
<file path=[Content_Types].xml><?xml version="1.0" encoding="utf-8"?>
<Types xmlns="http://schemas.openxmlformats.org/package/2006/content-types">
  <Default Extension="bin" ContentType="application/vnd.openxmlformats-officedocument.oleObject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3.xml" ContentType="application/vnd.openxmlformats-officedocument.theme+xml"/>
  <Override PartName="/ppt/slideLayouts/slideLayout14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ppt/notesSlides/notesSlide266.xml" ContentType="application/vnd.openxmlformats-officedocument.presentationml.notesSlide+xml"/>
  <Override PartName="/ppt/notesSlides/notesSlide267.xml" ContentType="application/vnd.openxmlformats-officedocument.presentationml.notesSlide+xml"/>
  <Override PartName="/ppt/notesSlides/notesSlide268.xml" ContentType="application/vnd.openxmlformats-officedocument.presentationml.notesSlide+xml"/>
  <Override PartName="/ppt/notesSlides/notesSlide269.xml" ContentType="application/vnd.openxmlformats-officedocument.presentationml.notesSlide+xml"/>
  <Override PartName="/ppt/notesSlides/notesSlide270.xml" ContentType="application/vnd.openxmlformats-officedocument.presentationml.notesSlide+xml"/>
  <Override PartName="/ppt/notesSlides/notesSlide271.xml" ContentType="application/vnd.openxmlformats-officedocument.presentationml.notesSlide+xml"/>
  <Override PartName="/ppt/notesSlides/notesSlide272.xml" ContentType="application/vnd.openxmlformats-officedocument.presentationml.notesSlide+xml"/>
  <Override PartName="/ppt/notesSlides/notesSlide273.xml" ContentType="application/vnd.openxmlformats-officedocument.presentationml.notesSlide+xml"/>
  <Override PartName="/ppt/notesSlides/notesSlide274.xml" ContentType="application/vnd.openxmlformats-officedocument.presentationml.notesSlide+xml"/>
  <Override PartName="/ppt/notesSlides/notesSlide275.xml" ContentType="application/vnd.openxmlformats-officedocument.presentationml.notesSlide+xml"/>
  <Override PartName="/ppt/notesSlides/notesSlide276.xml" ContentType="application/vnd.openxmlformats-officedocument.presentationml.notesSlide+xml"/>
  <Override PartName="/ppt/notesSlides/notesSlide277.xml" ContentType="application/vnd.openxmlformats-officedocument.presentationml.notesSlide+xml"/>
  <Override PartName="/ppt/notesSlides/notesSlide278.xml" ContentType="application/vnd.openxmlformats-officedocument.presentationml.notesSlide+xml"/>
  <Override PartName="/ppt/notesSlides/notesSlide279.xml" ContentType="application/vnd.openxmlformats-officedocument.presentationml.notesSlide+xml"/>
  <Override PartName="/ppt/notesSlides/notesSlide280.xml" ContentType="application/vnd.openxmlformats-officedocument.presentationml.notesSlide+xml"/>
  <Override PartName="/ppt/notesSlides/notesSlide281.xml" ContentType="application/vnd.openxmlformats-officedocument.presentationml.notesSlide+xml"/>
  <Override PartName="/ppt/notesSlides/notesSlide282.xml" ContentType="application/vnd.openxmlformats-officedocument.presentationml.notesSlide+xml"/>
  <Override PartName="/ppt/notesSlides/notesSlide283.xml" ContentType="application/vnd.openxmlformats-officedocument.presentationml.notesSlide+xml"/>
  <Override PartName="/ppt/notesSlides/notesSlide284.xml" ContentType="application/vnd.openxmlformats-officedocument.presentationml.notesSlide+xml"/>
  <Override PartName="/ppt/notesSlides/notesSlide285.xml" ContentType="application/vnd.openxmlformats-officedocument.presentationml.notesSlide+xml"/>
  <Override PartName="/ppt/notesSlides/notesSlide286.xml" ContentType="application/vnd.openxmlformats-officedocument.presentationml.notesSlide+xml"/>
  <Override PartName="/ppt/notesSlides/notesSlide287.xml" ContentType="application/vnd.openxmlformats-officedocument.presentationml.notesSlide+xml"/>
  <Override PartName="/ppt/notesSlides/notesSlide288.xml" ContentType="application/vnd.openxmlformats-officedocument.presentationml.notesSlide+xml"/>
  <Override PartName="/ppt/notesSlides/notesSlide289.xml" ContentType="application/vnd.openxmlformats-officedocument.presentationml.notesSlide+xml"/>
  <Override PartName="/ppt/notesSlides/notesSlide290.xml" ContentType="application/vnd.openxmlformats-officedocument.presentationml.notesSlide+xml"/>
  <Override PartName="/ppt/notesSlides/notesSlide291.xml" ContentType="application/vnd.openxmlformats-officedocument.presentationml.notesSlide+xml"/>
  <Override PartName="/ppt/notesSlides/notesSlide292.xml" ContentType="application/vnd.openxmlformats-officedocument.presentationml.notesSlide+xml"/>
  <Override PartName="/ppt/notesSlides/notesSlide293.xml" ContentType="application/vnd.openxmlformats-officedocument.presentationml.notesSlide+xml"/>
  <Override PartName="/ppt/notesSlides/notesSlide294.xml" ContentType="application/vnd.openxmlformats-officedocument.presentationml.notesSlide+xml"/>
  <Override PartName="/ppt/notesSlides/notesSlide295.xml" ContentType="application/vnd.openxmlformats-officedocument.presentationml.notesSlide+xml"/>
  <Override PartName="/ppt/notesSlides/notesSlide296.xml" ContentType="application/vnd.openxmlformats-officedocument.presentationml.notesSlide+xml"/>
  <Override PartName="/ppt/notesSlides/notesSlide297.xml" ContentType="application/vnd.openxmlformats-officedocument.presentationml.notesSlide+xml"/>
  <Override PartName="/ppt/notesSlides/notesSlide298.xml" ContentType="application/vnd.openxmlformats-officedocument.presentationml.notesSlide+xml"/>
  <Override PartName="/ppt/notesSlides/notesSlide299.xml" ContentType="application/vnd.openxmlformats-officedocument.presentationml.notesSlide+xml"/>
  <Override PartName="/ppt/notesSlides/notesSlide300.xml" ContentType="application/vnd.openxmlformats-officedocument.presentationml.notesSlide+xml"/>
  <Override PartName="/ppt/notesSlides/notesSlide301.xml" ContentType="application/vnd.openxmlformats-officedocument.presentationml.notesSlide+xml"/>
  <Override PartName="/ppt/notesSlides/notesSlide302.xml" ContentType="application/vnd.openxmlformats-officedocument.presentationml.notesSlide+xml"/>
  <Override PartName="/ppt/notesSlides/notesSlide303.xml" ContentType="application/vnd.openxmlformats-officedocument.presentationml.notesSlide+xml"/>
  <Override PartName="/ppt/notesSlides/notesSlide304.xml" ContentType="application/vnd.openxmlformats-officedocument.presentationml.notesSlide+xml"/>
  <Override PartName="/ppt/notesSlides/notesSlide305.xml" ContentType="application/vnd.openxmlformats-officedocument.presentationml.notesSlide+xml"/>
  <Override PartName="/ppt/notesSlides/notesSlide306.xml" ContentType="application/vnd.openxmlformats-officedocument.presentationml.notesSlide+xml"/>
  <Override PartName="/ppt/notesSlides/notesSlide307.xml" ContentType="application/vnd.openxmlformats-officedocument.presentationml.notesSlide+xml"/>
  <Override PartName="/ppt/notesSlides/notesSlide308.xml" ContentType="application/vnd.openxmlformats-officedocument.presentationml.notesSlide+xml"/>
  <Override PartName="/ppt/notesSlides/notesSlide309.xml" ContentType="application/vnd.openxmlformats-officedocument.presentationml.notesSlide+xml"/>
  <Override PartName="/ppt/notesSlides/notesSlide310.xml" ContentType="application/vnd.openxmlformats-officedocument.presentationml.notesSlide+xml"/>
  <Override PartName="/ppt/notesSlides/notesSlide311.xml" ContentType="application/vnd.openxmlformats-officedocument.presentationml.notesSlide+xml"/>
  <Override PartName="/ppt/notesSlides/notesSlide312.xml" ContentType="application/vnd.openxmlformats-officedocument.presentationml.notesSlide+xml"/>
  <Override PartName="/ppt/notesSlides/notesSlide313.xml" ContentType="application/vnd.openxmlformats-officedocument.presentationml.notesSlide+xml"/>
  <Override PartName="/ppt/notesSlides/notesSlide314.xml" ContentType="application/vnd.openxmlformats-officedocument.presentationml.notesSlide+xml"/>
  <Override PartName="/ppt/notesSlides/notesSlide315.xml" ContentType="application/vnd.openxmlformats-officedocument.presentationml.notesSlide+xml"/>
  <Override PartName="/ppt/notesSlides/notesSlide316.xml" ContentType="application/vnd.openxmlformats-officedocument.presentationml.notesSlide+xml"/>
  <Override PartName="/ppt/notesSlides/notesSlide317.xml" ContentType="application/vnd.openxmlformats-officedocument.presentationml.notesSlide+xml"/>
  <Override PartName="/ppt/notesSlides/notesSlide318.xml" ContentType="application/vnd.openxmlformats-officedocument.presentationml.notesSlide+xml"/>
  <Override PartName="/ppt/notesSlides/notesSlide319.xml" ContentType="application/vnd.openxmlformats-officedocument.presentationml.notesSlide+xml"/>
  <Override PartName="/ppt/notesSlides/notesSlide320.xml" ContentType="application/vnd.openxmlformats-officedocument.presentationml.notesSlide+xml"/>
  <Override PartName="/ppt/notesSlides/notesSlide321.xml" ContentType="application/vnd.openxmlformats-officedocument.presentationml.notesSlide+xml"/>
  <Override PartName="/ppt/notesSlides/notesSlide322.xml" ContentType="application/vnd.openxmlformats-officedocument.presentationml.notesSlide+xml"/>
  <Override PartName="/ppt/notesSlides/notesSlide323.xml" ContentType="application/vnd.openxmlformats-officedocument.presentationml.notesSlide+xml"/>
  <Override PartName="/ppt/notesSlides/notesSlide324.xml" ContentType="application/vnd.openxmlformats-officedocument.presentationml.notesSlide+xml"/>
  <Override PartName="/ppt/notesSlides/notesSlide325.xml" ContentType="application/vnd.openxmlformats-officedocument.presentationml.notesSlide+xml"/>
  <Override PartName="/ppt/notesSlides/notesSlide326.xml" ContentType="application/vnd.openxmlformats-officedocument.presentationml.notesSlide+xml"/>
  <Override PartName="/ppt/notesSlides/notesSlide327.xml" ContentType="application/vnd.openxmlformats-officedocument.presentationml.notesSlide+xml"/>
  <Override PartName="/ppt/notesSlides/notesSlide328.xml" ContentType="application/vnd.openxmlformats-officedocument.presentationml.notesSlide+xml"/>
  <Override PartName="/ppt/notesSlides/notesSlide329.xml" ContentType="application/vnd.openxmlformats-officedocument.presentationml.notesSlide+xml"/>
  <Override PartName="/ppt/notesSlides/notesSlide330.xml" ContentType="application/vnd.openxmlformats-officedocument.presentationml.notesSlide+xml"/>
  <Override PartName="/ppt/notesSlides/notesSlide331.xml" ContentType="application/vnd.openxmlformats-officedocument.presentationml.notesSlide+xml"/>
  <Override PartName="/ppt/notesSlides/notesSlide332.xml" ContentType="application/vnd.openxmlformats-officedocument.presentationml.notesSlide+xml"/>
  <Override PartName="/ppt/notesSlides/notesSlide333.xml" ContentType="application/vnd.openxmlformats-officedocument.presentationml.notesSlide+xml"/>
  <Override PartName="/ppt/notesSlides/notesSlide334.xml" ContentType="application/vnd.openxmlformats-officedocument.presentationml.notesSlide+xml"/>
  <Override PartName="/ppt/notesSlides/notesSlide335.xml" ContentType="application/vnd.openxmlformats-officedocument.presentationml.notesSlide+xml"/>
  <Override PartName="/ppt/notesSlides/notesSlide336.xml" ContentType="application/vnd.openxmlformats-officedocument.presentationml.notesSlide+xml"/>
  <Override PartName="/ppt/notesSlides/notesSlide337.xml" ContentType="application/vnd.openxmlformats-officedocument.presentationml.notesSlide+xml"/>
  <Override PartName="/ppt/notesSlides/notesSlide338.xml" ContentType="application/vnd.openxmlformats-officedocument.presentationml.notesSlide+xml"/>
  <Override PartName="/ppt/notesSlides/notesSlide339.xml" ContentType="application/vnd.openxmlformats-officedocument.presentationml.notesSlide+xml"/>
  <Override PartName="/ppt/notesSlides/notesSlide340.xml" ContentType="application/vnd.openxmlformats-officedocument.presentationml.notesSlide+xml"/>
  <Override PartName="/ppt/notesSlides/notesSlide341.xml" ContentType="application/vnd.openxmlformats-officedocument.presentationml.notesSlide+xml"/>
  <Override PartName="/ppt/notesSlides/notesSlide342.xml" ContentType="application/vnd.openxmlformats-officedocument.presentationml.notesSlide+xml"/>
  <Override PartName="/ppt/notesSlides/notesSlide343.xml" ContentType="application/vnd.openxmlformats-officedocument.presentationml.notesSlide+xml"/>
  <Override PartName="/ppt/notesSlides/notesSlide344.xml" ContentType="application/vnd.openxmlformats-officedocument.presentationml.notesSlide+xml"/>
  <Override PartName="/ppt/notesSlides/notesSlide345.xml" ContentType="application/vnd.openxmlformats-officedocument.presentationml.notesSlide+xml"/>
  <Override PartName="/ppt/notesSlides/notesSlide346.xml" ContentType="application/vnd.openxmlformats-officedocument.presentationml.notesSlide+xml"/>
  <Override PartName="/ppt/notesSlides/notesSlide347.xml" ContentType="application/vnd.openxmlformats-officedocument.presentationml.notesSlide+xml"/>
  <Override PartName="/ppt/notesSlides/notesSlide348.xml" ContentType="application/vnd.openxmlformats-officedocument.presentationml.notesSlide+xml"/>
  <Override PartName="/ppt/notesSlides/notesSlide349.xml" ContentType="application/vnd.openxmlformats-officedocument.presentationml.notesSlide+xml"/>
  <Override PartName="/ppt/notesSlides/notesSlide350.xml" ContentType="application/vnd.openxmlformats-officedocument.presentationml.notesSlide+xml"/>
  <Override PartName="/ppt/notesSlides/notesSlide351.xml" ContentType="application/vnd.openxmlformats-officedocument.presentationml.notesSlide+xml"/>
  <Override PartName="/ppt/notesSlides/notesSlide352.xml" ContentType="application/vnd.openxmlformats-officedocument.presentationml.notesSlide+xml"/>
  <Override PartName="/ppt/notesSlides/notesSlide353.xml" ContentType="application/vnd.openxmlformats-officedocument.presentationml.notesSlide+xml"/>
  <Override PartName="/ppt/notesSlides/notesSlide354.xml" ContentType="application/vnd.openxmlformats-officedocument.presentationml.notesSlide+xml"/>
  <Override PartName="/ppt/notesSlides/notesSlide355.xml" ContentType="application/vnd.openxmlformats-officedocument.presentationml.notesSlide+xml"/>
  <Override PartName="/ppt/notesSlides/notesSlide356.xml" ContentType="application/vnd.openxmlformats-officedocument.presentationml.notesSlide+xml"/>
  <Override PartName="/ppt/notesSlides/notesSlide35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62" r:id="rId3"/>
    <p:sldMasterId id="2147483665" r:id="rId4"/>
  </p:sldMasterIdLst>
  <p:notesMasterIdLst>
    <p:notesMasterId r:id="rId433"/>
  </p:notesMasterIdLst>
  <p:handoutMasterIdLst>
    <p:handoutMasterId r:id="rId434"/>
  </p:handoutMasterIdLst>
  <p:sldIdLst>
    <p:sldId id="256" r:id="rId5"/>
    <p:sldId id="1552" r:id="rId6"/>
    <p:sldId id="1553" r:id="rId7"/>
    <p:sldId id="1554" r:id="rId8"/>
    <p:sldId id="1555" r:id="rId9"/>
    <p:sldId id="1556" r:id="rId10"/>
    <p:sldId id="1557" r:id="rId11"/>
    <p:sldId id="1558" r:id="rId12"/>
    <p:sldId id="1559" r:id="rId13"/>
    <p:sldId id="1560" r:id="rId14"/>
    <p:sldId id="1561" r:id="rId15"/>
    <p:sldId id="910" r:id="rId16"/>
    <p:sldId id="507" r:id="rId17"/>
    <p:sldId id="508" r:id="rId18"/>
    <p:sldId id="509" r:id="rId19"/>
    <p:sldId id="938" r:id="rId20"/>
    <p:sldId id="939" r:id="rId21"/>
    <p:sldId id="940" r:id="rId22"/>
    <p:sldId id="937" r:id="rId23"/>
    <p:sldId id="942" r:id="rId24"/>
    <p:sldId id="943" r:id="rId25"/>
    <p:sldId id="944" r:id="rId26"/>
    <p:sldId id="945" r:id="rId27"/>
    <p:sldId id="946" r:id="rId28"/>
    <p:sldId id="947" r:id="rId29"/>
    <p:sldId id="950" r:id="rId30"/>
    <p:sldId id="1292" r:id="rId31"/>
    <p:sldId id="1540" r:id="rId32"/>
    <p:sldId id="1541" r:id="rId33"/>
    <p:sldId id="956" r:id="rId34"/>
    <p:sldId id="952" r:id="rId35"/>
    <p:sldId id="953" r:id="rId36"/>
    <p:sldId id="954" r:id="rId37"/>
    <p:sldId id="957" r:id="rId38"/>
    <p:sldId id="1536" r:id="rId39"/>
    <p:sldId id="1180" r:id="rId40"/>
    <p:sldId id="1537" r:id="rId41"/>
    <p:sldId id="1538" r:id="rId42"/>
    <p:sldId id="1539" r:id="rId43"/>
    <p:sldId id="1305" r:id="rId44"/>
    <p:sldId id="1306" r:id="rId45"/>
    <p:sldId id="1309" r:id="rId46"/>
    <p:sldId id="1310" r:id="rId47"/>
    <p:sldId id="1311" r:id="rId48"/>
    <p:sldId id="1312" r:id="rId49"/>
    <p:sldId id="1313" r:id="rId50"/>
    <p:sldId id="1314" r:id="rId51"/>
    <p:sldId id="1318" r:id="rId52"/>
    <p:sldId id="1316" r:id="rId53"/>
    <p:sldId id="1315" r:id="rId54"/>
    <p:sldId id="1151" r:id="rId55"/>
    <p:sldId id="1152" r:id="rId56"/>
    <p:sldId id="959" r:id="rId57"/>
    <p:sldId id="961" r:id="rId58"/>
    <p:sldId id="990" r:id="rId59"/>
    <p:sldId id="991" r:id="rId60"/>
    <p:sldId id="970" r:id="rId61"/>
    <p:sldId id="992" r:id="rId62"/>
    <p:sldId id="993" r:id="rId63"/>
    <p:sldId id="994" r:id="rId64"/>
    <p:sldId id="995" r:id="rId65"/>
    <p:sldId id="996" r:id="rId66"/>
    <p:sldId id="997" r:id="rId67"/>
    <p:sldId id="998" r:id="rId68"/>
    <p:sldId id="999" r:id="rId69"/>
    <p:sldId id="1000" r:id="rId70"/>
    <p:sldId id="1001" r:id="rId71"/>
    <p:sldId id="1153" r:id="rId72"/>
    <p:sldId id="1154" r:id="rId73"/>
    <p:sldId id="1155" r:id="rId74"/>
    <p:sldId id="1157" r:id="rId75"/>
    <p:sldId id="1159" r:id="rId76"/>
    <p:sldId id="1158" r:id="rId77"/>
    <p:sldId id="1160" r:id="rId78"/>
    <p:sldId id="1161" r:id="rId79"/>
    <p:sldId id="1164" r:id="rId80"/>
    <p:sldId id="1165" r:id="rId81"/>
    <p:sldId id="1166" r:id="rId82"/>
    <p:sldId id="1171" r:id="rId83"/>
    <p:sldId id="1172" r:id="rId84"/>
    <p:sldId id="1173" r:id="rId85"/>
    <p:sldId id="1174" r:id="rId86"/>
    <p:sldId id="1175" r:id="rId87"/>
    <p:sldId id="1176" r:id="rId88"/>
    <p:sldId id="1177" r:id="rId89"/>
    <p:sldId id="1178" r:id="rId90"/>
    <p:sldId id="1179" r:id="rId91"/>
    <p:sldId id="1006" r:id="rId92"/>
    <p:sldId id="1007" r:id="rId93"/>
    <p:sldId id="1008" r:id="rId94"/>
    <p:sldId id="1009" r:id="rId95"/>
    <p:sldId id="1010" r:id="rId96"/>
    <p:sldId id="1011" r:id="rId97"/>
    <p:sldId id="1012" r:id="rId98"/>
    <p:sldId id="1013" r:id="rId99"/>
    <p:sldId id="1591" r:id="rId100"/>
    <p:sldId id="1014" r:id="rId101"/>
    <p:sldId id="1015" r:id="rId102"/>
    <p:sldId id="1016" r:id="rId103"/>
    <p:sldId id="1017" r:id="rId104"/>
    <p:sldId id="1018" r:id="rId105"/>
    <p:sldId id="1592" r:id="rId106"/>
    <p:sldId id="1019" r:id="rId107"/>
    <p:sldId id="1020" r:id="rId108"/>
    <p:sldId id="1021" r:id="rId109"/>
    <p:sldId id="1022" r:id="rId110"/>
    <p:sldId id="1593" r:id="rId111"/>
    <p:sldId id="1023" r:id="rId112"/>
    <p:sldId id="1024" r:id="rId113"/>
    <p:sldId id="1025" r:id="rId114"/>
    <p:sldId id="1026" r:id="rId115"/>
    <p:sldId id="1594" r:id="rId116"/>
    <p:sldId id="1027" r:id="rId117"/>
    <p:sldId id="1028" r:id="rId118"/>
    <p:sldId id="1029" r:id="rId119"/>
    <p:sldId id="1030" r:id="rId120"/>
    <p:sldId id="1031" r:id="rId121"/>
    <p:sldId id="1595" r:id="rId122"/>
    <p:sldId id="1032" r:id="rId123"/>
    <p:sldId id="1033" r:id="rId124"/>
    <p:sldId id="1034" r:id="rId125"/>
    <p:sldId id="1460" r:id="rId126"/>
    <p:sldId id="1035" r:id="rId127"/>
    <p:sldId id="1036" r:id="rId128"/>
    <p:sldId id="1596" r:id="rId129"/>
    <p:sldId id="1487" r:id="rId130"/>
    <p:sldId id="1472" r:id="rId131"/>
    <p:sldId id="1324" r:id="rId132"/>
    <p:sldId id="1562" r:id="rId133"/>
    <p:sldId id="1293" r:id="rId134"/>
    <p:sldId id="1303" r:id="rId135"/>
    <p:sldId id="1496" r:id="rId136"/>
    <p:sldId id="1294" r:id="rId137"/>
    <p:sldId id="1497" r:id="rId138"/>
    <p:sldId id="1295" r:id="rId139"/>
    <p:sldId id="1498" r:id="rId140"/>
    <p:sldId id="1296" r:id="rId141"/>
    <p:sldId id="1302" r:id="rId142"/>
    <p:sldId id="1304" r:id="rId143"/>
    <p:sldId id="1488" r:id="rId144"/>
    <p:sldId id="1297" r:id="rId145"/>
    <p:sldId id="1298" r:id="rId146"/>
    <p:sldId id="1299" r:id="rId147"/>
    <p:sldId id="1319" r:id="rId148"/>
    <p:sldId id="1489" r:id="rId149"/>
    <p:sldId id="1300" r:id="rId150"/>
    <p:sldId id="1491" r:id="rId151"/>
    <p:sldId id="1492" r:id="rId152"/>
    <p:sldId id="1500" r:id="rId153"/>
    <p:sldId id="1501" r:id="rId154"/>
    <p:sldId id="1301" r:id="rId155"/>
    <p:sldId id="1503" r:id="rId156"/>
    <p:sldId id="1504" r:id="rId157"/>
    <p:sldId id="1038" r:id="rId158"/>
    <p:sldId id="1039" r:id="rId159"/>
    <p:sldId id="1040" r:id="rId160"/>
    <p:sldId id="1317" r:id="rId161"/>
    <p:sldId id="1042" r:id="rId162"/>
    <p:sldId id="1043" r:id="rId163"/>
    <p:sldId id="1044" r:id="rId164"/>
    <p:sldId id="1045" r:id="rId165"/>
    <p:sldId id="1046" r:id="rId166"/>
    <p:sldId id="1047" r:id="rId167"/>
    <p:sldId id="1048" r:id="rId168"/>
    <p:sldId id="1049" r:id="rId169"/>
    <p:sldId id="1505" r:id="rId170"/>
    <p:sldId id="1321" r:id="rId171"/>
    <p:sldId id="1052" r:id="rId172"/>
    <p:sldId id="464" r:id="rId173"/>
    <p:sldId id="1053" r:id="rId174"/>
    <p:sldId id="1054" r:id="rId175"/>
    <p:sldId id="1055" r:id="rId176"/>
    <p:sldId id="1056" r:id="rId177"/>
    <p:sldId id="1057" r:id="rId178"/>
    <p:sldId id="1058" r:id="rId179"/>
    <p:sldId id="1264" r:id="rId180"/>
    <p:sldId id="1265" r:id="rId181"/>
    <p:sldId id="1059" r:id="rId182"/>
    <p:sldId id="1162" r:id="rId183"/>
    <p:sldId id="1150" r:id="rId184"/>
    <p:sldId id="1233" r:id="rId185"/>
    <p:sldId id="1234" r:id="rId186"/>
    <p:sldId id="1240" r:id="rId187"/>
    <p:sldId id="1245" r:id="rId188"/>
    <p:sldId id="1236" r:id="rId189"/>
    <p:sldId id="1237" r:id="rId190"/>
    <p:sldId id="1242" r:id="rId191"/>
    <p:sldId id="1231" r:id="rId192"/>
    <p:sldId id="1235" r:id="rId193"/>
    <p:sldId id="1243" r:id="rId194"/>
    <p:sldId id="1244" r:id="rId195"/>
    <p:sldId id="1246" r:id="rId196"/>
    <p:sldId id="1586" r:id="rId197"/>
    <p:sldId id="1588" r:id="rId198"/>
    <p:sldId id="1589" r:id="rId199"/>
    <p:sldId id="1590" r:id="rId200"/>
    <p:sldId id="1579" r:id="rId201"/>
    <p:sldId id="1580" r:id="rId202"/>
    <p:sldId id="1581" r:id="rId203"/>
    <p:sldId id="1582" r:id="rId204"/>
    <p:sldId id="1583" r:id="rId205"/>
    <p:sldId id="1584" r:id="rId206"/>
    <p:sldId id="1585" r:id="rId207"/>
    <p:sldId id="1071" r:id="rId208"/>
    <p:sldId id="1384" r:id="rId209"/>
    <p:sldId id="1073" r:id="rId210"/>
    <p:sldId id="1075" r:id="rId211"/>
    <p:sldId id="1078" r:id="rId212"/>
    <p:sldId id="1190" r:id="rId213"/>
    <p:sldId id="1082" r:id="rId214"/>
    <p:sldId id="1191" r:id="rId215"/>
    <p:sldId id="1474" r:id="rId216"/>
    <p:sldId id="1475" r:id="rId217"/>
    <p:sldId id="1476" r:id="rId218"/>
    <p:sldId id="1477" r:id="rId219"/>
    <p:sldId id="1478" r:id="rId220"/>
    <p:sldId id="1479" r:id="rId221"/>
    <p:sldId id="1486" r:id="rId222"/>
    <p:sldId id="1480" r:id="rId223"/>
    <p:sldId id="1598" r:id="rId224"/>
    <p:sldId id="1088" r:id="rId225"/>
    <p:sldId id="1221" r:id="rId226"/>
    <p:sldId id="1222" r:id="rId227"/>
    <p:sldId id="1219" r:id="rId228"/>
    <p:sldId id="1089" r:id="rId229"/>
    <p:sldId id="1090" r:id="rId230"/>
    <p:sldId id="1091" r:id="rId231"/>
    <p:sldId id="1092" r:id="rId232"/>
    <p:sldId id="1093" r:id="rId233"/>
    <p:sldId id="1509" r:id="rId234"/>
    <p:sldId id="1510" r:id="rId235"/>
    <p:sldId id="1511" r:id="rId236"/>
    <p:sldId id="1512" r:id="rId237"/>
    <p:sldId id="1513" r:id="rId238"/>
    <p:sldId id="1514" r:id="rId239"/>
    <p:sldId id="1515" r:id="rId240"/>
    <p:sldId id="1516" r:id="rId241"/>
    <p:sldId id="1517" r:id="rId242"/>
    <p:sldId id="1518" r:id="rId243"/>
    <p:sldId id="1520" r:id="rId244"/>
    <p:sldId id="1519" r:id="rId245"/>
    <p:sldId id="1521" r:id="rId246"/>
    <p:sldId id="1522" r:id="rId247"/>
    <p:sldId id="1523" r:id="rId248"/>
    <p:sldId id="1524" r:id="rId249"/>
    <p:sldId id="1525" r:id="rId250"/>
    <p:sldId id="1526" r:id="rId251"/>
    <p:sldId id="1527" r:id="rId252"/>
    <p:sldId id="1528" r:id="rId253"/>
    <p:sldId id="1529" r:id="rId254"/>
    <p:sldId id="1530" r:id="rId255"/>
    <p:sldId id="1095" r:id="rId256"/>
    <p:sldId id="1096" r:id="rId257"/>
    <p:sldId id="1097" r:id="rId258"/>
    <p:sldId id="1563" r:id="rId259"/>
    <p:sldId id="1577" r:id="rId260"/>
    <p:sldId id="1575" r:id="rId261"/>
    <p:sldId id="1578" r:id="rId262"/>
    <p:sldId id="1576" r:id="rId263"/>
    <p:sldId id="1223" r:id="rId264"/>
    <p:sldId id="1383" r:id="rId265"/>
    <p:sldId id="1225" r:id="rId266"/>
    <p:sldId id="1224" r:id="rId267"/>
    <p:sldId id="1226" r:id="rId268"/>
    <p:sldId id="1248" r:id="rId269"/>
    <p:sldId id="1249" r:id="rId270"/>
    <p:sldId id="1251" r:id="rId271"/>
    <p:sldId id="1253" r:id="rId272"/>
    <p:sldId id="1469" r:id="rId273"/>
    <p:sldId id="1467" r:id="rId274"/>
    <p:sldId id="1471" r:id="rId275"/>
    <p:sldId id="1470" r:id="rId276"/>
    <p:sldId id="1468" r:id="rId277"/>
    <p:sldId id="1256" r:id="rId278"/>
    <p:sldId id="1258" r:id="rId279"/>
    <p:sldId id="1272" r:id="rId280"/>
    <p:sldId id="1260" r:id="rId281"/>
    <p:sldId id="1261" r:id="rId282"/>
    <p:sldId id="1273" r:id="rId283"/>
    <p:sldId id="1266" r:id="rId284"/>
    <p:sldId id="1262" r:id="rId285"/>
    <p:sldId id="1268" r:id="rId286"/>
    <p:sldId id="1269" r:id="rId287"/>
    <p:sldId id="1485" r:id="rId288"/>
    <p:sldId id="1344" r:id="rId289"/>
    <p:sldId id="1332" r:id="rId290"/>
    <p:sldId id="1333" r:id="rId291"/>
    <p:sldId id="1334" r:id="rId292"/>
    <p:sldId id="1336" r:id="rId293"/>
    <p:sldId id="1335" r:id="rId294"/>
    <p:sldId id="1338" r:id="rId295"/>
    <p:sldId id="1339" r:id="rId296"/>
    <p:sldId id="1340" r:id="rId297"/>
    <p:sldId id="1341" r:id="rId298"/>
    <p:sldId id="1454" r:id="rId299"/>
    <p:sldId id="1455" r:id="rId300"/>
    <p:sldId id="1456" r:id="rId301"/>
    <p:sldId id="1457" r:id="rId302"/>
    <p:sldId id="1600" r:id="rId303"/>
    <p:sldId id="1342" r:id="rId304"/>
    <p:sldId id="1413" r:id="rId305"/>
    <p:sldId id="1337" r:id="rId306"/>
    <p:sldId id="1346" r:id="rId307"/>
    <p:sldId id="1347" r:id="rId308"/>
    <p:sldId id="1348" r:id="rId309"/>
    <p:sldId id="1349" r:id="rId310"/>
    <p:sldId id="1102" r:id="rId311"/>
    <p:sldId id="1263" r:id="rId312"/>
    <p:sldId id="1385" r:id="rId313"/>
    <p:sldId id="1386" r:id="rId314"/>
    <p:sldId id="1387" r:id="rId315"/>
    <p:sldId id="1388" r:id="rId316"/>
    <p:sldId id="1389" r:id="rId317"/>
    <p:sldId id="1390" r:id="rId318"/>
    <p:sldId id="1391" r:id="rId319"/>
    <p:sldId id="1392" r:id="rId320"/>
    <p:sldId id="1393" r:id="rId321"/>
    <p:sldId id="1394" r:id="rId322"/>
    <p:sldId id="1395" r:id="rId323"/>
    <p:sldId id="1396" r:id="rId324"/>
    <p:sldId id="1397" r:id="rId325"/>
    <p:sldId id="1398" r:id="rId326"/>
    <p:sldId id="1399" r:id="rId327"/>
    <p:sldId id="1400" r:id="rId328"/>
    <p:sldId id="1401" r:id="rId329"/>
    <p:sldId id="1402" r:id="rId330"/>
    <p:sldId id="1484" r:id="rId331"/>
    <p:sldId id="1403" r:id="rId332"/>
    <p:sldId id="1404" r:id="rId333"/>
    <p:sldId id="1603" r:id="rId334"/>
    <p:sldId id="1601" r:id="rId335"/>
    <p:sldId id="1405" r:id="rId336"/>
    <p:sldId id="1531" r:id="rId337"/>
    <p:sldId id="1406" r:id="rId338"/>
    <p:sldId id="1407" r:id="rId339"/>
    <p:sldId id="1408" r:id="rId340"/>
    <p:sldId id="1409" r:id="rId341"/>
    <p:sldId id="1410" r:id="rId342"/>
    <p:sldId id="1411" r:id="rId343"/>
    <p:sldId id="1382" r:id="rId344"/>
    <p:sldId id="1350" r:id="rId345"/>
    <p:sldId id="1351" r:id="rId346"/>
    <p:sldId id="1352" r:id="rId347"/>
    <p:sldId id="1353" r:id="rId348"/>
    <p:sldId id="1354" r:id="rId349"/>
    <p:sldId id="1355" r:id="rId350"/>
    <p:sldId id="1356" r:id="rId351"/>
    <p:sldId id="1357" r:id="rId352"/>
    <p:sldId id="1358" r:id="rId353"/>
    <p:sldId id="1544" r:id="rId354"/>
    <p:sldId id="1545" r:id="rId355"/>
    <p:sldId id="1546" r:id="rId356"/>
    <p:sldId id="1547" r:id="rId357"/>
    <p:sldId id="1548" r:id="rId358"/>
    <p:sldId id="1549" r:id="rId359"/>
    <p:sldId id="1543" r:id="rId360"/>
    <p:sldId id="1359" r:id="rId361"/>
    <p:sldId id="1360" r:id="rId362"/>
    <p:sldId id="1550" r:id="rId363"/>
    <p:sldId id="1362" r:id="rId364"/>
    <p:sldId id="1363" r:id="rId365"/>
    <p:sldId id="1364" r:id="rId366"/>
    <p:sldId id="1365" r:id="rId367"/>
    <p:sldId id="1366" r:id="rId368"/>
    <p:sldId id="1367" r:id="rId369"/>
    <p:sldId id="1368" r:id="rId370"/>
    <p:sldId id="1369" r:id="rId371"/>
    <p:sldId id="1370" r:id="rId372"/>
    <p:sldId id="1371" r:id="rId373"/>
    <p:sldId id="1372" r:id="rId374"/>
    <p:sldId id="1380" r:id="rId375"/>
    <p:sldId id="1381" r:id="rId376"/>
    <p:sldId id="1414" r:id="rId377"/>
    <p:sldId id="1415" r:id="rId378"/>
    <p:sldId id="1416" r:id="rId379"/>
    <p:sldId id="1417" r:id="rId380"/>
    <p:sldId id="1418" r:id="rId381"/>
    <p:sldId id="1419" r:id="rId382"/>
    <p:sldId id="1420" r:id="rId383"/>
    <p:sldId id="1421" r:id="rId384"/>
    <p:sldId id="1422" r:id="rId385"/>
    <p:sldId id="1423" r:id="rId386"/>
    <p:sldId id="1424" r:id="rId387"/>
    <p:sldId id="1425" r:id="rId388"/>
    <p:sldId id="1426" r:id="rId389"/>
    <p:sldId id="1427" r:id="rId390"/>
    <p:sldId id="1428" r:id="rId391"/>
    <p:sldId id="1429" r:id="rId392"/>
    <p:sldId id="1430" r:id="rId393"/>
    <p:sldId id="1431" r:id="rId394"/>
    <p:sldId id="1432" r:id="rId395"/>
    <p:sldId id="1483" r:id="rId396"/>
    <p:sldId id="1433" r:id="rId397"/>
    <p:sldId id="1434" r:id="rId398"/>
    <p:sldId id="1181" r:id="rId399"/>
    <p:sldId id="1182" r:id="rId400"/>
    <p:sldId id="1183" r:id="rId401"/>
    <p:sldId id="1184" r:id="rId402"/>
    <p:sldId id="1449" r:id="rId403"/>
    <p:sldId id="1450" r:id="rId404"/>
    <p:sldId id="1452" r:id="rId405"/>
    <p:sldId id="1453" r:id="rId406"/>
    <p:sldId id="1185" r:id="rId407"/>
    <p:sldId id="1186" r:id="rId408"/>
    <p:sldId id="1187" r:id="rId409"/>
    <p:sldId id="1188" r:id="rId410"/>
    <p:sldId id="1189" r:id="rId411"/>
    <p:sldId id="1325" r:id="rId412"/>
    <p:sldId id="1326" r:id="rId413"/>
    <p:sldId id="1327" r:id="rId414"/>
    <p:sldId id="1328" r:id="rId415"/>
    <p:sldId id="1329" r:id="rId416"/>
    <p:sldId id="1330" r:id="rId417"/>
    <p:sldId id="1331" r:id="rId418"/>
    <p:sldId id="1436" r:id="rId419"/>
    <p:sldId id="1437" r:id="rId420"/>
    <p:sldId id="1438" r:id="rId421"/>
    <p:sldId id="1439" r:id="rId422"/>
    <p:sldId id="1440" r:id="rId423"/>
    <p:sldId id="1441" r:id="rId424"/>
    <p:sldId id="1442" r:id="rId425"/>
    <p:sldId id="1443" r:id="rId426"/>
    <p:sldId id="1444" r:id="rId427"/>
    <p:sldId id="1445" r:id="rId428"/>
    <p:sldId id="1446" r:id="rId429"/>
    <p:sldId id="1447" r:id="rId430"/>
    <p:sldId id="1461" r:id="rId431"/>
    <p:sldId id="1473" r:id="rId432"/>
  </p:sldIdLst>
  <p:sldSz cx="9144000" cy="6858000" type="screen4x3"/>
  <p:notesSz cx="6934200" cy="9120188"/>
  <p:defaultTextStyle>
    <a:defPPr>
      <a:defRPr lang="en-CA"/>
    </a:defPPr>
    <a:lvl1pPr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6pPr>
    <a:lvl7pPr marL="27432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7pPr>
    <a:lvl8pPr marL="32004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8pPr>
    <a:lvl9pPr marL="36576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3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00CC"/>
    <a:srgbClr val="FF66FF"/>
    <a:srgbClr val="66FF66"/>
    <a:srgbClr val="0000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559" autoAdjust="0"/>
    <p:restoredTop sz="99664" autoAdjust="0"/>
  </p:normalViewPr>
  <p:slideViewPr>
    <p:cSldViewPr>
      <p:cViewPr varScale="1">
        <p:scale>
          <a:sx n="76" d="100"/>
          <a:sy n="76" d="100"/>
        </p:scale>
        <p:origin x="1134" y="78"/>
      </p:cViewPr>
      <p:guideLst>
        <p:guide orient="horz" pos="33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4014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slide" Target="slides/slide362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433" Type="http://schemas.openxmlformats.org/officeDocument/2006/relationships/notesMaster" Target="notesMasters/notesMaster1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377" Type="http://schemas.openxmlformats.org/officeDocument/2006/relationships/slide" Target="slides/slide373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402" Type="http://schemas.openxmlformats.org/officeDocument/2006/relationships/slide" Target="slides/slide398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388" Type="http://schemas.openxmlformats.org/officeDocument/2006/relationships/slide" Target="slides/slide384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413" Type="http://schemas.openxmlformats.org/officeDocument/2006/relationships/slide" Target="slides/slide409.xml"/><Relationship Id="rId248" Type="http://schemas.openxmlformats.org/officeDocument/2006/relationships/slide" Target="slides/slide244.xml"/><Relationship Id="rId269" Type="http://schemas.openxmlformats.org/officeDocument/2006/relationships/slide" Target="slides/slide265.xml"/><Relationship Id="rId434" Type="http://schemas.openxmlformats.org/officeDocument/2006/relationships/handoutMaster" Target="handoutMasters/handoutMaster1.xml"/><Relationship Id="rId12" Type="http://schemas.openxmlformats.org/officeDocument/2006/relationships/slide" Target="slides/slide8.xml"/><Relationship Id="rId33" Type="http://schemas.openxmlformats.org/officeDocument/2006/relationships/slide" Target="slides/slide29.xml"/><Relationship Id="rId108" Type="http://schemas.openxmlformats.org/officeDocument/2006/relationships/slide" Target="slides/slide104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15" Type="http://schemas.openxmlformats.org/officeDocument/2006/relationships/slide" Target="slides/slide311.xml"/><Relationship Id="rId336" Type="http://schemas.openxmlformats.org/officeDocument/2006/relationships/slide" Target="slides/slide332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75" Type="http://schemas.openxmlformats.org/officeDocument/2006/relationships/slide" Target="slides/slide71.xml"/><Relationship Id="rId96" Type="http://schemas.openxmlformats.org/officeDocument/2006/relationships/slide" Target="slides/slide92.xml"/><Relationship Id="rId140" Type="http://schemas.openxmlformats.org/officeDocument/2006/relationships/slide" Target="slides/slide136.xml"/><Relationship Id="rId161" Type="http://schemas.openxmlformats.org/officeDocument/2006/relationships/slide" Target="slides/slide157.xml"/><Relationship Id="rId182" Type="http://schemas.openxmlformats.org/officeDocument/2006/relationships/slide" Target="slides/slide178.xml"/><Relationship Id="rId217" Type="http://schemas.openxmlformats.org/officeDocument/2006/relationships/slide" Target="slides/slide213.xml"/><Relationship Id="rId378" Type="http://schemas.openxmlformats.org/officeDocument/2006/relationships/slide" Target="slides/slide374.xml"/><Relationship Id="rId399" Type="http://schemas.openxmlformats.org/officeDocument/2006/relationships/slide" Target="slides/slide395.xml"/><Relationship Id="rId403" Type="http://schemas.openxmlformats.org/officeDocument/2006/relationships/slide" Target="slides/slide399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59" Type="http://schemas.openxmlformats.org/officeDocument/2006/relationships/slide" Target="slides/slide255.xml"/><Relationship Id="rId424" Type="http://schemas.openxmlformats.org/officeDocument/2006/relationships/slide" Target="slides/slide420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26" Type="http://schemas.openxmlformats.org/officeDocument/2006/relationships/slide" Target="slides/slide322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65" Type="http://schemas.openxmlformats.org/officeDocument/2006/relationships/slide" Target="slides/slide61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51" Type="http://schemas.openxmlformats.org/officeDocument/2006/relationships/slide" Target="slides/slide147.xml"/><Relationship Id="rId368" Type="http://schemas.openxmlformats.org/officeDocument/2006/relationships/slide" Target="slides/slide364.xml"/><Relationship Id="rId389" Type="http://schemas.openxmlformats.org/officeDocument/2006/relationships/slide" Target="slides/slide385.xml"/><Relationship Id="rId172" Type="http://schemas.openxmlformats.org/officeDocument/2006/relationships/slide" Target="slides/slide168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28" Type="http://schemas.openxmlformats.org/officeDocument/2006/relationships/slide" Target="slides/slide224.xml"/><Relationship Id="rId249" Type="http://schemas.openxmlformats.org/officeDocument/2006/relationships/slide" Target="slides/slide245.xml"/><Relationship Id="rId414" Type="http://schemas.openxmlformats.org/officeDocument/2006/relationships/slide" Target="slides/slide410.xml"/><Relationship Id="rId435" Type="http://schemas.openxmlformats.org/officeDocument/2006/relationships/presProps" Target="presProps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281" Type="http://schemas.openxmlformats.org/officeDocument/2006/relationships/slide" Target="slides/slide277.xml"/><Relationship Id="rId316" Type="http://schemas.openxmlformats.org/officeDocument/2006/relationships/slide" Target="slides/slide312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141" Type="http://schemas.openxmlformats.org/officeDocument/2006/relationships/slide" Target="slides/slide137.xml"/><Relationship Id="rId358" Type="http://schemas.openxmlformats.org/officeDocument/2006/relationships/slide" Target="slides/slide354.xml"/><Relationship Id="rId379" Type="http://schemas.openxmlformats.org/officeDocument/2006/relationships/slide" Target="slides/slide375.xml"/><Relationship Id="rId7" Type="http://schemas.openxmlformats.org/officeDocument/2006/relationships/slide" Target="slides/slide3.xml"/><Relationship Id="rId162" Type="http://schemas.openxmlformats.org/officeDocument/2006/relationships/slide" Target="slides/slide158.xml"/><Relationship Id="rId183" Type="http://schemas.openxmlformats.org/officeDocument/2006/relationships/slide" Target="slides/slide179.xml"/><Relationship Id="rId218" Type="http://schemas.openxmlformats.org/officeDocument/2006/relationships/slide" Target="slides/slide214.xml"/><Relationship Id="rId239" Type="http://schemas.openxmlformats.org/officeDocument/2006/relationships/slide" Target="slides/slide235.xml"/><Relationship Id="rId390" Type="http://schemas.openxmlformats.org/officeDocument/2006/relationships/slide" Target="slides/slide386.xml"/><Relationship Id="rId404" Type="http://schemas.openxmlformats.org/officeDocument/2006/relationships/slide" Target="slides/slide400.xml"/><Relationship Id="rId425" Type="http://schemas.openxmlformats.org/officeDocument/2006/relationships/slide" Target="slides/slide421.xml"/><Relationship Id="rId250" Type="http://schemas.openxmlformats.org/officeDocument/2006/relationships/slide" Target="slides/slide246.xml"/><Relationship Id="rId271" Type="http://schemas.openxmlformats.org/officeDocument/2006/relationships/slide" Target="slides/slide267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24" Type="http://schemas.openxmlformats.org/officeDocument/2006/relationships/slide" Target="slides/slide20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348" Type="http://schemas.openxmlformats.org/officeDocument/2006/relationships/slide" Target="slides/slide344.xml"/><Relationship Id="rId369" Type="http://schemas.openxmlformats.org/officeDocument/2006/relationships/slide" Target="slides/slide365.xml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29" Type="http://schemas.openxmlformats.org/officeDocument/2006/relationships/slide" Target="slides/slide225.xml"/><Relationship Id="rId380" Type="http://schemas.openxmlformats.org/officeDocument/2006/relationships/slide" Target="slides/slide376.xml"/><Relationship Id="rId415" Type="http://schemas.openxmlformats.org/officeDocument/2006/relationships/slide" Target="slides/slide411.xml"/><Relationship Id="rId436" Type="http://schemas.openxmlformats.org/officeDocument/2006/relationships/viewProps" Target="viewProps.xml"/><Relationship Id="rId240" Type="http://schemas.openxmlformats.org/officeDocument/2006/relationships/slide" Target="slides/slide236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17" Type="http://schemas.openxmlformats.org/officeDocument/2006/relationships/slide" Target="slides/slide313.xml"/><Relationship Id="rId338" Type="http://schemas.openxmlformats.org/officeDocument/2006/relationships/slide" Target="slides/slide334.xml"/><Relationship Id="rId359" Type="http://schemas.openxmlformats.org/officeDocument/2006/relationships/slide" Target="slides/slide355.xml"/><Relationship Id="rId8" Type="http://schemas.openxmlformats.org/officeDocument/2006/relationships/slide" Target="slides/slide4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219" Type="http://schemas.openxmlformats.org/officeDocument/2006/relationships/slide" Target="slides/slide215.xml"/><Relationship Id="rId370" Type="http://schemas.openxmlformats.org/officeDocument/2006/relationships/slide" Target="slides/slide366.xml"/><Relationship Id="rId391" Type="http://schemas.openxmlformats.org/officeDocument/2006/relationships/slide" Target="slides/slide387.xml"/><Relationship Id="rId405" Type="http://schemas.openxmlformats.org/officeDocument/2006/relationships/slide" Target="slides/slide401.xml"/><Relationship Id="rId426" Type="http://schemas.openxmlformats.org/officeDocument/2006/relationships/slide" Target="slides/slide422.xml"/><Relationship Id="rId230" Type="http://schemas.openxmlformats.org/officeDocument/2006/relationships/slide" Target="slides/slide226.xml"/><Relationship Id="rId251" Type="http://schemas.openxmlformats.org/officeDocument/2006/relationships/slide" Target="slides/slide247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28" Type="http://schemas.openxmlformats.org/officeDocument/2006/relationships/slide" Target="slides/slide324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Relationship Id="rId381" Type="http://schemas.openxmlformats.org/officeDocument/2006/relationships/slide" Target="slides/slide377.xml"/><Relationship Id="rId416" Type="http://schemas.openxmlformats.org/officeDocument/2006/relationships/slide" Target="slides/slide412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437" Type="http://schemas.openxmlformats.org/officeDocument/2006/relationships/theme" Target="theme/theme1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371" Type="http://schemas.openxmlformats.org/officeDocument/2006/relationships/slide" Target="slides/slide367.xml"/><Relationship Id="rId406" Type="http://schemas.openxmlformats.org/officeDocument/2006/relationships/slide" Target="slides/slide402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392" Type="http://schemas.openxmlformats.org/officeDocument/2006/relationships/slide" Target="slides/slide388.xml"/><Relationship Id="rId427" Type="http://schemas.openxmlformats.org/officeDocument/2006/relationships/slide" Target="slides/slide423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slide" Target="slides/slide357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382" Type="http://schemas.openxmlformats.org/officeDocument/2006/relationships/slide" Target="slides/slide378.xml"/><Relationship Id="rId417" Type="http://schemas.openxmlformats.org/officeDocument/2006/relationships/slide" Target="slides/slide413.xml"/><Relationship Id="rId438" Type="http://schemas.openxmlformats.org/officeDocument/2006/relationships/tableStyles" Target="tableStyles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372" Type="http://schemas.openxmlformats.org/officeDocument/2006/relationships/slide" Target="slides/slide368.xml"/><Relationship Id="rId393" Type="http://schemas.openxmlformats.org/officeDocument/2006/relationships/slide" Target="slides/slide389.xml"/><Relationship Id="rId407" Type="http://schemas.openxmlformats.org/officeDocument/2006/relationships/slide" Target="slides/slide403.xml"/><Relationship Id="rId428" Type="http://schemas.openxmlformats.org/officeDocument/2006/relationships/slide" Target="slides/slide424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slide" Target="slides/slide358.xml"/><Relationship Id="rId383" Type="http://schemas.openxmlformats.org/officeDocument/2006/relationships/slide" Target="slides/slide379.xml"/><Relationship Id="rId418" Type="http://schemas.openxmlformats.org/officeDocument/2006/relationships/slide" Target="slides/slide414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373" Type="http://schemas.openxmlformats.org/officeDocument/2006/relationships/slide" Target="slides/slide369.xml"/><Relationship Id="rId394" Type="http://schemas.openxmlformats.org/officeDocument/2006/relationships/slide" Target="slides/slide390.xml"/><Relationship Id="rId408" Type="http://schemas.openxmlformats.org/officeDocument/2006/relationships/slide" Target="slides/slide404.xml"/><Relationship Id="rId429" Type="http://schemas.openxmlformats.org/officeDocument/2006/relationships/slide" Target="slides/slide425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slide" Target="slides/slide359.xml"/><Relationship Id="rId384" Type="http://schemas.openxmlformats.org/officeDocument/2006/relationships/slide" Target="slides/slide380.xml"/><Relationship Id="rId419" Type="http://schemas.openxmlformats.org/officeDocument/2006/relationships/slide" Target="slides/slide415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430" Type="http://schemas.openxmlformats.org/officeDocument/2006/relationships/slide" Target="slides/slide426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374" Type="http://schemas.openxmlformats.org/officeDocument/2006/relationships/slide" Target="slides/slide370.xml"/><Relationship Id="rId395" Type="http://schemas.openxmlformats.org/officeDocument/2006/relationships/slide" Target="slides/slide391.xml"/><Relationship Id="rId409" Type="http://schemas.openxmlformats.org/officeDocument/2006/relationships/slide" Target="slides/slide405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420" Type="http://schemas.openxmlformats.org/officeDocument/2006/relationships/slide" Target="slides/slide416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slide" Target="slides/slide360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385" Type="http://schemas.openxmlformats.org/officeDocument/2006/relationships/slide" Target="slides/slide381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410" Type="http://schemas.openxmlformats.org/officeDocument/2006/relationships/slide" Target="slides/slide406.xml"/><Relationship Id="rId431" Type="http://schemas.openxmlformats.org/officeDocument/2006/relationships/slide" Target="slides/slide427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75" Type="http://schemas.openxmlformats.org/officeDocument/2006/relationships/slide" Target="slides/slide371.xml"/><Relationship Id="rId396" Type="http://schemas.openxmlformats.org/officeDocument/2006/relationships/slide" Target="slides/slide392.xml"/><Relationship Id="rId3" Type="http://schemas.openxmlformats.org/officeDocument/2006/relationships/slideMaster" Target="slideMasters/slideMaster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400" Type="http://schemas.openxmlformats.org/officeDocument/2006/relationships/slide" Target="slides/slide396.xml"/><Relationship Id="rId421" Type="http://schemas.openxmlformats.org/officeDocument/2006/relationships/slide" Target="slides/slide417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slide" Target="slides/slide361.xml"/><Relationship Id="rId386" Type="http://schemas.openxmlformats.org/officeDocument/2006/relationships/slide" Target="slides/slide382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411" Type="http://schemas.openxmlformats.org/officeDocument/2006/relationships/slide" Target="slides/slide407.xml"/><Relationship Id="rId432" Type="http://schemas.openxmlformats.org/officeDocument/2006/relationships/slide" Target="slides/slide428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376" Type="http://schemas.openxmlformats.org/officeDocument/2006/relationships/slide" Target="slides/slide372.xml"/><Relationship Id="rId397" Type="http://schemas.openxmlformats.org/officeDocument/2006/relationships/slide" Target="slides/slide393.xml"/><Relationship Id="rId4" Type="http://schemas.openxmlformats.org/officeDocument/2006/relationships/slideMaster" Target="slideMasters/slideMaster4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401" Type="http://schemas.openxmlformats.org/officeDocument/2006/relationships/slide" Target="slides/slide397.xml"/><Relationship Id="rId422" Type="http://schemas.openxmlformats.org/officeDocument/2006/relationships/slide" Target="slides/slide418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387" Type="http://schemas.openxmlformats.org/officeDocument/2006/relationships/slide" Target="slides/slide383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412" Type="http://schemas.openxmlformats.org/officeDocument/2006/relationships/slide" Target="slides/slide408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398" Type="http://schemas.openxmlformats.org/officeDocument/2006/relationships/slide" Target="slides/slide394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423" Type="http://schemas.openxmlformats.org/officeDocument/2006/relationships/slide" Target="slides/slide419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slide" Target="slides/slide363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3005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29063" y="0"/>
            <a:ext cx="3005137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3005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64575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3005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29063" y="8664575"/>
            <a:ext cx="3005137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1CC73C1E-4AA5-44BB-9A68-DE6E87E5DE1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05189292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7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90976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927475" y="0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0550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87450" y="684213"/>
            <a:ext cx="4559300" cy="3419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0976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93738" y="4332288"/>
            <a:ext cx="5546725" cy="4103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noProof="0"/>
              <a:t>Click to edit Master text styles</a:t>
            </a:r>
          </a:p>
          <a:p>
            <a:pPr lvl="1"/>
            <a:r>
              <a:rPr lang="en-CA" noProof="0"/>
              <a:t>Second level</a:t>
            </a:r>
          </a:p>
          <a:p>
            <a:pPr lvl="2"/>
            <a:r>
              <a:rPr lang="en-CA" noProof="0"/>
              <a:t>Third level</a:t>
            </a:r>
          </a:p>
          <a:p>
            <a:pPr lvl="3"/>
            <a:r>
              <a:rPr lang="en-CA" noProof="0"/>
              <a:t>Fourth level</a:t>
            </a:r>
          </a:p>
          <a:p>
            <a:pPr lvl="4"/>
            <a:r>
              <a:rPr lang="en-CA" noProof="0"/>
              <a:t>Fifth level</a:t>
            </a:r>
          </a:p>
        </p:txBody>
      </p:sp>
      <p:sp>
        <p:nvSpPr>
          <p:cNvPr id="190976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62988"/>
            <a:ext cx="3005138" cy="4556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90976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27475" y="8662988"/>
            <a:ext cx="3005138" cy="4556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24DB802B-4F58-44D1-BC0A-7F9BB7FC964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0966494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2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2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2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2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2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2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2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6.xml"/><Relationship Id="rId1" Type="http://schemas.openxmlformats.org/officeDocument/2006/relationships/notesMaster" Target="../notesMasters/notesMaster1.xml"/></Relationships>
</file>

<file path=ppt/notesSlides/_rels/notesSlide2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2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2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2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2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2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2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2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2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2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2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2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2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2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2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2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2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2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2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2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2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0.xml"/><Relationship Id="rId1" Type="http://schemas.openxmlformats.org/officeDocument/2006/relationships/notesMaster" Target="../notesMasters/notesMaster1.xml"/></Relationships>
</file>

<file path=ppt/notesSlides/_rels/notesSlide2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2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2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2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2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2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2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7.xml"/><Relationship Id="rId1" Type="http://schemas.openxmlformats.org/officeDocument/2006/relationships/notesMaster" Target="../notesMasters/notesMaster1.xml"/></Relationships>
</file>

<file path=ppt/notesSlides/_rels/notesSlide2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8.xml"/><Relationship Id="rId1" Type="http://schemas.openxmlformats.org/officeDocument/2006/relationships/notesMaster" Target="../notesMasters/notesMaster1.xml"/></Relationships>
</file>

<file path=ppt/notesSlides/_rels/notesSlide2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0.xml"/><Relationship Id="rId1" Type="http://schemas.openxmlformats.org/officeDocument/2006/relationships/notesMaster" Target="../notesMasters/notesMaster1.xml"/></Relationships>
</file>

<file path=ppt/notesSlides/_rels/notesSlide3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3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3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3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3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3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3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7.xml"/><Relationship Id="rId1" Type="http://schemas.openxmlformats.org/officeDocument/2006/relationships/notesMaster" Target="../notesMasters/notesMaster1.xml"/></Relationships>
</file>

<file path=ppt/notesSlides/_rels/notesSlide3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3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3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3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1.xml"/><Relationship Id="rId1" Type="http://schemas.openxmlformats.org/officeDocument/2006/relationships/notesMaster" Target="../notesMasters/notesMaster1.xml"/></Relationships>
</file>

<file path=ppt/notesSlides/_rels/notesSlide3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4.xml"/><Relationship Id="rId1" Type="http://schemas.openxmlformats.org/officeDocument/2006/relationships/notesMaster" Target="../notesMasters/notesMaster1.xml"/></Relationships>
</file>

<file path=ppt/notesSlides/_rels/notesSlide3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5.xml"/><Relationship Id="rId1" Type="http://schemas.openxmlformats.org/officeDocument/2006/relationships/notesMaster" Target="../notesMasters/notesMaster1.xml"/></Relationships>
</file>

<file path=ppt/notesSlides/_rels/notesSlide3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6.xml"/><Relationship Id="rId1" Type="http://schemas.openxmlformats.org/officeDocument/2006/relationships/notesMaster" Target="../notesMasters/notesMaster1.xml"/></Relationships>
</file>

<file path=ppt/notesSlides/_rels/notesSlide3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7.xml"/><Relationship Id="rId1" Type="http://schemas.openxmlformats.org/officeDocument/2006/relationships/notesMaster" Target="../notesMasters/notesMaster1.xml"/></Relationships>
</file>

<file path=ppt/notesSlides/_rels/notesSlide3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8.xml"/><Relationship Id="rId1" Type="http://schemas.openxmlformats.org/officeDocument/2006/relationships/notesMaster" Target="../notesMasters/notesMaster1.xml"/></Relationships>
</file>

<file path=ppt/notesSlides/_rels/notesSlide3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9.xml"/><Relationship Id="rId1" Type="http://schemas.openxmlformats.org/officeDocument/2006/relationships/notesMaster" Target="../notesMasters/notesMaster1.xml"/></Relationships>
</file>

<file path=ppt/notesSlides/_rels/notesSlide3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1.xml"/><Relationship Id="rId1" Type="http://schemas.openxmlformats.org/officeDocument/2006/relationships/notesMaster" Target="../notesMasters/notesMaster1.xml"/></Relationships>
</file>

<file path=ppt/notesSlides/_rels/notesSlide3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2.xml"/><Relationship Id="rId1" Type="http://schemas.openxmlformats.org/officeDocument/2006/relationships/notesMaster" Target="../notesMasters/notesMaster1.xml"/></Relationships>
</file>

<file path=ppt/notesSlides/_rels/notesSlide3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3.xml"/><Relationship Id="rId1" Type="http://schemas.openxmlformats.org/officeDocument/2006/relationships/notesMaster" Target="../notesMasters/notesMaster1.xml"/></Relationships>
</file>

<file path=ppt/notesSlides/_rels/notesSlide3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4.xml"/><Relationship Id="rId1" Type="http://schemas.openxmlformats.org/officeDocument/2006/relationships/notesMaster" Target="../notesMasters/notesMaster1.xml"/></Relationships>
</file>

<file path=ppt/notesSlides/_rels/notesSlide3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5.xml"/><Relationship Id="rId1" Type="http://schemas.openxmlformats.org/officeDocument/2006/relationships/notesMaster" Target="../notesMasters/notesMaster1.xml"/></Relationships>
</file>

<file path=ppt/notesSlides/_rels/notesSlide3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6.xml"/><Relationship Id="rId1" Type="http://schemas.openxmlformats.org/officeDocument/2006/relationships/notesMaster" Target="../notesMasters/notesMaster1.xml"/></Relationships>
</file>

<file path=ppt/notesSlides/_rels/notesSlide3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7.xml"/><Relationship Id="rId1" Type="http://schemas.openxmlformats.org/officeDocument/2006/relationships/notesMaster" Target="../notesMasters/notesMaster1.xml"/></Relationships>
</file>

<file path=ppt/notesSlides/_rels/notesSlide3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8.xml"/><Relationship Id="rId1" Type="http://schemas.openxmlformats.org/officeDocument/2006/relationships/notesMaster" Target="../notesMasters/notesMaster1.xml"/></Relationships>
</file>

<file path=ppt/notesSlides/_rels/notesSlide3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9.xml"/><Relationship Id="rId1" Type="http://schemas.openxmlformats.org/officeDocument/2006/relationships/notesMaster" Target="../notesMasters/notesMaster1.xml"/></Relationships>
</file>

<file path=ppt/notesSlides/_rels/notesSlide3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1.xml"/><Relationship Id="rId1" Type="http://schemas.openxmlformats.org/officeDocument/2006/relationships/notesMaster" Target="../notesMasters/notesMaster1.xml"/></Relationships>
</file>

<file path=ppt/notesSlides/_rels/notesSlide3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2.xml"/><Relationship Id="rId1" Type="http://schemas.openxmlformats.org/officeDocument/2006/relationships/notesMaster" Target="../notesMasters/notesMaster1.xml"/></Relationships>
</file>

<file path=ppt/notesSlides/_rels/notesSlide3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3.xml"/><Relationship Id="rId1" Type="http://schemas.openxmlformats.org/officeDocument/2006/relationships/notesMaster" Target="../notesMasters/notesMaster1.xml"/></Relationships>
</file>

<file path=ppt/notesSlides/_rels/notesSlide3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4.xml"/><Relationship Id="rId1" Type="http://schemas.openxmlformats.org/officeDocument/2006/relationships/notesMaster" Target="../notesMasters/notesMaster1.xml"/></Relationships>
</file>

<file path=ppt/notesSlides/_rels/notesSlide3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5.xml"/><Relationship Id="rId1" Type="http://schemas.openxmlformats.org/officeDocument/2006/relationships/notesMaster" Target="../notesMasters/notesMaster1.xml"/></Relationships>
</file>

<file path=ppt/notesSlides/_rels/notesSlide3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6.xml"/><Relationship Id="rId1" Type="http://schemas.openxmlformats.org/officeDocument/2006/relationships/notesMaster" Target="../notesMasters/notesMaster1.xml"/></Relationships>
</file>

<file path=ppt/notesSlides/_rels/notesSlide3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7.xml"/><Relationship Id="rId1" Type="http://schemas.openxmlformats.org/officeDocument/2006/relationships/notesMaster" Target="../notesMasters/notesMaster1.xml"/></Relationships>
</file>

<file path=ppt/notesSlides/_rels/notesSlide3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8.xml"/><Relationship Id="rId1" Type="http://schemas.openxmlformats.org/officeDocument/2006/relationships/notesMaster" Target="../notesMasters/notesMaster1.xml"/></Relationships>
</file>

<file path=ppt/notesSlides/_rels/notesSlide3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9.xml"/><Relationship Id="rId1" Type="http://schemas.openxmlformats.org/officeDocument/2006/relationships/notesMaster" Target="../notesMasters/notesMaster1.xml"/></Relationships>
</file>

<file path=ppt/notesSlides/_rels/notesSlide3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1.xml"/><Relationship Id="rId1" Type="http://schemas.openxmlformats.org/officeDocument/2006/relationships/notesMaster" Target="../notesMasters/notesMaster1.xml"/></Relationships>
</file>

<file path=ppt/notesSlides/_rels/notesSlide3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2.xml"/><Relationship Id="rId1" Type="http://schemas.openxmlformats.org/officeDocument/2006/relationships/notesMaster" Target="../notesMasters/notesMaster1.xml"/></Relationships>
</file>

<file path=ppt/notesSlides/_rels/notesSlide3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3.xml"/><Relationship Id="rId1" Type="http://schemas.openxmlformats.org/officeDocument/2006/relationships/notesMaster" Target="../notesMasters/notesMaster1.xml"/></Relationships>
</file>

<file path=ppt/notesSlides/_rels/notesSlide3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4.xml"/><Relationship Id="rId1" Type="http://schemas.openxmlformats.org/officeDocument/2006/relationships/notesMaster" Target="../notesMasters/notesMaster1.xml"/></Relationships>
</file>

<file path=ppt/notesSlides/_rels/notesSlide3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5.xml"/><Relationship Id="rId1" Type="http://schemas.openxmlformats.org/officeDocument/2006/relationships/notesMaster" Target="../notesMasters/notesMaster1.xml"/></Relationships>
</file>

<file path=ppt/notesSlides/_rels/notesSlide3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6.xml"/><Relationship Id="rId1" Type="http://schemas.openxmlformats.org/officeDocument/2006/relationships/notesMaster" Target="../notesMasters/notesMaster1.xml"/></Relationships>
</file>

<file path=ppt/notesSlides/_rels/notesSlide3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7.xml"/><Relationship Id="rId1" Type="http://schemas.openxmlformats.org/officeDocument/2006/relationships/notesMaster" Target="../notesMasters/notesMaster1.xml"/></Relationships>
</file>

<file path=ppt/notesSlides/_rels/notesSlide3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8.xml"/><Relationship Id="rId1" Type="http://schemas.openxmlformats.org/officeDocument/2006/relationships/notesMaster" Target="../notesMasters/notesMaster1.xml"/></Relationships>
</file>

<file path=ppt/notesSlides/_rels/notesSlide3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9.xml"/><Relationship Id="rId1" Type="http://schemas.openxmlformats.org/officeDocument/2006/relationships/notesMaster" Target="../notesMasters/notesMaster1.xml"/></Relationships>
</file>

<file path=ppt/notesSlides/_rels/notesSlide3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1.xml"/><Relationship Id="rId1" Type="http://schemas.openxmlformats.org/officeDocument/2006/relationships/notesMaster" Target="../notesMasters/notesMaster1.xml"/></Relationships>
</file>

<file path=ppt/notesSlides/_rels/notesSlide3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2.xml"/><Relationship Id="rId1" Type="http://schemas.openxmlformats.org/officeDocument/2006/relationships/notesMaster" Target="../notesMasters/notesMaster1.xml"/></Relationships>
</file>

<file path=ppt/notesSlides/_rels/notesSlide3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3.xml"/><Relationship Id="rId1" Type="http://schemas.openxmlformats.org/officeDocument/2006/relationships/notesMaster" Target="../notesMasters/notesMaster1.xml"/></Relationships>
</file>

<file path=ppt/notesSlides/_rels/notesSlide3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4.xml"/><Relationship Id="rId1" Type="http://schemas.openxmlformats.org/officeDocument/2006/relationships/notesMaster" Target="../notesMasters/notesMaster1.xml"/></Relationships>
</file>

<file path=ppt/notesSlides/_rels/notesSlide3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5.xml"/><Relationship Id="rId1" Type="http://schemas.openxmlformats.org/officeDocument/2006/relationships/notesMaster" Target="../notesMasters/notesMaster1.xml"/></Relationships>
</file>

<file path=ppt/notesSlides/_rels/notesSlide3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6.xml"/><Relationship Id="rId1" Type="http://schemas.openxmlformats.org/officeDocument/2006/relationships/notesMaster" Target="../notesMasters/notesMaster1.xml"/></Relationships>
</file>

<file path=ppt/notesSlides/_rels/notesSlide3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7.xml"/><Relationship Id="rId1" Type="http://schemas.openxmlformats.org/officeDocument/2006/relationships/notesMaster" Target="../notesMasters/notesMaster1.xml"/></Relationships>
</file>

<file path=ppt/notesSlides/_rels/notesSlide3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06E0F86-F0FD-4A67-8B4E-2C201C0E27D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</a:t>
            </a:fld>
            <a:endParaRPr lang="en-CA" altLang="en-US"/>
          </a:p>
        </p:txBody>
      </p:sp>
      <p:sp>
        <p:nvSpPr>
          <p:cNvPr id="406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6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C4B9666-9E7D-43CB-B46D-DE9F935B9162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10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7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7CFF531-C3D8-42D9-9408-18CE406B924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100</a:t>
            </a:fld>
            <a:endParaRPr lang="en-CA" altLang="en-US"/>
          </a:p>
        </p:txBody>
      </p:sp>
      <p:sp>
        <p:nvSpPr>
          <p:cNvPr id="500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0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B49473-E509-4A17-A04B-5FDE1813371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101</a:t>
            </a:fld>
            <a:endParaRPr lang="en-CA" altLang="en-US"/>
          </a:p>
        </p:txBody>
      </p:sp>
      <p:sp>
        <p:nvSpPr>
          <p:cNvPr id="501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B49473-E509-4A17-A04B-5FDE1813371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102</a:t>
            </a:fld>
            <a:endParaRPr lang="en-CA" altLang="en-US"/>
          </a:p>
        </p:txBody>
      </p:sp>
      <p:sp>
        <p:nvSpPr>
          <p:cNvPr id="501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428741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7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6CFD73B-7BBB-4156-A29A-2CB7D68F569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103</a:t>
            </a:fld>
            <a:endParaRPr lang="en-CA" altLang="en-US"/>
          </a:p>
        </p:txBody>
      </p:sp>
      <p:sp>
        <p:nvSpPr>
          <p:cNvPr id="502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2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8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7AC716C-221F-4FC7-AD3F-A04D09F403E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104</a:t>
            </a:fld>
            <a:endParaRPr lang="en-CA" altLang="en-US"/>
          </a:p>
        </p:txBody>
      </p:sp>
      <p:sp>
        <p:nvSpPr>
          <p:cNvPr id="503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3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8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6CB8DBA-66F0-4AC1-B1B4-191C0383C1A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105</a:t>
            </a:fld>
            <a:endParaRPr lang="en-CA" altLang="en-US"/>
          </a:p>
        </p:txBody>
      </p:sp>
      <p:sp>
        <p:nvSpPr>
          <p:cNvPr id="504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4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25B456B-FF3A-4798-98A5-6D84D47E037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106</a:t>
            </a:fld>
            <a:endParaRPr lang="en-CA" altLang="en-US"/>
          </a:p>
        </p:txBody>
      </p:sp>
      <p:sp>
        <p:nvSpPr>
          <p:cNvPr id="505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5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25B456B-FF3A-4798-98A5-6D84D47E037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107</a:t>
            </a:fld>
            <a:endParaRPr lang="en-CA" altLang="en-US"/>
          </a:p>
        </p:txBody>
      </p:sp>
      <p:sp>
        <p:nvSpPr>
          <p:cNvPr id="505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5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96330630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8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D604429-D8E7-4F5C-8E7F-D3FA978BEE4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108</a:t>
            </a:fld>
            <a:endParaRPr lang="en-CA" altLang="en-US"/>
          </a:p>
        </p:txBody>
      </p:sp>
      <p:sp>
        <p:nvSpPr>
          <p:cNvPr id="506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6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4A5E6EB-1ECB-4F93-BAD4-D31493EE5DA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109</a:t>
            </a:fld>
            <a:endParaRPr lang="en-CA" altLang="en-US"/>
          </a:p>
        </p:txBody>
      </p:sp>
      <p:sp>
        <p:nvSpPr>
          <p:cNvPr id="507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7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C4B9666-9E7D-43CB-B46D-DE9F935B9162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11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E6460B5-B606-4147-AAD7-FF4BCC2104C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110</a:t>
            </a:fld>
            <a:endParaRPr lang="en-CA" altLang="en-US"/>
          </a:p>
        </p:txBody>
      </p:sp>
      <p:sp>
        <p:nvSpPr>
          <p:cNvPr id="508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8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6A4781C-E061-422F-AD14-9F1696F89E3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111</a:t>
            </a:fld>
            <a:endParaRPr lang="en-CA" altLang="en-US"/>
          </a:p>
        </p:txBody>
      </p:sp>
      <p:sp>
        <p:nvSpPr>
          <p:cNvPr id="509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9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6A4781C-E061-422F-AD14-9F1696F89E3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112</a:t>
            </a:fld>
            <a:endParaRPr lang="en-CA" altLang="en-US"/>
          </a:p>
        </p:txBody>
      </p:sp>
      <p:sp>
        <p:nvSpPr>
          <p:cNvPr id="509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9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20804541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FE16914-2606-4350-87A7-B5B5546A545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113</a:t>
            </a:fld>
            <a:endParaRPr lang="en-CA" altLang="en-US"/>
          </a:p>
        </p:txBody>
      </p:sp>
      <p:sp>
        <p:nvSpPr>
          <p:cNvPr id="510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0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9B2BA95-3498-4B83-AE8B-0DB8A5C92C7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114</a:t>
            </a:fld>
            <a:endParaRPr lang="en-CA" altLang="en-US"/>
          </a:p>
        </p:txBody>
      </p:sp>
      <p:sp>
        <p:nvSpPr>
          <p:cNvPr id="512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9FF7403-A18A-4717-A942-02229777725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115</a:t>
            </a:fld>
            <a:endParaRPr lang="en-CA" altLang="en-US"/>
          </a:p>
        </p:txBody>
      </p:sp>
      <p:sp>
        <p:nvSpPr>
          <p:cNvPr id="513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3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0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E9FA8DE-F10D-46A5-8B26-B9745AEEF2E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116</a:t>
            </a:fld>
            <a:endParaRPr lang="en-CA" altLang="en-US"/>
          </a:p>
        </p:txBody>
      </p:sp>
      <p:sp>
        <p:nvSpPr>
          <p:cNvPr id="514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4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0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C6ED633-1DDF-488F-8489-4536D267ACA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117</a:t>
            </a:fld>
            <a:endParaRPr lang="en-CA" altLang="en-US"/>
          </a:p>
        </p:txBody>
      </p:sp>
      <p:sp>
        <p:nvSpPr>
          <p:cNvPr id="515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5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0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C6ED633-1DDF-488F-8489-4536D267ACA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118</a:t>
            </a:fld>
            <a:endParaRPr lang="en-CA" altLang="en-US"/>
          </a:p>
        </p:txBody>
      </p:sp>
      <p:sp>
        <p:nvSpPr>
          <p:cNvPr id="515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5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9698022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022B019-5919-4CDB-A180-681F6D818C6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119</a:t>
            </a:fld>
            <a:endParaRPr lang="en-CA" altLang="en-US"/>
          </a:p>
        </p:txBody>
      </p:sp>
      <p:sp>
        <p:nvSpPr>
          <p:cNvPr id="516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6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BCC16C1-AF89-4A3A-9891-1AAB64FE074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</a:t>
            </a:fld>
            <a:endParaRPr lang="en-CA" altLang="en-US"/>
          </a:p>
        </p:txBody>
      </p:sp>
      <p:sp>
        <p:nvSpPr>
          <p:cNvPr id="408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8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38B7BEC-2D43-4CEF-B2FE-83A2EB1D90C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120</a:t>
            </a:fld>
            <a:endParaRPr lang="en-CA" altLang="en-US"/>
          </a:p>
        </p:txBody>
      </p:sp>
      <p:sp>
        <p:nvSpPr>
          <p:cNvPr id="517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7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49A6CF8-CB95-4674-BCF8-B489065DD15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121</a:t>
            </a:fld>
            <a:endParaRPr lang="en-CA" altLang="en-US"/>
          </a:p>
        </p:txBody>
      </p:sp>
      <p:sp>
        <p:nvSpPr>
          <p:cNvPr id="518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8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175E4A5-A2F3-4986-BF43-7E40A5EBFCE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122</a:t>
            </a:fld>
            <a:endParaRPr lang="en-CA" altLang="en-US"/>
          </a:p>
        </p:txBody>
      </p:sp>
      <p:sp>
        <p:nvSpPr>
          <p:cNvPr id="519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9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FE538E6-4B3A-406D-85A8-852CE2F412A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123</a:t>
            </a:fld>
            <a:endParaRPr lang="en-CA" altLang="en-US"/>
          </a:p>
        </p:txBody>
      </p:sp>
      <p:sp>
        <p:nvSpPr>
          <p:cNvPr id="520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0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8BF7140-A91D-4EFF-B4A3-8490D507BD9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124</a:t>
            </a:fld>
            <a:endParaRPr lang="en-CA" altLang="en-US"/>
          </a:p>
        </p:txBody>
      </p:sp>
      <p:sp>
        <p:nvSpPr>
          <p:cNvPr id="521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1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8BF7140-A91D-4EFF-B4A3-8490D507BD9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125</a:t>
            </a:fld>
            <a:endParaRPr lang="en-CA" altLang="en-US"/>
          </a:p>
        </p:txBody>
      </p:sp>
      <p:sp>
        <p:nvSpPr>
          <p:cNvPr id="521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1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62622805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CF38501-5493-4213-A90F-506E02586CA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126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926393F-394D-4C8C-8368-16659FFA0C9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127</a:t>
            </a:fld>
            <a:endParaRPr lang="en-CA" altLang="en-US"/>
          </a:p>
        </p:txBody>
      </p:sp>
      <p:sp>
        <p:nvSpPr>
          <p:cNvPr id="523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3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BD77BB4-34E8-44E0-8DF5-C2ACE30106F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128</a:t>
            </a:fld>
            <a:endParaRPr lang="en-CA" altLang="en-US"/>
          </a:p>
        </p:txBody>
      </p:sp>
      <p:sp>
        <p:nvSpPr>
          <p:cNvPr id="524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4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BD77BB4-34E8-44E0-8DF5-C2ACE30106F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129</a:t>
            </a:fld>
            <a:endParaRPr lang="en-CA" altLang="en-US"/>
          </a:p>
        </p:txBody>
      </p:sp>
      <p:sp>
        <p:nvSpPr>
          <p:cNvPr id="524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4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7996669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66826E8-8B30-490E-83DA-D0CBC1095AC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</a:t>
            </a:fld>
            <a:endParaRPr lang="en-CA" altLang="en-US"/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17C0110-A23B-4AD0-89CF-FC9C0F8DF26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130</a:t>
            </a:fld>
            <a:endParaRPr lang="en-CA" altLang="en-US"/>
          </a:p>
        </p:txBody>
      </p:sp>
      <p:sp>
        <p:nvSpPr>
          <p:cNvPr id="525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5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131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4DC22A-9EAE-4493-AFFB-E26C8AF8CC1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132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1541F34-E4C2-4216-8BCF-D0A8924D781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133</a:t>
            </a:fld>
            <a:endParaRPr lang="en-CA" altLang="en-US"/>
          </a:p>
        </p:txBody>
      </p:sp>
      <p:sp>
        <p:nvSpPr>
          <p:cNvPr id="528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8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A924917-67DE-406F-80E6-C9114E1F458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134</a:t>
            </a:fld>
            <a:endParaRPr lang="en-CA" altLang="en-US"/>
          </a:p>
        </p:txBody>
      </p:sp>
      <p:sp>
        <p:nvSpPr>
          <p:cNvPr id="529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9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3178757-BA37-425E-865D-0715D136152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135</a:t>
            </a:fld>
            <a:endParaRPr lang="en-CA" altLang="en-US"/>
          </a:p>
        </p:txBody>
      </p:sp>
      <p:sp>
        <p:nvSpPr>
          <p:cNvPr id="530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0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136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0F93700-2395-4609-8E6E-89146F532B4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137</a:t>
            </a:fld>
            <a:endParaRPr lang="en-CA" altLang="en-US"/>
          </a:p>
        </p:txBody>
      </p:sp>
      <p:sp>
        <p:nvSpPr>
          <p:cNvPr id="532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93675E5-18FB-4F29-90D5-119D2AC5D10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138</a:t>
            </a:fld>
            <a:endParaRPr lang="en-CA" altLang="en-US"/>
          </a:p>
        </p:txBody>
      </p:sp>
      <p:sp>
        <p:nvSpPr>
          <p:cNvPr id="533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3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76A199F-FF18-41C9-B747-C2288DDB2B4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139</a:t>
            </a:fld>
            <a:endParaRPr lang="en-CA" altLang="en-US"/>
          </a:p>
        </p:txBody>
      </p:sp>
      <p:sp>
        <p:nvSpPr>
          <p:cNvPr id="534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4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D39CFE1-BF49-4BC3-BFF5-2083F8627D0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</a:t>
            </a:fld>
            <a:endParaRPr lang="en-CA" altLang="en-US"/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50543D-80B7-49CE-BD45-15AE7BB04C8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140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5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3099113-ABB8-4D07-9A50-CB3D2DA1730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141</a:t>
            </a:fld>
            <a:endParaRPr lang="en-CA" altLang="en-US"/>
          </a:p>
        </p:txBody>
      </p:sp>
      <p:sp>
        <p:nvSpPr>
          <p:cNvPr id="536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6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5E51A2-D20F-49E6-863E-A747035CEF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142</a:t>
            </a:fld>
            <a:endParaRPr lang="en-CA" altLang="en-US"/>
          </a:p>
        </p:txBody>
      </p:sp>
      <p:sp>
        <p:nvSpPr>
          <p:cNvPr id="537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7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8263B19-636C-4CD4-AF2C-D2B443B1CAC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143</a:t>
            </a:fld>
            <a:endParaRPr lang="en-CA" altLang="en-US"/>
          </a:p>
        </p:txBody>
      </p:sp>
      <p:sp>
        <p:nvSpPr>
          <p:cNvPr id="538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8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4FF8105-4E7F-474C-A875-103E3537E4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144</a:t>
            </a:fld>
            <a:endParaRPr lang="en-CA" altLang="en-US"/>
          </a:p>
        </p:txBody>
      </p:sp>
      <p:sp>
        <p:nvSpPr>
          <p:cNvPr id="539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9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35F7A26-CCDE-4138-8194-49DB215E6B3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145</a:t>
            </a:fld>
            <a:endParaRPr lang="en-CA" altLang="en-US"/>
          </a:p>
        </p:txBody>
      </p:sp>
      <p:sp>
        <p:nvSpPr>
          <p:cNvPr id="540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0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CE64D96-3BBA-46E8-98A2-F093E7182D3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146</a:t>
            </a:fld>
            <a:endParaRPr lang="en-CA" altLang="en-US"/>
          </a:p>
        </p:txBody>
      </p:sp>
      <p:sp>
        <p:nvSpPr>
          <p:cNvPr id="541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1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A42049C-1BA5-4C59-8308-03FCA954C3B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147</a:t>
            </a:fld>
            <a:endParaRPr lang="en-CA" altLang="en-US"/>
          </a:p>
        </p:txBody>
      </p:sp>
      <p:sp>
        <p:nvSpPr>
          <p:cNvPr id="542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9B40F34-E3A6-4BA7-A56D-AB678553EDB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148</a:t>
            </a:fld>
            <a:endParaRPr lang="en-CA" altLang="en-US"/>
          </a:p>
        </p:txBody>
      </p:sp>
      <p:sp>
        <p:nvSpPr>
          <p:cNvPr id="543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3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D2135B1-81A8-4789-A32D-3A770EE3C46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149</a:t>
            </a:fld>
            <a:endParaRPr lang="en-CA" altLang="en-US"/>
          </a:p>
        </p:txBody>
      </p:sp>
      <p:sp>
        <p:nvSpPr>
          <p:cNvPr id="544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4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BCA44E2-74F8-4219-8795-600F653997F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</a:t>
            </a:fld>
            <a:endParaRPr lang="en-CA" altLang="en-US"/>
          </a:p>
        </p:txBody>
      </p:sp>
      <p:sp>
        <p:nvSpPr>
          <p:cNvPr id="411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1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9160EAE-7FB2-43C7-AF3F-E6BBDAE5D9E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150</a:t>
            </a:fld>
            <a:endParaRPr lang="en-CA" altLang="en-US"/>
          </a:p>
        </p:txBody>
      </p:sp>
      <p:sp>
        <p:nvSpPr>
          <p:cNvPr id="545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5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5FEC663-8C6D-40DF-886B-4740A10469D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151</a:t>
            </a:fld>
            <a:endParaRPr lang="en-CA" altLang="en-US"/>
          </a:p>
        </p:txBody>
      </p:sp>
      <p:sp>
        <p:nvSpPr>
          <p:cNvPr id="546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6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8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35941C9-1BF2-4B3F-A859-13A5830EBCB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152</a:t>
            </a:fld>
            <a:endParaRPr lang="en-CA" altLang="en-US"/>
          </a:p>
        </p:txBody>
      </p:sp>
      <p:sp>
        <p:nvSpPr>
          <p:cNvPr id="547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7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8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0734894-5CDD-4A24-9673-078BBE9FF1B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153</a:t>
            </a:fld>
            <a:endParaRPr lang="en-CA" altLang="en-US"/>
          </a:p>
        </p:txBody>
      </p:sp>
      <p:sp>
        <p:nvSpPr>
          <p:cNvPr id="548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8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1F5E22C-7D51-4512-A21F-7310B4450B2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154</a:t>
            </a:fld>
            <a:endParaRPr lang="en-CA" altLang="en-US"/>
          </a:p>
        </p:txBody>
      </p:sp>
      <p:sp>
        <p:nvSpPr>
          <p:cNvPr id="549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9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9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ABE55EF-E928-4597-9437-2A2E4D43210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155</a:t>
            </a:fld>
            <a:endParaRPr lang="en-CA" altLang="en-US"/>
          </a:p>
        </p:txBody>
      </p:sp>
      <p:sp>
        <p:nvSpPr>
          <p:cNvPr id="550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0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2B0A3A3-6B9C-4325-8B12-8785659E90D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156</a:t>
            </a:fld>
            <a:endParaRPr lang="en-CA" altLang="en-US"/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D37CD09-4996-47FA-A752-5E8AA46BB8B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157</a:t>
            </a:fld>
            <a:endParaRPr lang="en-CA" altLang="en-US"/>
          </a:p>
        </p:txBody>
      </p:sp>
      <p:sp>
        <p:nvSpPr>
          <p:cNvPr id="552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D93C550-1EBA-409E-B555-13AB9F63F4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158</a:t>
            </a:fld>
            <a:endParaRPr lang="en-CA" altLang="en-US"/>
          </a:p>
        </p:txBody>
      </p:sp>
      <p:sp>
        <p:nvSpPr>
          <p:cNvPr id="553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26F2A26-AFDD-4B5C-AF68-BC3DF2E602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159</a:t>
            </a:fld>
            <a:endParaRPr lang="en-CA" altLang="en-US"/>
          </a:p>
        </p:txBody>
      </p:sp>
      <p:sp>
        <p:nvSpPr>
          <p:cNvPr id="555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5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2567019-BFD4-4741-968B-6E5C6070E09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</a:t>
            </a:fld>
            <a:endParaRPr lang="en-CA" altLang="en-US"/>
          </a:p>
        </p:txBody>
      </p:sp>
      <p:sp>
        <p:nvSpPr>
          <p:cNvPr id="412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2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EF4DB50-0CB8-4F4C-80E8-A9F3B18407C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160</a:t>
            </a:fld>
            <a:endParaRPr lang="en-CA" altLang="en-US"/>
          </a:p>
        </p:txBody>
      </p:sp>
      <p:sp>
        <p:nvSpPr>
          <p:cNvPr id="556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6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DA3FFFA-61CD-4598-973B-5A237A314A7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161</a:t>
            </a:fld>
            <a:endParaRPr lang="en-CA" altLang="en-US"/>
          </a:p>
        </p:txBody>
      </p:sp>
      <p:sp>
        <p:nvSpPr>
          <p:cNvPr id="557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7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C470AB7-931A-416A-A021-626D573751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162</a:t>
            </a:fld>
            <a:endParaRPr lang="en-CA" altLang="en-US"/>
          </a:p>
        </p:txBody>
      </p:sp>
      <p:sp>
        <p:nvSpPr>
          <p:cNvPr id="558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8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F76BF80-0C14-4599-9CB6-061F9A37BA6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163</a:t>
            </a:fld>
            <a:endParaRPr lang="en-CA" altLang="en-US"/>
          </a:p>
        </p:txBody>
      </p:sp>
      <p:sp>
        <p:nvSpPr>
          <p:cNvPr id="559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9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7D8D1CE-70C1-49B7-9E6A-CF78785A43D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164</a:t>
            </a:fld>
            <a:endParaRPr lang="en-CA" altLang="en-US"/>
          </a:p>
        </p:txBody>
      </p:sp>
      <p:sp>
        <p:nvSpPr>
          <p:cNvPr id="560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0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48A0262-8D94-432A-921F-A5012B7685B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165</a:t>
            </a:fld>
            <a:endParaRPr lang="en-CA" altLang="en-US"/>
          </a:p>
        </p:txBody>
      </p:sp>
      <p:sp>
        <p:nvSpPr>
          <p:cNvPr id="561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1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A789947-57C4-4921-A1DA-F55BA64236D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166</a:t>
            </a:fld>
            <a:endParaRPr lang="en-CA" altLang="en-US"/>
          </a:p>
        </p:txBody>
      </p:sp>
      <p:sp>
        <p:nvSpPr>
          <p:cNvPr id="562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2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4FFA5F6-9B8C-4B0B-BAEF-99CFE1B8A26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167</a:t>
            </a:fld>
            <a:endParaRPr lang="en-CA" altLang="en-US"/>
          </a:p>
        </p:txBody>
      </p:sp>
      <p:sp>
        <p:nvSpPr>
          <p:cNvPr id="563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C52AA55-FC3A-409F-9C0B-EC45EF44776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168</a:t>
            </a:fld>
            <a:endParaRPr lang="en-CA" altLang="en-US"/>
          </a:p>
        </p:txBody>
      </p:sp>
      <p:sp>
        <p:nvSpPr>
          <p:cNvPr id="564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4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fld id="{A83F8924-7420-4ECE-BD8C-E03C741F86BB}" type="slidenum">
              <a:rPr lang="en-US" altLang="en-US" smtClean="0"/>
              <a:pPr algn="r" eaLnBrk="1" hangingPunct="1">
                <a:spcBef>
                  <a:spcPct val="50000"/>
                </a:spcBef>
              </a:pPr>
              <a:t>169</a:t>
            </a:fld>
            <a:endParaRPr lang="en-US" altLang="en-US"/>
          </a:p>
        </p:txBody>
      </p:sp>
      <p:sp>
        <p:nvSpPr>
          <p:cNvPr id="245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28CD151-6DBC-4896-A4A2-F60F860B30A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</a:t>
            </a:fld>
            <a:endParaRPr lang="en-CA" altLang="en-US"/>
          </a:p>
        </p:txBody>
      </p:sp>
      <p:sp>
        <p:nvSpPr>
          <p:cNvPr id="413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3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2B08FE5-6452-46A3-BB3F-9CC9F7ED6CB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170</a:t>
            </a:fld>
            <a:endParaRPr lang="en-CA" altLang="en-US"/>
          </a:p>
        </p:txBody>
      </p:sp>
      <p:sp>
        <p:nvSpPr>
          <p:cNvPr id="565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5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A22B79B-BC28-450E-B493-8E9385934F4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171</a:t>
            </a:fld>
            <a:endParaRPr lang="en-CA" altLang="en-US"/>
          </a:p>
        </p:txBody>
      </p:sp>
      <p:sp>
        <p:nvSpPr>
          <p:cNvPr id="566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6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1F9C50F-7669-4283-A137-6FBE71B204A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172</a:t>
            </a:fld>
            <a:endParaRPr lang="en-CA" altLang="en-US"/>
          </a:p>
        </p:txBody>
      </p:sp>
      <p:sp>
        <p:nvSpPr>
          <p:cNvPr id="567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7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4D5E687-DDB0-4A1A-A5D9-5128797376B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173</a:t>
            </a:fld>
            <a:endParaRPr lang="en-CA" altLang="en-US"/>
          </a:p>
        </p:txBody>
      </p:sp>
      <p:sp>
        <p:nvSpPr>
          <p:cNvPr id="568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8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C587E84-D632-4792-AB90-B070796BD8F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174</a:t>
            </a:fld>
            <a:endParaRPr lang="en-CA" altLang="en-US"/>
          </a:p>
        </p:txBody>
      </p:sp>
      <p:sp>
        <p:nvSpPr>
          <p:cNvPr id="569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9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0244439-4991-44F5-A953-D4B8772B2CF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175</a:t>
            </a:fld>
            <a:endParaRPr lang="en-CA" altLang="en-US"/>
          </a:p>
        </p:txBody>
      </p:sp>
      <p:sp>
        <p:nvSpPr>
          <p:cNvPr id="570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0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83B140F-DD20-42BB-9C60-FF9A7D0D826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176</a:t>
            </a:fld>
            <a:endParaRPr lang="en-CA" altLang="en-US"/>
          </a:p>
        </p:txBody>
      </p:sp>
      <p:sp>
        <p:nvSpPr>
          <p:cNvPr id="571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1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04D6776-5500-46CE-8088-7F05484CEEF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177</a:t>
            </a:fld>
            <a:endParaRPr lang="en-CA" altLang="en-US"/>
          </a:p>
        </p:txBody>
      </p:sp>
      <p:sp>
        <p:nvSpPr>
          <p:cNvPr id="572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2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F298206-E1AD-4471-8DE9-C555CC3819E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178</a:t>
            </a:fld>
            <a:endParaRPr lang="en-CA" altLang="en-US"/>
          </a:p>
        </p:txBody>
      </p:sp>
      <p:sp>
        <p:nvSpPr>
          <p:cNvPr id="573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298FAC6-CCB7-42FA-8C69-4B2E765D57B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179</a:t>
            </a:fld>
            <a:endParaRPr lang="en-CA" altLang="en-US"/>
          </a:p>
        </p:txBody>
      </p:sp>
      <p:sp>
        <p:nvSpPr>
          <p:cNvPr id="574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4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927AFF2-7918-49A6-8D5C-52B1803C95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</a:t>
            </a:fld>
            <a:endParaRPr lang="en-CA" altLang="en-US"/>
          </a:p>
        </p:txBody>
      </p:sp>
      <p:sp>
        <p:nvSpPr>
          <p:cNvPr id="414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4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FE4B38E-BB5A-4169-AE91-EA1A56BE831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180</a:t>
            </a:fld>
            <a:endParaRPr lang="en-CA" altLang="en-US"/>
          </a:p>
        </p:txBody>
      </p:sp>
      <p:sp>
        <p:nvSpPr>
          <p:cNvPr id="575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5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B8AA615-4472-4677-8B8B-822FC211AAC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181</a:t>
            </a:fld>
            <a:endParaRPr lang="en-CA" altLang="en-US"/>
          </a:p>
        </p:txBody>
      </p:sp>
      <p:sp>
        <p:nvSpPr>
          <p:cNvPr id="576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6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2E5E849-F2BB-4ECC-90BF-D1B33FF40AB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182</a:t>
            </a:fld>
            <a:endParaRPr lang="en-CA" altLang="en-US"/>
          </a:p>
        </p:txBody>
      </p:sp>
      <p:sp>
        <p:nvSpPr>
          <p:cNvPr id="577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7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7E77F13-AEDA-4E9D-8851-0EED5FFF0B9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183</a:t>
            </a:fld>
            <a:endParaRPr lang="en-CA" altLang="en-US"/>
          </a:p>
        </p:txBody>
      </p:sp>
      <p:sp>
        <p:nvSpPr>
          <p:cNvPr id="578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8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9E4A3D8-4C7E-48D1-8AA9-16033A95F33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184</a:t>
            </a:fld>
            <a:endParaRPr lang="en-CA" altLang="en-US"/>
          </a:p>
        </p:txBody>
      </p:sp>
      <p:sp>
        <p:nvSpPr>
          <p:cNvPr id="579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9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12F2DE9-8A3A-4234-BA7C-36CDE8E5A78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185</a:t>
            </a:fld>
            <a:endParaRPr lang="en-CA" altLang="en-US"/>
          </a:p>
        </p:txBody>
      </p:sp>
      <p:sp>
        <p:nvSpPr>
          <p:cNvPr id="580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0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DE83566-F25E-44F0-BE34-02365BC1CE3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186</a:t>
            </a:fld>
            <a:endParaRPr lang="en-CA" altLang="en-US"/>
          </a:p>
        </p:txBody>
      </p:sp>
      <p:sp>
        <p:nvSpPr>
          <p:cNvPr id="581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1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174B462-9C27-4C69-A28C-A5A970B97C9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187</a:t>
            </a:fld>
            <a:endParaRPr lang="en-CA" altLang="en-US"/>
          </a:p>
        </p:txBody>
      </p:sp>
      <p:sp>
        <p:nvSpPr>
          <p:cNvPr id="582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2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8C8C77A-1027-4414-96D7-00D25F3E60B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188</a:t>
            </a:fld>
            <a:endParaRPr lang="en-CA" altLang="en-US"/>
          </a:p>
        </p:txBody>
      </p:sp>
      <p:sp>
        <p:nvSpPr>
          <p:cNvPr id="583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FE4E6F3-2FEC-47BD-B418-3B2C1E9955E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189</a:t>
            </a:fld>
            <a:endParaRPr lang="en-CA" altLang="en-US"/>
          </a:p>
        </p:txBody>
      </p:sp>
      <p:sp>
        <p:nvSpPr>
          <p:cNvPr id="584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4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A80699-2177-4D59-A4C1-9EBDD1DA761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19</a:t>
            </a:fld>
            <a:endParaRPr lang="en-CA" altLang="en-US"/>
          </a:p>
        </p:txBody>
      </p:sp>
      <p:sp>
        <p:nvSpPr>
          <p:cNvPr id="415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5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503E73A-B240-43B5-99C8-7FBF2E57EE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190</a:t>
            </a:fld>
            <a:endParaRPr lang="en-CA" altLang="en-US"/>
          </a:p>
        </p:txBody>
      </p:sp>
      <p:sp>
        <p:nvSpPr>
          <p:cNvPr id="585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5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7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1DA0F11-9EC5-40C5-BF6F-33CFF324B35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191</a:t>
            </a:fld>
            <a:endParaRPr lang="en-CA" altLang="en-US"/>
          </a:p>
        </p:txBody>
      </p:sp>
      <p:sp>
        <p:nvSpPr>
          <p:cNvPr id="586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6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E53214A-124C-4398-9834-DCE9AC70F32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192</a:t>
            </a:fld>
            <a:endParaRPr lang="en-CA" altLang="en-US"/>
          </a:p>
        </p:txBody>
      </p:sp>
      <p:sp>
        <p:nvSpPr>
          <p:cNvPr id="587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7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D53EF16-397A-4BF5-8FA5-E6281B24D24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48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8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78746767"/>
      </p:ext>
    </p:extLst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7BA44B-133F-444E-971F-01F5C2E196C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0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00172668"/>
      </p:ext>
    </p:extLst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AC2B5E9-E769-425B-88C6-E354B155313A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1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1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63734792"/>
      </p:ext>
    </p:extLst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6D90CBC-3FBE-4924-AF48-470E34B63691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2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2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2481385"/>
      </p:ext>
    </p:extLst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598737-2FFD-44D7-BDCB-E504A8A7C23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8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8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39662964"/>
      </p:ext>
    </p:extLst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53807930"/>
      </p:ext>
    </p:extLst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1875689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B9622A7-173A-4469-9C08-0615E42032BE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2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3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732A997-F823-480F-A21B-8FB49B498AC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20</a:t>
            </a:fld>
            <a:endParaRPr lang="en-CA" altLang="en-US"/>
          </a:p>
        </p:txBody>
      </p:sp>
      <p:sp>
        <p:nvSpPr>
          <p:cNvPr id="416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6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22911531"/>
      </p:ext>
    </p:extLst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8482429"/>
      </p:ext>
    </p:extLst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29570723"/>
      </p:ext>
    </p:extLst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16672375"/>
      </p:ext>
    </p:extLst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0598737-2FFD-44D7-BDCB-E504A8A7C23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204</a:t>
            </a:fld>
            <a:endParaRPr lang="en-CA" altLang="en-US"/>
          </a:p>
        </p:txBody>
      </p:sp>
      <p:sp>
        <p:nvSpPr>
          <p:cNvPr id="588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8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0EBCA0E-71C8-4587-B000-63386686240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205</a:t>
            </a:fld>
            <a:endParaRPr lang="en-CA" altLang="en-US"/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4B5EA39-64EC-4563-A105-BD3308635D4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206</a:t>
            </a:fld>
            <a:endParaRPr lang="en-CA" altLang="en-US"/>
          </a:p>
        </p:txBody>
      </p:sp>
      <p:sp>
        <p:nvSpPr>
          <p:cNvPr id="590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0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F3FF9B1-664C-4A1C-9B47-82B495D5D1B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207</a:t>
            </a:fld>
            <a:endParaRPr lang="en-CA" altLang="en-US"/>
          </a:p>
        </p:txBody>
      </p:sp>
      <p:sp>
        <p:nvSpPr>
          <p:cNvPr id="591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1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62C4709-48E7-4B51-99B7-5C7F40619DD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208</a:t>
            </a:fld>
            <a:endParaRPr lang="en-CA" altLang="en-US"/>
          </a:p>
        </p:txBody>
      </p:sp>
      <p:sp>
        <p:nvSpPr>
          <p:cNvPr id="592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2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D87866C-89F0-43FC-ACE7-0FC2E39EBCF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209</a:t>
            </a:fld>
            <a:endParaRPr lang="en-CA" altLang="en-US"/>
          </a:p>
        </p:txBody>
      </p:sp>
      <p:sp>
        <p:nvSpPr>
          <p:cNvPr id="593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3B687D2-52BB-45F9-A1C9-1CE547D5D16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</a:t>
            </a:fld>
            <a:endParaRPr lang="en-CA" altLang="en-US"/>
          </a:p>
        </p:txBody>
      </p:sp>
      <p:sp>
        <p:nvSpPr>
          <p:cNvPr id="417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7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4D4717B-34A9-4F7C-A7AF-A8ED0BCA27C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210</a:t>
            </a:fld>
            <a:endParaRPr lang="en-CA" altLang="en-US"/>
          </a:p>
        </p:txBody>
      </p:sp>
      <p:sp>
        <p:nvSpPr>
          <p:cNvPr id="594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4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6F2D35D-1E9C-460C-951E-3DEEC96AD2A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211</a:t>
            </a:fld>
            <a:endParaRPr lang="en-CA" altLang="en-US"/>
          </a:p>
        </p:txBody>
      </p:sp>
      <p:sp>
        <p:nvSpPr>
          <p:cNvPr id="595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5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402FE4C-5BDD-4D3A-AA1A-8B33976A03F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212</a:t>
            </a:fld>
            <a:endParaRPr lang="en-CA" altLang="en-US"/>
          </a:p>
        </p:txBody>
      </p:sp>
      <p:sp>
        <p:nvSpPr>
          <p:cNvPr id="596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6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3A7A81C-DE6B-4212-A4E8-7B2BB550AA4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213</a:t>
            </a:fld>
            <a:endParaRPr lang="en-CA" altLang="en-US"/>
          </a:p>
        </p:txBody>
      </p:sp>
      <p:sp>
        <p:nvSpPr>
          <p:cNvPr id="598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8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D94E610-BE77-46F6-A192-B6D52180FE5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214</a:t>
            </a:fld>
            <a:endParaRPr lang="en-CA" altLang="en-US"/>
          </a:p>
        </p:txBody>
      </p:sp>
      <p:sp>
        <p:nvSpPr>
          <p:cNvPr id="599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9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66AB216-AC36-4E00-B8CA-80F7E4BF60C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215</a:t>
            </a:fld>
            <a:endParaRPr lang="en-CA" altLang="en-US"/>
          </a:p>
        </p:txBody>
      </p:sp>
      <p:sp>
        <p:nvSpPr>
          <p:cNvPr id="600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0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CA9296A-BA4F-4157-8EDA-C43F3BDA43A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216</a:t>
            </a:fld>
            <a:endParaRPr lang="en-CA" altLang="en-US"/>
          </a:p>
        </p:txBody>
      </p:sp>
      <p:sp>
        <p:nvSpPr>
          <p:cNvPr id="601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1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BBBF38F-906F-460C-8509-6FE82D91136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217</a:t>
            </a:fld>
            <a:endParaRPr lang="en-CA" altLang="en-US"/>
          </a:p>
        </p:txBody>
      </p:sp>
      <p:sp>
        <p:nvSpPr>
          <p:cNvPr id="602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2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933B60D-2C27-4336-AA0A-22C4E6CE479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218</a:t>
            </a:fld>
            <a:endParaRPr lang="en-CA" altLang="en-US"/>
          </a:p>
        </p:txBody>
      </p:sp>
      <p:sp>
        <p:nvSpPr>
          <p:cNvPr id="603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3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C880A2C-5F18-4CB8-8BCF-A0F27471B6C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219</a:t>
            </a:fld>
            <a:endParaRPr lang="en-CA" altLang="en-US"/>
          </a:p>
        </p:txBody>
      </p:sp>
      <p:sp>
        <p:nvSpPr>
          <p:cNvPr id="604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982FBE2-1AED-4B75-BA97-90BD3C54A1E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</a:t>
            </a:fld>
            <a:endParaRPr lang="en-CA" altLang="en-US"/>
          </a:p>
        </p:txBody>
      </p:sp>
      <p:sp>
        <p:nvSpPr>
          <p:cNvPr id="418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8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BBBF38F-906F-460C-8509-6FE82D91136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220</a:t>
            </a:fld>
            <a:endParaRPr lang="en-CA" altLang="en-US"/>
          </a:p>
        </p:txBody>
      </p:sp>
      <p:sp>
        <p:nvSpPr>
          <p:cNvPr id="602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2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78113226"/>
      </p:ext>
    </p:extLst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B632A08-E575-41D6-9604-DA75C903BF6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221</a:t>
            </a:fld>
            <a:endParaRPr lang="en-CA" altLang="en-US"/>
          </a:p>
        </p:txBody>
      </p:sp>
      <p:sp>
        <p:nvSpPr>
          <p:cNvPr id="605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5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468DB09-25B3-4AC6-83C5-C7AE6387F74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222</a:t>
            </a:fld>
            <a:endParaRPr lang="en-CA" altLang="en-US"/>
          </a:p>
        </p:txBody>
      </p:sp>
      <p:sp>
        <p:nvSpPr>
          <p:cNvPr id="606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6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6B0D1B6-F24B-438C-AC5C-FF4F05E23B8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223</a:t>
            </a:fld>
            <a:endParaRPr lang="en-CA" altLang="en-US"/>
          </a:p>
        </p:txBody>
      </p:sp>
      <p:sp>
        <p:nvSpPr>
          <p:cNvPr id="607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7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50492AC-BC16-4F28-9C1C-66E082653DB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224</a:t>
            </a:fld>
            <a:endParaRPr lang="en-CA" altLang="en-US"/>
          </a:p>
        </p:txBody>
      </p:sp>
      <p:sp>
        <p:nvSpPr>
          <p:cNvPr id="608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8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4A73EF5-B659-4B4D-9453-4E90A8945D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225</a:t>
            </a:fld>
            <a:endParaRPr lang="en-CA" altLang="en-US"/>
          </a:p>
        </p:txBody>
      </p:sp>
      <p:sp>
        <p:nvSpPr>
          <p:cNvPr id="609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9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2B140B4-3B96-4C3D-867C-8AF025C8E41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226</a:t>
            </a:fld>
            <a:endParaRPr lang="en-CA" altLang="en-US"/>
          </a:p>
        </p:txBody>
      </p:sp>
      <p:sp>
        <p:nvSpPr>
          <p:cNvPr id="610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0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BB388C7-6200-4FE6-BE17-245123B607F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227</a:t>
            </a:fld>
            <a:endParaRPr lang="en-CA" altLang="en-US"/>
          </a:p>
        </p:txBody>
      </p:sp>
      <p:sp>
        <p:nvSpPr>
          <p:cNvPr id="611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1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81837FE-CFA7-4F74-AFDD-B30A33296BA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228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180A319-9CE3-4955-B6F0-CDA7A12FEC2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229</a:t>
            </a:fld>
            <a:endParaRPr lang="en-CA" altLang="en-US"/>
          </a:p>
        </p:txBody>
      </p:sp>
      <p:sp>
        <p:nvSpPr>
          <p:cNvPr id="613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3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33865EB-E6C8-43CA-A500-DCF56214FA3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</a:t>
            </a:fld>
            <a:endParaRPr lang="en-CA" altLang="en-US"/>
          </a:p>
        </p:txBody>
      </p:sp>
      <p:sp>
        <p:nvSpPr>
          <p:cNvPr id="419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A0D3353-0766-4BA9-9BEA-1AF92110308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230</a:t>
            </a:fld>
            <a:endParaRPr lang="en-CA" altLang="en-US"/>
          </a:p>
        </p:txBody>
      </p:sp>
      <p:sp>
        <p:nvSpPr>
          <p:cNvPr id="614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35F4D4D-1737-48D2-A6F5-0F5FA83303B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231</a:t>
            </a:fld>
            <a:endParaRPr lang="en-CA" altLang="en-US"/>
          </a:p>
        </p:txBody>
      </p:sp>
      <p:sp>
        <p:nvSpPr>
          <p:cNvPr id="615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5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7CEF39A-0C9C-470E-AB30-A77FFCA4C02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232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4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10F7375-A3EB-4D17-8EC3-D7FFF51424E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233</a:t>
            </a:fld>
            <a:endParaRPr lang="en-CA" altLang="en-US"/>
          </a:p>
        </p:txBody>
      </p:sp>
      <p:sp>
        <p:nvSpPr>
          <p:cNvPr id="617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74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4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420A842-9407-4BBC-9044-D8043F8198F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234</a:t>
            </a:fld>
            <a:endParaRPr lang="en-CA" altLang="en-US"/>
          </a:p>
        </p:txBody>
      </p:sp>
      <p:sp>
        <p:nvSpPr>
          <p:cNvPr id="618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8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1C0705F-EFAF-4B66-9742-FC64257CFED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235</a:t>
            </a:fld>
            <a:endParaRPr lang="en-CA" altLang="en-US"/>
          </a:p>
        </p:txBody>
      </p:sp>
      <p:sp>
        <p:nvSpPr>
          <p:cNvPr id="619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9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5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C508C2F-E307-4F8F-ADA1-386F32AE251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236</a:t>
            </a:fld>
            <a:endParaRPr lang="en-CA" altLang="en-US"/>
          </a:p>
        </p:txBody>
      </p:sp>
      <p:sp>
        <p:nvSpPr>
          <p:cNvPr id="620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0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0BD4544-D665-4AF2-85DD-8D1EC34AA90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237</a:t>
            </a:fld>
            <a:endParaRPr lang="en-CA" altLang="en-US"/>
          </a:p>
        </p:txBody>
      </p:sp>
      <p:sp>
        <p:nvSpPr>
          <p:cNvPr id="621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1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5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B50F7C7-4A4C-423C-83CE-CDD856C1FF2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238</a:t>
            </a:fld>
            <a:endParaRPr lang="en-CA" altLang="en-US"/>
          </a:p>
        </p:txBody>
      </p:sp>
      <p:sp>
        <p:nvSpPr>
          <p:cNvPr id="622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2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B1785BF-6E6F-446A-9C60-523257246E9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239</a:t>
            </a:fld>
            <a:endParaRPr lang="en-CA" altLang="en-US"/>
          </a:p>
        </p:txBody>
      </p:sp>
      <p:sp>
        <p:nvSpPr>
          <p:cNvPr id="623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3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BEC928D-7D5D-4C66-ABBA-BBBE69959EE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</a:t>
            </a:fld>
            <a:endParaRPr lang="en-CA" altLang="en-US"/>
          </a:p>
        </p:txBody>
      </p:sp>
      <p:sp>
        <p:nvSpPr>
          <p:cNvPr id="420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0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3407540-B8BE-43F3-87DC-F21D1C861BE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240</a:t>
            </a:fld>
            <a:endParaRPr lang="en-CA" altLang="en-US"/>
          </a:p>
        </p:txBody>
      </p:sp>
      <p:sp>
        <p:nvSpPr>
          <p:cNvPr id="624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6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BAB3E99-5196-4480-B1BC-680E5D42A30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241</a:t>
            </a:fld>
            <a:endParaRPr lang="en-CA" altLang="en-US"/>
          </a:p>
        </p:txBody>
      </p:sp>
      <p:sp>
        <p:nvSpPr>
          <p:cNvPr id="625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5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12D1F74-5E54-4C61-8E8F-C5B90B35CDF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242</a:t>
            </a:fld>
            <a:endParaRPr lang="en-CA" altLang="en-US"/>
          </a:p>
        </p:txBody>
      </p:sp>
      <p:sp>
        <p:nvSpPr>
          <p:cNvPr id="626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6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E602CB1-48A0-4E8F-8F9F-BD6141EE918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243</a:t>
            </a:fld>
            <a:endParaRPr lang="en-CA" altLang="en-US"/>
          </a:p>
        </p:txBody>
      </p:sp>
      <p:sp>
        <p:nvSpPr>
          <p:cNvPr id="627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7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7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E8A4F10-38C7-445A-A075-51D9EAD05E8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244</a:t>
            </a:fld>
            <a:endParaRPr lang="en-CA" altLang="en-US"/>
          </a:p>
        </p:txBody>
      </p:sp>
      <p:sp>
        <p:nvSpPr>
          <p:cNvPr id="628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8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7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C1CE985-B32C-45E6-8E4B-F60448DBCC2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245</a:t>
            </a:fld>
            <a:endParaRPr lang="en-CA" altLang="en-US"/>
          </a:p>
        </p:txBody>
      </p:sp>
      <p:sp>
        <p:nvSpPr>
          <p:cNvPr id="629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9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7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F0781D4-D5AB-4ACC-BB6D-64DD367636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246</a:t>
            </a:fld>
            <a:endParaRPr lang="en-CA" altLang="en-US"/>
          </a:p>
        </p:txBody>
      </p:sp>
      <p:sp>
        <p:nvSpPr>
          <p:cNvPr id="630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0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8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504779C-54EF-4EB3-A8FB-37EF5396AD4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247</a:t>
            </a:fld>
            <a:endParaRPr lang="en-CA" altLang="en-US"/>
          </a:p>
        </p:txBody>
      </p:sp>
      <p:sp>
        <p:nvSpPr>
          <p:cNvPr id="631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1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8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20D248E-A981-4FC2-A065-9BCA4489523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248</a:t>
            </a:fld>
            <a:endParaRPr lang="en-CA" altLang="en-US"/>
          </a:p>
        </p:txBody>
      </p:sp>
      <p:sp>
        <p:nvSpPr>
          <p:cNvPr id="632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2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16868B8-28A3-4394-B3FB-C8083488748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249</a:t>
            </a:fld>
            <a:endParaRPr lang="en-CA" altLang="en-US"/>
          </a:p>
        </p:txBody>
      </p:sp>
      <p:sp>
        <p:nvSpPr>
          <p:cNvPr id="633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3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25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7C736ED-6AF6-4098-957C-54558438573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250</a:t>
            </a:fld>
            <a:endParaRPr lang="en-CA" altLang="en-US"/>
          </a:p>
        </p:txBody>
      </p:sp>
      <p:sp>
        <p:nvSpPr>
          <p:cNvPr id="634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5AEB67A-0E5C-479F-AB83-5A5C861D5FE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251</a:t>
            </a:fld>
            <a:endParaRPr lang="en-CA" altLang="en-US"/>
          </a:p>
        </p:txBody>
      </p:sp>
      <p:sp>
        <p:nvSpPr>
          <p:cNvPr id="635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5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3264FF7-9DF8-4B60-A24C-E07FD642039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252</a:t>
            </a:fld>
            <a:endParaRPr lang="en-CA" altLang="en-US"/>
          </a:p>
        </p:txBody>
      </p:sp>
      <p:sp>
        <p:nvSpPr>
          <p:cNvPr id="636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6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277B439-4628-4046-8A1B-75D5E40AAF4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253</a:t>
            </a:fld>
            <a:endParaRPr lang="en-CA" altLang="en-US"/>
          </a:p>
        </p:txBody>
      </p:sp>
      <p:sp>
        <p:nvSpPr>
          <p:cNvPr id="637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7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9AE8DFF-2CED-462F-9D1B-6D21F3C1273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254</a:t>
            </a:fld>
            <a:endParaRPr lang="en-CA" altLang="en-US"/>
          </a:p>
        </p:txBody>
      </p:sp>
      <p:sp>
        <p:nvSpPr>
          <p:cNvPr id="638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8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598737-2FFD-44D7-BDCB-E504A8A7C23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8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8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90207844"/>
      </p:ext>
    </p:extLst>
  </p:cSld>
  <p:clrMapOvr>
    <a:masterClrMapping/>
  </p:clrMapOvr>
</p:notes>
</file>

<file path=ppt/notesSlides/notesSlide2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11006862"/>
      </p:ext>
    </p:extLst>
  </p:cSld>
  <p:clrMapOvr>
    <a:masterClrMapping/>
  </p:clrMapOvr>
</p:notes>
</file>

<file path=ppt/notesSlides/notesSlide2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54626831"/>
      </p:ext>
    </p:extLst>
  </p:cSld>
  <p:clrMapOvr>
    <a:masterClrMapping/>
  </p:clrMapOvr>
</p:notes>
</file>

<file path=ppt/notesSlides/notesSlide2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87206917"/>
      </p:ext>
    </p:extLst>
  </p:cSld>
  <p:clrMapOvr>
    <a:masterClrMapping/>
  </p:clrMapOvr>
</p:notes>
</file>

<file path=ppt/notesSlides/notesSlide2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6582183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6A42932-8186-4644-A060-AAB9E522E2D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</a:t>
            </a:fld>
            <a:endParaRPr lang="en-CA" altLang="en-US"/>
          </a:p>
        </p:txBody>
      </p:sp>
      <p:sp>
        <p:nvSpPr>
          <p:cNvPr id="422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2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B83EDF0-1927-4B4C-AA9B-C804A55E375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260</a:t>
            </a:fld>
            <a:endParaRPr lang="en-CA" altLang="en-US"/>
          </a:p>
        </p:txBody>
      </p:sp>
      <p:sp>
        <p:nvSpPr>
          <p:cNvPr id="640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0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03820EE-A84A-400C-B1ED-DC96CCBE066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261</a:t>
            </a:fld>
            <a:endParaRPr lang="en-CA" altLang="en-US"/>
          </a:p>
        </p:txBody>
      </p:sp>
      <p:sp>
        <p:nvSpPr>
          <p:cNvPr id="641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1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20F55D9-F12D-406A-86A5-28641026551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262</a:t>
            </a:fld>
            <a:endParaRPr lang="en-CA" altLang="en-US"/>
          </a:p>
        </p:txBody>
      </p:sp>
      <p:sp>
        <p:nvSpPr>
          <p:cNvPr id="642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2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7C0E7E7-7749-4CDC-8583-D2F2C0242E5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263</a:t>
            </a:fld>
            <a:endParaRPr lang="en-CA" altLang="en-US"/>
          </a:p>
        </p:txBody>
      </p:sp>
      <p:sp>
        <p:nvSpPr>
          <p:cNvPr id="643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3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A3AFDCB-3015-4461-8608-95EC101E8A0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264</a:t>
            </a:fld>
            <a:endParaRPr lang="en-CA" altLang="en-US"/>
          </a:p>
        </p:txBody>
      </p:sp>
      <p:sp>
        <p:nvSpPr>
          <p:cNvPr id="644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4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6E9C101-E286-4C61-92A6-052FB127CC7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265</a:t>
            </a:fld>
            <a:endParaRPr lang="en-CA" altLang="en-US"/>
          </a:p>
        </p:txBody>
      </p:sp>
      <p:sp>
        <p:nvSpPr>
          <p:cNvPr id="645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5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1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1CD5521-7FCA-405C-A53B-96F674C0AF8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266</a:t>
            </a:fld>
            <a:endParaRPr lang="en-CA" altLang="en-US"/>
          </a:p>
        </p:txBody>
      </p:sp>
      <p:sp>
        <p:nvSpPr>
          <p:cNvPr id="646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6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19777E9-663B-4CEB-AFAF-7E8A137C9B8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267</a:t>
            </a:fld>
            <a:endParaRPr lang="en-CA" altLang="en-US"/>
          </a:p>
        </p:txBody>
      </p:sp>
      <p:sp>
        <p:nvSpPr>
          <p:cNvPr id="647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7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A8FA950-97FD-4867-BF60-D74F7DAB29F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268</a:t>
            </a:fld>
            <a:endParaRPr lang="en-CA" altLang="en-US"/>
          </a:p>
        </p:txBody>
      </p:sp>
      <p:sp>
        <p:nvSpPr>
          <p:cNvPr id="648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8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2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F8C060A-1047-4E21-9401-AA5BC78BD75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269</a:t>
            </a:fld>
            <a:endParaRPr lang="en-CA" altLang="en-US"/>
          </a:p>
        </p:txBody>
      </p:sp>
      <p:sp>
        <p:nvSpPr>
          <p:cNvPr id="649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9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A1981A-D86A-4F0B-88BB-97CE916F089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</a:t>
            </a:fld>
            <a:endParaRPr lang="en-CA" altLang="en-US"/>
          </a:p>
        </p:txBody>
      </p:sp>
      <p:sp>
        <p:nvSpPr>
          <p:cNvPr id="423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3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F51F7AE-D0FC-4F22-93DC-B0EE7B42E9A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270</a:t>
            </a:fld>
            <a:endParaRPr lang="en-CA" altLang="en-US"/>
          </a:p>
        </p:txBody>
      </p:sp>
      <p:sp>
        <p:nvSpPr>
          <p:cNvPr id="650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0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8745133-EAC3-49F3-B671-5D9C2376DAB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271</a:t>
            </a:fld>
            <a:endParaRPr lang="en-CA" altLang="en-US"/>
          </a:p>
        </p:txBody>
      </p:sp>
      <p:sp>
        <p:nvSpPr>
          <p:cNvPr id="651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1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4E2E1C3-E037-4557-ADE1-FA8C9F44B8F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272</a:t>
            </a:fld>
            <a:endParaRPr lang="en-CA" altLang="en-US"/>
          </a:p>
        </p:txBody>
      </p:sp>
      <p:sp>
        <p:nvSpPr>
          <p:cNvPr id="652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2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258E217-159C-4FAC-9FDB-20120CBA955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273</a:t>
            </a:fld>
            <a:endParaRPr lang="en-CA" altLang="en-US"/>
          </a:p>
        </p:txBody>
      </p:sp>
      <p:sp>
        <p:nvSpPr>
          <p:cNvPr id="653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3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7F7D49C-A9E9-40BD-B709-37DD3A86B37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274</a:t>
            </a:fld>
            <a:endParaRPr lang="en-CA" altLang="en-US"/>
          </a:p>
        </p:txBody>
      </p:sp>
      <p:sp>
        <p:nvSpPr>
          <p:cNvPr id="654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4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28542C3-0F4C-4ED3-8A22-86883CFF173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275</a:t>
            </a:fld>
            <a:endParaRPr lang="en-CA" altLang="en-US"/>
          </a:p>
        </p:txBody>
      </p:sp>
      <p:sp>
        <p:nvSpPr>
          <p:cNvPr id="655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DCB50F4-E6C0-4001-AAE4-A845A094003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276</a:t>
            </a:fld>
            <a:endParaRPr lang="en-CA" altLang="en-US"/>
          </a:p>
        </p:txBody>
      </p:sp>
      <p:sp>
        <p:nvSpPr>
          <p:cNvPr id="656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6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C58ECFB-1724-4645-8AE8-E4E52F6B0A4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277</a:t>
            </a:fld>
            <a:endParaRPr lang="en-CA" altLang="en-US"/>
          </a:p>
        </p:txBody>
      </p:sp>
      <p:sp>
        <p:nvSpPr>
          <p:cNvPr id="657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7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A68ADA7-7D96-4E9C-9978-9015A591ABA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278</a:t>
            </a:fld>
            <a:endParaRPr lang="en-CA" altLang="en-US"/>
          </a:p>
        </p:txBody>
      </p:sp>
      <p:sp>
        <p:nvSpPr>
          <p:cNvPr id="658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8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9B4C9D5-D945-47BD-8254-A13CD922EB9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279</a:t>
            </a:fld>
            <a:endParaRPr lang="en-CA" altLang="en-US"/>
          </a:p>
        </p:txBody>
      </p:sp>
      <p:sp>
        <p:nvSpPr>
          <p:cNvPr id="659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9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05388B-00C9-4559-972E-A67F2CB690B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</a:t>
            </a:fld>
            <a:endParaRPr lang="en-CA" altLang="en-US"/>
          </a:p>
        </p:txBody>
      </p:sp>
      <p:sp>
        <p:nvSpPr>
          <p:cNvPr id="424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4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AAF9F82-CD14-4856-957A-04B0E23C8AF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280</a:t>
            </a:fld>
            <a:endParaRPr lang="en-CA" altLang="en-US"/>
          </a:p>
        </p:txBody>
      </p:sp>
      <p:sp>
        <p:nvSpPr>
          <p:cNvPr id="66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0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D9DEF37-EACD-4350-9B3F-763730251A0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281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446F902-080B-44F0-8327-B30393DF9D9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282</a:t>
            </a:fld>
            <a:endParaRPr lang="en-CA" altLang="en-US"/>
          </a:p>
        </p:txBody>
      </p:sp>
      <p:sp>
        <p:nvSpPr>
          <p:cNvPr id="662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2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74E8F33-8374-49E4-9BF9-B30F7D0F5AA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283</a:t>
            </a:fld>
            <a:endParaRPr lang="en-CA" altLang="en-US"/>
          </a:p>
        </p:txBody>
      </p:sp>
      <p:sp>
        <p:nvSpPr>
          <p:cNvPr id="66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3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5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04127F3-4BB6-4186-8BEB-610D0984D42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284</a:t>
            </a:fld>
            <a:endParaRPr lang="en-CA" altLang="en-US"/>
          </a:p>
        </p:txBody>
      </p:sp>
      <p:sp>
        <p:nvSpPr>
          <p:cNvPr id="664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4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7E770A0-C896-4E09-A02C-FDFEAE1A89F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285</a:t>
            </a:fld>
            <a:endParaRPr lang="en-CA" altLang="en-US"/>
          </a:p>
        </p:txBody>
      </p:sp>
      <p:sp>
        <p:nvSpPr>
          <p:cNvPr id="665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6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221C4C7-D300-4900-B401-8B627043FAB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286</a:t>
            </a:fld>
            <a:endParaRPr lang="en-CA" altLang="en-US"/>
          </a:p>
        </p:txBody>
      </p:sp>
      <p:sp>
        <p:nvSpPr>
          <p:cNvPr id="666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6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F01B7DF-47EB-434F-A894-233748983E5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287</a:t>
            </a:fld>
            <a:endParaRPr lang="en-CA" altLang="en-US"/>
          </a:p>
        </p:txBody>
      </p:sp>
      <p:sp>
        <p:nvSpPr>
          <p:cNvPr id="66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02AB343-9E2F-4D73-A311-84CBB3851ED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288</a:t>
            </a:fld>
            <a:endParaRPr lang="en-CA" altLang="en-US"/>
          </a:p>
        </p:txBody>
      </p:sp>
      <p:sp>
        <p:nvSpPr>
          <p:cNvPr id="668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8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0D93605-E39D-4611-9707-FBBA1907BB0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289</a:t>
            </a:fld>
            <a:endParaRPr lang="en-CA" altLang="en-US"/>
          </a:p>
        </p:txBody>
      </p:sp>
      <p:sp>
        <p:nvSpPr>
          <p:cNvPr id="66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9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402348B-18D8-466B-8AB3-119D147F879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</a:t>
            </a:fld>
            <a:endParaRPr lang="en-CA" altLang="en-US"/>
          </a:p>
        </p:txBody>
      </p:sp>
      <p:sp>
        <p:nvSpPr>
          <p:cNvPr id="425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5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40E0790-C3F1-4E61-95DB-B1ECCDFB576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290</a:t>
            </a:fld>
            <a:endParaRPr lang="en-CA" altLang="en-US"/>
          </a:p>
        </p:txBody>
      </p:sp>
      <p:sp>
        <p:nvSpPr>
          <p:cNvPr id="670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0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F16F409-B212-436F-BA72-8E08DE39C6B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291</a:t>
            </a:fld>
            <a:endParaRPr lang="en-CA" altLang="en-US"/>
          </a:p>
        </p:txBody>
      </p:sp>
      <p:sp>
        <p:nvSpPr>
          <p:cNvPr id="671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1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B7E1ED7-E519-4B3B-ACA4-837FE0C451A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292</a:t>
            </a:fld>
            <a:endParaRPr lang="en-CA" altLang="en-US"/>
          </a:p>
        </p:txBody>
      </p:sp>
      <p:sp>
        <p:nvSpPr>
          <p:cNvPr id="672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2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D4A6BB4-BC92-4B46-9C1A-07B9D5A5B29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293</a:t>
            </a:fld>
            <a:endParaRPr lang="en-CA" altLang="en-US"/>
          </a:p>
        </p:txBody>
      </p:sp>
      <p:sp>
        <p:nvSpPr>
          <p:cNvPr id="673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3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8C3C2FD-15E2-46D6-9A86-E7397FA02D6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294</a:t>
            </a:fld>
            <a:endParaRPr lang="en-CA" altLang="en-US"/>
          </a:p>
        </p:txBody>
      </p:sp>
      <p:sp>
        <p:nvSpPr>
          <p:cNvPr id="674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4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8F2F38C-83F6-422B-96B6-5F2E3AAC3C5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295</a:t>
            </a:fld>
            <a:endParaRPr lang="en-CA" altLang="en-US"/>
          </a:p>
        </p:txBody>
      </p:sp>
      <p:sp>
        <p:nvSpPr>
          <p:cNvPr id="675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8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8D1A610-F79E-4CF8-A75F-4855D380054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296</a:t>
            </a:fld>
            <a:endParaRPr lang="en-CA" altLang="en-US"/>
          </a:p>
        </p:txBody>
      </p:sp>
      <p:sp>
        <p:nvSpPr>
          <p:cNvPr id="676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6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7AEA81F-FB61-4F2B-80E8-9CEF35D8E1E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297</a:t>
            </a:fld>
            <a:endParaRPr lang="en-CA" altLang="en-US"/>
          </a:p>
        </p:txBody>
      </p:sp>
      <p:sp>
        <p:nvSpPr>
          <p:cNvPr id="677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7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9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D7C4656-A387-454A-A8E9-889C3318405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298</a:t>
            </a:fld>
            <a:endParaRPr lang="en-CA" altLang="en-US"/>
          </a:p>
        </p:txBody>
      </p:sp>
      <p:sp>
        <p:nvSpPr>
          <p:cNvPr id="678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8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40E0790-C3F1-4E61-95DB-B1ECCDFB576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299</a:t>
            </a:fld>
            <a:endParaRPr lang="en-CA" altLang="en-US"/>
          </a:p>
        </p:txBody>
      </p:sp>
      <p:sp>
        <p:nvSpPr>
          <p:cNvPr id="670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0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563182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fld id="{DA187E7E-892F-4504-9F8F-B58F4E61BD23}" type="slidenum">
              <a:rPr lang="en-US" altLang="en-US" smtClean="0">
                <a:solidFill>
                  <a:srgbClr val="000000"/>
                </a:solidFill>
              </a:rPr>
              <a:pPr algn="r" eaLnBrk="1" hangingPunct="1">
                <a:spcBef>
                  <a:spcPct val="50000"/>
                </a:spcBef>
              </a:pPr>
              <a:t>3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81A5F08-DD78-466D-BC5E-04744ADC659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</a:t>
            </a:fld>
            <a:endParaRPr lang="en-CA" altLang="en-US"/>
          </a:p>
        </p:txBody>
      </p:sp>
      <p:sp>
        <p:nvSpPr>
          <p:cNvPr id="427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7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EF8E245-DA9E-451C-AB2E-0ED1C7BC879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300</a:t>
            </a:fld>
            <a:endParaRPr lang="en-CA" altLang="en-US"/>
          </a:p>
        </p:txBody>
      </p:sp>
      <p:sp>
        <p:nvSpPr>
          <p:cNvPr id="67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9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D2314A9-DC80-4ADA-BE7C-0F6144D0857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301</a:t>
            </a:fld>
            <a:endParaRPr lang="en-CA" altLang="en-US"/>
          </a:p>
        </p:txBody>
      </p:sp>
      <p:sp>
        <p:nvSpPr>
          <p:cNvPr id="680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0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56234DE-BFF9-46B9-AE5D-865C2C92FBB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302</a:t>
            </a:fld>
            <a:endParaRPr lang="en-CA" altLang="en-US"/>
          </a:p>
        </p:txBody>
      </p:sp>
      <p:sp>
        <p:nvSpPr>
          <p:cNvPr id="68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07241CF-3EC8-4B13-8594-962357E41D9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303</a:t>
            </a:fld>
            <a:endParaRPr lang="en-CA" altLang="en-US"/>
          </a:p>
        </p:txBody>
      </p:sp>
      <p:sp>
        <p:nvSpPr>
          <p:cNvPr id="683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3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163E714-02C5-4A8C-9CA5-A6985F681C8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304</a:t>
            </a:fld>
            <a:endParaRPr lang="en-CA" altLang="en-US"/>
          </a:p>
        </p:txBody>
      </p:sp>
      <p:sp>
        <p:nvSpPr>
          <p:cNvPr id="68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D125B46-C856-4FFF-9981-749EFA02C0F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305</a:t>
            </a:fld>
            <a:endParaRPr lang="en-CA" altLang="en-US"/>
          </a:p>
        </p:txBody>
      </p:sp>
      <p:sp>
        <p:nvSpPr>
          <p:cNvPr id="685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ECCF319-67FE-41F3-A0B0-E389B27EFAC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306</a:t>
            </a:fld>
            <a:endParaRPr lang="en-CA" altLang="en-US"/>
          </a:p>
        </p:txBody>
      </p:sp>
      <p:sp>
        <p:nvSpPr>
          <p:cNvPr id="68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08D0A4D-0626-4518-84A0-C1F6082A7DF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307</a:t>
            </a:fld>
            <a:endParaRPr lang="en-CA" altLang="en-US"/>
          </a:p>
        </p:txBody>
      </p:sp>
      <p:sp>
        <p:nvSpPr>
          <p:cNvPr id="687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7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39F9395-A73A-404E-A43C-880B661E251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308</a:t>
            </a:fld>
            <a:endParaRPr lang="en-CA" altLang="en-US"/>
          </a:p>
        </p:txBody>
      </p:sp>
      <p:sp>
        <p:nvSpPr>
          <p:cNvPr id="688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8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6E6E38F-CFAA-442F-A4AE-38A3D269C74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309</a:t>
            </a:fld>
            <a:endParaRPr lang="en-CA" altLang="en-US"/>
          </a:p>
        </p:txBody>
      </p:sp>
      <p:sp>
        <p:nvSpPr>
          <p:cNvPr id="689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9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4ECDCDC-445E-4593-9766-8F1A2A2C0EB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31</a:t>
            </a:fld>
            <a:endParaRPr lang="en-CA" altLang="en-US"/>
          </a:p>
        </p:txBody>
      </p:sp>
      <p:sp>
        <p:nvSpPr>
          <p:cNvPr id="428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8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3EFBFC9-150E-4B8C-BED8-BDD79232C8D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310</a:t>
            </a:fld>
            <a:endParaRPr lang="en-CA" altLang="en-US"/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2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8998D8E-F2D2-4294-AA33-22E820F5357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327</a:t>
            </a:fld>
            <a:endParaRPr lang="en-CA" altLang="en-US"/>
          </a:p>
        </p:txBody>
      </p:sp>
      <p:sp>
        <p:nvSpPr>
          <p:cNvPr id="691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1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40E0790-C3F1-4E61-95DB-B1ECCDFB576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331</a:t>
            </a:fld>
            <a:endParaRPr lang="en-CA" altLang="en-US"/>
          </a:p>
        </p:txBody>
      </p:sp>
      <p:sp>
        <p:nvSpPr>
          <p:cNvPr id="670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0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53368112"/>
      </p:ext>
    </p:extLst>
  </p:cSld>
  <p:clrMapOvr>
    <a:masterClrMapping/>
  </p:clrMapOvr>
</p:notes>
</file>

<file path=ppt/notesSlides/notesSlide3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25DF4EF-9446-4CF4-A545-9B07FE5D062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384</a:t>
            </a:fld>
            <a:endParaRPr lang="en-CA" altLang="en-US"/>
          </a:p>
        </p:txBody>
      </p:sp>
      <p:sp>
        <p:nvSpPr>
          <p:cNvPr id="692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2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B65EF0C-D5E8-4913-8665-68A9376BD2C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385</a:t>
            </a:fld>
            <a:endParaRPr lang="en-CA" altLang="en-US"/>
          </a:p>
        </p:txBody>
      </p:sp>
      <p:sp>
        <p:nvSpPr>
          <p:cNvPr id="69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3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9532C23-82CD-471C-8827-53EBA308465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386</a:t>
            </a:fld>
            <a:endParaRPr lang="en-CA" altLang="en-US"/>
          </a:p>
        </p:txBody>
      </p:sp>
      <p:sp>
        <p:nvSpPr>
          <p:cNvPr id="694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4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D7B3F65-64F9-4B03-8720-25D89DA2224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387</a:t>
            </a:fld>
            <a:endParaRPr lang="en-CA" altLang="en-US"/>
          </a:p>
        </p:txBody>
      </p:sp>
      <p:sp>
        <p:nvSpPr>
          <p:cNvPr id="69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5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E619D9F-2358-4F68-83B3-E5800FCD4DC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388</a:t>
            </a:fld>
            <a:endParaRPr lang="en-CA" altLang="en-US"/>
          </a:p>
        </p:txBody>
      </p:sp>
      <p:sp>
        <p:nvSpPr>
          <p:cNvPr id="696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863CFD1-8887-4D71-B2D7-0129AC12CE8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389</a:t>
            </a:fld>
            <a:endParaRPr lang="en-CA" altLang="en-US"/>
          </a:p>
        </p:txBody>
      </p:sp>
      <p:sp>
        <p:nvSpPr>
          <p:cNvPr id="69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7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FD1657C-EEF5-4C04-A132-150C4B5BAE6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390</a:t>
            </a:fld>
            <a:endParaRPr lang="en-CA" altLang="en-US"/>
          </a:p>
        </p:txBody>
      </p:sp>
      <p:sp>
        <p:nvSpPr>
          <p:cNvPr id="698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8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085F967-5AAB-4EC7-BCD7-EC84CC6D0FD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32</a:t>
            </a:fld>
            <a:endParaRPr lang="en-CA" altLang="en-US"/>
          </a:p>
        </p:txBody>
      </p:sp>
      <p:sp>
        <p:nvSpPr>
          <p:cNvPr id="429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9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9FEE054-6A62-43AF-8AF4-88D43FC7057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391</a:t>
            </a:fld>
            <a:endParaRPr lang="en-CA" altLang="en-US"/>
          </a:p>
        </p:txBody>
      </p:sp>
      <p:sp>
        <p:nvSpPr>
          <p:cNvPr id="699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9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96684DE-8856-48FB-BDAB-0A618C75EA0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392</a:t>
            </a:fld>
            <a:endParaRPr lang="en-CA" altLang="en-US"/>
          </a:p>
        </p:txBody>
      </p:sp>
      <p:sp>
        <p:nvSpPr>
          <p:cNvPr id="700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0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345F7D7-028C-43E0-BB37-9E7D345B5C9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393</a:t>
            </a:fld>
            <a:endParaRPr lang="en-CA" altLang="en-US"/>
          </a:p>
        </p:txBody>
      </p:sp>
      <p:sp>
        <p:nvSpPr>
          <p:cNvPr id="701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1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DF76688-FF14-4E2F-A32D-A5A539509D7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394</a:t>
            </a:fld>
            <a:endParaRPr lang="en-CA" altLang="en-US"/>
          </a:p>
        </p:txBody>
      </p:sp>
      <p:sp>
        <p:nvSpPr>
          <p:cNvPr id="702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2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FAF0F25-B3B8-414E-9E01-1A24F434029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395</a:t>
            </a:fld>
            <a:endParaRPr lang="en-CA" altLang="en-US"/>
          </a:p>
        </p:txBody>
      </p:sp>
      <p:sp>
        <p:nvSpPr>
          <p:cNvPr id="703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3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5D59BD0-555C-4308-9D85-FFDBFA37C63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396</a:t>
            </a:fld>
            <a:endParaRPr lang="en-CA" altLang="en-US"/>
          </a:p>
        </p:txBody>
      </p:sp>
      <p:sp>
        <p:nvSpPr>
          <p:cNvPr id="704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4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C80781-B871-4D88-B9C4-E32E8A888E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397</a:t>
            </a:fld>
            <a:endParaRPr lang="en-CA" altLang="en-US"/>
          </a:p>
        </p:txBody>
      </p:sp>
      <p:sp>
        <p:nvSpPr>
          <p:cNvPr id="70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017A992-77F8-4FB1-9DB2-EFD5D54E610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398</a:t>
            </a:fld>
            <a:endParaRPr lang="en-CA" altLang="en-US"/>
          </a:p>
        </p:txBody>
      </p:sp>
      <p:sp>
        <p:nvSpPr>
          <p:cNvPr id="706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6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0D4C86E-342E-43EF-992C-EA24B34B428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399</a:t>
            </a:fld>
            <a:endParaRPr lang="en-CA" altLang="en-US"/>
          </a:p>
        </p:txBody>
      </p:sp>
      <p:sp>
        <p:nvSpPr>
          <p:cNvPr id="707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7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71F7C63-AFCB-4B56-AA55-7159CE86786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400</a:t>
            </a:fld>
            <a:endParaRPr lang="en-CA" altLang="en-US"/>
          </a:p>
        </p:txBody>
      </p:sp>
      <p:sp>
        <p:nvSpPr>
          <p:cNvPr id="70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C50A201-4E2C-4971-9302-D2C82BD45B1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33</a:t>
            </a:fld>
            <a:endParaRPr lang="en-CA" altLang="en-US"/>
          </a:p>
        </p:txBody>
      </p:sp>
      <p:sp>
        <p:nvSpPr>
          <p:cNvPr id="430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55DC2DA-2454-4F38-870A-1AAF6F13E3F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401</a:t>
            </a:fld>
            <a:endParaRPr lang="en-CA" altLang="en-US"/>
          </a:p>
        </p:txBody>
      </p:sp>
      <p:sp>
        <p:nvSpPr>
          <p:cNvPr id="709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9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FF8DEF5-8FA4-449F-98C0-2E680922B05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402</a:t>
            </a:fld>
            <a:endParaRPr lang="en-CA" altLang="en-US"/>
          </a:p>
        </p:txBody>
      </p:sp>
      <p:sp>
        <p:nvSpPr>
          <p:cNvPr id="710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0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35FBEF6-939D-4B32-AE19-430DA5FDAB3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403</a:t>
            </a:fld>
            <a:endParaRPr lang="en-CA" altLang="en-US"/>
          </a:p>
        </p:txBody>
      </p:sp>
      <p:sp>
        <p:nvSpPr>
          <p:cNvPr id="711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1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212D702-0E1F-4EC5-BBD2-3027E2FA487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404</a:t>
            </a:fld>
            <a:endParaRPr lang="en-CA" altLang="en-US"/>
          </a:p>
        </p:txBody>
      </p:sp>
      <p:sp>
        <p:nvSpPr>
          <p:cNvPr id="712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2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9CE38FF-A1A6-4F91-8B52-73A8A81BAA3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405</a:t>
            </a:fld>
            <a:endParaRPr lang="en-CA" altLang="en-US"/>
          </a:p>
        </p:txBody>
      </p:sp>
      <p:sp>
        <p:nvSpPr>
          <p:cNvPr id="71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3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7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691A819-D5AF-4E8E-AD8D-4050933FEF2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406</a:t>
            </a:fld>
            <a:endParaRPr lang="en-CA" altLang="en-US"/>
          </a:p>
        </p:txBody>
      </p:sp>
      <p:sp>
        <p:nvSpPr>
          <p:cNvPr id="714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4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66E6F08-080D-40F4-BC97-7F407A11111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407</a:t>
            </a:fld>
            <a:endParaRPr lang="en-CA" altLang="en-US"/>
          </a:p>
        </p:txBody>
      </p:sp>
      <p:sp>
        <p:nvSpPr>
          <p:cNvPr id="715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5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D3831F4-053E-493C-B341-FF06CE1966C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408</a:t>
            </a:fld>
            <a:endParaRPr lang="en-CA" altLang="en-US"/>
          </a:p>
        </p:txBody>
      </p:sp>
      <p:sp>
        <p:nvSpPr>
          <p:cNvPr id="716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27E95C5-1C18-41E1-B184-08218CEA40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409</a:t>
            </a:fld>
            <a:endParaRPr lang="en-CA" altLang="en-US"/>
          </a:p>
        </p:txBody>
      </p:sp>
      <p:sp>
        <p:nvSpPr>
          <p:cNvPr id="717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7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4D3D9A1-BE65-4A3B-8790-EBD08F27BE5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410</a:t>
            </a:fld>
            <a:endParaRPr lang="en-CA" altLang="en-US"/>
          </a:p>
        </p:txBody>
      </p:sp>
      <p:sp>
        <p:nvSpPr>
          <p:cNvPr id="718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8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26C9B47-7C99-4290-BE2A-C2334EC9AEE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34</a:t>
            </a:fld>
            <a:endParaRPr lang="en-CA" altLang="en-US"/>
          </a:p>
        </p:txBody>
      </p:sp>
      <p:sp>
        <p:nvSpPr>
          <p:cNvPr id="431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1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932C2A7-7576-4460-98D3-F92599C1340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411</a:t>
            </a:fld>
            <a:endParaRPr lang="en-CA" altLang="en-US"/>
          </a:p>
        </p:txBody>
      </p:sp>
      <p:sp>
        <p:nvSpPr>
          <p:cNvPr id="71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4CA522E-63F9-4C2C-B10A-2C785D92274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412</a:t>
            </a:fld>
            <a:endParaRPr lang="en-CA" altLang="en-US"/>
          </a:p>
        </p:txBody>
      </p:sp>
      <p:sp>
        <p:nvSpPr>
          <p:cNvPr id="720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0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ABA3BBF-5E68-48B8-90FB-D29311F0519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413</a:t>
            </a:fld>
            <a:endParaRPr lang="en-CA" altLang="en-US"/>
          </a:p>
        </p:txBody>
      </p:sp>
      <p:sp>
        <p:nvSpPr>
          <p:cNvPr id="721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1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3912B5F-88FE-48B9-9054-A107A8F1DCC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414</a:t>
            </a:fld>
            <a:endParaRPr lang="en-CA" altLang="en-US"/>
          </a:p>
        </p:txBody>
      </p:sp>
      <p:sp>
        <p:nvSpPr>
          <p:cNvPr id="722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2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0E2066C-A1EE-4BD6-A57E-AECFCDCFF8B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415</a:t>
            </a:fld>
            <a:endParaRPr lang="en-CA" altLang="en-US"/>
          </a:p>
        </p:txBody>
      </p:sp>
      <p:sp>
        <p:nvSpPr>
          <p:cNvPr id="72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4A32CCA-4DD5-48A1-9CB2-1DB853CC6AE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416</a:t>
            </a:fld>
            <a:endParaRPr lang="en-CA" altLang="en-US"/>
          </a:p>
        </p:txBody>
      </p:sp>
      <p:sp>
        <p:nvSpPr>
          <p:cNvPr id="724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4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74F923F-E77B-480C-BCF5-B3860BB1A6B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417</a:t>
            </a:fld>
            <a:endParaRPr lang="en-CA" altLang="en-US"/>
          </a:p>
        </p:txBody>
      </p:sp>
      <p:sp>
        <p:nvSpPr>
          <p:cNvPr id="726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6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DF562A9-F54A-4EE2-AF3D-3536F241B7F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418</a:t>
            </a:fld>
            <a:endParaRPr lang="en-CA" altLang="en-US"/>
          </a:p>
        </p:txBody>
      </p:sp>
      <p:sp>
        <p:nvSpPr>
          <p:cNvPr id="727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7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15672EC-686A-46F1-B35E-8B4C3BDD7BF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419</a:t>
            </a:fld>
            <a:endParaRPr lang="en-CA" altLang="en-US"/>
          </a:p>
        </p:txBody>
      </p:sp>
      <p:sp>
        <p:nvSpPr>
          <p:cNvPr id="728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8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8BCF425-5582-489A-AB15-E429CF69E79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420</a:t>
            </a:fld>
            <a:endParaRPr lang="en-CA" altLang="en-US"/>
          </a:p>
        </p:txBody>
      </p:sp>
      <p:sp>
        <p:nvSpPr>
          <p:cNvPr id="729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9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A1940D2-A38B-4D59-8024-0BDF8E917B9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35</a:t>
            </a:fld>
            <a:endParaRPr lang="en-CA" altLang="en-US"/>
          </a:p>
        </p:txBody>
      </p:sp>
      <p:sp>
        <p:nvSpPr>
          <p:cNvPr id="432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2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EC9ADD1-E26E-4E41-BDD2-2227E7ECD67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421</a:t>
            </a:fld>
            <a:endParaRPr lang="en-CA" altLang="en-US"/>
          </a:p>
        </p:txBody>
      </p:sp>
      <p:sp>
        <p:nvSpPr>
          <p:cNvPr id="730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0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35C7D7E-6B2B-462F-BE19-EF9A977D028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422</a:t>
            </a:fld>
            <a:endParaRPr lang="en-CA" altLang="en-US"/>
          </a:p>
        </p:txBody>
      </p:sp>
      <p:sp>
        <p:nvSpPr>
          <p:cNvPr id="73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3A16610-FA06-419B-88A4-AF402626DAC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423</a:t>
            </a:fld>
            <a:endParaRPr lang="en-CA" altLang="en-US"/>
          </a:p>
        </p:txBody>
      </p:sp>
      <p:sp>
        <p:nvSpPr>
          <p:cNvPr id="732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2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426B92E-7615-4D2F-B810-8C0C1807BD8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424</a:t>
            </a:fld>
            <a:endParaRPr lang="en-CA" altLang="en-US"/>
          </a:p>
        </p:txBody>
      </p:sp>
      <p:sp>
        <p:nvSpPr>
          <p:cNvPr id="733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3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A399E0F-DD76-4BB6-9944-A69FA7BA388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425</a:t>
            </a:fld>
            <a:endParaRPr lang="en-CA" altLang="en-US"/>
          </a:p>
        </p:txBody>
      </p:sp>
      <p:sp>
        <p:nvSpPr>
          <p:cNvPr id="734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4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7A7340E-D742-470E-ACF4-E32708B0A9E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426</a:t>
            </a:fld>
            <a:endParaRPr lang="en-CA" altLang="en-US"/>
          </a:p>
        </p:txBody>
      </p:sp>
      <p:sp>
        <p:nvSpPr>
          <p:cNvPr id="735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5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7E2BDAD-3361-44C1-8CA6-53101E46C86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427</a:t>
            </a:fld>
            <a:endParaRPr lang="en-CA" altLang="en-US"/>
          </a:p>
        </p:txBody>
      </p:sp>
      <p:sp>
        <p:nvSpPr>
          <p:cNvPr id="736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6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CEA28CE-A537-41C0-B6F1-2D3388A297E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428</a:t>
            </a:fld>
            <a:endParaRPr lang="en-CA" altLang="en-US"/>
          </a:p>
        </p:txBody>
      </p:sp>
      <p:sp>
        <p:nvSpPr>
          <p:cNvPr id="737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06DA6B4-F76B-445F-A5D3-4BED1A032C9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36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02A3259-ED9D-4EA9-BF0C-41CC5825AE6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37</a:t>
            </a:fld>
            <a:endParaRPr lang="en-CA" altLang="en-US"/>
          </a:p>
        </p:txBody>
      </p:sp>
      <p:sp>
        <p:nvSpPr>
          <p:cNvPr id="434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4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2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4828D45-B0FE-4C9B-9958-F15E38A5F28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</a:t>
            </a:fld>
            <a:endParaRPr lang="en-CA" altLang="en-US"/>
          </a:p>
        </p:txBody>
      </p:sp>
      <p:sp>
        <p:nvSpPr>
          <p:cNvPr id="435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5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F91D909-47D2-4A3B-9587-ECF3A3297FB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</a:t>
            </a:fld>
            <a:endParaRPr lang="en-CA" altLang="en-US"/>
          </a:p>
        </p:txBody>
      </p:sp>
      <p:sp>
        <p:nvSpPr>
          <p:cNvPr id="436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6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fld id="{DA187E7E-892F-4504-9F8F-B58F4E61BD23}" type="slidenum">
              <a:rPr lang="en-US" altLang="en-US" smtClean="0">
                <a:solidFill>
                  <a:srgbClr val="000000"/>
                </a:solidFill>
              </a:rPr>
              <a:pPr algn="r" eaLnBrk="1" hangingPunct="1">
                <a:spcBef>
                  <a:spcPct val="50000"/>
                </a:spcBef>
              </a:pPr>
              <a:t>4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C071E57-974A-46A9-8779-812A397B847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</a:t>
            </a:fld>
            <a:endParaRPr lang="en-CA" altLang="en-US"/>
          </a:p>
        </p:txBody>
      </p:sp>
      <p:sp>
        <p:nvSpPr>
          <p:cNvPr id="437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7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313682B-E83D-431E-BDE1-0DF053F3C81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</a:t>
            </a:fld>
            <a:endParaRPr lang="en-CA" altLang="en-US"/>
          </a:p>
        </p:txBody>
      </p:sp>
      <p:sp>
        <p:nvSpPr>
          <p:cNvPr id="438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8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D520F6E-109B-46FB-A692-11486EDDE60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</a:t>
            </a:fld>
            <a:endParaRPr lang="en-CA" altLang="en-US"/>
          </a:p>
        </p:txBody>
      </p:sp>
      <p:sp>
        <p:nvSpPr>
          <p:cNvPr id="439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9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BD3DCFD-293C-4514-A713-1808F4CA8D9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43</a:t>
            </a:fld>
            <a:endParaRPr lang="en-CA" altLang="en-US"/>
          </a:p>
        </p:txBody>
      </p:sp>
      <p:sp>
        <p:nvSpPr>
          <p:cNvPr id="440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A61D7EB-390F-438F-A1C9-668D34C18A9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44</a:t>
            </a:fld>
            <a:endParaRPr lang="en-CA" altLang="en-US"/>
          </a:p>
        </p:txBody>
      </p:sp>
      <p:sp>
        <p:nvSpPr>
          <p:cNvPr id="441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1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E764F6B-F71C-43F3-AA80-5941B6B1893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45</a:t>
            </a:fld>
            <a:endParaRPr lang="en-CA" altLang="en-US"/>
          </a:p>
        </p:txBody>
      </p:sp>
      <p:sp>
        <p:nvSpPr>
          <p:cNvPr id="442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2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BCEA6FD-CFF0-47AB-B50C-BF2F2F5C008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46</a:t>
            </a:fld>
            <a:endParaRPr lang="en-CA" altLang="en-US"/>
          </a:p>
        </p:txBody>
      </p:sp>
      <p:sp>
        <p:nvSpPr>
          <p:cNvPr id="443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3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FB5E81D-61F9-4872-AD9D-5AF89EF151D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47</a:t>
            </a:fld>
            <a:endParaRPr lang="en-CA" altLang="en-US"/>
          </a:p>
        </p:txBody>
      </p:sp>
      <p:sp>
        <p:nvSpPr>
          <p:cNvPr id="444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4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B9EBA7B-0950-4FD3-8068-0D6281C7536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48</a:t>
            </a:fld>
            <a:endParaRPr lang="en-CA" altLang="en-US"/>
          </a:p>
        </p:txBody>
      </p:sp>
      <p:sp>
        <p:nvSpPr>
          <p:cNvPr id="445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5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68DB24F-9620-412E-8B86-FD41B34773B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49</a:t>
            </a:fld>
            <a:endParaRPr lang="en-CA" altLang="en-US"/>
          </a:p>
        </p:txBody>
      </p:sp>
      <p:sp>
        <p:nvSpPr>
          <p:cNvPr id="446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6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C4B9666-9E7D-43CB-B46D-DE9F935B9162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5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 dirty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4C92378-FFD9-42ED-BB8E-323814E1883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50</a:t>
            </a:fld>
            <a:endParaRPr lang="en-CA" altLang="en-US"/>
          </a:p>
        </p:txBody>
      </p:sp>
      <p:sp>
        <p:nvSpPr>
          <p:cNvPr id="447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7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D53EF16-397A-4BF5-8FA5-E6281B24D24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51</a:t>
            </a:fld>
            <a:endParaRPr lang="en-CA" altLang="en-US"/>
          </a:p>
        </p:txBody>
      </p:sp>
      <p:sp>
        <p:nvSpPr>
          <p:cNvPr id="448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8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1DFB4BE-B87F-4CE1-BFAD-DF831ED49B5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52</a:t>
            </a:fld>
            <a:endParaRPr lang="en-CA" altLang="en-US"/>
          </a:p>
        </p:txBody>
      </p:sp>
      <p:sp>
        <p:nvSpPr>
          <p:cNvPr id="449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9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31796FB-8F78-423B-B97F-9B5D366072B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53</a:t>
            </a:fld>
            <a:endParaRPr lang="en-CA" altLang="en-US"/>
          </a:p>
        </p:txBody>
      </p:sp>
      <p:sp>
        <p:nvSpPr>
          <p:cNvPr id="453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3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96B47E4-7B19-45AB-A7A1-2ABF24FC42C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54</a:t>
            </a:fld>
            <a:endParaRPr lang="en-CA" altLang="en-US"/>
          </a:p>
        </p:txBody>
      </p:sp>
      <p:sp>
        <p:nvSpPr>
          <p:cNvPr id="454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648AC0A-E0DA-45DF-9F8E-69F7E4C70FF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55</a:t>
            </a:fld>
            <a:endParaRPr lang="en-CA" altLang="en-US"/>
          </a:p>
        </p:txBody>
      </p:sp>
      <p:sp>
        <p:nvSpPr>
          <p:cNvPr id="455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5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C0201FC-D4FA-4A8B-A149-9117C22BE07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56</a:t>
            </a:fld>
            <a:endParaRPr lang="en-CA" altLang="en-US"/>
          </a:p>
        </p:txBody>
      </p:sp>
      <p:sp>
        <p:nvSpPr>
          <p:cNvPr id="456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6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E9D05A2-2128-4F0D-922E-936AC110D50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57</a:t>
            </a:fld>
            <a:endParaRPr lang="en-CA" altLang="en-US"/>
          </a:p>
        </p:txBody>
      </p:sp>
      <p:sp>
        <p:nvSpPr>
          <p:cNvPr id="457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7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65F1466-F285-4B40-8388-381C45B08C4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58</a:t>
            </a:fld>
            <a:endParaRPr lang="en-CA" altLang="en-US"/>
          </a:p>
        </p:txBody>
      </p:sp>
      <p:sp>
        <p:nvSpPr>
          <p:cNvPr id="458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8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C29D9BB-1226-43DC-8EAC-9575A0F6455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59</a:t>
            </a:fld>
            <a:endParaRPr lang="en-CA" altLang="en-US"/>
          </a:p>
        </p:txBody>
      </p:sp>
      <p:sp>
        <p:nvSpPr>
          <p:cNvPr id="459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9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C4B9666-9E7D-43CB-B46D-DE9F935B9162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6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 dirty="0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D55E2A5-245E-43B2-BFB3-C703579E390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60</a:t>
            </a:fld>
            <a:endParaRPr lang="en-CA" altLang="en-US"/>
          </a:p>
        </p:txBody>
      </p:sp>
      <p:sp>
        <p:nvSpPr>
          <p:cNvPr id="460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741DEC8-8460-4E45-BDCC-31C50D0C326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61</a:t>
            </a:fld>
            <a:endParaRPr lang="en-CA" altLang="en-US"/>
          </a:p>
        </p:txBody>
      </p:sp>
      <p:sp>
        <p:nvSpPr>
          <p:cNvPr id="461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1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E207C2A-C5D1-440A-A9DB-19215F5A77E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62</a:t>
            </a:fld>
            <a:endParaRPr lang="en-CA" altLang="en-US"/>
          </a:p>
        </p:txBody>
      </p:sp>
      <p:sp>
        <p:nvSpPr>
          <p:cNvPr id="462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2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2FEAF0C-7120-4BBA-B582-049A3151266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63</a:t>
            </a:fld>
            <a:endParaRPr lang="en-CA" altLang="en-US"/>
          </a:p>
        </p:txBody>
      </p:sp>
      <p:sp>
        <p:nvSpPr>
          <p:cNvPr id="463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3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DAD3FEE-5744-4CF5-8BE3-4F278E3D248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64</a:t>
            </a:fld>
            <a:endParaRPr lang="en-CA" altLang="en-US"/>
          </a:p>
        </p:txBody>
      </p:sp>
      <p:sp>
        <p:nvSpPr>
          <p:cNvPr id="464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4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F693805-9EB4-43C4-AE79-BE4FAFDDCFB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65</a:t>
            </a:fld>
            <a:endParaRPr lang="en-CA" altLang="en-US"/>
          </a:p>
        </p:txBody>
      </p:sp>
      <p:sp>
        <p:nvSpPr>
          <p:cNvPr id="465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5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41C8A64-B43D-4449-846E-71408BC1C6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66</a:t>
            </a:fld>
            <a:endParaRPr lang="en-CA" altLang="en-US"/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FB931F0-334E-4B9F-B64E-AAD671C2AFA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67</a:t>
            </a:fld>
            <a:endParaRPr lang="en-CA" altLang="en-US"/>
          </a:p>
        </p:txBody>
      </p:sp>
      <p:sp>
        <p:nvSpPr>
          <p:cNvPr id="467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7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4BA0A46-27B3-45A5-B69E-1D4D46003EB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68</a:t>
            </a:fld>
            <a:endParaRPr lang="en-CA" altLang="en-US"/>
          </a:p>
        </p:txBody>
      </p:sp>
      <p:sp>
        <p:nvSpPr>
          <p:cNvPr id="468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8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0EEC38B-DF14-430A-A3E1-C4DEA45FCAC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69</a:t>
            </a:fld>
            <a:endParaRPr lang="en-CA" altLang="en-US"/>
          </a:p>
        </p:txBody>
      </p:sp>
      <p:sp>
        <p:nvSpPr>
          <p:cNvPr id="470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0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C4B9666-9E7D-43CB-B46D-DE9F935B9162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7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 dirty="0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65B7699-9A09-4CFD-989A-36FD61F9F42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70</a:t>
            </a:fld>
            <a:endParaRPr lang="en-CA" altLang="en-US"/>
          </a:p>
        </p:txBody>
      </p:sp>
      <p:sp>
        <p:nvSpPr>
          <p:cNvPr id="471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AD69231-2CEB-4103-A312-7DDAB0BC4AF3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71</a:t>
            </a:fld>
            <a:endParaRPr lang="en-CA" altLang="en-US"/>
          </a:p>
        </p:txBody>
      </p:sp>
      <p:sp>
        <p:nvSpPr>
          <p:cNvPr id="472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2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1F9D764-6CD7-4EDF-A25A-8374C84025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72</a:t>
            </a:fld>
            <a:endParaRPr lang="en-CA" altLang="en-US"/>
          </a:p>
        </p:txBody>
      </p:sp>
      <p:sp>
        <p:nvSpPr>
          <p:cNvPr id="473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3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64E35F7-DA93-427A-8A97-0A8F754A2D1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73</a:t>
            </a:fld>
            <a:endParaRPr lang="en-CA" altLang="en-US"/>
          </a:p>
        </p:txBody>
      </p:sp>
      <p:sp>
        <p:nvSpPr>
          <p:cNvPr id="474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4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9B9B814-A9EF-4242-A676-8B9109F8450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74</a:t>
            </a:fld>
            <a:endParaRPr lang="en-CA" altLang="en-US"/>
          </a:p>
        </p:txBody>
      </p:sp>
      <p:sp>
        <p:nvSpPr>
          <p:cNvPr id="475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5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C1E078B-3423-4709-AA2B-9A3FAA23536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75</a:t>
            </a:fld>
            <a:endParaRPr lang="en-CA" altLang="en-US"/>
          </a:p>
        </p:txBody>
      </p:sp>
      <p:sp>
        <p:nvSpPr>
          <p:cNvPr id="476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6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A4B443E-68C9-4068-A913-AC2EB620842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76</a:t>
            </a:fld>
            <a:endParaRPr lang="en-CA" altLang="en-US"/>
          </a:p>
        </p:txBody>
      </p:sp>
      <p:sp>
        <p:nvSpPr>
          <p:cNvPr id="477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7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3B9B472-D258-4F4D-B03F-367A08E5C80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77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FA1F203-2F56-43B7-8281-859665B82A9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78</a:t>
            </a:fld>
            <a:endParaRPr lang="en-CA" altLang="en-US"/>
          </a:p>
        </p:txBody>
      </p:sp>
      <p:sp>
        <p:nvSpPr>
          <p:cNvPr id="479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9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6A0C83E-0760-4300-8E0B-0D2D1D3402C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79</a:t>
            </a:fld>
            <a:endParaRPr lang="en-CA" altLang="en-US"/>
          </a:p>
        </p:txBody>
      </p:sp>
      <p:sp>
        <p:nvSpPr>
          <p:cNvPr id="480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0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C4B9666-9E7D-43CB-B46D-DE9F935B9162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8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 dirty="0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2B809C8-C51B-4E0D-AD1F-00ABD9D8978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80</a:t>
            </a:fld>
            <a:endParaRPr lang="en-CA" altLang="en-US"/>
          </a:p>
        </p:txBody>
      </p:sp>
      <p:sp>
        <p:nvSpPr>
          <p:cNvPr id="481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821C743-0B42-4327-92C8-E7D6CBFE101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81</a:t>
            </a:fld>
            <a:endParaRPr lang="en-CA" altLang="en-US"/>
          </a:p>
        </p:txBody>
      </p:sp>
      <p:sp>
        <p:nvSpPr>
          <p:cNvPr id="482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2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5FBF4FD-3DF2-4639-8A55-177318692FD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82</a:t>
            </a:fld>
            <a:endParaRPr lang="en-CA" altLang="en-US"/>
          </a:p>
        </p:txBody>
      </p:sp>
      <p:sp>
        <p:nvSpPr>
          <p:cNvPr id="483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3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ED37853-0109-4EEA-92A6-26426063A30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83</a:t>
            </a:fld>
            <a:endParaRPr lang="en-CA" altLang="en-US"/>
          </a:p>
        </p:txBody>
      </p:sp>
      <p:sp>
        <p:nvSpPr>
          <p:cNvPr id="484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4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1CF4C57-37FE-4B62-B0BE-2CBC1D98AE1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84</a:t>
            </a:fld>
            <a:endParaRPr lang="en-CA" altLang="en-US"/>
          </a:p>
        </p:txBody>
      </p:sp>
      <p:sp>
        <p:nvSpPr>
          <p:cNvPr id="485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5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46D6460-93F2-4B3A-9B22-10F7948271A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85</a:t>
            </a:fld>
            <a:endParaRPr lang="en-CA" altLang="en-US"/>
          </a:p>
        </p:txBody>
      </p:sp>
      <p:sp>
        <p:nvSpPr>
          <p:cNvPr id="486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6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035D3BB-44FC-496D-AF76-453D52F1D40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86</a:t>
            </a:fld>
            <a:endParaRPr lang="en-CA" altLang="en-US"/>
          </a:p>
        </p:txBody>
      </p:sp>
      <p:sp>
        <p:nvSpPr>
          <p:cNvPr id="487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7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769DD10-2C6A-4D63-A46D-068C8F28E30C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87</a:t>
            </a:fld>
            <a:endParaRPr lang="en-CA" altLang="en-US"/>
          </a:p>
        </p:txBody>
      </p:sp>
      <p:sp>
        <p:nvSpPr>
          <p:cNvPr id="488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8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4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86E6E13-C882-42E5-B4D4-955F2C8B31A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88</a:t>
            </a:fld>
            <a:endParaRPr lang="en-CA" altLang="en-US"/>
          </a:p>
        </p:txBody>
      </p:sp>
      <p:sp>
        <p:nvSpPr>
          <p:cNvPr id="489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94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4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F6DA7E8-4AA3-4DE6-A85F-6872B621EC9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89</a:t>
            </a:fld>
            <a:endParaRPr lang="en-CA" altLang="en-US"/>
          </a:p>
        </p:txBody>
      </p:sp>
      <p:sp>
        <p:nvSpPr>
          <p:cNvPr id="490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0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fld id="{FC4B9666-9E7D-43CB-B46D-DE9F935B9162}" type="slidenum">
              <a:rPr lang="en-CA" altLang="en-US" sz="1200">
                <a:solidFill>
                  <a:srgbClr val="000000"/>
                </a:solidFill>
              </a:rPr>
              <a:pPr eaLnBrk="1" hangingPunct="1"/>
              <a:t>9</a:t>
            </a:fld>
            <a:endParaRPr lang="en-CA" altLang="en-US" sz="1200">
              <a:solidFill>
                <a:srgbClr val="000000"/>
              </a:solidFill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5DA3298-A443-4E14-80E1-E0FD0B7A450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90</a:t>
            </a:fld>
            <a:endParaRPr lang="en-CA" altLang="en-US"/>
          </a:p>
        </p:txBody>
      </p:sp>
      <p:sp>
        <p:nvSpPr>
          <p:cNvPr id="491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B204E67-4D1B-438A-909D-C620F109EF6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91</a:t>
            </a:fld>
            <a:endParaRPr lang="en-CA" altLang="en-US"/>
          </a:p>
        </p:txBody>
      </p:sp>
      <p:sp>
        <p:nvSpPr>
          <p:cNvPr id="492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2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CD3C2BE-D208-4FA2-9965-E4261C3091A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92</a:t>
            </a:fld>
            <a:endParaRPr lang="en-CA" altLang="en-US"/>
          </a:p>
        </p:txBody>
      </p:sp>
      <p:sp>
        <p:nvSpPr>
          <p:cNvPr id="493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3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5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D464FC7-F446-4B95-9E12-88D5BB9BB37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93</a:t>
            </a:fld>
            <a:endParaRPr lang="en-CA" altLang="en-US"/>
          </a:p>
        </p:txBody>
      </p:sp>
      <p:sp>
        <p:nvSpPr>
          <p:cNvPr id="494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4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E035168-0CB8-4774-A869-65507468B09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94</a:t>
            </a:fld>
            <a:endParaRPr lang="en-CA" altLang="en-US"/>
          </a:p>
        </p:txBody>
      </p:sp>
      <p:sp>
        <p:nvSpPr>
          <p:cNvPr id="495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5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DFFD65F-2460-4E4F-9908-163D082EEA9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95</a:t>
            </a:fld>
            <a:endParaRPr lang="en-CA" altLang="en-US"/>
          </a:p>
        </p:txBody>
      </p:sp>
      <p:sp>
        <p:nvSpPr>
          <p:cNvPr id="496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6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DFFD65F-2460-4E4F-9908-163D082EEA9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96</a:t>
            </a:fld>
            <a:endParaRPr lang="en-CA" altLang="en-US"/>
          </a:p>
        </p:txBody>
      </p:sp>
      <p:sp>
        <p:nvSpPr>
          <p:cNvPr id="496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6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5535011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6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96624E1-CBCF-4171-BAAD-7087D58A7624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97</a:t>
            </a:fld>
            <a:endParaRPr lang="en-CA" altLang="en-US"/>
          </a:p>
        </p:txBody>
      </p:sp>
      <p:sp>
        <p:nvSpPr>
          <p:cNvPr id="497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7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E1773C9-8097-4215-82AA-14196BADE910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98</a:t>
            </a:fld>
            <a:endParaRPr lang="en-CA" altLang="en-US"/>
          </a:p>
        </p:txBody>
      </p:sp>
      <p:sp>
        <p:nvSpPr>
          <p:cNvPr id="498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8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7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BEF847A-BFD4-40B9-BB36-D639B49FB68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99</a:t>
            </a:fld>
            <a:endParaRPr lang="en-CA" altLang="en-US"/>
          </a:p>
        </p:txBody>
      </p:sp>
      <p:sp>
        <p:nvSpPr>
          <p:cNvPr id="499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9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3CB30B-7E70-4CBF-B2BB-CB70E06D2F8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1506414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BD1EF5-3A67-4ADB-A0E2-C175DF6717D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0004004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152400"/>
            <a:ext cx="1943100" cy="59436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52400"/>
            <a:ext cx="5676900" cy="5943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FDE6F5-436C-4391-8FEC-452BED05F96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9091134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EACE648-73FF-4909-9DB8-ABADBDD8C1B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40764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Last Update: Dec 4, 2014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solidFill>
                  <a:srgbClr val="2F2B20"/>
                </a:solidFill>
              </a:rPr>
              <a:t>Graphs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1C7BAA1-6B73-A047-A174-4A0210AB0DBB}" type="slidenum">
              <a:rPr lang="en-US">
                <a:solidFill>
                  <a:srgbClr val="2F2B2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2F2B2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743870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BF90110-7E4F-4BF5-B6CF-807874F98C57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51092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A84D17D-FCDC-4355-88F6-225363AB79C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9945423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973B6F-B5DD-42FC-9089-F6754F07468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3333200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CB3A11-CD3D-414B-A2A0-F6D306CEF76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955543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FB0F38-F87F-4BFA-A88E-9EB71259DF5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1752127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DF357B-129B-4717-BE74-A84958261EA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5918920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690511-6C4E-48D1-B21D-D9AFE5917FA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082148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980638-AB07-4418-B286-85E9053D62F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99855417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08499D-28CC-43D4-80C1-0D666557F45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4206595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/Relationships>
</file>

<file path=ppt/slideMasters/_rels/slideMaster4.xml.rels><?xml version="1.0" encoding="UTF-8" standalone="yes"?>
<Relationships xmlns="http://schemas.openxmlformats.org/package/2006/relationships"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>
              <a:defRPr/>
            </a:pPr>
            <a:fld id="{FE4277E8-0BFA-4E26-B055-E5EBC5B3B6C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A0D09F4C-E62F-4585-B564-B47BB1A524A6}" type="slidenum">
              <a:rPr lang="en-CA" altLang="en-US" sz="1400" smtClean="0"/>
              <a:pPr algn="r" eaLnBrk="1" hangingPunct="1">
                <a:defRPr/>
              </a:pPr>
              <a:t>‹#›</a:t>
            </a:fld>
            <a:endParaRPr lang="en-CA" altLang="en-US" sz="140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1430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defRPr sz="1400">
                <a:solidFill>
                  <a:schemeClr val="tx1"/>
                </a:solidFill>
              </a:defRPr>
            </a:lvl1pPr>
          </a:lstStyle>
          <a:p>
            <a:pPr algn="l">
              <a:defRPr/>
            </a:pPr>
            <a:endParaRPr lang="en-CA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0"/>
              </a:spcBef>
              <a:defRPr sz="14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CA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defRPr sz="14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2193EE48-ACAA-488B-8E9A-316D9624D3EA}" type="slidenum">
              <a:rPr lang="en-CA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CA">
              <a:solidFill>
                <a:srgbClr val="FFFFFF"/>
              </a:solidFill>
            </a:endParaRPr>
          </a:p>
        </p:txBody>
      </p:sp>
      <p:sp>
        <p:nvSpPr>
          <p:cNvPr id="1031" name="Text Box 8"/>
          <p:cNvSpPr txBox="1">
            <a:spLocks noChangeArrowheads="1"/>
          </p:cNvSpPr>
          <p:nvPr/>
        </p:nvSpPr>
        <p:spPr bwMode="auto">
          <a:xfrm>
            <a:off x="2667000" y="4267200"/>
            <a:ext cx="18288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9pPr>
          </a:lstStyle>
          <a:p>
            <a:pPr eaLnBrk="1" hangingPunct="1"/>
            <a:endParaRPr lang="en-US" altLang="en-US" sz="3000">
              <a:solidFill>
                <a:srgbClr val="FFFFFF"/>
              </a:solidFill>
            </a:endParaRPr>
          </a:p>
          <a:p>
            <a:pPr eaLnBrk="1" hangingPunct="1"/>
            <a:endParaRPr lang="en-US" altLang="en-US" sz="3000">
              <a:solidFill>
                <a:srgbClr val="FFFFFF"/>
              </a:solidFill>
            </a:endParaRPr>
          </a:p>
        </p:txBody>
      </p:sp>
      <p:sp>
        <p:nvSpPr>
          <p:cNvPr id="1032" name="Rectangle 9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9pPr>
          </a:lstStyle>
          <a:p>
            <a:pPr algn="r" eaLnBrk="1" hangingPunct="1"/>
            <a:fld id="{B71EE908-934E-40E6-9395-278202907671}" type="slidenum">
              <a:rPr lang="en-CA" altLang="en-US" sz="1400">
                <a:solidFill>
                  <a:srgbClr val="FFFFFF"/>
                </a:solidFill>
              </a:rPr>
              <a:pPr algn="r" eaLnBrk="1" hangingPunct="1"/>
              <a:t>‹#›</a:t>
            </a:fld>
            <a:endParaRPr lang="en-CA" altLang="en-US" sz="1400">
              <a:solidFill>
                <a:srgbClr val="FFFFFF"/>
              </a:solidFill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/>
            </a:lvl1pPr>
          </a:lstStyle>
          <a:p>
            <a:pPr algn="l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smtClean="0"/>
            </a:lvl1pPr>
          </a:lstStyle>
          <a:p>
            <a:pPr>
              <a:defRPr/>
            </a:pPr>
            <a:fld id="{7DC15855-51A8-425F-8F19-8726E73FAAB5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/>
            <a:fld id="{AD27E5EF-0532-4F69-AEFE-DB2DEBB95657}" type="slidenum">
              <a:rPr lang="en-CA" altLang="en-US" sz="1400">
                <a:solidFill>
                  <a:srgbClr val="FFFFFF"/>
                </a:solidFill>
              </a:rPr>
              <a:pPr algn="r" eaLnBrk="1" hangingPunct="1"/>
              <a:t>‹#›</a:t>
            </a:fld>
            <a:endParaRPr lang="en-CA" altLang="en-US" sz="1400">
              <a:solidFill>
                <a:srgbClr val="FFFFFF"/>
              </a:solidFill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63" r:id="rId1"/>
    <p:sldLayoutId id="2147483664" r:id="rId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/>
            </a:lvl1pPr>
          </a:lstStyle>
          <a:p>
            <a:pPr algn="l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smtClean="0"/>
            </a:lvl1pPr>
          </a:lstStyle>
          <a:p>
            <a:pPr>
              <a:defRPr/>
            </a:pPr>
            <a:fld id="{7DC15855-51A8-425F-8F19-8726E73FAAB5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/>
            <a:fld id="{AD27E5EF-0532-4F69-AEFE-DB2DEBB95657}" type="slidenum">
              <a:rPr lang="en-CA" altLang="en-US" sz="1400">
                <a:solidFill>
                  <a:srgbClr val="FFFFFF"/>
                </a:solidFill>
              </a:rPr>
              <a:pPr algn="r" eaLnBrk="1" hangingPunct="1"/>
              <a:t>‹#›</a:t>
            </a:fld>
            <a:endParaRPr lang="en-CA" altLang="en-US" sz="1400">
              <a:solidFill>
                <a:srgbClr val="FFFFFF"/>
              </a:solidFill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66" r:id="rId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13.xml"/><Relationship Id="rId13" Type="http://schemas.openxmlformats.org/officeDocument/2006/relationships/slide" Target="slide76.xml"/><Relationship Id="rId18" Type="http://schemas.openxmlformats.org/officeDocument/2006/relationships/slide" Target="slide158.xml"/><Relationship Id="rId26" Type="http://schemas.openxmlformats.org/officeDocument/2006/relationships/slide" Target="slide309.xml"/><Relationship Id="rId3" Type="http://schemas.openxmlformats.org/officeDocument/2006/relationships/notesSlide" Target="../notesSlides/notesSlide1.xml"/><Relationship Id="rId21" Type="http://schemas.openxmlformats.org/officeDocument/2006/relationships/slide" Target="slide180.xml"/><Relationship Id="rId7" Type="http://schemas.openxmlformats.org/officeDocument/2006/relationships/slide" Target="slide16.xml"/><Relationship Id="rId12" Type="http://schemas.openxmlformats.org/officeDocument/2006/relationships/slide" Target="slide55.xml"/><Relationship Id="rId17" Type="http://schemas.openxmlformats.org/officeDocument/2006/relationships/slide" Target="slide152.xml"/><Relationship Id="rId25" Type="http://schemas.openxmlformats.org/officeDocument/2006/relationships/slide" Target="slide260.xml"/><Relationship Id="rId2" Type="http://schemas.openxmlformats.org/officeDocument/2006/relationships/slideLayout" Target="../slideLayouts/slideLayout1.xml"/><Relationship Id="rId16" Type="http://schemas.openxmlformats.org/officeDocument/2006/relationships/slide" Target="slide129.xml"/><Relationship Id="rId20" Type="http://schemas.openxmlformats.org/officeDocument/2006/relationships/slide" Target="slide178.xml"/><Relationship Id="rId29" Type="http://schemas.openxmlformats.org/officeDocument/2006/relationships/slide" Target="slide395.xml"/><Relationship Id="rId1" Type="http://schemas.openxmlformats.org/officeDocument/2006/relationships/vmlDrawing" Target="../drawings/vmlDrawing1.vml"/><Relationship Id="rId6" Type="http://schemas.openxmlformats.org/officeDocument/2006/relationships/slide" Target="slide2.xml"/><Relationship Id="rId11" Type="http://schemas.openxmlformats.org/officeDocument/2006/relationships/slide" Target="slide40.xml"/><Relationship Id="rId24" Type="http://schemas.openxmlformats.org/officeDocument/2006/relationships/slide" Target="slide255.xml"/><Relationship Id="rId5" Type="http://schemas.openxmlformats.org/officeDocument/2006/relationships/image" Target="../media/image1.wmf"/><Relationship Id="rId15" Type="http://schemas.openxmlformats.org/officeDocument/2006/relationships/slide" Target="slide126.xml"/><Relationship Id="rId23" Type="http://schemas.openxmlformats.org/officeDocument/2006/relationships/slide" Target="slide204.xml"/><Relationship Id="rId28" Type="http://schemas.openxmlformats.org/officeDocument/2006/relationships/slide" Target="slide373.xml"/><Relationship Id="rId10" Type="http://schemas.openxmlformats.org/officeDocument/2006/relationships/slide" Target="slide24.xml"/><Relationship Id="rId19" Type="http://schemas.openxmlformats.org/officeDocument/2006/relationships/slide" Target="slide176.xml"/><Relationship Id="rId4" Type="http://schemas.openxmlformats.org/officeDocument/2006/relationships/oleObject" Target="../embeddings/oleObject1.bin"/><Relationship Id="rId9" Type="http://schemas.openxmlformats.org/officeDocument/2006/relationships/slide" Target="slide20.xml"/><Relationship Id="rId14" Type="http://schemas.openxmlformats.org/officeDocument/2006/relationships/slide" Target="slide88.xml"/><Relationship Id="rId22" Type="http://schemas.openxmlformats.org/officeDocument/2006/relationships/slide" Target="slide193.xml"/><Relationship Id="rId27" Type="http://schemas.openxmlformats.org/officeDocument/2006/relationships/slide" Target="slide340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8.png"/><Relationship Id="rId4" Type="http://schemas.openxmlformats.org/officeDocument/2006/relationships/image" Target="../media/image19.pn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8.png"/><Relationship Id="rId4" Type="http://schemas.openxmlformats.org/officeDocument/2006/relationships/image" Target="../media/image19.pn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8.png"/><Relationship Id="rId4" Type="http://schemas.openxmlformats.org/officeDocument/2006/relationships/image" Target="../media/image19.pn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png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w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7.png"/><Relationship Id="rId4" Type="http://schemas.openxmlformats.org/officeDocument/2006/relationships/image" Target="../media/image6.gif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png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6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9.jpeg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6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6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6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6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6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6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6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6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6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6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6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6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4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6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6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6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6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6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wmf"/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6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7.pn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7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7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7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0.png"/><Relationship Id="rId5" Type="http://schemas.openxmlformats.org/officeDocument/2006/relationships/image" Target="../media/image10.wmf"/><Relationship Id="rId4" Type="http://schemas.openxmlformats.org/officeDocument/2006/relationships/image" Target="../media/image29.png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2.png"/><Relationship Id="rId5" Type="http://schemas.openxmlformats.org/officeDocument/2006/relationships/image" Target="../media/image10.wmf"/><Relationship Id="rId4" Type="http://schemas.openxmlformats.org/officeDocument/2006/relationships/image" Target="../media/image28.png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png"/><Relationship Id="rId5" Type="http://schemas.openxmlformats.org/officeDocument/2006/relationships/image" Target="../media/image10.wmf"/><Relationship Id="rId4" Type="http://schemas.openxmlformats.org/officeDocument/2006/relationships/image" Target="../media/image28.png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4.png"/><Relationship Id="rId5" Type="http://schemas.openxmlformats.org/officeDocument/2006/relationships/image" Target="../media/image31.png"/><Relationship Id="rId4" Type="http://schemas.openxmlformats.org/officeDocument/2006/relationships/image" Target="../media/image10.wmf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0.wmf"/><Relationship Id="rId4" Type="http://schemas.openxmlformats.org/officeDocument/2006/relationships/image" Target="../media/image28.pn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.wmf"/><Relationship Id="rId4" Type="http://schemas.openxmlformats.org/officeDocument/2006/relationships/image" Target="../media/image10.wmf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1.xml"/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2.xml"/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3.xml"/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4.xml"/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5.xml"/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6.png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6.png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6.pn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9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50.xml"/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51.xml"/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52.xml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253.xml"/><Relationship Id="rId1" Type="http://schemas.openxmlformats.org/officeDocument/2006/relationships/slideLayout" Target="../slideLayouts/slideLayout6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54.xml"/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wmf"/><Relationship Id="rId2" Type="http://schemas.openxmlformats.org/officeDocument/2006/relationships/notesSlide" Target="../notesSlides/notesSlide255.xml"/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56.xml"/><Relationship Id="rId1" Type="http://schemas.openxmlformats.org/officeDocument/2006/relationships/slideLayout" Target="../slideLayouts/slideLayout6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57.xml"/><Relationship Id="rId1" Type="http://schemas.openxmlformats.org/officeDocument/2006/relationships/slideLayout" Target="../slideLayouts/slideLayout6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58.xml"/><Relationship Id="rId1" Type="http://schemas.openxmlformats.org/officeDocument/2006/relationships/slideLayout" Target="../slideLayouts/slideLayout6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59.xm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wmf"/><Relationship Id="rId2" Type="http://schemas.openxmlformats.org/officeDocument/2006/relationships/notesSlide" Target="../notesSlides/notesSlide260.xml"/><Relationship Id="rId1" Type="http://schemas.openxmlformats.org/officeDocument/2006/relationships/slideLayout" Target="../slideLayouts/slideLayout6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261.xml"/><Relationship Id="rId1" Type="http://schemas.openxmlformats.org/officeDocument/2006/relationships/slideLayout" Target="../slideLayouts/slideLayout6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2.xml"/><Relationship Id="rId1" Type="http://schemas.openxmlformats.org/officeDocument/2006/relationships/slideLayout" Target="../slideLayouts/slideLayout6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3.xml"/><Relationship Id="rId1" Type="http://schemas.openxmlformats.org/officeDocument/2006/relationships/slideLayout" Target="../slideLayouts/slideLayout6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4.xml"/><Relationship Id="rId1" Type="http://schemas.openxmlformats.org/officeDocument/2006/relationships/slideLayout" Target="../slideLayouts/slideLayout6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5.xml"/><Relationship Id="rId1" Type="http://schemas.openxmlformats.org/officeDocument/2006/relationships/slideLayout" Target="../slideLayouts/slideLayout6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6.xml"/><Relationship Id="rId1" Type="http://schemas.openxmlformats.org/officeDocument/2006/relationships/slideLayout" Target="../slideLayouts/slideLayout6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7.xml"/><Relationship Id="rId1" Type="http://schemas.openxmlformats.org/officeDocument/2006/relationships/slideLayout" Target="../slideLayouts/slideLayout6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8.xml"/><Relationship Id="rId1" Type="http://schemas.openxmlformats.org/officeDocument/2006/relationships/slideLayout" Target="../slideLayouts/slideLayout6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69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70.xml"/><Relationship Id="rId1" Type="http://schemas.openxmlformats.org/officeDocument/2006/relationships/slideLayout" Target="../slideLayouts/slideLayout6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71.xml"/><Relationship Id="rId1" Type="http://schemas.openxmlformats.org/officeDocument/2006/relationships/slideLayout" Target="../slideLayouts/slideLayout6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72.xml"/><Relationship Id="rId1" Type="http://schemas.openxmlformats.org/officeDocument/2006/relationships/slideLayout" Target="../slideLayouts/slideLayout6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73.xml"/><Relationship Id="rId1" Type="http://schemas.openxmlformats.org/officeDocument/2006/relationships/slideLayout" Target="../slideLayouts/slideLayout6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74.xml"/><Relationship Id="rId1" Type="http://schemas.openxmlformats.org/officeDocument/2006/relationships/slideLayout" Target="../slideLayouts/slideLayout6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75.xml"/><Relationship Id="rId1" Type="http://schemas.openxmlformats.org/officeDocument/2006/relationships/slideLayout" Target="../slideLayouts/slideLayout6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6.xml"/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77.xml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78.xml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9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0.xml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1.xml"/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2.xml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3.xml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4.xml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85.xml"/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86.xml"/><Relationship Id="rId1" Type="http://schemas.openxmlformats.org/officeDocument/2006/relationships/slideLayout" Target="../slideLayouts/slideLayout4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87.xml"/><Relationship Id="rId1" Type="http://schemas.openxmlformats.org/officeDocument/2006/relationships/slideLayout" Target="../slideLayouts/slideLayout4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88.xml"/><Relationship Id="rId1" Type="http://schemas.openxmlformats.org/officeDocument/2006/relationships/slideLayout" Target="../slideLayouts/slideLayout4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89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0.xml"/><Relationship Id="rId1" Type="http://schemas.openxmlformats.org/officeDocument/2006/relationships/slideLayout" Target="../slideLayouts/slideLayout4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1.xml"/><Relationship Id="rId1" Type="http://schemas.openxmlformats.org/officeDocument/2006/relationships/slideLayout" Target="../slideLayouts/slideLayout4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2.xml"/><Relationship Id="rId1" Type="http://schemas.openxmlformats.org/officeDocument/2006/relationships/slideLayout" Target="../slideLayouts/slideLayout4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3.xml"/><Relationship Id="rId1" Type="http://schemas.openxmlformats.org/officeDocument/2006/relationships/slideLayout" Target="../slideLayouts/slideLayout4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4.xml"/><Relationship Id="rId1" Type="http://schemas.openxmlformats.org/officeDocument/2006/relationships/slideLayout" Target="../slideLayouts/slideLayout4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5.xml"/><Relationship Id="rId1" Type="http://schemas.openxmlformats.org/officeDocument/2006/relationships/slideLayout" Target="../slideLayouts/slideLayout4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6.xml"/><Relationship Id="rId1" Type="http://schemas.openxmlformats.org/officeDocument/2006/relationships/slideLayout" Target="../slideLayouts/slideLayout4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7.xml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8.xml"/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9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8.wmf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300.xml"/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01.xml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02.xml"/><Relationship Id="rId1" Type="http://schemas.openxmlformats.org/officeDocument/2006/relationships/slideLayout" Target="../slideLayouts/slideLayout4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03.xml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04.xml"/><Relationship Id="rId1" Type="http://schemas.openxmlformats.org/officeDocument/2006/relationships/slideLayout" Target="../slideLayouts/slideLayout4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05.xml"/><Relationship Id="rId1" Type="http://schemas.openxmlformats.org/officeDocument/2006/relationships/slideLayout" Target="../slideLayouts/slideLayout4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06.xml"/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07.xml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308.xml"/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wmf"/><Relationship Id="rId3" Type="http://schemas.openxmlformats.org/officeDocument/2006/relationships/image" Target="../media/image47.wmf"/><Relationship Id="rId7" Type="http://schemas.openxmlformats.org/officeDocument/2006/relationships/image" Target="../media/image51.wmf"/><Relationship Id="rId12" Type="http://schemas.openxmlformats.org/officeDocument/2006/relationships/image" Target="../media/image56.wmf"/><Relationship Id="rId2" Type="http://schemas.openxmlformats.org/officeDocument/2006/relationships/notesSlide" Target="../notesSlides/notesSlide30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wmf"/><Relationship Id="rId11" Type="http://schemas.openxmlformats.org/officeDocument/2006/relationships/image" Target="../media/image55.wmf"/><Relationship Id="rId5" Type="http://schemas.openxmlformats.org/officeDocument/2006/relationships/image" Target="../media/image49.wmf"/><Relationship Id="rId10" Type="http://schemas.openxmlformats.org/officeDocument/2006/relationships/image" Target="../media/image54.wmf"/><Relationship Id="rId4" Type="http://schemas.openxmlformats.org/officeDocument/2006/relationships/image" Target="../media/image48.wmf"/><Relationship Id="rId9" Type="http://schemas.openxmlformats.org/officeDocument/2006/relationships/image" Target="../media/image53.wm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310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0.wmf"/><Relationship Id="rId4" Type="http://schemas.openxmlformats.org/officeDocument/2006/relationships/image" Target="../media/image56.wmf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53.wmf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53.wmf"/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53.wmf"/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wmf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wmf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53.w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wmf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53.wmf"/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image" Target="../media/image50.wmf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53.w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wm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53.wmf"/><Relationship Id="rId1" Type="http://schemas.openxmlformats.org/officeDocument/2006/relationships/slideLayout" Target="../slideLayouts/slideLayout2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1.xml"/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wmf"/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6.wmf"/><Relationship Id="rId4" Type="http://schemas.openxmlformats.org/officeDocument/2006/relationships/image" Target="../media/image55.wmf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1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8.wmf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9.png"/></Relationships>
</file>

<file path=ppt/slides/_rels/slide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7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7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3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wmf"/><Relationship Id="rId13" Type="http://schemas.openxmlformats.org/officeDocument/2006/relationships/image" Target="../media/image73.wmf"/><Relationship Id="rId3" Type="http://schemas.openxmlformats.org/officeDocument/2006/relationships/image" Target="../media/image63.jpeg"/><Relationship Id="rId7" Type="http://schemas.openxmlformats.org/officeDocument/2006/relationships/image" Target="../media/image67.wmf"/><Relationship Id="rId12" Type="http://schemas.openxmlformats.org/officeDocument/2006/relationships/image" Target="../media/image72.wmf"/><Relationship Id="rId17" Type="http://schemas.openxmlformats.org/officeDocument/2006/relationships/image" Target="../media/image77.wmf"/><Relationship Id="rId2" Type="http://schemas.openxmlformats.org/officeDocument/2006/relationships/image" Target="../media/image62.wmf"/><Relationship Id="rId16" Type="http://schemas.openxmlformats.org/officeDocument/2006/relationships/image" Target="../media/image76.w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wmf"/><Relationship Id="rId11" Type="http://schemas.openxmlformats.org/officeDocument/2006/relationships/image" Target="../media/image71.wmf"/><Relationship Id="rId5" Type="http://schemas.openxmlformats.org/officeDocument/2006/relationships/image" Target="../media/image65.wmf"/><Relationship Id="rId15" Type="http://schemas.openxmlformats.org/officeDocument/2006/relationships/image" Target="../media/image75.wmf"/><Relationship Id="rId10" Type="http://schemas.openxmlformats.org/officeDocument/2006/relationships/image" Target="../media/image70.wmf"/><Relationship Id="rId4" Type="http://schemas.openxmlformats.org/officeDocument/2006/relationships/image" Target="../media/image64.wmf"/><Relationship Id="rId9" Type="http://schemas.openxmlformats.org/officeDocument/2006/relationships/image" Target="../media/image69.wmf"/><Relationship Id="rId14" Type="http://schemas.openxmlformats.org/officeDocument/2006/relationships/image" Target="../media/image74.wmf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wmf"/><Relationship Id="rId2" Type="http://schemas.openxmlformats.org/officeDocument/2006/relationships/image" Target="../media/image65.wmf"/><Relationship Id="rId1" Type="http://schemas.openxmlformats.org/officeDocument/2006/relationships/slideLayout" Target="../slideLayouts/slideLayout7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wmf"/><Relationship Id="rId2" Type="http://schemas.openxmlformats.org/officeDocument/2006/relationships/image" Target="../media/image65.wmf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2.xml"/></Relationships>
</file>

<file path=ppt/slides/_rels/slide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2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2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slideLayout" Target="../slideLayouts/slideLayout2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wmf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wmf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6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wmf"/><Relationship Id="rId1" Type="http://schemas.openxmlformats.org/officeDocument/2006/relationships/slideLayout" Target="../slideLayouts/slideLayout2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.xml"/></Relationships>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3.xml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4.xml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notesSlide" Target="../notesSlides/notesSlide315.xml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6.xml"/><Relationship Id="rId1" Type="http://schemas.openxmlformats.org/officeDocument/2006/relationships/slideLayout" Target="../slideLayouts/slideLayout2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17.xml"/><Relationship Id="rId1" Type="http://schemas.openxmlformats.org/officeDocument/2006/relationships/slideLayout" Target="../slideLayouts/slideLayout7.xml"/></Relationships>
</file>

<file path=ppt/slides/_rels/slide3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0.wmf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19.xml"/><Relationship Id="rId1" Type="http://schemas.openxmlformats.org/officeDocument/2006/relationships/slideLayout" Target="../slideLayouts/slideLayout7.xml"/></Relationships>
</file>

<file path=ppt/slides/_rels/slide3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0.xml"/><Relationship Id="rId1" Type="http://schemas.openxmlformats.org/officeDocument/2006/relationships/slideLayout" Target="../slideLayouts/slideLayout7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notesSlide" Target="../notesSlides/notesSlide321.xml"/><Relationship Id="rId1" Type="http://schemas.openxmlformats.org/officeDocument/2006/relationships/slideLayout" Target="../slideLayouts/slideLayout7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322.xml"/><Relationship Id="rId1" Type="http://schemas.openxmlformats.org/officeDocument/2006/relationships/slideLayout" Target="../slideLayouts/slideLayout7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23.xml"/><Relationship Id="rId1" Type="http://schemas.openxmlformats.org/officeDocument/2006/relationships/slideLayout" Target="../slideLayouts/slideLayout7.xml"/></Relationships>
</file>

<file path=ppt/slides/_rels/slide3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4.xml"/><Relationship Id="rId1" Type="http://schemas.openxmlformats.org/officeDocument/2006/relationships/slideLayout" Target="../slideLayouts/slideLayout7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25.xml"/><Relationship Id="rId1" Type="http://schemas.openxmlformats.org/officeDocument/2006/relationships/slideLayout" Target="../slideLayouts/slideLayout7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26.xml"/><Relationship Id="rId1" Type="http://schemas.openxmlformats.org/officeDocument/2006/relationships/slideLayout" Target="../slideLayouts/slideLayout7.xml"/></Relationships>
</file>

<file path=ppt/slides/_rels/slide3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7.xml"/><Relationship Id="rId1" Type="http://schemas.openxmlformats.org/officeDocument/2006/relationships/slideLayout" Target="../slideLayouts/slideLayout2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28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/Relationships>
</file>

<file path=ppt/slides/_rels/slide4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9.xml"/><Relationship Id="rId1" Type="http://schemas.openxmlformats.org/officeDocument/2006/relationships/slideLayout" Target="../slideLayouts/slideLayout7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30.xml"/><Relationship Id="rId1" Type="http://schemas.openxmlformats.org/officeDocument/2006/relationships/slideLayout" Target="../slideLayouts/slideLayout7.xml"/></Relationships>
</file>

<file path=ppt/slides/_rels/slide4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1.xml"/><Relationship Id="rId1" Type="http://schemas.openxmlformats.org/officeDocument/2006/relationships/slideLayout" Target="../slideLayouts/slideLayout2.xml"/></Relationships>
</file>

<file path=ppt/slides/_rels/slide4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2.xml"/><Relationship Id="rId1" Type="http://schemas.openxmlformats.org/officeDocument/2006/relationships/slideLayout" Target="../slideLayouts/slideLayout2.xml"/></Relationships>
</file>

<file path=ppt/slides/_rels/slide4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3.xml"/><Relationship Id="rId1" Type="http://schemas.openxmlformats.org/officeDocument/2006/relationships/slideLayout" Target="../slideLayouts/slideLayout7.xml"/></Relationships>
</file>

<file path=ppt/slides/_rels/slide4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4.xml"/><Relationship Id="rId1" Type="http://schemas.openxmlformats.org/officeDocument/2006/relationships/slideLayout" Target="../slideLayouts/slideLayout7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notesSlide" Target="../notesSlides/notesSlide335.xml"/><Relationship Id="rId1" Type="http://schemas.openxmlformats.org/officeDocument/2006/relationships/slideLayout" Target="../slideLayouts/slideLayout7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notesSlide" Target="../notesSlides/notesSlide336.xml"/><Relationship Id="rId1" Type="http://schemas.openxmlformats.org/officeDocument/2006/relationships/slideLayout" Target="../slideLayouts/slideLayout7.xml"/></Relationships>
</file>

<file path=ppt/slides/_rels/slide4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7.xml"/><Relationship Id="rId1" Type="http://schemas.openxmlformats.org/officeDocument/2006/relationships/slideLayout" Target="../slideLayouts/slideLayout2.xml"/></Relationships>
</file>

<file path=ppt/slides/_rels/slide4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8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4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9.xml"/><Relationship Id="rId1" Type="http://schemas.openxmlformats.org/officeDocument/2006/relationships/slideLayout" Target="../slideLayouts/slideLayout2.xml"/></Relationships>
</file>

<file path=ppt/slides/_rels/slide4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0.xml"/><Relationship Id="rId1" Type="http://schemas.openxmlformats.org/officeDocument/2006/relationships/slideLayout" Target="../slideLayouts/slideLayout2.xml"/></Relationships>
</file>

<file path=ppt/slides/_rels/slide4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1.xml"/><Relationship Id="rId1" Type="http://schemas.openxmlformats.org/officeDocument/2006/relationships/slideLayout" Target="../slideLayouts/slideLayout2.xml"/></Relationships>
</file>

<file path=ppt/slides/_rels/slide4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2.xml"/><Relationship Id="rId1" Type="http://schemas.openxmlformats.org/officeDocument/2006/relationships/slideLayout" Target="../slideLayouts/slideLayout2.xml"/></Relationships>
</file>

<file path=ppt/slides/_rels/slide4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3.xml"/><Relationship Id="rId1" Type="http://schemas.openxmlformats.org/officeDocument/2006/relationships/slideLayout" Target="../slideLayouts/slideLayout2.xml"/></Relationships>
</file>

<file path=ppt/slides/_rels/slide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44.xml"/><Relationship Id="rId1" Type="http://schemas.openxmlformats.org/officeDocument/2006/relationships/slideLayout" Target="../slideLayouts/slideLayout2.xml"/></Relationships>
</file>

<file path=ppt/slides/_rels/slide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notesSlide" Target="../notesSlides/notesSlide345.xml"/><Relationship Id="rId1" Type="http://schemas.openxmlformats.org/officeDocument/2006/relationships/slideLayout" Target="../slideLayouts/slideLayout7.xml"/></Relationships>
</file>

<file path=ppt/slides/_rels/slide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346.xml"/><Relationship Id="rId1" Type="http://schemas.openxmlformats.org/officeDocument/2006/relationships/slideLayout" Target="../slideLayouts/slideLayout7.xml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347.xml"/><Relationship Id="rId1" Type="http://schemas.openxmlformats.org/officeDocument/2006/relationships/slideLayout" Target="../slideLayouts/slideLayout7.xml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34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3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349.xml"/><Relationship Id="rId1" Type="http://schemas.openxmlformats.org/officeDocument/2006/relationships/slideLayout" Target="../slideLayouts/slideLayout7.xml"/></Relationships>
</file>

<file path=ppt/slides/_rels/slide4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0.xml"/><Relationship Id="rId1" Type="http://schemas.openxmlformats.org/officeDocument/2006/relationships/slideLayout" Target="../slideLayouts/slideLayout2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351.xml"/><Relationship Id="rId1" Type="http://schemas.openxmlformats.org/officeDocument/2006/relationships/slideLayout" Target="../slideLayouts/slideLayout7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352.xml"/><Relationship Id="rId1" Type="http://schemas.openxmlformats.org/officeDocument/2006/relationships/slideLayout" Target="../slideLayouts/slideLayout7.xml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7" Type="http://schemas.openxmlformats.org/officeDocument/2006/relationships/image" Target="../media/image101.png"/><Relationship Id="rId2" Type="http://schemas.openxmlformats.org/officeDocument/2006/relationships/notesSlide" Target="../notesSlides/notesSlide35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0.png"/><Relationship Id="rId5" Type="http://schemas.openxmlformats.org/officeDocument/2006/relationships/image" Target="../media/image99.png"/><Relationship Id="rId4" Type="http://schemas.openxmlformats.org/officeDocument/2006/relationships/image" Target="../media/image98.png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35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3.png"/></Relationships>
</file>

<file path=ppt/slides/_rels/slide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notesSlide" Target="../notesSlides/notesSlide355.xml"/><Relationship Id="rId1" Type="http://schemas.openxmlformats.org/officeDocument/2006/relationships/slideLayout" Target="../slideLayouts/slideLayout7.xml"/></Relationships>
</file>

<file path=ppt/slides/_rels/slide4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6.xml"/><Relationship Id="rId1" Type="http://schemas.openxmlformats.org/officeDocument/2006/relationships/slideLayout" Target="../slideLayouts/slideLayout2.xml"/></Relationships>
</file>

<file path=ppt/slides/_rels/slide4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7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.wmf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-1219200" y="808832"/>
            <a:ext cx="7772400" cy="2286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Recursive Back Tracking </a:t>
            </a:r>
            <a:br>
              <a:rPr lang="en-US" altLang="en-US" sz="3600" dirty="0"/>
            </a:br>
            <a:r>
              <a:rPr lang="en-US" altLang="en-US" sz="3600" dirty="0"/>
              <a:t>&amp;</a:t>
            </a:r>
            <a:br>
              <a:rPr lang="en-US" altLang="en-US" sz="3600" dirty="0"/>
            </a:br>
            <a:r>
              <a:rPr lang="en-US" altLang="en-US" sz="3600" dirty="0"/>
              <a:t>Dynamic Programming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89173" y="5820568"/>
            <a:ext cx="5462588" cy="457200"/>
          </a:xfrm>
        </p:spPr>
        <p:txBody>
          <a:bodyPr/>
          <a:lstStyle/>
          <a:p>
            <a:pPr eaLnBrk="1" hangingPunct="1"/>
            <a:r>
              <a:rPr lang="en-US" altLang="en-US" sz="2400" b="1" dirty="0">
                <a:solidFill>
                  <a:schemeClr val="tx2"/>
                </a:solidFill>
              </a:rPr>
              <a:t>Jeff Edmonds York University</a:t>
            </a:r>
          </a:p>
        </p:txBody>
      </p:sp>
      <p:graphicFrame>
        <p:nvGraphicFramePr>
          <p:cNvPr id="2052" name="Object 4"/>
          <p:cNvGraphicFramePr>
            <a:graphicFrameLocks noChangeAspect="1"/>
          </p:cNvGraphicFramePr>
          <p:nvPr/>
        </p:nvGraphicFramePr>
        <p:xfrm>
          <a:off x="4514850" y="3321050"/>
          <a:ext cx="112713" cy="214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0" name="Equation" r:id="rId4" imgW="114151" imgH="215619" progId="Equation.3">
                  <p:embed/>
                </p:oleObj>
              </mc:Choice>
              <mc:Fallback>
                <p:oleObj name="Equation" r:id="rId4" imgW="114151" imgH="215619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2713" cy="2143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3" name="Text Box 5"/>
          <p:cNvSpPr txBox="1">
            <a:spLocks noChangeArrowheads="1"/>
          </p:cNvSpPr>
          <p:nvPr/>
        </p:nvSpPr>
        <p:spPr bwMode="auto">
          <a:xfrm>
            <a:off x="3276600" y="6399213"/>
            <a:ext cx="2082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01" tIns="45717" rIns="274301" bIns="45717" anchor="ctr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2400" b="1">
                <a:solidFill>
                  <a:schemeClr val="accent2"/>
                </a:solidFill>
              </a:rPr>
              <a:t>COSC 3101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525318" name="Text Box 6"/>
          <p:cNvSpPr txBox="1">
            <a:spLocks noChangeArrowheads="1"/>
          </p:cNvSpPr>
          <p:nvPr/>
        </p:nvSpPr>
        <p:spPr bwMode="auto">
          <a:xfrm>
            <a:off x="0" y="6399213"/>
            <a:ext cx="1958975" cy="45720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</p:spPr>
        <p:txBody>
          <a:bodyPr lIns="274301" tIns="45717" rIns="274301" bIns="45717" anchor="ctr">
            <a:spAutoFit/>
          </a:bodyPr>
          <a:lstStyle/>
          <a:p>
            <a:pPr eaLnBrk="0" hangingPunct="0">
              <a:defRPr/>
            </a:pP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Lecture</a:t>
            </a: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 </a:t>
            </a: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7</a:t>
            </a:r>
            <a:endParaRPr lang="en-US" sz="240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</a:endParaRPr>
          </a:p>
        </p:txBody>
      </p:sp>
      <p:sp>
        <p:nvSpPr>
          <p:cNvPr id="2055" name="WordArt 7"/>
          <p:cNvSpPr>
            <a:spLocks noChangeArrowheads="1" noChangeShapeType="1" noTextEdit="1"/>
          </p:cNvSpPr>
          <p:nvPr/>
        </p:nvSpPr>
        <p:spPr bwMode="auto">
          <a:xfrm>
            <a:off x="95722" y="114499"/>
            <a:ext cx="5771678" cy="72370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en-US" sz="1000" kern="10" dirty="0">
                <a:ln w="6350">
                  <a:solidFill>
                    <a:schemeClr val="accent2"/>
                  </a:solidFill>
                  <a:round/>
                  <a:headEnd/>
                  <a:tailEnd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/>
                  </a:outerShdw>
                </a:effectLst>
                <a:latin typeface="Arial"/>
                <a:cs typeface="Arial"/>
              </a:rPr>
              <a:t>Thinking about Algorithms Abstractly</a:t>
            </a:r>
          </a:p>
        </p:txBody>
      </p:sp>
      <p:sp>
        <p:nvSpPr>
          <p:cNvPr id="8" name="Text Box 5">
            <a:extLst>
              <a:ext uri="{FF2B5EF4-FFF2-40B4-BE49-F238E27FC236}">
                <a16:creationId xmlns:a16="http://schemas.microsoft.com/office/drawing/2014/main" id="{9F531FC1-5AD3-45D3-A63B-708BBA7C9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9294" y="41493"/>
            <a:ext cx="3230884" cy="67403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hlinkClick r:id="rId6" action="ppaction://hlinksldjump"/>
              </a:rPr>
              <a:t>All Pairs Shortest Paths</a:t>
            </a:r>
            <a:endParaRPr lang="en-US" altLang="en-US" sz="1800" dirty="0"/>
          </a:p>
          <a:p>
            <a:pPr eaLnBrk="1" hangingPunct="1">
              <a:buNone/>
            </a:pPr>
            <a:r>
              <a:rPr lang="en-US" altLang="en-US" sz="1800" dirty="0">
                <a:hlinkClick r:id="rId7" action="ppaction://hlinksldjump"/>
              </a:rPr>
              <a:t>Best Path</a:t>
            </a:r>
            <a:endParaRPr lang="en-US" altLang="en-US" sz="1800" dirty="0"/>
          </a:p>
          <a:p>
            <a:pPr eaLnBrk="1" hangingPunct="1">
              <a:buNone/>
            </a:pPr>
            <a:r>
              <a:rPr lang="en-US" altLang="en-US" sz="1800" dirty="0">
                <a:solidFill>
                  <a:schemeClr val="tx2"/>
                </a:solidFill>
              </a:rPr>
              <a:t>Steps:</a:t>
            </a:r>
            <a:endParaRPr lang="en-US" altLang="en-US" sz="1800" dirty="0">
              <a:solidFill>
                <a:schemeClr val="tx2"/>
              </a:solidFill>
              <a:hlinkClick r:id="rId8" action="ppaction://hlinksldjump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lvl="1" eaLnBrk="1" hangingPunct="1">
              <a:buNone/>
            </a:pPr>
            <a:r>
              <a:rPr lang="en-US" altLang="en-US" sz="1800" dirty="0">
                <a:hlinkClick r:id="rId9" action="ppaction://hlinksldjump"/>
              </a:rPr>
              <a:t>A Sequence of Decisions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0" action="ppaction://hlinksldjump"/>
              </a:rPr>
              <a:t>The Little Bird &amp; Friend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1" action="ppaction://hlinksldjump"/>
              </a:rPr>
              <a:t>Recursive Backtracking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2" action="ppaction://hlinksldjump"/>
              </a:rPr>
              <a:t>Memoization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3" action="ppaction://hlinksldjump"/>
              </a:rPr>
              <a:t>Set of Sub-Instances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4" action="ppaction://hlinksldjump"/>
              </a:rPr>
              <a:t>Tracing </a:t>
            </a:r>
            <a:r>
              <a:rPr lang="en-US" altLang="en-US" sz="1800" dirty="0" err="1">
                <a:hlinkClick r:id="rId14" action="ppaction://hlinksldjump"/>
              </a:rPr>
              <a:t>Dyn</a:t>
            </a:r>
            <a:r>
              <a:rPr lang="en-US" altLang="en-US" sz="1800" dirty="0">
                <a:hlinkClick r:id="rId14" action="ppaction://hlinksldjump"/>
              </a:rPr>
              <a:t>. Prog. Alg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5" action="ppaction://hlinksldjump"/>
              </a:rPr>
              <a:t>Communication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6" action="ppaction://hlinksldjump"/>
              </a:rPr>
              <a:t>Code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7" action="ppaction://hlinksldjump"/>
              </a:rPr>
              <a:t>Reversing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8" action="ppaction://hlinksldjump"/>
              </a:rPr>
              <a:t>Speeding Up Running Time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19" action="ppaction://hlinksldjump"/>
              </a:rPr>
              <a:t>Multiple </a:t>
            </a:r>
            <a:r>
              <a:rPr lang="en-US" altLang="en-US" sz="1800" dirty="0" err="1">
                <a:hlinkClick r:id="rId19" action="ppaction://hlinksldjump"/>
              </a:rPr>
              <a:t>Opt</a:t>
            </a:r>
            <a:r>
              <a:rPr lang="en-US" altLang="en-US" sz="1800" dirty="0">
                <a:hlinkClick r:id="rId19" action="ppaction://hlinksldjump"/>
              </a:rPr>
              <a:t> Solutions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20" action="ppaction://hlinksldjump"/>
              </a:rPr>
              <a:t>Review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21" action="ppaction://hlinksldjump"/>
              </a:rPr>
              <a:t>Question for Little Bird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800" dirty="0">
                <a:hlinkClick r:id="rId22" action="ppaction://hlinksldjump"/>
              </a:rPr>
              <a:t>Optimal Substructure</a:t>
            </a:r>
            <a:endParaRPr lang="en-US" altLang="en-US" sz="1800" dirty="0"/>
          </a:p>
          <a:p>
            <a:pPr eaLnBrk="1" hangingPunct="1">
              <a:buFontTx/>
              <a:buNone/>
            </a:pPr>
            <a:r>
              <a:rPr lang="en-US" altLang="en-US" sz="1800" dirty="0">
                <a:hlinkClick r:id="rId23" action="ppaction://hlinksldjump"/>
              </a:rPr>
              <a:t>Printing Neatly</a:t>
            </a:r>
            <a:endParaRPr lang="en-US" altLang="en-US" sz="1800" dirty="0"/>
          </a:p>
          <a:p>
            <a:pPr eaLnBrk="1" hangingPunct="1">
              <a:buNone/>
            </a:pPr>
            <a:r>
              <a:rPr lang="en-US" altLang="en-US" sz="1800" dirty="0">
                <a:hlinkClick r:id="rId24" action="ppaction://hlinksldjump"/>
              </a:rPr>
              <a:t>Failed Algorithm</a:t>
            </a:r>
            <a:endParaRPr lang="en-US" altLang="en-US" sz="1800" dirty="0"/>
          </a:p>
          <a:p>
            <a:pPr eaLnBrk="1" hangingPunct="1">
              <a:buFontTx/>
              <a:buNone/>
            </a:pPr>
            <a:r>
              <a:rPr lang="en-US" altLang="en-US" sz="1800" dirty="0">
                <a:hlinkClick r:id="rId25" action="ppaction://hlinksldjump"/>
              </a:rPr>
              <a:t>Longest Common Subsequence</a:t>
            </a:r>
            <a:endParaRPr lang="en-US" altLang="en-US" sz="1800" dirty="0"/>
          </a:p>
          <a:p>
            <a:pPr eaLnBrk="1" hangingPunct="1">
              <a:buFontTx/>
              <a:buNone/>
            </a:pPr>
            <a:r>
              <a:rPr lang="en-US" altLang="en-US" sz="1800" dirty="0">
                <a:hlinkClick r:id="rId26" action="ppaction://hlinksldjump"/>
              </a:rPr>
              <a:t>Knapsack Problem</a:t>
            </a:r>
            <a:endParaRPr lang="en-US" altLang="en-US" sz="1800" dirty="0"/>
          </a:p>
          <a:p>
            <a:pPr eaLnBrk="1" hangingPunct="1">
              <a:buFontTx/>
              <a:buNone/>
            </a:pPr>
            <a:r>
              <a:rPr lang="en-US" altLang="en-US" sz="1800" dirty="0">
                <a:hlinkClick r:id="rId27" action="ppaction://hlinksldjump"/>
              </a:rPr>
              <a:t>The Event Scheduling Problem</a:t>
            </a:r>
            <a:endParaRPr lang="en-US" altLang="en-US" sz="1800" dirty="0"/>
          </a:p>
          <a:p>
            <a:pPr eaLnBrk="1" hangingPunct="1">
              <a:buFontTx/>
              <a:buNone/>
            </a:pPr>
            <a:r>
              <a:rPr lang="en-US" altLang="en-US" sz="1800" dirty="0">
                <a:hlinkClick r:id="rId28" action="ppaction://hlinksldjump"/>
              </a:rPr>
              <a:t>Parsing</a:t>
            </a:r>
            <a:endParaRPr lang="en-US" altLang="en-US" sz="1800" dirty="0"/>
          </a:p>
          <a:p>
            <a:pPr eaLnBrk="1" hangingPunct="1">
              <a:buFontTx/>
              <a:buNone/>
            </a:pPr>
            <a:r>
              <a:rPr lang="en-US" altLang="en-US" sz="1800" dirty="0">
                <a:hlinkClick r:id="rId29" action="ppaction://hlinksldjump"/>
              </a:rPr>
              <a:t>Satisfiability</a:t>
            </a:r>
            <a:endParaRPr lang="en-US" altLang="en-US" sz="1800" dirty="0"/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2" name="Text Box 4"/>
          <p:cNvSpPr txBox="1">
            <a:spLocks noChangeArrowheads="1"/>
          </p:cNvSpPr>
          <p:nvPr/>
        </p:nvSpPr>
        <p:spPr bwMode="auto">
          <a:xfrm>
            <a:off x="1752600" y="76200"/>
            <a:ext cx="58039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dirty="0">
                <a:solidFill>
                  <a:srgbClr val="FFFF00"/>
                </a:solidFill>
              </a:rPr>
              <a:t>Dynamic Programming Algorithm</a:t>
            </a:r>
          </a:p>
        </p:txBody>
      </p:sp>
      <p:sp>
        <p:nvSpPr>
          <p:cNvPr id="2" name="Rectangle 1"/>
          <p:cNvSpPr/>
          <p:nvPr/>
        </p:nvSpPr>
        <p:spPr>
          <a:xfrm>
            <a:off x="304800" y="655638"/>
            <a:ext cx="6681316" cy="62324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Algorithm  </a:t>
            </a:r>
            <a:r>
              <a:rPr lang="en-US" sz="2000" dirty="0" err="1">
                <a:solidFill>
                  <a:srgbClr val="FF9900"/>
                </a:solidFill>
              </a:rPr>
              <a:t>BellmanFord</a:t>
            </a:r>
            <a:r>
              <a:rPr lang="en-US" sz="2000" dirty="0">
                <a:solidFill>
                  <a:srgbClr val="FF9900"/>
                </a:solidFill>
              </a:rPr>
              <a:t>(G)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% Smallest Instances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for all  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if  </a:t>
            </a:r>
            <a:r>
              <a:rPr lang="en-US" sz="2000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sz="2000" dirty="0" err="1">
                <a:solidFill>
                  <a:srgbClr val="FF9900"/>
                </a:solidFill>
                <a:sym typeface="Symbol"/>
              </a:rPr>
              <a:t>u,v</a:t>
            </a:r>
            <a:r>
              <a:rPr lang="en-US" sz="2000" dirty="0">
                <a:solidFill>
                  <a:srgbClr val="FF9900"/>
                </a:solidFill>
                <a:sym typeface="Symbol"/>
              </a:rPr>
              <a:t>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Edges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[u,v,1] = weight[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else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[u,v,1] = </a:t>
            </a:r>
            <a:r>
              <a:rPr lang="en-US" altLang="en-US" sz="2000" dirty="0">
                <a:solidFill>
                  <a:srgbClr val="FF9900"/>
                </a:solidFill>
                <a:sym typeface="Symbol"/>
              </a:rPr>
              <a:t>∞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for</a:t>
            </a:r>
            <a:r>
              <a:rPr lang="en-US" sz="2000" i="1" dirty="0">
                <a:solidFill>
                  <a:srgbClr val="FF9900"/>
                </a:solidFill>
              </a:rPr>
              <a:t> l </a:t>
            </a:r>
            <a:r>
              <a:rPr lang="en-US" sz="2000" dirty="0">
                <a:solidFill>
                  <a:srgbClr val="FF9900"/>
                </a:solidFill>
              </a:rPr>
              <a:t>= 2,4,8,16,…,2n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% </a:t>
            </a:r>
            <a:r>
              <a:rPr lang="en-US" altLang="en-US" sz="2000" dirty="0">
                <a:solidFill>
                  <a:srgbClr val="FF9900"/>
                </a:solidFill>
              </a:rPr>
              <a:t>Find</a:t>
            </a:r>
            <a:r>
              <a:rPr lang="en-US" altLang="en-US" sz="2000" i="1" dirty="0">
                <a:solidFill>
                  <a:srgbClr val="FF9900"/>
                </a:solidFill>
              </a:rPr>
              <a:t> </a:t>
            </a:r>
            <a:r>
              <a:rPr lang="en-US" altLang="en-US" sz="2000" dirty="0" err="1">
                <a:solidFill>
                  <a:srgbClr val="FF9900"/>
                </a:solidFill>
              </a:rPr>
              <a:t>Dist</a:t>
            </a:r>
            <a:r>
              <a:rPr lang="en-US" altLang="en-US" sz="2000" dirty="0">
                <a:solidFill>
                  <a:srgbClr val="FF9900"/>
                </a:solidFill>
              </a:rPr>
              <a:t>[</a:t>
            </a:r>
            <a:r>
              <a:rPr lang="en-US" altLang="en-US" sz="2000" dirty="0" err="1">
                <a:solidFill>
                  <a:srgbClr val="FF9900"/>
                </a:solidFill>
              </a:rPr>
              <a:t>uv,</a:t>
            </a:r>
            <a:r>
              <a:rPr lang="en-US" altLang="en-US" sz="2000" i="1" dirty="0" err="1">
                <a:solidFill>
                  <a:srgbClr val="FF9900"/>
                </a:solidFill>
              </a:rPr>
              <a:t>l</a:t>
            </a:r>
            <a:r>
              <a:rPr lang="en-US" altLang="en-US" sz="2000" dirty="0">
                <a:solidFill>
                  <a:srgbClr val="FF9900"/>
                </a:solidFill>
              </a:rPr>
              <a:t>]</a:t>
            </a:r>
            <a:r>
              <a:rPr lang="en-US" altLang="en-US" sz="2000" dirty="0">
                <a:solidFill>
                  <a:srgbClr val="FF9900"/>
                </a:solidFill>
                <a:sym typeface="Symbol"/>
              </a:rPr>
              <a:t> from </a:t>
            </a:r>
            <a:r>
              <a:rPr lang="en-US" altLang="en-US" sz="2000" dirty="0" err="1">
                <a:solidFill>
                  <a:srgbClr val="FF9900"/>
                </a:solidFill>
              </a:rPr>
              <a:t>Dist</a:t>
            </a:r>
            <a:r>
              <a:rPr lang="en-US" altLang="en-US" sz="2000" dirty="0">
                <a:solidFill>
                  <a:srgbClr val="FF9900"/>
                </a:solidFill>
              </a:rPr>
              <a:t>[</a:t>
            </a:r>
            <a:r>
              <a:rPr lang="en-US" altLang="en-US" sz="2000" dirty="0" err="1">
                <a:solidFill>
                  <a:srgbClr val="FF9900"/>
                </a:solidFill>
              </a:rPr>
              <a:t>u,v,</a:t>
            </a:r>
            <a:r>
              <a:rPr lang="en-US" altLang="en-US" sz="2000" i="1" baseline="30000" dirty="0" err="1">
                <a:solidFill>
                  <a:srgbClr val="FF9900"/>
                </a:solidFill>
              </a:rPr>
              <a:t>l</a:t>
            </a:r>
            <a:r>
              <a:rPr lang="en-US" altLang="en-US" sz="2000" dirty="0">
                <a:solidFill>
                  <a:srgbClr val="FF9900"/>
                </a:solidFill>
              </a:rPr>
              <a:t>/</a:t>
            </a:r>
            <a:r>
              <a:rPr lang="en-US" altLang="en-US" sz="2000" baseline="-25000" dirty="0">
                <a:solidFill>
                  <a:srgbClr val="FF9900"/>
                </a:solidFill>
              </a:rPr>
              <a:t>2</a:t>
            </a:r>
            <a:r>
              <a:rPr lang="en-US" altLang="en-US" sz="2000" dirty="0">
                <a:solidFill>
                  <a:srgbClr val="FF9900"/>
                </a:solidFill>
              </a:rPr>
              <a:t>]</a:t>
            </a:r>
            <a:endParaRPr lang="en-US" altLang="en-US" sz="2000" dirty="0">
              <a:solidFill>
                <a:srgbClr val="FF9900"/>
              </a:solidFill>
              <a:sym typeface="Symbol"/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for all  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u,v,</a:t>
            </a:r>
            <a:r>
              <a:rPr lang="en-US" sz="2000" i="1" dirty="0" err="1">
                <a:solidFill>
                  <a:srgbClr val="FF9900"/>
                </a:solidFill>
              </a:rPr>
              <a:t>l</a:t>
            </a:r>
            <a:r>
              <a:rPr lang="en-US" sz="2000" dirty="0">
                <a:solidFill>
                  <a:srgbClr val="FF9900"/>
                </a:solidFill>
              </a:rPr>
              <a:t>] =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u,v,</a:t>
            </a:r>
            <a:r>
              <a:rPr lang="en-US" altLang="en-US" sz="2000" i="1" baseline="30000" dirty="0" err="1">
                <a:solidFill>
                  <a:srgbClr val="FF9900"/>
                </a:solidFill>
              </a:rPr>
              <a:t>l</a:t>
            </a:r>
            <a:r>
              <a:rPr lang="en-US" altLang="en-US" sz="2000" dirty="0">
                <a:solidFill>
                  <a:srgbClr val="FF9900"/>
                </a:solidFill>
              </a:rPr>
              <a:t>/</a:t>
            </a:r>
            <a:r>
              <a:rPr lang="en-US" altLang="en-US" sz="2000" baseline="-25000" dirty="0">
                <a:solidFill>
                  <a:srgbClr val="FF9900"/>
                </a:solidFill>
              </a:rPr>
              <a:t>2</a:t>
            </a:r>
            <a:r>
              <a:rPr lang="en-US" sz="2000" dirty="0">
                <a:solidFill>
                  <a:srgbClr val="FF9900"/>
                </a:solidFill>
              </a:rPr>
              <a:t>]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for all  k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u,v,</a:t>
            </a:r>
            <a:r>
              <a:rPr lang="en-US" sz="2000" i="1" dirty="0" err="1">
                <a:solidFill>
                  <a:srgbClr val="FF9900"/>
                </a:solidFill>
              </a:rPr>
              <a:t>l</a:t>
            </a:r>
            <a:r>
              <a:rPr lang="en-US" sz="2000" dirty="0">
                <a:solidFill>
                  <a:srgbClr val="FF9900"/>
                </a:solidFill>
              </a:rPr>
              <a:t>] = min(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u,v,</a:t>
            </a:r>
            <a:r>
              <a:rPr lang="en-US" sz="2000" i="1" dirty="0" err="1">
                <a:solidFill>
                  <a:srgbClr val="FF9900"/>
                </a:solidFill>
              </a:rPr>
              <a:t>l</a:t>
            </a:r>
            <a:r>
              <a:rPr lang="en-US" sz="2000" dirty="0">
                <a:solidFill>
                  <a:srgbClr val="FF9900"/>
                </a:solidFill>
              </a:rPr>
              <a:t>],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u,k</a:t>
            </a:r>
            <a:r>
              <a:rPr lang="en-US" altLang="en-US" sz="2000" dirty="0" err="1">
                <a:solidFill>
                  <a:srgbClr val="FF9900"/>
                </a:solidFill>
              </a:rPr>
              <a:t>,</a:t>
            </a:r>
            <a:r>
              <a:rPr lang="en-US" altLang="en-US" sz="2000" i="1" baseline="30000" dirty="0" err="1">
                <a:solidFill>
                  <a:srgbClr val="FF9900"/>
                </a:solidFill>
              </a:rPr>
              <a:t>l</a:t>
            </a:r>
            <a:r>
              <a:rPr lang="en-US" altLang="en-US" sz="2000" dirty="0">
                <a:solidFill>
                  <a:srgbClr val="FF9900"/>
                </a:solidFill>
              </a:rPr>
              <a:t>/</a:t>
            </a:r>
            <a:r>
              <a:rPr lang="en-US" altLang="en-US" sz="2000" baseline="-25000" dirty="0">
                <a:solidFill>
                  <a:srgbClr val="FF9900"/>
                </a:solidFill>
              </a:rPr>
              <a:t>2</a:t>
            </a:r>
            <a:r>
              <a:rPr lang="en-US" altLang="en-US" sz="2000" dirty="0">
                <a:solidFill>
                  <a:srgbClr val="FF9900"/>
                </a:solidFill>
              </a:rPr>
              <a:t>]</a:t>
            </a:r>
            <a:r>
              <a:rPr lang="en-US" sz="2000" dirty="0">
                <a:solidFill>
                  <a:srgbClr val="FF9900"/>
                </a:solidFill>
              </a:rPr>
              <a:t>+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k,v</a:t>
            </a:r>
            <a:r>
              <a:rPr lang="en-US" altLang="en-US" sz="2000" dirty="0" err="1">
                <a:solidFill>
                  <a:srgbClr val="FF9900"/>
                </a:solidFill>
              </a:rPr>
              <a:t>,</a:t>
            </a:r>
            <a:r>
              <a:rPr lang="en-US" altLang="en-US" sz="2000" i="1" baseline="30000" dirty="0" err="1">
                <a:solidFill>
                  <a:srgbClr val="FF9900"/>
                </a:solidFill>
              </a:rPr>
              <a:t>l</a:t>
            </a:r>
            <a:r>
              <a:rPr lang="en-US" altLang="en-US" sz="2000" dirty="0">
                <a:solidFill>
                  <a:srgbClr val="FF9900"/>
                </a:solidFill>
              </a:rPr>
              <a:t>/</a:t>
            </a:r>
            <a:r>
              <a:rPr lang="en-US" altLang="en-US" sz="2000" baseline="-25000" dirty="0">
                <a:solidFill>
                  <a:srgbClr val="FF9900"/>
                </a:solidFill>
              </a:rPr>
              <a:t>2</a:t>
            </a:r>
            <a:r>
              <a:rPr lang="en-US" altLang="en-US" sz="2000" dirty="0">
                <a:solidFill>
                  <a:srgbClr val="FF9900"/>
                </a:solidFill>
              </a:rPr>
              <a:t>]  )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% Check for negative cycles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for all  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000" dirty="0">
                <a:solidFill>
                  <a:srgbClr val="FF9900"/>
                </a:solidFill>
              </a:rPr>
              <a:t>    if(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[u,v,</a:t>
            </a:r>
            <a:r>
              <a:rPr lang="en-US" sz="2000" i="1" dirty="0">
                <a:solidFill>
                  <a:srgbClr val="FF9900"/>
                </a:solidFill>
              </a:rPr>
              <a:t>2n</a:t>
            </a:r>
            <a:r>
              <a:rPr lang="en-US" sz="2000" dirty="0">
                <a:solidFill>
                  <a:srgbClr val="FF9900"/>
                </a:solidFill>
              </a:rPr>
              <a:t>]==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u,v,n</a:t>
            </a:r>
            <a:r>
              <a:rPr lang="en-US" sz="2000" dirty="0">
                <a:solidFill>
                  <a:srgbClr val="FF9900"/>
                </a:solidFill>
              </a:rPr>
              <a:t>] )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000" dirty="0">
                <a:solidFill>
                  <a:srgbClr val="FF9900"/>
                </a:solidFill>
              </a:rPr>
              <a:t>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 =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u,v,n</a:t>
            </a:r>
            <a:r>
              <a:rPr lang="en-US" sz="2000" dirty="0">
                <a:solidFill>
                  <a:srgbClr val="FF9900"/>
                </a:solidFill>
              </a:rPr>
              <a:t>]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000" dirty="0">
                <a:solidFill>
                  <a:srgbClr val="FF9900"/>
                </a:solidFill>
              </a:rPr>
              <a:t>    else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000" dirty="0">
                <a:solidFill>
                  <a:srgbClr val="FF9900"/>
                </a:solidFill>
              </a:rPr>
              <a:t>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 = -</a:t>
            </a:r>
            <a:r>
              <a:rPr lang="en-US" altLang="en-US" sz="2000" dirty="0">
                <a:solidFill>
                  <a:srgbClr val="FF9900"/>
                </a:solidFill>
                <a:sym typeface="Symbol"/>
              </a:rPr>
              <a:t>∞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endParaRPr lang="en-US" sz="2000" dirty="0">
              <a:solidFill>
                <a:srgbClr val="FF9900"/>
              </a:solidFill>
            </a:endParaRP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4495800" y="2369403"/>
            <a:ext cx="368325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Don’t actually need to keep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 old and new values.</a:t>
            </a: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4495800" y="1524000"/>
            <a:ext cx="25078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sz="2400" dirty="0">
                <a:solidFill>
                  <a:srgbClr val="FFFFFF"/>
                </a:solidFill>
              </a:rPr>
              <a:t>Time = O(n</a:t>
            </a:r>
            <a:r>
              <a:rPr lang="en-US" altLang="en-US" sz="2400" baseline="30000" dirty="0">
                <a:solidFill>
                  <a:srgbClr val="FFFFFF"/>
                </a:solidFill>
              </a:rPr>
              <a:t>3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n-US" altLang="en-US" sz="2400" dirty="0" err="1">
                <a:solidFill>
                  <a:srgbClr val="FFFFFF"/>
                </a:solidFill>
              </a:rPr>
              <a:t>logn</a:t>
            </a:r>
            <a:r>
              <a:rPr lang="en-US" altLang="en-US" sz="2400" dirty="0">
                <a:solidFill>
                  <a:srgbClr val="FFFFFF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585482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9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626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6261" name="Group 5"/>
          <p:cNvGrpSpPr>
            <a:grpSpLocks/>
          </p:cNvGrpSpPr>
          <p:nvPr/>
        </p:nvGrpSpPr>
        <p:grpSpPr bwMode="auto">
          <a:xfrm>
            <a:off x="3048000" y="3429000"/>
            <a:ext cx="539750" cy="914400"/>
            <a:chOff x="3309" y="2976"/>
            <a:chExt cx="484" cy="1010"/>
          </a:xfrm>
        </p:grpSpPr>
        <p:sp>
          <p:nvSpPr>
            <p:cNvPr id="9628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628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628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8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8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8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9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9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9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9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9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9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9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9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629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6262" name="Freeform 21"/>
          <p:cNvSpPr>
            <a:spLocks/>
          </p:cNvSpPr>
          <p:nvPr/>
        </p:nvSpPr>
        <p:spPr bwMode="auto">
          <a:xfrm>
            <a:off x="3648075" y="3733800"/>
            <a:ext cx="547688" cy="1524000"/>
          </a:xfrm>
          <a:custGeom>
            <a:avLst/>
            <a:gdLst>
              <a:gd name="T0" fmla="*/ 2147483647 w 345"/>
              <a:gd name="T1" fmla="*/ 0 h 960"/>
              <a:gd name="T2" fmla="*/ 2147483647 w 345"/>
              <a:gd name="T3" fmla="*/ 2147483647 h 960"/>
              <a:gd name="T4" fmla="*/ 2147483647 w 345"/>
              <a:gd name="T5" fmla="*/ 2147483647 h 960"/>
              <a:gd name="T6" fmla="*/ 2147483647 w 345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45"/>
              <a:gd name="T13" fmla="*/ 0 h 960"/>
              <a:gd name="T14" fmla="*/ 345 w 345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5" h="960">
                <a:moveTo>
                  <a:pt x="50" y="0"/>
                </a:moveTo>
                <a:cubicBezTo>
                  <a:pt x="49" y="58"/>
                  <a:pt x="0" y="242"/>
                  <a:pt x="42" y="339"/>
                </a:cubicBezTo>
                <a:cubicBezTo>
                  <a:pt x="84" y="436"/>
                  <a:pt x="261" y="481"/>
                  <a:pt x="303" y="584"/>
                </a:cubicBezTo>
                <a:cubicBezTo>
                  <a:pt x="345" y="687"/>
                  <a:pt x="296" y="882"/>
                  <a:pt x="294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6263" name="Picture 2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6264" name="Group 23"/>
          <p:cNvGrpSpPr>
            <a:grpSpLocks/>
          </p:cNvGrpSpPr>
          <p:nvPr/>
        </p:nvGrpSpPr>
        <p:grpSpPr bwMode="auto">
          <a:xfrm>
            <a:off x="2895600" y="3581400"/>
            <a:ext cx="539750" cy="914400"/>
            <a:chOff x="3309" y="2976"/>
            <a:chExt cx="484" cy="1010"/>
          </a:xfrm>
        </p:grpSpPr>
        <p:sp>
          <p:nvSpPr>
            <p:cNvPr id="96269" name="Freeform 2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6270" name="Group 2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6271" name="Freeform 2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72" name="Freeform 2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73" name="Freeform 2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74" name="Freeform 2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75" name="Freeform 3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76" name="Freeform 3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77" name="Freeform 3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78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79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80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81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6282" name="Oval 3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6283" name="Oval 3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6265" name="Line 39"/>
          <p:cNvSpPr>
            <a:spLocks noChangeShapeType="1"/>
          </p:cNvSpPr>
          <p:nvPr/>
        </p:nvSpPr>
        <p:spPr bwMode="auto">
          <a:xfrm>
            <a:off x="3733800" y="3733800"/>
            <a:ext cx="5334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6" name="Text Box 40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7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96267" name="Rectangle 41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96268" name="Line 42"/>
          <p:cNvSpPr>
            <a:spLocks noChangeShapeType="1"/>
          </p:cNvSpPr>
          <p:nvPr/>
        </p:nvSpPr>
        <p:spPr bwMode="auto">
          <a:xfrm flipH="1">
            <a:off x="4114800" y="4419600"/>
            <a:ext cx="2286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" name="Rectangle 2">
            <a:extLst>
              <a:ext uri="{FF2B5EF4-FFF2-40B4-BE49-F238E27FC236}">
                <a16:creationId xmlns:a16="http://schemas.microsoft.com/office/drawing/2014/main" id="{9F3C0869-EF52-4DC0-99D6-5B8FB54D9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4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4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7" name="Group 46"/>
          <p:cNvGrpSpPr/>
          <p:nvPr/>
        </p:nvGrpSpPr>
        <p:grpSpPr>
          <a:xfrm>
            <a:off x="2452600" y="5486895"/>
            <a:ext cx="747800" cy="914400"/>
            <a:chOff x="576961" y="3070462"/>
            <a:chExt cx="747800" cy="914400"/>
          </a:xfrm>
        </p:grpSpPr>
        <p:grpSp>
          <p:nvGrpSpPr>
            <p:cNvPr id="48" name="Group 47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50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52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65" name="Group 152"/>
          <p:cNvGrpSpPr>
            <a:grpSpLocks/>
          </p:cNvGrpSpPr>
          <p:nvPr/>
        </p:nvGrpSpPr>
        <p:grpSpPr bwMode="auto">
          <a:xfrm>
            <a:off x="4808537" y="4724400"/>
            <a:ext cx="677863" cy="914400"/>
            <a:chOff x="332" y="2592"/>
            <a:chExt cx="427" cy="576"/>
          </a:xfrm>
        </p:grpSpPr>
        <p:grpSp>
          <p:nvGrpSpPr>
            <p:cNvPr id="6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6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7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6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3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7284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7285" name="Group 5"/>
          <p:cNvGrpSpPr>
            <a:grpSpLocks/>
          </p:cNvGrpSpPr>
          <p:nvPr/>
        </p:nvGrpSpPr>
        <p:grpSpPr bwMode="auto">
          <a:xfrm>
            <a:off x="3048000" y="3429000"/>
            <a:ext cx="539750" cy="914400"/>
            <a:chOff x="3309" y="2976"/>
            <a:chExt cx="484" cy="1010"/>
          </a:xfrm>
        </p:grpSpPr>
        <p:sp>
          <p:nvSpPr>
            <p:cNvPr id="97306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07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7308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09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0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1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2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3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4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5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8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9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7320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7286" name="Freeform 21"/>
          <p:cNvSpPr>
            <a:spLocks/>
          </p:cNvSpPr>
          <p:nvPr/>
        </p:nvSpPr>
        <p:spPr bwMode="auto">
          <a:xfrm>
            <a:off x="3648075" y="3733800"/>
            <a:ext cx="547688" cy="1524000"/>
          </a:xfrm>
          <a:custGeom>
            <a:avLst/>
            <a:gdLst>
              <a:gd name="T0" fmla="*/ 2147483647 w 345"/>
              <a:gd name="T1" fmla="*/ 0 h 960"/>
              <a:gd name="T2" fmla="*/ 2147483647 w 345"/>
              <a:gd name="T3" fmla="*/ 2147483647 h 960"/>
              <a:gd name="T4" fmla="*/ 2147483647 w 345"/>
              <a:gd name="T5" fmla="*/ 2147483647 h 960"/>
              <a:gd name="T6" fmla="*/ 2147483647 w 345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45"/>
              <a:gd name="T13" fmla="*/ 0 h 960"/>
              <a:gd name="T14" fmla="*/ 345 w 345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5" h="960">
                <a:moveTo>
                  <a:pt x="50" y="0"/>
                </a:moveTo>
                <a:cubicBezTo>
                  <a:pt x="49" y="58"/>
                  <a:pt x="0" y="242"/>
                  <a:pt x="42" y="339"/>
                </a:cubicBezTo>
                <a:cubicBezTo>
                  <a:pt x="84" y="436"/>
                  <a:pt x="261" y="481"/>
                  <a:pt x="303" y="584"/>
                </a:cubicBezTo>
                <a:cubicBezTo>
                  <a:pt x="345" y="687"/>
                  <a:pt x="296" y="882"/>
                  <a:pt x="294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7287" name="Picture 2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7288" name="Group 23"/>
          <p:cNvGrpSpPr>
            <a:grpSpLocks/>
          </p:cNvGrpSpPr>
          <p:nvPr/>
        </p:nvGrpSpPr>
        <p:grpSpPr bwMode="auto">
          <a:xfrm>
            <a:off x="2895600" y="3581400"/>
            <a:ext cx="539750" cy="914400"/>
            <a:chOff x="3309" y="2976"/>
            <a:chExt cx="484" cy="1010"/>
          </a:xfrm>
        </p:grpSpPr>
        <p:sp>
          <p:nvSpPr>
            <p:cNvPr id="97291" name="Freeform 2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292" name="Group 2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7293" name="Freeform 2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4" name="Freeform 2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5" name="Freeform 2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6" name="Freeform 2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7" name="Freeform 3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8" name="Freeform 3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9" name="Freeform 3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00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4" name="Oval 3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7305" name="Oval 3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7290" name="Rectangle 40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41" name="Rectangle 2">
            <a:extLst>
              <a:ext uri="{FF2B5EF4-FFF2-40B4-BE49-F238E27FC236}">
                <a16:creationId xmlns:a16="http://schemas.microsoft.com/office/drawing/2014/main" id="{02541ABF-B51A-4F59-8E53-CD4ACCBD9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42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3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4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5" name="Group 152"/>
          <p:cNvGrpSpPr>
            <a:grpSpLocks/>
          </p:cNvGrpSpPr>
          <p:nvPr/>
        </p:nvGrpSpPr>
        <p:grpSpPr bwMode="auto">
          <a:xfrm>
            <a:off x="4808537" y="4724400"/>
            <a:ext cx="677863" cy="914400"/>
            <a:chOff x="332" y="2592"/>
            <a:chExt cx="427" cy="576"/>
          </a:xfrm>
        </p:grpSpPr>
        <p:grpSp>
          <p:nvGrpSpPr>
            <p:cNvPr id="4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4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67" name="Line 39">
            <a:extLst>
              <a:ext uri="{FF2B5EF4-FFF2-40B4-BE49-F238E27FC236}">
                <a16:creationId xmlns:a16="http://schemas.microsoft.com/office/drawing/2014/main" id="{640574EB-3BD6-4043-AC90-80C691C2C3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3733800"/>
            <a:ext cx="5334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DE38B490-4008-4AA5-85DB-C6B3896917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14800" y="4419600"/>
            <a:ext cx="2286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" name="Line 39">
            <a:extLst>
              <a:ext uri="{FF2B5EF4-FFF2-40B4-BE49-F238E27FC236}">
                <a16:creationId xmlns:a16="http://schemas.microsoft.com/office/drawing/2014/main" id="{69BE542D-DDFC-48C1-A708-EF025A34F6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3733800"/>
            <a:ext cx="4572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" name="Line 42">
            <a:extLst>
              <a:ext uri="{FF2B5EF4-FFF2-40B4-BE49-F238E27FC236}">
                <a16:creationId xmlns:a16="http://schemas.microsoft.com/office/drawing/2014/main" id="{55A5283F-D2DA-47FB-A44B-0F62E78DE0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4495800"/>
            <a:ext cx="838200" cy="762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" name="Line 39">
            <a:extLst>
              <a:ext uri="{FF2B5EF4-FFF2-40B4-BE49-F238E27FC236}">
                <a16:creationId xmlns:a16="http://schemas.microsoft.com/office/drawing/2014/main" id="{67A0B858-DAB9-4534-8F4F-566AA69F32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3733800"/>
            <a:ext cx="381000" cy="12954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" name="Freeform 40">
            <a:extLst>
              <a:ext uri="{FF2B5EF4-FFF2-40B4-BE49-F238E27FC236}">
                <a16:creationId xmlns:a16="http://schemas.microsoft.com/office/drawing/2014/main" id="{F14CBD00-573A-4B59-9934-BFDA099F3305}"/>
              </a:ext>
            </a:extLst>
          </p:cNvPr>
          <p:cNvSpPr>
            <a:spLocks/>
          </p:cNvSpPr>
          <p:nvPr/>
        </p:nvSpPr>
        <p:spPr bwMode="auto">
          <a:xfrm>
            <a:off x="3962400" y="5029200"/>
            <a:ext cx="228600" cy="381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9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3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7284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7285" name="Group 5"/>
          <p:cNvGrpSpPr>
            <a:grpSpLocks/>
          </p:cNvGrpSpPr>
          <p:nvPr/>
        </p:nvGrpSpPr>
        <p:grpSpPr bwMode="auto">
          <a:xfrm>
            <a:off x="3048000" y="3429000"/>
            <a:ext cx="539750" cy="914400"/>
            <a:chOff x="3309" y="2976"/>
            <a:chExt cx="484" cy="1010"/>
          </a:xfrm>
        </p:grpSpPr>
        <p:sp>
          <p:nvSpPr>
            <p:cNvPr id="97306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07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7308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09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0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1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2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3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4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5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8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19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7320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7286" name="Freeform 21"/>
          <p:cNvSpPr>
            <a:spLocks/>
          </p:cNvSpPr>
          <p:nvPr/>
        </p:nvSpPr>
        <p:spPr bwMode="auto">
          <a:xfrm>
            <a:off x="3648075" y="3733800"/>
            <a:ext cx="547688" cy="1524000"/>
          </a:xfrm>
          <a:custGeom>
            <a:avLst/>
            <a:gdLst>
              <a:gd name="T0" fmla="*/ 2147483647 w 345"/>
              <a:gd name="T1" fmla="*/ 0 h 960"/>
              <a:gd name="T2" fmla="*/ 2147483647 w 345"/>
              <a:gd name="T3" fmla="*/ 2147483647 h 960"/>
              <a:gd name="T4" fmla="*/ 2147483647 w 345"/>
              <a:gd name="T5" fmla="*/ 2147483647 h 960"/>
              <a:gd name="T6" fmla="*/ 2147483647 w 345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45"/>
              <a:gd name="T13" fmla="*/ 0 h 960"/>
              <a:gd name="T14" fmla="*/ 345 w 345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5" h="960">
                <a:moveTo>
                  <a:pt x="50" y="0"/>
                </a:moveTo>
                <a:cubicBezTo>
                  <a:pt x="49" y="58"/>
                  <a:pt x="0" y="242"/>
                  <a:pt x="42" y="339"/>
                </a:cubicBezTo>
                <a:cubicBezTo>
                  <a:pt x="84" y="436"/>
                  <a:pt x="261" y="481"/>
                  <a:pt x="303" y="584"/>
                </a:cubicBezTo>
                <a:cubicBezTo>
                  <a:pt x="345" y="687"/>
                  <a:pt x="296" y="882"/>
                  <a:pt x="294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7287" name="Picture 2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7288" name="Group 23"/>
          <p:cNvGrpSpPr>
            <a:grpSpLocks/>
          </p:cNvGrpSpPr>
          <p:nvPr/>
        </p:nvGrpSpPr>
        <p:grpSpPr bwMode="auto">
          <a:xfrm>
            <a:off x="2895600" y="3581400"/>
            <a:ext cx="539750" cy="914400"/>
            <a:chOff x="3309" y="2976"/>
            <a:chExt cx="484" cy="1010"/>
          </a:xfrm>
        </p:grpSpPr>
        <p:sp>
          <p:nvSpPr>
            <p:cNvPr id="97291" name="Freeform 2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292" name="Group 2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7293" name="Freeform 2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4" name="Freeform 2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5" name="Freeform 2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6" name="Freeform 2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7" name="Freeform 3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8" name="Freeform 3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9" name="Freeform 3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00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7304" name="Oval 3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7305" name="Oval 3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7289" name="Freeform 39"/>
          <p:cNvSpPr>
            <a:spLocks/>
          </p:cNvSpPr>
          <p:nvPr/>
        </p:nvSpPr>
        <p:spPr bwMode="auto">
          <a:xfrm>
            <a:off x="3733800" y="3733800"/>
            <a:ext cx="544513" cy="1524000"/>
          </a:xfrm>
          <a:custGeom>
            <a:avLst/>
            <a:gdLst>
              <a:gd name="T0" fmla="*/ 0 w 343"/>
              <a:gd name="T1" fmla="*/ 0 h 960"/>
              <a:gd name="T2" fmla="*/ 2147483647 w 343"/>
              <a:gd name="T3" fmla="*/ 2147483647 h 960"/>
              <a:gd name="T4" fmla="*/ 2147483647 w 343"/>
              <a:gd name="T5" fmla="*/ 2147483647 h 960"/>
              <a:gd name="T6" fmla="*/ 0 60000 65536"/>
              <a:gd name="T7" fmla="*/ 0 60000 65536"/>
              <a:gd name="T8" fmla="*/ 0 60000 65536"/>
              <a:gd name="T9" fmla="*/ 0 w 343"/>
              <a:gd name="T10" fmla="*/ 0 h 960"/>
              <a:gd name="T11" fmla="*/ 343 w 34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3" h="960">
                <a:moveTo>
                  <a:pt x="0" y="0"/>
                </a:moveTo>
                <a:lnTo>
                  <a:pt x="343" y="458"/>
                </a:lnTo>
                <a:lnTo>
                  <a:pt x="24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0" name="Rectangle 40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41" name="Rectangle 2">
            <a:extLst>
              <a:ext uri="{FF2B5EF4-FFF2-40B4-BE49-F238E27FC236}">
                <a16:creationId xmlns:a16="http://schemas.microsoft.com/office/drawing/2014/main" id="{02541ABF-B51A-4F59-8E53-CD4ACCBD9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42" name="Group 4"/>
          <p:cNvGraphicFramePr>
            <a:graphicFrameLocks noGrp="1"/>
          </p:cNvGraphicFramePr>
          <p:nvPr/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3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44" name="Group 4"/>
          <p:cNvGraphicFramePr>
            <a:graphicFrameLocks noGrp="1"/>
          </p:cNvGraphicFramePr>
          <p:nvPr/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5" name="Group 152"/>
          <p:cNvGrpSpPr>
            <a:grpSpLocks/>
          </p:cNvGrpSpPr>
          <p:nvPr/>
        </p:nvGrpSpPr>
        <p:grpSpPr bwMode="auto">
          <a:xfrm>
            <a:off x="4808537" y="4724400"/>
            <a:ext cx="677863" cy="914400"/>
            <a:chOff x="332" y="2592"/>
            <a:chExt cx="427" cy="576"/>
          </a:xfrm>
        </p:grpSpPr>
        <p:grpSp>
          <p:nvGrpSpPr>
            <p:cNvPr id="4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4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75954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4.44444E-6 L -0.00365 0.1150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7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8308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8309" name="Group 5"/>
          <p:cNvGrpSpPr>
            <a:grpSpLocks/>
          </p:cNvGrpSpPr>
          <p:nvPr/>
        </p:nvGrpSpPr>
        <p:grpSpPr bwMode="auto">
          <a:xfrm>
            <a:off x="4495800" y="2286000"/>
            <a:ext cx="539750" cy="914400"/>
            <a:chOff x="3309" y="2976"/>
            <a:chExt cx="484" cy="1010"/>
          </a:xfrm>
        </p:grpSpPr>
        <p:sp>
          <p:nvSpPr>
            <p:cNvPr id="98311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8312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831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832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832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8323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8324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8325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8310" name="Freeform 21"/>
          <p:cNvSpPr>
            <a:spLocks/>
          </p:cNvSpPr>
          <p:nvPr/>
        </p:nvSpPr>
        <p:spPr bwMode="auto">
          <a:xfrm>
            <a:off x="4052888" y="2870200"/>
            <a:ext cx="1090612" cy="2387600"/>
          </a:xfrm>
          <a:custGeom>
            <a:avLst/>
            <a:gdLst>
              <a:gd name="T0" fmla="*/ 2147483647 w 687"/>
              <a:gd name="T1" fmla="*/ 0 h 1504"/>
              <a:gd name="T2" fmla="*/ 2147483647 w 687"/>
              <a:gd name="T3" fmla="*/ 2147483647 h 1504"/>
              <a:gd name="T4" fmla="*/ 2147483647 w 687"/>
              <a:gd name="T5" fmla="*/ 2147483647 h 1504"/>
              <a:gd name="T6" fmla="*/ 2147483647 w 687"/>
              <a:gd name="T7" fmla="*/ 2147483647 h 1504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504"/>
              <a:gd name="T14" fmla="*/ 687 w 687"/>
              <a:gd name="T15" fmla="*/ 1504 h 150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504">
                <a:moveTo>
                  <a:pt x="687" y="0"/>
                </a:moveTo>
                <a:cubicBezTo>
                  <a:pt x="666" y="84"/>
                  <a:pt x="660" y="382"/>
                  <a:pt x="560" y="505"/>
                </a:cubicBezTo>
                <a:cubicBezTo>
                  <a:pt x="460" y="628"/>
                  <a:pt x="174" y="570"/>
                  <a:pt x="87" y="736"/>
                </a:cubicBezTo>
                <a:cubicBezTo>
                  <a:pt x="0" y="902"/>
                  <a:pt x="83" y="1232"/>
                  <a:pt x="39" y="150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" name="Rectangle 2">
            <a:extLst>
              <a:ext uri="{FF2B5EF4-FFF2-40B4-BE49-F238E27FC236}">
                <a16:creationId xmlns:a16="http://schemas.microsoft.com/office/drawing/2014/main" id="{F8D7CE1D-0AE2-4E45-AFA2-AEBBEEB35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3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5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6" name="Group 152"/>
          <p:cNvGrpSpPr>
            <a:grpSpLocks/>
          </p:cNvGrpSpPr>
          <p:nvPr/>
        </p:nvGrpSpPr>
        <p:grpSpPr bwMode="auto">
          <a:xfrm>
            <a:off x="5570537" y="4724400"/>
            <a:ext cx="677863" cy="914400"/>
            <a:chOff x="332" y="2592"/>
            <a:chExt cx="427" cy="576"/>
          </a:xfrm>
        </p:grpSpPr>
        <p:grpSp>
          <p:nvGrpSpPr>
            <p:cNvPr id="27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29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1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9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3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8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1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9332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333" name="Group 5"/>
          <p:cNvGrpSpPr>
            <a:grpSpLocks/>
          </p:cNvGrpSpPr>
          <p:nvPr/>
        </p:nvGrpSpPr>
        <p:grpSpPr bwMode="auto">
          <a:xfrm>
            <a:off x="4495800" y="2286000"/>
            <a:ext cx="539750" cy="914400"/>
            <a:chOff x="3309" y="2976"/>
            <a:chExt cx="484" cy="1010"/>
          </a:xfrm>
        </p:grpSpPr>
        <p:sp>
          <p:nvSpPr>
            <p:cNvPr id="99338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339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9340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1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2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3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4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5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6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934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934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935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9351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9352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9334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5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99335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3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5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99336" name="Line 23"/>
          <p:cNvSpPr>
            <a:spLocks noChangeShapeType="1"/>
          </p:cNvSpPr>
          <p:nvPr/>
        </p:nvSpPr>
        <p:spPr bwMode="auto">
          <a:xfrm flipH="1">
            <a:off x="4724400" y="2895600"/>
            <a:ext cx="4572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7" name="Freeform 24"/>
          <p:cNvSpPr>
            <a:spLocks/>
          </p:cNvSpPr>
          <p:nvPr/>
        </p:nvSpPr>
        <p:spPr bwMode="auto">
          <a:xfrm>
            <a:off x="4114800" y="3733800"/>
            <a:ext cx="1354138" cy="1524000"/>
          </a:xfrm>
          <a:custGeom>
            <a:avLst/>
            <a:gdLst>
              <a:gd name="T0" fmla="*/ 2147483647 w 853"/>
              <a:gd name="T1" fmla="*/ 0 h 960"/>
              <a:gd name="T2" fmla="*/ 2147483647 w 853"/>
              <a:gd name="T3" fmla="*/ 2147483647 h 960"/>
              <a:gd name="T4" fmla="*/ 0 w 853"/>
              <a:gd name="T5" fmla="*/ 2147483647 h 960"/>
              <a:gd name="T6" fmla="*/ 0 60000 65536"/>
              <a:gd name="T7" fmla="*/ 0 60000 65536"/>
              <a:gd name="T8" fmla="*/ 0 60000 65536"/>
              <a:gd name="T9" fmla="*/ 0 w 853"/>
              <a:gd name="T10" fmla="*/ 0 h 960"/>
              <a:gd name="T11" fmla="*/ 853 w 85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53" h="960">
                <a:moveTo>
                  <a:pt x="384" y="0"/>
                </a:moveTo>
                <a:lnTo>
                  <a:pt x="853" y="466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CBBB0F96-7006-4353-9DC2-4D5A36FDE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7" name="Group 46"/>
          <p:cNvGrpSpPr/>
          <p:nvPr/>
        </p:nvGrpSpPr>
        <p:grpSpPr>
          <a:xfrm>
            <a:off x="3976600" y="5486895"/>
            <a:ext cx="747800" cy="914400"/>
            <a:chOff x="576961" y="3070462"/>
            <a:chExt cx="747800" cy="914400"/>
          </a:xfrm>
        </p:grpSpPr>
        <p:grpSp>
          <p:nvGrpSpPr>
            <p:cNvPr id="48" name="Group 47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50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52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83" name="Group 152"/>
          <p:cNvGrpSpPr>
            <a:grpSpLocks/>
          </p:cNvGrpSpPr>
          <p:nvPr/>
        </p:nvGrpSpPr>
        <p:grpSpPr bwMode="auto">
          <a:xfrm>
            <a:off x="5570537" y="4724400"/>
            <a:ext cx="677863" cy="914400"/>
            <a:chOff x="332" y="2592"/>
            <a:chExt cx="427" cy="576"/>
          </a:xfrm>
        </p:grpSpPr>
        <p:grpSp>
          <p:nvGrpSpPr>
            <p:cNvPr id="84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86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88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2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3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6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7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8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9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00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85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5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00356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0357" name="Group 5"/>
          <p:cNvGrpSpPr>
            <a:grpSpLocks/>
          </p:cNvGrpSpPr>
          <p:nvPr/>
        </p:nvGrpSpPr>
        <p:grpSpPr bwMode="auto">
          <a:xfrm>
            <a:off x="4495800" y="2286000"/>
            <a:ext cx="539750" cy="914400"/>
            <a:chOff x="3309" y="2976"/>
            <a:chExt cx="484" cy="1010"/>
          </a:xfrm>
        </p:grpSpPr>
        <p:sp>
          <p:nvSpPr>
            <p:cNvPr id="100362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0363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0364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5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6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7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8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9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0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1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037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037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037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037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037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0358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8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00359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3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8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00360" name="Line 23"/>
          <p:cNvSpPr>
            <a:spLocks noChangeShapeType="1"/>
          </p:cNvSpPr>
          <p:nvPr/>
        </p:nvSpPr>
        <p:spPr bwMode="auto">
          <a:xfrm>
            <a:off x="5181600" y="2895600"/>
            <a:ext cx="228600" cy="1524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1" name="Line 24"/>
          <p:cNvSpPr>
            <a:spLocks noChangeShapeType="1"/>
          </p:cNvSpPr>
          <p:nvPr/>
        </p:nvSpPr>
        <p:spPr bwMode="auto">
          <a:xfrm flipH="1">
            <a:off x="4114800" y="4495800"/>
            <a:ext cx="12954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E4841536-5812-459B-88FA-88D838B70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7" name="Group 46"/>
          <p:cNvGrpSpPr/>
          <p:nvPr/>
        </p:nvGrpSpPr>
        <p:grpSpPr>
          <a:xfrm>
            <a:off x="1676400" y="5486895"/>
            <a:ext cx="747800" cy="914400"/>
            <a:chOff x="576961" y="3070462"/>
            <a:chExt cx="747800" cy="914400"/>
          </a:xfrm>
        </p:grpSpPr>
        <p:grpSp>
          <p:nvGrpSpPr>
            <p:cNvPr id="48" name="Group 47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50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52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65" name="Group 152"/>
          <p:cNvGrpSpPr>
            <a:grpSpLocks/>
          </p:cNvGrpSpPr>
          <p:nvPr/>
        </p:nvGrpSpPr>
        <p:grpSpPr bwMode="auto">
          <a:xfrm>
            <a:off x="5570537" y="4724400"/>
            <a:ext cx="677863" cy="914400"/>
            <a:chOff x="332" y="2592"/>
            <a:chExt cx="427" cy="576"/>
          </a:xfrm>
        </p:grpSpPr>
        <p:grpSp>
          <p:nvGrpSpPr>
            <p:cNvPr id="6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6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7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6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9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0138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1381" name="Group 5"/>
          <p:cNvGrpSpPr>
            <a:grpSpLocks/>
          </p:cNvGrpSpPr>
          <p:nvPr/>
        </p:nvGrpSpPr>
        <p:grpSpPr bwMode="auto">
          <a:xfrm>
            <a:off x="4495800" y="2286000"/>
            <a:ext cx="539750" cy="914400"/>
            <a:chOff x="3309" y="2976"/>
            <a:chExt cx="484" cy="1010"/>
          </a:xfrm>
        </p:grpSpPr>
        <p:sp>
          <p:nvSpPr>
            <p:cNvPr id="10138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38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138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139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1382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3839A1B6-5424-4674-881D-BCBC95602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7" name="Group 152"/>
          <p:cNvGrpSpPr>
            <a:grpSpLocks/>
          </p:cNvGrpSpPr>
          <p:nvPr/>
        </p:nvGrpSpPr>
        <p:grpSpPr bwMode="auto">
          <a:xfrm>
            <a:off x="5570537" y="4724400"/>
            <a:ext cx="677863" cy="914400"/>
            <a:chOff x="332" y="2592"/>
            <a:chExt cx="427" cy="576"/>
          </a:xfrm>
        </p:grpSpPr>
        <p:grpSp>
          <p:nvGrpSpPr>
            <p:cNvPr id="2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45" name="Line 23">
            <a:extLst>
              <a:ext uri="{FF2B5EF4-FFF2-40B4-BE49-F238E27FC236}">
                <a16:creationId xmlns:a16="http://schemas.microsoft.com/office/drawing/2014/main" id="{B24AE758-C07B-448E-BB89-EEC5F0C5F7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2895600"/>
            <a:ext cx="4572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" name="Freeform 24">
            <a:extLst>
              <a:ext uri="{FF2B5EF4-FFF2-40B4-BE49-F238E27FC236}">
                <a16:creationId xmlns:a16="http://schemas.microsoft.com/office/drawing/2014/main" id="{3A06CD43-58C0-4705-9B52-D07A5EDD94E2}"/>
              </a:ext>
            </a:extLst>
          </p:cNvPr>
          <p:cNvSpPr>
            <a:spLocks/>
          </p:cNvSpPr>
          <p:nvPr/>
        </p:nvSpPr>
        <p:spPr bwMode="auto">
          <a:xfrm>
            <a:off x="4114800" y="3733800"/>
            <a:ext cx="1354138" cy="1524000"/>
          </a:xfrm>
          <a:custGeom>
            <a:avLst/>
            <a:gdLst>
              <a:gd name="T0" fmla="*/ 2147483647 w 853"/>
              <a:gd name="T1" fmla="*/ 0 h 960"/>
              <a:gd name="T2" fmla="*/ 2147483647 w 853"/>
              <a:gd name="T3" fmla="*/ 2147483647 h 960"/>
              <a:gd name="T4" fmla="*/ 0 w 853"/>
              <a:gd name="T5" fmla="*/ 2147483647 h 960"/>
              <a:gd name="T6" fmla="*/ 0 60000 65536"/>
              <a:gd name="T7" fmla="*/ 0 60000 65536"/>
              <a:gd name="T8" fmla="*/ 0 60000 65536"/>
              <a:gd name="T9" fmla="*/ 0 w 853"/>
              <a:gd name="T10" fmla="*/ 0 h 960"/>
              <a:gd name="T11" fmla="*/ 853 w 85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53" h="960">
                <a:moveTo>
                  <a:pt x="384" y="0"/>
                </a:moveTo>
                <a:lnTo>
                  <a:pt x="853" y="466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7" name="Line 23">
            <a:extLst>
              <a:ext uri="{FF2B5EF4-FFF2-40B4-BE49-F238E27FC236}">
                <a16:creationId xmlns:a16="http://schemas.microsoft.com/office/drawing/2014/main" id="{7FE4B8C5-2075-40EF-98D4-67A9734429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1600" y="2895600"/>
            <a:ext cx="228600" cy="1524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Line 24">
            <a:extLst>
              <a:ext uri="{FF2B5EF4-FFF2-40B4-BE49-F238E27FC236}">
                <a16:creationId xmlns:a16="http://schemas.microsoft.com/office/drawing/2014/main" id="{BE46A6AD-67B7-43E3-9B28-DF2627FAC3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14800" y="4495800"/>
            <a:ext cx="12954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382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9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0138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1381" name="Group 5"/>
          <p:cNvGrpSpPr>
            <a:grpSpLocks/>
          </p:cNvGrpSpPr>
          <p:nvPr/>
        </p:nvGrpSpPr>
        <p:grpSpPr bwMode="auto">
          <a:xfrm>
            <a:off x="4495800" y="2286000"/>
            <a:ext cx="539750" cy="914400"/>
            <a:chOff x="3309" y="2976"/>
            <a:chExt cx="484" cy="1010"/>
          </a:xfrm>
        </p:grpSpPr>
        <p:sp>
          <p:nvSpPr>
            <p:cNvPr id="10138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38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138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139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139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1382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101383" name="Freeform 22"/>
          <p:cNvSpPr>
            <a:spLocks/>
          </p:cNvSpPr>
          <p:nvPr/>
        </p:nvSpPr>
        <p:spPr bwMode="auto">
          <a:xfrm>
            <a:off x="4114800" y="2819400"/>
            <a:ext cx="1354138" cy="2438400"/>
          </a:xfrm>
          <a:custGeom>
            <a:avLst/>
            <a:gdLst>
              <a:gd name="T0" fmla="*/ 2147483647 w 853"/>
              <a:gd name="T1" fmla="*/ 0 h 1536"/>
              <a:gd name="T2" fmla="*/ 2147483647 w 853"/>
              <a:gd name="T3" fmla="*/ 2147483647 h 1536"/>
              <a:gd name="T4" fmla="*/ 2147483647 w 853"/>
              <a:gd name="T5" fmla="*/ 2147483647 h 1536"/>
              <a:gd name="T6" fmla="*/ 0 w 853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53"/>
              <a:gd name="T13" fmla="*/ 0 h 1536"/>
              <a:gd name="T14" fmla="*/ 853 w 853"/>
              <a:gd name="T15" fmla="*/ 1536 h 1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53" h="1536">
                <a:moveTo>
                  <a:pt x="672" y="0"/>
                </a:moveTo>
                <a:lnTo>
                  <a:pt x="364" y="537"/>
                </a:lnTo>
                <a:lnTo>
                  <a:pt x="853" y="1057"/>
                </a:lnTo>
                <a:lnTo>
                  <a:pt x="0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3839A1B6-5424-4674-881D-BCBC95602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/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/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7" name="Group 152"/>
          <p:cNvGrpSpPr>
            <a:grpSpLocks/>
          </p:cNvGrpSpPr>
          <p:nvPr/>
        </p:nvGrpSpPr>
        <p:grpSpPr bwMode="auto">
          <a:xfrm>
            <a:off x="5570537" y="4724400"/>
            <a:ext cx="677863" cy="914400"/>
            <a:chOff x="332" y="2592"/>
            <a:chExt cx="427" cy="576"/>
          </a:xfrm>
        </p:grpSpPr>
        <p:grpSp>
          <p:nvGrpSpPr>
            <p:cNvPr id="2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57385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4.44444E-6 L -0.00365 0.1150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0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4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grpSp>
        <p:nvGrpSpPr>
          <p:cNvPr id="102405" name="Group 5"/>
          <p:cNvGrpSpPr>
            <a:grpSpLocks/>
          </p:cNvGrpSpPr>
          <p:nvPr/>
        </p:nvGrpSpPr>
        <p:grpSpPr bwMode="auto">
          <a:xfrm>
            <a:off x="3429000" y="2667000"/>
            <a:ext cx="539750" cy="914400"/>
            <a:chOff x="3309" y="2976"/>
            <a:chExt cx="484" cy="1010"/>
          </a:xfrm>
        </p:grpSpPr>
        <p:sp>
          <p:nvSpPr>
            <p:cNvPr id="102407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2408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2409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41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41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41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42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242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2406" name="Freeform 21"/>
          <p:cNvSpPr>
            <a:spLocks/>
          </p:cNvSpPr>
          <p:nvPr/>
        </p:nvSpPr>
        <p:spPr bwMode="auto">
          <a:xfrm>
            <a:off x="3905250" y="2832100"/>
            <a:ext cx="558800" cy="2349500"/>
          </a:xfrm>
          <a:custGeom>
            <a:avLst/>
            <a:gdLst>
              <a:gd name="T0" fmla="*/ 2147483647 w 352"/>
              <a:gd name="T1" fmla="*/ 0 h 1480"/>
              <a:gd name="T2" fmla="*/ 2147483647 w 352"/>
              <a:gd name="T3" fmla="*/ 2147483647 h 1480"/>
              <a:gd name="T4" fmla="*/ 2147483647 w 352"/>
              <a:gd name="T5" fmla="*/ 2147483647 h 1480"/>
              <a:gd name="T6" fmla="*/ 2147483647 w 352"/>
              <a:gd name="T7" fmla="*/ 2147483647 h 1480"/>
              <a:gd name="T8" fmla="*/ 0 60000 65536"/>
              <a:gd name="T9" fmla="*/ 0 60000 65536"/>
              <a:gd name="T10" fmla="*/ 0 60000 65536"/>
              <a:gd name="T11" fmla="*/ 0 60000 65536"/>
              <a:gd name="T12" fmla="*/ 0 w 352"/>
              <a:gd name="T13" fmla="*/ 0 h 1480"/>
              <a:gd name="T14" fmla="*/ 352 w 352"/>
              <a:gd name="T15" fmla="*/ 1480 h 148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52" h="1480">
                <a:moveTo>
                  <a:pt x="148" y="0"/>
                </a:moveTo>
                <a:cubicBezTo>
                  <a:pt x="128" y="118"/>
                  <a:pt x="0" y="540"/>
                  <a:pt x="30" y="710"/>
                </a:cubicBezTo>
                <a:cubicBezTo>
                  <a:pt x="60" y="880"/>
                  <a:pt x="308" y="890"/>
                  <a:pt x="330" y="1018"/>
                </a:cubicBezTo>
                <a:cubicBezTo>
                  <a:pt x="352" y="1146"/>
                  <a:pt x="196" y="1384"/>
                  <a:pt x="161" y="148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" name="Rectangle 2">
            <a:extLst>
              <a:ext uri="{FF2B5EF4-FFF2-40B4-BE49-F238E27FC236}">
                <a16:creationId xmlns:a16="http://schemas.microsoft.com/office/drawing/2014/main" id="{C2FA0E89-7543-4952-BE65-5A016DEB7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3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5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6" name="Group 152"/>
          <p:cNvGrpSpPr>
            <a:grpSpLocks/>
          </p:cNvGrpSpPr>
          <p:nvPr/>
        </p:nvGrpSpPr>
        <p:grpSpPr bwMode="auto">
          <a:xfrm>
            <a:off x="6324600" y="4724400"/>
            <a:ext cx="677863" cy="914400"/>
            <a:chOff x="332" y="2592"/>
            <a:chExt cx="427" cy="576"/>
          </a:xfrm>
        </p:grpSpPr>
        <p:grpSp>
          <p:nvGrpSpPr>
            <p:cNvPr id="27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29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1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9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3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8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42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8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grpSp>
        <p:nvGrpSpPr>
          <p:cNvPr id="103429" name="Group 5"/>
          <p:cNvGrpSpPr>
            <a:grpSpLocks/>
          </p:cNvGrpSpPr>
          <p:nvPr/>
        </p:nvGrpSpPr>
        <p:grpSpPr bwMode="auto">
          <a:xfrm>
            <a:off x="3429000" y="2667000"/>
            <a:ext cx="539750" cy="914400"/>
            <a:chOff x="3309" y="2976"/>
            <a:chExt cx="484" cy="1010"/>
          </a:xfrm>
        </p:grpSpPr>
        <p:sp>
          <p:nvSpPr>
            <p:cNvPr id="10343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343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343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344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344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344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344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344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3430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4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03431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2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03432" name="Line 23"/>
          <p:cNvSpPr>
            <a:spLocks noChangeShapeType="1"/>
          </p:cNvSpPr>
          <p:nvPr/>
        </p:nvSpPr>
        <p:spPr bwMode="auto">
          <a:xfrm flipH="1">
            <a:off x="3733800" y="2895600"/>
            <a:ext cx="3810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33" name="Freeform 24"/>
          <p:cNvSpPr>
            <a:spLocks/>
          </p:cNvSpPr>
          <p:nvPr/>
        </p:nvSpPr>
        <p:spPr bwMode="auto">
          <a:xfrm>
            <a:off x="3733800" y="3733800"/>
            <a:ext cx="544513" cy="1524000"/>
          </a:xfrm>
          <a:custGeom>
            <a:avLst/>
            <a:gdLst>
              <a:gd name="T0" fmla="*/ 0 w 343"/>
              <a:gd name="T1" fmla="*/ 0 h 960"/>
              <a:gd name="T2" fmla="*/ 2147483647 w 343"/>
              <a:gd name="T3" fmla="*/ 2147483647 h 960"/>
              <a:gd name="T4" fmla="*/ 2147483647 w 343"/>
              <a:gd name="T5" fmla="*/ 2147483647 h 960"/>
              <a:gd name="T6" fmla="*/ 0 60000 65536"/>
              <a:gd name="T7" fmla="*/ 0 60000 65536"/>
              <a:gd name="T8" fmla="*/ 0 60000 65536"/>
              <a:gd name="T9" fmla="*/ 0 w 343"/>
              <a:gd name="T10" fmla="*/ 0 h 960"/>
              <a:gd name="T11" fmla="*/ 343 w 34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3" h="960">
                <a:moveTo>
                  <a:pt x="0" y="0"/>
                </a:moveTo>
                <a:lnTo>
                  <a:pt x="343" y="458"/>
                </a:lnTo>
                <a:lnTo>
                  <a:pt x="24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40B0156B-3BDB-420A-8EC1-1AEF4AC47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48006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65" name="Group 152"/>
          <p:cNvGrpSpPr>
            <a:grpSpLocks/>
          </p:cNvGrpSpPr>
          <p:nvPr/>
        </p:nvGrpSpPr>
        <p:grpSpPr bwMode="auto">
          <a:xfrm>
            <a:off x="6324600" y="4724400"/>
            <a:ext cx="677863" cy="914400"/>
            <a:chOff x="332" y="2592"/>
            <a:chExt cx="427" cy="576"/>
          </a:xfrm>
        </p:grpSpPr>
        <p:grpSp>
          <p:nvGrpSpPr>
            <p:cNvPr id="6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6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7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6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2" name="Text Box 4"/>
          <p:cNvSpPr txBox="1">
            <a:spLocks noChangeArrowheads="1"/>
          </p:cNvSpPr>
          <p:nvPr/>
        </p:nvSpPr>
        <p:spPr bwMode="auto">
          <a:xfrm>
            <a:off x="1752600" y="76200"/>
            <a:ext cx="58039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dirty="0">
                <a:solidFill>
                  <a:srgbClr val="FFFF00"/>
                </a:solidFill>
              </a:rPr>
              <a:t>Dynamic Programming Algorithm</a:t>
            </a:r>
          </a:p>
        </p:txBody>
      </p:sp>
      <p:sp>
        <p:nvSpPr>
          <p:cNvPr id="2" name="Rectangle 1"/>
          <p:cNvSpPr/>
          <p:nvPr/>
        </p:nvSpPr>
        <p:spPr>
          <a:xfrm>
            <a:off x="304800" y="655638"/>
            <a:ext cx="5926622" cy="56477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Algorithm  </a:t>
            </a:r>
            <a:r>
              <a:rPr lang="en-US" sz="2000" dirty="0" err="1">
                <a:solidFill>
                  <a:srgbClr val="FF9900"/>
                </a:solidFill>
              </a:rPr>
              <a:t>BellmanFord</a:t>
            </a:r>
            <a:r>
              <a:rPr lang="en-US" sz="2000" dirty="0">
                <a:solidFill>
                  <a:srgbClr val="FF9900"/>
                </a:solidFill>
              </a:rPr>
              <a:t>(G)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% Smallest Instances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for all  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if  </a:t>
            </a:r>
            <a:r>
              <a:rPr lang="en-US" sz="2000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sz="2000" dirty="0" err="1">
                <a:solidFill>
                  <a:srgbClr val="FF9900"/>
                </a:solidFill>
                <a:sym typeface="Symbol"/>
              </a:rPr>
              <a:t>u,v</a:t>
            </a:r>
            <a:r>
              <a:rPr lang="en-US" sz="2000" dirty="0">
                <a:solidFill>
                  <a:srgbClr val="FF9900"/>
                </a:solidFill>
                <a:sym typeface="Symbol"/>
              </a:rPr>
              <a:t>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Edges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 = weight[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else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 = </a:t>
            </a:r>
            <a:r>
              <a:rPr lang="en-US" altLang="en-US" sz="2000" dirty="0">
                <a:solidFill>
                  <a:srgbClr val="FF9900"/>
                </a:solidFill>
                <a:sym typeface="Symbol"/>
              </a:rPr>
              <a:t>∞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for</a:t>
            </a:r>
            <a:r>
              <a:rPr lang="en-US" sz="2000" i="1" dirty="0">
                <a:solidFill>
                  <a:srgbClr val="FF9900"/>
                </a:solidFill>
              </a:rPr>
              <a:t> l </a:t>
            </a:r>
            <a:r>
              <a:rPr lang="en-US" sz="2000" dirty="0">
                <a:solidFill>
                  <a:srgbClr val="FF9900"/>
                </a:solidFill>
              </a:rPr>
              <a:t>= 2,4,8,16,…,2n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% </a:t>
            </a:r>
            <a:r>
              <a:rPr lang="en-US" altLang="en-US" sz="2000" dirty="0">
                <a:solidFill>
                  <a:srgbClr val="FF9900"/>
                </a:solidFill>
              </a:rPr>
              <a:t>Find</a:t>
            </a:r>
            <a:r>
              <a:rPr lang="en-US" altLang="en-US" sz="2000" i="1" dirty="0">
                <a:solidFill>
                  <a:srgbClr val="FF9900"/>
                </a:solidFill>
              </a:rPr>
              <a:t> </a:t>
            </a:r>
            <a:r>
              <a:rPr lang="en-US" altLang="en-US" sz="2000" dirty="0" err="1">
                <a:solidFill>
                  <a:srgbClr val="FF9900"/>
                </a:solidFill>
              </a:rPr>
              <a:t>Dist</a:t>
            </a:r>
            <a:r>
              <a:rPr lang="en-US" altLang="en-US" sz="2000" dirty="0">
                <a:solidFill>
                  <a:srgbClr val="FF9900"/>
                </a:solidFill>
              </a:rPr>
              <a:t>[</a:t>
            </a:r>
            <a:r>
              <a:rPr lang="en-US" altLang="en-US" sz="2000" dirty="0" err="1">
                <a:solidFill>
                  <a:srgbClr val="FF9900"/>
                </a:solidFill>
              </a:rPr>
              <a:t>uv,</a:t>
            </a:r>
            <a:r>
              <a:rPr lang="en-US" altLang="en-US" sz="2000" i="1" dirty="0" err="1">
                <a:solidFill>
                  <a:srgbClr val="FF9900"/>
                </a:solidFill>
              </a:rPr>
              <a:t>l</a:t>
            </a:r>
            <a:r>
              <a:rPr lang="en-US" altLang="en-US" sz="2000" dirty="0">
                <a:solidFill>
                  <a:srgbClr val="FF9900"/>
                </a:solidFill>
              </a:rPr>
              <a:t>]</a:t>
            </a:r>
            <a:r>
              <a:rPr lang="en-US" altLang="en-US" sz="2000" dirty="0">
                <a:solidFill>
                  <a:srgbClr val="FF9900"/>
                </a:solidFill>
                <a:sym typeface="Symbol"/>
              </a:rPr>
              <a:t> from </a:t>
            </a:r>
            <a:r>
              <a:rPr lang="en-US" altLang="en-US" sz="2000" dirty="0" err="1">
                <a:solidFill>
                  <a:srgbClr val="FF9900"/>
                </a:solidFill>
              </a:rPr>
              <a:t>Dist</a:t>
            </a:r>
            <a:r>
              <a:rPr lang="en-US" altLang="en-US" sz="2000" dirty="0">
                <a:solidFill>
                  <a:srgbClr val="FF9900"/>
                </a:solidFill>
              </a:rPr>
              <a:t>[</a:t>
            </a:r>
            <a:r>
              <a:rPr lang="en-US" altLang="en-US" sz="2000" dirty="0" err="1">
                <a:solidFill>
                  <a:srgbClr val="FF9900"/>
                </a:solidFill>
              </a:rPr>
              <a:t>u,v,</a:t>
            </a:r>
            <a:r>
              <a:rPr lang="en-US" altLang="en-US" sz="2000" i="1" baseline="30000" dirty="0" err="1">
                <a:solidFill>
                  <a:srgbClr val="FF9900"/>
                </a:solidFill>
              </a:rPr>
              <a:t>l</a:t>
            </a:r>
            <a:r>
              <a:rPr lang="en-US" altLang="en-US" sz="2000" dirty="0">
                <a:solidFill>
                  <a:srgbClr val="FF9900"/>
                </a:solidFill>
              </a:rPr>
              <a:t>/</a:t>
            </a:r>
            <a:r>
              <a:rPr lang="en-US" altLang="en-US" sz="2000" baseline="-25000" dirty="0">
                <a:solidFill>
                  <a:srgbClr val="FF9900"/>
                </a:solidFill>
              </a:rPr>
              <a:t>2</a:t>
            </a:r>
            <a:r>
              <a:rPr lang="en-US" altLang="en-US" sz="2000" dirty="0">
                <a:solidFill>
                  <a:srgbClr val="FF9900"/>
                </a:solidFill>
              </a:rPr>
              <a:t>]</a:t>
            </a:r>
            <a:endParaRPr lang="en-US" altLang="en-US" sz="2000" dirty="0">
              <a:solidFill>
                <a:srgbClr val="FF9900"/>
              </a:solidFill>
              <a:sym typeface="Symbol"/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for all  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for all  k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     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 = min(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],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u,k</a:t>
            </a:r>
            <a:r>
              <a:rPr lang="en-US" altLang="en-US" sz="2000" dirty="0">
                <a:solidFill>
                  <a:srgbClr val="FF9900"/>
                </a:solidFill>
              </a:rPr>
              <a:t>]</a:t>
            </a:r>
            <a:r>
              <a:rPr lang="en-US" sz="2000" dirty="0">
                <a:solidFill>
                  <a:srgbClr val="FF9900"/>
                </a:solidFill>
              </a:rPr>
              <a:t>+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k,v</a:t>
            </a:r>
            <a:r>
              <a:rPr lang="en-US" altLang="en-US" sz="2000" dirty="0">
                <a:solidFill>
                  <a:srgbClr val="FF9900"/>
                </a:solidFill>
              </a:rPr>
              <a:t>]  )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% Check for negative cycles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000" dirty="0">
                <a:solidFill>
                  <a:srgbClr val="FF9900"/>
                </a:solidFill>
              </a:rPr>
              <a:t>for all  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000" dirty="0">
                <a:solidFill>
                  <a:srgbClr val="FF9900"/>
                </a:solidFill>
              </a:rPr>
              <a:t> </a:t>
            </a:r>
            <a:r>
              <a:rPr lang="en-US" sz="2000" dirty="0" err="1">
                <a:solidFill>
                  <a:srgbClr val="FF9900"/>
                </a:solidFill>
              </a:rPr>
              <a:t>Verticies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000" dirty="0">
                <a:solidFill>
                  <a:srgbClr val="FF9900"/>
                </a:solidFill>
              </a:rPr>
              <a:t>    if( changed last iteration )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000" dirty="0">
                <a:solidFill>
                  <a:srgbClr val="FF9900"/>
                </a:solidFill>
              </a:rPr>
              <a:t>       </a:t>
            </a:r>
            <a:r>
              <a:rPr lang="en-US" sz="2000" dirty="0" err="1">
                <a:solidFill>
                  <a:srgbClr val="FF9900"/>
                </a:solidFill>
              </a:rPr>
              <a:t>Dist</a:t>
            </a:r>
            <a:r>
              <a:rPr lang="en-US" sz="2000" dirty="0">
                <a:solidFill>
                  <a:srgbClr val="FF9900"/>
                </a:solidFill>
              </a:rPr>
              <a:t>[</a:t>
            </a:r>
            <a:r>
              <a:rPr lang="en-US" sz="2000" dirty="0" err="1">
                <a:solidFill>
                  <a:srgbClr val="FF9900"/>
                </a:solidFill>
              </a:rPr>
              <a:t>u,v</a:t>
            </a:r>
            <a:r>
              <a:rPr lang="en-US" sz="2000" dirty="0">
                <a:solidFill>
                  <a:srgbClr val="FF9900"/>
                </a:solidFill>
              </a:rPr>
              <a:t>] = -</a:t>
            </a:r>
            <a:r>
              <a:rPr lang="en-US" altLang="en-US" sz="2000" dirty="0">
                <a:solidFill>
                  <a:srgbClr val="FF9900"/>
                </a:solidFill>
                <a:sym typeface="Symbol"/>
              </a:rPr>
              <a:t>∞</a:t>
            </a: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endParaRPr lang="en-US" sz="20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endParaRPr lang="en-US" sz="2000" dirty="0">
              <a:solidFill>
                <a:srgbClr val="FF9900"/>
              </a:solidFill>
            </a:endParaRP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4495800" y="2369403"/>
            <a:ext cx="368325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Don’t actually need to keep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 old and new values.</a:t>
            </a:r>
          </a:p>
        </p:txBody>
      </p:sp>
    </p:spTree>
    <p:extLst>
      <p:ext uri="{BB962C8B-B14F-4D97-AF65-F5344CB8AC3E}">
        <p14:creationId xmlns:p14="http://schemas.microsoft.com/office/powerpoint/2010/main" val="275558340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51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2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grpSp>
        <p:nvGrpSpPr>
          <p:cNvPr id="104453" name="Group 5"/>
          <p:cNvGrpSpPr>
            <a:grpSpLocks/>
          </p:cNvGrpSpPr>
          <p:nvPr/>
        </p:nvGrpSpPr>
        <p:grpSpPr bwMode="auto">
          <a:xfrm>
            <a:off x="3429000" y="2667000"/>
            <a:ext cx="539750" cy="914400"/>
            <a:chOff x="3309" y="2976"/>
            <a:chExt cx="484" cy="1010"/>
          </a:xfrm>
        </p:grpSpPr>
        <p:sp>
          <p:nvSpPr>
            <p:cNvPr id="104458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459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4460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1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2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3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4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5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6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446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446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447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4471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4472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4454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7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04455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2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04456" name="Line 23"/>
          <p:cNvSpPr>
            <a:spLocks noChangeShapeType="1"/>
          </p:cNvSpPr>
          <p:nvPr/>
        </p:nvSpPr>
        <p:spPr bwMode="auto">
          <a:xfrm>
            <a:off x="4114800" y="2895600"/>
            <a:ext cx="152400" cy="1524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57" name="Line 24"/>
          <p:cNvSpPr>
            <a:spLocks noChangeShapeType="1"/>
          </p:cNvSpPr>
          <p:nvPr/>
        </p:nvSpPr>
        <p:spPr bwMode="auto">
          <a:xfrm flipH="1">
            <a:off x="4114800" y="4495800"/>
            <a:ext cx="228600" cy="762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2D4B2D79-3D8A-4707-A856-0F5035CC6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24384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6324600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47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76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grpSp>
        <p:nvGrpSpPr>
          <p:cNvPr id="105477" name="Group 5"/>
          <p:cNvGrpSpPr>
            <a:grpSpLocks/>
          </p:cNvGrpSpPr>
          <p:nvPr/>
        </p:nvGrpSpPr>
        <p:grpSpPr bwMode="auto">
          <a:xfrm>
            <a:off x="3429000" y="2667000"/>
            <a:ext cx="539750" cy="914400"/>
            <a:chOff x="3309" y="2976"/>
            <a:chExt cx="484" cy="1010"/>
          </a:xfrm>
        </p:grpSpPr>
        <p:sp>
          <p:nvSpPr>
            <p:cNvPr id="10548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548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548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549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5478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3556C251-7D36-4CC3-8C01-6E6017A4C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5" name="Group 152"/>
          <p:cNvGrpSpPr>
            <a:grpSpLocks/>
          </p:cNvGrpSpPr>
          <p:nvPr/>
        </p:nvGrpSpPr>
        <p:grpSpPr bwMode="auto">
          <a:xfrm>
            <a:off x="6324600" y="4724400"/>
            <a:ext cx="677863" cy="914400"/>
            <a:chOff x="332" y="2592"/>
            <a:chExt cx="427" cy="576"/>
          </a:xfrm>
        </p:grpSpPr>
        <p:grpSp>
          <p:nvGrpSpPr>
            <p:cNvPr id="4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4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44" name="Line 23">
            <a:extLst>
              <a:ext uri="{FF2B5EF4-FFF2-40B4-BE49-F238E27FC236}">
                <a16:creationId xmlns:a16="http://schemas.microsoft.com/office/drawing/2014/main" id="{57A5030C-6BC9-4AE0-ACA2-51894B41FD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4800" y="2895600"/>
            <a:ext cx="152400" cy="1524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" name="Line 24">
            <a:extLst>
              <a:ext uri="{FF2B5EF4-FFF2-40B4-BE49-F238E27FC236}">
                <a16:creationId xmlns:a16="http://schemas.microsoft.com/office/drawing/2014/main" id="{8936E02B-F9BC-47C0-8A89-0BE0BD6E05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14800" y="4495800"/>
            <a:ext cx="228600" cy="762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" name="Line 23">
            <a:extLst>
              <a:ext uri="{FF2B5EF4-FFF2-40B4-BE49-F238E27FC236}">
                <a16:creationId xmlns:a16="http://schemas.microsoft.com/office/drawing/2014/main" id="{3D443977-8B69-4B43-AE0D-6570D4E4A8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3800" y="2895600"/>
            <a:ext cx="3810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" name="Freeform 24">
            <a:extLst>
              <a:ext uri="{FF2B5EF4-FFF2-40B4-BE49-F238E27FC236}">
                <a16:creationId xmlns:a16="http://schemas.microsoft.com/office/drawing/2014/main" id="{C5B94CDC-A6A9-4761-B829-CA1EB2BC60C7}"/>
              </a:ext>
            </a:extLst>
          </p:cNvPr>
          <p:cNvSpPr>
            <a:spLocks/>
          </p:cNvSpPr>
          <p:nvPr/>
        </p:nvSpPr>
        <p:spPr bwMode="auto">
          <a:xfrm>
            <a:off x="3733800" y="3733800"/>
            <a:ext cx="544513" cy="1524000"/>
          </a:xfrm>
          <a:custGeom>
            <a:avLst/>
            <a:gdLst>
              <a:gd name="T0" fmla="*/ 0 w 343"/>
              <a:gd name="T1" fmla="*/ 0 h 960"/>
              <a:gd name="T2" fmla="*/ 2147483647 w 343"/>
              <a:gd name="T3" fmla="*/ 2147483647 h 960"/>
              <a:gd name="T4" fmla="*/ 2147483647 w 343"/>
              <a:gd name="T5" fmla="*/ 2147483647 h 960"/>
              <a:gd name="T6" fmla="*/ 0 60000 65536"/>
              <a:gd name="T7" fmla="*/ 0 60000 65536"/>
              <a:gd name="T8" fmla="*/ 0 60000 65536"/>
              <a:gd name="T9" fmla="*/ 0 w 343"/>
              <a:gd name="T10" fmla="*/ 0 h 960"/>
              <a:gd name="T11" fmla="*/ 343 w 34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3" h="960">
                <a:moveTo>
                  <a:pt x="0" y="0"/>
                </a:moveTo>
                <a:lnTo>
                  <a:pt x="343" y="458"/>
                </a:lnTo>
                <a:lnTo>
                  <a:pt x="24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7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47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76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grpSp>
        <p:nvGrpSpPr>
          <p:cNvPr id="105477" name="Group 5"/>
          <p:cNvGrpSpPr>
            <a:grpSpLocks/>
          </p:cNvGrpSpPr>
          <p:nvPr/>
        </p:nvGrpSpPr>
        <p:grpSpPr bwMode="auto">
          <a:xfrm>
            <a:off x="3429000" y="2667000"/>
            <a:ext cx="539750" cy="914400"/>
            <a:chOff x="3309" y="2976"/>
            <a:chExt cx="484" cy="1010"/>
          </a:xfrm>
        </p:grpSpPr>
        <p:sp>
          <p:nvSpPr>
            <p:cNvPr id="10548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548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548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549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549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5478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105479" name="Freeform 22"/>
          <p:cNvSpPr>
            <a:spLocks/>
          </p:cNvSpPr>
          <p:nvPr/>
        </p:nvSpPr>
        <p:spPr bwMode="auto">
          <a:xfrm>
            <a:off x="4114800" y="2819400"/>
            <a:ext cx="163513" cy="2438400"/>
          </a:xfrm>
          <a:custGeom>
            <a:avLst/>
            <a:gdLst>
              <a:gd name="T0" fmla="*/ 0 w 103"/>
              <a:gd name="T1" fmla="*/ 0 h 1536"/>
              <a:gd name="T2" fmla="*/ 2147483647 w 103"/>
              <a:gd name="T3" fmla="*/ 2147483647 h 1536"/>
              <a:gd name="T4" fmla="*/ 2147483647 w 103"/>
              <a:gd name="T5" fmla="*/ 2147483647 h 1536"/>
              <a:gd name="T6" fmla="*/ 0 60000 65536"/>
              <a:gd name="T7" fmla="*/ 0 60000 65536"/>
              <a:gd name="T8" fmla="*/ 0 60000 65536"/>
              <a:gd name="T9" fmla="*/ 0 w 103"/>
              <a:gd name="T10" fmla="*/ 0 h 1536"/>
              <a:gd name="T11" fmla="*/ 103 w 103"/>
              <a:gd name="T12" fmla="*/ 1536 h 1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3" h="1536">
                <a:moveTo>
                  <a:pt x="0" y="0"/>
                </a:moveTo>
                <a:lnTo>
                  <a:pt x="103" y="1026"/>
                </a:lnTo>
                <a:lnTo>
                  <a:pt x="1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3556C251-7D36-4CC3-8C01-6E6017A4C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/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/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5" name="Group 152"/>
          <p:cNvGrpSpPr>
            <a:grpSpLocks/>
          </p:cNvGrpSpPr>
          <p:nvPr/>
        </p:nvGrpSpPr>
        <p:grpSpPr bwMode="auto">
          <a:xfrm>
            <a:off x="6324600" y="4724400"/>
            <a:ext cx="677863" cy="914400"/>
            <a:chOff x="332" y="2592"/>
            <a:chExt cx="427" cy="576"/>
          </a:xfrm>
        </p:grpSpPr>
        <p:grpSp>
          <p:nvGrpSpPr>
            <p:cNvPr id="4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4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00607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4.44444E-6 L -0.00364 0.1150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9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0650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501" name="Group 5"/>
          <p:cNvGrpSpPr>
            <a:grpSpLocks/>
          </p:cNvGrpSpPr>
          <p:nvPr/>
        </p:nvGrpSpPr>
        <p:grpSpPr bwMode="auto">
          <a:xfrm>
            <a:off x="2514600" y="2514600"/>
            <a:ext cx="539750" cy="914400"/>
            <a:chOff x="3309" y="2976"/>
            <a:chExt cx="484" cy="1010"/>
          </a:xfrm>
        </p:grpSpPr>
        <p:sp>
          <p:nvSpPr>
            <p:cNvPr id="106503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6504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6505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06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07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08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09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10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11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12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6513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6514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6515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6516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6517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6502" name="Freeform 21"/>
          <p:cNvSpPr>
            <a:spLocks/>
          </p:cNvSpPr>
          <p:nvPr/>
        </p:nvSpPr>
        <p:spPr bwMode="auto">
          <a:xfrm>
            <a:off x="3302000" y="2832100"/>
            <a:ext cx="963613" cy="2425700"/>
          </a:xfrm>
          <a:custGeom>
            <a:avLst/>
            <a:gdLst>
              <a:gd name="T0" fmla="*/ 0 w 607"/>
              <a:gd name="T1" fmla="*/ 0 h 1528"/>
              <a:gd name="T2" fmla="*/ 2147483647 w 607"/>
              <a:gd name="T3" fmla="*/ 2147483647 h 1528"/>
              <a:gd name="T4" fmla="*/ 2147483647 w 607"/>
              <a:gd name="T5" fmla="*/ 2147483647 h 1528"/>
              <a:gd name="T6" fmla="*/ 2147483647 w 607"/>
              <a:gd name="T7" fmla="*/ 2147483647 h 1528"/>
              <a:gd name="T8" fmla="*/ 0 60000 65536"/>
              <a:gd name="T9" fmla="*/ 0 60000 65536"/>
              <a:gd name="T10" fmla="*/ 0 60000 65536"/>
              <a:gd name="T11" fmla="*/ 0 60000 65536"/>
              <a:gd name="T12" fmla="*/ 0 w 607"/>
              <a:gd name="T13" fmla="*/ 0 h 1528"/>
              <a:gd name="T14" fmla="*/ 607 w 607"/>
              <a:gd name="T15" fmla="*/ 1528 h 15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07" h="1528">
                <a:moveTo>
                  <a:pt x="0" y="0"/>
                </a:moveTo>
                <a:cubicBezTo>
                  <a:pt x="38" y="54"/>
                  <a:pt x="136" y="196"/>
                  <a:pt x="229" y="323"/>
                </a:cubicBezTo>
                <a:cubicBezTo>
                  <a:pt x="322" y="450"/>
                  <a:pt x="513" y="559"/>
                  <a:pt x="560" y="760"/>
                </a:cubicBezTo>
                <a:cubicBezTo>
                  <a:pt x="607" y="961"/>
                  <a:pt x="556" y="1256"/>
                  <a:pt x="512" y="1528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" name="Rectangle 2">
            <a:extLst>
              <a:ext uri="{FF2B5EF4-FFF2-40B4-BE49-F238E27FC236}">
                <a16:creationId xmlns:a16="http://schemas.microsoft.com/office/drawing/2014/main" id="{BDF04B9E-4ADF-45E9-9579-B243BBAE3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3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5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6" name="Group 152"/>
          <p:cNvGrpSpPr>
            <a:grpSpLocks/>
          </p:cNvGrpSpPr>
          <p:nvPr/>
        </p:nvGrpSpPr>
        <p:grpSpPr bwMode="auto">
          <a:xfrm>
            <a:off x="7170737" y="4724400"/>
            <a:ext cx="677863" cy="914400"/>
            <a:chOff x="332" y="2592"/>
            <a:chExt cx="427" cy="576"/>
          </a:xfrm>
        </p:grpSpPr>
        <p:grpSp>
          <p:nvGrpSpPr>
            <p:cNvPr id="27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29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1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9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3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8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3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07524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7525" name="Group 5"/>
          <p:cNvGrpSpPr>
            <a:grpSpLocks/>
          </p:cNvGrpSpPr>
          <p:nvPr/>
        </p:nvGrpSpPr>
        <p:grpSpPr bwMode="auto">
          <a:xfrm>
            <a:off x="2514600" y="2514600"/>
            <a:ext cx="539750" cy="914400"/>
            <a:chOff x="3309" y="2976"/>
            <a:chExt cx="484" cy="1010"/>
          </a:xfrm>
        </p:grpSpPr>
        <p:sp>
          <p:nvSpPr>
            <p:cNvPr id="10753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53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753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3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3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3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3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3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3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3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754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754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754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754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754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7526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path </a:t>
            </a:r>
            <a:r>
              <a:rPr lang="en-US" altLang="en-US" dirty="0">
                <a:solidFill>
                  <a:schemeClr val="hlink"/>
                </a:solidFill>
              </a:rPr>
              <a:t>&lt;</a:t>
            </a:r>
            <a:r>
              <a:rPr lang="en-US" altLang="en-US" i="1" dirty="0">
                <a:solidFill>
                  <a:schemeClr val="hlink"/>
                </a:solidFill>
              </a:rPr>
              <a:t>v</a:t>
            </a:r>
            <a:r>
              <a:rPr lang="en-US" altLang="en-US" i="1" baseline="-25000" dirty="0">
                <a:solidFill>
                  <a:schemeClr val="hlink"/>
                </a:solidFill>
              </a:rPr>
              <a:t>6</a:t>
            </a:r>
            <a:r>
              <a:rPr lang="en-US" altLang="en-US" dirty="0">
                <a:solidFill>
                  <a:schemeClr val="hlink"/>
                </a:solidFill>
              </a:rPr>
              <a:t>,</a:t>
            </a:r>
            <a:r>
              <a:rPr lang="en-US" altLang="en-US" i="1" dirty="0">
                <a:solidFill>
                  <a:schemeClr val="hlink"/>
                </a:solidFill>
              </a:rPr>
              <a:t>t</a:t>
            </a:r>
            <a:r>
              <a:rPr lang="en-US" altLang="en-US" dirty="0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07527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Little bird suggests first edge </a:t>
            </a:r>
            <a:r>
              <a:rPr lang="en-US" altLang="en-US" dirty="0">
                <a:solidFill>
                  <a:srgbClr val="00FFFF"/>
                </a:solidFill>
              </a:rPr>
              <a:t>&lt;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1</a:t>
            </a:r>
            <a:r>
              <a:rPr lang="en-US" altLang="en-US" dirty="0">
                <a:solidFill>
                  <a:srgbClr val="00FFFF"/>
                </a:solidFill>
              </a:rPr>
              <a:t>,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6</a:t>
            </a:r>
            <a:r>
              <a:rPr lang="en-US" altLang="en-US" dirty="0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07528" name="Line 23"/>
          <p:cNvSpPr>
            <a:spLocks noChangeShapeType="1"/>
          </p:cNvSpPr>
          <p:nvPr/>
        </p:nvSpPr>
        <p:spPr bwMode="auto">
          <a:xfrm flipH="1">
            <a:off x="3200400" y="2895600"/>
            <a:ext cx="76200" cy="1447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9" name="Line 24"/>
          <p:cNvSpPr>
            <a:spLocks noChangeShapeType="1"/>
          </p:cNvSpPr>
          <p:nvPr/>
        </p:nvSpPr>
        <p:spPr bwMode="auto">
          <a:xfrm>
            <a:off x="3200400" y="4343400"/>
            <a:ext cx="990600" cy="9144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D70A17D5-1CD5-49F9-8A2D-BF8B96878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152"/>
          <p:cNvGrpSpPr>
            <a:grpSpLocks/>
          </p:cNvGrpSpPr>
          <p:nvPr/>
        </p:nvGrpSpPr>
        <p:grpSpPr bwMode="auto">
          <a:xfrm>
            <a:off x="7170737" y="4724400"/>
            <a:ext cx="677863" cy="914400"/>
            <a:chOff x="332" y="2592"/>
            <a:chExt cx="427" cy="576"/>
          </a:xfrm>
        </p:grpSpPr>
        <p:grpSp>
          <p:nvGrpSpPr>
            <p:cNvPr id="30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2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4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3276600" y="5486895"/>
            <a:ext cx="747800" cy="914400"/>
            <a:chOff x="576961" y="3070462"/>
            <a:chExt cx="747800" cy="914400"/>
          </a:xfrm>
        </p:grpSpPr>
        <p:grpSp>
          <p:nvGrpSpPr>
            <p:cNvPr id="48" name="Group 47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50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52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7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08548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8549" name="Group 5"/>
          <p:cNvGrpSpPr>
            <a:grpSpLocks/>
          </p:cNvGrpSpPr>
          <p:nvPr/>
        </p:nvGrpSpPr>
        <p:grpSpPr bwMode="auto">
          <a:xfrm>
            <a:off x="2514600" y="2514600"/>
            <a:ext cx="539750" cy="914400"/>
            <a:chOff x="3309" y="2976"/>
            <a:chExt cx="484" cy="1010"/>
          </a:xfrm>
        </p:grpSpPr>
        <p:sp>
          <p:nvSpPr>
            <p:cNvPr id="10855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55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855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5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5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5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856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856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856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856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856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8550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4</a:t>
            </a:r>
            <a:r>
              <a:rPr lang="en-US" altLang="en-US" baseline="-25000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08551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08552" name="Line 23"/>
          <p:cNvSpPr>
            <a:spLocks noChangeShapeType="1"/>
          </p:cNvSpPr>
          <p:nvPr/>
        </p:nvSpPr>
        <p:spPr bwMode="auto">
          <a:xfrm>
            <a:off x="3276600" y="2895600"/>
            <a:ext cx="5334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3" name="Freeform 24"/>
          <p:cNvSpPr>
            <a:spLocks/>
          </p:cNvSpPr>
          <p:nvPr/>
        </p:nvSpPr>
        <p:spPr bwMode="auto">
          <a:xfrm>
            <a:off x="3733800" y="3733800"/>
            <a:ext cx="544513" cy="1524000"/>
          </a:xfrm>
          <a:custGeom>
            <a:avLst/>
            <a:gdLst>
              <a:gd name="T0" fmla="*/ 0 w 343"/>
              <a:gd name="T1" fmla="*/ 0 h 960"/>
              <a:gd name="T2" fmla="*/ 2147483647 w 343"/>
              <a:gd name="T3" fmla="*/ 2147483647 h 960"/>
              <a:gd name="T4" fmla="*/ 2147483647 w 343"/>
              <a:gd name="T5" fmla="*/ 2147483647 h 960"/>
              <a:gd name="T6" fmla="*/ 0 60000 65536"/>
              <a:gd name="T7" fmla="*/ 0 60000 65536"/>
              <a:gd name="T8" fmla="*/ 0 60000 65536"/>
              <a:gd name="T9" fmla="*/ 0 w 343"/>
              <a:gd name="T10" fmla="*/ 0 h 960"/>
              <a:gd name="T11" fmla="*/ 343 w 34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3" h="960">
                <a:moveTo>
                  <a:pt x="0" y="0"/>
                </a:moveTo>
                <a:lnTo>
                  <a:pt x="343" y="458"/>
                </a:lnTo>
                <a:lnTo>
                  <a:pt x="24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6309515B-CAD8-43FD-B3C2-029A62F10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47386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7170737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1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09572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9573" name="Group 5"/>
          <p:cNvGrpSpPr>
            <a:grpSpLocks/>
          </p:cNvGrpSpPr>
          <p:nvPr/>
        </p:nvGrpSpPr>
        <p:grpSpPr bwMode="auto">
          <a:xfrm>
            <a:off x="2514600" y="2514600"/>
            <a:ext cx="539750" cy="914400"/>
            <a:chOff x="3309" y="2976"/>
            <a:chExt cx="484" cy="1010"/>
          </a:xfrm>
        </p:grpSpPr>
        <p:sp>
          <p:nvSpPr>
            <p:cNvPr id="109578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9579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09580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1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2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3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4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5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6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958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958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959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9591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09592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09574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5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09575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5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09576" name="Line 23"/>
          <p:cNvSpPr>
            <a:spLocks noChangeShapeType="1"/>
          </p:cNvSpPr>
          <p:nvPr/>
        </p:nvSpPr>
        <p:spPr bwMode="auto">
          <a:xfrm>
            <a:off x="3276600" y="2895600"/>
            <a:ext cx="14478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7" name="Freeform 24"/>
          <p:cNvSpPr>
            <a:spLocks/>
          </p:cNvSpPr>
          <p:nvPr/>
        </p:nvSpPr>
        <p:spPr bwMode="auto">
          <a:xfrm>
            <a:off x="4090988" y="3733800"/>
            <a:ext cx="633412" cy="1528763"/>
          </a:xfrm>
          <a:custGeom>
            <a:avLst/>
            <a:gdLst>
              <a:gd name="T0" fmla="*/ 2147483647 w 399"/>
              <a:gd name="T1" fmla="*/ 0 h 963"/>
              <a:gd name="T2" fmla="*/ 2147483647 w 399"/>
              <a:gd name="T3" fmla="*/ 2147483647 h 963"/>
              <a:gd name="T4" fmla="*/ 0 w 399"/>
              <a:gd name="T5" fmla="*/ 2147483647 h 963"/>
              <a:gd name="T6" fmla="*/ 0 60000 65536"/>
              <a:gd name="T7" fmla="*/ 0 60000 65536"/>
              <a:gd name="T8" fmla="*/ 0 60000 65536"/>
              <a:gd name="T9" fmla="*/ 0 w 399"/>
              <a:gd name="T10" fmla="*/ 0 h 963"/>
              <a:gd name="T11" fmla="*/ 399 w 399"/>
              <a:gd name="T12" fmla="*/ 963 h 9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99" h="963">
                <a:moveTo>
                  <a:pt x="399" y="0"/>
                </a:moveTo>
                <a:lnTo>
                  <a:pt x="126" y="458"/>
                </a:lnTo>
                <a:lnTo>
                  <a:pt x="0" y="963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F90AFE7C-5B59-40B4-818C-E09875179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39766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7170737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5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0596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0597" name="Group 5"/>
          <p:cNvGrpSpPr>
            <a:grpSpLocks/>
          </p:cNvGrpSpPr>
          <p:nvPr/>
        </p:nvGrpSpPr>
        <p:grpSpPr bwMode="auto">
          <a:xfrm>
            <a:off x="2514600" y="2514600"/>
            <a:ext cx="539750" cy="914400"/>
            <a:chOff x="3309" y="2976"/>
            <a:chExt cx="484" cy="1010"/>
          </a:xfrm>
        </p:grpSpPr>
        <p:sp>
          <p:nvSpPr>
            <p:cNvPr id="11060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60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060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061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0598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6F22F6B1-4F95-4B66-9C19-682814DEB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7" name="Group 152"/>
          <p:cNvGrpSpPr>
            <a:grpSpLocks/>
          </p:cNvGrpSpPr>
          <p:nvPr/>
        </p:nvGrpSpPr>
        <p:grpSpPr bwMode="auto">
          <a:xfrm>
            <a:off x="7170737" y="4724400"/>
            <a:ext cx="677863" cy="914400"/>
            <a:chOff x="332" y="2592"/>
            <a:chExt cx="427" cy="576"/>
          </a:xfrm>
        </p:grpSpPr>
        <p:grpSp>
          <p:nvGrpSpPr>
            <p:cNvPr id="2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45" name="Line 23">
            <a:extLst>
              <a:ext uri="{FF2B5EF4-FFF2-40B4-BE49-F238E27FC236}">
                <a16:creationId xmlns:a16="http://schemas.microsoft.com/office/drawing/2014/main" id="{55AED9E0-1605-425B-A147-C8445FFEC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2895600"/>
            <a:ext cx="14478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" name="Freeform 24">
            <a:extLst>
              <a:ext uri="{FF2B5EF4-FFF2-40B4-BE49-F238E27FC236}">
                <a16:creationId xmlns:a16="http://schemas.microsoft.com/office/drawing/2014/main" id="{8999380A-0E22-4E59-8C26-8187D56EBC07}"/>
              </a:ext>
            </a:extLst>
          </p:cNvPr>
          <p:cNvSpPr>
            <a:spLocks/>
          </p:cNvSpPr>
          <p:nvPr/>
        </p:nvSpPr>
        <p:spPr bwMode="auto">
          <a:xfrm>
            <a:off x="4090988" y="3733800"/>
            <a:ext cx="633412" cy="1528763"/>
          </a:xfrm>
          <a:custGeom>
            <a:avLst/>
            <a:gdLst>
              <a:gd name="T0" fmla="*/ 2147483647 w 399"/>
              <a:gd name="T1" fmla="*/ 0 h 963"/>
              <a:gd name="T2" fmla="*/ 2147483647 w 399"/>
              <a:gd name="T3" fmla="*/ 2147483647 h 963"/>
              <a:gd name="T4" fmla="*/ 0 w 399"/>
              <a:gd name="T5" fmla="*/ 2147483647 h 963"/>
              <a:gd name="T6" fmla="*/ 0 60000 65536"/>
              <a:gd name="T7" fmla="*/ 0 60000 65536"/>
              <a:gd name="T8" fmla="*/ 0 60000 65536"/>
              <a:gd name="T9" fmla="*/ 0 w 399"/>
              <a:gd name="T10" fmla="*/ 0 h 963"/>
              <a:gd name="T11" fmla="*/ 399 w 399"/>
              <a:gd name="T12" fmla="*/ 963 h 9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99" h="963">
                <a:moveTo>
                  <a:pt x="399" y="0"/>
                </a:moveTo>
                <a:lnTo>
                  <a:pt x="126" y="458"/>
                </a:lnTo>
                <a:lnTo>
                  <a:pt x="0" y="963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7" name="Line 23">
            <a:extLst>
              <a:ext uri="{FF2B5EF4-FFF2-40B4-BE49-F238E27FC236}">
                <a16:creationId xmlns:a16="http://schemas.microsoft.com/office/drawing/2014/main" id="{D3A50FDA-8D4C-48ED-8245-EED94347E87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2895600"/>
            <a:ext cx="5334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Freeform 24">
            <a:extLst>
              <a:ext uri="{FF2B5EF4-FFF2-40B4-BE49-F238E27FC236}">
                <a16:creationId xmlns:a16="http://schemas.microsoft.com/office/drawing/2014/main" id="{BA47B79A-2F6B-45C0-8AD6-7D6916B55A79}"/>
              </a:ext>
            </a:extLst>
          </p:cNvPr>
          <p:cNvSpPr>
            <a:spLocks/>
          </p:cNvSpPr>
          <p:nvPr/>
        </p:nvSpPr>
        <p:spPr bwMode="auto">
          <a:xfrm>
            <a:off x="3733800" y="3733800"/>
            <a:ext cx="544513" cy="1524000"/>
          </a:xfrm>
          <a:custGeom>
            <a:avLst/>
            <a:gdLst>
              <a:gd name="T0" fmla="*/ 0 w 343"/>
              <a:gd name="T1" fmla="*/ 0 h 960"/>
              <a:gd name="T2" fmla="*/ 2147483647 w 343"/>
              <a:gd name="T3" fmla="*/ 2147483647 h 960"/>
              <a:gd name="T4" fmla="*/ 2147483647 w 343"/>
              <a:gd name="T5" fmla="*/ 2147483647 h 960"/>
              <a:gd name="T6" fmla="*/ 0 60000 65536"/>
              <a:gd name="T7" fmla="*/ 0 60000 65536"/>
              <a:gd name="T8" fmla="*/ 0 60000 65536"/>
              <a:gd name="T9" fmla="*/ 0 w 343"/>
              <a:gd name="T10" fmla="*/ 0 h 960"/>
              <a:gd name="T11" fmla="*/ 343 w 34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3" h="960">
                <a:moveTo>
                  <a:pt x="0" y="0"/>
                </a:moveTo>
                <a:lnTo>
                  <a:pt x="343" y="458"/>
                </a:lnTo>
                <a:lnTo>
                  <a:pt x="24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" name="Line 23">
            <a:extLst>
              <a:ext uri="{FF2B5EF4-FFF2-40B4-BE49-F238E27FC236}">
                <a16:creationId xmlns:a16="http://schemas.microsoft.com/office/drawing/2014/main" id="{658583A9-1B19-4471-8867-C845E1FD04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00400" y="2895600"/>
            <a:ext cx="76200" cy="1447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Line 24">
            <a:extLst>
              <a:ext uri="{FF2B5EF4-FFF2-40B4-BE49-F238E27FC236}">
                <a16:creationId xmlns:a16="http://schemas.microsoft.com/office/drawing/2014/main" id="{4F5F6819-429F-4501-B1C7-4B249F7A31E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0400" y="4343400"/>
            <a:ext cx="990600" cy="9144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598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5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0596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0597" name="Group 5"/>
          <p:cNvGrpSpPr>
            <a:grpSpLocks/>
          </p:cNvGrpSpPr>
          <p:nvPr/>
        </p:nvGrpSpPr>
        <p:grpSpPr bwMode="auto">
          <a:xfrm>
            <a:off x="2514600" y="2514600"/>
            <a:ext cx="539750" cy="914400"/>
            <a:chOff x="3309" y="2976"/>
            <a:chExt cx="484" cy="1010"/>
          </a:xfrm>
        </p:grpSpPr>
        <p:sp>
          <p:nvSpPr>
            <p:cNvPr id="11060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60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060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061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061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0598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110599" name="Freeform 22"/>
          <p:cNvSpPr>
            <a:spLocks/>
          </p:cNvSpPr>
          <p:nvPr/>
        </p:nvSpPr>
        <p:spPr bwMode="auto">
          <a:xfrm>
            <a:off x="3225800" y="2895600"/>
            <a:ext cx="889000" cy="2362200"/>
          </a:xfrm>
          <a:custGeom>
            <a:avLst/>
            <a:gdLst>
              <a:gd name="T0" fmla="*/ 2147483647 w 560"/>
              <a:gd name="T1" fmla="*/ 0 h 1488"/>
              <a:gd name="T2" fmla="*/ 0 w 560"/>
              <a:gd name="T3" fmla="*/ 2147483647 h 1488"/>
              <a:gd name="T4" fmla="*/ 2147483647 w 560"/>
              <a:gd name="T5" fmla="*/ 2147483647 h 1488"/>
              <a:gd name="T6" fmla="*/ 0 60000 65536"/>
              <a:gd name="T7" fmla="*/ 0 60000 65536"/>
              <a:gd name="T8" fmla="*/ 0 60000 65536"/>
              <a:gd name="T9" fmla="*/ 0 w 560"/>
              <a:gd name="T10" fmla="*/ 0 h 1488"/>
              <a:gd name="T11" fmla="*/ 560 w 560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60" h="1488">
                <a:moveTo>
                  <a:pt x="32" y="0"/>
                </a:moveTo>
                <a:lnTo>
                  <a:pt x="0" y="938"/>
                </a:lnTo>
                <a:lnTo>
                  <a:pt x="56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6F22F6B1-4F95-4B66-9C19-682814DEB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/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/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7" name="Group 152"/>
          <p:cNvGrpSpPr>
            <a:grpSpLocks/>
          </p:cNvGrpSpPr>
          <p:nvPr/>
        </p:nvGrpSpPr>
        <p:grpSpPr bwMode="auto">
          <a:xfrm>
            <a:off x="7170737" y="4724400"/>
            <a:ext cx="677863" cy="914400"/>
            <a:chOff x="332" y="2592"/>
            <a:chExt cx="427" cy="576"/>
          </a:xfrm>
        </p:grpSpPr>
        <p:grpSp>
          <p:nvGrpSpPr>
            <p:cNvPr id="2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38599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4.44444E-6 L -0.00365 0.1150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9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162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621" name="Group 5"/>
          <p:cNvGrpSpPr>
            <a:grpSpLocks/>
          </p:cNvGrpSpPr>
          <p:nvPr/>
        </p:nvGrpSpPr>
        <p:grpSpPr bwMode="auto">
          <a:xfrm>
            <a:off x="3803650" y="1828800"/>
            <a:ext cx="539750" cy="914400"/>
            <a:chOff x="3309" y="2976"/>
            <a:chExt cx="484" cy="1010"/>
          </a:xfrm>
        </p:grpSpPr>
        <p:sp>
          <p:nvSpPr>
            <p:cNvPr id="11162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162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162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163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163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163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163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163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1622" name="Freeform 21"/>
          <p:cNvSpPr>
            <a:spLocks/>
          </p:cNvSpPr>
          <p:nvPr/>
        </p:nvSpPr>
        <p:spPr bwMode="auto">
          <a:xfrm>
            <a:off x="3721100" y="2286000"/>
            <a:ext cx="546100" cy="29718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3" name="Text Box 22"/>
          <p:cNvSpPr txBox="1">
            <a:spLocks noChangeArrowheads="1"/>
          </p:cNvSpPr>
          <p:nvPr/>
        </p:nvSpPr>
        <p:spPr bwMode="auto">
          <a:xfrm>
            <a:off x="5715000" y="1905000"/>
            <a:ext cx="3016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Original Problem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36711BAD-7F7D-4909-9EF1-5F2FC12FB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7" name="Group 152"/>
          <p:cNvGrpSpPr>
            <a:grpSpLocks/>
          </p:cNvGrpSpPr>
          <p:nvPr/>
        </p:nvGrpSpPr>
        <p:grpSpPr bwMode="auto">
          <a:xfrm>
            <a:off x="7856537" y="4724400"/>
            <a:ext cx="677863" cy="914400"/>
            <a:chOff x="332" y="2592"/>
            <a:chExt cx="427" cy="576"/>
          </a:xfrm>
        </p:grpSpPr>
        <p:grpSp>
          <p:nvGrpSpPr>
            <p:cNvPr id="2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Dynamic Programming</a:t>
            </a:r>
          </a:p>
        </p:txBody>
      </p:sp>
      <p:sp>
        <p:nvSpPr>
          <p:cNvPr id="1246211" name="Text Box 3"/>
          <p:cNvSpPr txBox="1">
            <a:spLocks noChangeArrowheads="1"/>
          </p:cNvSpPr>
          <p:nvPr/>
        </p:nvSpPr>
        <p:spPr bwMode="auto">
          <a:xfrm>
            <a:off x="949325" y="1438275"/>
            <a:ext cx="7672388" cy="350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/>
              <a:t>A hard topic.</a:t>
            </a:r>
          </a:p>
          <a:p>
            <a:pPr eaLnBrk="1" hangingPunct="1"/>
            <a:r>
              <a:rPr lang="en-US" altLang="en-US" sz="2800"/>
              <a:t>I try to provide a unified way to think of it</a:t>
            </a:r>
            <a:br>
              <a:rPr lang="en-US" altLang="en-US" sz="2800"/>
            </a:br>
            <a:r>
              <a:rPr lang="en-US" altLang="en-US" sz="2800"/>
              <a:t>and a fixed set of steps to follow.</a:t>
            </a:r>
          </a:p>
          <a:p>
            <a:pPr eaLnBrk="1" hangingPunct="1"/>
            <a:r>
              <a:rPr lang="en-US" altLang="en-US" sz="2800"/>
              <a:t>Even if you don’t get the details of the </a:t>
            </a:r>
            <a:br>
              <a:rPr lang="en-US" altLang="en-US" sz="2800"/>
            </a:br>
            <a:r>
              <a:rPr lang="en-US" altLang="en-US" sz="2800"/>
              <a:t>algorithm correct, at least get the right structure.  </a:t>
            </a:r>
          </a:p>
          <a:p>
            <a:pPr eaLnBrk="1" hangingPunct="1"/>
            <a:r>
              <a:rPr lang="en-US" altLang="en-US" sz="2800"/>
              <a:t>I provide analogies (little bird) to make it </a:t>
            </a:r>
            <a:br>
              <a:rPr lang="en-US" altLang="en-US" sz="2800"/>
            </a:br>
            <a:r>
              <a:rPr lang="en-US" altLang="en-US" sz="2800"/>
              <a:t>hopefully more fun &amp; easier to follow.</a:t>
            </a:r>
          </a:p>
          <a:p>
            <a:pPr eaLnBrk="1" hangingPunct="1"/>
            <a:endParaRPr lang="en-US" altLang="en-US" sz="28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6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46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46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62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462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462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62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462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462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62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462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462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3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2644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45" name="Group 5"/>
          <p:cNvGrpSpPr>
            <a:grpSpLocks/>
          </p:cNvGrpSpPr>
          <p:nvPr/>
        </p:nvGrpSpPr>
        <p:grpSpPr bwMode="auto">
          <a:xfrm>
            <a:off x="3651250" y="1752600"/>
            <a:ext cx="539750" cy="914400"/>
            <a:chOff x="3309" y="2976"/>
            <a:chExt cx="484" cy="1010"/>
          </a:xfrm>
        </p:grpSpPr>
        <p:sp>
          <p:nvSpPr>
            <p:cNvPr id="11265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265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265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266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266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266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266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266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2646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1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12647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12648" name="Line 23"/>
          <p:cNvSpPr>
            <a:spLocks noChangeShapeType="1"/>
          </p:cNvSpPr>
          <p:nvPr/>
        </p:nvSpPr>
        <p:spPr bwMode="auto">
          <a:xfrm flipH="1">
            <a:off x="3276600" y="2209800"/>
            <a:ext cx="9144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49" name="Freeform 24"/>
          <p:cNvSpPr>
            <a:spLocks/>
          </p:cNvSpPr>
          <p:nvPr/>
        </p:nvSpPr>
        <p:spPr bwMode="auto">
          <a:xfrm>
            <a:off x="3225800" y="2895600"/>
            <a:ext cx="889000" cy="2362200"/>
          </a:xfrm>
          <a:custGeom>
            <a:avLst/>
            <a:gdLst>
              <a:gd name="T0" fmla="*/ 2147483647 w 560"/>
              <a:gd name="T1" fmla="*/ 0 h 1488"/>
              <a:gd name="T2" fmla="*/ 0 w 560"/>
              <a:gd name="T3" fmla="*/ 2147483647 h 1488"/>
              <a:gd name="T4" fmla="*/ 2147483647 w 560"/>
              <a:gd name="T5" fmla="*/ 2147483647 h 1488"/>
              <a:gd name="T6" fmla="*/ 0 60000 65536"/>
              <a:gd name="T7" fmla="*/ 0 60000 65536"/>
              <a:gd name="T8" fmla="*/ 0 60000 65536"/>
              <a:gd name="T9" fmla="*/ 0 w 560"/>
              <a:gd name="T10" fmla="*/ 0 h 1488"/>
              <a:gd name="T11" fmla="*/ 560 w 560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60" h="1488">
                <a:moveTo>
                  <a:pt x="32" y="0"/>
                </a:moveTo>
                <a:lnTo>
                  <a:pt x="0" y="938"/>
                </a:lnTo>
                <a:lnTo>
                  <a:pt x="56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11B59AD3-0CD9-4BF0-B581-6AB1F07B3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70246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7856537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7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3668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3669" name="Group 5"/>
          <p:cNvGrpSpPr>
            <a:grpSpLocks/>
          </p:cNvGrpSpPr>
          <p:nvPr/>
        </p:nvGrpSpPr>
        <p:grpSpPr bwMode="auto">
          <a:xfrm>
            <a:off x="3803650" y="1828800"/>
            <a:ext cx="539750" cy="914400"/>
            <a:chOff x="3309" y="2976"/>
            <a:chExt cx="484" cy="1010"/>
          </a:xfrm>
        </p:grpSpPr>
        <p:sp>
          <p:nvSpPr>
            <p:cNvPr id="11367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67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367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368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368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368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368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368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3670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2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13671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2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13672" name="Line 23"/>
          <p:cNvSpPr>
            <a:spLocks noChangeShapeType="1"/>
          </p:cNvSpPr>
          <p:nvPr/>
        </p:nvSpPr>
        <p:spPr bwMode="auto">
          <a:xfrm flipH="1">
            <a:off x="4191000" y="2209800"/>
            <a:ext cx="762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3" name="Freeform 24"/>
          <p:cNvSpPr>
            <a:spLocks/>
          </p:cNvSpPr>
          <p:nvPr/>
        </p:nvSpPr>
        <p:spPr bwMode="auto">
          <a:xfrm>
            <a:off x="4114800" y="2819400"/>
            <a:ext cx="163513" cy="2438400"/>
          </a:xfrm>
          <a:custGeom>
            <a:avLst/>
            <a:gdLst>
              <a:gd name="T0" fmla="*/ 0 w 103"/>
              <a:gd name="T1" fmla="*/ 0 h 1536"/>
              <a:gd name="T2" fmla="*/ 2147483647 w 103"/>
              <a:gd name="T3" fmla="*/ 2147483647 h 1536"/>
              <a:gd name="T4" fmla="*/ 2147483647 w 103"/>
              <a:gd name="T5" fmla="*/ 2147483647 h 1536"/>
              <a:gd name="T6" fmla="*/ 0 60000 65536"/>
              <a:gd name="T7" fmla="*/ 0 60000 65536"/>
              <a:gd name="T8" fmla="*/ 0 60000 65536"/>
              <a:gd name="T9" fmla="*/ 0 w 103"/>
              <a:gd name="T10" fmla="*/ 0 h 1536"/>
              <a:gd name="T11" fmla="*/ 103 w 103"/>
              <a:gd name="T12" fmla="*/ 1536 h 1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3" h="1536">
                <a:moveTo>
                  <a:pt x="0" y="0"/>
                </a:moveTo>
                <a:lnTo>
                  <a:pt x="103" y="1026"/>
                </a:lnTo>
                <a:lnTo>
                  <a:pt x="1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BBC80523-0FA5-432F-9F3A-60492D5C5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63246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7856537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1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4692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2" y="20574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4693" name="Group 5"/>
          <p:cNvGrpSpPr>
            <a:grpSpLocks/>
          </p:cNvGrpSpPr>
          <p:nvPr/>
        </p:nvGrpSpPr>
        <p:grpSpPr bwMode="auto">
          <a:xfrm>
            <a:off x="3803650" y="1828800"/>
            <a:ext cx="539750" cy="914400"/>
            <a:chOff x="3309" y="2976"/>
            <a:chExt cx="484" cy="1010"/>
          </a:xfrm>
        </p:grpSpPr>
        <p:sp>
          <p:nvSpPr>
            <p:cNvPr id="114698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699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4700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01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02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03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04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05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06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0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470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470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471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4711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4712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4694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path </a:t>
            </a:r>
            <a:r>
              <a:rPr lang="en-US" altLang="en-US" dirty="0">
                <a:solidFill>
                  <a:schemeClr val="hlink"/>
                </a:solidFill>
              </a:rPr>
              <a:t>&lt;</a:t>
            </a:r>
            <a:r>
              <a:rPr lang="en-US" altLang="en-US" i="1" dirty="0">
                <a:solidFill>
                  <a:schemeClr val="hlink"/>
                </a:solidFill>
              </a:rPr>
              <a:t>v</a:t>
            </a:r>
            <a:r>
              <a:rPr lang="en-US" altLang="en-US" i="1" baseline="-25000" dirty="0">
                <a:solidFill>
                  <a:schemeClr val="hlink"/>
                </a:solidFill>
              </a:rPr>
              <a:t>5</a:t>
            </a:r>
            <a:r>
              <a:rPr lang="en-US" altLang="en-US" dirty="0">
                <a:solidFill>
                  <a:schemeClr val="hlink"/>
                </a:solidFill>
              </a:rPr>
              <a:t>,</a:t>
            </a:r>
            <a:r>
              <a:rPr lang="en-US" altLang="en-US" i="1" dirty="0">
                <a:solidFill>
                  <a:schemeClr val="hlink"/>
                </a:solidFill>
              </a:rPr>
              <a:t>t</a:t>
            </a:r>
            <a:r>
              <a:rPr lang="en-US" altLang="en-US" dirty="0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14695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Little bird suggests first edge </a:t>
            </a:r>
            <a:r>
              <a:rPr lang="en-US" altLang="en-US" dirty="0">
                <a:solidFill>
                  <a:srgbClr val="00FFFF"/>
                </a:solidFill>
              </a:rPr>
              <a:t>&lt;</a:t>
            </a:r>
            <a:r>
              <a:rPr lang="en-US" altLang="en-US" i="1" dirty="0">
                <a:solidFill>
                  <a:srgbClr val="00FFFF"/>
                </a:solidFill>
              </a:rPr>
              <a:t>s</a:t>
            </a:r>
            <a:r>
              <a:rPr lang="en-US" altLang="en-US" dirty="0">
                <a:solidFill>
                  <a:srgbClr val="00FFFF"/>
                </a:solidFill>
              </a:rPr>
              <a:t>,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5</a:t>
            </a:r>
            <a:r>
              <a:rPr lang="en-US" altLang="en-US" dirty="0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14696" name="Line 23"/>
          <p:cNvSpPr>
            <a:spLocks noChangeShapeType="1"/>
          </p:cNvSpPr>
          <p:nvPr/>
        </p:nvSpPr>
        <p:spPr bwMode="auto">
          <a:xfrm>
            <a:off x="4267200" y="2209800"/>
            <a:ext cx="381000" cy="1371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7" name="Freeform 24"/>
          <p:cNvSpPr>
            <a:spLocks/>
          </p:cNvSpPr>
          <p:nvPr/>
        </p:nvSpPr>
        <p:spPr bwMode="auto">
          <a:xfrm>
            <a:off x="4114800" y="3671888"/>
            <a:ext cx="1354138" cy="1585912"/>
          </a:xfrm>
          <a:custGeom>
            <a:avLst/>
            <a:gdLst>
              <a:gd name="T0" fmla="*/ 2147483647 w 853"/>
              <a:gd name="T1" fmla="*/ 0 h 999"/>
              <a:gd name="T2" fmla="*/ 2147483647 w 853"/>
              <a:gd name="T3" fmla="*/ 2147483647 h 999"/>
              <a:gd name="T4" fmla="*/ 0 w 853"/>
              <a:gd name="T5" fmla="*/ 2147483647 h 999"/>
              <a:gd name="T6" fmla="*/ 0 60000 65536"/>
              <a:gd name="T7" fmla="*/ 0 60000 65536"/>
              <a:gd name="T8" fmla="*/ 0 60000 65536"/>
              <a:gd name="T9" fmla="*/ 0 w 853"/>
              <a:gd name="T10" fmla="*/ 0 h 999"/>
              <a:gd name="T11" fmla="*/ 853 w 853"/>
              <a:gd name="T12" fmla="*/ 999 h 9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53" h="999">
                <a:moveTo>
                  <a:pt x="364" y="0"/>
                </a:moveTo>
                <a:lnTo>
                  <a:pt x="853" y="520"/>
                </a:lnTo>
                <a:lnTo>
                  <a:pt x="0" y="999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A8C6B658-D12D-4B9E-9EB7-56DDF2D9C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40386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7856537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5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5716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5717" name="Group 5"/>
          <p:cNvGrpSpPr>
            <a:grpSpLocks/>
          </p:cNvGrpSpPr>
          <p:nvPr/>
        </p:nvGrpSpPr>
        <p:grpSpPr bwMode="auto">
          <a:xfrm>
            <a:off x="3803650" y="1828800"/>
            <a:ext cx="539750" cy="914400"/>
            <a:chOff x="3309" y="2976"/>
            <a:chExt cx="484" cy="1010"/>
          </a:xfrm>
        </p:grpSpPr>
        <p:sp>
          <p:nvSpPr>
            <p:cNvPr id="115722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5723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5724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25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26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27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28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29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30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31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573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573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573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573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573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5718" name="Text Box 2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path </a:t>
            </a:r>
            <a:r>
              <a:rPr lang="en-US" altLang="en-US" dirty="0">
                <a:solidFill>
                  <a:schemeClr val="hlink"/>
                </a:solidFill>
              </a:rPr>
              <a:t>&lt;</a:t>
            </a:r>
            <a:r>
              <a:rPr lang="en-US" altLang="en-US" i="1" dirty="0">
                <a:solidFill>
                  <a:schemeClr val="hlink"/>
                </a:solidFill>
              </a:rPr>
              <a:t>v</a:t>
            </a:r>
            <a:r>
              <a:rPr lang="en-US" altLang="en-US" i="1" baseline="-25000" dirty="0">
                <a:solidFill>
                  <a:schemeClr val="hlink"/>
                </a:solidFill>
              </a:rPr>
              <a:t>3</a:t>
            </a:r>
            <a:r>
              <a:rPr lang="en-US" altLang="en-US" dirty="0">
                <a:solidFill>
                  <a:schemeClr val="hlink"/>
                </a:solidFill>
              </a:rPr>
              <a:t>,</a:t>
            </a:r>
            <a:r>
              <a:rPr lang="en-US" altLang="en-US" i="1" dirty="0">
                <a:solidFill>
                  <a:schemeClr val="hlink"/>
                </a:solidFill>
              </a:rPr>
              <a:t>t</a:t>
            </a:r>
            <a:r>
              <a:rPr lang="en-US" altLang="en-US" dirty="0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15719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Little bird suggests first edge </a:t>
            </a:r>
            <a:r>
              <a:rPr lang="en-US" altLang="en-US" dirty="0">
                <a:solidFill>
                  <a:srgbClr val="00FFFF"/>
                </a:solidFill>
              </a:rPr>
              <a:t>&lt;</a:t>
            </a:r>
            <a:r>
              <a:rPr lang="en-US" altLang="en-US" i="1" dirty="0">
                <a:solidFill>
                  <a:srgbClr val="00FFFF"/>
                </a:solidFill>
              </a:rPr>
              <a:t>s</a:t>
            </a:r>
            <a:r>
              <a:rPr lang="en-US" altLang="en-US" dirty="0">
                <a:solidFill>
                  <a:srgbClr val="00FFFF"/>
                </a:solidFill>
              </a:rPr>
              <a:t>,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3</a:t>
            </a:r>
            <a:r>
              <a:rPr lang="en-US" altLang="en-US" dirty="0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115720" name="Line 23"/>
          <p:cNvSpPr>
            <a:spLocks noChangeShapeType="1"/>
          </p:cNvSpPr>
          <p:nvPr/>
        </p:nvSpPr>
        <p:spPr bwMode="auto">
          <a:xfrm>
            <a:off x="4267200" y="2209800"/>
            <a:ext cx="9144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21" name="Freeform 24"/>
          <p:cNvSpPr>
            <a:spLocks/>
          </p:cNvSpPr>
          <p:nvPr/>
        </p:nvSpPr>
        <p:spPr bwMode="auto">
          <a:xfrm>
            <a:off x="4114800" y="2819400"/>
            <a:ext cx="1354138" cy="2438400"/>
          </a:xfrm>
          <a:custGeom>
            <a:avLst/>
            <a:gdLst>
              <a:gd name="T0" fmla="*/ 2147483647 w 853"/>
              <a:gd name="T1" fmla="*/ 0 h 1536"/>
              <a:gd name="T2" fmla="*/ 2147483647 w 853"/>
              <a:gd name="T3" fmla="*/ 2147483647 h 1536"/>
              <a:gd name="T4" fmla="*/ 2147483647 w 853"/>
              <a:gd name="T5" fmla="*/ 2147483647 h 1536"/>
              <a:gd name="T6" fmla="*/ 0 w 853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53"/>
              <a:gd name="T13" fmla="*/ 0 h 1536"/>
              <a:gd name="T14" fmla="*/ 853 w 853"/>
              <a:gd name="T15" fmla="*/ 1536 h 1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53" h="1536">
                <a:moveTo>
                  <a:pt x="672" y="0"/>
                </a:moveTo>
                <a:lnTo>
                  <a:pt x="364" y="537"/>
                </a:lnTo>
                <a:lnTo>
                  <a:pt x="853" y="1057"/>
                </a:lnTo>
                <a:lnTo>
                  <a:pt x="0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55998A88-95E5-4EB2-AA2B-86A42E1B86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54864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7856537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9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674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6741" name="Group 5"/>
          <p:cNvGrpSpPr>
            <a:grpSpLocks/>
          </p:cNvGrpSpPr>
          <p:nvPr/>
        </p:nvGrpSpPr>
        <p:grpSpPr bwMode="auto">
          <a:xfrm>
            <a:off x="3803650" y="1828800"/>
            <a:ext cx="539750" cy="914400"/>
            <a:chOff x="3309" y="2976"/>
            <a:chExt cx="484" cy="1010"/>
          </a:xfrm>
        </p:grpSpPr>
        <p:sp>
          <p:nvSpPr>
            <p:cNvPr id="116745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6746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6747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48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49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0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1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2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3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4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5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6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7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8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6759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6743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24" name="Rectangle 2">
            <a:extLst>
              <a:ext uri="{FF2B5EF4-FFF2-40B4-BE49-F238E27FC236}">
                <a16:creationId xmlns:a16="http://schemas.microsoft.com/office/drawing/2014/main" id="{7DE12FE2-CFD4-4D67-95FF-D5604C22D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5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7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8" name="Group 152"/>
          <p:cNvGrpSpPr>
            <a:grpSpLocks/>
          </p:cNvGrpSpPr>
          <p:nvPr/>
        </p:nvGrpSpPr>
        <p:grpSpPr bwMode="auto">
          <a:xfrm>
            <a:off x="7856537" y="4724400"/>
            <a:ext cx="677863" cy="914400"/>
            <a:chOff x="332" y="2592"/>
            <a:chExt cx="427" cy="576"/>
          </a:xfrm>
        </p:grpSpPr>
        <p:grpSp>
          <p:nvGrpSpPr>
            <p:cNvPr id="29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1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3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5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0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48" name="Line 23">
            <a:extLst>
              <a:ext uri="{FF2B5EF4-FFF2-40B4-BE49-F238E27FC236}">
                <a16:creationId xmlns:a16="http://schemas.microsoft.com/office/drawing/2014/main" id="{140E2F22-404A-4BFC-B1F5-608685131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7200" y="2209800"/>
            <a:ext cx="9144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" name="Freeform 24">
            <a:extLst>
              <a:ext uri="{FF2B5EF4-FFF2-40B4-BE49-F238E27FC236}">
                <a16:creationId xmlns:a16="http://schemas.microsoft.com/office/drawing/2014/main" id="{05114ED1-A92A-4BA5-912C-9C259EB35722}"/>
              </a:ext>
            </a:extLst>
          </p:cNvPr>
          <p:cNvSpPr>
            <a:spLocks/>
          </p:cNvSpPr>
          <p:nvPr/>
        </p:nvSpPr>
        <p:spPr bwMode="auto">
          <a:xfrm>
            <a:off x="4114800" y="2819400"/>
            <a:ext cx="1354138" cy="2438400"/>
          </a:xfrm>
          <a:custGeom>
            <a:avLst/>
            <a:gdLst>
              <a:gd name="T0" fmla="*/ 2147483647 w 853"/>
              <a:gd name="T1" fmla="*/ 0 h 1536"/>
              <a:gd name="T2" fmla="*/ 2147483647 w 853"/>
              <a:gd name="T3" fmla="*/ 2147483647 h 1536"/>
              <a:gd name="T4" fmla="*/ 2147483647 w 853"/>
              <a:gd name="T5" fmla="*/ 2147483647 h 1536"/>
              <a:gd name="T6" fmla="*/ 0 w 853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53"/>
              <a:gd name="T13" fmla="*/ 0 h 1536"/>
              <a:gd name="T14" fmla="*/ 853 w 853"/>
              <a:gd name="T15" fmla="*/ 1536 h 1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53" h="1536">
                <a:moveTo>
                  <a:pt x="672" y="0"/>
                </a:moveTo>
                <a:lnTo>
                  <a:pt x="364" y="537"/>
                </a:lnTo>
                <a:lnTo>
                  <a:pt x="853" y="1057"/>
                </a:lnTo>
                <a:lnTo>
                  <a:pt x="0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Line 23">
            <a:extLst>
              <a:ext uri="{FF2B5EF4-FFF2-40B4-BE49-F238E27FC236}">
                <a16:creationId xmlns:a16="http://schemas.microsoft.com/office/drawing/2014/main" id="{BFC13C4F-4277-4132-8D25-13123D79DE4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7200" y="2209800"/>
            <a:ext cx="381000" cy="1371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" name="Freeform 24">
            <a:extLst>
              <a:ext uri="{FF2B5EF4-FFF2-40B4-BE49-F238E27FC236}">
                <a16:creationId xmlns:a16="http://schemas.microsoft.com/office/drawing/2014/main" id="{82819C87-D0D9-4B8D-9A4F-6C4B1D56A9B0}"/>
              </a:ext>
            </a:extLst>
          </p:cNvPr>
          <p:cNvSpPr>
            <a:spLocks/>
          </p:cNvSpPr>
          <p:nvPr/>
        </p:nvSpPr>
        <p:spPr bwMode="auto">
          <a:xfrm>
            <a:off x="4114800" y="3671888"/>
            <a:ext cx="1354138" cy="1585912"/>
          </a:xfrm>
          <a:custGeom>
            <a:avLst/>
            <a:gdLst>
              <a:gd name="T0" fmla="*/ 2147483647 w 853"/>
              <a:gd name="T1" fmla="*/ 0 h 999"/>
              <a:gd name="T2" fmla="*/ 2147483647 w 853"/>
              <a:gd name="T3" fmla="*/ 2147483647 h 999"/>
              <a:gd name="T4" fmla="*/ 0 w 853"/>
              <a:gd name="T5" fmla="*/ 2147483647 h 999"/>
              <a:gd name="T6" fmla="*/ 0 60000 65536"/>
              <a:gd name="T7" fmla="*/ 0 60000 65536"/>
              <a:gd name="T8" fmla="*/ 0 60000 65536"/>
              <a:gd name="T9" fmla="*/ 0 w 853"/>
              <a:gd name="T10" fmla="*/ 0 h 999"/>
              <a:gd name="T11" fmla="*/ 853 w 853"/>
              <a:gd name="T12" fmla="*/ 999 h 9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53" h="999">
                <a:moveTo>
                  <a:pt x="364" y="0"/>
                </a:moveTo>
                <a:lnTo>
                  <a:pt x="853" y="520"/>
                </a:lnTo>
                <a:lnTo>
                  <a:pt x="0" y="999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2" name="Line 23">
            <a:extLst>
              <a:ext uri="{FF2B5EF4-FFF2-40B4-BE49-F238E27FC236}">
                <a16:creationId xmlns:a16="http://schemas.microsoft.com/office/drawing/2014/main" id="{F123F1DF-CD65-447B-99CD-5A21C524AC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91000" y="2209800"/>
            <a:ext cx="762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" name="Freeform 24">
            <a:extLst>
              <a:ext uri="{FF2B5EF4-FFF2-40B4-BE49-F238E27FC236}">
                <a16:creationId xmlns:a16="http://schemas.microsoft.com/office/drawing/2014/main" id="{33504AA8-35C7-475D-B69F-D3DA2C2569E6}"/>
              </a:ext>
            </a:extLst>
          </p:cNvPr>
          <p:cNvSpPr>
            <a:spLocks/>
          </p:cNvSpPr>
          <p:nvPr/>
        </p:nvSpPr>
        <p:spPr bwMode="auto">
          <a:xfrm>
            <a:off x="4114800" y="2819400"/>
            <a:ext cx="163513" cy="2438400"/>
          </a:xfrm>
          <a:custGeom>
            <a:avLst/>
            <a:gdLst>
              <a:gd name="T0" fmla="*/ 0 w 103"/>
              <a:gd name="T1" fmla="*/ 0 h 1536"/>
              <a:gd name="T2" fmla="*/ 2147483647 w 103"/>
              <a:gd name="T3" fmla="*/ 2147483647 h 1536"/>
              <a:gd name="T4" fmla="*/ 2147483647 w 103"/>
              <a:gd name="T5" fmla="*/ 2147483647 h 1536"/>
              <a:gd name="T6" fmla="*/ 0 60000 65536"/>
              <a:gd name="T7" fmla="*/ 0 60000 65536"/>
              <a:gd name="T8" fmla="*/ 0 60000 65536"/>
              <a:gd name="T9" fmla="*/ 0 w 103"/>
              <a:gd name="T10" fmla="*/ 0 h 1536"/>
              <a:gd name="T11" fmla="*/ 103 w 103"/>
              <a:gd name="T12" fmla="*/ 1536 h 1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3" h="1536">
                <a:moveTo>
                  <a:pt x="0" y="0"/>
                </a:moveTo>
                <a:lnTo>
                  <a:pt x="103" y="1026"/>
                </a:lnTo>
                <a:lnTo>
                  <a:pt x="1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" name="Line 23">
            <a:extLst>
              <a:ext uri="{FF2B5EF4-FFF2-40B4-BE49-F238E27FC236}">
                <a16:creationId xmlns:a16="http://schemas.microsoft.com/office/drawing/2014/main" id="{02BA26C7-90D6-479A-8292-78749E5618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2209800"/>
            <a:ext cx="9144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Freeform 24">
            <a:extLst>
              <a:ext uri="{FF2B5EF4-FFF2-40B4-BE49-F238E27FC236}">
                <a16:creationId xmlns:a16="http://schemas.microsoft.com/office/drawing/2014/main" id="{31A61810-0624-45D5-831A-9F5E884D6391}"/>
              </a:ext>
            </a:extLst>
          </p:cNvPr>
          <p:cNvSpPr>
            <a:spLocks/>
          </p:cNvSpPr>
          <p:nvPr/>
        </p:nvSpPr>
        <p:spPr bwMode="auto">
          <a:xfrm>
            <a:off x="3225800" y="2895600"/>
            <a:ext cx="889000" cy="2362200"/>
          </a:xfrm>
          <a:custGeom>
            <a:avLst/>
            <a:gdLst>
              <a:gd name="T0" fmla="*/ 2147483647 w 560"/>
              <a:gd name="T1" fmla="*/ 0 h 1488"/>
              <a:gd name="T2" fmla="*/ 0 w 560"/>
              <a:gd name="T3" fmla="*/ 2147483647 h 1488"/>
              <a:gd name="T4" fmla="*/ 2147483647 w 560"/>
              <a:gd name="T5" fmla="*/ 2147483647 h 1488"/>
              <a:gd name="T6" fmla="*/ 0 60000 65536"/>
              <a:gd name="T7" fmla="*/ 0 60000 65536"/>
              <a:gd name="T8" fmla="*/ 0 60000 65536"/>
              <a:gd name="T9" fmla="*/ 0 w 560"/>
              <a:gd name="T10" fmla="*/ 0 h 1488"/>
              <a:gd name="T11" fmla="*/ 560 w 560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60" h="1488">
                <a:moveTo>
                  <a:pt x="32" y="0"/>
                </a:moveTo>
                <a:lnTo>
                  <a:pt x="0" y="938"/>
                </a:lnTo>
                <a:lnTo>
                  <a:pt x="56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67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67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743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9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11674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6741" name="Group 5"/>
          <p:cNvGrpSpPr>
            <a:grpSpLocks/>
          </p:cNvGrpSpPr>
          <p:nvPr/>
        </p:nvGrpSpPr>
        <p:grpSpPr bwMode="auto">
          <a:xfrm>
            <a:off x="3803650" y="1828800"/>
            <a:ext cx="539750" cy="914400"/>
            <a:chOff x="3309" y="2976"/>
            <a:chExt cx="484" cy="1010"/>
          </a:xfrm>
        </p:grpSpPr>
        <p:sp>
          <p:nvSpPr>
            <p:cNvPr id="116745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6746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6747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48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49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0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1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2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3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4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5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6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7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6758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6759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6742" name="Freeform 21"/>
          <p:cNvSpPr>
            <a:spLocks/>
          </p:cNvSpPr>
          <p:nvPr/>
        </p:nvSpPr>
        <p:spPr bwMode="auto">
          <a:xfrm>
            <a:off x="4114800" y="2205038"/>
            <a:ext cx="1354138" cy="3052762"/>
          </a:xfrm>
          <a:custGeom>
            <a:avLst/>
            <a:gdLst>
              <a:gd name="T0" fmla="*/ 2147483647 w 853"/>
              <a:gd name="T1" fmla="*/ 0 h 1923"/>
              <a:gd name="T2" fmla="*/ 2147483647 w 853"/>
              <a:gd name="T3" fmla="*/ 2147483647 h 1923"/>
              <a:gd name="T4" fmla="*/ 2147483647 w 853"/>
              <a:gd name="T5" fmla="*/ 2147483647 h 1923"/>
              <a:gd name="T6" fmla="*/ 2147483647 w 853"/>
              <a:gd name="T7" fmla="*/ 2147483647 h 1923"/>
              <a:gd name="T8" fmla="*/ 0 w 853"/>
              <a:gd name="T9" fmla="*/ 2147483647 h 192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53"/>
              <a:gd name="T16" fmla="*/ 0 h 1923"/>
              <a:gd name="T17" fmla="*/ 853 w 853"/>
              <a:gd name="T18" fmla="*/ 1923 h 192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53" h="1923">
                <a:moveTo>
                  <a:pt x="80" y="0"/>
                </a:moveTo>
                <a:lnTo>
                  <a:pt x="687" y="403"/>
                </a:lnTo>
                <a:lnTo>
                  <a:pt x="364" y="924"/>
                </a:lnTo>
                <a:lnTo>
                  <a:pt x="853" y="1444"/>
                </a:lnTo>
                <a:lnTo>
                  <a:pt x="0" y="1923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6743" name="Rectangle 22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116744" name="Text Box 23"/>
          <p:cNvSpPr txBox="1">
            <a:spLocks noChangeArrowheads="1"/>
          </p:cNvSpPr>
          <p:nvPr/>
        </p:nvSpPr>
        <p:spPr bwMode="auto">
          <a:xfrm>
            <a:off x="6611938" y="3505200"/>
            <a:ext cx="1312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DONE</a:t>
            </a:r>
          </a:p>
        </p:txBody>
      </p:sp>
      <p:sp>
        <p:nvSpPr>
          <p:cNvPr id="24" name="Rectangle 2">
            <a:extLst>
              <a:ext uri="{FF2B5EF4-FFF2-40B4-BE49-F238E27FC236}">
                <a16:creationId xmlns:a16="http://schemas.microsoft.com/office/drawing/2014/main" id="{7DE12FE2-CFD4-4D67-95FF-D5604C22D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5" name="Group 4"/>
          <p:cNvGraphicFramePr>
            <a:graphicFrameLocks noGrp="1"/>
          </p:cNvGraphicFramePr>
          <p:nvPr/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7" name="Group 4"/>
          <p:cNvGraphicFramePr>
            <a:graphicFrameLocks noGrp="1"/>
          </p:cNvGraphicFramePr>
          <p:nvPr/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8" name="Group 152"/>
          <p:cNvGrpSpPr>
            <a:grpSpLocks/>
          </p:cNvGrpSpPr>
          <p:nvPr/>
        </p:nvGrpSpPr>
        <p:grpSpPr bwMode="auto">
          <a:xfrm>
            <a:off x="7856537" y="4724400"/>
            <a:ext cx="677863" cy="914400"/>
            <a:chOff x="332" y="2592"/>
            <a:chExt cx="427" cy="576"/>
          </a:xfrm>
        </p:grpSpPr>
        <p:grpSp>
          <p:nvGrpSpPr>
            <p:cNvPr id="29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1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3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5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0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2" name="Oval 1"/>
          <p:cNvSpPr/>
          <p:nvPr/>
        </p:nvSpPr>
        <p:spPr bwMode="auto">
          <a:xfrm>
            <a:off x="7315200" y="5224151"/>
            <a:ext cx="1676400" cy="1633849"/>
          </a:xfrm>
          <a:prstGeom prst="ellips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3922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4.44444E-6 L -0.00365 0.1150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744" grpId="0"/>
      <p:bldP spid="2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447800"/>
            <a:ext cx="8001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dirty="0"/>
              <a:t>Construct a table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 dirty="0"/>
              <a:t>for storing an optimal solution &amp; cost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 dirty="0"/>
              <a:t>for each sub-instance.  </a:t>
            </a:r>
          </a:p>
        </p:txBody>
      </p:sp>
      <p:sp>
        <p:nvSpPr>
          <p:cNvPr id="117763" name="Rectangle 30"/>
          <p:cNvSpPr>
            <a:spLocks noChangeArrowheads="1"/>
          </p:cNvSpPr>
          <p:nvPr/>
        </p:nvSpPr>
        <p:spPr bwMode="auto">
          <a:xfrm>
            <a:off x="457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530225" y="2667000"/>
            <a:ext cx="2365375" cy="2819400"/>
            <a:chOff x="529703" y="2667000"/>
            <a:chExt cx="2365897" cy="2819400"/>
          </a:xfrm>
        </p:grpSpPr>
        <p:sp>
          <p:nvSpPr>
            <p:cNvPr id="117795" name="Text Box 3"/>
            <p:cNvSpPr txBox="1">
              <a:spLocks noChangeArrowheads="1"/>
            </p:cNvSpPr>
            <p:nvPr/>
          </p:nvSpPr>
          <p:spPr bwMode="auto">
            <a:xfrm>
              <a:off x="697562" y="3068360"/>
              <a:ext cx="219803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Sub-Instances</a:t>
              </a:r>
              <a:endParaRPr lang="en-US" altLang="en-US" sz="2800"/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529703" y="2667000"/>
              <a:ext cx="841561" cy="5238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800" u="dbl" dirty="0">
                  <a:solidFill>
                    <a:srgbClr val="FF0000"/>
                  </a:solidFill>
                </a:rPr>
                <a:t>Map</a:t>
              </a:r>
            </a:p>
          </p:txBody>
        </p:sp>
        <p:sp>
          <p:nvSpPr>
            <p:cNvPr id="117797" name="Text Box 3"/>
            <p:cNvSpPr txBox="1">
              <a:spLocks noChangeArrowheads="1"/>
            </p:cNvSpPr>
            <p:nvPr/>
          </p:nvSpPr>
          <p:spPr bwMode="auto">
            <a:xfrm>
              <a:off x="1220542" y="3972580"/>
              <a:ext cx="13003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Indexes</a:t>
              </a:r>
              <a:endParaRPr lang="en-US" altLang="en-US" sz="2800"/>
            </a:p>
          </p:txBody>
        </p:sp>
        <p:sp>
          <p:nvSpPr>
            <p:cNvPr id="117798" name="Text Box 3"/>
            <p:cNvSpPr txBox="1">
              <a:spLocks noChangeArrowheads="1"/>
            </p:cNvSpPr>
            <p:nvPr/>
          </p:nvSpPr>
          <p:spPr bwMode="auto">
            <a:xfrm>
              <a:off x="851139" y="4963180"/>
              <a:ext cx="1955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Cell of table</a:t>
              </a:r>
              <a:endParaRPr lang="en-US" altLang="en-US" sz="2800"/>
            </a:p>
          </p:txBody>
        </p:sp>
        <p:sp>
          <p:nvSpPr>
            <p:cNvPr id="117799" name="Left-Right Arrow 37"/>
            <p:cNvSpPr>
              <a:spLocks noChangeArrowheads="1"/>
            </p:cNvSpPr>
            <p:nvPr/>
          </p:nvSpPr>
          <p:spPr bwMode="auto">
            <a:xfrm rot="5400000">
              <a:off x="1541212" y="36339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17800" name="Left-Right Arrow 39"/>
            <p:cNvSpPr>
              <a:spLocks noChangeArrowheads="1"/>
            </p:cNvSpPr>
            <p:nvPr/>
          </p:nvSpPr>
          <p:spPr bwMode="auto">
            <a:xfrm rot="5400000">
              <a:off x="1503112" y="45483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3886200" y="3057525"/>
            <a:ext cx="5181600" cy="523875"/>
            <a:chOff x="2304" y="2256"/>
            <a:chExt cx="3264" cy="330"/>
          </a:xfrm>
        </p:grpSpPr>
        <p:sp>
          <p:nvSpPr>
            <p:cNvPr id="117793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“Best path from </a:t>
              </a:r>
              <a:r>
                <a:rPr lang="en-US" altLang="en-US" sz="2800" i="1"/>
                <a:t>v</a:t>
              </a:r>
              <a:r>
                <a:rPr lang="en-US" altLang="en-US" sz="2800" i="1" baseline="-25000"/>
                <a:t>i</a:t>
              </a:r>
              <a:r>
                <a:rPr lang="en-US" altLang="en-US" sz="2800"/>
                <a:t> to </a:t>
              </a:r>
              <a:r>
                <a:rPr lang="en-US" altLang="en-US" sz="2800" i="1"/>
                <a:t>t</a:t>
              </a:r>
              <a:r>
                <a:rPr lang="en-US" altLang="en-US" sz="2800"/>
                <a:t>?”</a:t>
              </a:r>
            </a:p>
          </p:txBody>
        </p:sp>
        <p:sp>
          <p:nvSpPr>
            <p:cNvPr id="117794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39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ym typeface="Symbol" pitchFamily="18" charset="2"/>
                </a:rPr>
                <a:t></a:t>
              </a:r>
              <a:r>
                <a:rPr lang="en-US" altLang="en-US" sz="2800"/>
                <a:t> </a:t>
              </a:r>
              <a:r>
                <a:rPr lang="en-US" altLang="en-US" sz="2800" i="1"/>
                <a:t>i</a:t>
              </a:r>
            </a:p>
          </p:txBody>
        </p:sp>
      </p:grpSp>
      <p:sp>
        <p:nvSpPr>
          <p:cNvPr id="46" name="Text Box 6"/>
          <p:cNvSpPr txBox="1">
            <a:spLocks noChangeArrowheads="1"/>
          </p:cNvSpPr>
          <p:nvPr/>
        </p:nvSpPr>
        <p:spPr bwMode="auto">
          <a:xfrm>
            <a:off x="3886200" y="3916363"/>
            <a:ext cx="330250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dirty="0">
                <a:sym typeface="Symbol" pitchFamily="18" charset="2"/>
              </a:rPr>
              <a:t>Name this problem </a:t>
            </a:r>
            <a:r>
              <a:rPr lang="en-US" altLang="en-US" sz="2800" dirty="0" err="1">
                <a:sym typeface="Symbol" pitchFamily="18" charset="2"/>
              </a:rPr>
              <a:t>i</a:t>
            </a:r>
            <a:r>
              <a:rPr lang="en-US" altLang="en-US" sz="2800">
                <a:sym typeface="Symbol" pitchFamily="18" charset="2"/>
              </a:rPr>
              <a:t>. </a:t>
            </a:r>
            <a:endParaRPr lang="en-US" altLang="en-US" sz="2800" baseline="-25000" dirty="0"/>
          </a:p>
        </p:txBody>
      </p:sp>
      <p:graphicFrame>
        <p:nvGraphicFramePr>
          <p:cNvPr id="47" name="Group 4"/>
          <p:cNvGraphicFramePr>
            <a:graphicFrameLocks noGrp="1"/>
          </p:cNvGraphicFramePr>
          <p:nvPr/>
        </p:nvGraphicFramePr>
        <p:xfrm>
          <a:off x="1447800" y="5864225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8" name="Text Box 25"/>
          <p:cNvSpPr txBox="1">
            <a:spLocks noChangeArrowheads="1"/>
          </p:cNvSpPr>
          <p:nvPr/>
        </p:nvSpPr>
        <p:spPr bwMode="auto">
          <a:xfrm>
            <a:off x="1600200" y="6324600"/>
            <a:ext cx="5834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t,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,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,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,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,   ….,           s </a:t>
            </a:r>
          </a:p>
        </p:txBody>
      </p:sp>
      <p:sp>
        <p:nvSpPr>
          <p:cNvPr id="52" name="Text Box 25"/>
          <p:cNvSpPr txBox="1">
            <a:spLocks noChangeArrowheads="1"/>
          </p:cNvSpPr>
          <p:nvPr/>
        </p:nvSpPr>
        <p:spPr bwMode="auto">
          <a:xfrm>
            <a:off x="3962400" y="6370638"/>
            <a:ext cx="2841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1" dirty="0" err="1"/>
              <a:t>i</a:t>
            </a:r>
            <a:endParaRPr lang="en-US" altLang="en-US" sz="2800" i="1" dirty="0"/>
          </a:p>
        </p:txBody>
      </p:sp>
      <p:cxnSp>
        <p:nvCxnSpPr>
          <p:cNvPr id="54" name="Straight Arrow Connector 53"/>
          <p:cNvCxnSpPr>
            <a:cxnSpLocks noChangeShapeType="1"/>
          </p:cNvCxnSpPr>
          <p:nvPr/>
        </p:nvCxnSpPr>
        <p:spPr bwMode="auto">
          <a:xfrm rot="16200000" flipH="1">
            <a:off x="1676400" y="4191000"/>
            <a:ext cx="3733800" cy="990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traight Arrow Connector 55"/>
          <p:cNvCxnSpPr>
            <a:cxnSpLocks noChangeShapeType="1"/>
          </p:cNvCxnSpPr>
          <p:nvPr/>
        </p:nvCxnSpPr>
        <p:spPr bwMode="auto">
          <a:xfrm rot="16200000" flipH="1">
            <a:off x="2209800" y="4114800"/>
            <a:ext cx="3733800" cy="228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Rectangle 27"/>
          <p:cNvSpPr>
            <a:spLocks noChangeArrowheads="1"/>
          </p:cNvSpPr>
          <p:nvPr/>
        </p:nvSpPr>
        <p:spPr bwMode="auto">
          <a:xfrm>
            <a:off x="1219200" y="533400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dirty="0"/>
              <a:t>“Which is the best path from </a:t>
            </a:r>
            <a:r>
              <a:rPr lang="en-US" altLang="en-US" i="1" dirty="0"/>
              <a:t>v</a:t>
            </a:r>
            <a:r>
              <a:rPr lang="en-US" altLang="en-US" i="1" baseline="-25000" dirty="0"/>
              <a:t>i</a:t>
            </a:r>
            <a:r>
              <a:rPr lang="en-US" altLang="en-US" dirty="0"/>
              <a:t> to </a:t>
            </a:r>
            <a:r>
              <a:rPr lang="en-US" altLang="en-US" i="1" dirty="0"/>
              <a:t>t</a:t>
            </a:r>
            <a:r>
              <a:rPr lang="en-US" altLang="en-US" dirty="0"/>
              <a:t>?”</a:t>
            </a:r>
            <a:endParaRPr lang="en-US" altLang="en-US" sz="4400" dirty="0"/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6FA33340-D4AA-49D2-AB4A-D9959A0C0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 dirty="0">
                <a:solidFill>
                  <a:schemeClr val="tx2"/>
                </a:solidFill>
              </a:rPr>
              <a:t>Communication</a:t>
            </a:r>
          </a:p>
        </p:txBody>
      </p:sp>
      <p:sp>
        <p:nvSpPr>
          <p:cNvPr id="24" name="Text Box 25"/>
          <p:cNvSpPr txBox="1">
            <a:spLocks noChangeArrowheads="1"/>
          </p:cNvSpPr>
          <p:nvPr/>
        </p:nvSpPr>
        <p:spPr bwMode="auto">
          <a:xfrm>
            <a:off x="3979198" y="641098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1" dirty="0"/>
              <a:t>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  <p:bldP spid="60" grpId="0"/>
      <p:bldP spid="2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573213"/>
            <a:ext cx="8001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Fill out a table containing </a:t>
            </a:r>
            <a:br>
              <a:rPr lang="en-US" altLang="en-US"/>
            </a:br>
            <a:r>
              <a:rPr lang="en-US" altLang="en-US"/>
              <a:t>an optimal solution for each sub-instance.  </a:t>
            </a:r>
          </a:p>
        </p:txBody>
      </p:sp>
      <p:sp>
        <p:nvSpPr>
          <p:cNvPr id="118787" name="Rectangle 27"/>
          <p:cNvSpPr>
            <a:spLocks noChangeArrowheads="1"/>
          </p:cNvSpPr>
          <p:nvPr/>
        </p:nvSpPr>
        <p:spPr bwMode="auto">
          <a:xfrm>
            <a:off x="1219200" y="3001963"/>
            <a:ext cx="6934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118788" name="Rectangle 30"/>
          <p:cNvSpPr>
            <a:spLocks noChangeArrowheads="1"/>
          </p:cNvSpPr>
          <p:nvPr/>
        </p:nvSpPr>
        <p:spPr bwMode="auto">
          <a:xfrm>
            <a:off x="457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  <p:graphicFrame>
        <p:nvGraphicFramePr>
          <p:cNvPr id="9" name="Group 4"/>
          <p:cNvGraphicFramePr>
            <a:graphicFrameLocks noGrp="1"/>
          </p:cNvGraphicFramePr>
          <p:nvPr/>
        </p:nvGraphicFramePr>
        <p:xfrm>
          <a:off x="1447800" y="3749675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8810" name="Text Box 25"/>
          <p:cNvSpPr txBox="1">
            <a:spLocks noChangeArrowheads="1"/>
          </p:cNvSpPr>
          <p:nvPr/>
        </p:nvSpPr>
        <p:spPr bwMode="auto">
          <a:xfrm>
            <a:off x="1600200" y="4210050"/>
            <a:ext cx="5834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t,     v</a:t>
            </a:r>
            <a:r>
              <a:rPr lang="en-US" altLang="en-US" i="1" baseline="-25000"/>
              <a:t>8</a:t>
            </a:r>
            <a:r>
              <a:rPr lang="en-US" altLang="en-US" i="1"/>
              <a:t>,    v</a:t>
            </a:r>
            <a:r>
              <a:rPr lang="en-US" altLang="en-US" i="1" baseline="-25000"/>
              <a:t>7</a:t>
            </a:r>
            <a:r>
              <a:rPr lang="en-US" altLang="en-US" i="1"/>
              <a:t>,   v</a:t>
            </a:r>
            <a:r>
              <a:rPr lang="en-US" altLang="en-US" i="1" baseline="-25000"/>
              <a:t>6</a:t>
            </a:r>
            <a:r>
              <a:rPr lang="en-US" altLang="en-US" i="1"/>
              <a:t>,   v</a:t>
            </a:r>
            <a:r>
              <a:rPr lang="en-US" altLang="en-US" i="1" baseline="-25000"/>
              <a:t>5</a:t>
            </a:r>
            <a:r>
              <a:rPr lang="en-US" altLang="en-US" i="1"/>
              <a:t>,   ….,           s </a:t>
            </a:r>
          </a:p>
        </p:txBody>
      </p:sp>
      <p:sp>
        <p:nvSpPr>
          <p:cNvPr id="11" name="Text Box 28"/>
          <p:cNvSpPr txBox="1">
            <a:spLocks noChangeArrowheads="1"/>
          </p:cNvSpPr>
          <p:nvPr/>
        </p:nvSpPr>
        <p:spPr bwMode="auto">
          <a:xfrm>
            <a:off x="914400" y="4525963"/>
            <a:ext cx="1779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</a:t>
            </a:r>
          </a:p>
        </p:txBody>
      </p:sp>
      <p:sp>
        <p:nvSpPr>
          <p:cNvPr id="12" name="Text Box 29"/>
          <p:cNvSpPr txBox="1">
            <a:spLocks noChangeArrowheads="1"/>
          </p:cNvSpPr>
          <p:nvPr/>
        </p:nvSpPr>
        <p:spPr bwMode="auto">
          <a:xfrm>
            <a:off x="6765925" y="4591050"/>
            <a:ext cx="1538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Original</a:t>
            </a:r>
          </a:p>
        </p:txBody>
      </p:sp>
      <p:sp>
        <p:nvSpPr>
          <p:cNvPr id="10" name="Rectangle 2">
            <a:extLst>
              <a:ext uri="{FF2B5EF4-FFF2-40B4-BE49-F238E27FC236}">
                <a16:creationId xmlns:a16="http://schemas.microsoft.com/office/drawing/2014/main" id="{B61AED59-7F1E-49A1-A8C8-188C65EA7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 dirty="0">
                <a:solidFill>
                  <a:schemeClr val="tx2"/>
                </a:solidFill>
              </a:rPr>
              <a:t>Communication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  <p:bldP spid="11" grpId="0" autoUpdateAnimBg="0"/>
      <p:bldP spid="12" grpId="0" autoUpdateAnimBg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5444" name="Text Box 4"/>
          <p:cNvSpPr txBox="1">
            <a:spLocks noChangeArrowheads="1"/>
          </p:cNvSpPr>
          <p:nvPr/>
        </p:nvSpPr>
        <p:spPr bwMode="auto">
          <a:xfrm>
            <a:off x="4051300" y="5059363"/>
            <a:ext cx="38465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1"/>
                </a:solidFill>
              </a:rPr>
              <a:t>optSubSol = optSol[k]</a:t>
            </a:r>
          </a:p>
        </p:txBody>
      </p:sp>
      <p:sp>
        <p:nvSpPr>
          <p:cNvPr id="119812" name="Text Box 6"/>
          <p:cNvSpPr txBox="1">
            <a:spLocks noChangeArrowheads="1"/>
          </p:cNvSpPr>
          <p:nvPr/>
        </p:nvSpPr>
        <p:spPr bwMode="auto">
          <a:xfrm>
            <a:off x="304800" y="914400"/>
            <a:ext cx="77422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</a:t>
            </a:r>
            <a:r>
              <a:rPr lang="en-US" altLang="en-US" i="1"/>
              <a:t>k</a:t>
            </a:r>
            <a:r>
              <a:rPr lang="en-US" altLang="en-US"/>
              <a:t> gives friend </a:t>
            </a:r>
            <a:r>
              <a:rPr lang="en-US" altLang="en-US" i="1"/>
              <a:t>i</a:t>
            </a:r>
            <a:r>
              <a:rPr lang="en-US" altLang="en-US"/>
              <a:t>  a best path from </a:t>
            </a:r>
            <a:r>
              <a:rPr lang="en-US" altLang="en-US" i="1"/>
              <a:t>v</a:t>
            </a:r>
            <a:r>
              <a:rPr lang="en-US" altLang="en-US" i="1" baseline="-25000"/>
              <a:t>k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.</a:t>
            </a:r>
          </a:p>
        </p:txBody>
      </p:sp>
      <p:sp>
        <p:nvSpPr>
          <p:cNvPr id="119813" name="Text Box 55"/>
          <p:cNvSpPr txBox="1">
            <a:spLocks noChangeArrowheads="1"/>
          </p:cNvSpPr>
          <p:nvPr/>
        </p:nvSpPr>
        <p:spPr bwMode="auto">
          <a:xfrm>
            <a:off x="3192463" y="1325563"/>
            <a:ext cx="4216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Recursive BackTracking</a:t>
            </a:r>
          </a:p>
        </p:txBody>
      </p:sp>
      <p:sp>
        <p:nvSpPr>
          <p:cNvPr id="1725496" name="Text Box 56"/>
          <p:cNvSpPr txBox="1">
            <a:spLocks noChangeArrowheads="1"/>
          </p:cNvSpPr>
          <p:nvPr/>
        </p:nvSpPr>
        <p:spPr bwMode="auto">
          <a:xfrm>
            <a:off x="3733800" y="1752600"/>
            <a:ext cx="52260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1"/>
                </a:solidFill>
              </a:rPr>
              <a:t>&lt;optSubSol,optSubCost&gt; </a:t>
            </a:r>
            <a:br>
              <a:rPr lang="en-US" altLang="en-US" i="1">
                <a:solidFill>
                  <a:schemeClr val="accent1"/>
                </a:solidFill>
              </a:rPr>
            </a:br>
            <a:r>
              <a:rPr lang="en-US" altLang="en-US" i="1">
                <a:solidFill>
                  <a:schemeClr val="accent1"/>
                </a:solidFill>
              </a:rPr>
              <a:t>      = LeveledGraph(&lt;G,v</a:t>
            </a:r>
            <a:r>
              <a:rPr lang="en-US" altLang="en-US" i="1" baseline="-25000">
                <a:solidFill>
                  <a:schemeClr val="accent1"/>
                </a:solidFill>
              </a:rPr>
              <a:t>k</a:t>
            </a:r>
            <a:r>
              <a:rPr lang="en-US" altLang="en-US" i="1">
                <a:solidFill>
                  <a:schemeClr val="accent1"/>
                </a:solidFill>
              </a:rPr>
              <a:t>,t&gt;)</a:t>
            </a:r>
          </a:p>
        </p:txBody>
      </p:sp>
      <p:sp>
        <p:nvSpPr>
          <p:cNvPr id="1725497" name="Text Box 57"/>
          <p:cNvSpPr txBox="1">
            <a:spLocks noChangeArrowheads="1"/>
          </p:cNvSpPr>
          <p:nvPr/>
        </p:nvSpPr>
        <p:spPr bwMode="auto">
          <a:xfrm>
            <a:off x="4008438" y="4114800"/>
            <a:ext cx="36369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1"/>
                </a:solidFill>
              </a:rPr>
              <a:t>optSol[k] = optSol</a:t>
            </a:r>
            <a:r>
              <a:rPr lang="en-US" altLang="en-US" i="1" baseline="-25000">
                <a:solidFill>
                  <a:schemeClr val="accent1"/>
                </a:solidFill>
              </a:rPr>
              <a:t>min</a:t>
            </a:r>
          </a:p>
        </p:txBody>
      </p:sp>
      <p:sp>
        <p:nvSpPr>
          <p:cNvPr id="1725499" name="Text Box 59"/>
          <p:cNvSpPr txBox="1">
            <a:spLocks noChangeArrowheads="1"/>
          </p:cNvSpPr>
          <p:nvPr/>
        </p:nvSpPr>
        <p:spPr bwMode="auto">
          <a:xfrm>
            <a:off x="3862388" y="2667000"/>
            <a:ext cx="48450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1"/>
                </a:solidFill>
              </a:rPr>
              <a:t>return(optSol</a:t>
            </a:r>
            <a:r>
              <a:rPr lang="en-US" altLang="en-US" i="1" baseline="-25000">
                <a:solidFill>
                  <a:schemeClr val="accent1"/>
                </a:solidFill>
              </a:rPr>
              <a:t>min</a:t>
            </a:r>
            <a:r>
              <a:rPr lang="en-US" altLang="en-US" i="1">
                <a:solidFill>
                  <a:schemeClr val="accent1"/>
                </a:solidFill>
              </a:rPr>
              <a:t>,optCost</a:t>
            </a:r>
            <a:r>
              <a:rPr lang="en-US" altLang="en-US" i="1" baseline="-25000">
                <a:solidFill>
                  <a:schemeClr val="accent1"/>
                </a:solidFill>
              </a:rPr>
              <a:t>min</a:t>
            </a:r>
            <a:r>
              <a:rPr lang="en-US" altLang="en-US" i="1">
                <a:solidFill>
                  <a:schemeClr val="accent1"/>
                </a:solidFill>
              </a:rPr>
              <a:t>)</a:t>
            </a:r>
            <a:r>
              <a:rPr lang="en-US" altLang="en-US"/>
              <a:t> </a:t>
            </a:r>
            <a:r>
              <a:rPr lang="en-US" altLang="en-US" i="1" baseline="-25000">
                <a:solidFill>
                  <a:schemeClr val="accent1"/>
                </a:solidFill>
              </a:rPr>
              <a:t>,</a:t>
            </a:r>
          </a:p>
        </p:txBody>
      </p:sp>
      <p:sp>
        <p:nvSpPr>
          <p:cNvPr id="119817" name="Text Box 60"/>
          <p:cNvSpPr txBox="1">
            <a:spLocks noChangeArrowheads="1"/>
          </p:cNvSpPr>
          <p:nvPr/>
        </p:nvSpPr>
        <p:spPr bwMode="auto">
          <a:xfrm>
            <a:off x="3276600" y="3611563"/>
            <a:ext cx="40100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Dynamic Programming</a:t>
            </a:r>
          </a:p>
        </p:txBody>
      </p:sp>
      <p:pic>
        <p:nvPicPr>
          <p:cNvPr id="119818" name="Picture 61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563" y="2209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9819" name="Line 78"/>
          <p:cNvSpPr>
            <a:spLocks noChangeShapeType="1"/>
          </p:cNvSpPr>
          <p:nvPr/>
        </p:nvSpPr>
        <p:spPr bwMode="auto">
          <a:xfrm>
            <a:off x="533400" y="3048000"/>
            <a:ext cx="5334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20" name="Freeform 79"/>
          <p:cNvSpPr>
            <a:spLocks/>
          </p:cNvSpPr>
          <p:nvPr/>
        </p:nvSpPr>
        <p:spPr bwMode="auto">
          <a:xfrm>
            <a:off x="990600" y="3886200"/>
            <a:ext cx="544513" cy="1524000"/>
          </a:xfrm>
          <a:custGeom>
            <a:avLst/>
            <a:gdLst>
              <a:gd name="T0" fmla="*/ 0 w 343"/>
              <a:gd name="T1" fmla="*/ 0 h 960"/>
              <a:gd name="T2" fmla="*/ 2147483647 w 343"/>
              <a:gd name="T3" fmla="*/ 2147483647 h 960"/>
              <a:gd name="T4" fmla="*/ 2147483647 w 343"/>
              <a:gd name="T5" fmla="*/ 2147483647 h 960"/>
              <a:gd name="T6" fmla="*/ 0 60000 65536"/>
              <a:gd name="T7" fmla="*/ 0 60000 65536"/>
              <a:gd name="T8" fmla="*/ 0 60000 65536"/>
              <a:gd name="T9" fmla="*/ 0 w 343"/>
              <a:gd name="T10" fmla="*/ 0 h 960"/>
              <a:gd name="T11" fmla="*/ 343 w 34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3" h="960">
                <a:moveTo>
                  <a:pt x="0" y="0"/>
                </a:moveTo>
                <a:lnTo>
                  <a:pt x="343" y="458"/>
                </a:lnTo>
                <a:lnTo>
                  <a:pt x="24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9821" name="Group 97"/>
          <p:cNvGrpSpPr>
            <a:grpSpLocks/>
          </p:cNvGrpSpPr>
          <p:nvPr/>
        </p:nvGrpSpPr>
        <p:grpSpPr bwMode="auto">
          <a:xfrm>
            <a:off x="527050" y="4114800"/>
            <a:ext cx="768350" cy="914400"/>
            <a:chOff x="332" y="2592"/>
            <a:chExt cx="484" cy="576"/>
          </a:xfrm>
        </p:grpSpPr>
        <p:grpSp>
          <p:nvGrpSpPr>
            <p:cNvPr id="119912" name="Group 80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19914" name="Freeform 9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9915" name="Group 10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19916" name="Freeform 1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917" name="Freeform 1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918" name="Freeform 1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919" name="Freeform 1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920" name="Freeform 1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921" name="Freeform 1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922" name="Freeform 1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923" name="Oval 1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924" name="Oval 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925" name="Oval 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926" name="Oval 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927" name="Oval 2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9928" name="Oval 2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19913" name="Rectangle 42"/>
            <p:cNvSpPr>
              <a:spLocks noChangeArrowheads="1"/>
            </p:cNvSpPr>
            <p:nvPr/>
          </p:nvSpPr>
          <p:spPr bwMode="auto">
            <a:xfrm>
              <a:off x="572" y="2611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2"/>
                  </a:solidFill>
                </a:rPr>
                <a:t>k</a:t>
              </a:r>
            </a:p>
          </p:txBody>
        </p:sp>
      </p:grpSp>
      <p:grpSp>
        <p:nvGrpSpPr>
          <p:cNvPr id="119822" name="Group 26"/>
          <p:cNvGrpSpPr>
            <a:grpSpLocks/>
          </p:cNvGrpSpPr>
          <p:nvPr/>
        </p:nvGrpSpPr>
        <p:grpSpPr bwMode="auto">
          <a:xfrm flipH="1">
            <a:off x="762000" y="2667000"/>
            <a:ext cx="539750" cy="914400"/>
            <a:chOff x="3309" y="2976"/>
            <a:chExt cx="484" cy="1010"/>
          </a:xfrm>
        </p:grpSpPr>
        <p:sp>
          <p:nvSpPr>
            <p:cNvPr id="119897" name="Freeform 2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9898" name="Group 2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19899" name="Freeform 2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00" name="Freeform 3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01" name="Freeform 3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02" name="Freeform 3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03" name="Freeform 3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04" name="Freeform 3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05" name="Freeform 3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06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9907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9908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9909" name="Oval 3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19910" name="Oval 4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19911" name="Oval 4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19823" name="Rectangle 43"/>
          <p:cNvSpPr>
            <a:spLocks noChangeArrowheads="1"/>
          </p:cNvSpPr>
          <p:nvPr/>
        </p:nvSpPr>
        <p:spPr bwMode="auto">
          <a:xfrm>
            <a:off x="768350" y="2971800"/>
            <a:ext cx="296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i</a:t>
            </a:r>
          </a:p>
        </p:txBody>
      </p:sp>
      <p:grpSp>
        <p:nvGrpSpPr>
          <p:cNvPr id="7" name="Group 98"/>
          <p:cNvGrpSpPr>
            <a:grpSpLocks/>
          </p:cNvGrpSpPr>
          <p:nvPr/>
        </p:nvGrpSpPr>
        <p:grpSpPr bwMode="auto">
          <a:xfrm>
            <a:off x="2971800" y="2667000"/>
            <a:ext cx="746125" cy="914400"/>
            <a:chOff x="332" y="2592"/>
            <a:chExt cx="470" cy="576"/>
          </a:xfrm>
        </p:grpSpPr>
        <p:grpSp>
          <p:nvGrpSpPr>
            <p:cNvPr id="119880" name="Group 99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19882" name="Freeform 100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9883" name="Group 101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19884" name="Freeform 10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85" name="Freeform 10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86" name="Freeform 10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87" name="Freeform 10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88" name="Freeform 10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89" name="Freeform 10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90" name="Freeform 10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91" name="Oval 10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92" name="Oval 11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93" name="Oval 11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94" name="Oval 11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95" name="Oval 11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9896" name="Oval 11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19881" name="Rectangle 115"/>
            <p:cNvSpPr>
              <a:spLocks noChangeArrowheads="1"/>
            </p:cNvSpPr>
            <p:nvPr/>
          </p:nvSpPr>
          <p:spPr bwMode="auto">
            <a:xfrm>
              <a:off x="572" y="2611"/>
              <a:ext cx="23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k</a:t>
              </a:r>
            </a:p>
          </p:txBody>
        </p:sp>
      </p:grpSp>
      <p:grpSp>
        <p:nvGrpSpPr>
          <p:cNvPr id="10" name="Group 116"/>
          <p:cNvGrpSpPr>
            <a:grpSpLocks/>
          </p:cNvGrpSpPr>
          <p:nvPr/>
        </p:nvGrpSpPr>
        <p:grpSpPr bwMode="auto">
          <a:xfrm>
            <a:off x="2971800" y="1752600"/>
            <a:ext cx="677863" cy="914400"/>
            <a:chOff x="332" y="2592"/>
            <a:chExt cx="427" cy="576"/>
          </a:xfrm>
        </p:grpSpPr>
        <p:grpSp>
          <p:nvGrpSpPr>
            <p:cNvPr id="119863" name="Group 117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19865" name="Freeform 118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9866" name="Group 119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19867" name="Freeform 12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68" name="Freeform 12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69" name="Freeform 12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70" name="Freeform 12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71" name="Freeform 12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72" name="Freeform 12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73" name="Freeform 12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74" name="Oval 12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75" name="Oval 12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76" name="Oval 12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77" name="Oval 13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78" name="Oval 13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9879" name="Oval 13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19864" name="Rectangle 133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grpSp>
        <p:nvGrpSpPr>
          <p:cNvPr id="13" name="Group 134"/>
          <p:cNvGrpSpPr>
            <a:grpSpLocks/>
          </p:cNvGrpSpPr>
          <p:nvPr/>
        </p:nvGrpSpPr>
        <p:grpSpPr bwMode="auto">
          <a:xfrm>
            <a:off x="3117850" y="4114800"/>
            <a:ext cx="746125" cy="914400"/>
            <a:chOff x="332" y="2592"/>
            <a:chExt cx="470" cy="576"/>
          </a:xfrm>
        </p:grpSpPr>
        <p:grpSp>
          <p:nvGrpSpPr>
            <p:cNvPr id="119846" name="Group 135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19848" name="Freeform 136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9849" name="Group 137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19850" name="Freeform 13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51" name="Freeform 13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52" name="Freeform 14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53" name="Freeform 14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54" name="Freeform 14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55" name="Freeform 14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56" name="Freeform 14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57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58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59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60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61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9862" name="Oval 15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19847" name="Rectangle 151"/>
            <p:cNvSpPr>
              <a:spLocks noChangeArrowheads="1"/>
            </p:cNvSpPr>
            <p:nvPr/>
          </p:nvSpPr>
          <p:spPr bwMode="auto">
            <a:xfrm>
              <a:off x="572" y="2611"/>
              <a:ext cx="23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k</a:t>
              </a:r>
            </a:p>
          </p:txBody>
        </p:sp>
      </p:grpSp>
      <p:grpSp>
        <p:nvGrpSpPr>
          <p:cNvPr id="16" name="Group 152"/>
          <p:cNvGrpSpPr>
            <a:grpSpLocks/>
          </p:cNvGrpSpPr>
          <p:nvPr/>
        </p:nvGrpSpPr>
        <p:grpSpPr bwMode="auto">
          <a:xfrm>
            <a:off x="3124200" y="5029200"/>
            <a:ext cx="677863" cy="914400"/>
            <a:chOff x="332" y="2592"/>
            <a:chExt cx="427" cy="576"/>
          </a:xfrm>
        </p:grpSpPr>
        <p:grpSp>
          <p:nvGrpSpPr>
            <p:cNvPr id="119829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19831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9832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19833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34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35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36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37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38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39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840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41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42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43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844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9845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19830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1725610" name="Text Box 170"/>
          <p:cNvSpPr txBox="1">
            <a:spLocks noChangeArrowheads="1"/>
          </p:cNvSpPr>
          <p:nvPr/>
        </p:nvSpPr>
        <p:spPr bwMode="auto">
          <a:xfrm>
            <a:off x="4051300" y="5668963"/>
            <a:ext cx="523572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i,k</a:t>
            </a:r>
            <a:r>
              <a:rPr lang="en-US" altLang="en-US" i="1" dirty="0">
                <a:solidFill>
                  <a:schemeClr val="accent1"/>
                </a:solidFill>
              </a:rPr>
              <a:t> = &lt;</a:t>
            </a:r>
            <a:r>
              <a:rPr lang="en-US" altLang="en-US" i="1" dirty="0" err="1">
                <a:solidFill>
                  <a:schemeClr val="accent1"/>
                </a:solidFill>
              </a:rPr>
              <a:t>v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i</a:t>
            </a:r>
            <a:r>
              <a:rPr lang="en-US" altLang="en-US" i="1" dirty="0" err="1">
                <a:solidFill>
                  <a:schemeClr val="accent1"/>
                </a:solidFill>
              </a:rPr>
              <a:t>,v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k</a:t>
            </a:r>
            <a:r>
              <a:rPr lang="en-US" altLang="en-US" i="1" dirty="0">
                <a:solidFill>
                  <a:schemeClr val="accent1"/>
                </a:solidFill>
              </a:rPr>
              <a:t>&gt; + </a:t>
            </a: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dirty="0">
                <a:solidFill>
                  <a:schemeClr val="accent1"/>
                </a:solidFill>
              </a:rPr>
              <a:t>[k]</a:t>
            </a:r>
          </a:p>
        </p:txBody>
      </p:sp>
      <p:sp>
        <p:nvSpPr>
          <p:cNvPr id="121" name="Text Box 170"/>
          <p:cNvSpPr txBox="1">
            <a:spLocks noChangeArrowheads="1"/>
          </p:cNvSpPr>
          <p:nvPr/>
        </p:nvSpPr>
        <p:spPr bwMode="auto">
          <a:xfrm>
            <a:off x="2740494" y="6225600"/>
            <a:ext cx="629050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dirty="0">
                <a:solidFill>
                  <a:schemeClr val="accent1"/>
                </a:solidFill>
              </a:rPr>
              <a:t>[</a:t>
            </a:r>
            <a:r>
              <a:rPr lang="en-US" altLang="en-US" i="1" dirty="0" err="1">
                <a:solidFill>
                  <a:schemeClr val="accent1"/>
                </a:solidFill>
              </a:rPr>
              <a:t>i</a:t>
            </a:r>
            <a:r>
              <a:rPr lang="en-US" altLang="en-US" i="1" dirty="0">
                <a:solidFill>
                  <a:schemeClr val="accent1"/>
                </a:solidFill>
              </a:rPr>
              <a:t>] = </a:t>
            </a:r>
            <a:r>
              <a:rPr lang="en-US" altLang="en-US" i="1" dirty="0" err="1">
                <a:solidFill>
                  <a:schemeClr val="accent1"/>
                </a:solidFill>
              </a:rPr>
              <a:t>best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k</a:t>
            </a:r>
            <a:r>
              <a:rPr lang="en-US" altLang="en-US" i="1" dirty="0">
                <a:solidFill>
                  <a:schemeClr val="accent1"/>
                </a:solidFill>
              </a:rPr>
              <a:t> &lt;</a:t>
            </a:r>
            <a:r>
              <a:rPr lang="en-US" altLang="en-US" i="1" dirty="0" err="1">
                <a:solidFill>
                  <a:schemeClr val="accent1"/>
                </a:solidFill>
              </a:rPr>
              <a:t>v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i</a:t>
            </a:r>
            <a:r>
              <a:rPr lang="en-US" altLang="en-US" i="1" dirty="0" err="1">
                <a:solidFill>
                  <a:schemeClr val="accent1"/>
                </a:solidFill>
              </a:rPr>
              <a:t>,v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k</a:t>
            </a:r>
            <a:r>
              <a:rPr lang="en-US" altLang="en-US" i="1" dirty="0">
                <a:solidFill>
                  <a:schemeClr val="accent1"/>
                </a:solidFill>
              </a:rPr>
              <a:t>&gt; + </a:t>
            </a: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dirty="0">
                <a:solidFill>
                  <a:schemeClr val="accent1"/>
                </a:solidFill>
              </a:rPr>
              <a:t>[k]</a:t>
            </a:r>
          </a:p>
        </p:txBody>
      </p:sp>
      <p:sp>
        <p:nvSpPr>
          <p:cNvPr id="122" name="Text Box 170"/>
          <p:cNvSpPr txBox="1">
            <a:spLocks noChangeArrowheads="1"/>
          </p:cNvSpPr>
          <p:nvPr/>
        </p:nvSpPr>
        <p:spPr bwMode="auto">
          <a:xfrm>
            <a:off x="1583109" y="6195060"/>
            <a:ext cx="102784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 err="1">
                <a:solidFill>
                  <a:schemeClr val="accent1"/>
                </a:solidFill>
              </a:rPr>
              <a:t>loop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i</a:t>
            </a:r>
            <a:endParaRPr lang="en-US" altLang="en-US" i="1" baseline="-25000" dirty="0">
              <a:solidFill>
                <a:schemeClr val="accent1"/>
              </a:solidFill>
            </a:endParaRPr>
          </a:p>
        </p:txBody>
      </p:sp>
      <p:sp>
        <p:nvSpPr>
          <p:cNvPr id="123" name="Text Box 170"/>
          <p:cNvSpPr txBox="1">
            <a:spLocks noChangeArrowheads="1"/>
          </p:cNvSpPr>
          <p:nvPr/>
        </p:nvSpPr>
        <p:spPr bwMode="auto">
          <a:xfrm>
            <a:off x="76200" y="5509260"/>
            <a:ext cx="91403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 err="1">
                <a:solidFill>
                  <a:schemeClr val="tx2"/>
                </a:solidFill>
              </a:rPr>
              <a:t>Alg</a:t>
            </a:r>
            <a:r>
              <a:rPr lang="en-US" altLang="en-US" dirty="0">
                <a:solidFill>
                  <a:schemeClr val="tx2"/>
                </a:solidFill>
              </a:rPr>
              <a:t>:</a:t>
            </a:r>
            <a:endParaRPr lang="en-US" altLang="en-US" baseline="-25000" dirty="0">
              <a:solidFill>
                <a:schemeClr val="tx2"/>
              </a:solidFill>
            </a:endParaRPr>
          </a:p>
        </p:txBody>
      </p:sp>
      <p:sp>
        <p:nvSpPr>
          <p:cNvPr id="126" name="Text Box 170"/>
          <p:cNvSpPr txBox="1">
            <a:spLocks noChangeArrowheads="1"/>
          </p:cNvSpPr>
          <p:nvPr/>
        </p:nvSpPr>
        <p:spPr bwMode="auto">
          <a:xfrm>
            <a:off x="762000" y="5793165"/>
            <a:ext cx="244650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dirty="0">
                <a:solidFill>
                  <a:schemeClr val="accent1"/>
                </a:solidFill>
              </a:rPr>
              <a:t>[0] = 0</a:t>
            </a:r>
          </a:p>
        </p:txBody>
      </p:sp>
      <p:sp>
        <p:nvSpPr>
          <p:cNvPr id="125" name="Rectangle 2">
            <a:extLst>
              <a:ext uri="{FF2B5EF4-FFF2-40B4-BE49-F238E27FC236}">
                <a16:creationId xmlns:a16="http://schemas.microsoft.com/office/drawing/2014/main" id="{883A74D9-ED52-45F8-97F6-05E926607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 dirty="0">
                <a:solidFill>
                  <a:schemeClr val="tx2"/>
                </a:solidFill>
              </a:rPr>
              <a:t>Communication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254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254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254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254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25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25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254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254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256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256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5444" grpId="0"/>
      <p:bldP spid="1725496" grpId="0"/>
      <p:bldP spid="1725497" grpId="0"/>
      <p:bldP spid="1725499" grpId="0"/>
      <p:bldP spid="1725610" grpId="0"/>
      <p:bldP spid="121" grpId="0"/>
      <p:bldP spid="122" grpId="0"/>
      <p:bldP spid="123" grpId="0"/>
      <p:bldP spid="126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5610" name="Text Box 170"/>
          <p:cNvSpPr txBox="1">
            <a:spLocks noChangeArrowheads="1"/>
          </p:cNvSpPr>
          <p:nvPr/>
        </p:nvSpPr>
        <p:spPr bwMode="auto">
          <a:xfrm>
            <a:off x="3983384" y="1676400"/>
            <a:ext cx="4666662" cy="3046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set up table 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base cases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loop over </a:t>
            </a:r>
            <a:r>
              <a:rPr lang="en-US" altLang="en-US" dirty="0" err="1"/>
              <a:t>subsinstances</a:t>
            </a:r>
            <a:endParaRPr lang="en-US" altLang="en-US" dirty="0"/>
          </a:p>
          <a:p>
            <a:pPr eaLnBrk="1" hangingPunct="1">
              <a:buFontTx/>
              <a:buNone/>
            </a:pPr>
            <a:r>
              <a:rPr lang="en-US" altLang="en-US" dirty="0"/>
              <a:t>      loop over bird answers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            bird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      take</a:t>
            </a:r>
          </a:p>
        </p:txBody>
      </p:sp>
      <p:sp>
        <p:nvSpPr>
          <p:cNvPr id="126" name="Text Box 170"/>
          <p:cNvSpPr txBox="1">
            <a:spLocks noChangeArrowheads="1"/>
          </p:cNvSpPr>
          <p:nvPr/>
        </p:nvSpPr>
        <p:spPr bwMode="auto">
          <a:xfrm>
            <a:off x="762000" y="5793165"/>
            <a:ext cx="244650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dirty="0">
                <a:solidFill>
                  <a:schemeClr val="accent1"/>
                </a:solidFill>
              </a:rPr>
              <a:t>[0] = 0</a:t>
            </a:r>
          </a:p>
        </p:txBody>
      </p:sp>
      <p:sp>
        <p:nvSpPr>
          <p:cNvPr id="4" name="Freeform 3"/>
          <p:cNvSpPr/>
          <p:nvPr/>
        </p:nvSpPr>
        <p:spPr bwMode="auto">
          <a:xfrm>
            <a:off x="3092283" y="2133599"/>
            <a:ext cx="870117" cy="4192905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2502" h="4354830">
                <a:moveTo>
                  <a:pt x="902502" y="0"/>
                </a:moveTo>
                <a:cubicBezTo>
                  <a:pt x="479115" y="580072"/>
                  <a:pt x="55729" y="1160145"/>
                  <a:pt x="5247" y="1885950"/>
                </a:cubicBezTo>
                <a:cubicBezTo>
                  <a:pt x="-45235" y="2611755"/>
                  <a:pt x="277186" y="3483292"/>
                  <a:pt x="599607" y="435483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28" name="Freeform 127"/>
          <p:cNvSpPr/>
          <p:nvPr/>
        </p:nvSpPr>
        <p:spPr bwMode="auto">
          <a:xfrm>
            <a:off x="1985886" y="2514600"/>
            <a:ext cx="1932231" cy="3249930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04147" h="3375438">
                <a:moveTo>
                  <a:pt x="2004147" y="0"/>
                </a:moveTo>
                <a:cubicBezTo>
                  <a:pt x="1580760" y="580072"/>
                  <a:pt x="1440916" y="1323377"/>
                  <a:pt x="1106892" y="1885950"/>
                </a:cubicBezTo>
                <a:cubicBezTo>
                  <a:pt x="772868" y="2448523"/>
                  <a:pt x="442253" y="2705714"/>
                  <a:pt x="0" y="3375438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29" name="Freeform 128"/>
          <p:cNvSpPr/>
          <p:nvPr/>
        </p:nvSpPr>
        <p:spPr bwMode="auto">
          <a:xfrm>
            <a:off x="2478405" y="3021330"/>
            <a:ext cx="1429311" cy="3507105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82509" h="3642545">
                <a:moveTo>
                  <a:pt x="1482509" y="0"/>
                </a:moveTo>
                <a:cubicBezTo>
                  <a:pt x="1059122" y="580072"/>
                  <a:pt x="832339" y="1278859"/>
                  <a:pt x="585254" y="1885950"/>
                </a:cubicBezTo>
                <a:cubicBezTo>
                  <a:pt x="338169" y="2493041"/>
                  <a:pt x="442253" y="2972821"/>
                  <a:pt x="0" y="3642545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0" name="Freeform 129"/>
          <p:cNvSpPr/>
          <p:nvPr/>
        </p:nvSpPr>
        <p:spPr bwMode="auto">
          <a:xfrm>
            <a:off x="4357928" y="3646171"/>
            <a:ext cx="800813" cy="2804160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296066 w 1042375"/>
              <a:gd name="connsiteY0" fmla="*/ 0 h 3132074"/>
              <a:gd name="connsiteX1" fmla="*/ 116063 w 1042375"/>
              <a:gd name="connsiteY1" fmla="*/ 2028407 h 3132074"/>
              <a:gd name="connsiteX2" fmla="*/ 1042375 w 1042375"/>
              <a:gd name="connsiteY2" fmla="*/ 3132074 h 3132074"/>
              <a:gd name="connsiteX0" fmla="*/ 285246 w 865579"/>
              <a:gd name="connsiteY0" fmla="*/ 0 h 3132074"/>
              <a:gd name="connsiteX1" fmla="*/ 105243 w 865579"/>
              <a:gd name="connsiteY1" fmla="*/ 2028407 h 3132074"/>
              <a:gd name="connsiteX2" fmla="*/ 865579 w 865579"/>
              <a:gd name="connsiteY2" fmla="*/ 3132074 h 3132074"/>
              <a:gd name="connsiteX0" fmla="*/ 285246 w 865579"/>
              <a:gd name="connsiteY0" fmla="*/ 0 h 3132074"/>
              <a:gd name="connsiteX1" fmla="*/ 105243 w 865579"/>
              <a:gd name="connsiteY1" fmla="*/ 2028407 h 3132074"/>
              <a:gd name="connsiteX2" fmla="*/ 865579 w 865579"/>
              <a:gd name="connsiteY2" fmla="*/ 3132074 h 3132074"/>
              <a:gd name="connsiteX0" fmla="*/ 321417 w 830618"/>
              <a:gd name="connsiteY0" fmla="*/ 0 h 2912453"/>
              <a:gd name="connsiteX1" fmla="*/ 70282 w 830618"/>
              <a:gd name="connsiteY1" fmla="*/ 1808786 h 2912453"/>
              <a:gd name="connsiteX2" fmla="*/ 830618 w 830618"/>
              <a:gd name="connsiteY2" fmla="*/ 2912453 h 291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0618" h="2912453">
                <a:moveTo>
                  <a:pt x="321417" y="0"/>
                </a:moveTo>
                <a:cubicBezTo>
                  <a:pt x="-101970" y="580072"/>
                  <a:pt x="-14585" y="1323377"/>
                  <a:pt x="70282" y="1808786"/>
                </a:cubicBezTo>
                <a:cubicBezTo>
                  <a:pt x="155149" y="2294195"/>
                  <a:pt x="342221" y="2420800"/>
                  <a:pt x="830618" y="2912453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1" name="Freeform 130"/>
          <p:cNvSpPr/>
          <p:nvPr/>
        </p:nvSpPr>
        <p:spPr bwMode="auto">
          <a:xfrm>
            <a:off x="5585066" y="4076700"/>
            <a:ext cx="930983" cy="2301240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2" name="Freeform 131"/>
          <p:cNvSpPr/>
          <p:nvPr/>
        </p:nvSpPr>
        <p:spPr bwMode="auto">
          <a:xfrm>
            <a:off x="6612817" y="4114800"/>
            <a:ext cx="1464383" cy="2263140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3" name="Freeform 132"/>
          <p:cNvSpPr/>
          <p:nvPr/>
        </p:nvSpPr>
        <p:spPr bwMode="auto">
          <a:xfrm flipH="1">
            <a:off x="4004485" y="4572000"/>
            <a:ext cx="1100916" cy="1878330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4" name="Freeform 133"/>
          <p:cNvSpPr/>
          <p:nvPr/>
        </p:nvSpPr>
        <p:spPr bwMode="auto">
          <a:xfrm>
            <a:off x="8250584" y="4570095"/>
            <a:ext cx="131416" cy="1807845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5" name="Freeform 134"/>
          <p:cNvSpPr/>
          <p:nvPr/>
        </p:nvSpPr>
        <p:spPr bwMode="auto">
          <a:xfrm flipH="1">
            <a:off x="5411682" y="4594860"/>
            <a:ext cx="972535" cy="1933575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915025" y="3617655"/>
            <a:ext cx="28616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dirty="0"/>
              <a:t>friend algorithm</a:t>
            </a:r>
            <a:endParaRPr lang="en-CA" dirty="0"/>
          </a:p>
        </p:txBody>
      </p:sp>
      <p:sp>
        <p:nvSpPr>
          <p:cNvPr id="6" name="Rectangle 5"/>
          <p:cNvSpPr/>
          <p:nvPr/>
        </p:nvSpPr>
        <p:spPr>
          <a:xfrm>
            <a:off x="5334000" y="4105335"/>
            <a:ext cx="145103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/>
              <a:t>the best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2261" y="4103370"/>
            <a:ext cx="189507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 eaLnBrk="1" hangingPunct="1">
              <a:buFontTx/>
              <a:buNone/>
            </a:pPr>
            <a:r>
              <a:rPr lang="en-US" altLang="en-US" dirty="0"/>
              <a:t>of the best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2971800" y="76200"/>
            <a:ext cx="4150495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Code of every </a:t>
            </a:r>
            <a:br>
              <a:rPr lang="en-US" altLang="en-US" dirty="0">
                <a:solidFill>
                  <a:schemeClr val="tx2"/>
                </a:solidFill>
              </a:rPr>
            </a:br>
            <a:r>
              <a:rPr lang="en-US" altLang="en-US" dirty="0">
                <a:solidFill>
                  <a:schemeClr val="tx2"/>
                </a:solidFill>
              </a:rPr>
              <a:t>Dynamic Programming </a:t>
            </a:r>
            <a:br>
              <a:rPr lang="en-US" altLang="en-US" dirty="0">
                <a:solidFill>
                  <a:schemeClr val="tx2"/>
                </a:solidFill>
              </a:rPr>
            </a:br>
            <a:r>
              <a:rPr lang="en-US" altLang="en-US" dirty="0">
                <a:solidFill>
                  <a:schemeClr val="tx2"/>
                </a:solidFill>
              </a:rPr>
              <a:t>Algorithm!</a:t>
            </a:r>
          </a:p>
        </p:txBody>
      </p:sp>
      <p:sp>
        <p:nvSpPr>
          <p:cNvPr id="141" name="Text Box 170"/>
          <p:cNvSpPr txBox="1">
            <a:spLocks noChangeArrowheads="1"/>
          </p:cNvSpPr>
          <p:nvPr/>
        </p:nvSpPr>
        <p:spPr bwMode="auto">
          <a:xfrm>
            <a:off x="2740494" y="6225600"/>
            <a:ext cx="655019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dirty="0">
                <a:solidFill>
                  <a:schemeClr val="accent1"/>
                </a:solidFill>
              </a:rPr>
              <a:t>[</a:t>
            </a:r>
            <a:r>
              <a:rPr lang="en-US" altLang="en-US" i="1" dirty="0" err="1">
                <a:solidFill>
                  <a:schemeClr val="accent1"/>
                </a:solidFill>
              </a:rPr>
              <a:t>i</a:t>
            </a:r>
            <a:r>
              <a:rPr lang="en-US" altLang="en-US" i="1" dirty="0">
                <a:solidFill>
                  <a:schemeClr val="accent1"/>
                </a:solidFill>
              </a:rPr>
              <a:t>] = </a:t>
            </a:r>
            <a:r>
              <a:rPr lang="en-US" altLang="en-US" i="1" dirty="0" err="1">
                <a:solidFill>
                  <a:schemeClr val="accent1"/>
                </a:solidFill>
              </a:rPr>
              <a:t>best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k</a:t>
            </a:r>
            <a:r>
              <a:rPr lang="en-US" altLang="en-US" i="1" baseline="-25000" dirty="0">
                <a:solidFill>
                  <a:schemeClr val="accent1"/>
                </a:solidFill>
              </a:rPr>
              <a:t>&lt;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i</a:t>
            </a:r>
            <a:r>
              <a:rPr lang="en-US" altLang="en-US" i="1" dirty="0">
                <a:solidFill>
                  <a:schemeClr val="accent1"/>
                </a:solidFill>
              </a:rPr>
              <a:t> &lt;</a:t>
            </a:r>
            <a:r>
              <a:rPr lang="en-US" altLang="en-US" i="1" dirty="0" err="1">
                <a:solidFill>
                  <a:schemeClr val="accent1"/>
                </a:solidFill>
              </a:rPr>
              <a:t>v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i</a:t>
            </a:r>
            <a:r>
              <a:rPr lang="en-US" altLang="en-US" i="1" dirty="0" err="1">
                <a:solidFill>
                  <a:schemeClr val="accent1"/>
                </a:solidFill>
              </a:rPr>
              <a:t>,v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k</a:t>
            </a:r>
            <a:r>
              <a:rPr lang="en-US" altLang="en-US" i="1" dirty="0">
                <a:solidFill>
                  <a:schemeClr val="accent1"/>
                </a:solidFill>
              </a:rPr>
              <a:t>&gt; + </a:t>
            </a:r>
            <a:r>
              <a:rPr lang="en-US" altLang="en-US" i="1" dirty="0" err="1">
                <a:solidFill>
                  <a:schemeClr val="accent1"/>
                </a:solidFill>
              </a:rPr>
              <a:t>optSol</a:t>
            </a:r>
            <a:r>
              <a:rPr lang="en-US" altLang="en-US" i="1" dirty="0">
                <a:solidFill>
                  <a:schemeClr val="accent1"/>
                </a:solidFill>
              </a:rPr>
              <a:t>[k]</a:t>
            </a:r>
          </a:p>
        </p:txBody>
      </p:sp>
      <p:sp>
        <p:nvSpPr>
          <p:cNvPr id="142" name="Text Box 170"/>
          <p:cNvSpPr txBox="1">
            <a:spLocks noChangeArrowheads="1"/>
          </p:cNvSpPr>
          <p:nvPr/>
        </p:nvSpPr>
        <p:spPr bwMode="auto">
          <a:xfrm>
            <a:off x="1583109" y="6195060"/>
            <a:ext cx="102784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 err="1">
                <a:solidFill>
                  <a:schemeClr val="accent1"/>
                </a:solidFill>
              </a:rPr>
              <a:t>loop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i</a:t>
            </a:r>
            <a:endParaRPr lang="en-US" altLang="en-US" i="1" baseline="-25000" dirty="0">
              <a:solidFill>
                <a:schemeClr val="accent1"/>
              </a:solidFill>
            </a:endParaRPr>
          </a:p>
        </p:txBody>
      </p:sp>
      <p:sp>
        <p:nvSpPr>
          <p:cNvPr id="144" name="Text Box 170"/>
          <p:cNvSpPr txBox="1">
            <a:spLocks noChangeArrowheads="1"/>
          </p:cNvSpPr>
          <p:nvPr/>
        </p:nvSpPr>
        <p:spPr bwMode="auto">
          <a:xfrm>
            <a:off x="76200" y="5509260"/>
            <a:ext cx="91403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 err="1">
                <a:solidFill>
                  <a:schemeClr val="tx2"/>
                </a:solidFill>
              </a:rPr>
              <a:t>Alg</a:t>
            </a:r>
            <a:r>
              <a:rPr lang="en-US" altLang="en-US" dirty="0">
                <a:solidFill>
                  <a:schemeClr val="tx2"/>
                </a:solidFill>
              </a:rPr>
              <a:t>:</a:t>
            </a:r>
            <a:endParaRPr lang="en-US" altLang="en-US" baseline="-250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2067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5" grpId="0"/>
      <p:bldP spid="6" grpId="0"/>
      <p:bldP spid="139" grpId="0"/>
      <p:bldP spid="14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Optimization Problems</a:t>
            </a:r>
          </a:p>
        </p:txBody>
      </p:sp>
      <p:sp>
        <p:nvSpPr>
          <p:cNvPr id="8110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6200" y="1219200"/>
            <a:ext cx="9601200" cy="5638800"/>
          </a:xfrm>
        </p:spPr>
        <p:txBody>
          <a:bodyPr/>
          <a:lstStyle/>
          <a:p>
            <a:pPr eaLnBrk="1" hangingPunct="1">
              <a:spcBef>
                <a:spcPts val="0"/>
              </a:spcBef>
            </a:pPr>
            <a:r>
              <a:rPr lang="en-US" altLang="en-US" sz="2400" dirty="0"/>
              <a:t>An important and practical class of computational problems. </a:t>
            </a:r>
          </a:p>
          <a:p>
            <a:pPr eaLnBrk="1" hangingPunct="1">
              <a:spcBef>
                <a:spcPts val="0"/>
              </a:spcBef>
            </a:pPr>
            <a:r>
              <a:rPr lang="en-US" altLang="en-US" sz="2400" dirty="0"/>
              <a:t>For most of these, the best known algorithm runs in exponential time. </a:t>
            </a:r>
          </a:p>
          <a:p>
            <a:pPr eaLnBrk="1" hangingPunct="1">
              <a:spcBef>
                <a:spcPts val="0"/>
              </a:spcBef>
            </a:pPr>
            <a:r>
              <a:rPr lang="en-US" altLang="en-US" sz="2400" dirty="0"/>
              <a:t>Industry would pay dearly to have faster algorithms.</a:t>
            </a:r>
          </a:p>
          <a:p>
            <a:pPr eaLnBrk="1" hangingPunct="1">
              <a:spcBef>
                <a:spcPts val="0"/>
              </a:spcBef>
            </a:pPr>
            <a:r>
              <a:rPr lang="en-US" altLang="en-US" sz="2400" dirty="0"/>
              <a:t>Heuristics</a:t>
            </a:r>
          </a:p>
          <a:p>
            <a:pPr eaLnBrk="1" hangingPunct="1">
              <a:spcBef>
                <a:spcPts val="0"/>
              </a:spcBef>
            </a:pPr>
            <a:r>
              <a:rPr lang="en-US" altLang="en-US" sz="2400" dirty="0"/>
              <a:t>Some have quick Greedy or Dynamic Programming algorithms</a:t>
            </a:r>
          </a:p>
          <a:p>
            <a:pPr eaLnBrk="1" hangingPunct="1">
              <a:spcBef>
                <a:spcPts val="0"/>
              </a:spcBef>
            </a:pPr>
            <a:r>
              <a:rPr lang="en-US" altLang="en-US" sz="2400" dirty="0"/>
              <a:t>For the rest, Recursive Back Tracking is the best option.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110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110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10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110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110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110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110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110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110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110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110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110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2" grpId="0"/>
      <p:bldP spid="811011" grpId="0" uiExpand="1" build="p" autoUpdateAnimBg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Text Box 5"/>
          <p:cNvSpPr txBox="1">
            <a:spLocks noChangeArrowheads="1"/>
          </p:cNvSpPr>
          <p:nvPr/>
        </p:nvSpPr>
        <p:spPr bwMode="auto">
          <a:xfrm>
            <a:off x="5556250" y="142875"/>
            <a:ext cx="35845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Dynamic </a:t>
            </a:r>
            <a:br>
              <a:rPr lang="en-US" altLang="en-US"/>
            </a:br>
            <a:r>
              <a:rPr lang="en-US" altLang="en-US"/>
              <a:t>Programming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code always has this</a:t>
            </a:r>
            <a:br>
              <a:rPr lang="en-US" altLang="en-US"/>
            </a:br>
            <a:r>
              <a:rPr lang="en-US" altLang="en-US"/>
              <a:t>same basic structure.</a:t>
            </a:r>
          </a:p>
        </p:txBody>
      </p:sp>
      <p:pic>
        <p:nvPicPr>
          <p:cNvPr id="120835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0836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714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858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2915" name="Text Box 3"/>
          <p:cNvSpPr txBox="1">
            <a:spLocks noChangeArrowheads="1"/>
          </p:cNvSpPr>
          <p:nvPr/>
        </p:nvSpPr>
        <p:spPr bwMode="auto">
          <a:xfrm>
            <a:off x="5556250" y="142875"/>
            <a:ext cx="3062288" cy="2554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Be clear what are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 instances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it’s solution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 cost of </a:t>
            </a:r>
            <a:br>
              <a:rPr lang="en-US" altLang="en-US" sz="3200"/>
            </a:br>
            <a:r>
              <a:rPr lang="en-US" altLang="en-US" sz="3200"/>
              <a:t>    a solution.</a:t>
            </a:r>
          </a:p>
        </p:txBody>
      </p:sp>
      <p:sp>
        <p:nvSpPr>
          <p:cNvPr id="1702916" name="Line 4"/>
          <p:cNvSpPr>
            <a:spLocks noChangeShapeType="1"/>
          </p:cNvSpPr>
          <p:nvPr/>
        </p:nvSpPr>
        <p:spPr bwMode="auto">
          <a:xfrm flipV="1">
            <a:off x="1062038" y="484188"/>
            <a:ext cx="358616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2917" name="Line 5"/>
          <p:cNvSpPr>
            <a:spLocks noChangeShapeType="1"/>
          </p:cNvSpPr>
          <p:nvPr/>
        </p:nvSpPr>
        <p:spPr bwMode="auto">
          <a:xfrm flipV="1">
            <a:off x="1130300" y="749300"/>
            <a:ext cx="32893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2918" name="Line 6"/>
          <p:cNvSpPr>
            <a:spLocks noChangeShapeType="1"/>
          </p:cNvSpPr>
          <p:nvPr/>
        </p:nvSpPr>
        <p:spPr bwMode="auto">
          <a:xfrm flipV="1">
            <a:off x="762000" y="928688"/>
            <a:ext cx="1295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21863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2916" grpId="0" animBg="1"/>
      <p:bldP spid="1702916" grpId="1" animBg="1"/>
      <p:bldP spid="1702917" grpId="0" animBg="1"/>
      <p:bldP spid="1702917" grpId="1" animBg="1"/>
      <p:bldP spid="1702918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882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9845" name="Text Box 5"/>
          <p:cNvSpPr txBox="1">
            <a:spLocks noChangeArrowheads="1"/>
          </p:cNvSpPr>
          <p:nvPr/>
        </p:nvSpPr>
        <p:spPr bwMode="auto">
          <a:xfrm>
            <a:off x="5357813" y="304800"/>
            <a:ext cx="3948112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Dynamic Programs</a:t>
            </a:r>
            <a:br>
              <a:rPr lang="en-US" altLang="en-US"/>
            </a:br>
            <a:r>
              <a:rPr lang="en-US" altLang="en-US"/>
              <a:t>do not recurse making </a:t>
            </a:r>
            <a:br>
              <a:rPr lang="en-US" altLang="en-US"/>
            </a:br>
            <a:r>
              <a:rPr lang="en-US" altLang="en-US"/>
              <a:t>the instance smaller </a:t>
            </a:r>
            <a:br>
              <a:rPr lang="en-US" altLang="en-US"/>
            </a:br>
            <a:r>
              <a:rPr lang="en-US" altLang="en-US"/>
              <a:t>and smaller.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507038" y="2433638"/>
            <a:ext cx="3479800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Instead, it up front</a:t>
            </a:r>
            <a:br>
              <a:rPr lang="en-US" altLang="en-US"/>
            </a:br>
            <a:r>
              <a:rPr lang="en-US" altLang="en-US"/>
              <a:t>determines 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br>
              <a:rPr lang="en-US" altLang="en-US" i="1">
                <a:solidFill>
                  <a:schemeClr val="accent1"/>
                </a:solidFill>
              </a:rPr>
            </a:br>
            <a:r>
              <a:rPr lang="en-US" altLang="en-US"/>
              <a:t>of all sub-instances</a:t>
            </a:r>
            <a:br>
              <a:rPr lang="en-US" altLang="en-US"/>
            </a:br>
            <a:r>
              <a:rPr lang="en-US" altLang="en-US"/>
              <a:t>that ever need </a:t>
            </a:r>
            <a:br>
              <a:rPr lang="en-US" altLang="en-US"/>
            </a:br>
            <a:r>
              <a:rPr lang="en-US" altLang="en-US"/>
              <a:t>to be solved.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5719763" y="5322888"/>
            <a:ext cx="3208337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Be clear what </a:t>
            </a:r>
            <a:br>
              <a:rPr lang="en-US" altLang="en-US"/>
            </a:br>
            <a:r>
              <a:rPr lang="en-US" altLang="en-US"/>
              <a:t>sub-instances are. </a:t>
            </a:r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>
            <a:off x="490538" y="1447800"/>
            <a:ext cx="4767262" cy="476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22887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45" grpId="0"/>
      <p:bldP spid="5" grpId="0"/>
      <p:bldP spid="11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906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3701" name="Text Box 5"/>
          <p:cNvSpPr txBox="1">
            <a:spLocks noChangeArrowheads="1"/>
          </p:cNvSpPr>
          <p:nvPr/>
        </p:nvSpPr>
        <p:spPr bwMode="auto">
          <a:xfrm>
            <a:off x="5332413" y="1235075"/>
            <a:ext cx="3981450" cy="400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Be clear what </a:t>
            </a:r>
            <a:br>
              <a:rPr lang="en-US" altLang="en-US"/>
            </a:br>
            <a:r>
              <a:rPr lang="en-US" altLang="en-US"/>
              <a:t>sub-instances are. </a:t>
            </a:r>
          </a:p>
          <a:p>
            <a:pPr algn="ctr" eaLnBrk="1" hangingPunct="1">
              <a:buFontTx/>
              <a:buNone/>
            </a:pPr>
            <a:endParaRPr lang="en-US" altLang="en-US" sz="1600"/>
          </a:p>
          <a:p>
            <a:pPr algn="ctr" eaLnBrk="1" hangingPunct="1">
              <a:buFontTx/>
              <a:buNone/>
            </a:pPr>
            <a:r>
              <a:rPr lang="en-US" altLang="en-US"/>
              <a:t>How are they indexed?</a:t>
            </a:r>
          </a:p>
          <a:p>
            <a:pPr algn="ctr" eaLnBrk="1" hangingPunct="1">
              <a:buFontTx/>
              <a:buNone/>
            </a:pPr>
            <a:endParaRPr lang="en-US" altLang="en-US" sz="1400"/>
          </a:p>
          <a:p>
            <a:pPr algn="ctr" eaLnBrk="1" hangingPunct="1">
              <a:buFontTx/>
              <a:buNone/>
            </a:pPr>
            <a:r>
              <a:rPr lang="en-US" altLang="en-US"/>
              <a:t>Tables indexed by </a:t>
            </a:r>
            <a:br>
              <a:rPr lang="en-US" altLang="en-US"/>
            </a:br>
            <a:r>
              <a:rPr lang="en-US" altLang="en-US"/>
              <a:t>these sub-instances</a:t>
            </a:r>
            <a:br>
              <a:rPr lang="en-US" altLang="en-US"/>
            </a:br>
            <a:r>
              <a:rPr lang="en-US" altLang="en-US"/>
              <a:t>store an optimal </a:t>
            </a:r>
            <a:br>
              <a:rPr lang="en-US" altLang="en-US"/>
            </a:br>
            <a:r>
              <a:rPr lang="en-US" altLang="en-US"/>
              <a:t>solution and it’s cost.</a:t>
            </a:r>
          </a:p>
        </p:txBody>
      </p:sp>
      <p:sp>
        <p:nvSpPr>
          <p:cNvPr id="1693707" name="Line 11"/>
          <p:cNvSpPr>
            <a:spLocks noChangeShapeType="1"/>
          </p:cNvSpPr>
          <p:nvPr/>
        </p:nvSpPr>
        <p:spPr bwMode="auto">
          <a:xfrm>
            <a:off x="490538" y="1447800"/>
            <a:ext cx="4767262" cy="476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3708" name="Line 12"/>
          <p:cNvSpPr>
            <a:spLocks noChangeShapeType="1"/>
          </p:cNvSpPr>
          <p:nvPr/>
        </p:nvSpPr>
        <p:spPr bwMode="auto">
          <a:xfrm>
            <a:off x="1143000" y="1600200"/>
            <a:ext cx="3581400" cy="1746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" name="Oval 1"/>
          <p:cNvSpPr>
            <a:spLocks noChangeArrowheads="1"/>
          </p:cNvSpPr>
          <p:nvPr/>
        </p:nvSpPr>
        <p:spPr bwMode="auto">
          <a:xfrm>
            <a:off x="1417638" y="1435100"/>
            <a:ext cx="182562" cy="182563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3" name="Oval 12"/>
          <p:cNvSpPr>
            <a:spLocks noChangeArrowheads="1"/>
          </p:cNvSpPr>
          <p:nvPr/>
        </p:nvSpPr>
        <p:spPr bwMode="auto">
          <a:xfrm>
            <a:off x="1293813" y="1270000"/>
            <a:ext cx="182562" cy="182563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4" name="Oval 13"/>
          <p:cNvSpPr>
            <a:spLocks noChangeArrowheads="1"/>
          </p:cNvSpPr>
          <p:nvPr/>
        </p:nvSpPr>
        <p:spPr bwMode="auto">
          <a:xfrm>
            <a:off x="4138613" y="1435100"/>
            <a:ext cx="184150" cy="182563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5" name="Oval 14"/>
          <p:cNvSpPr>
            <a:spLocks noChangeArrowheads="1"/>
          </p:cNvSpPr>
          <p:nvPr/>
        </p:nvSpPr>
        <p:spPr bwMode="auto">
          <a:xfrm>
            <a:off x="4826000" y="1346200"/>
            <a:ext cx="90488" cy="92075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23914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3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3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937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937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6937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6937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937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937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3707" grpId="0" animBg="1"/>
      <p:bldP spid="1693708" grpId="0" animBg="1"/>
      <p:bldP spid="2" grpId="0" animBg="1"/>
      <p:bldP spid="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930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357813" y="-7938"/>
            <a:ext cx="3776662" cy="2554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br>
              <a:rPr lang="en-US" altLang="en-US" i="1">
                <a:solidFill>
                  <a:schemeClr val="accent1"/>
                </a:solidFill>
              </a:rPr>
            </a:br>
            <a:r>
              <a:rPr lang="en-US" altLang="en-US"/>
              <a:t>of sub-instances</a:t>
            </a:r>
            <a:br>
              <a:rPr lang="en-US" altLang="en-US"/>
            </a:br>
            <a:r>
              <a:rPr lang="en-US" altLang="en-US"/>
              <a:t>are solved from</a:t>
            </a:r>
            <a:br>
              <a:rPr lang="en-US" altLang="en-US"/>
            </a:br>
            <a:r>
              <a:rPr lang="en-US" altLang="en-US"/>
              <a:t>smallest to largest</a:t>
            </a:r>
            <a:br>
              <a:rPr lang="en-US" altLang="en-US"/>
            </a:br>
            <a:r>
              <a:rPr lang="en-US" altLang="en-US"/>
              <a:t>so that no body waits.</a:t>
            </a:r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>
            <a:off x="490538" y="1447800"/>
            <a:ext cx="4767262" cy="476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5437188" y="2667000"/>
            <a:ext cx="3789362" cy="403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Base Cases:</a:t>
            </a:r>
            <a:br>
              <a:rPr lang="en-US" altLang="en-US"/>
            </a:br>
            <a:r>
              <a:rPr lang="en-US" altLang="en-US"/>
              <a:t>Instances that are too </a:t>
            </a:r>
            <a:br>
              <a:rPr lang="en-US" altLang="en-US"/>
            </a:br>
            <a:r>
              <a:rPr lang="en-US" altLang="en-US"/>
              <a:t>small to have smaller </a:t>
            </a:r>
            <a:br>
              <a:rPr lang="en-US" altLang="en-US"/>
            </a:br>
            <a:r>
              <a:rPr lang="en-US" altLang="en-US"/>
              <a:t>instances to give </a:t>
            </a:r>
            <a:br>
              <a:rPr lang="en-US" altLang="en-US"/>
            </a:br>
            <a:r>
              <a:rPr lang="en-US" altLang="en-US"/>
              <a:t>to friends.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They get solved first</a:t>
            </a:r>
            <a:br>
              <a:rPr lang="en-US" altLang="en-US"/>
            </a:br>
            <a:r>
              <a:rPr lang="en-US" altLang="en-US"/>
              <a:t>and their solutions </a:t>
            </a:r>
            <a:br>
              <a:rPr lang="en-US" altLang="en-US"/>
            </a:br>
            <a:r>
              <a:rPr lang="en-US" altLang="en-US"/>
              <a:t>stored.</a:t>
            </a:r>
          </a:p>
        </p:txBody>
      </p:sp>
      <p:sp>
        <p:nvSpPr>
          <p:cNvPr id="2" name="Rectangle 1"/>
          <p:cNvSpPr>
            <a:spLocks noChangeArrowheads="1"/>
          </p:cNvSpPr>
          <p:nvPr/>
        </p:nvSpPr>
        <p:spPr bwMode="auto">
          <a:xfrm>
            <a:off x="457200" y="2209800"/>
            <a:ext cx="990600" cy="336550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0" name="Line 11"/>
          <p:cNvSpPr>
            <a:spLocks noChangeShapeType="1"/>
          </p:cNvSpPr>
          <p:nvPr/>
        </p:nvSpPr>
        <p:spPr bwMode="auto">
          <a:xfrm>
            <a:off x="484188" y="2044700"/>
            <a:ext cx="3783012" cy="476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24936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1" grpId="0" animBg="1"/>
      <p:bldP spid="2" grpId="0" animBg="1"/>
      <p:bldP spid="10" grpId="0" animBg="1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954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5334000" y="1541463"/>
            <a:ext cx="3933825" cy="447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Then we iterate </a:t>
            </a:r>
            <a:br>
              <a:rPr lang="en-US" altLang="en-US"/>
            </a:br>
            <a:r>
              <a:rPr lang="en-US" altLang="en-US"/>
              <a:t>through the remaining </a:t>
            </a:r>
            <a:br>
              <a:rPr lang="en-US" altLang="en-US"/>
            </a:br>
            <a:r>
              <a:rPr lang="en-US" altLang="en-US"/>
              <a:t>sub-instances.</a:t>
            </a:r>
          </a:p>
          <a:p>
            <a:pPr algn="ctr" eaLnBrk="1" hangingPunct="1">
              <a:buFontTx/>
              <a:buNone/>
            </a:pPr>
            <a:endParaRPr lang="en-US" altLang="en-US" sz="900"/>
          </a:p>
          <a:p>
            <a:pPr algn="ctr" eaLnBrk="1" hangingPunct="1">
              <a:buFontTx/>
              <a:buNone/>
            </a:pPr>
            <a:r>
              <a:rPr lang="en-US" altLang="en-US"/>
              <a:t>From smallest </a:t>
            </a:r>
            <a:br>
              <a:rPr lang="en-US" altLang="en-US"/>
            </a:br>
            <a:r>
              <a:rPr lang="en-US" altLang="en-US"/>
              <a:t>to largest.</a:t>
            </a:r>
          </a:p>
          <a:p>
            <a:pPr algn="ctr" eaLnBrk="1" hangingPunct="1">
              <a:buFontTx/>
              <a:buNone/>
            </a:pPr>
            <a:endParaRPr lang="en-US" altLang="en-US" sz="1000"/>
          </a:p>
          <a:p>
            <a:pPr algn="ctr" eaLnBrk="1" hangingPunct="1">
              <a:buFontTx/>
              <a:buNone/>
            </a:pPr>
            <a:r>
              <a:rPr lang="en-US" altLang="en-US"/>
              <a:t>Each gets solved</a:t>
            </a:r>
            <a:br>
              <a:rPr lang="en-US" altLang="en-US"/>
            </a:br>
            <a:r>
              <a:rPr lang="en-US" altLang="en-US"/>
              <a:t>and their solutions </a:t>
            </a:r>
            <a:br>
              <a:rPr lang="en-US" altLang="en-US"/>
            </a:br>
            <a:r>
              <a:rPr lang="en-US" altLang="en-US"/>
              <a:t>stored.</a:t>
            </a:r>
          </a:p>
          <a:p>
            <a:pPr algn="ctr" eaLnBrk="1" hangingPunct="1">
              <a:buFontTx/>
              <a:buNone/>
            </a:pPr>
            <a:endParaRPr lang="en-US" altLang="en-US" sz="1000"/>
          </a:p>
        </p:txBody>
      </p:sp>
      <p:sp>
        <p:nvSpPr>
          <p:cNvPr id="1694730" name="Line 10"/>
          <p:cNvSpPr>
            <a:spLocks noChangeShapeType="1"/>
          </p:cNvSpPr>
          <p:nvPr/>
        </p:nvSpPr>
        <p:spPr bwMode="auto">
          <a:xfrm>
            <a:off x="536575" y="2984500"/>
            <a:ext cx="9874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4732" name="Line 12"/>
          <p:cNvSpPr>
            <a:spLocks noChangeShapeType="1"/>
          </p:cNvSpPr>
          <p:nvPr/>
        </p:nvSpPr>
        <p:spPr bwMode="auto">
          <a:xfrm flipV="1">
            <a:off x="457200" y="2811463"/>
            <a:ext cx="3200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771525" y="5911850"/>
            <a:ext cx="990600" cy="336550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25959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0" grpId="0" animBg="1"/>
      <p:bldP spid="1694732" grpId="0" animBg="1"/>
      <p:bldP spid="13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978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5383213" y="228600"/>
            <a:ext cx="3835400" cy="434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Consider yourself</a:t>
            </a:r>
            <a:br>
              <a:rPr lang="en-US" altLang="en-US"/>
            </a:br>
            <a:r>
              <a:rPr lang="en-US" altLang="en-US"/>
              <a:t>to be a friend</a:t>
            </a:r>
            <a:br>
              <a:rPr lang="en-US" altLang="en-US"/>
            </a:br>
            <a:r>
              <a:rPr lang="en-US" altLang="en-US"/>
              <a:t>working on one</a:t>
            </a:r>
            <a:br>
              <a:rPr lang="en-US" altLang="en-US"/>
            </a:br>
            <a:r>
              <a:rPr lang="en-US" altLang="en-US"/>
              <a:t>of these.</a:t>
            </a:r>
          </a:p>
          <a:p>
            <a:pPr algn="ctr" eaLnBrk="1" hangingPunct="1">
              <a:buFontTx/>
              <a:buNone/>
            </a:pPr>
            <a:endParaRPr lang="en-US" altLang="en-US" sz="1000"/>
          </a:p>
          <a:p>
            <a:pPr algn="ctr" eaLnBrk="1" hangingPunct="1">
              <a:buFontTx/>
              <a:buNone/>
            </a:pPr>
            <a:r>
              <a:rPr lang="en-US" altLang="en-US"/>
              <a:t>Be clear which </a:t>
            </a:r>
            <a:br>
              <a:rPr lang="en-US" altLang="en-US"/>
            </a:br>
            <a:r>
              <a:rPr lang="en-US" altLang="en-US"/>
              <a:t>sub-instance is yours. </a:t>
            </a:r>
            <a:br>
              <a:rPr lang="en-US" altLang="en-US"/>
            </a:br>
            <a:endParaRPr lang="en-US" altLang="en-US" sz="1000"/>
          </a:p>
          <a:p>
            <a:pPr algn="ctr" eaLnBrk="1" hangingPunct="1">
              <a:buFontTx/>
              <a:buNone/>
            </a:pPr>
            <a:r>
              <a:rPr lang="en-US" altLang="en-US"/>
              <a:t>Solve this as you </a:t>
            </a:r>
            <a:br>
              <a:rPr lang="en-US" altLang="en-US"/>
            </a:br>
            <a:r>
              <a:rPr lang="en-US" altLang="en-US"/>
              <a:t>did before.</a:t>
            </a:r>
          </a:p>
        </p:txBody>
      </p:sp>
      <p:sp>
        <p:nvSpPr>
          <p:cNvPr id="1694731" name="Line 11"/>
          <p:cNvSpPr>
            <a:spLocks noChangeShapeType="1"/>
          </p:cNvSpPr>
          <p:nvPr/>
        </p:nvSpPr>
        <p:spPr bwMode="auto">
          <a:xfrm flipV="1">
            <a:off x="841375" y="3127375"/>
            <a:ext cx="35782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26981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6982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11288" y="42433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1" grpId="0" animBg="1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2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5749" name="Text Box 5"/>
          <p:cNvSpPr txBox="1">
            <a:spLocks noChangeArrowheads="1"/>
          </p:cNvSpPr>
          <p:nvPr/>
        </p:nvSpPr>
        <p:spPr bwMode="auto">
          <a:xfrm>
            <a:off x="5819775" y="3248025"/>
            <a:ext cx="3106738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Loop through the </a:t>
            </a:r>
            <a:br>
              <a:rPr lang="en-US" altLang="en-US"/>
            </a:br>
            <a:r>
              <a:rPr lang="en-US" altLang="en-US"/>
              <a:t>bird answers.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Be clear which is </a:t>
            </a:r>
            <a:br>
              <a:rPr lang="en-US" altLang="en-US"/>
            </a:br>
            <a:r>
              <a:rPr lang="en-US" altLang="en-US"/>
              <a:t>the current one </a:t>
            </a:r>
            <a:br>
              <a:rPr lang="en-US" altLang="en-US"/>
            </a:br>
            <a:r>
              <a:rPr lang="en-US" altLang="en-US"/>
              <a:t>being tried. </a:t>
            </a:r>
          </a:p>
        </p:txBody>
      </p:sp>
      <p:sp>
        <p:nvSpPr>
          <p:cNvPr id="1695755" name="Line 11"/>
          <p:cNvSpPr>
            <a:spLocks noChangeShapeType="1"/>
          </p:cNvSpPr>
          <p:nvPr/>
        </p:nvSpPr>
        <p:spPr bwMode="auto">
          <a:xfrm flipV="1">
            <a:off x="800100" y="3438525"/>
            <a:ext cx="1752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5756" name="Line 12"/>
          <p:cNvSpPr>
            <a:spLocks noChangeShapeType="1"/>
          </p:cNvSpPr>
          <p:nvPr/>
        </p:nvSpPr>
        <p:spPr bwMode="auto">
          <a:xfrm>
            <a:off x="2133600" y="3432175"/>
            <a:ext cx="419100" cy="1905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5757" name="Line 13"/>
          <p:cNvSpPr>
            <a:spLocks noChangeShapeType="1"/>
          </p:cNvSpPr>
          <p:nvPr/>
        </p:nvSpPr>
        <p:spPr bwMode="auto">
          <a:xfrm flipV="1">
            <a:off x="823913" y="3279775"/>
            <a:ext cx="18669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28007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800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11288" y="42433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5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5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957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957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957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957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5755" grpId="0" animBg="1"/>
      <p:bldP spid="1695755" grpId="1" animBg="1"/>
      <p:bldP spid="1695756" grpId="0" animBg="1"/>
      <p:bldP spid="1695757" grpId="0" animBg="1"/>
      <p:bldP spid="1695757" grpId="1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026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1894" name="Line 6"/>
          <p:cNvSpPr>
            <a:spLocks noChangeShapeType="1"/>
          </p:cNvSpPr>
          <p:nvPr/>
        </p:nvSpPr>
        <p:spPr bwMode="auto">
          <a:xfrm>
            <a:off x="1143000" y="3597275"/>
            <a:ext cx="1600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5535613" y="2170113"/>
            <a:ext cx="3455987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Give the bird </a:t>
            </a:r>
            <a:br>
              <a:rPr lang="en-US" altLang="en-US"/>
            </a:br>
            <a:r>
              <a:rPr lang="en-US" altLang="en-US"/>
              <a:t>&amp; friend algorithm</a:t>
            </a:r>
            <a:br>
              <a:rPr lang="en-US" altLang="en-US"/>
            </a:br>
            <a:r>
              <a:rPr lang="en-US" altLang="en-US"/>
              <a:t>as a comment.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(Unless it is in </a:t>
            </a:r>
            <a:br>
              <a:rPr lang="en-US" altLang="en-US"/>
            </a:br>
            <a:r>
              <a:rPr lang="en-US" altLang="en-US"/>
              <a:t>an earlier question.)</a:t>
            </a:r>
          </a:p>
        </p:txBody>
      </p:sp>
      <p:pic>
        <p:nvPicPr>
          <p:cNvPr id="129029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18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18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1894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050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3939" name="Text Box 3"/>
          <p:cNvSpPr txBox="1">
            <a:spLocks noChangeArrowheads="1"/>
          </p:cNvSpPr>
          <p:nvPr/>
        </p:nvSpPr>
        <p:spPr bwMode="auto">
          <a:xfrm>
            <a:off x="5926138" y="3248025"/>
            <a:ext cx="2894012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What is the bird </a:t>
            </a:r>
            <a:br>
              <a:rPr lang="en-US" altLang="en-US"/>
            </a:br>
            <a:r>
              <a:rPr lang="en-US" altLang="en-US"/>
              <a:t>asked?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What does she </a:t>
            </a:r>
            <a:br>
              <a:rPr lang="en-US" altLang="en-US"/>
            </a:br>
            <a:r>
              <a:rPr lang="en-US" altLang="en-US"/>
              <a:t>answer?</a:t>
            </a:r>
          </a:p>
        </p:txBody>
      </p:sp>
      <p:sp>
        <p:nvSpPr>
          <p:cNvPr id="1703940" name="Line 4"/>
          <p:cNvSpPr>
            <a:spLocks noChangeShapeType="1"/>
          </p:cNvSpPr>
          <p:nvPr/>
        </p:nvSpPr>
        <p:spPr bwMode="auto">
          <a:xfrm>
            <a:off x="1270000" y="3922713"/>
            <a:ext cx="68738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3941" name="Line 5"/>
          <p:cNvSpPr>
            <a:spLocks noChangeShapeType="1"/>
          </p:cNvSpPr>
          <p:nvPr/>
        </p:nvSpPr>
        <p:spPr bwMode="auto">
          <a:xfrm flipV="1">
            <a:off x="2173288" y="3935413"/>
            <a:ext cx="3540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3942" name="Line 6"/>
          <p:cNvSpPr>
            <a:spLocks noChangeShapeType="1"/>
          </p:cNvSpPr>
          <p:nvPr/>
        </p:nvSpPr>
        <p:spPr bwMode="auto">
          <a:xfrm flipV="1">
            <a:off x="1295400" y="3752850"/>
            <a:ext cx="3276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0055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03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03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39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39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3940" grpId="0" animBg="1"/>
      <p:bldP spid="1703940" grpId="1" animBg="1"/>
      <p:bldP spid="1703941" grpId="0" animBg="1"/>
      <p:bldP spid="1703942" grpId="0" animBg="1"/>
      <p:bldP spid="1703942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034" name="Text Box 2"/>
          <p:cNvSpPr txBox="1">
            <a:spLocks noChangeArrowheads="1"/>
          </p:cNvSpPr>
          <p:nvPr/>
        </p:nvSpPr>
        <p:spPr bwMode="auto">
          <a:xfrm>
            <a:off x="381000" y="1541463"/>
            <a:ext cx="8534400" cy="301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Ingredients: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Instances: </a:t>
            </a:r>
            <a:r>
              <a:rPr lang="en-US" altLang="en-US" sz="3200"/>
              <a:t>The possible inputs to the problem. </a:t>
            </a:r>
            <a:endParaRPr lang="en-US" altLang="en-US" sz="320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Solutions for Instance:</a:t>
            </a:r>
            <a:r>
              <a:rPr lang="en-US" altLang="en-US" sz="3200"/>
              <a:t> Each instance has an exponentially large set of solutions. </a:t>
            </a:r>
            <a:endParaRPr lang="en-US" altLang="en-US" sz="320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Cost of Solution:</a:t>
            </a:r>
            <a:r>
              <a:rPr lang="en-US" altLang="en-US" sz="3200"/>
              <a:t> Each solution has an easy to compute cost or value.  </a:t>
            </a:r>
            <a:endParaRPr lang="en-US" altLang="en-US" sz="3200">
              <a:solidFill>
                <a:schemeClr val="accent2"/>
              </a:solidFill>
            </a:endParaRPr>
          </a:p>
        </p:txBody>
      </p:sp>
      <p:sp>
        <p:nvSpPr>
          <p:cNvPr id="6147" name="Rectangle 3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Optimization Problems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1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1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120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120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1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120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120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2034" grpId="0" build="p" bldLvl="2" autoUpdateAnimBg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074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6773" name="Text Box 5"/>
          <p:cNvSpPr txBox="1">
            <a:spLocks noChangeArrowheads="1"/>
          </p:cNvSpPr>
          <p:nvPr/>
        </p:nvSpPr>
        <p:spPr bwMode="auto">
          <a:xfrm>
            <a:off x="5410200" y="3459163"/>
            <a:ext cx="3751263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Be clear what </a:t>
            </a:r>
            <a:br>
              <a:rPr lang="en-US" altLang="en-US"/>
            </a:br>
            <a:r>
              <a:rPr lang="en-US" altLang="en-US"/>
              <a:t>sub-instance </a:t>
            </a:r>
            <a:br>
              <a:rPr lang="en-US" altLang="en-US"/>
            </a:br>
            <a:r>
              <a:rPr lang="en-US" altLang="en-US"/>
              <a:t>you give your friend. </a:t>
            </a:r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838200" y="1112838"/>
            <a:ext cx="4572000" cy="655637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13" name="Group 12"/>
          <p:cNvGrpSpPr>
            <a:grpSpLocks/>
          </p:cNvGrpSpPr>
          <p:nvPr/>
        </p:nvGrpSpPr>
        <p:grpSpPr bwMode="auto">
          <a:xfrm>
            <a:off x="1304925" y="1112838"/>
            <a:ext cx="3660775" cy="487362"/>
            <a:chOff x="1304544" y="1112520"/>
            <a:chExt cx="3660648" cy="487680"/>
          </a:xfrm>
        </p:grpSpPr>
        <p:grpSp>
          <p:nvGrpSpPr>
            <p:cNvPr id="131082" name="Group 5"/>
            <p:cNvGrpSpPr>
              <a:grpSpLocks/>
            </p:cNvGrpSpPr>
            <p:nvPr/>
          </p:nvGrpSpPr>
          <p:grpSpPr bwMode="auto">
            <a:xfrm>
              <a:off x="1304544" y="1112520"/>
              <a:ext cx="167640" cy="320559"/>
              <a:chOff x="1304544" y="1112520"/>
              <a:chExt cx="167640" cy="320559"/>
            </a:xfrm>
          </p:grpSpPr>
          <p:sp>
            <p:nvSpPr>
              <p:cNvPr id="131092" name="TextBox 1"/>
              <p:cNvSpPr txBox="1">
                <a:spLocks noChangeArrowheads="1"/>
              </p:cNvSpPr>
              <p:nvPr/>
            </p:nvSpPr>
            <p:spPr bwMode="auto">
              <a:xfrm>
                <a:off x="1319784" y="1112520"/>
                <a:ext cx="1524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1093" name="Straight Connector 3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31083" name="Group 15"/>
            <p:cNvGrpSpPr>
              <a:grpSpLocks/>
            </p:cNvGrpSpPr>
            <p:nvPr/>
          </p:nvGrpSpPr>
          <p:grpSpPr bwMode="auto">
            <a:xfrm>
              <a:off x="4797552" y="1303170"/>
              <a:ext cx="167640" cy="278295"/>
              <a:chOff x="1304544" y="1287930"/>
              <a:chExt cx="167640" cy="278295"/>
            </a:xfrm>
          </p:grpSpPr>
          <p:sp>
            <p:nvSpPr>
              <p:cNvPr id="17" name="TextBox 16"/>
              <p:cNvSpPr txBox="1"/>
              <p:nvPr/>
            </p:nvSpPr>
            <p:spPr>
              <a:xfrm>
                <a:off x="1319789" y="1303789"/>
                <a:ext cx="152395" cy="262107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050" i="1" dirty="0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1091" name="Straight Connector 17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31084" name="Group 19"/>
            <p:cNvGrpSpPr>
              <a:grpSpLocks/>
            </p:cNvGrpSpPr>
            <p:nvPr/>
          </p:nvGrpSpPr>
          <p:grpSpPr bwMode="auto">
            <a:xfrm>
              <a:off x="1408176" y="1292423"/>
              <a:ext cx="155448" cy="307777"/>
              <a:chOff x="1304544" y="1140023"/>
              <a:chExt cx="155448" cy="307777"/>
            </a:xfrm>
          </p:grpSpPr>
          <p:sp>
            <p:nvSpPr>
              <p:cNvPr id="131088" name="TextBox 20"/>
              <p:cNvSpPr txBox="1">
                <a:spLocks noChangeArrowheads="1"/>
              </p:cNvSpPr>
              <p:nvPr/>
            </p:nvSpPr>
            <p:spPr bwMode="auto">
              <a:xfrm>
                <a:off x="1307592" y="1140023"/>
                <a:ext cx="1524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1089" name="Straight Connector 21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31085" name="Group 25"/>
            <p:cNvGrpSpPr>
              <a:grpSpLocks/>
            </p:cNvGrpSpPr>
            <p:nvPr/>
          </p:nvGrpSpPr>
          <p:grpSpPr bwMode="auto">
            <a:xfrm>
              <a:off x="4154424" y="1286256"/>
              <a:ext cx="155448" cy="307777"/>
              <a:chOff x="1304544" y="1140023"/>
              <a:chExt cx="155448" cy="307777"/>
            </a:xfrm>
          </p:grpSpPr>
          <p:sp>
            <p:nvSpPr>
              <p:cNvPr id="131086" name="TextBox 26"/>
              <p:cNvSpPr txBox="1">
                <a:spLocks noChangeArrowheads="1"/>
              </p:cNvSpPr>
              <p:nvPr/>
            </p:nvSpPr>
            <p:spPr bwMode="auto">
              <a:xfrm>
                <a:off x="1307592" y="1140023"/>
                <a:ext cx="1524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1087" name="Straight Connector 27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20" name="Rectangle 19"/>
          <p:cNvSpPr>
            <a:spLocks noChangeArrowheads="1"/>
          </p:cNvSpPr>
          <p:nvPr/>
        </p:nvSpPr>
        <p:spPr bwMode="auto">
          <a:xfrm>
            <a:off x="5422900" y="1320800"/>
            <a:ext cx="35687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Get help from friend</a:t>
            </a:r>
          </a:p>
        </p:txBody>
      </p:sp>
      <p:pic>
        <p:nvPicPr>
          <p:cNvPr id="131079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6779" name="Line 11"/>
          <p:cNvSpPr>
            <a:spLocks noChangeShapeType="1"/>
          </p:cNvSpPr>
          <p:nvPr/>
        </p:nvSpPr>
        <p:spPr bwMode="auto">
          <a:xfrm flipV="1">
            <a:off x="2365375" y="4094163"/>
            <a:ext cx="1941513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" name="Line 10"/>
          <p:cNvSpPr>
            <a:spLocks noChangeShapeType="1"/>
          </p:cNvSpPr>
          <p:nvPr/>
        </p:nvSpPr>
        <p:spPr bwMode="auto">
          <a:xfrm>
            <a:off x="1295400" y="4081463"/>
            <a:ext cx="1028700" cy="14287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96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96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0" grpId="0"/>
      <p:bldP spid="1696779" grpId="0" animBg="1"/>
      <p:bldP spid="21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098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6773" name="Text Box 5"/>
          <p:cNvSpPr txBox="1">
            <a:spLocks noChangeArrowheads="1"/>
          </p:cNvSpPr>
          <p:nvPr/>
        </p:nvSpPr>
        <p:spPr bwMode="auto">
          <a:xfrm>
            <a:off x="5243513" y="2479675"/>
            <a:ext cx="3824287" cy="424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Instead of recursing,</a:t>
            </a:r>
            <a:br>
              <a:rPr lang="en-US" altLang="en-US"/>
            </a:br>
            <a:r>
              <a:rPr lang="en-US" altLang="en-US"/>
              <a:t>we simply look </a:t>
            </a:r>
            <a:br>
              <a:rPr lang="en-US" altLang="en-US"/>
            </a:br>
            <a:r>
              <a:rPr lang="en-US" altLang="en-US"/>
              <a:t>in the table </a:t>
            </a:r>
            <a:br>
              <a:rPr lang="en-US" altLang="en-US"/>
            </a:br>
            <a:r>
              <a:rPr lang="en-US" altLang="en-US"/>
              <a:t>for the solution.</a:t>
            </a:r>
          </a:p>
          <a:p>
            <a:pPr algn="ctr" eaLnBrk="1" hangingPunct="1">
              <a:buFontTx/>
              <a:buNone/>
            </a:pPr>
            <a:r>
              <a:rPr lang="en-US" altLang="en-US" sz="1400"/>
              <a:t> 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Because his instance </a:t>
            </a:r>
            <a:br>
              <a:rPr lang="en-US" altLang="en-US"/>
            </a:br>
            <a:r>
              <a:rPr lang="en-US" altLang="en-US"/>
              <a:t>is smaller, he has </a:t>
            </a:r>
            <a:br>
              <a:rPr lang="en-US" altLang="en-US"/>
            </a:br>
            <a:r>
              <a:rPr lang="en-US" altLang="en-US"/>
              <a:t>already solved it and </a:t>
            </a:r>
            <a:br>
              <a:rPr lang="en-US" altLang="en-US"/>
            </a:br>
            <a:r>
              <a:rPr lang="en-US" altLang="en-US"/>
              <a:t>stored sol in the table.</a:t>
            </a:r>
          </a:p>
        </p:txBody>
      </p:sp>
      <p:sp>
        <p:nvSpPr>
          <p:cNvPr id="2" name="Oval 1"/>
          <p:cNvSpPr>
            <a:spLocks noChangeArrowheads="1"/>
          </p:cNvSpPr>
          <p:nvPr/>
        </p:nvSpPr>
        <p:spPr bwMode="auto">
          <a:xfrm>
            <a:off x="381000" y="2743200"/>
            <a:ext cx="1371600" cy="30480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32101" name="Rectangle 2"/>
          <p:cNvSpPr>
            <a:spLocks noChangeArrowheads="1"/>
          </p:cNvSpPr>
          <p:nvPr/>
        </p:nvSpPr>
        <p:spPr bwMode="auto">
          <a:xfrm>
            <a:off x="5422900" y="1320800"/>
            <a:ext cx="35687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Get help from friend</a:t>
            </a:r>
          </a:p>
        </p:txBody>
      </p:sp>
      <p:sp>
        <p:nvSpPr>
          <p:cNvPr id="132102" name="Oval 9"/>
          <p:cNvSpPr>
            <a:spLocks noChangeArrowheads="1"/>
          </p:cNvSpPr>
          <p:nvPr/>
        </p:nvSpPr>
        <p:spPr bwMode="auto">
          <a:xfrm>
            <a:off x="838200" y="1112838"/>
            <a:ext cx="4572000" cy="655637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1" name="Oval 10"/>
          <p:cNvSpPr>
            <a:spLocks noChangeArrowheads="1"/>
          </p:cNvSpPr>
          <p:nvPr/>
        </p:nvSpPr>
        <p:spPr bwMode="auto">
          <a:xfrm>
            <a:off x="2414588" y="4940300"/>
            <a:ext cx="685800" cy="22860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132104" name="Group 11"/>
          <p:cNvGrpSpPr>
            <a:grpSpLocks/>
          </p:cNvGrpSpPr>
          <p:nvPr/>
        </p:nvGrpSpPr>
        <p:grpSpPr bwMode="auto">
          <a:xfrm>
            <a:off x="1304925" y="1112838"/>
            <a:ext cx="3660775" cy="487362"/>
            <a:chOff x="1304544" y="1112520"/>
            <a:chExt cx="3660648" cy="487680"/>
          </a:xfrm>
        </p:grpSpPr>
        <p:grpSp>
          <p:nvGrpSpPr>
            <p:cNvPr id="132108" name="Group 5"/>
            <p:cNvGrpSpPr>
              <a:grpSpLocks/>
            </p:cNvGrpSpPr>
            <p:nvPr/>
          </p:nvGrpSpPr>
          <p:grpSpPr bwMode="auto">
            <a:xfrm>
              <a:off x="1304544" y="1112520"/>
              <a:ext cx="167640" cy="320559"/>
              <a:chOff x="1304544" y="1112520"/>
              <a:chExt cx="167640" cy="320559"/>
            </a:xfrm>
          </p:grpSpPr>
          <p:sp>
            <p:nvSpPr>
              <p:cNvPr id="132118" name="TextBox 1"/>
              <p:cNvSpPr txBox="1">
                <a:spLocks noChangeArrowheads="1"/>
              </p:cNvSpPr>
              <p:nvPr/>
            </p:nvSpPr>
            <p:spPr bwMode="auto">
              <a:xfrm>
                <a:off x="1319784" y="1112520"/>
                <a:ext cx="1524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2119" name="Straight Connector 3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32109" name="Group 15"/>
            <p:cNvGrpSpPr>
              <a:grpSpLocks/>
            </p:cNvGrpSpPr>
            <p:nvPr/>
          </p:nvGrpSpPr>
          <p:grpSpPr bwMode="auto">
            <a:xfrm>
              <a:off x="4797552" y="1303170"/>
              <a:ext cx="167640" cy="278295"/>
              <a:chOff x="1304544" y="1287930"/>
              <a:chExt cx="167640" cy="278295"/>
            </a:xfrm>
          </p:grpSpPr>
          <p:sp>
            <p:nvSpPr>
              <p:cNvPr id="23" name="TextBox 22"/>
              <p:cNvSpPr txBox="1"/>
              <p:nvPr/>
            </p:nvSpPr>
            <p:spPr>
              <a:xfrm>
                <a:off x="1319789" y="1303789"/>
                <a:ext cx="152395" cy="262107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050" i="1" dirty="0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2117" name="Straight Connector 17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32110" name="Group 19"/>
            <p:cNvGrpSpPr>
              <a:grpSpLocks/>
            </p:cNvGrpSpPr>
            <p:nvPr/>
          </p:nvGrpSpPr>
          <p:grpSpPr bwMode="auto">
            <a:xfrm>
              <a:off x="1408176" y="1292423"/>
              <a:ext cx="155448" cy="307777"/>
              <a:chOff x="1304544" y="1140023"/>
              <a:chExt cx="155448" cy="307777"/>
            </a:xfrm>
          </p:grpSpPr>
          <p:sp>
            <p:nvSpPr>
              <p:cNvPr id="132114" name="TextBox 20"/>
              <p:cNvSpPr txBox="1">
                <a:spLocks noChangeArrowheads="1"/>
              </p:cNvSpPr>
              <p:nvPr/>
            </p:nvSpPr>
            <p:spPr bwMode="auto">
              <a:xfrm>
                <a:off x="1307592" y="1140023"/>
                <a:ext cx="1524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2115" name="Straight Connector 21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32111" name="Group 25"/>
            <p:cNvGrpSpPr>
              <a:grpSpLocks/>
            </p:cNvGrpSpPr>
            <p:nvPr/>
          </p:nvGrpSpPr>
          <p:grpSpPr bwMode="auto">
            <a:xfrm>
              <a:off x="4154424" y="1286256"/>
              <a:ext cx="155448" cy="307777"/>
              <a:chOff x="1304544" y="1140023"/>
              <a:chExt cx="155448" cy="307777"/>
            </a:xfrm>
          </p:grpSpPr>
          <p:sp>
            <p:nvSpPr>
              <p:cNvPr id="132112" name="TextBox 26"/>
              <p:cNvSpPr txBox="1">
                <a:spLocks noChangeArrowheads="1"/>
              </p:cNvSpPr>
              <p:nvPr/>
            </p:nvSpPr>
            <p:spPr bwMode="auto">
              <a:xfrm>
                <a:off x="1307592" y="1140023"/>
                <a:ext cx="1524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k</a:t>
                </a:r>
              </a:p>
            </p:txBody>
          </p:sp>
          <p:cxnSp>
            <p:nvCxnSpPr>
              <p:cNvPr id="132113" name="Straight Connector 27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pic>
        <p:nvPicPr>
          <p:cNvPr id="132105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2106" name="Line 11"/>
          <p:cNvSpPr>
            <a:spLocks noChangeShapeType="1"/>
          </p:cNvSpPr>
          <p:nvPr/>
        </p:nvSpPr>
        <p:spPr bwMode="auto">
          <a:xfrm flipV="1">
            <a:off x="2365375" y="4094163"/>
            <a:ext cx="1941513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2107" name="Line 10"/>
          <p:cNvSpPr>
            <a:spLocks noChangeShapeType="1"/>
          </p:cNvSpPr>
          <p:nvPr/>
        </p:nvSpPr>
        <p:spPr bwMode="auto">
          <a:xfrm>
            <a:off x="1295400" y="4081463"/>
            <a:ext cx="1028700" cy="14287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67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67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1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22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7797" name="Text Box 5"/>
          <p:cNvSpPr txBox="1">
            <a:spLocks noChangeArrowheads="1"/>
          </p:cNvSpPr>
          <p:nvPr/>
        </p:nvSpPr>
        <p:spPr bwMode="auto">
          <a:xfrm>
            <a:off x="5518150" y="3733800"/>
            <a:ext cx="36258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How do you form</a:t>
            </a:r>
            <a:br>
              <a:rPr lang="en-US" altLang="en-US"/>
            </a:br>
            <a:r>
              <a:rPr lang="en-US" altLang="en-US"/>
              <a:t>your solution from </a:t>
            </a:r>
            <a:br>
              <a:rPr lang="en-US" altLang="en-US"/>
            </a:br>
            <a:r>
              <a:rPr lang="en-US" altLang="en-US"/>
              <a:t>the friend’s and from</a:t>
            </a:r>
            <a:br>
              <a:rPr lang="en-US" altLang="en-US"/>
            </a:br>
            <a:r>
              <a:rPr lang="en-US" altLang="en-US"/>
              <a:t>the bird’s?</a:t>
            </a:r>
          </a:p>
        </p:txBody>
      </p:sp>
      <p:sp>
        <p:nvSpPr>
          <p:cNvPr id="1697801" name="Line 9"/>
          <p:cNvSpPr>
            <a:spLocks noChangeShapeType="1"/>
          </p:cNvSpPr>
          <p:nvPr/>
        </p:nvSpPr>
        <p:spPr bwMode="auto">
          <a:xfrm flipV="1">
            <a:off x="1295400" y="4419600"/>
            <a:ext cx="2438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7802" name="Line 10"/>
          <p:cNvSpPr>
            <a:spLocks noChangeShapeType="1"/>
          </p:cNvSpPr>
          <p:nvPr/>
        </p:nvSpPr>
        <p:spPr bwMode="auto">
          <a:xfrm>
            <a:off x="1295400" y="4572000"/>
            <a:ext cx="139858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7803" name="Line 11"/>
          <p:cNvSpPr>
            <a:spLocks noChangeShapeType="1"/>
          </p:cNvSpPr>
          <p:nvPr/>
        </p:nvSpPr>
        <p:spPr bwMode="auto">
          <a:xfrm flipV="1">
            <a:off x="1112838" y="5157788"/>
            <a:ext cx="193516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3127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978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978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7801" grpId="0" animBg="1"/>
      <p:bldP spid="1697802" grpId="0" animBg="1"/>
      <p:bldP spid="1697803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146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8821" name="Text Box 5"/>
          <p:cNvSpPr txBox="1">
            <a:spLocks noChangeArrowheads="1"/>
          </p:cNvSpPr>
          <p:nvPr/>
        </p:nvSpPr>
        <p:spPr bwMode="auto">
          <a:xfrm>
            <a:off x="5580063" y="4740275"/>
            <a:ext cx="36258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How do you form</a:t>
            </a:r>
            <a:br>
              <a:rPr lang="en-US" altLang="en-US"/>
            </a:br>
            <a:r>
              <a:rPr lang="en-US" altLang="en-US"/>
              <a:t>your cost from </a:t>
            </a:r>
            <a:br>
              <a:rPr lang="en-US" altLang="en-US"/>
            </a:br>
            <a:r>
              <a:rPr lang="en-US" altLang="en-US"/>
              <a:t>the friend’s and from</a:t>
            </a:r>
            <a:br>
              <a:rPr lang="en-US" altLang="en-US"/>
            </a:br>
            <a:r>
              <a:rPr lang="en-US" altLang="en-US"/>
              <a:t>the bird’s?</a:t>
            </a:r>
          </a:p>
        </p:txBody>
      </p:sp>
      <p:sp>
        <p:nvSpPr>
          <p:cNvPr id="1698825" name="Line 9"/>
          <p:cNvSpPr>
            <a:spLocks noChangeShapeType="1"/>
          </p:cNvSpPr>
          <p:nvPr/>
        </p:nvSpPr>
        <p:spPr bwMode="auto">
          <a:xfrm>
            <a:off x="1162050" y="5307013"/>
            <a:ext cx="203835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4149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88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88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88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8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88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88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882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70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9299" name="Text Box 3"/>
          <p:cNvSpPr txBox="1">
            <a:spLocks noChangeArrowheads="1"/>
          </p:cNvSpPr>
          <p:nvPr/>
        </p:nvSpPr>
        <p:spPr bwMode="auto">
          <a:xfrm>
            <a:off x="6218238" y="5029200"/>
            <a:ext cx="2352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Take the best</a:t>
            </a:r>
            <a:br>
              <a:rPr lang="en-US" altLang="en-US"/>
            </a:br>
            <a:r>
              <a:rPr lang="en-US" altLang="en-US"/>
              <a:t>of the best</a:t>
            </a:r>
          </a:p>
        </p:txBody>
      </p:sp>
      <p:sp>
        <p:nvSpPr>
          <p:cNvPr id="1719300" name="Line 4"/>
          <p:cNvSpPr>
            <a:spLocks noChangeShapeType="1"/>
          </p:cNvSpPr>
          <p:nvPr/>
        </p:nvSpPr>
        <p:spPr bwMode="auto">
          <a:xfrm flipH="1">
            <a:off x="762000" y="5486400"/>
            <a:ext cx="0" cy="762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5499100" y="1371600"/>
            <a:ext cx="3616325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 </a:t>
            </a:r>
            <a:r>
              <a:rPr lang="en-US" altLang="en-US" i="1">
                <a:solidFill>
                  <a:srgbClr val="FFC000"/>
                </a:solidFill>
              </a:rPr>
              <a:t>optSol</a:t>
            </a:r>
            <a:r>
              <a:rPr lang="en-US" altLang="en-US" i="1" baseline="-25000">
                <a:solidFill>
                  <a:srgbClr val="FFC000"/>
                </a:solidFill>
              </a:rPr>
              <a:t>&lt;i,k&gt;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is a best solution for </a:t>
            </a:r>
            <a:br>
              <a:rPr lang="en-US" altLang="en-US"/>
            </a:br>
            <a:r>
              <a:rPr lang="en-US" altLang="en-US"/>
              <a:t>our instance </a:t>
            </a:r>
            <a:r>
              <a:rPr lang="en-US" altLang="en-US" i="1">
                <a:solidFill>
                  <a:schemeClr val="accent1"/>
                </a:solidFill>
              </a:rPr>
              <a:t>subI[i]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from amongst</a:t>
            </a:r>
            <a:br>
              <a:rPr lang="en-US" altLang="en-US"/>
            </a:br>
            <a:r>
              <a:rPr lang="en-US" altLang="en-US"/>
              <a:t>those consistent </a:t>
            </a:r>
            <a:br>
              <a:rPr lang="en-US" altLang="en-US"/>
            </a:br>
            <a:r>
              <a:rPr lang="en-US" altLang="en-US"/>
              <a:t>with the bird's</a:t>
            </a:r>
            <a:br>
              <a:rPr lang="en-US" altLang="en-US"/>
            </a:br>
            <a:r>
              <a:rPr lang="en-US" altLang="en-US" i="1">
                <a:solidFill>
                  <a:srgbClr val="FFC000"/>
                </a:solidFill>
              </a:rPr>
              <a:t>k</a:t>
            </a:r>
            <a:r>
              <a:rPr lang="en-US" altLang="en-US" i="1" baseline="30000">
                <a:solidFill>
                  <a:srgbClr val="FFC000"/>
                </a:solidFill>
              </a:rPr>
              <a:t>th</a:t>
            </a:r>
            <a:r>
              <a:rPr lang="en-US" altLang="en-US"/>
              <a:t> answer.</a:t>
            </a:r>
          </a:p>
        </p:txBody>
      </p:sp>
      <p:sp>
        <p:nvSpPr>
          <p:cNvPr id="12" name="Line 4"/>
          <p:cNvSpPr>
            <a:spLocks noChangeShapeType="1"/>
          </p:cNvSpPr>
          <p:nvPr/>
        </p:nvSpPr>
        <p:spPr bwMode="auto">
          <a:xfrm flipH="1">
            <a:off x="1271588" y="4610100"/>
            <a:ext cx="0" cy="4191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5175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9300" grpId="0" animBg="1"/>
      <p:bldP spid="12" grpId="0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194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9300" name="Line 4"/>
          <p:cNvSpPr>
            <a:spLocks noChangeShapeType="1"/>
          </p:cNvSpPr>
          <p:nvPr/>
        </p:nvSpPr>
        <p:spPr bwMode="auto">
          <a:xfrm flipH="1">
            <a:off x="762000" y="5943600"/>
            <a:ext cx="0" cy="304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5505450" y="1371600"/>
            <a:ext cx="3603625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Store the solution to </a:t>
            </a:r>
            <a:br>
              <a:rPr lang="en-US" altLang="en-US"/>
            </a:br>
            <a:r>
              <a:rPr lang="en-US" altLang="en-US"/>
              <a:t>our instance </a:t>
            </a:r>
            <a:r>
              <a:rPr lang="en-US" altLang="en-US" i="1">
                <a:solidFill>
                  <a:schemeClr val="accent1"/>
                </a:solidFill>
              </a:rPr>
              <a:t>subI[i]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in the table. </a:t>
            </a:r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838200" y="1112838"/>
            <a:ext cx="4572000" cy="655637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3619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9300" grpId="0" animBg="1"/>
      <p:bldP spid="7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218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" name="Text Box 3"/>
          <p:cNvSpPr txBox="1">
            <a:spLocks noChangeArrowheads="1"/>
          </p:cNvSpPr>
          <p:nvPr/>
        </p:nvSpPr>
        <p:spPr bwMode="auto">
          <a:xfrm>
            <a:off x="5437188" y="1052513"/>
            <a:ext cx="3789362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Base Cases:</a:t>
            </a:r>
            <a:br>
              <a:rPr lang="en-US" altLang="en-US"/>
            </a:br>
            <a:r>
              <a:rPr lang="en-US" altLang="en-US"/>
              <a:t>Instances that are too </a:t>
            </a:r>
            <a:br>
              <a:rPr lang="en-US" altLang="en-US"/>
            </a:br>
            <a:r>
              <a:rPr lang="en-US" altLang="en-US"/>
              <a:t>small to have smaller </a:t>
            </a:r>
            <a:br>
              <a:rPr lang="en-US" altLang="en-US"/>
            </a:br>
            <a:r>
              <a:rPr lang="en-US" altLang="en-US"/>
              <a:t>instances to give </a:t>
            </a:r>
            <a:br>
              <a:rPr lang="en-US" altLang="en-US"/>
            </a:br>
            <a:r>
              <a:rPr lang="en-US" altLang="en-US"/>
              <a:t>to friends.</a:t>
            </a:r>
          </a:p>
        </p:txBody>
      </p:sp>
      <p:pic>
        <p:nvPicPr>
          <p:cNvPr id="137220" name="Picture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075" y="1865313"/>
            <a:ext cx="3933825" cy="742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5" name="Line 4"/>
          <p:cNvSpPr>
            <a:spLocks noChangeShapeType="1"/>
          </p:cNvSpPr>
          <p:nvPr/>
        </p:nvSpPr>
        <p:spPr bwMode="auto">
          <a:xfrm flipH="1">
            <a:off x="527050" y="2017713"/>
            <a:ext cx="358775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Text Box 3"/>
          <p:cNvSpPr txBox="1">
            <a:spLocks noChangeArrowheads="1"/>
          </p:cNvSpPr>
          <p:nvPr/>
        </p:nvSpPr>
        <p:spPr bwMode="auto">
          <a:xfrm>
            <a:off x="5640388" y="3846513"/>
            <a:ext cx="34798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Is this code correct?</a:t>
            </a:r>
          </a:p>
        </p:txBody>
      </p:sp>
      <p:grpSp>
        <p:nvGrpSpPr>
          <p:cNvPr id="21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137225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26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27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28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29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0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1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2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3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4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5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6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7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8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9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0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1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37224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242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9845" name="Text Box 5"/>
          <p:cNvSpPr txBox="1">
            <a:spLocks noChangeArrowheads="1"/>
          </p:cNvSpPr>
          <p:nvPr/>
        </p:nvSpPr>
        <p:spPr bwMode="auto">
          <a:xfrm>
            <a:off x="5357813" y="-34925"/>
            <a:ext cx="3948112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Dynamic Programs</a:t>
            </a:r>
            <a:br>
              <a:rPr lang="en-US" altLang="en-US"/>
            </a:br>
            <a:r>
              <a:rPr lang="en-US" altLang="en-US"/>
              <a:t>do not recurse making </a:t>
            </a:r>
            <a:br>
              <a:rPr lang="en-US" altLang="en-US"/>
            </a:br>
            <a:r>
              <a:rPr lang="en-US" altLang="en-US"/>
              <a:t>the instance smaller </a:t>
            </a:r>
            <a:br>
              <a:rPr lang="en-US" altLang="en-US"/>
            </a:br>
            <a:r>
              <a:rPr lang="en-US" altLang="en-US"/>
              <a:t>and smaller.</a:t>
            </a:r>
            <a:br>
              <a:rPr lang="en-US" altLang="en-US"/>
            </a:br>
            <a:r>
              <a:rPr lang="en-US" altLang="en-US"/>
              <a:t>Hence, lets not worry </a:t>
            </a:r>
            <a:br>
              <a:rPr lang="en-US" altLang="en-US"/>
            </a:br>
            <a:r>
              <a:rPr lang="en-US" altLang="en-US"/>
              <a:t>about our instance</a:t>
            </a:r>
            <a:r>
              <a:rPr lang="en-US" altLang="en-US" i="1">
                <a:solidFill>
                  <a:schemeClr val="accent1"/>
                </a:solidFill>
              </a:rPr>
              <a:t> I </a:t>
            </a:r>
            <a:br>
              <a:rPr lang="en-US" altLang="en-US"/>
            </a:br>
            <a:r>
              <a:rPr lang="en-US" altLang="en-US"/>
              <a:t>being a base case.</a:t>
            </a:r>
          </a:p>
        </p:txBody>
      </p:sp>
      <p:sp>
        <p:nvSpPr>
          <p:cNvPr id="8" name="Oval 7"/>
          <p:cNvSpPr>
            <a:spLocks noChangeArrowheads="1"/>
          </p:cNvSpPr>
          <p:nvPr/>
        </p:nvSpPr>
        <p:spPr bwMode="auto">
          <a:xfrm>
            <a:off x="1624013" y="0"/>
            <a:ext cx="609600" cy="327025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38245" name="Picture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075" y="1865313"/>
            <a:ext cx="3933825" cy="742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38246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138248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9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0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1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2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3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4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5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6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7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8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9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0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1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2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3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4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38247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45" grpId="0"/>
      <p:bldP spid="8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266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267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9845" name="Text Box 5"/>
          <p:cNvSpPr txBox="1">
            <a:spLocks noChangeArrowheads="1"/>
          </p:cNvSpPr>
          <p:nvPr/>
        </p:nvSpPr>
        <p:spPr bwMode="auto">
          <a:xfrm>
            <a:off x="5597525" y="304800"/>
            <a:ext cx="34686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there is a table</a:t>
            </a:r>
            <a:br>
              <a:rPr lang="en-US" altLang="en-US"/>
            </a:br>
            <a:r>
              <a:rPr lang="en-US" altLang="en-US"/>
              <a:t>of subinstances</a:t>
            </a:r>
            <a:br>
              <a:rPr lang="en-US" altLang="en-US"/>
            </a:br>
            <a:r>
              <a:rPr lang="en-US" altLang="en-US"/>
              <a:t>that must be solved.</a:t>
            </a:r>
          </a:p>
        </p:txBody>
      </p:sp>
      <p:sp>
        <p:nvSpPr>
          <p:cNvPr id="8" name="Oval 7"/>
          <p:cNvSpPr>
            <a:spLocks noChangeArrowheads="1"/>
          </p:cNvSpPr>
          <p:nvPr/>
        </p:nvSpPr>
        <p:spPr bwMode="auto">
          <a:xfrm>
            <a:off x="930275" y="1204913"/>
            <a:ext cx="4430713" cy="327025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386388" y="2017713"/>
            <a:ext cx="3741737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Some of these will be</a:t>
            </a:r>
            <a:br>
              <a:rPr lang="en-US" altLang="en-US"/>
            </a:br>
            <a:r>
              <a:rPr lang="en-US" altLang="en-US"/>
              <a:t>base cases</a:t>
            </a:r>
            <a:br>
              <a:rPr lang="en-US" altLang="en-US"/>
            </a:br>
            <a:r>
              <a:rPr lang="en-US" altLang="en-US"/>
              <a:t>and their solutions</a:t>
            </a:r>
            <a:br>
              <a:rPr lang="en-US" altLang="en-US"/>
            </a:br>
            <a:r>
              <a:rPr lang="en-US" altLang="en-US"/>
              <a:t>must be stored </a:t>
            </a:r>
            <a:br>
              <a:rPr lang="en-US" altLang="en-US"/>
            </a:br>
            <a:r>
              <a:rPr lang="en-US" altLang="en-US"/>
              <a:t>in the table.</a:t>
            </a:r>
          </a:p>
        </p:txBody>
      </p:sp>
      <p:pic>
        <p:nvPicPr>
          <p:cNvPr id="11" name="Picture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075" y="1865313"/>
            <a:ext cx="3933825" cy="742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39272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139277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8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9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0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1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2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3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4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5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6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7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8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9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0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1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2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3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533400" y="1874838"/>
            <a:ext cx="1752600" cy="742950"/>
            <a:chOff x="533400" y="2170176"/>
            <a:chExt cx="844296" cy="448056"/>
          </a:xfrm>
        </p:grpSpPr>
        <p:sp>
          <p:nvSpPr>
            <p:cNvPr id="139275" name="Line 4"/>
            <p:cNvSpPr>
              <a:spLocks noChangeShapeType="1"/>
            </p:cNvSpPr>
            <p:nvPr/>
          </p:nvSpPr>
          <p:spPr bwMode="auto">
            <a:xfrm flipH="1">
              <a:off x="533400" y="2170176"/>
              <a:ext cx="838200" cy="43815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6" name="Line 4"/>
            <p:cNvSpPr>
              <a:spLocks noChangeShapeType="1"/>
            </p:cNvSpPr>
            <p:nvPr/>
          </p:nvSpPr>
          <p:spPr bwMode="auto">
            <a:xfrm>
              <a:off x="539496" y="2180082"/>
              <a:ext cx="838200" cy="43815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39274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45" grpId="0"/>
      <p:bldP spid="8" grpId="0" animBg="1"/>
      <p:bldP spid="5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290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0291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0292" name="Text Box 5"/>
          <p:cNvSpPr txBox="1">
            <a:spLocks noChangeArrowheads="1"/>
          </p:cNvSpPr>
          <p:nvPr/>
        </p:nvSpPr>
        <p:spPr bwMode="auto">
          <a:xfrm>
            <a:off x="5597525" y="304800"/>
            <a:ext cx="34686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there is a table</a:t>
            </a:r>
            <a:br>
              <a:rPr lang="en-US" altLang="en-US"/>
            </a:br>
            <a:r>
              <a:rPr lang="en-US" altLang="en-US"/>
              <a:t>of subinstances</a:t>
            </a:r>
            <a:br>
              <a:rPr lang="en-US" altLang="en-US"/>
            </a:br>
            <a:r>
              <a:rPr lang="en-US" altLang="en-US"/>
              <a:t>that must be solved.</a:t>
            </a:r>
          </a:p>
        </p:txBody>
      </p:sp>
      <p:sp>
        <p:nvSpPr>
          <p:cNvPr id="140293" name="Text Box 5"/>
          <p:cNvSpPr txBox="1">
            <a:spLocks noChangeArrowheads="1"/>
          </p:cNvSpPr>
          <p:nvPr/>
        </p:nvSpPr>
        <p:spPr bwMode="auto">
          <a:xfrm>
            <a:off x="5386388" y="2017713"/>
            <a:ext cx="3741737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Some of these will be</a:t>
            </a:r>
            <a:br>
              <a:rPr lang="en-US" altLang="en-US"/>
            </a:br>
            <a:r>
              <a:rPr lang="en-US" altLang="en-US"/>
              <a:t>base cases</a:t>
            </a:r>
            <a:br>
              <a:rPr lang="en-US" altLang="en-US"/>
            </a:br>
            <a:r>
              <a:rPr lang="en-US" altLang="en-US"/>
              <a:t>and their solutions</a:t>
            </a:r>
            <a:br>
              <a:rPr lang="en-US" altLang="en-US"/>
            </a:br>
            <a:r>
              <a:rPr lang="en-US" altLang="en-US"/>
              <a:t>must be stored </a:t>
            </a:r>
            <a:br>
              <a:rPr lang="en-US" altLang="en-US"/>
            </a:br>
            <a:r>
              <a:rPr lang="en-US" altLang="en-US"/>
              <a:t>in the table.</a:t>
            </a:r>
          </a:p>
        </p:txBody>
      </p:sp>
      <p:grpSp>
        <p:nvGrpSpPr>
          <p:cNvPr id="140294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140312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3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4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5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6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7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8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9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0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1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2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3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4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5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6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7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8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457200" y="2209800"/>
            <a:ext cx="990600" cy="336550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1304925" y="1066800"/>
            <a:ext cx="3683000" cy="533400"/>
            <a:chOff x="1304544" y="1066800"/>
            <a:chExt cx="3683124" cy="533400"/>
          </a:xfrm>
        </p:grpSpPr>
        <p:grpSp>
          <p:nvGrpSpPr>
            <p:cNvPr id="140298" name="Group 33"/>
            <p:cNvGrpSpPr>
              <a:grpSpLocks/>
            </p:cNvGrpSpPr>
            <p:nvPr/>
          </p:nvGrpSpPr>
          <p:grpSpPr bwMode="auto">
            <a:xfrm>
              <a:off x="1304544" y="1112520"/>
              <a:ext cx="3660648" cy="487680"/>
              <a:chOff x="1304544" y="1112520"/>
              <a:chExt cx="3660648" cy="487680"/>
            </a:xfrm>
          </p:grpSpPr>
          <p:grpSp>
            <p:nvGrpSpPr>
              <p:cNvPr id="140300" name="Group 34"/>
              <p:cNvGrpSpPr>
                <a:grpSpLocks/>
              </p:cNvGrpSpPr>
              <p:nvPr/>
            </p:nvGrpSpPr>
            <p:grpSpPr bwMode="auto">
              <a:xfrm>
                <a:off x="1304544" y="1112520"/>
                <a:ext cx="167640" cy="320559"/>
                <a:chOff x="1304544" y="1112520"/>
                <a:chExt cx="167640" cy="320559"/>
              </a:xfrm>
            </p:grpSpPr>
            <p:sp>
              <p:nvSpPr>
                <p:cNvPr id="140310" name="TextBox 44"/>
                <p:cNvSpPr txBox="1">
                  <a:spLocks noChangeArrowheads="1"/>
                </p:cNvSpPr>
                <p:nvPr/>
              </p:nvSpPr>
              <p:spPr bwMode="auto">
                <a:xfrm>
                  <a:off x="1319784" y="1112520"/>
                  <a:ext cx="152400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r>
                    <a:rPr lang="en-US" altLang="en-US" sz="1400" i="1">
                      <a:solidFill>
                        <a:schemeClr val="bg2"/>
                      </a:solidFill>
                    </a:rPr>
                    <a:t>n</a:t>
                  </a:r>
                </a:p>
              </p:txBody>
            </p:sp>
            <p:cxnSp>
              <p:nvCxnSpPr>
                <p:cNvPr id="140311" name="Straight Connector 45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04544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140301" name="Group 35"/>
              <p:cNvGrpSpPr>
                <a:grpSpLocks/>
              </p:cNvGrpSpPr>
              <p:nvPr/>
            </p:nvGrpSpPr>
            <p:grpSpPr bwMode="auto">
              <a:xfrm>
                <a:off x="4797552" y="1303170"/>
                <a:ext cx="167640" cy="278295"/>
                <a:chOff x="1304544" y="1287930"/>
                <a:chExt cx="167640" cy="278295"/>
              </a:xfrm>
            </p:grpSpPr>
            <p:sp>
              <p:nvSpPr>
                <p:cNvPr id="43" name="TextBox 42"/>
                <p:cNvSpPr txBox="1"/>
                <p:nvPr/>
              </p:nvSpPr>
              <p:spPr>
                <a:xfrm>
                  <a:off x="1320029" y="1303973"/>
                  <a:ext cx="152405" cy="261937"/>
                </a:xfrm>
                <a:prstGeom prst="rect">
                  <a:avLst/>
                </a:prstGeom>
                <a:noFill/>
              </p:spPr>
              <p:txBody>
                <a:bodyPr>
                  <a:spAutoFit/>
                </a:bodyPr>
                <a:lstStyle/>
                <a:p>
                  <a:pPr>
                    <a:defRPr/>
                  </a:pPr>
                  <a:r>
                    <a:rPr lang="en-US" sz="1050" i="1" dirty="0">
                      <a:solidFill>
                        <a:schemeClr val="bg2"/>
                      </a:solidFill>
                    </a:rPr>
                    <a:t>n</a:t>
                  </a:r>
                </a:p>
              </p:txBody>
            </p:sp>
            <p:cxnSp>
              <p:nvCxnSpPr>
                <p:cNvPr id="140309" name="Straight Connector 43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04544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140302" name="Group 36"/>
              <p:cNvGrpSpPr>
                <a:grpSpLocks/>
              </p:cNvGrpSpPr>
              <p:nvPr/>
            </p:nvGrpSpPr>
            <p:grpSpPr bwMode="auto">
              <a:xfrm>
                <a:off x="1408176" y="1292423"/>
                <a:ext cx="155448" cy="307777"/>
                <a:chOff x="1304544" y="1140023"/>
                <a:chExt cx="155448" cy="307777"/>
              </a:xfrm>
            </p:grpSpPr>
            <p:sp>
              <p:nvSpPr>
                <p:cNvPr id="140306" name="TextBox 40"/>
                <p:cNvSpPr txBox="1">
                  <a:spLocks noChangeArrowheads="1"/>
                </p:cNvSpPr>
                <p:nvPr/>
              </p:nvSpPr>
              <p:spPr bwMode="auto">
                <a:xfrm>
                  <a:off x="1307592" y="1140023"/>
                  <a:ext cx="152400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r>
                    <a:rPr lang="en-US" altLang="en-US" sz="1400" i="1">
                      <a:solidFill>
                        <a:schemeClr val="bg2"/>
                      </a:solidFill>
                    </a:rPr>
                    <a:t>n</a:t>
                  </a:r>
                </a:p>
              </p:txBody>
            </p:sp>
            <p:cxnSp>
              <p:nvCxnSpPr>
                <p:cNvPr id="140307" name="Straight Connector 41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04544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140303" name="Group 37"/>
              <p:cNvGrpSpPr>
                <a:grpSpLocks/>
              </p:cNvGrpSpPr>
              <p:nvPr/>
            </p:nvGrpSpPr>
            <p:grpSpPr bwMode="auto">
              <a:xfrm>
                <a:off x="4157472" y="1286256"/>
                <a:ext cx="185928" cy="307777"/>
                <a:chOff x="1307592" y="1140023"/>
                <a:chExt cx="185928" cy="307777"/>
              </a:xfrm>
            </p:grpSpPr>
            <p:sp>
              <p:nvSpPr>
                <p:cNvPr id="140304" name="TextBox 38"/>
                <p:cNvSpPr txBox="1">
                  <a:spLocks noChangeArrowheads="1"/>
                </p:cNvSpPr>
                <p:nvPr/>
              </p:nvSpPr>
              <p:spPr bwMode="auto">
                <a:xfrm>
                  <a:off x="1307592" y="1140023"/>
                  <a:ext cx="152400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r>
                    <a:rPr lang="en-US" altLang="en-US" sz="1400" i="1">
                      <a:solidFill>
                        <a:schemeClr val="bg2"/>
                      </a:solidFill>
                    </a:rPr>
                    <a:t>n</a:t>
                  </a:r>
                </a:p>
              </p:txBody>
            </p:sp>
            <p:cxnSp>
              <p:nvCxnSpPr>
                <p:cNvPr id="140305" name="Straight Connector 39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49243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sp>
          <p:nvSpPr>
            <p:cNvPr id="140299" name="Rectangle 2"/>
            <p:cNvSpPr>
              <a:spLocks noChangeArrowheads="1"/>
            </p:cNvSpPr>
            <p:nvPr/>
          </p:nvSpPr>
          <p:spPr bwMode="auto">
            <a:xfrm>
              <a:off x="4607435" y="1066800"/>
              <a:ext cx="38023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>
                  <a:solidFill>
                    <a:schemeClr val="bg2"/>
                  </a:solidFill>
                </a:rPr>
                <a:t>t=</a:t>
              </a:r>
            </a:p>
          </p:txBody>
        </p:sp>
      </p:grpSp>
      <p:pic>
        <p:nvPicPr>
          <p:cNvPr id="140297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058" name="Text Box 2"/>
          <p:cNvSpPr txBox="1">
            <a:spLocks noChangeArrowheads="1"/>
          </p:cNvSpPr>
          <p:nvPr/>
        </p:nvSpPr>
        <p:spPr bwMode="auto">
          <a:xfrm>
            <a:off x="304800" y="1358900"/>
            <a:ext cx="9372600" cy="399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Specification</a:t>
            </a:r>
            <a:r>
              <a:rPr lang="en-US" altLang="en-US"/>
              <a:t> of an Optimization Problem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&lt;preCond&gt;</a:t>
            </a:r>
            <a:r>
              <a:rPr lang="en-US" altLang="en-US" sz="3200">
                <a:solidFill>
                  <a:schemeClr val="accent2"/>
                </a:solidFill>
              </a:rPr>
              <a:t>:</a:t>
            </a:r>
            <a:r>
              <a:rPr lang="en-US" altLang="en-US" sz="3200"/>
              <a:t> The input is one instance.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&lt;postCond&gt;</a:t>
            </a:r>
            <a:r>
              <a:rPr lang="en-US" altLang="en-US" sz="3200"/>
              <a:t>: </a:t>
            </a:r>
            <a:br>
              <a:rPr lang="en-US" altLang="en-US" sz="3200"/>
            </a:br>
            <a:r>
              <a:rPr lang="en-US" altLang="en-US" sz="3200"/>
              <a:t>The output is one of the valid solutions for this  instance with optimal cost. </a:t>
            </a:r>
            <a:br>
              <a:rPr lang="en-US" altLang="en-US" sz="3200"/>
            </a:br>
            <a:r>
              <a:rPr lang="en-US" altLang="en-US" sz="3200"/>
              <a:t>(minimum or maximum)</a:t>
            </a:r>
            <a:endParaRPr lang="en-US" altLang="en-US" sz="320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 solution might not be unique.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b="1"/>
              <a:t>Be clear about these ingredients!</a:t>
            </a:r>
          </a:p>
        </p:txBody>
      </p:sp>
      <p:sp>
        <p:nvSpPr>
          <p:cNvPr id="7171" name="Rectangle 3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Optimization Problems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0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130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130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0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130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130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0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30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130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0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130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130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0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130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130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3058" grpId="0" build="p" bldLvl="2" autoUpdateAnimBg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314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315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1316" name="Text Box 5"/>
          <p:cNvSpPr txBox="1">
            <a:spLocks noChangeArrowheads="1"/>
          </p:cNvSpPr>
          <p:nvPr/>
        </p:nvSpPr>
        <p:spPr bwMode="auto">
          <a:xfrm>
            <a:off x="5597525" y="304800"/>
            <a:ext cx="34686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there is a table</a:t>
            </a:r>
            <a:br>
              <a:rPr lang="en-US" altLang="en-US"/>
            </a:br>
            <a:r>
              <a:rPr lang="en-US" altLang="en-US"/>
              <a:t>of subinstances</a:t>
            </a:r>
            <a:br>
              <a:rPr lang="en-US" altLang="en-US"/>
            </a:br>
            <a:r>
              <a:rPr lang="en-US" altLang="en-US"/>
              <a:t>that must be solved.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967413" y="2017713"/>
            <a:ext cx="2579687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Then we solve</a:t>
            </a:r>
            <a:br>
              <a:rPr lang="en-US" altLang="en-US"/>
            </a:br>
            <a:r>
              <a:rPr lang="en-US" altLang="en-US"/>
              <a:t>the rest.</a:t>
            </a:r>
          </a:p>
        </p:txBody>
      </p:sp>
      <p:grpSp>
        <p:nvGrpSpPr>
          <p:cNvPr id="141318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141322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3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4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5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6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7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8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9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0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1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2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3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4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5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6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7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8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457200" y="2835275"/>
            <a:ext cx="1181100" cy="168275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47" name="Rectangle 46"/>
          <p:cNvSpPr>
            <a:spLocks noChangeArrowheads="1"/>
          </p:cNvSpPr>
          <p:nvPr/>
        </p:nvSpPr>
        <p:spPr bwMode="auto">
          <a:xfrm>
            <a:off x="762000" y="5911850"/>
            <a:ext cx="1752600" cy="336550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41321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32" grpId="0" animBg="1"/>
      <p:bldP spid="47" grpId="0" animBg="1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338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" y="0"/>
            <a:ext cx="5211763" cy="676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0869" name="Text Box 5"/>
          <p:cNvSpPr txBox="1">
            <a:spLocks noChangeArrowheads="1"/>
          </p:cNvSpPr>
          <p:nvPr/>
        </p:nvSpPr>
        <p:spPr bwMode="auto">
          <a:xfrm>
            <a:off x="5767388" y="5257800"/>
            <a:ext cx="3300412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Return the solution</a:t>
            </a:r>
            <a:br>
              <a:rPr lang="en-US" altLang="en-US"/>
            </a:br>
            <a:r>
              <a:rPr lang="en-US" altLang="en-US"/>
              <a:t>and cost for the </a:t>
            </a:r>
            <a:br>
              <a:rPr lang="en-US" altLang="en-US"/>
            </a:br>
            <a:r>
              <a:rPr lang="en-US" altLang="en-US"/>
              <a:t>original instance.</a:t>
            </a:r>
          </a:p>
        </p:txBody>
      </p:sp>
      <p:sp>
        <p:nvSpPr>
          <p:cNvPr id="1700872" name="Line 8"/>
          <p:cNvSpPr>
            <a:spLocks noChangeShapeType="1"/>
          </p:cNvSpPr>
          <p:nvPr/>
        </p:nvSpPr>
        <p:spPr bwMode="auto">
          <a:xfrm flipV="1">
            <a:off x="455613" y="6550025"/>
            <a:ext cx="17383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" name="Group 10"/>
          <p:cNvGrpSpPr>
            <a:grpSpLocks/>
          </p:cNvGrpSpPr>
          <p:nvPr/>
        </p:nvGrpSpPr>
        <p:grpSpPr bwMode="auto">
          <a:xfrm>
            <a:off x="1304925" y="1066800"/>
            <a:ext cx="3694113" cy="533400"/>
            <a:chOff x="1304544" y="1066800"/>
            <a:chExt cx="3694344" cy="533400"/>
          </a:xfrm>
        </p:grpSpPr>
        <p:grpSp>
          <p:nvGrpSpPr>
            <p:cNvPr id="142343" name="Group 11"/>
            <p:cNvGrpSpPr>
              <a:grpSpLocks/>
            </p:cNvGrpSpPr>
            <p:nvPr/>
          </p:nvGrpSpPr>
          <p:grpSpPr bwMode="auto">
            <a:xfrm>
              <a:off x="1304544" y="1112520"/>
              <a:ext cx="3660648" cy="487680"/>
              <a:chOff x="1304544" y="1112520"/>
              <a:chExt cx="3660648" cy="487680"/>
            </a:xfrm>
          </p:grpSpPr>
          <p:grpSp>
            <p:nvGrpSpPr>
              <p:cNvPr id="142345" name="Group 13"/>
              <p:cNvGrpSpPr>
                <a:grpSpLocks/>
              </p:cNvGrpSpPr>
              <p:nvPr/>
            </p:nvGrpSpPr>
            <p:grpSpPr bwMode="auto">
              <a:xfrm>
                <a:off x="1304544" y="1112520"/>
                <a:ext cx="167640" cy="320559"/>
                <a:chOff x="1304544" y="1112520"/>
                <a:chExt cx="167640" cy="320559"/>
              </a:xfrm>
            </p:grpSpPr>
            <p:sp>
              <p:nvSpPr>
                <p:cNvPr id="142355" name="TextBox 23"/>
                <p:cNvSpPr txBox="1">
                  <a:spLocks noChangeArrowheads="1"/>
                </p:cNvSpPr>
                <p:nvPr/>
              </p:nvSpPr>
              <p:spPr bwMode="auto">
                <a:xfrm>
                  <a:off x="1319784" y="1112520"/>
                  <a:ext cx="152400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r>
                    <a:rPr lang="en-US" altLang="en-US" sz="1400" i="1">
                      <a:solidFill>
                        <a:schemeClr val="bg2"/>
                      </a:solidFill>
                    </a:rPr>
                    <a:t>0</a:t>
                  </a:r>
                </a:p>
              </p:txBody>
            </p:sp>
            <p:cxnSp>
              <p:nvCxnSpPr>
                <p:cNvPr id="142356" name="Straight Connector 24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04544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142346" name="Group 14"/>
              <p:cNvGrpSpPr>
                <a:grpSpLocks/>
              </p:cNvGrpSpPr>
              <p:nvPr/>
            </p:nvGrpSpPr>
            <p:grpSpPr bwMode="auto">
              <a:xfrm>
                <a:off x="4797552" y="1303170"/>
                <a:ext cx="167640" cy="278295"/>
                <a:chOff x="1304544" y="1287930"/>
                <a:chExt cx="167640" cy="278295"/>
              </a:xfrm>
            </p:grpSpPr>
            <p:sp>
              <p:nvSpPr>
                <p:cNvPr id="22" name="TextBox 21"/>
                <p:cNvSpPr txBox="1"/>
                <p:nvPr/>
              </p:nvSpPr>
              <p:spPr>
                <a:xfrm>
                  <a:off x="1320131" y="1303973"/>
                  <a:ext cx="152409" cy="261937"/>
                </a:xfrm>
                <a:prstGeom prst="rect">
                  <a:avLst/>
                </a:prstGeom>
                <a:noFill/>
              </p:spPr>
              <p:txBody>
                <a:bodyPr>
                  <a:spAutoFit/>
                </a:bodyPr>
                <a:lstStyle/>
                <a:p>
                  <a:pPr>
                    <a:defRPr/>
                  </a:pPr>
                  <a:r>
                    <a:rPr lang="en-US" sz="1050" i="1" dirty="0">
                      <a:solidFill>
                        <a:schemeClr val="bg2"/>
                      </a:solidFill>
                    </a:rPr>
                    <a:t>0</a:t>
                  </a:r>
                </a:p>
              </p:txBody>
            </p:sp>
            <p:cxnSp>
              <p:nvCxnSpPr>
                <p:cNvPr id="142354" name="Straight Connector 22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04544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142347" name="Group 15"/>
              <p:cNvGrpSpPr>
                <a:grpSpLocks/>
              </p:cNvGrpSpPr>
              <p:nvPr/>
            </p:nvGrpSpPr>
            <p:grpSpPr bwMode="auto">
              <a:xfrm>
                <a:off x="1408176" y="1292423"/>
                <a:ext cx="155448" cy="307777"/>
                <a:chOff x="1304544" y="1140023"/>
                <a:chExt cx="155448" cy="307777"/>
              </a:xfrm>
            </p:grpSpPr>
            <p:sp>
              <p:nvSpPr>
                <p:cNvPr id="142351" name="TextBox 19"/>
                <p:cNvSpPr txBox="1">
                  <a:spLocks noChangeArrowheads="1"/>
                </p:cNvSpPr>
                <p:nvPr/>
              </p:nvSpPr>
              <p:spPr bwMode="auto">
                <a:xfrm>
                  <a:off x="1307592" y="1140023"/>
                  <a:ext cx="152400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r>
                    <a:rPr lang="en-US" altLang="en-US" sz="1400" i="1">
                      <a:solidFill>
                        <a:schemeClr val="bg2"/>
                      </a:solidFill>
                    </a:rPr>
                    <a:t>0</a:t>
                  </a:r>
                </a:p>
              </p:txBody>
            </p:sp>
            <p:cxnSp>
              <p:nvCxnSpPr>
                <p:cNvPr id="142352" name="Straight Connector 20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04544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142348" name="Group 16"/>
              <p:cNvGrpSpPr>
                <a:grpSpLocks/>
              </p:cNvGrpSpPr>
              <p:nvPr/>
            </p:nvGrpSpPr>
            <p:grpSpPr bwMode="auto">
              <a:xfrm>
                <a:off x="4157472" y="1286256"/>
                <a:ext cx="185928" cy="307777"/>
                <a:chOff x="1307592" y="1140023"/>
                <a:chExt cx="185928" cy="307777"/>
              </a:xfrm>
            </p:grpSpPr>
            <p:sp>
              <p:nvSpPr>
                <p:cNvPr id="142349" name="TextBox 17"/>
                <p:cNvSpPr txBox="1">
                  <a:spLocks noChangeArrowheads="1"/>
                </p:cNvSpPr>
                <p:nvPr/>
              </p:nvSpPr>
              <p:spPr bwMode="auto">
                <a:xfrm>
                  <a:off x="1307592" y="1140023"/>
                  <a:ext cx="152400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r>
                    <a:rPr lang="en-US" altLang="en-US" sz="1400" i="1">
                      <a:solidFill>
                        <a:schemeClr val="bg2"/>
                      </a:solidFill>
                    </a:rPr>
                    <a:t>n</a:t>
                  </a:r>
                </a:p>
              </p:txBody>
            </p:sp>
            <p:cxnSp>
              <p:nvCxnSpPr>
                <p:cNvPr id="142350" name="Straight Connector 18"/>
                <p:cNvCxnSpPr>
                  <a:cxnSpLocks noChangeShapeType="1"/>
                </p:cNvCxnSpPr>
                <p:nvPr/>
              </p:nvCxnSpPr>
              <p:spPr bwMode="auto">
                <a:xfrm flipV="1">
                  <a:off x="1349243" y="1287930"/>
                  <a:ext cx="144277" cy="145149"/>
                </a:xfrm>
                <a:prstGeom prst="line">
                  <a:avLst/>
                </a:prstGeom>
                <a:noFill/>
                <a:ln w="12700" algn="ctr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sp>
          <p:nvSpPr>
            <p:cNvPr id="142344" name="Rectangle 12"/>
            <p:cNvSpPr>
              <a:spLocks noChangeArrowheads="1"/>
            </p:cNvSpPr>
            <p:nvPr/>
          </p:nvSpPr>
          <p:spPr bwMode="auto">
            <a:xfrm>
              <a:off x="4596214" y="1066800"/>
              <a:ext cx="40267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>
                  <a:solidFill>
                    <a:schemeClr val="bg2"/>
                  </a:solidFill>
                </a:rPr>
                <a:t>s=</a:t>
              </a:r>
            </a:p>
          </p:txBody>
        </p:sp>
      </p:grpSp>
      <p:pic>
        <p:nvPicPr>
          <p:cNvPr id="142342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40909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8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08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08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008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008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0872" grpId="0" animBg="1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5" name="Rectangle 199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Order Feels Backwards</a:t>
            </a:r>
          </a:p>
        </p:txBody>
      </p:sp>
      <p:grpSp>
        <p:nvGrpSpPr>
          <p:cNvPr id="3" name="Group 181"/>
          <p:cNvGrpSpPr>
            <a:grpSpLocks/>
          </p:cNvGrpSpPr>
          <p:nvPr/>
        </p:nvGrpSpPr>
        <p:grpSpPr bwMode="auto">
          <a:xfrm>
            <a:off x="1143000" y="5943600"/>
            <a:ext cx="685800" cy="914400"/>
            <a:chOff x="720" y="3744"/>
            <a:chExt cx="432" cy="576"/>
          </a:xfrm>
        </p:grpSpPr>
        <p:grpSp>
          <p:nvGrpSpPr>
            <p:cNvPr id="143414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143416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3417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43418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9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20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21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22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23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24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25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26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27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28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29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143430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43415" name="Freeform 198"/>
            <p:cNvSpPr>
              <a:spLocks/>
            </p:cNvSpPr>
            <p:nvPr/>
          </p:nvSpPr>
          <p:spPr bwMode="auto">
            <a:xfrm>
              <a:off x="1008" y="3840"/>
              <a:ext cx="144" cy="240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8872" name="Group 172"/>
          <p:cNvGrpSpPr>
            <a:grpSpLocks/>
          </p:cNvGrpSpPr>
          <p:nvPr/>
        </p:nvGrpSpPr>
        <p:grpSpPr bwMode="auto">
          <a:xfrm>
            <a:off x="1219200" y="3124200"/>
            <a:ext cx="685800" cy="3048000"/>
            <a:chOff x="768" y="1968"/>
            <a:chExt cx="432" cy="1920"/>
          </a:xfrm>
        </p:grpSpPr>
        <p:sp>
          <p:nvSpPr>
            <p:cNvPr id="143406" name="Freeform 173"/>
            <p:cNvSpPr>
              <a:spLocks/>
            </p:cNvSpPr>
            <p:nvPr/>
          </p:nvSpPr>
          <p:spPr bwMode="auto">
            <a:xfrm>
              <a:off x="856" y="2016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3407" name="Group 174"/>
            <p:cNvGrpSpPr>
              <a:grpSpLocks/>
            </p:cNvGrpSpPr>
            <p:nvPr/>
          </p:nvGrpSpPr>
          <p:grpSpPr bwMode="auto">
            <a:xfrm>
              <a:off x="768" y="1968"/>
              <a:ext cx="288" cy="480"/>
              <a:chOff x="2432" y="1328"/>
              <a:chExt cx="906" cy="2075"/>
            </a:xfrm>
          </p:grpSpPr>
          <p:sp>
            <p:nvSpPr>
              <p:cNvPr id="143408" name="Freeform 175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9" name="Freeform 176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0" name="Freeform 177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1" name="Freeform 178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2" name="Freeform 179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3" name="Freeform 180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3" name="Group 181"/>
          <p:cNvGrpSpPr>
            <a:grpSpLocks/>
          </p:cNvGrpSpPr>
          <p:nvPr/>
        </p:nvGrpSpPr>
        <p:grpSpPr bwMode="auto">
          <a:xfrm>
            <a:off x="1219200" y="5105400"/>
            <a:ext cx="685800" cy="1228725"/>
            <a:chOff x="720" y="3744"/>
            <a:chExt cx="432" cy="774"/>
          </a:xfrm>
        </p:grpSpPr>
        <p:grpSp>
          <p:nvGrpSpPr>
            <p:cNvPr id="143389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143391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3392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43393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94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95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96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97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98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99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00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01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02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03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404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143405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43390" name="Freeform 198"/>
            <p:cNvSpPr>
              <a:spLocks/>
            </p:cNvSpPr>
            <p:nvPr/>
          </p:nvSpPr>
          <p:spPr bwMode="auto">
            <a:xfrm>
              <a:off x="1008" y="3918"/>
              <a:ext cx="144" cy="600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1" name="Group 181"/>
          <p:cNvGrpSpPr>
            <a:grpSpLocks/>
          </p:cNvGrpSpPr>
          <p:nvPr/>
        </p:nvGrpSpPr>
        <p:grpSpPr bwMode="auto">
          <a:xfrm>
            <a:off x="1143000" y="3581400"/>
            <a:ext cx="582613" cy="2709863"/>
            <a:chOff x="720" y="3744"/>
            <a:chExt cx="367" cy="1707"/>
          </a:xfrm>
        </p:grpSpPr>
        <p:grpSp>
          <p:nvGrpSpPr>
            <p:cNvPr id="143372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143374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3375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43376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77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78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79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80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81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82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383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384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385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386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3387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143388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43373" name="Freeform 198"/>
            <p:cNvSpPr>
              <a:spLocks/>
            </p:cNvSpPr>
            <p:nvPr/>
          </p:nvSpPr>
          <p:spPr bwMode="auto">
            <a:xfrm>
              <a:off x="1008" y="3876"/>
              <a:ext cx="79" cy="1575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20 h 1872"/>
                <a:gd name="T4" fmla="*/ 0 w 344"/>
                <a:gd name="T5" fmla="*/ 42 h 1872"/>
                <a:gd name="T6" fmla="*/ 0 w 344"/>
                <a:gd name="T7" fmla="*/ 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3298825" y="3000375"/>
            <a:ext cx="2833688" cy="3629025"/>
            <a:chOff x="3298054" y="3000880"/>
            <a:chExt cx="2834744" cy="3628520"/>
          </a:xfrm>
        </p:grpSpPr>
        <p:sp>
          <p:nvSpPr>
            <p:cNvPr id="143369" name="Rectangle 88"/>
            <p:cNvSpPr>
              <a:spLocks noChangeArrowheads="1"/>
            </p:cNvSpPr>
            <p:nvPr/>
          </p:nvSpPr>
          <p:spPr bwMode="auto">
            <a:xfrm>
              <a:off x="3298054" y="6044625"/>
              <a:ext cx="277909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/>
                <a:t>Path from </a:t>
              </a:r>
              <a:r>
                <a:rPr lang="en-US" altLang="en-US" i="1"/>
                <a:t>t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.</a:t>
              </a:r>
            </a:p>
          </p:txBody>
        </p:sp>
        <p:sp>
          <p:nvSpPr>
            <p:cNvPr id="143370" name="Rectangle 89"/>
            <p:cNvSpPr>
              <a:spLocks noChangeArrowheads="1"/>
            </p:cNvSpPr>
            <p:nvPr/>
          </p:nvSpPr>
          <p:spPr bwMode="auto">
            <a:xfrm>
              <a:off x="3316001" y="3000880"/>
              <a:ext cx="2816797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/>
                <a:t>Path from </a:t>
              </a:r>
              <a:r>
                <a:rPr lang="en-US" altLang="en-US" i="1"/>
                <a:t>s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.</a:t>
              </a:r>
            </a:p>
          </p:txBody>
        </p:sp>
        <p:sp>
          <p:nvSpPr>
            <p:cNvPr id="143371" name="Right Arrow 90"/>
            <p:cNvSpPr>
              <a:spLocks noChangeArrowheads="1"/>
            </p:cNvSpPr>
            <p:nvPr/>
          </p:nvSpPr>
          <p:spPr bwMode="auto">
            <a:xfrm rot="-5400000">
              <a:off x="3558982" y="4650388"/>
              <a:ext cx="2434023" cy="457200"/>
            </a:xfrm>
            <a:prstGeom prst="rightArrow">
              <a:avLst>
                <a:gd name="adj1" fmla="val 50000"/>
                <a:gd name="adj2" fmla="val 5000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88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88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855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38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5" name="Rectangle 199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An Esthetically Better</a:t>
            </a:r>
          </a:p>
        </p:txBody>
      </p:sp>
      <p:grpSp>
        <p:nvGrpSpPr>
          <p:cNvPr id="3" name="Group 181"/>
          <p:cNvGrpSpPr>
            <a:grpSpLocks/>
          </p:cNvGrpSpPr>
          <p:nvPr/>
        </p:nvGrpSpPr>
        <p:grpSpPr bwMode="auto">
          <a:xfrm>
            <a:off x="1219200" y="2835275"/>
            <a:ext cx="685800" cy="914400"/>
            <a:chOff x="720" y="3744"/>
            <a:chExt cx="432" cy="576"/>
          </a:xfrm>
        </p:grpSpPr>
        <p:grpSp>
          <p:nvGrpSpPr>
            <p:cNvPr id="144438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144440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4441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44442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3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4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5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6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7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8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9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50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51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52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53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144454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44439" name="Freeform 198"/>
            <p:cNvSpPr>
              <a:spLocks/>
            </p:cNvSpPr>
            <p:nvPr/>
          </p:nvSpPr>
          <p:spPr bwMode="auto">
            <a:xfrm>
              <a:off x="1008" y="3840"/>
              <a:ext cx="144" cy="240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8872" name="Group 172"/>
          <p:cNvGrpSpPr>
            <a:grpSpLocks/>
          </p:cNvGrpSpPr>
          <p:nvPr/>
        </p:nvGrpSpPr>
        <p:grpSpPr bwMode="auto">
          <a:xfrm>
            <a:off x="1143000" y="3209925"/>
            <a:ext cx="711200" cy="3367088"/>
            <a:chOff x="768" y="327"/>
            <a:chExt cx="448" cy="2121"/>
          </a:xfrm>
        </p:grpSpPr>
        <p:sp>
          <p:nvSpPr>
            <p:cNvPr id="144430" name="Freeform 173"/>
            <p:cNvSpPr>
              <a:spLocks/>
            </p:cNvSpPr>
            <p:nvPr/>
          </p:nvSpPr>
          <p:spPr bwMode="auto">
            <a:xfrm>
              <a:off x="872" y="327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431" name="Group 174"/>
            <p:cNvGrpSpPr>
              <a:grpSpLocks/>
            </p:cNvGrpSpPr>
            <p:nvPr/>
          </p:nvGrpSpPr>
          <p:grpSpPr bwMode="auto">
            <a:xfrm>
              <a:off x="768" y="1968"/>
              <a:ext cx="288" cy="480"/>
              <a:chOff x="2432" y="1328"/>
              <a:chExt cx="906" cy="2075"/>
            </a:xfrm>
          </p:grpSpPr>
          <p:sp>
            <p:nvSpPr>
              <p:cNvPr id="144432" name="Freeform 175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3" name="Freeform 176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4" name="Freeform 177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5" name="Freeform 178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6" name="Freeform 179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7" name="Freeform 180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3" name="Group 181"/>
          <p:cNvGrpSpPr>
            <a:grpSpLocks/>
          </p:cNvGrpSpPr>
          <p:nvPr/>
        </p:nvGrpSpPr>
        <p:grpSpPr bwMode="auto">
          <a:xfrm>
            <a:off x="1081088" y="3227388"/>
            <a:ext cx="709612" cy="1230312"/>
            <a:chOff x="720" y="3545"/>
            <a:chExt cx="447" cy="775"/>
          </a:xfrm>
        </p:grpSpPr>
        <p:grpSp>
          <p:nvGrpSpPr>
            <p:cNvPr id="144413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144415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4416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44417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18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19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20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21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22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23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24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25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26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27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28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144429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44414" name="Freeform 198"/>
            <p:cNvSpPr>
              <a:spLocks/>
            </p:cNvSpPr>
            <p:nvPr/>
          </p:nvSpPr>
          <p:spPr bwMode="auto">
            <a:xfrm>
              <a:off x="1008" y="3545"/>
              <a:ext cx="159" cy="418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1" name="Group 181"/>
          <p:cNvGrpSpPr>
            <a:grpSpLocks/>
          </p:cNvGrpSpPr>
          <p:nvPr/>
        </p:nvGrpSpPr>
        <p:grpSpPr bwMode="auto">
          <a:xfrm>
            <a:off x="1354138" y="3179763"/>
            <a:ext cx="550862" cy="2671762"/>
            <a:chOff x="720" y="2637"/>
            <a:chExt cx="347" cy="1683"/>
          </a:xfrm>
        </p:grpSpPr>
        <p:grpSp>
          <p:nvGrpSpPr>
            <p:cNvPr id="144396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144398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4399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44400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01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02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03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04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05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06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07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08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09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10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44411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144412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44397" name="Freeform 198"/>
            <p:cNvSpPr>
              <a:spLocks/>
            </p:cNvSpPr>
            <p:nvPr/>
          </p:nvSpPr>
          <p:spPr bwMode="auto">
            <a:xfrm>
              <a:off x="937" y="2637"/>
              <a:ext cx="130" cy="1458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12 h 1872"/>
                <a:gd name="T4" fmla="*/ 0 w 344"/>
                <a:gd name="T5" fmla="*/ 25 h 1872"/>
                <a:gd name="T6" fmla="*/ 0 w 344"/>
                <a:gd name="T7" fmla="*/ 4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3190875" y="2978150"/>
            <a:ext cx="2981325" cy="3422650"/>
            <a:chOff x="3191584" y="2977754"/>
            <a:chExt cx="2980616" cy="3423046"/>
          </a:xfrm>
        </p:grpSpPr>
        <p:sp>
          <p:nvSpPr>
            <p:cNvPr id="144393" name="Rectangle 88"/>
            <p:cNvSpPr>
              <a:spLocks noChangeArrowheads="1"/>
            </p:cNvSpPr>
            <p:nvPr/>
          </p:nvSpPr>
          <p:spPr bwMode="auto">
            <a:xfrm>
              <a:off x="3191584" y="2977754"/>
              <a:ext cx="286328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/>
                <a:t>Path from </a:t>
              </a:r>
              <a:r>
                <a:rPr lang="en-US" altLang="en-US" i="1"/>
                <a:t>s</a:t>
              </a:r>
              <a:r>
                <a:rPr lang="en-US" altLang="en-US"/>
                <a:t> to </a:t>
              </a:r>
              <a:r>
                <a:rPr lang="en-US" altLang="en-US" i="1"/>
                <a:t>s</a:t>
              </a:r>
              <a:r>
                <a:rPr lang="en-US" altLang="en-US"/>
                <a:t>.</a:t>
              </a:r>
            </a:p>
          </p:txBody>
        </p:sp>
        <p:sp>
          <p:nvSpPr>
            <p:cNvPr id="144394" name="Rectangle 89"/>
            <p:cNvSpPr>
              <a:spLocks noChangeArrowheads="1"/>
            </p:cNvSpPr>
            <p:nvPr/>
          </p:nvSpPr>
          <p:spPr bwMode="auto">
            <a:xfrm>
              <a:off x="3355403" y="5816025"/>
              <a:ext cx="2816797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/>
                <a:t>Path from </a:t>
              </a:r>
              <a:r>
                <a:rPr lang="en-US" altLang="en-US" i="1"/>
                <a:t>s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.</a:t>
              </a:r>
            </a:p>
          </p:txBody>
        </p:sp>
        <p:sp>
          <p:nvSpPr>
            <p:cNvPr id="144395" name="Right Arrow 90"/>
            <p:cNvSpPr>
              <a:spLocks noChangeArrowheads="1"/>
            </p:cNvSpPr>
            <p:nvPr/>
          </p:nvSpPr>
          <p:spPr bwMode="auto">
            <a:xfrm rot="5400000">
              <a:off x="3445984" y="4493612"/>
              <a:ext cx="2434023" cy="457200"/>
            </a:xfrm>
            <a:prstGeom prst="rightArrow">
              <a:avLst>
                <a:gd name="adj1" fmla="val 50000"/>
                <a:gd name="adj2" fmla="val 5000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88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88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85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Reversing</a:t>
            </a:r>
          </a:p>
        </p:txBody>
      </p:sp>
      <p:pic>
        <p:nvPicPr>
          <p:cNvPr id="145411" name="Picture 3" descr="RfriendAl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2638" y="874713"/>
            <a:ext cx="7578725" cy="510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8674D06B-3B86-4E41-B3CC-195F83428210}"/>
              </a:ext>
            </a:extLst>
          </p:cNvPr>
          <p:cNvSpPr/>
          <p:nvPr/>
        </p:nvSpPr>
        <p:spPr>
          <a:xfrm>
            <a:off x="2849856" y="5257800"/>
            <a:ext cx="4427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1" dirty="0">
                <a:solidFill>
                  <a:schemeClr val="accent1"/>
                </a:solidFill>
              </a:rPr>
              <a:t>v</a:t>
            </a:r>
            <a:r>
              <a:rPr lang="en-US" altLang="en-US" i="1" baseline="-25000" dirty="0">
                <a:solidFill>
                  <a:schemeClr val="accent1"/>
                </a:solidFill>
              </a:rPr>
              <a:t>i</a:t>
            </a:r>
            <a:endParaRPr lang="en-US" dirty="0">
              <a:solidFill>
                <a:schemeClr val="accent1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541B4C3-99AF-460E-BBF2-3D652D4DD575}"/>
              </a:ext>
            </a:extLst>
          </p:cNvPr>
          <p:cNvSpPr/>
          <p:nvPr/>
        </p:nvSpPr>
        <p:spPr>
          <a:xfrm>
            <a:off x="2353406" y="2743200"/>
            <a:ext cx="48923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1" dirty="0" err="1">
                <a:solidFill>
                  <a:schemeClr val="accent1"/>
                </a:solidFill>
              </a:rPr>
              <a:t>v</a:t>
            </a:r>
            <a:r>
              <a:rPr lang="en-US" altLang="en-US" i="1" baseline="-25000" dirty="0" err="1">
                <a:solidFill>
                  <a:schemeClr val="accent1"/>
                </a:solidFill>
              </a:rPr>
              <a:t>k</a:t>
            </a:r>
            <a:endParaRPr lang="en-US" dirty="0"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Reversing</a:t>
            </a:r>
          </a:p>
        </p:txBody>
      </p:sp>
      <p:pic>
        <p:nvPicPr>
          <p:cNvPr id="14643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6" name="Rectangle 4"/>
          <p:cNvSpPr>
            <a:spLocks noChangeArrowheads="1"/>
          </p:cNvSpPr>
          <p:nvPr/>
        </p:nvSpPr>
        <p:spPr bwMode="auto">
          <a:xfrm>
            <a:off x="76200" y="1143000"/>
            <a:ext cx="876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Determine the complete set of sub-instances</a:t>
            </a:r>
          </a:p>
        </p:txBody>
      </p:sp>
      <p:grpSp>
        <p:nvGrpSpPr>
          <p:cNvPr id="146437" name="Group 5"/>
          <p:cNvGrpSpPr>
            <a:grpSpLocks/>
          </p:cNvGrpSpPr>
          <p:nvPr/>
        </p:nvGrpSpPr>
        <p:grpSpPr bwMode="auto">
          <a:xfrm>
            <a:off x="4108450" y="4724400"/>
            <a:ext cx="539750" cy="914400"/>
            <a:chOff x="3309" y="2976"/>
            <a:chExt cx="484" cy="1010"/>
          </a:xfrm>
        </p:grpSpPr>
        <p:sp>
          <p:nvSpPr>
            <p:cNvPr id="146442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6443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46444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5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6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7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8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9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50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51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4645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4645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4645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4645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4645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46438" name="Freeform 21"/>
          <p:cNvSpPr>
            <a:spLocks/>
          </p:cNvSpPr>
          <p:nvPr/>
        </p:nvSpPr>
        <p:spPr bwMode="auto">
          <a:xfrm>
            <a:off x="4619625" y="3068638"/>
            <a:ext cx="492125" cy="2230437"/>
          </a:xfrm>
          <a:custGeom>
            <a:avLst/>
            <a:gdLst>
              <a:gd name="T0" fmla="*/ 2147483647 w 310"/>
              <a:gd name="T1" fmla="*/ 0 h 1405"/>
              <a:gd name="T2" fmla="*/ 2147483647 w 310"/>
              <a:gd name="T3" fmla="*/ 2147483647 h 1405"/>
              <a:gd name="T4" fmla="*/ 2147483647 w 310"/>
              <a:gd name="T5" fmla="*/ 2147483647 h 1405"/>
              <a:gd name="T6" fmla="*/ 2147483647 w 310"/>
              <a:gd name="T7" fmla="*/ 2147483647 h 1405"/>
              <a:gd name="T8" fmla="*/ 0 60000 65536"/>
              <a:gd name="T9" fmla="*/ 0 60000 65536"/>
              <a:gd name="T10" fmla="*/ 0 60000 65536"/>
              <a:gd name="T11" fmla="*/ 0 60000 65536"/>
              <a:gd name="T12" fmla="*/ 0 w 310"/>
              <a:gd name="T13" fmla="*/ 0 h 1405"/>
              <a:gd name="T14" fmla="*/ 310 w 310"/>
              <a:gd name="T15" fmla="*/ 1405 h 14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10" h="1405">
                <a:moveTo>
                  <a:pt x="49" y="0"/>
                </a:moveTo>
                <a:cubicBezTo>
                  <a:pt x="92" y="105"/>
                  <a:pt x="310" y="477"/>
                  <a:pt x="309" y="631"/>
                </a:cubicBezTo>
                <a:cubicBezTo>
                  <a:pt x="308" y="785"/>
                  <a:pt x="82" y="794"/>
                  <a:pt x="41" y="923"/>
                </a:cubicBezTo>
                <a:cubicBezTo>
                  <a:pt x="0" y="1052"/>
                  <a:pt x="60" y="1305"/>
                  <a:pt x="65" y="1405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" name="Group 22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146440" name="Rectangle 23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“Which is the best path from </a:t>
              </a:r>
              <a:r>
                <a:rPr lang="en-US" altLang="en-US" i="1"/>
                <a:t>s </a:t>
              </a:r>
              <a:r>
                <a:rPr lang="en-US" altLang="en-US"/>
                <a:t>to</a:t>
              </a:r>
              <a:r>
                <a:rPr lang="en-US" altLang="en-US" i="1"/>
                <a:t> v</a:t>
              </a:r>
              <a:r>
                <a:rPr lang="en-US" altLang="en-US" i="1" baseline="-25000"/>
                <a:t>i</a:t>
              </a:r>
              <a:r>
                <a:rPr lang="en-US" altLang="en-US"/>
                <a:t>?”</a:t>
              </a:r>
            </a:p>
          </p:txBody>
        </p:sp>
        <p:sp>
          <p:nvSpPr>
            <p:cNvPr id="146441" name="Text Box 24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Reversing</a:t>
            </a:r>
          </a:p>
        </p:txBody>
      </p:sp>
      <p:sp>
        <p:nvSpPr>
          <p:cNvPr id="147459" name="Rectangle 3"/>
          <p:cNvSpPr>
            <a:spLocks noChangeArrowheads="1"/>
          </p:cNvSpPr>
          <p:nvPr/>
        </p:nvSpPr>
        <p:spPr bwMode="auto">
          <a:xfrm>
            <a:off x="533400" y="1573213"/>
            <a:ext cx="8001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Fill out a table containing </a:t>
            </a:r>
            <a:br>
              <a:rPr lang="en-US" altLang="en-US"/>
            </a:br>
            <a:r>
              <a:rPr lang="en-US" altLang="en-US"/>
              <a:t>an optimal solution for each sub-instance.  </a:t>
            </a:r>
          </a:p>
        </p:txBody>
      </p:sp>
      <p:graphicFrame>
        <p:nvGraphicFramePr>
          <p:cNvPr id="1408004" name="Group 4"/>
          <p:cNvGraphicFramePr>
            <a:graphicFrameLocks noGrp="1"/>
          </p:cNvGraphicFramePr>
          <p:nvPr/>
        </p:nvGraphicFramePr>
        <p:xfrm>
          <a:off x="1447800" y="3902075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7481" name="Text Box 25"/>
          <p:cNvSpPr txBox="1">
            <a:spLocks noChangeArrowheads="1"/>
          </p:cNvSpPr>
          <p:nvPr/>
        </p:nvSpPr>
        <p:spPr bwMode="auto">
          <a:xfrm>
            <a:off x="1600200" y="4362450"/>
            <a:ext cx="5834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s, 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,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,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,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,   ….,           t </a:t>
            </a:r>
          </a:p>
        </p:txBody>
      </p:sp>
      <p:sp>
        <p:nvSpPr>
          <p:cNvPr id="147482" name="Rectangle 26"/>
          <p:cNvSpPr>
            <a:spLocks noChangeArrowheads="1"/>
          </p:cNvSpPr>
          <p:nvPr/>
        </p:nvSpPr>
        <p:spPr bwMode="auto">
          <a:xfrm>
            <a:off x="1219200" y="304800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v</a:t>
            </a:r>
            <a:r>
              <a:rPr lang="en-US" altLang="en-US" i="1" baseline="-25000"/>
              <a:t>i</a:t>
            </a:r>
            <a:r>
              <a:rPr lang="en-US" altLang="en-US"/>
              <a:t>?”</a:t>
            </a:r>
          </a:p>
        </p:txBody>
      </p:sp>
      <p:sp>
        <p:nvSpPr>
          <p:cNvPr id="147483" name="Text Box 27"/>
          <p:cNvSpPr txBox="1">
            <a:spLocks noChangeArrowheads="1"/>
          </p:cNvSpPr>
          <p:nvPr/>
        </p:nvSpPr>
        <p:spPr bwMode="auto">
          <a:xfrm>
            <a:off x="914400" y="4678363"/>
            <a:ext cx="1779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</a:t>
            </a:r>
          </a:p>
        </p:txBody>
      </p:sp>
      <p:sp>
        <p:nvSpPr>
          <p:cNvPr id="147484" name="Text Box 28"/>
          <p:cNvSpPr txBox="1">
            <a:spLocks noChangeArrowheads="1"/>
          </p:cNvSpPr>
          <p:nvPr/>
        </p:nvSpPr>
        <p:spPr bwMode="auto">
          <a:xfrm>
            <a:off x="6765925" y="4743450"/>
            <a:ext cx="1538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Original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482" name="Picture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775" y="85725"/>
            <a:ext cx="5019675" cy="6467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7253" name="Line 5"/>
          <p:cNvSpPr>
            <a:spLocks noChangeShapeType="1"/>
          </p:cNvSpPr>
          <p:nvPr/>
        </p:nvSpPr>
        <p:spPr bwMode="auto">
          <a:xfrm>
            <a:off x="993775" y="1462088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7254" name="Line 6"/>
          <p:cNvSpPr>
            <a:spLocks noChangeShapeType="1"/>
          </p:cNvSpPr>
          <p:nvPr/>
        </p:nvSpPr>
        <p:spPr bwMode="auto">
          <a:xfrm flipV="1">
            <a:off x="457200" y="2057400"/>
            <a:ext cx="3657600" cy="1428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7255" name="Line 7"/>
          <p:cNvSpPr>
            <a:spLocks noChangeShapeType="1"/>
          </p:cNvSpPr>
          <p:nvPr/>
        </p:nvSpPr>
        <p:spPr bwMode="auto">
          <a:xfrm flipV="1">
            <a:off x="477838" y="2947988"/>
            <a:ext cx="74136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7256" name="Line 8"/>
          <p:cNvSpPr>
            <a:spLocks noChangeShapeType="1"/>
          </p:cNvSpPr>
          <p:nvPr/>
        </p:nvSpPr>
        <p:spPr bwMode="auto">
          <a:xfrm flipV="1">
            <a:off x="2693988" y="3706813"/>
            <a:ext cx="990600" cy="14287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7257" name="Line 9"/>
          <p:cNvSpPr>
            <a:spLocks noChangeShapeType="1"/>
          </p:cNvSpPr>
          <p:nvPr/>
        </p:nvSpPr>
        <p:spPr bwMode="auto">
          <a:xfrm>
            <a:off x="914400" y="6376988"/>
            <a:ext cx="11430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4848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2375" y="40147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Line 8">
            <a:extLst>
              <a:ext uri="{FF2B5EF4-FFF2-40B4-BE49-F238E27FC236}">
                <a16:creationId xmlns:a16="http://schemas.microsoft.com/office/drawing/2014/main" id="{F7639230-EF98-4EEC-A047-8180E32687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9500" y="5041896"/>
            <a:ext cx="2044700" cy="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94824E0E-E94F-4D10-9A22-38DEA864C3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2000" y="5486400"/>
            <a:ext cx="0" cy="649289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7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7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17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17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17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17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17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17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17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17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7253" grpId="0" animBg="1"/>
      <p:bldP spid="1717253" grpId="1" animBg="1"/>
      <p:bldP spid="1717254" grpId="0" animBg="1"/>
      <p:bldP spid="1717254" grpId="1" animBg="1"/>
      <p:bldP spid="1717255" grpId="0" animBg="1"/>
      <p:bldP spid="1717255" grpId="1" animBg="1"/>
      <p:bldP spid="1717256" grpId="0" animBg="1"/>
      <p:bldP spid="1717256" grpId="1" animBg="1"/>
      <p:bldP spid="1717257" grpId="0" animBg="1"/>
      <p:bldP spid="9" grpId="0" animBg="1"/>
      <p:bldP spid="9" grpId="1" animBg="1"/>
      <p:bldP spid="10" grpId="0" animBg="1"/>
      <p:bldP spid="10" grpId="1" animBg="1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506" name="Picture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775" y="85725"/>
            <a:ext cx="5019675" cy="6467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9507" name="Rectangle 3"/>
          <p:cNvSpPr>
            <a:spLocks noChangeArrowheads="1"/>
          </p:cNvSpPr>
          <p:nvPr/>
        </p:nvSpPr>
        <p:spPr bwMode="auto">
          <a:xfrm>
            <a:off x="3352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Running Time</a:t>
            </a:r>
          </a:p>
        </p:txBody>
      </p:sp>
      <p:sp>
        <p:nvSpPr>
          <p:cNvPr id="1410052" name="Text Box 4"/>
          <p:cNvSpPr txBox="1">
            <a:spLocks noChangeArrowheads="1"/>
          </p:cNvSpPr>
          <p:nvPr/>
        </p:nvSpPr>
        <p:spPr bwMode="auto">
          <a:xfrm>
            <a:off x="6069013" y="2767013"/>
            <a:ext cx="32099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accent1"/>
                </a:solidFill>
              </a:rPr>
              <a:t># of Sub-Instances</a:t>
            </a:r>
          </a:p>
        </p:txBody>
      </p:sp>
      <p:sp>
        <p:nvSpPr>
          <p:cNvPr id="1410053" name="Text Box 5"/>
          <p:cNvSpPr txBox="1">
            <a:spLocks noChangeArrowheads="1"/>
          </p:cNvSpPr>
          <p:nvPr/>
        </p:nvSpPr>
        <p:spPr bwMode="auto">
          <a:xfrm>
            <a:off x="5645150" y="3279775"/>
            <a:ext cx="35067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accent1"/>
                </a:solidFill>
              </a:rPr>
              <a:t>× # of Bird Answers</a:t>
            </a:r>
          </a:p>
        </p:txBody>
      </p:sp>
      <p:sp>
        <p:nvSpPr>
          <p:cNvPr id="1410054" name="Line 6"/>
          <p:cNvSpPr>
            <a:spLocks noChangeShapeType="1"/>
          </p:cNvSpPr>
          <p:nvPr/>
        </p:nvSpPr>
        <p:spPr bwMode="auto">
          <a:xfrm>
            <a:off x="101600" y="28702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0055" name="Line 7"/>
          <p:cNvSpPr>
            <a:spLocks noChangeShapeType="1"/>
          </p:cNvSpPr>
          <p:nvPr/>
        </p:nvSpPr>
        <p:spPr bwMode="auto">
          <a:xfrm>
            <a:off x="419100" y="33274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0056" name="Line 8"/>
          <p:cNvSpPr>
            <a:spLocks noChangeShapeType="1"/>
          </p:cNvSpPr>
          <p:nvPr/>
        </p:nvSpPr>
        <p:spPr bwMode="auto">
          <a:xfrm>
            <a:off x="738188" y="49657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0057" name="Text Box 9"/>
          <p:cNvSpPr txBox="1">
            <a:spLocks noChangeArrowheads="1"/>
          </p:cNvSpPr>
          <p:nvPr/>
        </p:nvSpPr>
        <p:spPr bwMode="auto">
          <a:xfrm>
            <a:off x="5670550" y="3805238"/>
            <a:ext cx="11985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× </a:t>
            </a:r>
            <a:r>
              <a:rPr lang="en-US" altLang="en-US">
                <a:solidFill>
                  <a:schemeClr val="accent1"/>
                </a:solidFill>
                <a:latin typeface="Symbol" pitchFamily="18" charset="2"/>
              </a:rPr>
              <a:t>q(1)</a:t>
            </a:r>
          </a:p>
        </p:txBody>
      </p:sp>
      <p:sp>
        <p:nvSpPr>
          <p:cNvPr id="149514" name="Text Box 10"/>
          <p:cNvSpPr txBox="1">
            <a:spLocks noChangeArrowheads="1"/>
          </p:cNvSpPr>
          <p:nvPr/>
        </p:nvSpPr>
        <p:spPr bwMode="auto">
          <a:xfrm>
            <a:off x="5688013" y="2279650"/>
            <a:ext cx="1371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Time =</a:t>
            </a:r>
          </a:p>
        </p:txBody>
      </p:sp>
      <p:grpSp>
        <p:nvGrpSpPr>
          <p:cNvPr id="2" name="Group 11"/>
          <p:cNvGrpSpPr>
            <a:grpSpLocks/>
          </p:cNvGrpSpPr>
          <p:nvPr/>
        </p:nvGrpSpPr>
        <p:grpSpPr bwMode="auto">
          <a:xfrm>
            <a:off x="6019800" y="3803650"/>
            <a:ext cx="1371600" cy="762000"/>
            <a:chOff x="3792" y="2784"/>
            <a:chExt cx="864" cy="480"/>
          </a:xfrm>
        </p:grpSpPr>
        <p:sp>
          <p:nvSpPr>
            <p:cNvPr id="149519" name="Text Box 12"/>
            <p:cNvSpPr txBox="1">
              <a:spLocks noChangeArrowheads="1"/>
            </p:cNvSpPr>
            <p:nvPr/>
          </p:nvSpPr>
          <p:spPr bwMode="auto">
            <a:xfrm>
              <a:off x="4384" y="2784"/>
              <a:ext cx="272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4400">
                  <a:solidFill>
                    <a:schemeClr val="hlink"/>
                  </a:solidFill>
                </a:rPr>
                <a:t>?</a:t>
              </a:r>
            </a:p>
          </p:txBody>
        </p:sp>
        <p:sp>
          <p:nvSpPr>
            <p:cNvPr id="149520" name="Oval 13"/>
            <p:cNvSpPr>
              <a:spLocks noChangeArrowheads="1"/>
            </p:cNvSpPr>
            <p:nvPr/>
          </p:nvSpPr>
          <p:spPr bwMode="auto">
            <a:xfrm>
              <a:off x="3792" y="2832"/>
              <a:ext cx="576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410062" name="Text Box 14"/>
          <p:cNvSpPr txBox="1">
            <a:spLocks noChangeArrowheads="1"/>
          </p:cNvSpPr>
          <p:nvPr/>
        </p:nvSpPr>
        <p:spPr bwMode="auto">
          <a:xfrm>
            <a:off x="5638800" y="4660900"/>
            <a:ext cx="717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= </a:t>
            </a:r>
            <a:r>
              <a:rPr lang="en-US" altLang="en-US" i="1">
                <a:solidFill>
                  <a:schemeClr val="accent1"/>
                </a:solidFill>
              </a:rPr>
              <a:t>n</a:t>
            </a:r>
          </a:p>
        </p:txBody>
      </p:sp>
      <p:sp>
        <p:nvSpPr>
          <p:cNvPr id="1410063" name="Text Box 15"/>
          <p:cNvSpPr txBox="1">
            <a:spLocks noChangeArrowheads="1"/>
          </p:cNvSpPr>
          <p:nvPr/>
        </p:nvSpPr>
        <p:spPr bwMode="auto">
          <a:xfrm>
            <a:off x="6248400" y="4679950"/>
            <a:ext cx="717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× </a:t>
            </a:r>
            <a:r>
              <a:rPr lang="en-US" altLang="en-US" i="1">
                <a:solidFill>
                  <a:schemeClr val="accent1"/>
                </a:solidFill>
              </a:rPr>
              <a:t>d</a:t>
            </a:r>
          </a:p>
        </p:txBody>
      </p:sp>
      <p:pic>
        <p:nvPicPr>
          <p:cNvPr id="14951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2375" y="40147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10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10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10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10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10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10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100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100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07" grpId="0"/>
      <p:bldP spid="1410052" grpId="0" autoUpdateAnimBg="0"/>
      <p:bldP spid="1410053" grpId="0" autoUpdateAnimBg="0"/>
      <p:bldP spid="1410054" grpId="0" animBg="1"/>
      <p:bldP spid="1410055" grpId="0" animBg="1"/>
      <p:bldP spid="1410056" grpId="0" animBg="1"/>
      <p:bldP spid="1410057" grpId="0" autoUpdateAnimBg="0"/>
      <p:bldP spid="149514" grpId="0"/>
      <p:bldP spid="1410062" grpId="0"/>
      <p:bldP spid="1410063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Communication Time</a:t>
            </a:r>
          </a:p>
        </p:txBody>
      </p:sp>
      <p:pic>
        <p:nvPicPr>
          <p:cNvPr id="150531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79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532" name="Text Box 4"/>
          <p:cNvSpPr txBox="1">
            <a:spLocks noChangeArrowheads="1"/>
          </p:cNvSpPr>
          <p:nvPr/>
        </p:nvSpPr>
        <p:spPr bwMode="auto">
          <a:xfrm>
            <a:off x="2895600" y="990600"/>
            <a:ext cx="4262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1"/>
                </a:solidFill>
              </a:rPr>
              <a:t>optSol</a:t>
            </a:r>
            <a:r>
              <a:rPr lang="en-US" altLang="en-US" i="1" baseline="-25000">
                <a:solidFill>
                  <a:schemeClr val="accent1"/>
                </a:solidFill>
              </a:rPr>
              <a:t>k</a:t>
            </a:r>
            <a:r>
              <a:rPr lang="en-US" altLang="en-US" i="1">
                <a:solidFill>
                  <a:schemeClr val="accent1"/>
                </a:solidFill>
              </a:rPr>
              <a:t> = &lt;optSol[k],v</a:t>
            </a:r>
            <a:r>
              <a:rPr lang="en-US" altLang="en-US" i="1" baseline="-25000">
                <a:solidFill>
                  <a:schemeClr val="accent1"/>
                </a:solidFill>
              </a:rPr>
              <a:t>i</a:t>
            </a:r>
            <a:r>
              <a:rPr lang="en-US" altLang="en-US" i="1">
                <a:solidFill>
                  <a:schemeClr val="accent1"/>
                </a:solidFill>
              </a:rPr>
              <a:t>&gt;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1295400" y="1600200"/>
            <a:ext cx="6323013" cy="3962400"/>
            <a:chOff x="816" y="1008"/>
            <a:chExt cx="3983" cy="2496"/>
          </a:xfrm>
        </p:grpSpPr>
        <p:sp>
          <p:nvSpPr>
            <p:cNvPr id="150545" name="Text Box 6"/>
            <p:cNvSpPr txBox="1">
              <a:spLocks noChangeArrowheads="1"/>
            </p:cNvSpPr>
            <p:nvPr/>
          </p:nvSpPr>
          <p:spPr bwMode="auto">
            <a:xfrm>
              <a:off x="816" y="1008"/>
              <a:ext cx="398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Friend </a:t>
              </a:r>
              <a:r>
                <a:rPr lang="en-US" altLang="en-US" i="1"/>
                <a:t>k</a:t>
              </a:r>
              <a:r>
                <a:rPr lang="en-US" altLang="en-US"/>
                <a:t> gives best path from </a:t>
              </a:r>
              <a:r>
                <a:rPr lang="en-US" altLang="en-US" i="1"/>
                <a:t>s</a:t>
              </a:r>
              <a:r>
                <a:rPr lang="en-US" altLang="en-US"/>
                <a:t> to </a:t>
              </a:r>
              <a:r>
                <a:rPr lang="en-US" altLang="en-US" i="1"/>
                <a:t>v</a:t>
              </a:r>
              <a:r>
                <a:rPr lang="en-US" altLang="en-US" i="1" baseline="-25000"/>
                <a:t>k</a:t>
              </a:r>
              <a:endParaRPr lang="en-US" altLang="en-US" i="1"/>
            </a:p>
            <a:p>
              <a:pPr eaLnBrk="1" hangingPunct="1">
                <a:buFontTx/>
                <a:buNone/>
              </a:pPr>
              <a:r>
                <a:rPr lang="en-US" altLang="en-US"/>
                <a:t>to friend </a:t>
              </a:r>
              <a:r>
                <a:rPr lang="en-US" altLang="en-US" i="1"/>
                <a:t>i</a:t>
              </a:r>
              <a:r>
                <a:rPr lang="en-US" altLang="en-US"/>
                <a:t>, who adds the edge </a:t>
              </a:r>
              <a:r>
                <a:rPr lang="en-US" altLang="en-US">
                  <a:solidFill>
                    <a:schemeClr val="accent2"/>
                  </a:solidFill>
                </a:rPr>
                <a:t>&lt;</a:t>
              </a:r>
              <a:r>
                <a:rPr lang="en-US" altLang="en-US" i="1">
                  <a:solidFill>
                    <a:schemeClr val="accent2"/>
                  </a:solidFill>
                </a:rPr>
                <a:t>v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k</a:t>
              </a:r>
              <a:r>
                <a:rPr lang="en-US" altLang="en-US">
                  <a:solidFill>
                    <a:schemeClr val="accent2"/>
                  </a:solidFill>
                </a:rPr>
                <a:t>,</a:t>
              </a:r>
              <a:r>
                <a:rPr lang="en-US" altLang="en-US" i="1">
                  <a:solidFill>
                    <a:schemeClr val="accent2"/>
                  </a:solidFill>
                </a:rPr>
                <a:t>v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</a:rPr>
                <a:t>&gt;.</a:t>
              </a:r>
            </a:p>
          </p:txBody>
        </p:sp>
        <p:grpSp>
          <p:nvGrpSpPr>
            <p:cNvPr id="150546" name="Group 7"/>
            <p:cNvGrpSpPr>
              <a:grpSpLocks/>
            </p:cNvGrpSpPr>
            <p:nvPr/>
          </p:nvGrpSpPr>
          <p:grpSpPr bwMode="auto">
            <a:xfrm>
              <a:off x="1388" y="1920"/>
              <a:ext cx="676" cy="1584"/>
              <a:chOff x="1388" y="1920"/>
              <a:chExt cx="676" cy="1584"/>
            </a:xfrm>
          </p:grpSpPr>
          <p:grpSp>
            <p:nvGrpSpPr>
              <p:cNvPr id="150547" name="Group 8"/>
              <p:cNvGrpSpPr>
                <a:grpSpLocks/>
              </p:cNvGrpSpPr>
              <p:nvPr/>
            </p:nvGrpSpPr>
            <p:grpSpPr bwMode="auto">
              <a:xfrm>
                <a:off x="1388" y="2112"/>
                <a:ext cx="340" cy="576"/>
                <a:chOff x="3309" y="2976"/>
                <a:chExt cx="484" cy="1010"/>
              </a:xfrm>
            </p:grpSpPr>
            <p:sp>
              <p:nvSpPr>
                <p:cNvPr id="150568" name="Freeform 9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50569" name="Group 10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50570" name="Freeform 11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71" name="Freeform 12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72" name="Freeform 13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73" name="Freeform 14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74" name="Freeform 15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75" name="Freeform 16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76" name="Freeform 17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77" name="Oval 1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78" name="Oval 1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79" name="Oval 2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80" name="Oval 2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81" name="Oval 22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>
                      <a:latin typeface="Arial Rounded MT Bold" pitchFamily="34" charset="0"/>
                    </a:endParaRPr>
                  </a:p>
                </p:txBody>
              </p:sp>
              <p:sp>
                <p:nvSpPr>
                  <p:cNvPr id="150582" name="Oval 23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  <p:sp>
            <p:nvSpPr>
              <p:cNvPr id="150548" name="Line 24"/>
              <p:cNvSpPr>
                <a:spLocks noChangeShapeType="1"/>
              </p:cNvSpPr>
              <p:nvPr/>
            </p:nvSpPr>
            <p:spPr bwMode="auto">
              <a:xfrm>
                <a:off x="1440" y="2880"/>
                <a:ext cx="336" cy="48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49" name="Freeform 25"/>
              <p:cNvSpPr>
                <a:spLocks/>
              </p:cNvSpPr>
              <p:nvPr/>
            </p:nvSpPr>
            <p:spPr bwMode="auto">
              <a:xfrm>
                <a:off x="1452" y="1920"/>
                <a:ext cx="317" cy="944"/>
              </a:xfrm>
              <a:custGeom>
                <a:avLst/>
                <a:gdLst>
                  <a:gd name="T0" fmla="*/ 317 w 317"/>
                  <a:gd name="T1" fmla="*/ 0 h 944"/>
                  <a:gd name="T2" fmla="*/ 237 w 317"/>
                  <a:gd name="T3" fmla="*/ 423 h 944"/>
                  <a:gd name="T4" fmla="*/ 0 w 317"/>
                  <a:gd name="T5" fmla="*/ 944 h 944"/>
                  <a:gd name="T6" fmla="*/ 0 60000 65536"/>
                  <a:gd name="T7" fmla="*/ 0 60000 65536"/>
                  <a:gd name="T8" fmla="*/ 0 60000 65536"/>
                  <a:gd name="T9" fmla="*/ 0 w 317"/>
                  <a:gd name="T10" fmla="*/ 0 h 944"/>
                  <a:gd name="T11" fmla="*/ 317 w 317"/>
                  <a:gd name="T12" fmla="*/ 944 h 94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17" h="944">
                    <a:moveTo>
                      <a:pt x="317" y="0"/>
                    </a:moveTo>
                    <a:lnTo>
                      <a:pt x="237" y="423"/>
                    </a:lnTo>
                    <a:lnTo>
                      <a:pt x="0" y="944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0550" name="Group 26"/>
              <p:cNvGrpSpPr>
                <a:grpSpLocks/>
              </p:cNvGrpSpPr>
              <p:nvPr/>
            </p:nvGrpSpPr>
            <p:grpSpPr bwMode="auto">
              <a:xfrm flipH="1">
                <a:off x="1724" y="2928"/>
                <a:ext cx="340" cy="576"/>
                <a:chOff x="3309" y="2976"/>
                <a:chExt cx="484" cy="1010"/>
              </a:xfrm>
            </p:grpSpPr>
            <p:sp>
              <p:nvSpPr>
                <p:cNvPr id="150553" name="Freeform 27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50554" name="Group 28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50555" name="Freeform 29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56" name="Freeform 30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57" name="Freeform 31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58" name="Freeform 32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59" name="Freeform 33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60" name="Freeform 34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61" name="Freeform 35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62" name="Oval 3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63" name="Oval 3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64" name="Oval 3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65" name="Oval 3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50566" name="Oval 40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>
                      <a:latin typeface="Arial Rounded MT Bold" pitchFamily="34" charset="0"/>
                    </a:endParaRPr>
                  </a:p>
                </p:txBody>
              </p:sp>
              <p:sp>
                <p:nvSpPr>
                  <p:cNvPr id="150567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  <p:sp>
            <p:nvSpPr>
              <p:cNvPr id="150551" name="Rectangle 42"/>
              <p:cNvSpPr>
                <a:spLocks noChangeArrowheads="1"/>
              </p:cNvSpPr>
              <p:nvPr/>
            </p:nvSpPr>
            <p:spPr bwMode="auto">
              <a:xfrm>
                <a:off x="1628" y="2131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solidFill>
                      <a:schemeClr val="accent2"/>
                    </a:solidFill>
                  </a:rPr>
                  <a:t>k</a:t>
                </a:r>
              </a:p>
            </p:txBody>
          </p:sp>
          <p:sp>
            <p:nvSpPr>
              <p:cNvPr id="150552" name="Rectangle 43"/>
              <p:cNvSpPr>
                <a:spLocks noChangeArrowheads="1"/>
              </p:cNvSpPr>
              <p:nvPr/>
            </p:nvSpPr>
            <p:spPr bwMode="auto">
              <a:xfrm>
                <a:off x="1728" y="3120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solidFill>
                      <a:schemeClr val="accent2"/>
                    </a:solidFill>
                  </a:rPr>
                  <a:t>i</a:t>
                </a:r>
              </a:p>
            </p:txBody>
          </p:sp>
        </p:grpSp>
      </p:grpSp>
      <p:grpSp>
        <p:nvGrpSpPr>
          <p:cNvPr id="8" name="Group 44"/>
          <p:cNvGrpSpPr>
            <a:grpSpLocks/>
          </p:cNvGrpSpPr>
          <p:nvPr/>
        </p:nvGrpSpPr>
        <p:grpSpPr bwMode="auto">
          <a:xfrm>
            <a:off x="4360863" y="2971800"/>
            <a:ext cx="2649537" cy="762000"/>
            <a:chOff x="2747" y="1824"/>
            <a:chExt cx="1669" cy="480"/>
          </a:xfrm>
        </p:grpSpPr>
        <p:sp>
          <p:nvSpPr>
            <p:cNvPr id="150540" name="Text Box 45"/>
            <p:cNvSpPr txBox="1">
              <a:spLocks noChangeArrowheads="1"/>
            </p:cNvSpPr>
            <p:nvPr/>
          </p:nvSpPr>
          <p:spPr bwMode="auto">
            <a:xfrm>
              <a:off x="3600" y="1843"/>
              <a:ext cx="5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  <a:latin typeface="Symbol" pitchFamily="18" charset="2"/>
                </a:rPr>
                <a:t>q(1)</a:t>
              </a:r>
            </a:p>
          </p:txBody>
        </p:sp>
        <p:sp>
          <p:nvSpPr>
            <p:cNvPr id="150541" name="Text Box 46"/>
            <p:cNvSpPr txBox="1">
              <a:spLocks noChangeArrowheads="1"/>
            </p:cNvSpPr>
            <p:nvPr/>
          </p:nvSpPr>
          <p:spPr bwMode="auto">
            <a:xfrm>
              <a:off x="2747" y="1824"/>
              <a:ext cx="8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Time =</a:t>
              </a:r>
            </a:p>
          </p:txBody>
        </p:sp>
        <p:grpSp>
          <p:nvGrpSpPr>
            <p:cNvPr id="150542" name="Group 47"/>
            <p:cNvGrpSpPr>
              <a:grpSpLocks/>
            </p:cNvGrpSpPr>
            <p:nvPr/>
          </p:nvGrpSpPr>
          <p:grpSpPr bwMode="auto">
            <a:xfrm>
              <a:off x="3552" y="1824"/>
              <a:ext cx="864" cy="480"/>
              <a:chOff x="3792" y="2784"/>
              <a:chExt cx="864" cy="480"/>
            </a:xfrm>
          </p:grpSpPr>
          <p:sp>
            <p:nvSpPr>
              <p:cNvPr id="150543" name="Text Box 48"/>
              <p:cNvSpPr txBox="1">
                <a:spLocks noChangeArrowheads="1"/>
              </p:cNvSpPr>
              <p:nvPr/>
            </p:nvSpPr>
            <p:spPr bwMode="auto">
              <a:xfrm>
                <a:off x="4384" y="2784"/>
                <a:ext cx="272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4400">
                    <a:solidFill>
                      <a:schemeClr val="hlink"/>
                    </a:solidFill>
                  </a:rPr>
                  <a:t>?</a:t>
                </a:r>
              </a:p>
            </p:txBody>
          </p:sp>
          <p:sp>
            <p:nvSpPr>
              <p:cNvPr id="150544" name="Oval 49"/>
              <p:cNvSpPr>
                <a:spLocks noChangeArrowheads="1"/>
              </p:cNvSpPr>
              <p:nvPr/>
            </p:nvSpPr>
            <p:spPr bwMode="auto">
              <a:xfrm>
                <a:off x="3792" y="2832"/>
                <a:ext cx="576" cy="384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411122" name="Text Box 50"/>
          <p:cNvSpPr txBox="1">
            <a:spLocks noChangeArrowheads="1"/>
          </p:cNvSpPr>
          <p:nvPr/>
        </p:nvSpPr>
        <p:spPr bwMode="auto">
          <a:xfrm>
            <a:off x="4419600" y="3810000"/>
            <a:ext cx="2455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Size of path =</a:t>
            </a:r>
            <a:endParaRPr lang="en-US" altLang="en-US">
              <a:latin typeface="Symbol" pitchFamily="18" charset="2"/>
            </a:endParaRPr>
          </a:p>
        </p:txBody>
      </p:sp>
      <p:grpSp>
        <p:nvGrpSpPr>
          <p:cNvPr id="10" name="Group 51"/>
          <p:cNvGrpSpPr>
            <a:grpSpLocks/>
          </p:cNvGrpSpPr>
          <p:nvPr/>
        </p:nvGrpSpPr>
        <p:grpSpPr bwMode="auto">
          <a:xfrm>
            <a:off x="4343400" y="4525963"/>
            <a:ext cx="2222500" cy="579437"/>
            <a:chOff x="2736" y="2851"/>
            <a:chExt cx="1400" cy="365"/>
          </a:xfrm>
        </p:grpSpPr>
        <p:sp>
          <p:nvSpPr>
            <p:cNvPr id="150538" name="Text Box 52"/>
            <p:cNvSpPr txBox="1">
              <a:spLocks noChangeArrowheads="1"/>
            </p:cNvSpPr>
            <p:nvPr/>
          </p:nvSpPr>
          <p:spPr bwMode="auto">
            <a:xfrm>
              <a:off x="3589" y="2851"/>
              <a:ext cx="5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  <a:latin typeface="Symbol" pitchFamily="18" charset="2"/>
                </a:rPr>
                <a:t>q(</a:t>
              </a:r>
              <a:r>
                <a:rPr lang="en-US" altLang="en-US" i="1">
                  <a:solidFill>
                    <a:schemeClr val="accent1"/>
                  </a:solidFill>
                </a:rPr>
                <a:t>n</a:t>
              </a:r>
              <a:r>
                <a:rPr lang="en-US" altLang="en-US">
                  <a:solidFill>
                    <a:schemeClr val="accent1"/>
                  </a:solidFill>
                  <a:latin typeface="Symbol" pitchFamily="18" charset="2"/>
                </a:rPr>
                <a:t>)</a:t>
              </a:r>
            </a:p>
          </p:txBody>
        </p:sp>
        <p:sp>
          <p:nvSpPr>
            <p:cNvPr id="150539" name="Text Box 53"/>
            <p:cNvSpPr txBox="1">
              <a:spLocks noChangeArrowheads="1"/>
            </p:cNvSpPr>
            <p:nvPr/>
          </p:nvSpPr>
          <p:spPr bwMode="auto">
            <a:xfrm>
              <a:off x="2736" y="2851"/>
              <a:ext cx="8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Time =</a:t>
              </a:r>
            </a:p>
          </p:txBody>
        </p:sp>
      </p:grpSp>
      <p:sp>
        <p:nvSpPr>
          <p:cNvPr id="1411126" name="Rectangle 54"/>
          <p:cNvSpPr>
            <a:spLocks noChangeArrowheads="1"/>
          </p:cNvSpPr>
          <p:nvPr/>
        </p:nvSpPr>
        <p:spPr bwMode="auto">
          <a:xfrm>
            <a:off x="6781800" y="3810000"/>
            <a:ext cx="9699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  <a:latin typeface="Symbol" pitchFamily="18" charset="2"/>
              </a:rPr>
              <a:t>q(</a:t>
            </a:r>
            <a:r>
              <a:rPr lang="en-US" altLang="en-US" i="1">
                <a:solidFill>
                  <a:schemeClr val="accent1"/>
                </a:solidFill>
              </a:rPr>
              <a:t>n</a:t>
            </a:r>
            <a:r>
              <a:rPr lang="en-US" altLang="en-US">
                <a:solidFill>
                  <a:schemeClr val="accent1"/>
                </a:solidFill>
                <a:latin typeface="Symbol" pitchFamily="18" charset="2"/>
              </a:rPr>
              <a:t>)</a:t>
            </a:r>
            <a:r>
              <a:rPr lang="en-US" altLang="en-US">
                <a:latin typeface="Symbol" pitchFamily="18" charset="2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11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11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1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11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11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1122" grpId="0" autoUpdateAnimBg="0"/>
      <p:bldP spid="1411126" grpId="0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Search Graph For Best Path</a:t>
            </a:r>
          </a:p>
        </p:txBody>
      </p:sp>
      <p:sp>
        <p:nvSpPr>
          <p:cNvPr id="1292292" name="Text Box 4"/>
          <p:cNvSpPr txBox="1">
            <a:spLocks noChangeArrowheads="1"/>
          </p:cNvSpPr>
          <p:nvPr/>
        </p:nvSpPr>
        <p:spPr bwMode="auto">
          <a:xfrm>
            <a:off x="1219200" y="1371600"/>
            <a:ext cx="68834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We use it because it nicely demonstrates </a:t>
            </a:r>
            <a:br>
              <a:rPr lang="en-US" altLang="en-US"/>
            </a:br>
            <a:r>
              <a:rPr lang="en-US" altLang="en-US"/>
              <a:t>the concepts in a graphical way.</a:t>
            </a:r>
          </a:p>
        </p:txBody>
      </p:sp>
      <p:pic>
        <p:nvPicPr>
          <p:cNvPr id="8196" name="Picture 5" descr="j025089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2971800"/>
            <a:ext cx="3273425" cy="3313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7" name="Picture 6" descr="j0336807"/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3429000"/>
            <a:ext cx="2667000" cy="2546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8" name="Picture 7" descr="RockClimber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3538" y="3505200"/>
            <a:ext cx="2278062" cy="232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2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2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2292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554" name="Picture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775" y="85725"/>
            <a:ext cx="5019675" cy="6467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51555" name="Text Box 4"/>
          <p:cNvSpPr txBox="1">
            <a:spLocks noChangeArrowheads="1"/>
          </p:cNvSpPr>
          <p:nvPr/>
        </p:nvSpPr>
        <p:spPr bwMode="auto">
          <a:xfrm>
            <a:off x="6069013" y="1477963"/>
            <a:ext cx="32099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# of Sub-Instances</a:t>
            </a:r>
          </a:p>
        </p:txBody>
      </p:sp>
      <p:sp>
        <p:nvSpPr>
          <p:cNvPr id="151556" name="Text Box 5"/>
          <p:cNvSpPr txBox="1">
            <a:spLocks noChangeArrowheads="1"/>
          </p:cNvSpPr>
          <p:nvPr/>
        </p:nvSpPr>
        <p:spPr bwMode="auto">
          <a:xfrm>
            <a:off x="5645150" y="1990725"/>
            <a:ext cx="35067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× # of Bird Answers</a:t>
            </a:r>
          </a:p>
        </p:txBody>
      </p:sp>
      <p:sp>
        <p:nvSpPr>
          <p:cNvPr id="151557" name="Text Box 9"/>
          <p:cNvSpPr txBox="1">
            <a:spLocks noChangeArrowheads="1"/>
          </p:cNvSpPr>
          <p:nvPr/>
        </p:nvSpPr>
        <p:spPr bwMode="auto">
          <a:xfrm>
            <a:off x="5670550" y="2524125"/>
            <a:ext cx="29987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× size of solution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= </a:t>
            </a:r>
            <a:r>
              <a:rPr lang="en-US" altLang="en-US">
                <a:solidFill>
                  <a:schemeClr val="accent1"/>
                </a:solidFill>
                <a:latin typeface="Symbol" pitchFamily="18" charset="2"/>
              </a:rPr>
              <a:t>q</a:t>
            </a:r>
            <a:r>
              <a:rPr lang="en-US" altLang="en-US">
                <a:solidFill>
                  <a:schemeClr val="accent1"/>
                </a:solidFill>
              </a:rPr>
              <a:t>(</a:t>
            </a:r>
            <a:r>
              <a:rPr lang="en-US" altLang="en-US" i="1">
                <a:solidFill>
                  <a:schemeClr val="accent1"/>
                </a:solidFill>
              </a:rPr>
              <a:t>n</a:t>
            </a:r>
            <a:r>
              <a:rPr lang="en-US" altLang="en-US">
                <a:solidFill>
                  <a:schemeClr val="accent1"/>
                </a:solidFill>
              </a:rPr>
              <a:t> × </a:t>
            </a:r>
            <a:r>
              <a:rPr lang="en-US" altLang="en-US" i="1">
                <a:solidFill>
                  <a:schemeClr val="accent1"/>
                </a:solidFill>
              </a:rPr>
              <a:t>d</a:t>
            </a:r>
            <a:r>
              <a:rPr lang="en-US" altLang="en-US">
                <a:solidFill>
                  <a:schemeClr val="accent1"/>
                </a:solidFill>
              </a:rPr>
              <a:t> × </a:t>
            </a:r>
            <a:r>
              <a:rPr lang="en-US" altLang="en-US" i="1">
                <a:solidFill>
                  <a:schemeClr val="accent1"/>
                </a:solidFill>
              </a:rPr>
              <a:t>n</a:t>
            </a:r>
            <a:r>
              <a:rPr lang="en-US" altLang="en-US">
                <a:solidFill>
                  <a:schemeClr val="accent1"/>
                </a:solidFill>
              </a:rPr>
              <a:t>)</a:t>
            </a:r>
          </a:p>
        </p:txBody>
      </p:sp>
      <p:sp>
        <p:nvSpPr>
          <p:cNvPr id="151558" name="Text Box 10"/>
          <p:cNvSpPr txBox="1">
            <a:spLocks noChangeArrowheads="1"/>
          </p:cNvSpPr>
          <p:nvPr/>
        </p:nvSpPr>
        <p:spPr bwMode="auto">
          <a:xfrm>
            <a:off x="5688013" y="990600"/>
            <a:ext cx="1371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Time =</a:t>
            </a:r>
          </a:p>
        </p:txBody>
      </p:sp>
      <p:sp>
        <p:nvSpPr>
          <p:cNvPr id="151559" name="Rectangle 18"/>
          <p:cNvSpPr>
            <a:spLocks noChangeArrowheads="1"/>
          </p:cNvSpPr>
          <p:nvPr/>
        </p:nvSpPr>
        <p:spPr bwMode="auto">
          <a:xfrm>
            <a:off x="3352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Running Time</a:t>
            </a:r>
          </a:p>
        </p:txBody>
      </p:sp>
      <p:sp>
        <p:nvSpPr>
          <p:cNvPr id="151560" name="Line 19"/>
          <p:cNvSpPr>
            <a:spLocks noChangeShapeType="1"/>
          </p:cNvSpPr>
          <p:nvPr/>
        </p:nvSpPr>
        <p:spPr bwMode="auto">
          <a:xfrm>
            <a:off x="61913" y="28956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1" name="Line 20"/>
          <p:cNvSpPr>
            <a:spLocks noChangeShapeType="1"/>
          </p:cNvSpPr>
          <p:nvPr/>
        </p:nvSpPr>
        <p:spPr bwMode="auto">
          <a:xfrm>
            <a:off x="419100" y="33274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2" name="Line 21"/>
          <p:cNvSpPr>
            <a:spLocks noChangeShapeType="1"/>
          </p:cNvSpPr>
          <p:nvPr/>
        </p:nvSpPr>
        <p:spPr bwMode="auto">
          <a:xfrm>
            <a:off x="750888" y="4964113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32"/>
          <p:cNvGrpSpPr>
            <a:grpSpLocks/>
          </p:cNvGrpSpPr>
          <p:nvPr/>
        </p:nvGrpSpPr>
        <p:grpSpPr bwMode="auto">
          <a:xfrm>
            <a:off x="838200" y="2743200"/>
            <a:ext cx="7888288" cy="3103563"/>
            <a:chOff x="528" y="1728"/>
            <a:chExt cx="4969" cy="1955"/>
          </a:xfrm>
        </p:grpSpPr>
        <p:grpSp>
          <p:nvGrpSpPr>
            <p:cNvPr id="151570" name="Group 11"/>
            <p:cNvGrpSpPr>
              <a:grpSpLocks/>
            </p:cNvGrpSpPr>
            <p:nvPr/>
          </p:nvGrpSpPr>
          <p:grpSpPr bwMode="auto">
            <a:xfrm>
              <a:off x="3631" y="1728"/>
              <a:ext cx="1866" cy="1152"/>
              <a:chOff x="3630" y="2928"/>
              <a:chExt cx="1866" cy="1152"/>
            </a:xfrm>
          </p:grpSpPr>
          <p:sp>
            <p:nvSpPr>
              <p:cNvPr id="151573" name="Line 12"/>
              <p:cNvSpPr>
                <a:spLocks noChangeShapeType="1"/>
              </p:cNvSpPr>
              <p:nvPr/>
            </p:nvSpPr>
            <p:spPr bwMode="auto">
              <a:xfrm>
                <a:off x="3888" y="2928"/>
                <a:ext cx="1488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74" name="Line 13"/>
              <p:cNvSpPr>
                <a:spLocks noChangeShapeType="1"/>
              </p:cNvSpPr>
              <p:nvPr/>
            </p:nvSpPr>
            <p:spPr bwMode="auto">
              <a:xfrm>
                <a:off x="4848" y="3216"/>
                <a:ext cx="240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75" name="Line 14"/>
              <p:cNvSpPr>
                <a:spLocks noChangeShapeType="1"/>
              </p:cNvSpPr>
              <p:nvPr/>
            </p:nvSpPr>
            <p:spPr bwMode="auto">
              <a:xfrm flipH="1">
                <a:off x="3888" y="2928"/>
                <a:ext cx="1440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76" name="Line 15"/>
              <p:cNvSpPr>
                <a:spLocks noChangeShapeType="1"/>
              </p:cNvSpPr>
              <p:nvPr/>
            </p:nvSpPr>
            <p:spPr bwMode="auto">
              <a:xfrm flipH="1">
                <a:off x="4848" y="3216"/>
                <a:ext cx="240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77" name="Rectangle 16"/>
              <p:cNvSpPr>
                <a:spLocks noChangeArrowheads="1"/>
              </p:cNvSpPr>
              <p:nvPr/>
            </p:nvSpPr>
            <p:spPr bwMode="auto">
              <a:xfrm>
                <a:off x="3630" y="3408"/>
                <a:ext cx="1866" cy="6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Store path costs, </a:t>
                </a:r>
                <a:br>
                  <a:rPr lang="en-US" altLang="en-US"/>
                </a:br>
                <a:r>
                  <a:rPr lang="en-US" altLang="en-US"/>
                  <a:t>not paths</a:t>
                </a:r>
              </a:p>
            </p:txBody>
          </p:sp>
        </p:grpSp>
        <p:sp>
          <p:nvSpPr>
            <p:cNvPr id="151571" name="Line 23"/>
            <p:cNvSpPr>
              <a:spLocks noChangeShapeType="1"/>
            </p:cNvSpPr>
            <p:nvPr/>
          </p:nvSpPr>
          <p:spPr bwMode="auto">
            <a:xfrm flipV="1">
              <a:off x="704" y="3127"/>
              <a:ext cx="1120" cy="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2" name="Line 24"/>
            <p:cNvSpPr>
              <a:spLocks noChangeShapeType="1"/>
            </p:cNvSpPr>
            <p:nvPr/>
          </p:nvSpPr>
          <p:spPr bwMode="auto">
            <a:xfrm>
              <a:off x="528" y="3677"/>
              <a:ext cx="864" cy="6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12123" name="Text Box 27"/>
          <p:cNvSpPr txBox="1">
            <a:spLocks noChangeArrowheads="1"/>
          </p:cNvSpPr>
          <p:nvPr/>
        </p:nvSpPr>
        <p:spPr bwMode="auto">
          <a:xfrm>
            <a:off x="5757863" y="4656138"/>
            <a:ext cx="1485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Space =</a:t>
            </a:r>
          </a:p>
        </p:txBody>
      </p:sp>
      <p:grpSp>
        <p:nvGrpSpPr>
          <p:cNvPr id="4" name="Group 28"/>
          <p:cNvGrpSpPr>
            <a:grpSpLocks/>
          </p:cNvGrpSpPr>
          <p:nvPr/>
        </p:nvGrpSpPr>
        <p:grpSpPr bwMode="auto">
          <a:xfrm>
            <a:off x="5934075" y="5105400"/>
            <a:ext cx="3209925" cy="1485900"/>
            <a:chOff x="3867" y="2899"/>
            <a:chExt cx="2022" cy="936"/>
          </a:xfrm>
        </p:grpSpPr>
        <p:sp>
          <p:nvSpPr>
            <p:cNvPr id="151567" name="Text Box 29"/>
            <p:cNvSpPr txBox="1">
              <a:spLocks noChangeArrowheads="1"/>
            </p:cNvSpPr>
            <p:nvPr/>
          </p:nvSpPr>
          <p:spPr bwMode="auto">
            <a:xfrm>
              <a:off x="3867" y="2899"/>
              <a:ext cx="202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# of Sub-Instances</a:t>
              </a:r>
            </a:p>
          </p:txBody>
        </p:sp>
        <p:sp>
          <p:nvSpPr>
            <p:cNvPr id="151568" name="Text Box 30"/>
            <p:cNvSpPr txBox="1">
              <a:spLocks noChangeArrowheads="1"/>
            </p:cNvSpPr>
            <p:nvPr/>
          </p:nvSpPr>
          <p:spPr bwMode="auto">
            <a:xfrm>
              <a:off x="3893" y="3168"/>
              <a:ext cx="7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× </a:t>
              </a:r>
              <a:r>
                <a:rPr lang="en-US" altLang="en-US">
                  <a:solidFill>
                    <a:schemeClr val="accent1"/>
                  </a:solidFill>
                  <a:latin typeface="Symbol" pitchFamily="18" charset="2"/>
                </a:rPr>
                <a:t>q(1)</a:t>
              </a:r>
            </a:p>
          </p:txBody>
        </p:sp>
        <p:sp>
          <p:nvSpPr>
            <p:cNvPr id="151569" name="Rectangle 31"/>
            <p:cNvSpPr>
              <a:spLocks noChangeArrowheads="1"/>
            </p:cNvSpPr>
            <p:nvPr/>
          </p:nvSpPr>
          <p:spPr bwMode="auto">
            <a:xfrm>
              <a:off x="3921" y="3470"/>
              <a:ext cx="7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= </a:t>
              </a:r>
              <a:r>
                <a:rPr lang="en-US" altLang="en-US">
                  <a:solidFill>
                    <a:schemeClr val="accent1"/>
                  </a:solidFill>
                  <a:latin typeface="Symbol" pitchFamily="18" charset="2"/>
                </a:rPr>
                <a:t>q(</a:t>
              </a:r>
              <a:r>
                <a:rPr lang="en-US" altLang="en-US" i="1">
                  <a:solidFill>
                    <a:schemeClr val="accent1"/>
                  </a:solidFill>
                </a:rPr>
                <a:t>n</a:t>
              </a:r>
              <a:r>
                <a:rPr lang="en-US" altLang="en-US">
                  <a:solidFill>
                    <a:schemeClr val="accent1"/>
                  </a:solidFill>
                </a:rPr>
                <a:t>)</a:t>
              </a:r>
              <a:endParaRPr lang="en-US" altLang="en-US">
                <a:solidFill>
                  <a:schemeClr val="accent1"/>
                </a:solidFill>
                <a:latin typeface="Arial" charset="0"/>
              </a:endParaRPr>
            </a:p>
          </p:txBody>
        </p:sp>
      </p:grpSp>
      <p:pic>
        <p:nvPicPr>
          <p:cNvPr id="151566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2375" y="40147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2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12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12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2123" grpId="0" autoUpdateAnimBg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578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1798638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79" name="Rectangle 3"/>
          <p:cNvSpPr>
            <a:spLocks noChangeArrowheads="1"/>
          </p:cNvSpPr>
          <p:nvPr/>
        </p:nvSpPr>
        <p:spPr bwMode="auto">
          <a:xfrm>
            <a:off x="350838" y="990600"/>
            <a:ext cx="81073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"What is </a:t>
            </a:r>
            <a:r>
              <a:rPr lang="en-US" altLang="en-US" b="1"/>
              <a:t>cost</a:t>
            </a:r>
            <a:r>
              <a:rPr lang="en-US" altLang="en-US"/>
              <a:t> of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v</a:t>
            </a:r>
            <a:r>
              <a:rPr lang="en-US" altLang="en-US" i="1" baseline="-25000"/>
              <a:t>7</a:t>
            </a:r>
            <a:r>
              <a:rPr lang="en-US" altLang="en-US"/>
              <a:t>?"</a:t>
            </a:r>
          </a:p>
        </p:txBody>
      </p:sp>
      <p:grpSp>
        <p:nvGrpSpPr>
          <p:cNvPr id="152580" name="Group 4"/>
          <p:cNvGrpSpPr>
            <a:grpSpLocks/>
          </p:cNvGrpSpPr>
          <p:nvPr/>
        </p:nvGrpSpPr>
        <p:grpSpPr bwMode="auto">
          <a:xfrm>
            <a:off x="1639888" y="3779838"/>
            <a:ext cx="539750" cy="914400"/>
            <a:chOff x="3309" y="2976"/>
            <a:chExt cx="484" cy="1010"/>
          </a:xfrm>
        </p:grpSpPr>
        <p:sp>
          <p:nvSpPr>
            <p:cNvPr id="152584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2585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52586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87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88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89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90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91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92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93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2594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2595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2596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2597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52598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2581" name="Text Box 20"/>
          <p:cNvSpPr txBox="1">
            <a:spLocks noChangeArrowheads="1"/>
          </p:cNvSpPr>
          <p:nvPr/>
        </p:nvSpPr>
        <p:spPr bwMode="auto">
          <a:xfrm>
            <a:off x="2392363" y="25034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152582" name="Rectangle 21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Store Path Costs, not Paths</a:t>
            </a:r>
          </a:p>
        </p:txBody>
      </p:sp>
      <p:sp>
        <p:nvSpPr>
          <p:cNvPr id="152583" name="Freeform 22"/>
          <p:cNvSpPr>
            <a:spLocks/>
          </p:cNvSpPr>
          <p:nvPr/>
        </p:nvSpPr>
        <p:spPr bwMode="auto">
          <a:xfrm>
            <a:off x="1905000" y="1905000"/>
            <a:ext cx="560388" cy="2243138"/>
          </a:xfrm>
          <a:custGeom>
            <a:avLst/>
            <a:gdLst>
              <a:gd name="T0" fmla="*/ 2147483647 w 353"/>
              <a:gd name="T1" fmla="*/ 0 h 1413"/>
              <a:gd name="T2" fmla="*/ 2147483647 w 353"/>
              <a:gd name="T3" fmla="*/ 2147483647 h 1413"/>
              <a:gd name="T4" fmla="*/ 2147483647 w 353"/>
              <a:gd name="T5" fmla="*/ 2147483647 h 1413"/>
              <a:gd name="T6" fmla="*/ 2147483647 w 353"/>
              <a:gd name="T7" fmla="*/ 2147483647 h 1413"/>
              <a:gd name="T8" fmla="*/ 0 60000 65536"/>
              <a:gd name="T9" fmla="*/ 0 60000 65536"/>
              <a:gd name="T10" fmla="*/ 0 60000 65536"/>
              <a:gd name="T11" fmla="*/ 0 60000 65536"/>
              <a:gd name="T12" fmla="*/ 0 w 353"/>
              <a:gd name="T13" fmla="*/ 0 h 1413"/>
              <a:gd name="T14" fmla="*/ 353 w 353"/>
              <a:gd name="T15" fmla="*/ 1413 h 141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53" h="1413">
                <a:moveTo>
                  <a:pt x="92" y="0"/>
                </a:moveTo>
                <a:cubicBezTo>
                  <a:pt x="134" y="97"/>
                  <a:pt x="353" y="416"/>
                  <a:pt x="344" y="584"/>
                </a:cubicBezTo>
                <a:cubicBezTo>
                  <a:pt x="335" y="752"/>
                  <a:pt x="74" y="872"/>
                  <a:pt x="37" y="1010"/>
                </a:cubicBezTo>
                <a:cubicBezTo>
                  <a:pt x="0" y="1148"/>
                  <a:pt x="105" y="1329"/>
                  <a:pt x="123" y="1413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0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1798638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03" name="Text Box 3"/>
          <p:cNvSpPr txBox="1">
            <a:spLocks noChangeArrowheads="1"/>
          </p:cNvSpPr>
          <p:nvPr/>
        </p:nvSpPr>
        <p:spPr bwMode="auto">
          <a:xfrm>
            <a:off x="3627438" y="2971800"/>
            <a:ext cx="330358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cost 8</a:t>
            </a:r>
          </a:p>
          <a:p>
            <a:pPr eaLnBrk="1" hangingPunct="1">
              <a:buFontTx/>
              <a:buNone/>
            </a:pPr>
            <a:r>
              <a:rPr lang="en-US" altLang="en-US"/>
              <a:t>of best 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s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sz="2800" i="1" baseline="-25000">
                <a:solidFill>
                  <a:schemeClr val="hlink"/>
                </a:solidFill>
              </a:rPr>
              <a:t>4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53604" name="Rectangle 4"/>
          <p:cNvSpPr>
            <a:spLocks noChangeArrowheads="1"/>
          </p:cNvSpPr>
          <p:nvPr/>
        </p:nvSpPr>
        <p:spPr bwMode="auto">
          <a:xfrm>
            <a:off x="3627438" y="1798638"/>
            <a:ext cx="51355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last </a:t>
            </a:r>
            <a:br>
              <a:rPr lang="en-US" altLang="en-US"/>
            </a:br>
            <a:r>
              <a:rPr lang="en-US" altLang="en-US"/>
              <a:t>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 </a:t>
            </a:r>
            <a:r>
              <a:rPr lang="en-US" altLang="en-US"/>
              <a:t>with weight 2.</a:t>
            </a:r>
          </a:p>
        </p:txBody>
      </p:sp>
      <p:sp>
        <p:nvSpPr>
          <p:cNvPr id="153605" name="Line 5"/>
          <p:cNvSpPr>
            <a:spLocks noChangeShapeType="1"/>
          </p:cNvSpPr>
          <p:nvPr/>
        </p:nvSpPr>
        <p:spPr bwMode="auto">
          <a:xfrm>
            <a:off x="1676400" y="3429000"/>
            <a:ext cx="503238" cy="73183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3606" name="Group 6"/>
          <p:cNvGrpSpPr>
            <a:grpSpLocks/>
          </p:cNvGrpSpPr>
          <p:nvPr/>
        </p:nvGrpSpPr>
        <p:grpSpPr bwMode="auto">
          <a:xfrm>
            <a:off x="1639888" y="3779838"/>
            <a:ext cx="539750" cy="914400"/>
            <a:chOff x="3309" y="2976"/>
            <a:chExt cx="484" cy="1010"/>
          </a:xfrm>
        </p:grpSpPr>
        <p:sp>
          <p:nvSpPr>
            <p:cNvPr id="153613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3614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53615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16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17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18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19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20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21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2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362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362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3625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3626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53627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3607" name="Freeform 22"/>
          <p:cNvSpPr>
            <a:spLocks/>
          </p:cNvSpPr>
          <p:nvPr/>
        </p:nvSpPr>
        <p:spPr bwMode="auto">
          <a:xfrm>
            <a:off x="1563688" y="1946275"/>
            <a:ext cx="692150" cy="1516063"/>
          </a:xfrm>
          <a:custGeom>
            <a:avLst/>
            <a:gdLst>
              <a:gd name="T0" fmla="*/ 2147483647 w 436"/>
              <a:gd name="T1" fmla="*/ 0 h 955"/>
              <a:gd name="T2" fmla="*/ 2147483647 w 436"/>
              <a:gd name="T3" fmla="*/ 2147483647 h 955"/>
              <a:gd name="T4" fmla="*/ 2147483647 w 436"/>
              <a:gd name="T5" fmla="*/ 2147483647 h 955"/>
              <a:gd name="T6" fmla="*/ 0 w 436"/>
              <a:gd name="T7" fmla="*/ 2147483647 h 955"/>
              <a:gd name="T8" fmla="*/ 0 60000 65536"/>
              <a:gd name="T9" fmla="*/ 0 60000 65536"/>
              <a:gd name="T10" fmla="*/ 0 60000 65536"/>
              <a:gd name="T11" fmla="*/ 0 60000 65536"/>
              <a:gd name="T12" fmla="*/ 0 w 436"/>
              <a:gd name="T13" fmla="*/ 0 h 955"/>
              <a:gd name="T14" fmla="*/ 436 w 436"/>
              <a:gd name="T15" fmla="*/ 955 h 95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36" h="955">
                <a:moveTo>
                  <a:pt x="308" y="0"/>
                </a:moveTo>
                <a:cubicBezTo>
                  <a:pt x="275" y="42"/>
                  <a:pt x="93" y="157"/>
                  <a:pt x="111" y="253"/>
                </a:cubicBezTo>
                <a:cubicBezTo>
                  <a:pt x="129" y="349"/>
                  <a:pt x="436" y="459"/>
                  <a:pt x="418" y="576"/>
                </a:cubicBezTo>
                <a:cubicBezTo>
                  <a:pt x="400" y="693"/>
                  <a:pt x="87" y="876"/>
                  <a:pt x="0" y="955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08" name="Text Box 23"/>
          <p:cNvSpPr txBox="1">
            <a:spLocks noChangeArrowheads="1"/>
          </p:cNvSpPr>
          <p:nvPr/>
        </p:nvSpPr>
        <p:spPr bwMode="auto">
          <a:xfrm>
            <a:off x="2392363" y="25034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153609" name="Text Box 24"/>
          <p:cNvSpPr txBox="1">
            <a:spLocks noChangeArrowheads="1"/>
          </p:cNvSpPr>
          <p:nvPr/>
        </p:nvSpPr>
        <p:spPr bwMode="auto">
          <a:xfrm>
            <a:off x="1563688" y="2484438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8</a:t>
            </a:r>
          </a:p>
        </p:txBody>
      </p:sp>
      <p:sp>
        <p:nvSpPr>
          <p:cNvPr id="153610" name="Text Box 25"/>
          <p:cNvSpPr txBox="1">
            <a:spLocks noChangeArrowheads="1"/>
          </p:cNvSpPr>
          <p:nvPr/>
        </p:nvSpPr>
        <p:spPr bwMode="auto">
          <a:xfrm>
            <a:off x="3641725" y="4362450"/>
            <a:ext cx="55006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Best cost via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 </a:t>
            </a:r>
            <a:r>
              <a:rPr lang="en-US" altLang="en-US"/>
              <a:t>is </a:t>
            </a:r>
            <a:r>
              <a:rPr lang="en-US" altLang="en-US">
                <a:solidFill>
                  <a:schemeClr val="accent1"/>
                </a:solidFill>
              </a:rPr>
              <a:t>8+2=10</a:t>
            </a:r>
            <a:r>
              <a:rPr lang="en-US" altLang="en-US"/>
              <a:t>. </a:t>
            </a:r>
          </a:p>
        </p:txBody>
      </p:sp>
      <p:sp>
        <p:nvSpPr>
          <p:cNvPr id="153611" name="Rectangle 26"/>
          <p:cNvSpPr>
            <a:spLocks noChangeArrowheads="1"/>
          </p:cNvSpPr>
          <p:nvPr/>
        </p:nvSpPr>
        <p:spPr bwMode="auto">
          <a:xfrm>
            <a:off x="350838" y="990600"/>
            <a:ext cx="81073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"What is </a:t>
            </a:r>
            <a:r>
              <a:rPr lang="en-US" altLang="en-US" b="1"/>
              <a:t>cost</a:t>
            </a:r>
            <a:r>
              <a:rPr lang="en-US" altLang="en-US"/>
              <a:t> of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v</a:t>
            </a:r>
            <a:r>
              <a:rPr lang="en-US" altLang="en-US" i="1" baseline="-25000"/>
              <a:t>7</a:t>
            </a:r>
            <a:r>
              <a:rPr lang="en-US" altLang="en-US"/>
              <a:t>?"</a:t>
            </a:r>
          </a:p>
        </p:txBody>
      </p:sp>
      <p:sp>
        <p:nvSpPr>
          <p:cNvPr id="153612" name="Rectangle 27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Store Path Costs, not Paths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62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1798638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4627" name="Text Box 3"/>
          <p:cNvSpPr txBox="1">
            <a:spLocks noChangeArrowheads="1"/>
          </p:cNvSpPr>
          <p:nvPr/>
        </p:nvSpPr>
        <p:spPr bwMode="auto">
          <a:xfrm>
            <a:off x="3627438" y="2971800"/>
            <a:ext cx="330358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cost 2</a:t>
            </a:r>
          </a:p>
          <a:p>
            <a:pPr eaLnBrk="1" hangingPunct="1">
              <a:buFontTx/>
              <a:buNone/>
            </a:pPr>
            <a:r>
              <a:rPr lang="en-US" altLang="en-US"/>
              <a:t>of best 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s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sz="2800" i="1" baseline="-25000">
                <a:solidFill>
                  <a:schemeClr val="hlink"/>
                </a:solidFill>
              </a:rPr>
              <a:t>2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54628" name="Rectangle 4"/>
          <p:cNvSpPr>
            <a:spLocks noChangeArrowheads="1"/>
          </p:cNvSpPr>
          <p:nvPr/>
        </p:nvSpPr>
        <p:spPr bwMode="auto">
          <a:xfrm>
            <a:off x="3627438" y="1798638"/>
            <a:ext cx="51355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last </a:t>
            </a:r>
            <a:br>
              <a:rPr lang="en-US" altLang="en-US"/>
            </a:br>
            <a:r>
              <a:rPr lang="en-US" altLang="en-US"/>
              <a:t>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2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 </a:t>
            </a:r>
            <a:r>
              <a:rPr lang="en-US" altLang="en-US"/>
              <a:t>with weight 7.</a:t>
            </a:r>
          </a:p>
        </p:txBody>
      </p:sp>
      <p:sp>
        <p:nvSpPr>
          <p:cNvPr id="154629" name="Line 5"/>
          <p:cNvSpPr>
            <a:spLocks noChangeShapeType="1"/>
          </p:cNvSpPr>
          <p:nvPr/>
        </p:nvSpPr>
        <p:spPr bwMode="auto">
          <a:xfrm>
            <a:off x="2057400" y="2667000"/>
            <a:ext cx="122238" cy="149383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4630" name="Group 6"/>
          <p:cNvGrpSpPr>
            <a:grpSpLocks/>
          </p:cNvGrpSpPr>
          <p:nvPr/>
        </p:nvGrpSpPr>
        <p:grpSpPr bwMode="auto">
          <a:xfrm>
            <a:off x="1639888" y="3779838"/>
            <a:ext cx="539750" cy="914400"/>
            <a:chOff x="3309" y="2976"/>
            <a:chExt cx="484" cy="1010"/>
          </a:xfrm>
        </p:grpSpPr>
        <p:sp>
          <p:nvSpPr>
            <p:cNvPr id="154638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4639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54640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1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2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3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4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5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6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464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464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4650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4651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54652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4631" name="Text Box 22"/>
          <p:cNvSpPr txBox="1">
            <a:spLocks noChangeArrowheads="1"/>
          </p:cNvSpPr>
          <p:nvPr/>
        </p:nvSpPr>
        <p:spPr bwMode="auto">
          <a:xfrm>
            <a:off x="2392363" y="25034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grpSp>
        <p:nvGrpSpPr>
          <p:cNvPr id="154632" name="Group 23"/>
          <p:cNvGrpSpPr>
            <a:grpSpLocks/>
          </p:cNvGrpSpPr>
          <p:nvPr/>
        </p:nvGrpSpPr>
        <p:grpSpPr bwMode="auto">
          <a:xfrm>
            <a:off x="1593850" y="1935163"/>
            <a:ext cx="531813" cy="649287"/>
            <a:chOff x="1004" y="1219"/>
            <a:chExt cx="335" cy="409"/>
          </a:xfrm>
        </p:grpSpPr>
        <p:sp>
          <p:nvSpPr>
            <p:cNvPr id="154636" name="Freeform 24"/>
            <p:cNvSpPr>
              <a:spLocks/>
            </p:cNvSpPr>
            <p:nvPr/>
          </p:nvSpPr>
          <p:spPr bwMode="auto">
            <a:xfrm>
              <a:off x="1212" y="1226"/>
              <a:ext cx="127" cy="402"/>
            </a:xfrm>
            <a:custGeom>
              <a:avLst/>
              <a:gdLst>
                <a:gd name="T0" fmla="*/ 81 w 127"/>
                <a:gd name="T1" fmla="*/ 0 h 402"/>
                <a:gd name="T2" fmla="*/ 7 w 127"/>
                <a:gd name="T3" fmla="*/ 143 h 402"/>
                <a:gd name="T4" fmla="*/ 124 w 127"/>
                <a:gd name="T5" fmla="*/ 260 h 402"/>
                <a:gd name="T6" fmla="*/ 23 w 127"/>
                <a:gd name="T7" fmla="*/ 402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"/>
                <a:gd name="T13" fmla="*/ 0 h 402"/>
                <a:gd name="T14" fmla="*/ 127 w 127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" h="402">
                  <a:moveTo>
                    <a:pt x="81" y="0"/>
                  </a:moveTo>
                  <a:cubicBezTo>
                    <a:pt x="69" y="24"/>
                    <a:pt x="0" y="100"/>
                    <a:pt x="7" y="143"/>
                  </a:cubicBezTo>
                  <a:cubicBezTo>
                    <a:pt x="14" y="186"/>
                    <a:pt x="121" y="217"/>
                    <a:pt x="124" y="260"/>
                  </a:cubicBezTo>
                  <a:cubicBezTo>
                    <a:pt x="127" y="303"/>
                    <a:pt x="44" y="373"/>
                    <a:pt x="23" y="40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7" name="Text Box 25"/>
            <p:cNvSpPr txBox="1">
              <a:spLocks noChangeArrowheads="1"/>
            </p:cNvSpPr>
            <p:nvPr/>
          </p:nvSpPr>
          <p:spPr bwMode="auto">
            <a:xfrm>
              <a:off x="1004" y="1219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2</a:t>
              </a:r>
            </a:p>
          </p:txBody>
        </p:sp>
      </p:grpSp>
      <p:sp>
        <p:nvSpPr>
          <p:cNvPr id="154633" name="Text Box 26"/>
          <p:cNvSpPr txBox="1">
            <a:spLocks noChangeArrowheads="1"/>
          </p:cNvSpPr>
          <p:nvPr/>
        </p:nvSpPr>
        <p:spPr bwMode="auto">
          <a:xfrm>
            <a:off x="3641725" y="4362450"/>
            <a:ext cx="52974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Best cost via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2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 </a:t>
            </a:r>
            <a:r>
              <a:rPr lang="en-US" altLang="en-US"/>
              <a:t>is </a:t>
            </a:r>
            <a:r>
              <a:rPr lang="en-US" altLang="en-US">
                <a:solidFill>
                  <a:schemeClr val="accent1"/>
                </a:solidFill>
              </a:rPr>
              <a:t>2+7=9</a:t>
            </a:r>
            <a:r>
              <a:rPr lang="en-US" altLang="en-US"/>
              <a:t>. </a:t>
            </a:r>
          </a:p>
        </p:txBody>
      </p:sp>
      <p:sp>
        <p:nvSpPr>
          <p:cNvPr id="154634" name="Rectangle 27"/>
          <p:cNvSpPr>
            <a:spLocks noChangeArrowheads="1"/>
          </p:cNvSpPr>
          <p:nvPr/>
        </p:nvSpPr>
        <p:spPr bwMode="auto">
          <a:xfrm>
            <a:off x="350838" y="990600"/>
            <a:ext cx="81073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"What is </a:t>
            </a:r>
            <a:r>
              <a:rPr lang="en-US" altLang="en-US" b="1"/>
              <a:t>cost</a:t>
            </a:r>
            <a:r>
              <a:rPr lang="en-US" altLang="en-US"/>
              <a:t> of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v</a:t>
            </a:r>
            <a:r>
              <a:rPr lang="en-US" altLang="en-US" i="1" baseline="-25000"/>
              <a:t>7</a:t>
            </a:r>
            <a:r>
              <a:rPr lang="en-US" altLang="en-US"/>
              <a:t>?"</a:t>
            </a:r>
          </a:p>
        </p:txBody>
      </p:sp>
      <p:sp>
        <p:nvSpPr>
          <p:cNvPr id="154635" name="Rectangle 28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Store Path Costs, not Paths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65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1798638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5651" name="Text Box 3"/>
          <p:cNvSpPr txBox="1">
            <a:spLocks noChangeArrowheads="1"/>
          </p:cNvSpPr>
          <p:nvPr/>
        </p:nvSpPr>
        <p:spPr bwMode="auto">
          <a:xfrm>
            <a:off x="3627438" y="2971800"/>
            <a:ext cx="330358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cost 6</a:t>
            </a:r>
          </a:p>
          <a:p>
            <a:pPr eaLnBrk="1" hangingPunct="1">
              <a:buFontTx/>
              <a:buNone/>
            </a:pPr>
            <a:r>
              <a:rPr lang="en-US" altLang="en-US"/>
              <a:t>of best 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s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sz="2800" i="1" baseline="-25000">
                <a:solidFill>
                  <a:schemeClr val="hlink"/>
                </a:solidFill>
              </a:rPr>
              <a:t>5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155652" name="Rectangle 4"/>
          <p:cNvSpPr>
            <a:spLocks noChangeArrowheads="1"/>
          </p:cNvSpPr>
          <p:nvPr/>
        </p:nvSpPr>
        <p:spPr bwMode="auto">
          <a:xfrm>
            <a:off x="3627438" y="1798638"/>
            <a:ext cx="51355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last </a:t>
            </a:r>
            <a:br>
              <a:rPr lang="en-US" altLang="en-US"/>
            </a:br>
            <a:r>
              <a:rPr lang="en-US" altLang="en-US"/>
              <a:t>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5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 </a:t>
            </a:r>
            <a:r>
              <a:rPr lang="en-US" altLang="en-US"/>
              <a:t>with weight 5.</a:t>
            </a:r>
          </a:p>
        </p:txBody>
      </p:sp>
      <p:grpSp>
        <p:nvGrpSpPr>
          <p:cNvPr id="155653" name="Group 5"/>
          <p:cNvGrpSpPr>
            <a:grpSpLocks/>
          </p:cNvGrpSpPr>
          <p:nvPr/>
        </p:nvGrpSpPr>
        <p:grpSpPr bwMode="auto">
          <a:xfrm>
            <a:off x="1639888" y="3779838"/>
            <a:ext cx="539750" cy="914400"/>
            <a:chOff x="3309" y="2976"/>
            <a:chExt cx="484" cy="1010"/>
          </a:xfrm>
        </p:grpSpPr>
        <p:sp>
          <p:nvSpPr>
            <p:cNvPr id="155661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5662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5566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7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567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567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5673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5674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55675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5654" name="Text Box 21"/>
          <p:cNvSpPr txBox="1">
            <a:spLocks noChangeArrowheads="1"/>
          </p:cNvSpPr>
          <p:nvPr/>
        </p:nvSpPr>
        <p:spPr bwMode="auto">
          <a:xfrm>
            <a:off x="2392363" y="25034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155655" name="Text Box 22"/>
          <p:cNvSpPr txBox="1">
            <a:spLocks noChangeArrowheads="1"/>
          </p:cNvSpPr>
          <p:nvPr/>
        </p:nvSpPr>
        <p:spPr bwMode="auto">
          <a:xfrm>
            <a:off x="3641725" y="4362450"/>
            <a:ext cx="55006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Best cost via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5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7</a:t>
            </a:r>
            <a:r>
              <a:rPr lang="en-US" altLang="en-US">
                <a:solidFill>
                  <a:srgbClr val="00FFFF"/>
                </a:solidFill>
              </a:rPr>
              <a:t>&gt; </a:t>
            </a:r>
            <a:r>
              <a:rPr lang="en-US" altLang="en-US"/>
              <a:t>is </a:t>
            </a:r>
            <a:r>
              <a:rPr lang="en-US" altLang="en-US">
                <a:solidFill>
                  <a:schemeClr val="accent1"/>
                </a:solidFill>
              </a:rPr>
              <a:t>6+5=11</a:t>
            </a:r>
            <a:r>
              <a:rPr lang="en-US" altLang="en-US"/>
              <a:t>. </a:t>
            </a:r>
          </a:p>
        </p:txBody>
      </p:sp>
      <p:sp>
        <p:nvSpPr>
          <p:cNvPr id="155656" name="Line 23"/>
          <p:cNvSpPr>
            <a:spLocks noChangeShapeType="1"/>
          </p:cNvSpPr>
          <p:nvPr/>
        </p:nvSpPr>
        <p:spPr bwMode="auto">
          <a:xfrm flipH="1">
            <a:off x="2184400" y="3357563"/>
            <a:ext cx="381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657" name="Freeform 24"/>
          <p:cNvSpPr>
            <a:spLocks/>
          </p:cNvSpPr>
          <p:nvPr/>
        </p:nvSpPr>
        <p:spPr bwMode="auto">
          <a:xfrm>
            <a:off x="2057400" y="1905000"/>
            <a:ext cx="479425" cy="1490663"/>
          </a:xfrm>
          <a:custGeom>
            <a:avLst/>
            <a:gdLst>
              <a:gd name="T0" fmla="*/ 0 w 302"/>
              <a:gd name="T1" fmla="*/ 0 h 939"/>
              <a:gd name="T2" fmla="*/ 2147483647 w 302"/>
              <a:gd name="T3" fmla="*/ 2147483647 h 939"/>
              <a:gd name="T4" fmla="*/ 2147483647 w 302"/>
              <a:gd name="T5" fmla="*/ 2147483647 h 939"/>
              <a:gd name="T6" fmla="*/ 2147483647 w 302"/>
              <a:gd name="T7" fmla="*/ 2147483647 h 939"/>
              <a:gd name="T8" fmla="*/ 0 60000 65536"/>
              <a:gd name="T9" fmla="*/ 0 60000 65536"/>
              <a:gd name="T10" fmla="*/ 0 60000 65536"/>
              <a:gd name="T11" fmla="*/ 0 60000 65536"/>
              <a:gd name="T12" fmla="*/ 0 w 302"/>
              <a:gd name="T13" fmla="*/ 0 h 939"/>
              <a:gd name="T14" fmla="*/ 302 w 302"/>
              <a:gd name="T15" fmla="*/ 939 h 93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02" h="939">
                <a:moveTo>
                  <a:pt x="0" y="0"/>
                </a:moveTo>
                <a:cubicBezTo>
                  <a:pt x="47" y="41"/>
                  <a:pt x="266" y="149"/>
                  <a:pt x="284" y="245"/>
                </a:cubicBezTo>
                <a:cubicBezTo>
                  <a:pt x="302" y="341"/>
                  <a:pt x="107" y="460"/>
                  <a:pt x="110" y="576"/>
                </a:cubicBezTo>
                <a:cubicBezTo>
                  <a:pt x="113" y="692"/>
                  <a:pt x="261" y="864"/>
                  <a:pt x="300" y="939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658" name="Text Box 25"/>
          <p:cNvSpPr txBox="1">
            <a:spLocks noChangeArrowheads="1"/>
          </p:cNvSpPr>
          <p:nvPr/>
        </p:nvSpPr>
        <p:spPr bwMode="auto">
          <a:xfrm>
            <a:off x="2336800" y="24431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6</a:t>
            </a:r>
          </a:p>
        </p:txBody>
      </p:sp>
      <p:sp>
        <p:nvSpPr>
          <p:cNvPr id="155659" name="Rectangle 26"/>
          <p:cNvSpPr>
            <a:spLocks noChangeArrowheads="1"/>
          </p:cNvSpPr>
          <p:nvPr/>
        </p:nvSpPr>
        <p:spPr bwMode="auto">
          <a:xfrm>
            <a:off x="350838" y="990600"/>
            <a:ext cx="81073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"What is </a:t>
            </a:r>
            <a:r>
              <a:rPr lang="en-US" altLang="en-US" b="1"/>
              <a:t>cost</a:t>
            </a:r>
            <a:r>
              <a:rPr lang="en-US" altLang="en-US"/>
              <a:t> of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v</a:t>
            </a:r>
            <a:r>
              <a:rPr lang="en-US" altLang="en-US" i="1" baseline="-25000"/>
              <a:t>7</a:t>
            </a:r>
            <a:r>
              <a:rPr lang="en-US" altLang="en-US"/>
              <a:t>?"</a:t>
            </a:r>
          </a:p>
        </p:txBody>
      </p:sp>
      <p:sp>
        <p:nvSpPr>
          <p:cNvPr id="155660" name="Rectangle 27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Store Path Costs, not Paths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6674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1798638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6675" name="Line 3"/>
          <p:cNvSpPr>
            <a:spLocks noChangeShapeType="1"/>
          </p:cNvSpPr>
          <p:nvPr/>
        </p:nvSpPr>
        <p:spPr bwMode="auto">
          <a:xfrm>
            <a:off x="1676400" y="3429000"/>
            <a:ext cx="503238" cy="73183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676" name="Group 4"/>
          <p:cNvGrpSpPr>
            <a:grpSpLocks/>
          </p:cNvGrpSpPr>
          <p:nvPr/>
        </p:nvGrpSpPr>
        <p:grpSpPr bwMode="auto">
          <a:xfrm>
            <a:off x="1639888" y="3779838"/>
            <a:ext cx="539750" cy="914400"/>
            <a:chOff x="3309" y="2976"/>
            <a:chExt cx="484" cy="1010"/>
          </a:xfrm>
        </p:grpSpPr>
        <p:sp>
          <p:nvSpPr>
            <p:cNvPr id="156693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694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56695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6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7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8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9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00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01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02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670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670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670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56706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56707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6677" name="Text Box 20"/>
          <p:cNvSpPr txBox="1">
            <a:spLocks noChangeArrowheads="1"/>
          </p:cNvSpPr>
          <p:nvPr/>
        </p:nvSpPr>
        <p:spPr bwMode="auto">
          <a:xfrm>
            <a:off x="2392363" y="25034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156678" name="Rectangle 21"/>
          <p:cNvSpPr>
            <a:spLocks noChangeArrowheads="1"/>
          </p:cNvSpPr>
          <p:nvPr/>
        </p:nvSpPr>
        <p:spPr bwMode="auto">
          <a:xfrm>
            <a:off x="3810000" y="1752600"/>
            <a:ext cx="312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best: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156679" name="Rectangle 22"/>
          <p:cNvSpPr>
            <a:spLocks noChangeArrowheads="1"/>
          </p:cNvSpPr>
          <p:nvPr/>
        </p:nvSpPr>
        <p:spPr bwMode="auto">
          <a:xfrm>
            <a:off x="350838" y="990600"/>
            <a:ext cx="81073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"What is </a:t>
            </a:r>
            <a:r>
              <a:rPr lang="en-US" altLang="en-US" b="1"/>
              <a:t>cost</a:t>
            </a:r>
            <a:r>
              <a:rPr lang="en-US" altLang="en-US"/>
              <a:t> of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v</a:t>
            </a:r>
            <a:r>
              <a:rPr lang="en-US" altLang="en-US" i="1" baseline="-25000"/>
              <a:t>7</a:t>
            </a:r>
            <a:r>
              <a:rPr lang="en-US" altLang="en-US"/>
              <a:t>?"</a:t>
            </a:r>
          </a:p>
        </p:txBody>
      </p:sp>
      <p:sp>
        <p:nvSpPr>
          <p:cNvPr id="156680" name="Rectangle 23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Store Path Costs, not Paths</a:t>
            </a:r>
          </a:p>
        </p:txBody>
      </p:sp>
      <p:grpSp>
        <p:nvGrpSpPr>
          <p:cNvPr id="4" name="Group 24"/>
          <p:cNvGrpSpPr>
            <a:grpSpLocks/>
          </p:cNvGrpSpPr>
          <p:nvPr/>
        </p:nvGrpSpPr>
        <p:grpSpPr bwMode="auto">
          <a:xfrm>
            <a:off x="1897063" y="2514600"/>
            <a:ext cx="7378700" cy="1878013"/>
            <a:chOff x="1195" y="1584"/>
            <a:chExt cx="4648" cy="1183"/>
          </a:xfrm>
        </p:grpSpPr>
        <p:sp>
          <p:nvSpPr>
            <p:cNvPr id="156691" name="Text Box 25"/>
            <p:cNvSpPr txBox="1">
              <a:spLocks noChangeArrowheads="1"/>
            </p:cNvSpPr>
            <p:nvPr/>
          </p:nvSpPr>
          <p:spPr bwMode="auto">
            <a:xfrm>
              <a:off x="2256" y="1788"/>
              <a:ext cx="3587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We also learn </a:t>
              </a:r>
              <a:br>
                <a:rPr lang="en-US" altLang="en-US"/>
              </a:br>
              <a:r>
                <a:rPr lang="en-US" altLang="en-US"/>
                <a:t>the wise little bird’s </a:t>
              </a:r>
              <a:r>
                <a:rPr lang="en-US" altLang="en-US">
                  <a:solidFill>
                    <a:srgbClr val="FF66FF"/>
                  </a:solidFill>
                </a:rPr>
                <a:t>advice</a:t>
              </a:r>
              <a:r>
                <a:rPr lang="en-US" altLang="en-US"/>
                <a:t>.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We will store this in the table too.</a:t>
              </a:r>
            </a:p>
          </p:txBody>
        </p:sp>
        <p:sp>
          <p:nvSpPr>
            <p:cNvPr id="156692" name="Oval 26"/>
            <p:cNvSpPr>
              <a:spLocks noChangeArrowheads="1"/>
            </p:cNvSpPr>
            <p:nvPr/>
          </p:nvSpPr>
          <p:spPr bwMode="auto">
            <a:xfrm rot="5111791">
              <a:off x="763" y="2016"/>
              <a:ext cx="1152" cy="288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56682" name="Line 27"/>
          <p:cNvSpPr>
            <a:spLocks noChangeShapeType="1"/>
          </p:cNvSpPr>
          <p:nvPr/>
        </p:nvSpPr>
        <p:spPr bwMode="auto">
          <a:xfrm>
            <a:off x="2057400" y="2667000"/>
            <a:ext cx="122238" cy="149383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83" name="Line 28"/>
          <p:cNvSpPr>
            <a:spLocks noChangeShapeType="1"/>
          </p:cNvSpPr>
          <p:nvPr/>
        </p:nvSpPr>
        <p:spPr bwMode="auto">
          <a:xfrm flipH="1">
            <a:off x="2184400" y="3357563"/>
            <a:ext cx="381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29"/>
          <p:cNvGrpSpPr>
            <a:grpSpLocks/>
          </p:cNvGrpSpPr>
          <p:nvPr/>
        </p:nvGrpSpPr>
        <p:grpSpPr bwMode="auto">
          <a:xfrm>
            <a:off x="1593850" y="838200"/>
            <a:ext cx="6889750" cy="1746250"/>
            <a:chOff x="1004" y="528"/>
            <a:chExt cx="4340" cy="1100"/>
          </a:xfrm>
        </p:grpSpPr>
        <p:sp>
          <p:nvSpPr>
            <p:cNvPr id="156686" name="Rectangle 30"/>
            <p:cNvSpPr>
              <a:spLocks noChangeArrowheads="1"/>
            </p:cNvSpPr>
            <p:nvPr/>
          </p:nvSpPr>
          <p:spPr bwMode="auto">
            <a:xfrm>
              <a:off x="4908" y="528"/>
              <a:ext cx="436" cy="5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4800">
                  <a:solidFill>
                    <a:schemeClr val="accent1"/>
                  </a:solidFill>
                </a:rPr>
                <a:t> </a:t>
              </a:r>
              <a:r>
                <a:rPr lang="en-US" altLang="en-US" sz="1600">
                  <a:solidFill>
                    <a:schemeClr val="accent1"/>
                  </a:solidFill>
                </a:rPr>
                <a:t> </a:t>
              </a:r>
              <a:r>
                <a:rPr lang="en-US" altLang="en-US" sz="4800">
                  <a:solidFill>
                    <a:schemeClr val="accent1"/>
                  </a:solidFill>
                </a:rPr>
                <a:t>9</a:t>
              </a:r>
            </a:p>
          </p:txBody>
        </p:sp>
        <p:sp>
          <p:nvSpPr>
            <p:cNvPr id="156687" name="Oval 31"/>
            <p:cNvSpPr>
              <a:spLocks noChangeArrowheads="1"/>
            </p:cNvSpPr>
            <p:nvPr/>
          </p:nvSpPr>
          <p:spPr bwMode="auto">
            <a:xfrm>
              <a:off x="4560" y="1122"/>
              <a:ext cx="336" cy="336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grpSp>
          <p:nvGrpSpPr>
            <p:cNvPr id="156688" name="Group 32"/>
            <p:cNvGrpSpPr>
              <a:grpSpLocks/>
            </p:cNvGrpSpPr>
            <p:nvPr/>
          </p:nvGrpSpPr>
          <p:grpSpPr bwMode="auto">
            <a:xfrm>
              <a:off x="1004" y="1219"/>
              <a:ext cx="335" cy="409"/>
              <a:chOff x="1004" y="1219"/>
              <a:chExt cx="335" cy="409"/>
            </a:xfrm>
          </p:grpSpPr>
          <p:sp>
            <p:nvSpPr>
              <p:cNvPr id="156689" name="Freeform 33"/>
              <p:cNvSpPr>
                <a:spLocks/>
              </p:cNvSpPr>
              <p:nvPr/>
            </p:nvSpPr>
            <p:spPr bwMode="auto">
              <a:xfrm>
                <a:off x="1212" y="1226"/>
                <a:ext cx="127" cy="402"/>
              </a:xfrm>
              <a:custGeom>
                <a:avLst/>
                <a:gdLst>
                  <a:gd name="T0" fmla="*/ 81 w 127"/>
                  <a:gd name="T1" fmla="*/ 0 h 402"/>
                  <a:gd name="T2" fmla="*/ 7 w 127"/>
                  <a:gd name="T3" fmla="*/ 143 h 402"/>
                  <a:gd name="T4" fmla="*/ 124 w 127"/>
                  <a:gd name="T5" fmla="*/ 260 h 402"/>
                  <a:gd name="T6" fmla="*/ 23 w 127"/>
                  <a:gd name="T7" fmla="*/ 402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7"/>
                  <a:gd name="T13" fmla="*/ 0 h 402"/>
                  <a:gd name="T14" fmla="*/ 127 w 127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7" h="402">
                    <a:moveTo>
                      <a:pt x="81" y="0"/>
                    </a:moveTo>
                    <a:cubicBezTo>
                      <a:pt x="69" y="24"/>
                      <a:pt x="0" y="100"/>
                      <a:pt x="7" y="143"/>
                    </a:cubicBezTo>
                    <a:cubicBezTo>
                      <a:pt x="14" y="186"/>
                      <a:pt x="121" y="217"/>
                      <a:pt x="124" y="260"/>
                    </a:cubicBezTo>
                    <a:cubicBezTo>
                      <a:pt x="127" y="303"/>
                      <a:pt x="44" y="373"/>
                      <a:pt x="23" y="402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dash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0" name="Text Box 34"/>
              <p:cNvSpPr txBox="1">
                <a:spLocks noChangeArrowheads="1"/>
              </p:cNvSpPr>
              <p:nvPr/>
            </p:nvSpPr>
            <p:spPr bwMode="auto">
              <a:xfrm>
                <a:off x="1004" y="1219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solidFill>
                      <a:schemeClr val="accent1"/>
                    </a:solidFill>
                  </a:rPr>
                  <a:t>2</a:t>
                </a:r>
              </a:p>
            </p:txBody>
          </p:sp>
        </p:grpSp>
      </p:grpSp>
      <p:sp>
        <p:nvSpPr>
          <p:cNvPr id="156685" name="Rectangle 35"/>
          <p:cNvSpPr>
            <a:spLocks noChangeArrowheads="1"/>
          </p:cNvSpPr>
          <p:nvPr/>
        </p:nvSpPr>
        <p:spPr bwMode="auto">
          <a:xfrm>
            <a:off x="6705600" y="1752600"/>
            <a:ext cx="1606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10, 9, 11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8" name="Picture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775" y="85725"/>
            <a:ext cx="5019675" cy="6467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57699" name="Rectangle 18"/>
          <p:cNvSpPr>
            <a:spLocks noChangeArrowheads="1"/>
          </p:cNvSpPr>
          <p:nvPr/>
        </p:nvSpPr>
        <p:spPr bwMode="auto">
          <a:xfrm>
            <a:off x="3352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Running Time</a:t>
            </a:r>
          </a:p>
        </p:txBody>
      </p:sp>
      <p:sp>
        <p:nvSpPr>
          <p:cNvPr id="157700" name="Line 19"/>
          <p:cNvSpPr>
            <a:spLocks noChangeShapeType="1"/>
          </p:cNvSpPr>
          <p:nvPr/>
        </p:nvSpPr>
        <p:spPr bwMode="auto">
          <a:xfrm>
            <a:off x="61913" y="28956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1" name="Line 20"/>
          <p:cNvSpPr>
            <a:spLocks noChangeShapeType="1"/>
          </p:cNvSpPr>
          <p:nvPr/>
        </p:nvSpPr>
        <p:spPr bwMode="auto">
          <a:xfrm>
            <a:off x="419100" y="33274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2" name="Line 21"/>
          <p:cNvSpPr>
            <a:spLocks noChangeShapeType="1"/>
          </p:cNvSpPr>
          <p:nvPr/>
        </p:nvSpPr>
        <p:spPr bwMode="auto">
          <a:xfrm>
            <a:off x="750888" y="4964113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3" name="Line 23"/>
          <p:cNvSpPr>
            <a:spLocks noChangeShapeType="1"/>
          </p:cNvSpPr>
          <p:nvPr/>
        </p:nvSpPr>
        <p:spPr bwMode="auto">
          <a:xfrm flipV="1">
            <a:off x="1117600" y="4964113"/>
            <a:ext cx="1778000" cy="3175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4" name="Line 24"/>
          <p:cNvSpPr>
            <a:spLocks noChangeShapeType="1"/>
          </p:cNvSpPr>
          <p:nvPr/>
        </p:nvSpPr>
        <p:spPr bwMode="auto">
          <a:xfrm>
            <a:off x="838200" y="5837238"/>
            <a:ext cx="1371600" cy="9525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" name="Group 22"/>
          <p:cNvGrpSpPr>
            <a:grpSpLocks/>
          </p:cNvGrpSpPr>
          <p:nvPr/>
        </p:nvGrpSpPr>
        <p:grpSpPr bwMode="auto">
          <a:xfrm>
            <a:off x="2514600" y="5826125"/>
            <a:ext cx="3200400" cy="727075"/>
            <a:chOff x="1968" y="3469"/>
            <a:chExt cx="2016" cy="418"/>
          </a:xfrm>
        </p:grpSpPr>
        <p:sp>
          <p:nvSpPr>
            <p:cNvPr id="157707" name="Rectangle 21"/>
            <p:cNvSpPr>
              <a:spLocks noChangeArrowheads="1"/>
            </p:cNvSpPr>
            <p:nvPr/>
          </p:nvSpPr>
          <p:spPr bwMode="auto">
            <a:xfrm>
              <a:off x="1968" y="3495"/>
              <a:ext cx="2016" cy="39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57708" name="Text Box 20"/>
            <p:cNvSpPr txBox="1">
              <a:spLocks noChangeArrowheads="1"/>
            </p:cNvSpPr>
            <p:nvPr/>
          </p:nvSpPr>
          <p:spPr bwMode="auto">
            <a:xfrm>
              <a:off x="1968" y="3469"/>
              <a:ext cx="20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>
                  <a:solidFill>
                    <a:schemeClr val="bg2"/>
                  </a:solidFill>
                </a:rPr>
                <a:t>birdsAdvice[i] = k</a:t>
              </a:r>
              <a:r>
                <a:rPr lang="en-US" altLang="en-US" sz="2800" i="1" baseline="-25000">
                  <a:solidFill>
                    <a:schemeClr val="bg2"/>
                  </a:solidFill>
                </a:rPr>
                <a:t>min</a:t>
              </a:r>
            </a:p>
          </p:txBody>
        </p:sp>
      </p:grpSp>
      <p:pic>
        <p:nvPicPr>
          <p:cNvPr id="157706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2375" y="4014788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722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00" y="0"/>
            <a:ext cx="5106988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21353" name="Line 9"/>
          <p:cNvSpPr>
            <a:spLocks noChangeShapeType="1"/>
          </p:cNvSpPr>
          <p:nvPr/>
        </p:nvSpPr>
        <p:spPr bwMode="auto">
          <a:xfrm flipV="1">
            <a:off x="1006475" y="5118100"/>
            <a:ext cx="198913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1354" name="Line 10"/>
          <p:cNvSpPr>
            <a:spLocks noChangeShapeType="1"/>
          </p:cNvSpPr>
          <p:nvPr/>
        </p:nvSpPr>
        <p:spPr bwMode="auto">
          <a:xfrm flipV="1">
            <a:off x="949325" y="1428750"/>
            <a:ext cx="3317875" cy="952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1355" name="Line 11"/>
          <p:cNvSpPr>
            <a:spLocks noChangeShapeType="1"/>
          </p:cNvSpPr>
          <p:nvPr/>
        </p:nvSpPr>
        <p:spPr bwMode="auto">
          <a:xfrm>
            <a:off x="963613" y="1598613"/>
            <a:ext cx="40655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1356" name="Line 12"/>
          <p:cNvSpPr>
            <a:spLocks noChangeShapeType="1"/>
          </p:cNvSpPr>
          <p:nvPr/>
        </p:nvSpPr>
        <p:spPr bwMode="auto">
          <a:xfrm>
            <a:off x="887413" y="1728788"/>
            <a:ext cx="22367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1357" name="Text Box 13"/>
          <p:cNvSpPr txBox="1">
            <a:spLocks noChangeArrowheads="1"/>
          </p:cNvSpPr>
          <p:nvPr/>
        </p:nvSpPr>
        <p:spPr bwMode="auto">
          <a:xfrm>
            <a:off x="5943600" y="3581400"/>
            <a:ext cx="29860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Leave these lines</a:t>
            </a:r>
          </a:p>
          <a:p>
            <a:pPr eaLnBrk="1" hangingPunct="1">
              <a:buFontTx/>
              <a:buNone/>
            </a:pPr>
            <a:r>
              <a:rPr lang="en-US" altLang="en-US"/>
              <a:t>as comments</a:t>
            </a:r>
          </a:p>
          <a:p>
            <a:pPr eaLnBrk="1" hangingPunct="1">
              <a:buFontTx/>
              <a:buNone/>
            </a:pPr>
            <a:r>
              <a:rPr lang="en-US" altLang="en-US"/>
              <a:t>for extra clarity </a:t>
            </a:r>
            <a:br>
              <a:rPr lang="en-US" altLang="en-US"/>
            </a:br>
            <a:r>
              <a:rPr lang="en-US" altLang="en-US"/>
              <a:t>for the reader</a:t>
            </a:r>
          </a:p>
        </p:txBody>
      </p:sp>
      <p:sp>
        <p:nvSpPr>
          <p:cNvPr id="1721358" name="Line 14"/>
          <p:cNvSpPr>
            <a:spLocks noChangeShapeType="1"/>
          </p:cNvSpPr>
          <p:nvPr/>
        </p:nvSpPr>
        <p:spPr bwMode="auto">
          <a:xfrm>
            <a:off x="709613" y="5976938"/>
            <a:ext cx="1385887" cy="952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1359" name="Line 15"/>
          <p:cNvSpPr>
            <a:spLocks noChangeShapeType="1"/>
          </p:cNvSpPr>
          <p:nvPr/>
        </p:nvSpPr>
        <p:spPr bwMode="auto">
          <a:xfrm>
            <a:off x="390525" y="6534150"/>
            <a:ext cx="3190875" cy="952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Line 15"/>
          <p:cNvSpPr>
            <a:spLocks noChangeShapeType="1"/>
          </p:cNvSpPr>
          <p:nvPr/>
        </p:nvSpPr>
        <p:spPr bwMode="auto">
          <a:xfrm>
            <a:off x="785813" y="6686550"/>
            <a:ext cx="4333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58731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0" y="4146550"/>
            <a:ext cx="3276600" cy="184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21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21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21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21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21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21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21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21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21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21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21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21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1721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1721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21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21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1353" grpId="0" animBg="1"/>
      <p:bldP spid="1721353" grpId="1" animBg="1"/>
      <p:bldP spid="1721354" grpId="0" animBg="1"/>
      <p:bldP spid="1721354" grpId="1" animBg="1"/>
      <p:bldP spid="1721355" grpId="0" animBg="1"/>
      <p:bldP spid="1721355" grpId="1" animBg="1"/>
      <p:bldP spid="1721356" grpId="0" animBg="1"/>
      <p:bldP spid="1721356" grpId="1" animBg="1"/>
      <p:bldP spid="1721357" grpId="0"/>
      <p:bldP spid="1721357" grpId="1"/>
      <p:bldP spid="1721358" grpId="0" animBg="1"/>
      <p:bldP spid="1721358" grpId="1" animBg="1"/>
      <p:bldP spid="1721359" grpId="0" animBg="1"/>
      <p:bldP spid="13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</a:t>
            </a:r>
          </a:p>
        </p:txBody>
      </p:sp>
      <p:pic>
        <p:nvPicPr>
          <p:cNvPr id="159747" name="Picture 3" descr="RdynPro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1247775"/>
            <a:ext cx="8924925" cy="4924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159748" name="Rectangle 4"/>
          <p:cNvSpPr>
            <a:spLocks noChangeArrowheads="1"/>
          </p:cNvSpPr>
          <p:nvPr/>
        </p:nvSpPr>
        <p:spPr bwMode="auto">
          <a:xfrm>
            <a:off x="4724400" y="1143000"/>
            <a:ext cx="4419600" cy="52578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59749" name="Text Box 5"/>
          <p:cNvSpPr txBox="1">
            <a:spLocks noChangeArrowheads="1"/>
          </p:cNvSpPr>
          <p:nvPr/>
        </p:nvSpPr>
        <p:spPr bwMode="auto">
          <a:xfrm>
            <a:off x="4876800" y="1314450"/>
            <a:ext cx="4435475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Previous algorithm gives:</a:t>
            </a:r>
          </a:p>
          <a:p>
            <a:r>
              <a:rPr lang="en-US" altLang="en-US"/>
              <a:t> </a:t>
            </a:r>
            <a:r>
              <a:rPr lang="en-US" altLang="en-US" b="1"/>
              <a:t>Cost</a:t>
            </a:r>
            <a:r>
              <a:rPr lang="en-US" altLang="en-US"/>
              <a:t> of the best path </a:t>
            </a:r>
            <a:br>
              <a:rPr lang="en-US" altLang="en-US"/>
            </a:br>
            <a:r>
              <a:rPr lang="en-US" altLang="en-US"/>
              <a:t>   from </a:t>
            </a:r>
            <a:r>
              <a:rPr lang="en-US" altLang="en-US" i="1"/>
              <a:t>s </a:t>
            </a:r>
            <a:r>
              <a:rPr lang="en-US" altLang="en-US"/>
              <a:t>to 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/>
              <a:t>, </a:t>
            </a:r>
            <a:r>
              <a:rPr lang="en-US" altLang="en-US">
                <a:sym typeface="Symbol" pitchFamily="18" charset="2"/>
              </a:rPr>
              <a:t></a:t>
            </a:r>
            <a:r>
              <a:rPr lang="en-US" altLang="en-US"/>
              <a:t> </a:t>
            </a:r>
            <a:r>
              <a:rPr lang="en-US" altLang="en-US" i="1"/>
              <a:t>i</a:t>
            </a:r>
            <a:r>
              <a:rPr lang="en-US" altLang="en-US"/>
              <a:t>.</a:t>
            </a:r>
          </a:p>
          <a:p>
            <a:r>
              <a:rPr lang="en-US" altLang="en-US"/>
              <a:t> Bird’s advice of </a:t>
            </a:r>
            <a:br>
              <a:rPr lang="en-US" altLang="en-US"/>
            </a:br>
            <a:r>
              <a:rPr lang="en-US" altLang="en-US"/>
              <a:t>   last edge to 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/>
              <a:t>.</a:t>
            </a:r>
          </a:p>
        </p:txBody>
      </p:sp>
      <p:sp>
        <p:nvSpPr>
          <p:cNvPr id="1420294" name="Text Box 6"/>
          <p:cNvSpPr txBox="1">
            <a:spLocks noChangeArrowheads="1"/>
          </p:cNvSpPr>
          <p:nvPr/>
        </p:nvSpPr>
        <p:spPr bwMode="auto">
          <a:xfrm>
            <a:off x="5013325" y="4057650"/>
            <a:ext cx="3987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We run the bird-friend </a:t>
            </a:r>
            <a:br>
              <a:rPr lang="en-US" altLang="en-US"/>
            </a:br>
            <a:r>
              <a:rPr lang="en-US" altLang="en-US"/>
              <a:t>algorithm again, </a:t>
            </a:r>
            <a:br>
              <a:rPr lang="en-US" altLang="en-US"/>
            </a:br>
            <a:r>
              <a:rPr lang="en-US" altLang="en-US"/>
              <a:t>but with a reliable bird.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20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20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0294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8" name="Picture 3" descr="treePi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1722438"/>
            <a:ext cx="4908550" cy="5059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7" name="Rectangle 5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BFS</a:t>
            </a:r>
          </a:p>
        </p:txBody>
      </p:sp>
      <p:sp>
        <p:nvSpPr>
          <p:cNvPr id="65540" name="Text Box 8"/>
          <p:cNvSpPr txBox="1">
            <a:spLocks noChangeArrowheads="1"/>
          </p:cNvSpPr>
          <p:nvPr/>
        </p:nvSpPr>
        <p:spPr bwMode="auto">
          <a:xfrm>
            <a:off x="898525" y="593725"/>
            <a:ext cx="724535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3000"/>
              <a:t>Data structure for storing a path to each node:</a:t>
            </a:r>
          </a:p>
          <a:p>
            <a:pPr eaLnBrk="1" hangingPunct="1">
              <a:buFontTx/>
              <a:buNone/>
            </a:pPr>
            <a:r>
              <a:rPr lang="en-US" altLang="en-US" sz="3000"/>
              <a:t>   For each node </a:t>
            </a:r>
            <a:r>
              <a:rPr lang="en-US" altLang="en-US" sz="3000" i="1"/>
              <a:t>v</a:t>
            </a:r>
            <a:r>
              <a:rPr lang="en-US" altLang="en-US" sz="3000"/>
              <a:t>, store </a:t>
            </a:r>
            <a:r>
              <a:rPr lang="en-US" altLang="en-US" sz="3000">
                <a:sym typeface="Symbol" pitchFamily="18" charset="2"/>
              </a:rPr>
              <a:t></a:t>
            </a:r>
            <a:r>
              <a:rPr lang="en-US" altLang="en-US" sz="3000"/>
              <a:t>(</a:t>
            </a:r>
            <a:r>
              <a:rPr lang="en-US" altLang="en-US" sz="3000" i="1"/>
              <a:t>v</a:t>
            </a:r>
            <a:r>
              <a:rPr lang="en-US" altLang="en-US" sz="3000"/>
              <a:t>) to be parent of </a:t>
            </a:r>
            <a:r>
              <a:rPr lang="en-US" altLang="en-US" sz="3000" i="1"/>
              <a:t>v</a:t>
            </a:r>
            <a:r>
              <a:rPr lang="en-US" altLang="en-US" sz="3000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55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55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55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55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55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55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0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Search Graph For Best Path</a:t>
            </a:r>
          </a:p>
        </p:txBody>
      </p:sp>
      <p:pic>
        <p:nvPicPr>
          <p:cNvPr id="921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457200" y="838200"/>
            <a:ext cx="8610600" cy="2544763"/>
            <a:chOff x="288" y="528"/>
            <a:chExt cx="5424" cy="1603"/>
          </a:xfrm>
        </p:grpSpPr>
        <p:sp>
          <p:nvSpPr>
            <p:cNvPr id="9257" name="Rectangle 5"/>
            <p:cNvSpPr>
              <a:spLocks noChangeArrowheads="1"/>
            </p:cNvSpPr>
            <p:nvPr/>
          </p:nvSpPr>
          <p:spPr bwMode="auto">
            <a:xfrm>
              <a:off x="288" y="528"/>
              <a:ext cx="414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 </a:t>
              </a:r>
              <a:r>
                <a:rPr lang="en-US" altLang="en-US"/>
                <a:t>(input) consists of &lt;</a:t>
              </a:r>
              <a:r>
                <a:rPr lang="en-US" altLang="en-US" i="1"/>
                <a:t>G</a:t>
              </a:r>
              <a:r>
                <a:rPr lang="en-US" altLang="en-US"/>
                <a:t>,</a:t>
              </a:r>
              <a:r>
                <a:rPr lang="en-US" altLang="en-US" i="1"/>
                <a:t>s</a:t>
              </a:r>
              <a:r>
                <a:rPr lang="en-US" altLang="en-US"/>
                <a:t>,</a:t>
              </a:r>
              <a:r>
                <a:rPr lang="en-US" altLang="en-US" i="1"/>
                <a:t>t</a:t>
              </a:r>
              <a:r>
                <a:rPr lang="en-US" altLang="en-US"/>
                <a:t>&gt;.</a:t>
              </a:r>
            </a:p>
          </p:txBody>
        </p:sp>
        <p:sp>
          <p:nvSpPr>
            <p:cNvPr id="9258" name="Rectangle 6"/>
            <p:cNvSpPr>
              <a:spLocks noChangeArrowheads="1"/>
            </p:cNvSpPr>
            <p:nvPr/>
          </p:nvSpPr>
          <p:spPr bwMode="auto">
            <a:xfrm>
              <a:off x="576" y="1152"/>
              <a:ext cx="5136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i="1"/>
                <a:t>G</a:t>
              </a:r>
              <a:r>
                <a:rPr lang="en-US" altLang="en-US"/>
                <a:t> is a weighted directed layered graph</a:t>
              </a:r>
              <a:br>
                <a:rPr lang="en-US" altLang="en-US"/>
              </a:br>
              <a:r>
                <a:rPr lang="en-US" altLang="en-US" i="1"/>
                <a:t>s</a:t>
              </a:r>
              <a:r>
                <a:rPr lang="en-US" altLang="en-US"/>
                <a:t> source node</a:t>
              </a:r>
              <a:br>
                <a:rPr lang="en-US" altLang="en-US"/>
              </a:br>
              <a:r>
                <a:rPr lang="en-US" altLang="en-US" i="1"/>
                <a:t>t</a:t>
              </a:r>
              <a:r>
                <a:rPr lang="en-US" altLang="en-US"/>
                <a:t> sink node</a:t>
              </a:r>
            </a:p>
          </p:txBody>
        </p:sp>
      </p:grpSp>
      <p:grpSp>
        <p:nvGrpSpPr>
          <p:cNvPr id="9221" name="Group 45"/>
          <p:cNvGrpSpPr>
            <a:grpSpLocks/>
          </p:cNvGrpSpPr>
          <p:nvPr/>
        </p:nvGrpSpPr>
        <p:grpSpPr bwMode="auto">
          <a:xfrm>
            <a:off x="1371600" y="4038600"/>
            <a:ext cx="3011488" cy="1981200"/>
            <a:chOff x="864" y="2544"/>
            <a:chExt cx="1897" cy="1248"/>
          </a:xfrm>
        </p:grpSpPr>
        <p:pic>
          <p:nvPicPr>
            <p:cNvPr id="9222" name="Picture 8" descr="stone_wall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4" y="2544"/>
              <a:ext cx="1897" cy="1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3" name="Line 9"/>
            <p:cNvSpPr>
              <a:spLocks noChangeShapeType="1"/>
            </p:cNvSpPr>
            <p:nvPr/>
          </p:nvSpPr>
          <p:spPr bwMode="auto">
            <a:xfrm>
              <a:off x="1200" y="2640"/>
              <a:ext cx="720" cy="33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" name="Line 10"/>
            <p:cNvSpPr>
              <a:spLocks noChangeShapeType="1"/>
            </p:cNvSpPr>
            <p:nvPr/>
          </p:nvSpPr>
          <p:spPr bwMode="auto">
            <a:xfrm flipH="1">
              <a:off x="1920" y="2640"/>
              <a:ext cx="288" cy="33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" name="Line 11"/>
            <p:cNvSpPr>
              <a:spLocks noChangeShapeType="1"/>
            </p:cNvSpPr>
            <p:nvPr/>
          </p:nvSpPr>
          <p:spPr bwMode="auto">
            <a:xfrm>
              <a:off x="2208" y="2640"/>
              <a:ext cx="528" cy="384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" name="Text Box 12"/>
            <p:cNvSpPr txBox="1">
              <a:spLocks noChangeArrowheads="1"/>
            </p:cNvSpPr>
            <p:nvPr/>
          </p:nvSpPr>
          <p:spPr bwMode="auto">
            <a:xfrm>
              <a:off x="1488" y="2544"/>
              <a:ext cx="15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5</a:t>
              </a:r>
            </a:p>
          </p:txBody>
        </p:sp>
        <p:sp>
          <p:nvSpPr>
            <p:cNvPr id="9227" name="Text Box 13"/>
            <p:cNvSpPr txBox="1">
              <a:spLocks noChangeArrowheads="1"/>
            </p:cNvSpPr>
            <p:nvPr/>
          </p:nvSpPr>
          <p:spPr bwMode="auto">
            <a:xfrm>
              <a:off x="2160" y="3408"/>
              <a:ext cx="228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3</a:t>
              </a:r>
            </a:p>
          </p:txBody>
        </p:sp>
        <p:sp>
          <p:nvSpPr>
            <p:cNvPr id="9228" name="Text Box 14"/>
            <p:cNvSpPr txBox="1">
              <a:spLocks noChangeArrowheads="1"/>
            </p:cNvSpPr>
            <p:nvPr/>
          </p:nvSpPr>
          <p:spPr bwMode="auto">
            <a:xfrm>
              <a:off x="864" y="2592"/>
              <a:ext cx="228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4</a:t>
              </a:r>
            </a:p>
          </p:txBody>
        </p:sp>
        <p:sp>
          <p:nvSpPr>
            <p:cNvPr id="9229" name="Line 15"/>
            <p:cNvSpPr>
              <a:spLocks noChangeShapeType="1"/>
            </p:cNvSpPr>
            <p:nvPr/>
          </p:nvSpPr>
          <p:spPr bwMode="auto">
            <a:xfrm flipH="1">
              <a:off x="960" y="2640"/>
              <a:ext cx="240" cy="33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" name="Line 16"/>
            <p:cNvSpPr>
              <a:spLocks noChangeShapeType="1"/>
            </p:cNvSpPr>
            <p:nvPr/>
          </p:nvSpPr>
          <p:spPr bwMode="auto">
            <a:xfrm>
              <a:off x="960" y="2976"/>
              <a:ext cx="384" cy="384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" name="Line 17"/>
            <p:cNvSpPr>
              <a:spLocks noChangeShapeType="1"/>
            </p:cNvSpPr>
            <p:nvPr/>
          </p:nvSpPr>
          <p:spPr bwMode="auto">
            <a:xfrm>
              <a:off x="1344" y="3360"/>
              <a:ext cx="528" cy="33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" name="Line 18"/>
            <p:cNvSpPr>
              <a:spLocks noChangeShapeType="1"/>
            </p:cNvSpPr>
            <p:nvPr/>
          </p:nvSpPr>
          <p:spPr bwMode="auto">
            <a:xfrm flipH="1">
              <a:off x="1056" y="3360"/>
              <a:ext cx="288" cy="33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" name="Line 19"/>
            <p:cNvSpPr>
              <a:spLocks noChangeShapeType="1"/>
            </p:cNvSpPr>
            <p:nvPr/>
          </p:nvSpPr>
          <p:spPr bwMode="auto">
            <a:xfrm flipH="1">
              <a:off x="1872" y="3360"/>
              <a:ext cx="576" cy="33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" name="Line 20"/>
            <p:cNvSpPr>
              <a:spLocks noChangeShapeType="1"/>
            </p:cNvSpPr>
            <p:nvPr/>
          </p:nvSpPr>
          <p:spPr bwMode="auto">
            <a:xfrm>
              <a:off x="2448" y="3360"/>
              <a:ext cx="288" cy="288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" name="Line 21"/>
            <p:cNvSpPr>
              <a:spLocks noChangeShapeType="1"/>
            </p:cNvSpPr>
            <p:nvPr/>
          </p:nvSpPr>
          <p:spPr bwMode="auto">
            <a:xfrm flipH="1">
              <a:off x="2448" y="3024"/>
              <a:ext cx="288" cy="33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" name="Line 22"/>
            <p:cNvSpPr>
              <a:spLocks noChangeShapeType="1"/>
            </p:cNvSpPr>
            <p:nvPr/>
          </p:nvSpPr>
          <p:spPr bwMode="auto">
            <a:xfrm flipH="1">
              <a:off x="1344" y="2976"/>
              <a:ext cx="576" cy="384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" name="Line 23"/>
            <p:cNvSpPr>
              <a:spLocks noChangeShapeType="1"/>
            </p:cNvSpPr>
            <p:nvPr/>
          </p:nvSpPr>
          <p:spPr bwMode="auto">
            <a:xfrm>
              <a:off x="1920" y="2976"/>
              <a:ext cx="528" cy="384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8" name="Text Box 24"/>
            <p:cNvSpPr txBox="1">
              <a:spLocks noChangeArrowheads="1"/>
            </p:cNvSpPr>
            <p:nvPr/>
          </p:nvSpPr>
          <p:spPr bwMode="auto">
            <a:xfrm>
              <a:off x="960" y="3072"/>
              <a:ext cx="15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2</a:t>
              </a:r>
            </a:p>
          </p:txBody>
        </p:sp>
        <p:sp>
          <p:nvSpPr>
            <p:cNvPr id="9239" name="Text Box 25"/>
            <p:cNvSpPr txBox="1">
              <a:spLocks noChangeArrowheads="1"/>
            </p:cNvSpPr>
            <p:nvPr/>
          </p:nvSpPr>
          <p:spPr bwMode="auto">
            <a:xfrm>
              <a:off x="1632" y="3072"/>
              <a:ext cx="15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5</a:t>
              </a:r>
            </a:p>
          </p:txBody>
        </p:sp>
        <p:sp>
          <p:nvSpPr>
            <p:cNvPr id="9240" name="Text Box 26"/>
            <p:cNvSpPr txBox="1">
              <a:spLocks noChangeArrowheads="1"/>
            </p:cNvSpPr>
            <p:nvPr/>
          </p:nvSpPr>
          <p:spPr bwMode="auto">
            <a:xfrm>
              <a:off x="2112" y="2928"/>
              <a:ext cx="228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3</a:t>
              </a:r>
            </a:p>
          </p:txBody>
        </p:sp>
        <p:sp>
          <p:nvSpPr>
            <p:cNvPr id="9241" name="Text Box 27"/>
            <p:cNvSpPr txBox="1">
              <a:spLocks noChangeArrowheads="1"/>
            </p:cNvSpPr>
            <p:nvPr/>
          </p:nvSpPr>
          <p:spPr bwMode="auto">
            <a:xfrm flipH="1">
              <a:off x="1968" y="2544"/>
              <a:ext cx="1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3</a:t>
              </a:r>
            </a:p>
          </p:txBody>
        </p:sp>
        <p:sp>
          <p:nvSpPr>
            <p:cNvPr id="9242" name="Text Box 28"/>
            <p:cNvSpPr txBox="1">
              <a:spLocks noChangeArrowheads="1"/>
            </p:cNvSpPr>
            <p:nvPr/>
          </p:nvSpPr>
          <p:spPr bwMode="auto">
            <a:xfrm flipH="1">
              <a:off x="2400" y="2592"/>
              <a:ext cx="1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2</a:t>
              </a:r>
            </a:p>
          </p:txBody>
        </p:sp>
        <p:sp>
          <p:nvSpPr>
            <p:cNvPr id="9243" name="Text Box 29"/>
            <p:cNvSpPr txBox="1">
              <a:spLocks noChangeArrowheads="1"/>
            </p:cNvSpPr>
            <p:nvPr/>
          </p:nvSpPr>
          <p:spPr bwMode="auto">
            <a:xfrm flipH="1">
              <a:off x="2544" y="3120"/>
              <a:ext cx="1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2</a:t>
              </a:r>
            </a:p>
          </p:txBody>
        </p:sp>
        <p:sp>
          <p:nvSpPr>
            <p:cNvPr id="9244" name="Text Box 30"/>
            <p:cNvSpPr txBox="1">
              <a:spLocks noChangeArrowheads="1"/>
            </p:cNvSpPr>
            <p:nvPr/>
          </p:nvSpPr>
          <p:spPr bwMode="auto">
            <a:xfrm flipH="1">
              <a:off x="2544" y="3300"/>
              <a:ext cx="1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1</a:t>
              </a:r>
            </a:p>
          </p:txBody>
        </p:sp>
        <p:sp>
          <p:nvSpPr>
            <p:cNvPr id="9245" name="Text Box 31"/>
            <p:cNvSpPr txBox="1">
              <a:spLocks noChangeArrowheads="1"/>
            </p:cNvSpPr>
            <p:nvPr/>
          </p:nvSpPr>
          <p:spPr bwMode="auto">
            <a:xfrm>
              <a:off x="1056" y="3264"/>
              <a:ext cx="15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2</a:t>
              </a:r>
            </a:p>
          </p:txBody>
        </p:sp>
        <p:sp>
          <p:nvSpPr>
            <p:cNvPr id="9246" name="Text Box 32"/>
            <p:cNvSpPr txBox="1">
              <a:spLocks noChangeArrowheads="1"/>
            </p:cNvSpPr>
            <p:nvPr/>
          </p:nvSpPr>
          <p:spPr bwMode="auto">
            <a:xfrm>
              <a:off x="1392" y="3444"/>
              <a:ext cx="15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endParaRPr lang="en-US" altLang="en-US" sz="2800">
                <a:solidFill>
                  <a:schemeClr val="bg2"/>
                </a:solidFill>
              </a:endParaRPr>
            </a:p>
          </p:txBody>
        </p:sp>
        <p:sp>
          <p:nvSpPr>
            <p:cNvPr id="9247" name="Text Box 34"/>
            <p:cNvSpPr txBox="1">
              <a:spLocks noChangeArrowheads="1"/>
            </p:cNvSpPr>
            <p:nvPr/>
          </p:nvSpPr>
          <p:spPr bwMode="auto">
            <a:xfrm>
              <a:off x="1382" y="3444"/>
              <a:ext cx="15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 sz="2800">
                  <a:solidFill>
                    <a:schemeClr val="bg2"/>
                  </a:solidFill>
                </a:rPr>
                <a:t>4</a:t>
              </a:r>
            </a:p>
          </p:txBody>
        </p:sp>
        <p:sp>
          <p:nvSpPr>
            <p:cNvPr id="9248" name="Line 35"/>
            <p:cNvSpPr>
              <a:spLocks noChangeShapeType="1"/>
            </p:cNvSpPr>
            <p:nvPr/>
          </p:nvSpPr>
          <p:spPr bwMode="auto">
            <a:xfrm flipH="1">
              <a:off x="912" y="3696"/>
              <a:ext cx="144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9" name="Line 36"/>
            <p:cNvSpPr>
              <a:spLocks noChangeShapeType="1"/>
            </p:cNvSpPr>
            <p:nvPr/>
          </p:nvSpPr>
          <p:spPr bwMode="auto">
            <a:xfrm>
              <a:off x="1056" y="3696"/>
              <a:ext cx="192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0" name="Line 37"/>
            <p:cNvSpPr>
              <a:spLocks noChangeShapeType="1"/>
            </p:cNvSpPr>
            <p:nvPr/>
          </p:nvSpPr>
          <p:spPr bwMode="auto">
            <a:xfrm flipH="1">
              <a:off x="1728" y="3696"/>
              <a:ext cx="144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1" name="Line 38"/>
            <p:cNvSpPr>
              <a:spLocks noChangeShapeType="1"/>
            </p:cNvSpPr>
            <p:nvPr/>
          </p:nvSpPr>
          <p:spPr bwMode="auto">
            <a:xfrm>
              <a:off x="1872" y="3696"/>
              <a:ext cx="192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2" name="Line 39"/>
            <p:cNvSpPr>
              <a:spLocks noChangeShapeType="1"/>
            </p:cNvSpPr>
            <p:nvPr/>
          </p:nvSpPr>
          <p:spPr bwMode="auto">
            <a:xfrm flipH="1">
              <a:off x="2592" y="3648"/>
              <a:ext cx="144" cy="144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3" name="Line 41"/>
            <p:cNvSpPr>
              <a:spLocks noChangeShapeType="1"/>
            </p:cNvSpPr>
            <p:nvPr/>
          </p:nvSpPr>
          <p:spPr bwMode="auto">
            <a:xfrm>
              <a:off x="1008" y="2544"/>
              <a:ext cx="192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4" name="Line 42"/>
            <p:cNvSpPr>
              <a:spLocks noChangeShapeType="1"/>
            </p:cNvSpPr>
            <p:nvPr/>
          </p:nvSpPr>
          <p:spPr bwMode="auto">
            <a:xfrm flipH="1">
              <a:off x="1200" y="2544"/>
              <a:ext cx="96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5" name="Line 43"/>
            <p:cNvSpPr>
              <a:spLocks noChangeShapeType="1"/>
            </p:cNvSpPr>
            <p:nvPr/>
          </p:nvSpPr>
          <p:spPr bwMode="auto">
            <a:xfrm>
              <a:off x="2016" y="2544"/>
              <a:ext cx="192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6" name="Line 44"/>
            <p:cNvSpPr>
              <a:spLocks noChangeShapeType="1"/>
            </p:cNvSpPr>
            <p:nvPr/>
          </p:nvSpPr>
          <p:spPr bwMode="auto">
            <a:xfrm flipH="1">
              <a:off x="2208" y="2544"/>
              <a:ext cx="96" cy="96"/>
            </a:xfrm>
            <a:prstGeom prst="line">
              <a:avLst/>
            </a:prstGeom>
            <a:noFill/>
            <a:ln w="57150">
              <a:solidFill>
                <a:schemeClr val="bg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</a:t>
            </a:r>
          </a:p>
        </p:txBody>
      </p:sp>
      <p:pic>
        <p:nvPicPr>
          <p:cNvPr id="160771" name="Picture 3" descr="RdynPro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1247775"/>
            <a:ext cx="8924925" cy="4924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160772" name="Rectangle 4"/>
          <p:cNvSpPr>
            <a:spLocks noChangeArrowheads="1"/>
          </p:cNvSpPr>
          <p:nvPr/>
        </p:nvSpPr>
        <p:spPr bwMode="auto">
          <a:xfrm>
            <a:off x="4724400" y="1143000"/>
            <a:ext cx="4419600" cy="52578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0773" name="Rectangle 5"/>
          <p:cNvSpPr>
            <a:spLocks noChangeArrowheads="1"/>
          </p:cNvSpPr>
          <p:nvPr/>
        </p:nvSpPr>
        <p:spPr bwMode="auto">
          <a:xfrm>
            <a:off x="4876800" y="1371600"/>
            <a:ext cx="41148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 gives that </a:t>
            </a:r>
            <a:br>
              <a:rPr lang="en-US" altLang="en-US"/>
            </a:br>
            <a:r>
              <a:rPr lang="en-US" altLang="en-US"/>
              <a:t>the last edge</a:t>
            </a:r>
          </a:p>
          <a:p>
            <a:pPr eaLnBrk="1" hangingPunct="1">
              <a:buFontTx/>
              <a:buNone/>
            </a:pPr>
            <a:r>
              <a:rPr lang="en-US" altLang="en-US"/>
              <a:t>of the best path from </a:t>
            </a:r>
            <a:br>
              <a:rPr lang="en-US" altLang="en-US"/>
            </a:b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 i="1" baseline="-25000">
                <a:solidFill>
                  <a:srgbClr val="00FFFF"/>
                </a:solidFill>
              </a:rPr>
              <a:t> </a:t>
            </a:r>
            <a:r>
              <a:rPr lang="en-US" altLang="en-US"/>
              <a:t>is</a:t>
            </a:r>
            <a:r>
              <a:rPr lang="en-US" altLang="en-US" i="1" baseline="-25000">
                <a:solidFill>
                  <a:srgbClr val="00FFFF"/>
                </a:solidFill>
              </a:rPr>
              <a:t>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8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t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 i="1"/>
              <a:t>.</a:t>
            </a:r>
            <a:r>
              <a:rPr lang="en-US" altLang="en-US">
                <a:solidFill>
                  <a:srgbClr val="00FFFF"/>
                </a:solidFill>
              </a:rPr>
              <a:t> </a:t>
            </a:r>
          </a:p>
        </p:txBody>
      </p:sp>
      <p:sp>
        <p:nvSpPr>
          <p:cNvPr id="160774" name="Line 6"/>
          <p:cNvSpPr>
            <a:spLocks noChangeShapeType="1"/>
          </p:cNvSpPr>
          <p:nvPr/>
        </p:nvSpPr>
        <p:spPr bwMode="auto">
          <a:xfrm flipH="1">
            <a:off x="2743200" y="5029200"/>
            <a:ext cx="1600200" cy="8001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0775" name="Group 7"/>
          <p:cNvGrpSpPr>
            <a:grpSpLocks/>
          </p:cNvGrpSpPr>
          <p:nvPr/>
        </p:nvGrpSpPr>
        <p:grpSpPr bwMode="auto">
          <a:xfrm>
            <a:off x="2057400" y="5638800"/>
            <a:ext cx="539750" cy="914400"/>
            <a:chOff x="3309" y="2976"/>
            <a:chExt cx="484" cy="1010"/>
          </a:xfrm>
        </p:grpSpPr>
        <p:sp>
          <p:nvSpPr>
            <p:cNvPr id="160776" name="Freeform 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0777" name="Group 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60778" name="Freeform 1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79" name="Freeform 1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80" name="Freeform 1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81" name="Freeform 1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82" name="Freeform 1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83" name="Freeform 1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84" name="Freeform 1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8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078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0787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0788" name="Oval 2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0789" name="Oval 2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60790" name="Oval 2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7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7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774" grpId="0" animBg="1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</a:t>
            </a:r>
          </a:p>
        </p:txBody>
      </p:sp>
      <p:pic>
        <p:nvPicPr>
          <p:cNvPr id="161795" name="Picture 3" descr="RdynPro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1247775"/>
            <a:ext cx="8924925" cy="4924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161796" name="Rectangle 4"/>
          <p:cNvSpPr>
            <a:spLocks noChangeArrowheads="1"/>
          </p:cNvSpPr>
          <p:nvPr/>
        </p:nvSpPr>
        <p:spPr bwMode="auto">
          <a:xfrm>
            <a:off x="4724400" y="1143000"/>
            <a:ext cx="4419600" cy="52578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1797" name="Rectangle 5"/>
          <p:cNvSpPr>
            <a:spLocks noChangeArrowheads="1"/>
          </p:cNvSpPr>
          <p:nvPr/>
        </p:nvSpPr>
        <p:spPr bwMode="auto">
          <a:xfrm>
            <a:off x="4876800" y="1371600"/>
            <a:ext cx="41148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 gives that </a:t>
            </a:r>
            <a:br>
              <a:rPr lang="en-US" altLang="en-US"/>
            </a:br>
            <a:r>
              <a:rPr lang="en-US" altLang="en-US"/>
              <a:t>the last edge</a:t>
            </a:r>
          </a:p>
          <a:p>
            <a:pPr eaLnBrk="1" hangingPunct="1">
              <a:buFontTx/>
              <a:buNone/>
            </a:pPr>
            <a:r>
              <a:rPr lang="en-US" altLang="en-US"/>
              <a:t>of the best path from </a:t>
            </a:r>
            <a:br>
              <a:rPr lang="en-US" altLang="en-US"/>
            </a:br>
            <a:r>
              <a:rPr lang="en-US" altLang="en-US" i="1"/>
              <a:t>s</a:t>
            </a:r>
            <a:r>
              <a:rPr lang="en-US" altLang="en-US"/>
              <a:t> to </a:t>
            </a:r>
            <a:r>
              <a:rPr lang="en-US" altLang="en-US" i="1"/>
              <a:t>v</a:t>
            </a:r>
            <a:r>
              <a:rPr lang="en-US" altLang="en-US" i="1" baseline="-25000"/>
              <a:t>8</a:t>
            </a:r>
            <a:r>
              <a:rPr lang="en-US" altLang="en-US" baseline="-25000">
                <a:solidFill>
                  <a:srgbClr val="00FFFF"/>
                </a:solidFill>
              </a:rPr>
              <a:t> </a:t>
            </a:r>
            <a:r>
              <a:rPr lang="en-US" altLang="en-US"/>
              <a:t>is</a:t>
            </a:r>
            <a:r>
              <a:rPr lang="en-US" altLang="en-US" baseline="-25000">
                <a:solidFill>
                  <a:srgbClr val="00FFFF"/>
                </a:solidFill>
              </a:rPr>
              <a:t>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5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8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</a:t>
            </a:r>
          </a:p>
        </p:txBody>
      </p:sp>
      <p:sp>
        <p:nvSpPr>
          <p:cNvPr id="161798" name="Line 6"/>
          <p:cNvSpPr>
            <a:spLocks noChangeShapeType="1"/>
          </p:cNvSpPr>
          <p:nvPr/>
        </p:nvSpPr>
        <p:spPr bwMode="auto">
          <a:xfrm flipH="1">
            <a:off x="2743200" y="5029200"/>
            <a:ext cx="1600200" cy="8001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799" name="Line 7"/>
          <p:cNvSpPr>
            <a:spLocks noChangeShapeType="1"/>
          </p:cNvSpPr>
          <p:nvPr/>
        </p:nvSpPr>
        <p:spPr bwMode="auto">
          <a:xfrm>
            <a:off x="3505200" y="3860800"/>
            <a:ext cx="762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1800" name="Group 8"/>
          <p:cNvGrpSpPr>
            <a:grpSpLocks/>
          </p:cNvGrpSpPr>
          <p:nvPr/>
        </p:nvGrpSpPr>
        <p:grpSpPr bwMode="auto">
          <a:xfrm flipH="1">
            <a:off x="4337050" y="4343400"/>
            <a:ext cx="539750" cy="914400"/>
            <a:chOff x="3309" y="2976"/>
            <a:chExt cx="484" cy="1010"/>
          </a:xfrm>
        </p:grpSpPr>
        <p:sp>
          <p:nvSpPr>
            <p:cNvPr id="161801" name="Freeform 9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1802" name="Group 10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61803" name="Freeform 11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04" name="Freeform 12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05" name="Freeform 13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06" name="Freeform 14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07" name="Freeform 15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08" name="Freeform 16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09" name="Freeform 17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1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1811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1812" name="Oval 20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1813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1814" name="Oval 22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61815" name="Oval 23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17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17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799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</a:t>
            </a:r>
          </a:p>
        </p:txBody>
      </p:sp>
      <p:pic>
        <p:nvPicPr>
          <p:cNvPr id="162819" name="Picture 3" descr="RdynPro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1247775"/>
            <a:ext cx="8924925" cy="4924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162820" name="Rectangle 4"/>
          <p:cNvSpPr>
            <a:spLocks noChangeArrowheads="1"/>
          </p:cNvSpPr>
          <p:nvPr/>
        </p:nvSpPr>
        <p:spPr bwMode="auto">
          <a:xfrm>
            <a:off x="4724400" y="1143000"/>
            <a:ext cx="4419600" cy="52578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2821" name="Rectangle 5"/>
          <p:cNvSpPr>
            <a:spLocks noChangeArrowheads="1"/>
          </p:cNvSpPr>
          <p:nvPr/>
        </p:nvSpPr>
        <p:spPr bwMode="auto">
          <a:xfrm>
            <a:off x="4876800" y="1371600"/>
            <a:ext cx="41148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 gives that </a:t>
            </a:r>
            <a:br>
              <a:rPr lang="en-US" altLang="en-US"/>
            </a:br>
            <a:r>
              <a:rPr lang="en-US" altLang="en-US"/>
              <a:t>the last edge</a:t>
            </a:r>
          </a:p>
          <a:p>
            <a:pPr eaLnBrk="1" hangingPunct="1">
              <a:buFontTx/>
              <a:buNone/>
            </a:pPr>
            <a:r>
              <a:rPr lang="en-US" altLang="en-US"/>
              <a:t>of the best path from </a:t>
            </a:r>
            <a:br>
              <a:rPr lang="en-US" altLang="en-US"/>
            </a:br>
            <a:r>
              <a:rPr lang="en-US" altLang="en-US" i="1"/>
              <a:t>s</a:t>
            </a:r>
            <a:r>
              <a:rPr lang="en-US" altLang="en-US"/>
              <a:t> to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 baseline="-25000">
                <a:solidFill>
                  <a:srgbClr val="00FFFF"/>
                </a:solidFill>
              </a:rPr>
              <a:t> </a:t>
            </a:r>
            <a:r>
              <a:rPr lang="en-US" altLang="en-US"/>
              <a:t>is</a:t>
            </a:r>
            <a:r>
              <a:rPr lang="en-US" altLang="en-US" baseline="-25000">
                <a:solidFill>
                  <a:srgbClr val="00FFFF"/>
                </a:solidFill>
              </a:rPr>
              <a:t>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3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5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</a:t>
            </a:r>
          </a:p>
        </p:txBody>
      </p:sp>
      <p:sp>
        <p:nvSpPr>
          <p:cNvPr id="162822" name="Line 6"/>
          <p:cNvSpPr>
            <a:spLocks noChangeShapeType="1"/>
          </p:cNvSpPr>
          <p:nvPr/>
        </p:nvSpPr>
        <p:spPr bwMode="auto">
          <a:xfrm flipH="1">
            <a:off x="2743200" y="5029200"/>
            <a:ext cx="1600200" cy="8001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823" name="Line 7"/>
          <p:cNvSpPr>
            <a:spLocks noChangeShapeType="1"/>
          </p:cNvSpPr>
          <p:nvPr/>
        </p:nvSpPr>
        <p:spPr bwMode="auto">
          <a:xfrm>
            <a:off x="3505200" y="3860800"/>
            <a:ext cx="762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824" name="Line 8"/>
          <p:cNvSpPr>
            <a:spLocks noChangeShapeType="1"/>
          </p:cNvSpPr>
          <p:nvPr/>
        </p:nvSpPr>
        <p:spPr bwMode="auto">
          <a:xfrm flipH="1">
            <a:off x="3517900" y="2819400"/>
            <a:ext cx="4572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2825" name="Group 9"/>
          <p:cNvGrpSpPr>
            <a:grpSpLocks/>
          </p:cNvGrpSpPr>
          <p:nvPr/>
        </p:nvGrpSpPr>
        <p:grpSpPr bwMode="auto">
          <a:xfrm>
            <a:off x="2813050" y="3276600"/>
            <a:ext cx="539750" cy="914400"/>
            <a:chOff x="3309" y="2976"/>
            <a:chExt cx="484" cy="1010"/>
          </a:xfrm>
        </p:grpSpPr>
        <p:sp>
          <p:nvSpPr>
            <p:cNvPr id="162826" name="Freeform 1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2827" name="Group 1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62828" name="Freeform 1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29" name="Freeform 1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0" name="Freeform 1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1" name="Freeform 1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2" name="Freeform 1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3" name="Freeform 1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4" name="Freeform 1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5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2836" name="Oval 2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2837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2838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2839" name="Oval 2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62840" name="Oval 2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28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2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824" grpId="0" animBg="1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</a:t>
            </a:r>
          </a:p>
        </p:txBody>
      </p:sp>
      <p:pic>
        <p:nvPicPr>
          <p:cNvPr id="163843" name="Picture 3" descr="RdynPro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1247775"/>
            <a:ext cx="8924925" cy="4924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163844" name="Rectangle 4"/>
          <p:cNvSpPr>
            <a:spLocks noChangeArrowheads="1"/>
          </p:cNvSpPr>
          <p:nvPr/>
        </p:nvSpPr>
        <p:spPr bwMode="auto">
          <a:xfrm>
            <a:off x="4724400" y="1143000"/>
            <a:ext cx="4419600" cy="52578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3845" name="Rectangle 5"/>
          <p:cNvSpPr>
            <a:spLocks noChangeArrowheads="1"/>
          </p:cNvSpPr>
          <p:nvPr/>
        </p:nvSpPr>
        <p:spPr bwMode="auto">
          <a:xfrm>
            <a:off x="4876800" y="1371600"/>
            <a:ext cx="41148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 gives that </a:t>
            </a:r>
            <a:br>
              <a:rPr lang="en-US" altLang="en-US"/>
            </a:br>
            <a:r>
              <a:rPr lang="en-US" altLang="en-US"/>
              <a:t>the last edge</a:t>
            </a:r>
          </a:p>
          <a:p>
            <a:pPr eaLnBrk="1" hangingPunct="1">
              <a:buFontTx/>
              <a:buNone/>
            </a:pPr>
            <a:r>
              <a:rPr lang="en-US" altLang="en-US"/>
              <a:t>of the best path from </a:t>
            </a:r>
            <a:br>
              <a:rPr lang="en-US" altLang="en-US"/>
            </a:br>
            <a:r>
              <a:rPr lang="en-US" altLang="en-US" i="1"/>
              <a:t>s</a:t>
            </a:r>
            <a:r>
              <a:rPr lang="en-US" altLang="en-US"/>
              <a:t> to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baseline="-25000">
                <a:solidFill>
                  <a:srgbClr val="00FFFF"/>
                </a:solidFill>
              </a:rPr>
              <a:t> </a:t>
            </a:r>
            <a:r>
              <a:rPr lang="en-US" altLang="en-US"/>
              <a:t>is</a:t>
            </a:r>
            <a:r>
              <a:rPr lang="en-US" altLang="en-US" baseline="-25000">
                <a:solidFill>
                  <a:srgbClr val="00FFFF"/>
                </a:solidFill>
              </a:rPr>
              <a:t>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3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</a:t>
            </a:r>
          </a:p>
        </p:txBody>
      </p:sp>
      <p:sp>
        <p:nvSpPr>
          <p:cNvPr id="163846" name="Line 6"/>
          <p:cNvSpPr>
            <a:spLocks noChangeShapeType="1"/>
          </p:cNvSpPr>
          <p:nvPr/>
        </p:nvSpPr>
        <p:spPr bwMode="auto">
          <a:xfrm flipH="1">
            <a:off x="2743200" y="5029200"/>
            <a:ext cx="1600200" cy="8001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47" name="Line 7"/>
          <p:cNvSpPr>
            <a:spLocks noChangeShapeType="1"/>
          </p:cNvSpPr>
          <p:nvPr/>
        </p:nvSpPr>
        <p:spPr bwMode="auto">
          <a:xfrm>
            <a:off x="3505200" y="3860800"/>
            <a:ext cx="762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48" name="Line 8"/>
          <p:cNvSpPr>
            <a:spLocks noChangeShapeType="1"/>
          </p:cNvSpPr>
          <p:nvPr/>
        </p:nvSpPr>
        <p:spPr bwMode="auto">
          <a:xfrm flipH="1">
            <a:off x="3517900" y="2819400"/>
            <a:ext cx="4572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49" name="Line 9"/>
          <p:cNvSpPr>
            <a:spLocks noChangeShapeType="1"/>
          </p:cNvSpPr>
          <p:nvPr/>
        </p:nvSpPr>
        <p:spPr bwMode="auto">
          <a:xfrm>
            <a:off x="2895600" y="1778000"/>
            <a:ext cx="990600" cy="5334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3850" name="Group 10"/>
          <p:cNvGrpSpPr>
            <a:grpSpLocks/>
          </p:cNvGrpSpPr>
          <p:nvPr/>
        </p:nvGrpSpPr>
        <p:grpSpPr bwMode="auto">
          <a:xfrm flipH="1">
            <a:off x="4114800" y="2133600"/>
            <a:ext cx="539750" cy="914400"/>
            <a:chOff x="3309" y="2976"/>
            <a:chExt cx="484" cy="1010"/>
          </a:xfrm>
        </p:grpSpPr>
        <p:sp>
          <p:nvSpPr>
            <p:cNvPr id="163851" name="Freeform 11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3852" name="Group 12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63853" name="Freeform 13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54" name="Freeform 14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55" name="Freeform 15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56" name="Freeform 16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57" name="Freeform 17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58" name="Freeform 18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59" name="Freeform 19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60" name="Oval 20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3861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3862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3863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3864" name="Oval 24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63865" name="Oval 25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8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8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49" grpId="0" animBg="1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 </a:t>
            </a:r>
          </a:p>
        </p:txBody>
      </p:sp>
      <p:pic>
        <p:nvPicPr>
          <p:cNvPr id="164867" name="Picture 3" descr="RdynPro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1247775"/>
            <a:ext cx="8924925" cy="4924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164868" name="Rectangle 4"/>
          <p:cNvSpPr>
            <a:spLocks noChangeArrowheads="1"/>
          </p:cNvSpPr>
          <p:nvPr/>
        </p:nvSpPr>
        <p:spPr bwMode="auto">
          <a:xfrm>
            <a:off x="4724400" y="1143000"/>
            <a:ext cx="4419600" cy="52578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4869" name="Line 5"/>
          <p:cNvSpPr>
            <a:spLocks noChangeShapeType="1"/>
          </p:cNvSpPr>
          <p:nvPr/>
        </p:nvSpPr>
        <p:spPr bwMode="auto">
          <a:xfrm flipH="1">
            <a:off x="2743200" y="5029200"/>
            <a:ext cx="1600200" cy="8001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870" name="Line 6"/>
          <p:cNvSpPr>
            <a:spLocks noChangeShapeType="1"/>
          </p:cNvSpPr>
          <p:nvPr/>
        </p:nvSpPr>
        <p:spPr bwMode="auto">
          <a:xfrm>
            <a:off x="3505200" y="3860800"/>
            <a:ext cx="762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871" name="Line 7"/>
          <p:cNvSpPr>
            <a:spLocks noChangeShapeType="1"/>
          </p:cNvSpPr>
          <p:nvPr/>
        </p:nvSpPr>
        <p:spPr bwMode="auto">
          <a:xfrm flipH="1">
            <a:off x="3517900" y="2819400"/>
            <a:ext cx="4572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872" name="Line 8"/>
          <p:cNvSpPr>
            <a:spLocks noChangeShapeType="1"/>
          </p:cNvSpPr>
          <p:nvPr/>
        </p:nvSpPr>
        <p:spPr bwMode="auto">
          <a:xfrm>
            <a:off x="2895600" y="1778000"/>
            <a:ext cx="990600" cy="5334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873" name="Text Box 9"/>
          <p:cNvSpPr txBox="1">
            <a:spLocks noChangeArrowheads="1"/>
          </p:cNvSpPr>
          <p:nvPr/>
        </p:nvSpPr>
        <p:spPr bwMode="auto">
          <a:xfrm>
            <a:off x="5546725" y="1706563"/>
            <a:ext cx="1200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hlink"/>
                </a:solidFill>
              </a:rPr>
              <a:t>Done!</a:t>
            </a:r>
          </a:p>
        </p:txBody>
      </p:sp>
      <p:grpSp>
        <p:nvGrpSpPr>
          <p:cNvPr id="164874" name="Group 10"/>
          <p:cNvGrpSpPr>
            <a:grpSpLocks/>
          </p:cNvGrpSpPr>
          <p:nvPr/>
        </p:nvGrpSpPr>
        <p:grpSpPr bwMode="auto">
          <a:xfrm>
            <a:off x="2362200" y="1295400"/>
            <a:ext cx="539750" cy="914400"/>
            <a:chOff x="3309" y="2976"/>
            <a:chExt cx="484" cy="1010"/>
          </a:xfrm>
        </p:grpSpPr>
        <p:sp>
          <p:nvSpPr>
            <p:cNvPr id="164875" name="Freeform 11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4876" name="Group 12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64877" name="Freeform 13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8" name="Freeform 14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9" name="Freeform 15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0" name="Freeform 16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1" name="Freeform 17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2" name="Freeform 18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3" name="Freeform 19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4" name="Oval 20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4885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4886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4887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64888" name="Oval 24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64889" name="Oval 25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48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48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873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 </a:t>
            </a:r>
          </a:p>
        </p:txBody>
      </p:sp>
      <p:pic>
        <p:nvPicPr>
          <p:cNvPr id="165891" name="Picture 3" descr="leveledgraph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900" y="1857375"/>
            <a:ext cx="7440613" cy="314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6436" name="Text Box 4"/>
          <p:cNvSpPr txBox="1">
            <a:spLocks noChangeArrowheads="1"/>
          </p:cNvSpPr>
          <p:nvPr/>
        </p:nvSpPr>
        <p:spPr bwMode="auto">
          <a:xfrm>
            <a:off x="1946275" y="5410200"/>
            <a:ext cx="51403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This could be done iteratively.</a:t>
            </a:r>
            <a:br>
              <a:rPr lang="en-US" altLang="en-US"/>
            </a:br>
            <a:r>
              <a:rPr lang="en-US" altLang="en-US"/>
              <a:t>As an exercise, design it.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26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26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6436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Multiple Optimal Solutions </a:t>
            </a:r>
          </a:p>
        </p:txBody>
      </p:sp>
      <p:pic>
        <p:nvPicPr>
          <p:cNvPr id="16691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1956" name="Line 4"/>
          <p:cNvSpPr>
            <a:spLocks noChangeShapeType="1"/>
          </p:cNvSpPr>
          <p:nvPr/>
        </p:nvSpPr>
        <p:spPr bwMode="auto">
          <a:xfrm flipH="1">
            <a:off x="6477000" y="3429000"/>
            <a:ext cx="10668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1957" name="Freeform 5"/>
          <p:cNvSpPr>
            <a:spLocks/>
          </p:cNvSpPr>
          <p:nvPr/>
        </p:nvSpPr>
        <p:spPr bwMode="auto">
          <a:xfrm>
            <a:off x="7588250" y="3429000"/>
            <a:ext cx="977900" cy="592138"/>
          </a:xfrm>
          <a:custGeom>
            <a:avLst/>
            <a:gdLst>
              <a:gd name="T0" fmla="*/ 0 w 616"/>
              <a:gd name="T1" fmla="*/ 0 h 373"/>
              <a:gd name="T2" fmla="*/ 2147483647 w 616"/>
              <a:gd name="T3" fmla="*/ 2147483647 h 373"/>
              <a:gd name="T4" fmla="*/ 0 60000 65536"/>
              <a:gd name="T5" fmla="*/ 0 60000 65536"/>
              <a:gd name="T6" fmla="*/ 0 w 616"/>
              <a:gd name="T7" fmla="*/ 0 h 373"/>
              <a:gd name="T8" fmla="*/ 616 w 616"/>
              <a:gd name="T9" fmla="*/ 373 h 37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16" h="373">
                <a:moveTo>
                  <a:pt x="0" y="0"/>
                </a:moveTo>
                <a:lnTo>
                  <a:pt x="616" y="373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918" name="Freeform 6"/>
          <p:cNvSpPr>
            <a:spLocks/>
          </p:cNvSpPr>
          <p:nvPr/>
        </p:nvSpPr>
        <p:spPr bwMode="auto">
          <a:xfrm>
            <a:off x="7467600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919" name="Freeform 7"/>
          <p:cNvSpPr>
            <a:spLocks/>
          </p:cNvSpPr>
          <p:nvPr/>
        </p:nvSpPr>
        <p:spPr bwMode="auto">
          <a:xfrm>
            <a:off x="6553200" y="3505200"/>
            <a:ext cx="982663" cy="3048000"/>
          </a:xfrm>
          <a:custGeom>
            <a:avLst/>
            <a:gdLst>
              <a:gd name="T0" fmla="*/ 2147483647 w 619"/>
              <a:gd name="T1" fmla="*/ 0 h 1920"/>
              <a:gd name="T2" fmla="*/ 2147483647 w 619"/>
              <a:gd name="T3" fmla="*/ 2147483647 h 1920"/>
              <a:gd name="T4" fmla="*/ 0 w 619"/>
              <a:gd name="T5" fmla="*/ 2147483647 h 1920"/>
              <a:gd name="T6" fmla="*/ 2147483647 w 619"/>
              <a:gd name="T7" fmla="*/ 2147483647 h 1920"/>
              <a:gd name="T8" fmla="*/ 0 60000 65536"/>
              <a:gd name="T9" fmla="*/ 0 60000 65536"/>
              <a:gd name="T10" fmla="*/ 0 60000 65536"/>
              <a:gd name="T11" fmla="*/ 0 60000 65536"/>
              <a:gd name="T12" fmla="*/ 0 w 619"/>
              <a:gd name="T13" fmla="*/ 0 h 1920"/>
              <a:gd name="T14" fmla="*/ 619 w 619"/>
              <a:gd name="T15" fmla="*/ 1920 h 19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9" h="1920">
                <a:moveTo>
                  <a:pt x="619" y="0"/>
                </a:moveTo>
                <a:lnTo>
                  <a:pt x="9" y="407"/>
                </a:lnTo>
                <a:lnTo>
                  <a:pt x="0" y="1358"/>
                </a:lnTo>
                <a:lnTo>
                  <a:pt x="571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920" name="Text Box 8"/>
          <p:cNvSpPr txBox="1">
            <a:spLocks noChangeArrowheads="1"/>
          </p:cNvSpPr>
          <p:nvPr/>
        </p:nvSpPr>
        <p:spPr bwMode="auto">
          <a:xfrm>
            <a:off x="6737350" y="6096000"/>
            <a:ext cx="27305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400">
                <a:solidFill>
                  <a:schemeClr val="bg2"/>
                </a:solidFill>
              </a:rPr>
              <a:t>6</a:t>
            </a: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457200" y="838200"/>
            <a:ext cx="4819650" cy="1255713"/>
            <a:chOff x="288" y="528"/>
            <a:chExt cx="3036" cy="791"/>
          </a:xfrm>
        </p:grpSpPr>
        <p:sp>
          <p:nvSpPr>
            <p:cNvPr id="166925" name="Rectangle 10"/>
            <p:cNvSpPr>
              <a:spLocks noChangeArrowheads="1"/>
            </p:cNvSpPr>
            <p:nvPr/>
          </p:nvSpPr>
          <p:spPr bwMode="auto">
            <a:xfrm>
              <a:off x="603" y="985"/>
              <a:ext cx="2721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“Which is the last edge?”</a:t>
              </a:r>
            </a:p>
          </p:txBody>
        </p:sp>
        <p:grpSp>
          <p:nvGrpSpPr>
            <p:cNvPr id="166926" name="Group 11"/>
            <p:cNvGrpSpPr>
              <a:grpSpLocks/>
            </p:cNvGrpSpPr>
            <p:nvPr/>
          </p:nvGrpSpPr>
          <p:grpSpPr bwMode="auto">
            <a:xfrm>
              <a:off x="288" y="528"/>
              <a:ext cx="2016" cy="480"/>
              <a:chOff x="96" y="816"/>
              <a:chExt cx="2016" cy="480"/>
            </a:xfrm>
          </p:grpSpPr>
          <p:sp>
            <p:nvSpPr>
              <p:cNvPr id="166927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I ask the bird:</a:t>
                </a:r>
              </a:p>
            </p:txBody>
          </p:sp>
          <p:pic>
            <p:nvPicPr>
              <p:cNvPr id="166928" name="Picture 13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661966" name="Rectangle 14"/>
          <p:cNvSpPr>
            <a:spLocks noChangeArrowheads="1"/>
          </p:cNvSpPr>
          <p:nvPr/>
        </p:nvSpPr>
        <p:spPr bwMode="auto">
          <a:xfrm>
            <a:off x="457200" y="2078038"/>
            <a:ext cx="4983163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She could give either answer.</a:t>
            </a:r>
          </a:p>
        </p:txBody>
      </p:sp>
      <p:sp>
        <p:nvSpPr>
          <p:cNvPr id="1661967" name="Text Box 15"/>
          <p:cNvSpPr txBox="1">
            <a:spLocks noChangeArrowheads="1"/>
          </p:cNvSpPr>
          <p:nvPr/>
        </p:nvSpPr>
        <p:spPr bwMode="auto">
          <a:xfrm>
            <a:off x="457200" y="2590800"/>
            <a:ext cx="578485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By giving this edge she says</a:t>
            </a:r>
          </a:p>
          <a:p>
            <a:pPr eaLnBrk="1" hangingPunct="1">
              <a:buFontTx/>
              <a:buNone/>
            </a:pPr>
            <a:r>
              <a:rPr lang="en-US" altLang="en-US"/>
              <a:t>  “There exists an optimal solution</a:t>
            </a:r>
            <a:br>
              <a:rPr lang="en-US" altLang="en-US"/>
            </a:br>
            <a:r>
              <a:rPr lang="en-US" altLang="en-US"/>
              <a:t>    consistent with this answer.”</a:t>
            </a:r>
          </a:p>
        </p:txBody>
      </p:sp>
      <p:sp>
        <p:nvSpPr>
          <p:cNvPr id="1661968" name="Text Box 16"/>
          <p:cNvSpPr txBox="1">
            <a:spLocks noChangeArrowheads="1"/>
          </p:cNvSpPr>
          <p:nvPr/>
        </p:nvSpPr>
        <p:spPr bwMode="auto">
          <a:xfrm>
            <a:off x="560388" y="4210050"/>
            <a:ext cx="40878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Similar to greedy proof.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69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69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1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61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61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1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619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619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1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619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619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1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6619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6619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1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1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619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619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914" grpId="0"/>
      <p:bldP spid="1661956" grpId="0" animBg="1"/>
      <p:bldP spid="1661957" grpId="0" animBg="1"/>
      <p:bldP spid="1661957" grpId="1" animBg="1"/>
      <p:bldP spid="1661966" grpId="0"/>
      <p:bldP spid="1661967" grpId="0"/>
      <p:bldP spid="1661968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Multiple Optimal Solutions </a:t>
            </a:r>
          </a:p>
        </p:txBody>
      </p:sp>
      <p:pic>
        <p:nvPicPr>
          <p:cNvPr id="16793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2980" name="Line 4"/>
          <p:cNvSpPr>
            <a:spLocks noChangeShapeType="1"/>
          </p:cNvSpPr>
          <p:nvPr/>
        </p:nvSpPr>
        <p:spPr bwMode="auto">
          <a:xfrm flipH="1">
            <a:off x="6477000" y="3429000"/>
            <a:ext cx="10668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2981" name="Freeform 5"/>
          <p:cNvSpPr>
            <a:spLocks/>
          </p:cNvSpPr>
          <p:nvPr/>
        </p:nvSpPr>
        <p:spPr bwMode="auto">
          <a:xfrm>
            <a:off x="7588250" y="3429000"/>
            <a:ext cx="977900" cy="592138"/>
          </a:xfrm>
          <a:custGeom>
            <a:avLst/>
            <a:gdLst>
              <a:gd name="T0" fmla="*/ 0 w 616"/>
              <a:gd name="T1" fmla="*/ 0 h 373"/>
              <a:gd name="T2" fmla="*/ 2147483647 w 616"/>
              <a:gd name="T3" fmla="*/ 2147483647 h 373"/>
              <a:gd name="T4" fmla="*/ 0 60000 65536"/>
              <a:gd name="T5" fmla="*/ 0 60000 65536"/>
              <a:gd name="T6" fmla="*/ 0 w 616"/>
              <a:gd name="T7" fmla="*/ 0 h 373"/>
              <a:gd name="T8" fmla="*/ 616 w 616"/>
              <a:gd name="T9" fmla="*/ 373 h 37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16" h="373">
                <a:moveTo>
                  <a:pt x="0" y="0"/>
                </a:moveTo>
                <a:lnTo>
                  <a:pt x="616" y="373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2982" name="Freeform 6"/>
          <p:cNvSpPr>
            <a:spLocks/>
          </p:cNvSpPr>
          <p:nvPr/>
        </p:nvSpPr>
        <p:spPr bwMode="auto">
          <a:xfrm>
            <a:off x="7467600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2983" name="Freeform 7"/>
          <p:cNvSpPr>
            <a:spLocks/>
          </p:cNvSpPr>
          <p:nvPr/>
        </p:nvSpPr>
        <p:spPr bwMode="auto">
          <a:xfrm>
            <a:off x="6553200" y="3505200"/>
            <a:ext cx="982663" cy="3048000"/>
          </a:xfrm>
          <a:custGeom>
            <a:avLst/>
            <a:gdLst>
              <a:gd name="T0" fmla="*/ 2147483647 w 619"/>
              <a:gd name="T1" fmla="*/ 0 h 1920"/>
              <a:gd name="T2" fmla="*/ 2147483647 w 619"/>
              <a:gd name="T3" fmla="*/ 2147483647 h 1920"/>
              <a:gd name="T4" fmla="*/ 0 w 619"/>
              <a:gd name="T5" fmla="*/ 2147483647 h 1920"/>
              <a:gd name="T6" fmla="*/ 2147483647 w 619"/>
              <a:gd name="T7" fmla="*/ 2147483647 h 1920"/>
              <a:gd name="T8" fmla="*/ 0 60000 65536"/>
              <a:gd name="T9" fmla="*/ 0 60000 65536"/>
              <a:gd name="T10" fmla="*/ 0 60000 65536"/>
              <a:gd name="T11" fmla="*/ 0 60000 65536"/>
              <a:gd name="T12" fmla="*/ 0 w 619"/>
              <a:gd name="T13" fmla="*/ 0 h 1920"/>
              <a:gd name="T14" fmla="*/ 619 w 619"/>
              <a:gd name="T15" fmla="*/ 1920 h 19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9" h="1920">
                <a:moveTo>
                  <a:pt x="619" y="0"/>
                </a:moveTo>
                <a:lnTo>
                  <a:pt x="9" y="407"/>
                </a:lnTo>
                <a:lnTo>
                  <a:pt x="0" y="1358"/>
                </a:lnTo>
                <a:lnTo>
                  <a:pt x="571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4" name="Text Box 8"/>
          <p:cNvSpPr txBox="1">
            <a:spLocks noChangeArrowheads="1"/>
          </p:cNvSpPr>
          <p:nvPr/>
        </p:nvSpPr>
        <p:spPr bwMode="auto">
          <a:xfrm>
            <a:off x="6737350" y="6096000"/>
            <a:ext cx="27305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400">
                <a:solidFill>
                  <a:schemeClr val="bg2"/>
                </a:solidFill>
              </a:rPr>
              <a:t>6</a:t>
            </a:r>
          </a:p>
        </p:txBody>
      </p:sp>
      <p:grpSp>
        <p:nvGrpSpPr>
          <p:cNvPr id="167945" name="Group 9"/>
          <p:cNvGrpSpPr>
            <a:grpSpLocks/>
          </p:cNvGrpSpPr>
          <p:nvPr/>
        </p:nvGrpSpPr>
        <p:grpSpPr bwMode="auto">
          <a:xfrm>
            <a:off x="457200" y="838200"/>
            <a:ext cx="4819650" cy="1255713"/>
            <a:chOff x="288" y="528"/>
            <a:chExt cx="3036" cy="791"/>
          </a:xfrm>
        </p:grpSpPr>
        <p:sp>
          <p:nvSpPr>
            <p:cNvPr id="167958" name="Rectangle 10"/>
            <p:cNvSpPr>
              <a:spLocks noChangeArrowheads="1"/>
            </p:cNvSpPr>
            <p:nvPr/>
          </p:nvSpPr>
          <p:spPr bwMode="auto">
            <a:xfrm>
              <a:off x="603" y="985"/>
              <a:ext cx="2721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“Which is the last edge?”</a:t>
              </a:r>
            </a:p>
          </p:txBody>
        </p:sp>
        <p:grpSp>
          <p:nvGrpSpPr>
            <p:cNvPr id="167959" name="Group 11"/>
            <p:cNvGrpSpPr>
              <a:grpSpLocks/>
            </p:cNvGrpSpPr>
            <p:nvPr/>
          </p:nvGrpSpPr>
          <p:grpSpPr bwMode="auto">
            <a:xfrm>
              <a:off x="288" y="528"/>
              <a:ext cx="2016" cy="480"/>
              <a:chOff x="96" y="816"/>
              <a:chExt cx="2016" cy="480"/>
            </a:xfrm>
          </p:grpSpPr>
          <p:sp>
            <p:nvSpPr>
              <p:cNvPr id="167960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I ask the bird:</a:t>
                </a:r>
              </a:p>
            </p:txBody>
          </p:sp>
          <p:pic>
            <p:nvPicPr>
              <p:cNvPr id="167961" name="Picture 13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" name="Group 16"/>
          <p:cNvGrpSpPr>
            <a:grpSpLocks/>
          </p:cNvGrpSpPr>
          <p:nvPr/>
        </p:nvGrpSpPr>
        <p:grpSpPr bwMode="auto">
          <a:xfrm>
            <a:off x="381000" y="2286000"/>
            <a:ext cx="5424488" cy="685800"/>
            <a:chOff x="240" y="1440"/>
            <a:chExt cx="3417" cy="432"/>
          </a:xfrm>
        </p:grpSpPr>
        <p:grpSp>
          <p:nvGrpSpPr>
            <p:cNvPr id="167953" name="Group 17"/>
            <p:cNvGrpSpPr>
              <a:grpSpLocks/>
            </p:cNvGrpSpPr>
            <p:nvPr/>
          </p:nvGrpSpPr>
          <p:grpSpPr bwMode="auto">
            <a:xfrm>
              <a:off x="240" y="1440"/>
              <a:ext cx="432" cy="432"/>
              <a:chOff x="3984" y="1200"/>
              <a:chExt cx="432" cy="432"/>
            </a:xfrm>
          </p:grpSpPr>
          <p:pic>
            <p:nvPicPr>
              <p:cNvPr id="167955" name="Picture 18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4016" y="1200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7956" name="Line 19"/>
              <p:cNvSpPr>
                <a:spLocks noChangeShapeType="1"/>
              </p:cNvSpPr>
              <p:nvPr/>
            </p:nvSpPr>
            <p:spPr bwMode="auto">
              <a:xfrm flipH="1">
                <a:off x="3984" y="1296"/>
                <a:ext cx="432" cy="288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7" name="Line 20"/>
              <p:cNvSpPr>
                <a:spLocks noChangeShapeType="1"/>
              </p:cNvSpPr>
              <p:nvPr/>
            </p:nvSpPr>
            <p:spPr bwMode="auto">
              <a:xfrm>
                <a:off x="3984" y="1296"/>
                <a:ext cx="432" cy="288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7954" name="Text Box 21"/>
            <p:cNvSpPr txBox="1">
              <a:spLocks noChangeArrowheads="1"/>
            </p:cNvSpPr>
            <p:nvPr/>
          </p:nvSpPr>
          <p:spPr bwMode="auto">
            <a:xfrm>
              <a:off x="710" y="1459"/>
              <a:ext cx="29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We try all the bird answers.</a:t>
              </a:r>
            </a:p>
          </p:txBody>
        </p:sp>
      </p:grpSp>
      <p:sp>
        <p:nvSpPr>
          <p:cNvPr id="1662998" name="Line 22"/>
          <p:cNvSpPr>
            <a:spLocks noChangeShapeType="1"/>
          </p:cNvSpPr>
          <p:nvPr/>
        </p:nvSpPr>
        <p:spPr bwMode="auto">
          <a:xfrm flipH="1">
            <a:off x="7391400" y="3581400"/>
            <a:ext cx="152400" cy="5334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2999" name="Text Box 23"/>
          <p:cNvSpPr txBox="1">
            <a:spLocks noChangeArrowheads="1"/>
          </p:cNvSpPr>
          <p:nvPr/>
        </p:nvSpPr>
        <p:spPr bwMode="auto">
          <a:xfrm>
            <a:off x="325438" y="3067050"/>
            <a:ext cx="50847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When we try this bird answer,</a:t>
            </a:r>
          </a:p>
        </p:txBody>
      </p:sp>
      <p:sp>
        <p:nvSpPr>
          <p:cNvPr id="1663000" name="Text Box 24"/>
          <p:cNvSpPr txBox="1">
            <a:spLocks noChangeArrowheads="1"/>
          </p:cNvSpPr>
          <p:nvPr/>
        </p:nvSpPr>
        <p:spPr bwMode="auto">
          <a:xfrm>
            <a:off x="914400" y="3657600"/>
            <a:ext cx="437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we find this best solution.</a:t>
            </a:r>
          </a:p>
        </p:txBody>
      </p:sp>
      <p:sp>
        <p:nvSpPr>
          <p:cNvPr id="1663001" name="Text Box 25"/>
          <p:cNvSpPr txBox="1">
            <a:spLocks noChangeArrowheads="1"/>
          </p:cNvSpPr>
          <p:nvPr/>
        </p:nvSpPr>
        <p:spPr bwMode="auto">
          <a:xfrm>
            <a:off x="304800" y="4191000"/>
            <a:ext cx="5084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When we try this bird answer,</a:t>
            </a:r>
          </a:p>
        </p:txBody>
      </p:sp>
      <p:sp>
        <p:nvSpPr>
          <p:cNvPr id="1663002" name="Text Box 26"/>
          <p:cNvSpPr txBox="1">
            <a:spLocks noChangeArrowheads="1"/>
          </p:cNvSpPr>
          <p:nvPr/>
        </p:nvSpPr>
        <p:spPr bwMode="auto">
          <a:xfrm>
            <a:off x="838200" y="4800600"/>
            <a:ext cx="437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we find this best solution.</a:t>
            </a:r>
          </a:p>
        </p:txBody>
      </p:sp>
      <p:sp>
        <p:nvSpPr>
          <p:cNvPr id="1663003" name="Text Box 27"/>
          <p:cNvSpPr txBox="1">
            <a:spLocks noChangeArrowheads="1"/>
          </p:cNvSpPr>
          <p:nvPr/>
        </p:nvSpPr>
        <p:spPr bwMode="auto">
          <a:xfrm>
            <a:off x="309563" y="5410200"/>
            <a:ext cx="527843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When we take best of best,</a:t>
            </a:r>
          </a:p>
          <a:p>
            <a:pPr eaLnBrk="1" hangingPunct="1">
              <a:buFontTx/>
              <a:buNone/>
            </a:pPr>
            <a:r>
              <a:rPr lang="en-US" altLang="en-US"/>
              <a:t>  	we choose between them.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629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629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629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629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629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629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629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629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630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630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629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629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663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6630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6629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6629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630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630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6629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6629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6630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6630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2980" grpId="0" animBg="1"/>
      <p:bldP spid="1662981" grpId="0" animBg="1"/>
      <p:bldP spid="1662981" grpId="1" animBg="1"/>
      <p:bldP spid="1662981" grpId="2" animBg="1"/>
      <p:bldP spid="1662982" grpId="0" animBg="1"/>
      <p:bldP spid="1662983" grpId="0" animBg="1"/>
      <p:bldP spid="1662998" grpId="0" animBg="1"/>
      <p:bldP spid="1662998" grpId="1" animBg="1"/>
      <p:bldP spid="1662999" grpId="0"/>
      <p:bldP spid="1663000" grpId="0"/>
      <p:bldP spid="1663001" grpId="0"/>
      <p:bldP spid="1663002" grpId="0"/>
      <p:bldP spid="1663003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ChangeArrowheads="1"/>
          </p:cNvSpPr>
          <p:nvPr/>
        </p:nvSpPr>
        <p:spPr bwMode="auto">
          <a:xfrm>
            <a:off x="877888" y="354013"/>
            <a:ext cx="78851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Designing Recursive Back Tracking Algorithm</a:t>
            </a:r>
          </a:p>
        </p:txBody>
      </p:sp>
      <p:sp>
        <p:nvSpPr>
          <p:cNvPr id="1427459" name="Text Box 3"/>
          <p:cNvSpPr txBox="1">
            <a:spLocks noChangeArrowheads="1"/>
          </p:cNvSpPr>
          <p:nvPr/>
        </p:nvSpPr>
        <p:spPr bwMode="auto">
          <a:xfrm>
            <a:off x="-12700" y="979488"/>
            <a:ext cx="8869363" cy="547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en-US" altLang="en-US" sz="2800"/>
              <a:t>What are instances, solutions, and costs?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/>
              <a:t>Given an instance </a:t>
            </a:r>
            <a:r>
              <a:rPr lang="en-US" altLang="en-US" sz="2800" i="1">
                <a:solidFill>
                  <a:schemeClr val="accent1"/>
                </a:solidFill>
              </a:rPr>
              <a:t>I</a:t>
            </a:r>
            <a:r>
              <a:rPr lang="en-US" altLang="en-US" sz="2800"/>
              <a:t>,</a:t>
            </a:r>
          </a:p>
          <a:p>
            <a:pPr lvl="1" eaLnBrk="1" hangingPunct="1">
              <a:lnSpc>
                <a:spcPct val="90000"/>
              </a:lnSpc>
              <a:buFontTx/>
              <a:buChar char="•"/>
            </a:pPr>
            <a:r>
              <a:rPr lang="en-US" altLang="en-US"/>
              <a:t>What question do you ask the little bird?</a:t>
            </a:r>
          </a:p>
          <a:p>
            <a:pPr lvl="1" eaLnBrk="1" hangingPunct="1">
              <a:lnSpc>
                <a:spcPct val="90000"/>
              </a:lnSpc>
              <a:buFontTx/>
              <a:buChar char="•"/>
            </a:pPr>
            <a:r>
              <a:rPr lang="en-US" altLang="en-US"/>
              <a:t>Given a bird answer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[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>
                <a:solidFill>
                  <a:schemeClr val="accent1"/>
                </a:solidFill>
              </a:rPr>
              <a:t>]</a:t>
            </a:r>
            <a:r>
              <a:rPr lang="en-US" altLang="en-US"/>
              <a:t>, 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What instance </a:t>
            </a:r>
            <a:r>
              <a:rPr lang="en-US" altLang="en-US" sz="2800" i="1">
                <a:solidFill>
                  <a:schemeClr val="accent1"/>
                </a:solidFill>
              </a:rPr>
              <a:t>sub-Instance</a:t>
            </a:r>
            <a:r>
              <a:rPr lang="en-US" altLang="en-US" sz="2800"/>
              <a:t> do your give your friend?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Assume he gives you </a:t>
            </a:r>
            <a:r>
              <a:rPr lang="en-US" altLang="en-US" sz="2800" i="1">
                <a:solidFill>
                  <a:schemeClr val="accent1"/>
                </a:solidFill>
              </a:rPr>
              <a:t>optSubSol</a:t>
            </a:r>
            <a:r>
              <a:rPr lang="en-US" altLang="en-US" sz="2800"/>
              <a:t> for </a:t>
            </a:r>
            <a:r>
              <a:rPr lang="en-US" altLang="en-US" sz="2800" i="1">
                <a:solidFill>
                  <a:schemeClr val="accent1"/>
                </a:solidFill>
              </a:rPr>
              <a:t>subI</a:t>
            </a:r>
            <a:r>
              <a:rPr lang="en-US" altLang="en-US" sz="2800"/>
              <a:t>.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How do you produce an </a:t>
            </a:r>
            <a:r>
              <a:rPr lang="en-US" altLang="en-US" sz="2800" i="1">
                <a:solidFill>
                  <a:schemeClr val="accent1"/>
                </a:solidFill>
              </a:rPr>
              <a:t>optSol</a:t>
            </a:r>
            <a:r>
              <a:rPr lang="en-US" altLang="en-US" sz="2800"/>
              <a:t> for </a:t>
            </a:r>
            <a:r>
              <a:rPr lang="en-US" altLang="en-US" sz="2800" i="1">
                <a:solidFill>
                  <a:schemeClr val="accent1"/>
                </a:solidFill>
              </a:rPr>
              <a:t>I</a:t>
            </a:r>
            <a:r>
              <a:rPr lang="en-US" altLang="en-US" sz="2800"/>
              <a:t> from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bird’s </a:t>
            </a:r>
            <a:r>
              <a:rPr lang="en-US" altLang="en-US" sz="2800" i="1">
                <a:solidFill>
                  <a:schemeClr val="accent1"/>
                </a:solidFill>
              </a:rPr>
              <a:t>k</a:t>
            </a:r>
            <a:r>
              <a:rPr lang="en-US" altLang="en-US" sz="2800"/>
              <a:t> and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friend’s </a:t>
            </a:r>
            <a:r>
              <a:rPr lang="en-US" altLang="en-US" sz="2800" i="1">
                <a:solidFill>
                  <a:schemeClr val="accent1"/>
                </a:solidFill>
              </a:rPr>
              <a:t>optSubSol</a:t>
            </a:r>
            <a:r>
              <a:rPr lang="en-US" altLang="en-US" sz="2800"/>
              <a:t>? 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How do you determine the cost of </a:t>
            </a:r>
            <a:r>
              <a:rPr lang="en-US" altLang="en-US" sz="2800" i="1">
                <a:solidFill>
                  <a:schemeClr val="accent1"/>
                </a:solidFill>
              </a:rPr>
              <a:t>optSol</a:t>
            </a:r>
            <a:r>
              <a:rPr lang="en-US" altLang="en-US" sz="2800"/>
              <a:t> from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bird’s </a:t>
            </a:r>
            <a:r>
              <a:rPr lang="en-US" altLang="en-US" sz="2800" i="1">
                <a:solidFill>
                  <a:schemeClr val="accent1"/>
                </a:solidFill>
              </a:rPr>
              <a:t>k</a:t>
            </a:r>
            <a:r>
              <a:rPr lang="en-US" altLang="en-US" sz="2800" i="1"/>
              <a:t> </a:t>
            </a:r>
            <a:r>
              <a:rPr lang="en-US" altLang="en-US" sz="2800"/>
              <a:t>and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cost of the friend’s </a:t>
            </a:r>
            <a:r>
              <a:rPr lang="en-US" altLang="en-US" sz="2800" i="1">
                <a:solidFill>
                  <a:schemeClr val="accent1"/>
                </a:solidFill>
              </a:rPr>
              <a:t>optSubSol</a:t>
            </a:r>
            <a:r>
              <a:rPr lang="en-US" altLang="en-US" sz="2800"/>
              <a:t>? </a:t>
            </a:r>
          </a:p>
          <a:p>
            <a:pPr lvl="1" eaLnBrk="1" hangingPunct="1">
              <a:lnSpc>
                <a:spcPct val="90000"/>
              </a:lnSpc>
              <a:buFontTx/>
              <a:buChar char="•"/>
            </a:pPr>
            <a:r>
              <a:rPr lang="en-US" altLang="en-US"/>
              <a:t>Try all bird’s answers and take best of best.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endParaRPr lang="en-US" altLang="en-US" sz="2800"/>
          </a:p>
        </p:txBody>
      </p:sp>
      <p:sp>
        <p:nvSpPr>
          <p:cNvPr id="168964" name="Text Box 4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Review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9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9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89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89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27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27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27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27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274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274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274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274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274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274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274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274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274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274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2745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2745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42745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42745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42745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42745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42745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42745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42745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42745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42745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42745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962" grpId="0"/>
      <p:bldP spid="168964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/>
          <p:cNvSpPr>
            <a:spLocks noChangeArrowheads="1"/>
          </p:cNvSpPr>
          <p:nvPr/>
        </p:nvSpPr>
        <p:spPr bwMode="auto">
          <a:xfrm>
            <a:off x="1743075" y="76200"/>
            <a:ext cx="6111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Recursive Back Tracking Algorithm</a:t>
            </a:r>
          </a:p>
        </p:txBody>
      </p:sp>
      <p:sp>
        <p:nvSpPr>
          <p:cNvPr id="169987" name="AutoShape 3"/>
          <p:cNvSpPr>
            <a:spLocks noChangeArrowheads="1"/>
          </p:cNvSpPr>
          <p:nvPr/>
        </p:nvSpPr>
        <p:spPr bwMode="auto">
          <a:xfrm>
            <a:off x="3810000" y="620713"/>
            <a:ext cx="381000" cy="457200"/>
          </a:xfrm>
          <a:prstGeom prst="downArrow">
            <a:avLst>
              <a:gd name="adj1" fmla="val 50000"/>
              <a:gd name="adj2" fmla="val 30000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9988" name="Text Box 4"/>
          <p:cNvSpPr txBox="1">
            <a:spLocks noChangeArrowheads="1"/>
          </p:cNvSpPr>
          <p:nvPr/>
        </p:nvSpPr>
        <p:spPr bwMode="auto">
          <a:xfrm>
            <a:off x="1752600" y="914400"/>
            <a:ext cx="5803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Dynamic Programming Algorithm</a:t>
            </a:r>
          </a:p>
        </p:txBody>
      </p:sp>
      <p:sp>
        <p:nvSpPr>
          <p:cNvPr id="1536005" name="Text Box 5"/>
          <p:cNvSpPr txBox="1">
            <a:spLocks noChangeArrowheads="1"/>
          </p:cNvSpPr>
          <p:nvPr/>
        </p:nvSpPr>
        <p:spPr bwMode="auto">
          <a:xfrm>
            <a:off x="423863" y="1447800"/>
            <a:ext cx="8562975" cy="496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Given an instance</a:t>
            </a:r>
            <a:r>
              <a:rPr lang="en-US" altLang="en-US" i="1"/>
              <a:t>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Imagine running the recursive alg on it.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 Determine the complete set of </a:t>
            </a:r>
            <a:r>
              <a:rPr lang="en-US" altLang="en-US" sz="3200">
                <a:solidFill>
                  <a:schemeClr val="accent1"/>
                </a:solidFill>
              </a:rPr>
              <a:t>sub-Instances</a:t>
            </a:r>
            <a:r>
              <a:rPr lang="en-US" altLang="en-US" sz="3200"/>
              <a:t> </a:t>
            </a:r>
            <a:br>
              <a:rPr lang="en-US" altLang="en-US" sz="3200"/>
            </a:br>
            <a:r>
              <a:rPr lang="en-US" altLang="en-US" sz="3200"/>
              <a:t>ever given to you, your friends, their friends, …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 Build a table indexed by these </a:t>
            </a:r>
            <a:r>
              <a:rPr lang="en-US" altLang="en-US" sz="3200">
                <a:solidFill>
                  <a:schemeClr val="accent1"/>
                </a:solidFill>
              </a:rPr>
              <a:t>sub-Instances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Fill in the table in order so that nobody waits. </a:t>
            </a:r>
          </a:p>
          <a:p>
            <a:pPr lvl="2" eaLnBrk="1" hangingPunct="1"/>
            <a:r>
              <a:rPr lang="en-US" altLang="en-US" sz="3200"/>
              <a:t>the cost of its optimal solution</a:t>
            </a:r>
          </a:p>
          <a:p>
            <a:pPr lvl="2" eaLnBrk="1" hangingPunct="1"/>
            <a:r>
              <a:rPr lang="en-US" altLang="en-US" sz="3200"/>
              <a:t>advice given by the bird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Run the recursive alg with bird’s advice to find </a:t>
            </a:r>
            <a:br>
              <a:rPr lang="en-US" altLang="en-US" sz="3200"/>
            </a:br>
            <a:r>
              <a:rPr lang="en-US" altLang="en-US" sz="3200"/>
              <a:t>the solution to your instance.</a:t>
            </a:r>
          </a:p>
        </p:txBody>
      </p:sp>
      <p:sp>
        <p:nvSpPr>
          <p:cNvPr id="169990" name="Text Box 6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Review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60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60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60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60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360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360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360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360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360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360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360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360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360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360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360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360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Search Graph For Best Path</a:t>
            </a:r>
          </a:p>
        </p:txBody>
      </p:sp>
      <p:sp>
        <p:nvSpPr>
          <p:cNvPr id="10243" name="Rectangle 3"/>
          <p:cNvSpPr>
            <a:spLocks noChangeArrowheads="1"/>
          </p:cNvSpPr>
          <p:nvPr/>
        </p:nvSpPr>
        <p:spPr bwMode="auto">
          <a:xfrm>
            <a:off x="457200" y="838200"/>
            <a:ext cx="65817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 </a:t>
            </a:r>
            <a:r>
              <a:rPr lang="en-US" altLang="en-US"/>
              <a:t>(input) consists of &lt;</a:t>
            </a:r>
            <a:r>
              <a:rPr lang="en-US" altLang="en-US" i="1"/>
              <a:t>G</a:t>
            </a:r>
            <a:r>
              <a:rPr lang="en-US" altLang="en-US"/>
              <a:t>,</a:t>
            </a:r>
            <a:r>
              <a:rPr lang="en-US" altLang="en-US" i="1"/>
              <a:t>s</a:t>
            </a:r>
            <a:r>
              <a:rPr lang="en-US" altLang="en-US"/>
              <a:t>,</a:t>
            </a:r>
            <a:r>
              <a:rPr lang="en-US" altLang="en-US" i="1"/>
              <a:t>t</a:t>
            </a:r>
            <a:r>
              <a:rPr lang="en-US" altLang="en-US"/>
              <a:t>&gt;.</a:t>
            </a:r>
          </a:p>
        </p:txBody>
      </p:sp>
      <p:pic>
        <p:nvPicPr>
          <p:cNvPr id="10244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457200" y="2087563"/>
            <a:ext cx="8610600" cy="4237037"/>
            <a:chOff x="288" y="1315"/>
            <a:chExt cx="5424" cy="2669"/>
          </a:xfrm>
        </p:grpSpPr>
        <p:sp>
          <p:nvSpPr>
            <p:cNvPr id="10258" name="Rectangle 6"/>
            <p:cNvSpPr>
              <a:spLocks noChangeArrowheads="1"/>
            </p:cNvSpPr>
            <p:nvPr/>
          </p:nvSpPr>
          <p:spPr bwMode="auto">
            <a:xfrm>
              <a:off x="288" y="1315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cost</a:t>
              </a:r>
              <a:r>
                <a:rPr lang="en-US" altLang="en-US"/>
                <a:t> of a solution is the sum of the weights.</a:t>
              </a:r>
            </a:p>
          </p:txBody>
        </p:sp>
        <p:grpSp>
          <p:nvGrpSpPr>
            <p:cNvPr id="10259" name="Group 7"/>
            <p:cNvGrpSpPr>
              <a:grpSpLocks/>
            </p:cNvGrpSpPr>
            <p:nvPr/>
          </p:nvGrpSpPr>
          <p:grpSpPr bwMode="auto">
            <a:xfrm>
              <a:off x="4224" y="2325"/>
              <a:ext cx="569" cy="1659"/>
              <a:chOff x="4224" y="2325"/>
              <a:chExt cx="569" cy="1659"/>
            </a:xfrm>
          </p:grpSpPr>
          <p:sp>
            <p:nvSpPr>
              <p:cNvPr id="10261" name="Oval 8"/>
              <p:cNvSpPr>
                <a:spLocks noChangeArrowheads="1"/>
              </p:cNvSpPr>
              <p:nvPr/>
            </p:nvSpPr>
            <p:spPr bwMode="auto">
              <a:xfrm>
                <a:off x="4649" y="2325"/>
                <a:ext cx="144" cy="144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62" name="Oval 9"/>
              <p:cNvSpPr>
                <a:spLocks noChangeArrowheads="1"/>
              </p:cNvSpPr>
              <p:nvPr/>
            </p:nvSpPr>
            <p:spPr bwMode="auto">
              <a:xfrm>
                <a:off x="4560" y="2688"/>
                <a:ext cx="144" cy="144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63" name="Oval 10"/>
              <p:cNvSpPr>
                <a:spLocks noChangeArrowheads="1"/>
              </p:cNvSpPr>
              <p:nvPr/>
            </p:nvSpPr>
            <p:spPr bwMode="auto">
              <a:xfrm>
                <a:off x="4224" y="3312"/>
                <a:ext cx="144" cy="144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64" name="Oval 11"/>
              <p:cNvSpPr>
                <a:spLocks noChangeArrowheads="1"/>
              </p:cNvSpPr>
              <p:nvPr/>
            </p:nvSpPr>
            <p:spPr bwMode="auto">
              <a:xfrm>
                <a:off x="4272" y="3840"/>
                <a:ext cx="144" cy="144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sp>
          <p:nvSpPr>
            <p:cNvPr id="10260" name="Text Box 12"/>
            <p:cNvSpPr txBox="1">
              <a:spLocks noChangeArrowheads="1"/>
            </p:cNvSpPr>
            <p:nvPr/>
          </p:nvSpPr>
          <p:spPr bwMode="auto">
            <a:xfrm>
              <a:off x="1574" y="2796"/>
              <a:ext cx="14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hlink"/>
                  </a:solidFill>
                </a:rPr>
                <a:t>2+6+3+7=18</a:t>
              </a:r>
            </a:p>
          </p:txBody>
        </p:sp>
      </p:grpSp>
      <p:grpSp>
        <p:nvGrpSpPr>
          <p:cNvPr id="4" name="Group 13"/>
          <p:cNvGrpSpPr>
            <a:grpSpLocks/>
          </p:cNvGrpSpPr>
          <p:nvPr/>
        </p:nvGrpSpPr>
        <p:grpSpPr bwMode="auto">
          <a:xfrm>
            <a:off x="457200" y="1447800"/>
            <a:ext cx="8229600" cy="5105400"/>
            <a:chOff x="288" y="912"/>
            <a:chExt cx="5184" cy="3216"/>
          </a:xfrm>
        </p:grpSpPr>
        <p:sp>
          <p:nvSpPr>
            <p:cNvPr id="10256" name="Rectangle 14"/>
            <p:cNvSpPr>
              <a:spLocks noChangeArrowheads="1"/>
            </p:cNvSpPr>
            <p:nvPr/>
          </p:nvSpPr>
          <p:spPr bwMode="auto">
            <a:xfrm>
              <a:off x="288" y="912"/>
              <a:ext cx="518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 for an instance is a path from </a:t>
              </a:r>
              <a:r>
                <a:rPr lang="en-US" altLang="en-US" i="1"/>
                <a:t>s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. </a:t>
              </a:r>
            </a:p>
          </p:txBody>
        </p:sp>
        <p:sp>
          <p:nvSpPr>
            <p:cNvPr id="10257" name="Freeform 15"/>
            <p:cNvSpPr>
              <a:spLocks/>
            </p:cNvSpPr>
            <p:nvPr/>
          </p:nvSpPr>
          <p:spPr bwMode="auto">
            <a:xfrm>
              <a:off x="4128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16"/>
          <p:cNvGrpSpPr>
            <a:grpSpLocks/>
          </p:cNvGrpSpPr>
          <p:nvPr/>
        </p:nvGrpSpPr>
        <p:grpSpPr bwMode="auto">
          <a:xfrm>
            <a:off x="457200" y="2667000"/>
            <a:ext cx="8686800" cy="3886200"/>
            <a:chOff x="288" y="1680"/>
            <a:chExt cx="5472" cy="2448"/>
          </a:xfrm>
        </p:grpSpPr>
        <p:sp>
          <p:nvSpPr>
            <p:cNvPr id="10248" name="Rectangle 17"/>
            <p:cNvSpPr>
              <a:spLocks noChangeArrowheads="1"/>
            </p:cNvSpPr>
            <p:nvPr/>
          </p:nvSpPr>
          <p:spPr bwMode="auto">
            <a:xfrm>
              <a:off x="288" y="1680"/>
              <a:ext cx="54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goal</a:t>
              </a:r>
              <a:r>
                <a:rPr lang="en-US" altLang="en-US"/>
                <a:t> is to find a path with minimum total cost.</a:t>
              </a:r>
            </a:p>
          </p:txBody>
        </p:sp>
        <p:grpSp>
          <p:nvGrpSpPr>
            <p:cNvPr id="10249" name="Group 18"/>
            <p:cNvGrpSpPr>
              <a:grpSpLocks/>
            </p:cNvGrpSpPr>
            <p:nvPr/>
          </p:nvGrpSpPr>
          <p:grpSpPr bwMode="auto">
            <a:xfrm>
              <a:off x="4704" y="2208"/>
              <a:ext cx="832" cy="1920"/>
              <a:chOff x="4704" y="2208"/>
              <a:chExt cx="832" cy="1920"/>
            </a:xfrm>
          </p:grpSpPr>
          <p:sp>
            <p:nvSpPr>
              <p:cNvPr id="10251" name="Oval 19"/>
              <p:cNvSpPr>
                <a:spLocks noChangeArrowheads="1"/>
              </p:cNvSpPr>
              <p:nvPr/>
            </p:nvSpPr>
            <p:spPr bwMode="auto">
              <a:xfrm>
                <a:off x="5040" y="2256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52" name="Oval 20"/>
              <p:cNvSpPr>
                <a:spLocks noChangeArrowheads="1"/>
              </p:cNvSpPr>
              <p:nvPr/>
            </p:nvSpPr>
            <p:spPr bwMode="auto">
              <a:xfrm>
                <a:off x="5136" y="2784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53" name="Oval 21"/>
              <p:cNvSpPr>
                <a:spLocks noChangeArrowheads="1"/>
              </p:cNvSpPr>
              <p:nvPr/>
            </p:nvSpPr>
            <p:spPr bwMode="auto">
              <a:xfrm>
                <a:off x="5232" y="3216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54" name="Oval 22"/>
              <p:cNvSpPr>
                <a:spLocks noChangeArrowheads="1"/>
              </p:cNvSpPr>
              <p:nvPr/>
            </p:nvSpPr>
            <p:spPr bwMode="auto">
              <a:xfrm>
                <a:off x="4944" y="3888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0255" name="Freeform 23"/>
              <p:cNvSpPr>
                <a:spLocks/>
              </p:cNvSpPr>
              <p:nvPr/>
            </p:nvSpPr>
            <p:spPr bwMode="auto">
              <a:xfrm>
                <a:off x="4704" y="2208"/>
                <a:ext cx="832" cy="1920"/>
              </a:xfrm>
              <a:custGeom>
                <a:avLst/>
                <a:gdLst>
                  <a:gd name="T0" fmla="*/ 48 w 832"/>
                  <a:gd name="T1" fmla="*/ 0 h 1920"/>
                  <a:gd name="T2" fmla="*/ 672 w 832"/>
                  <a:gd name="T3" fmla="*/ 384 h 1920"/>
                  <a:gd name="T4" fmla="*/ 384 w 832"/>
                  <a:gd name="T5" fmla="*/ 912 h 1920"/>
                  <a:gd name="T6" fmla="*/ 832 w 832"/>
                  <a:gd name="T7" fmla="*/ 1450 h 1920"/>
                  <a:gd name="T8" fmla="*/ 0 w 83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2"/>
                  <a:gd name="T16" fmla="*/ 0 h 1920"/>
                  <a:gd name="T17" fmla="*/ 832 w 83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2" h="1920">
                    <a:moveTo>
                      <a:pt x="48" y="0"/>
                    </a:moveTo>
                    <a:lnTo>
                      <a:pt x="672" y="384"/>
                    </a:lnTo>
                    <a:lnTo>
                      <a:pt x="384" y="912"/>
                    </a:lnTo>
                    <a:lnTo>
                      <a:pt x="832" y="1450"/>
                    </a:lnTo>
                    <a:lnTo>
                      <a:pt x="0" y="1920"/>
                    </a:lnTo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50" name="Text Box 24"/>
            <p:cNvSpPr txBox="1">
              <a:spLocks noChangeArrowheads="1"/>
            </p:cNvSpPr>
            <p:nvPr/>
          </p:nvSpPr>
          <p:spPr bwMode="auto">
            <a:xfrm>
              <a:off x="1574" y="3235"/>
              <a:ext cx="14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rgbClr val="FF66FF"/>
                  </a:solidFill>
                </a:rPr>
                <a:t>4+2+1+5=12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667" name="Rectangle 3"/>
          <p:cNvSpPr>
            <a:spLocks noChangeArrowheads="1"/>
          </p:cNvSpPr>
          <p:nvPr/>
        </p:nvSpPr>
        <p:spPr bwMode="auto">
          <a:xfrm>
            <a:off x="685800" y="887413"/>
            <a:ext cx="7924800" cy="600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Purpose of Little Bird: 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An abstraction from which it is</a:t>
            </a:r>
            <a:br>
              <a:rPr lang="en-US" altLang="en-US" sz="3200"/>
            </a:br>
            <a:r>
              <a:rPr lang="en-US" altLang="en-US" sz="3200"/>
              <a:t>easier to focus on the difficult issues.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Her answers give us a list of things to try.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Temporarily trusting the bird,</a:t>
            </a:r>
            <a:br>
              <a:rPr lang="en-US" altLang="en-US" sz="3200"/>
            </a:br>
            <a:r>
              <a:rPr lang="en-US" altLang="en-US" sz="3200"/>
              <a:t>helps us focus on the remaining question</a:t>
            </a:r>
            <a:br>
              <a:rPr lang="en-US" altLang="en-US" sz="3200"/>
            </a:br>
            <a:r>
              <a:rPr lang="en-US" altLang="en-US" sz="3200"/>
              <a:t>helping us formulate sub-instance for friend. </a:t>
            </a:r>
          </a:p>
          <a:p>
            <a:pPr eaLnBrk="1" hangingPunct="1"/>
            <a:r>
              <a:rPr lang="en-US" altLang="en-US"/>
              <a:t>Coming up with which question is one of the main creative steps.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Hint: Ask about a local property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There are only so many question that you might ask so just try them all.</a:t>
            </a:r>
          </a:p>
        </p:txBody>
      </p:sp>
      <p:sp>
        <p:nvSpPr>
          <p:cNvPr id="171011" name="Rectangle 5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Question For the Little Bird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0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0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216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216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216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216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216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216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216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216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216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216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216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216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216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216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25" name="Rectangle 5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 i="1"/>
              <a:t>Graph</a:t>
            </a:r>
            <a:r>
              <a:rPr lang="en-US" altLang="en-US"/>
              <a:t>, </a:t>
            </a:r>
            <a:r>
              <a:rPr lang="en-US" altLang="en-US" i="1"/>
              <a:t>s</a:t>
            </a:r>
            <a:r>
              <a:rPr lang="en-US" altLang="en-US"/>
              <a:t>, and </a:t>
            </a:r>
            <a:r>
              <a:rPr lang="en-US" altLang="en-US" i="1"/>
              <a:t>t</a:t>
            </a:r>
          </a:p>
        </p:txBody>
      </p:sp>
      <p:sp>
        <p:nvSpPr>
          <p:cNvPr id="172035" name="Rectangle 6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2" name="Group 26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2056" name="Rectangle 9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72057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32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2044" name="Rectangle 3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path</a:t>
              </a:r>
            </a:p>
          </p:txBody>
        </p:sp>
        <p:grpSp>
          <p:nvGrpSpPr>
            <p:cNvPr id="172045" name="Group 24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2046" name="Freeform 13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47" name="Text Box 14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s</a:t>
                </a:r>
              </a:p>
            </p:txBody>
          </p:sp>
          <p:sp>
            <p:nvSpPr>
              <p:cNvPr id="172048" name="Text Box 15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t</a:t>
                </a:r>
              </a:p>
            </p:txBody>
          </p:sp>
          <p:sp>
            <p:nvSpPr>
              <p:cNvPr id="172049" name="Oval 16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2050" name="Oval 17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2051" name="Oval 18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2052" name="Oval 19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2053" name="Oval 20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2054" name="Oval 21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2055" name="Oval 22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5" name="Group 33"/>
          <p:cNvGrpSpPr>
            <a:grpSpLocks/>
          </p:cNvGrpSpPr>
          <p:nvPr/>
        </p:nvGrpSpPr>
        <p:grpSpPr bwMode="auto">
          <a:xfrm>
            <a:off x="1066800" y="2095500"/>
            <a:ext cx="6067425" cy="2522538"/>
            <a:chOff x="672" y="1320"/>
            <a:chExt cx="3822" cy="1589"/>
          </a:xfrm>
        </p:grpSpPr>
        <p:grpSp>
          <p:nvGrpSpPr>
            <p:cNvPr id="172040" name="Group 31"/>
            <p:cNvGrpSpPr>
              <a:grpSpLocks/>
            </p:cNvGrpSpPr>
            <p:nvPr/>
          </p:nvGrpSpPr>
          <p:grpSpPr bwMode="auto">
            <a:xfrm>
              <a:off x="672" y="1320"/>
              <a:ext cx="1000" cy="600"/>
              <a:chOff x="714" y="3816"/>
              <a:chExt cx="1000" cy="600"/>
            </a:xfrm>
          </p:grpSpPr>
          <p:sp>
            <p:nvSpPr>
              <p:cNvPr id="172042" name="Freeform 28"/>
              <p:cNvSpPr>
                <a:spLocks/>
              </p:cNvSpPr>
              <p:nvPr/>
            </p:nvSpPr>
            <p:spPr bwMode="auto">
              <a:xfrm>
                <a:off x="714" y="3908"/>
                <a:ext cx="1000" cy="508"/>
              </a:xfrm>
              <a:custGeom>
                <a:avLst/>
                <a:gdLst>
                  <a:gd name="T0" fmla="*/ 0 w 1000"/>
                  <a:gd name="T1" fmla="*/ 508 h 508"/>
                  <a:gd name="T2" fmla="*/ 1000 w 1000"/>
                  <a:gd name="T3" fmla="*/ 0 h 508"/>
                  <a:gd name="T4" fmla="*/ 0 60000 65536"/>
                  <a:gd name="T5" fmla="*/ 0 60000 65536"/>
                  <a:gd name="T6" fmla="*/ 0 w 1000"/>
                  <a:gd name="T7" fmla="*/ 0 h 508"/>
                  <a:gd name="T8" fmla="*/ 1000 w 1000"/>
                  <a:gd name="T9" fmla="*/ 508 h 50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0" h="508">
                    <a:moveTo>
                      <a:pt x="0" y="508"/>
                    </a:moveTo>
                    <a:lnTo>
                      <a:pt x="1000" y="0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2043" name="Picture 29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8" y="3816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2041" name="Rectangle 30"/>
            <p:cNvSpPr>
              <a:spLocks noChangeArrowheads="1"/>
            </p:cNvSpPr>
            <p:nvPr/>
          </p:nvSpPr>
          <p:spPr bwMode="auto">
            <a:xfrm>
              <a:off x="700" y="2544"/>
              <a:ext cx="379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“What is the first edge in the path?”</a:t>
              </a:r>
            </a:p>
          </p:txBody>
        </p:sp>
      </p:grpSp>
      <p:sp>
        <p:nvSpPr>
          <p:cNvPr id="1617954" name="Rectangle 34"/>
          <p:cNvSpPr>
            <a:spLocks noChangeArrowheads="1"/>
          </p:cNvSpPr>
          <p:nvPr/>
        </p:nvSpPr>
        <p:spPr bwMode="auto">
          <a:xfrm>
            <a:off x="76200" y="4818063"/>
            <a:ext cx="89916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Dynamic Programming </a:t>
            </a:r>
            <a:r>
              <a:rPr lang="en-US" altLang="en-US" b="1" u="sng"/>
              <a:t>reverses</a:t>
            </a:r>
            <a:r>
              <a:rPr lang="en-US" altLang="en-US"/>
              <a:t> the recursive backtracking algorithm.  </a:t>
            </a:r>
          </a:p>
          <a:p>
            <a:pPr eaLnBrk="1" hangingPunct="1">
              <a:buFontTx/>
              <a:buNone/>
            </a:pPr>
            <a:r>
              <a:rPr lang="en-US" altLang="en-US"/>
              <a:t>Hence, to end up with a “forward order”,</a:t>
            </a:r>
            <a:br>
              <a:rPr lang="en-US" altLang="en-US"/>
            </a:br>
            <a:r>
              <a:rPr lang="en-US" altLang="en-US"/>
              <a:t>we first reverse the recursive backtracking algorithm.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179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179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179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179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7925" grpId="0"/>
      <p:bldP spid="1617954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 i="1"/>
              <a:t>Graph</a:t>
            </a:r>
            <a:r>
              <a:rPr lang="en-US" altLang="en-US"/>
              <a:t>, </a:t>
            </a:r>
            <a:r>
              <a:rPr lang="en-US" altLang="en-US" i="1"/>
              <a:t>s</a:t>
            </a:r>
            <a:r>
              <a:rPr lang="en-US" altLang="en-US"/>
              <a:t>, and </a:t>
            </a:r>
            <a:r>
              <a:rPr lang="en-US" altLang="en-US" i="1"/>
              <a:t>t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3060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3080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73081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3061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3068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path</a:t>
              </a:r>
            </a:p>
          </p:txBody>
        </p:sp>
        <p:grpSp>
          <p:nvGrpSpPr>
            <p:cNvPr id="173069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3070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71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s</a:t>
                </a:r>
              </a:p>
            </p:txBody>
          </p:sp>
          <p:sp>
            <p:nvSpPr>
              <p:cNvPr id="173072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t</a:t>
                </a:r>
              </a:p>
            </p:txBody>
          </p:sp>
          <p:sp>
            <p:nvSpPr>
              <p:cNvPr id="173073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3074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3075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3076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3077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3078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3079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73062" name="Rectangle 26"/>
          <p:cNvSpPr>
            <a:spLocks noChangeArrowheads="1"/>
          </p:cNvSpPr>
          <p:nvPr/>
        </p:nvSpPr>
        <p:spPr bwMode="auto">
          <a:xfrm>
            <a:off x="76200" y="4818063"/>
            <a:ext cx="89916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Dynamic Programming </a:t>
            </a:r>
            <a:r>
              <a:rPr lang="en-US" altLang="en-US" b="1" u="sng"/>
              <a:t>reverses</a:t>
            </a:r>
            <a:r>
              <a:rPr lang="en-US" altLang="en-US"/>
              <a:t> the recursive backtracking algorithm.  </a:t>
            </a:r>
          </a:p>
          <a:p>
            <a:pPr eaLnBrk="1" hangingPunct="1">
              <a:buFontTx/>
              <a:buNone/>
            </a:pPr>
            <a:r>
              <a:rPr lang="en-US" altLang="en-US"/>
              <a:t>Hence, to end up with a “forward order”,</a:t>
            </a:r>
            <a:br>
              <a:rPr lang="en-US" altLang="en-US"/>
            </a:br>
            <a:r>
              <a:rPr lang="en-US" altLang="en-US"/>
              <a:t>we first reverse the recursive backtracking algorithm.</a:t>
            </a:r>
          </a:p>
        </p:txBody>
      </p:sp>
      <p:grpSp>
        <p:nvGrpSpPr>
          <p:cNvPr id="5" name="Group 30"/>
          <p:cNvGrpSpPr>
            <a:grpSpLocks/>
          </p:cNvGrpSpPr>
          <p:nvPr/>
        </p:nvGrpSpPr>
        <p:grpSpPr bwMode="auto">
          <a:xfrm>
            <a:off x="1111250" y="2527300"/>
            <a:ext cx="7296150" cy="2090738"/>
            <a:chOff x="700" y="1592"/>
            <a:chExt cx="4596" cy="1317"/>
          </a:xfrm>
        </p:grpSpPr>
        <p:sp>
          <p:nvSpPr>
            <p:cNvPr id="173064" name="Rectangle 25"/>
            <p:cNvSpPr>
              <a:spLocks noChangeArrowheads="1"/>
            </p:cNvSpPr>
            <p:nvPr/>
          </p:nvSpPr>
          <p:spPr bwMode="auto">
            <a:xfrm>
              <a:off x="700" y="2544"/>
              <a:ext cx="373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“What is the last edge in the path?”</a:t>
              </a:r>
            </a:p>
          </p:txBody>
        </p:sp>
        <p:grpSp>
          <p:nvGrpSpPr>
            <p:cNvPr id="173065" name="Group 27"/>
            <p:cNvGrpSpPr>
              <a:grpSpLocks/>
            </p:cNvGrpSpPr>
            <p:nvPr/>
          </p:nvGrpSpPr>
          <p:grpSpPr bwMode="auto">
            <a:xfrm>
              <a:off x="4790" y="1592"/>
              <a:ext cx="506" cy="520"/>
              <a:chOff x="4790" y="3608"/>
              <a:chExt cx="506" cy="520"/>
            </a:xfrm>
          </p:grpSpPr>
          <p:sp>
            <p:nvSpPr>
              <p:cNvPr id="173066" name="Freeform 28"/>
              <p:cNvSpPr>
                <a:spLocks/>
              </p:cNvSpPr>
              <p:nvPr/>
            </p:nvSpPr>
            <p:spPr bwMode="auto">
              <a:xfrm>
                <a:off x="4790" y="3608"/>
                <a:ext cx="470" cy="325"/>
              </a:xfrm>
              <a:custGeom>
                <a:avLst/>
                <a:gdLst>
                  <a:gd name="T0" fmla="*/ 470 w 470"/>
                  <a:gd name="T1" fmla="*/ 0 h 325"/>
                  <a:gd name="T2" fmla="*/ 0 w 470"/>
                  <a:gd name="T3" fmla="*/ 325 h 325"/>
                  <a:gd name="T4" fmla="*/ 0 60000 65536"/>
                  <a:gd name="T5" fmla="*/ 0 60000 65536"/>
                  <a:gd name="T6" fmla="*/ 0 w 470"/>
                  <a:gd name="T7" fmla="*/ 0 h 325"/>
                  <a:gd name="T8" fmla="*/ 470 w 470"/>
                  <a:gd name="T9" fmla="*/ 325 h 3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70" h="325">
                    <a:moveTo>
                      <a:pt x="470" y="0"/>
                    </a:moveTo>
                    <a:lnTo>
                      <a:pt x="0" y="325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3067" name="Picture 29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96" y="3696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1"/>
          <p:cNvSpPr>
            <a:spLocks noChangeArrowheads="1"/>
          </p:cNvSpPr>
          <p:nvPr/>
        </p:nvSpPr>
        <p:spPr bwMode="auto">
          <a:xfrm>
            <a:off x="0" y="4800600"/>
            <a:ext cx="8991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good question for the bird leaves you </a:t>
            </a:r>
            <a:br>
              <a:rPr lang="en-US" altLang="en-US"/>
            </a:br>
            <a:r>
              <a:rPr lang="en-US" altLang="en-US"/>
              <a:t>with a good recursive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 to ask your friend. </a:t>
            </a:r>
          </a:p>
        </p:txBody>
      </p:sp>
      <p:grpSp>
        <p:nvGrpSpPr>
          <p:cNvPr id="174083" name="Group 29"/>
          <p:cNvGrpSpPr>
            <a:grpSpLocks noChangeAspect="1"/>
          </p:cNvGrpSpPr>
          <p:nvPr/>
        </p:nvGrpSpPr>
        <p:grpSpPr bwMode="auto">
          <a:xfrm flipH="1">
            <a:off x="8001000" y="4343400"/>
            <a:ext cx="531813" cy="1008063"/>
            <a:chOff x="1584" y="2640"/>
            <a:chExt cx="557" cy="1058"/>
          </a:xfrm>
        </p:grpSpPr>
        <p:sp>
          <p:nvSpPr>
            <p:cNvPr id="174109" name="Freeform 30"/>
            <p:cNvSpPr>
              <a:spLocks noChangeAspect="1"/>
            </p:cNvSpPr>
            <p:nvPr/>
          </p:nvSpPr>
          <p:spPr bwMode="auto">
            <a:xfrm flipH="1">
              <a:off x="1801" y="2777"/>
              <a:ext cx="142" cy="191"/>
            </a:xfrm>
            <a:custGeom>
              <a:avLst/>
              <a:gdLst>
                <a:gd name="T0" fmla="*/ 0 w 432"/>
                <a:gd name="T1" fmla="*/ 0 h 485"/>
                <a:gd name="T2" fmla="*/ 0 w 432"/>
                <a:gd name="T3" fmla="*/ 0 h 485"/>
                <a:gd name="T4" fmla="*/ 0 w 432"/>
                <a:gd name="T5" fmla="*/ 0 h 485"/>
                <a:gd name="T6" fmla="*/ 0 w 432"/>
                <a:gd name="T7" fmla="*/ 0 h 485"/>
                <a:gd name="T8" fmla="*/ 0 w 432"/>
                <a:gd name="T9" fmla="*/ 0 h 485"/>
                <a:gd name="T10" fmla="*/ 0 w 432"/>
                <a:gd name="T11" fmla="*/ 0 h 485"/>
                <a:gd name="T12" fmla="*/ 0 w 432"/>
                <a:gd name="T13" fmla="*/ 0 h 485"/>
                <a:gd name="T14" fmla="*/ 0 w 432"/>
                <a:gd name="T15" fmla="*/ 0 h 485"/>
                <a:gd name="T16" fmla="*/ 0 w 432"/>
                <a:gd name="T17" fmla="*/ 0 h 485"/>
                <a:gd name="T18" fmla="*/ 0 w 432"/>
                <a:gd name="T19" fmla="*/ 0 h 485"/>
                <a:gd name="T20" fmla="*/ 0 w 432"/>
                <a:gd name="T21" fmla="*/ 0 h 485"/>
                <a:gd name="T22" fmla="*/ 0 w 432"/>
                <a:gd name="T23" fmla="*/ 0 h 485"/>
                <a:gd name="T24" fmla="*/ 0 w 432"/>
                <a:gd name="T25" fmla="*/ 0 h 485"/>
                <a:gd name="T26" fmla="*/ 0 w 432"/>
                <a:gd name="T27" fmla="*/ 0 h 485"/>
                <a:gd name="T28" fmla="*/ 0 w 432"/>
                <a:gd name="T29" fmla="*/ 0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2"/>
                <a:gd name="T46" fmla="*/ 0 h 485"/>
                <a:gd name="T47" fmla="*/ 432 w 432"/>
                <a:gd name="T48" fmla="*/ 485 h 48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2" h="485">
                  <a:moveTo>
                    <a:pt x="123" y="206"/>
                  </a:moveTo>
                  <a:lnTo>
                    <a:pt x="159" y="53"/>
                  </a:lnTo>
                  <a:lnTo>
                    <a:pt x="248" y="0"/>
                  </a:lnTo>
                  <a:lnTo>
                    <a:pt x="335" y="0"/>
                  </a:lnTo>
                  <a:lnTo>
                    <a:pt x="388" y="53"/>
                  </a:lnTo>
                  <a:lnTo>
                    <a:pt x="432" y="215"/>
                  </a:lnTo>
                  <a:lnTo>
                    <a:pt x="415" y="349"/>
                  </a:lnTo>
                  <a:lnTo>
                    <a:pt x="379" y="458"/>
                  </a:lnTo>
                  <a:lnTo>
                    <a:pt x="309" y="485"/>
                  </a:lnTo>
                  <a:lnTo>
                    <a:pt x="221" y="475"/>
                  </a:lnTo>
                  <a:lnTo>
                    <a:pt x="132" y="368"/>
                  </a:lnTo>
                  <a:lnTo>
                    <a:pt x="123" y="288"/>
                  </a:lnTo>
                  <a:lnTo>
                    <a:pt x="0" y="242"/>
                  </a:lnTo>
                  <a:lnTo>
                    <a:pt x="0" y="189"/>
                  </a:lnTo>
                  <a:lnTo>
                    <a:pt x="123" y="20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0" name="Freeform 31"/>
            <p:cNvSpPr>
              <a:spLocks noChangeAspect="1"/>
            </p:cNvSpPr>
            <p:nvPr/>
          </p:nvSpPr>
          <p:spPr bwMode="auto">
            <a:xfrm flipH="1">
              <a:off x="1811" y="2979"/>
              <a:ext cx="165" cy="325"/>
            </a:xfrm>
            <a:custGeom>
              <a:avLst/>
              <a:gdLst>
                <a:gd name="T0" fmla="*/ 0 w 500"/>
                <a:gd name="T1" fmla="*/ 0 h 828"/>
                <a:gd name="T2" fmla="*/ 0 w 500"/>
                <a:gd name="T3" fmla="*/ 0 h 828"/>
                <a:gd name="T4" fmla="*/ 0 w 500"/>
                <a:gd name="T5" fmla="*/ 0 h 828"/>
                <a:gd name="T6" fmla="*/ 0 w 500"/>
                <a:gd name="T7" fmla="*/ 0 h 828"/>
                <a:gd name="T8" fmla="*/ 0 w 500"/>
                <a:gd name="T9" fmla="*/ 0 h 828"/>
                <a:gd name="T10" fmla="*/ 0 w 500"/>
                <a:gd name="T11" fmla="*/ 0 h 828"/>
                <a:gd name="T12" fmla="*/ 0 w 500"/>
                <a:gd name="T13" fmla="*/ 0 h 828"/>
                <a:gd name="T14" fmla="*/ 0 w 500"/>
                <a:gd name="T15" fmla="*/ 0 h 828"/>
                <a:gd name="T16" fmla="*/ 0 w 500"/>
                <a:gd name="T17" fmla="*/ 0 h 828"/>
                <a:gd name="T18" fmla="*/ 0 w 500"/>
                <a:gd name="T19" fmla="*/ 0 h 828"/>
                <a:gd name="T20" fmla="*/ 0 w 500"/>
                <a:gd name="T21" fmla="*/ 0 h 828"/>
                <a:gd name="T22" fmla="*/ 0 w 500"/>
                <a:gd name="T23" fmla="*/ 0 h 828"/>
                <a:gd name="T24" fmla="*/ 0 w 500"/>
                <a:gd name="T25" fmla="*/ 0 h 828"/>
                <a:gd name="T26" fmla="*/ 0 w 500"/>
                <a:gd name="T27" fmla="*/ 0 h 828"/>
                <a:gd name="T28" fmla="*/ 0 w 500"/>
                <a:gd name="T29" fmla="*/ 0 h 828"/>
                <a:gd name="T30" fmla="*/ 0 w 500"/>
                <a:gd name="T31" fmla="*/ 0 h 828"/>
                <a:gd name="T32" fmla="*/ 0 w 500"/>
                <a:gd name="T33" fmla="*/ 0 h 828"/>
                <a:gd name="T34" fmla="*/ 0 w 500"/>
                <a:gd name="T35" fmla="*/ 0 h 828"/>
                <a:gd name="T36" fmla="*/ 0 w 500"/>
                <a:gd name="T37" fmla="*/ 0 h 828"/>
                <a:gd name="T38" fmla="*/ 0 w 500"/>
                <a:gd name="T39" fmla="*/ 0 h 828"/>
                <a:gd name="T40" fmla="*/ 0 w 500"/>
                <a:gd name="T41" fmla="*/ 0 h 828"/>
                <a:gd name="T42" fmla="*/ 0 w 500"/>
                <a:gd name="T43" fmla="*/ 0 h 828"/>
                <a:gd name="T44" fmla="*/ 0 w 500"/>
                <a:gd name="T45" fmla="*/ 0 h 828"/>
                <a:gd name="T46" fmla="*/ 0 w 500"/>
                <a:gd name="T47" fmla="*/ 0 h 828"/>
                <a:gd name="T48" fmla="*/ 0 w 500"/>
                <a:gd name="T49" fmla="*/ 0 h 828"/>
                <a:gd name="T50" fmla="*/ 0 w 500"/>
                <a:gd name="T51" fmla="*/ 0 h 828"/>
                <a:gd name="T52" fmla="*/ 0 w 500"/>
                <a:gd name="T53" fmla="*/ 0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00"/>
                <a:gd name="T82" fmla="*/ 0 h 828"/>
                <a:gd name="T83" fmla="*/ 500 w 500"/>
                <a:gd name="T84" fmla="*/ 828 h 8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00" h="828">
                  <a:moveTo>
                    <a:pt x="41" y="173"/>
                  </a:moveTo>
                  <a:lnTo>
                    <a:pt x="163" y="35"/>
                  </a:lnTo>
                  <a:lnTo>
                    <a:pt x="232" y="0"/>
                  </a:lnTo>
                  <a:lnTo>
                    <a:pt x="366" y="5"/>
                  </a:lnTo>
                  <a:lnTo>
                    <a:pt x="488" y="57"/>
                  </a:lnTo>
                  <a:lnTo>
                    <a:pt x="500" y="126"/>
                  </a:lnTo>
                  <a:lnTo>
                    <a:pt x="483" y="207"/>
                  </a:lnTo>
                  <a:lnTo>
                    <a:pt x="396" y="281"/>
                  </a:lnTo>
                  <a:lnTo>
                    <a:pt x="349" y="414"/>
                  </a:lnTo>
                  <a:lnTo>
                    <a:pt x="349" y="552"/>
                  </a:lnTo>
                  <a:lnTo>
                    <a:pt x="384" y="637"/>
                  </a:lnTo>
                  <a:lnTo>
                    <a:pt x="448" y="695"/>
                  </a:lnTo>
                  <a:lnTo>
                    <a:pt x="448" y="765"/>
                  </a:lnTo>
                  <a:lnTo>
                    <a:pt x="419" y="800"/>
                  </a:lnTo>
                  <a:lnTo>
                    <a:pt x="384" y="816"/>
                  </a:lnTo>
                  <a:lnTo>
                    <a:pt x="268" y="828"/>
                  </a:lnTo>
                  <a:lnTo>
                    <a:pt x="163" y="747"/>
                  </a:lnTo>
                  <a:lnTo>
                    <a:pt x="53" y="574"/>
                  </a:lnTo>
                  <a:lnTo>
                    <a:pt x="0" y="368"/>
                  </a:lnTo>
                  <a:lnTo>
                    <a:pt x="140" y="436"/>
                  </a:lnTo>
                  <a:lnTo>
                    <a:pt x="192" y="436"/>
                  </a:lnTo>
                  <a:lnTo>
                    <a:pt x="227" y="396"/>
                  </a:lnTo>
                  <a:lnTo>
                    <a:pt x="251" y="316"/>
                  </a:lnTo>
                  <a:lnTo>
                    <a:pt x="209" y="293"/>
                  </a:lnTo>
                  <a:lnTo>
                    <a:pt x="53" y="293"/>
                  </a:lnTo>
                  <a:lnTo>
                    <a:pt x="18" y="293"/>
                  </a:lnTo>
                  <a:lnTo>
                    <a:pt x="41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1" name="Freeform 32"/>
            <p:cNvSpPr>
              <a:spLocks noChangeAspect="1"/>
            </p:cNvSpPr>
            <p:nvPr/>
          </p:nvSpPr>
          <p:spPr bwMode="auto">
            <a:xfrm flipH="1">
              <a:off x="1748" y="3242"/>
              <a:ext cx="126" cy="456"/>
            </a:xfrm>
            <a:custGeom>
              <a:avLst/>
              <a:gdLst>
                <a:gd name="T0" fmla="*/ 0 w 383"/>
                <a:gd name="T1" fmla="*/ 0 h 1160"/>
                <a:gd name="T2" fmla="*/ 0 w 383"/>
                <a:gd name="T3" fmla="*/ 0 h 1160"/>
                <a:gd name="T4" fmla="*/ 0 w 383"/>
                <a:gd name="T5" fmla="*/ 0 h 1160"/>
                <a:gd name="T6" fmla="*/ 0 w 383"/>
                <a:gd name="T7" fmla="*/ 0 h 1160"/>
                <a:gd name="T8" fmla="*/ 0 w 383"/>
                <a:gd name="T9" fmla="*/ 0 h 1160"/>
                <a:gd name="T10" fmla="*/ 0 w 383"/>
                <a:gd name="T11" fmla="*/ 0 h 1160"/>
                <a:gd name="T12" fmla="*/ 0 w 383"/>
                <a:gd name="T13" fmla="*/ 0 h 1160"/>
                <a:gd name="T14" fmla="*/ 0 w 383"/>
                <a:gd name="T15" fmla="*/ 0 h 1160"/>
                <a:gd name="T16" fmla="*/ 0 w 383"/>
                <a:gd name="T17" fmla="*/ 1 h 1160"/>
                <a:gd name="T18" fmla="*/ 0 w 383"/>
                <a:gd name="T19" fmla="*/ 1 h 1160"/>
                <a:gd name="T20" fmla="*/ 0 w 383"/>
                <a:gd name="T21" fmla="*/ 1 h 1160"/>
                <a:gd name="T22" fmla="*/ 0 w 383"/>
                <a:gd name="T23" fmla="*/ 1 h 1160"/>
                <a:gd name="T24" fmla="*/ 0 w 383"/>
                <a:gd name="T25" fmla="*/ 1 h 1160"/>
                <a:gd name="T26" fmla="*/ 0 w 383"/>
                <a:gd name="T27" fmla="*/ 1 h 1160"/>
                <a:gd name="T28" fmla="*/ 0 w 383"/>
                <a:gd name="T29" fmla="*/ 1 h 1160"/>
                <a:gd name="T30" fmla="*/ 0 w 383"/>
                <a:gd name="T31" fmla="*/ 1 h 1160"/>
                <a:gd name="T32" fmla="*/ 0 w 383"/>
                <a:gd name="T33" fmla="*/ 1 h 1160"/>
                <a:gd name="T34" fmla="*/ 0 w 383"/>
                <a:gd name="T35" fmla="*/ 1 h 1160"/>
                <a:gd name="T36" fmla="*/ 0 w 383"/>
                <a:gd name="T37" fmla="*/ 1 h 1160"/>
                <a:gd name="T38" fmla="*/ 0 w 383"/>
                <a:gd name="T39" fmla="*/ 0 h 1160"/>
                <a:gd name="T40" fmla="*/ 0 w 383"/>
                <a:gd name="T41" fmla="*/ 0 h 1160"/>
                <a:gd name="T42" fmla="*/ 0 w 383"/>
                <a:gd name="T43" fmla="*/ 0 h 1160"/>
                <a:gd name="T44" fmla="*/ 0 w 383"/>
                <a:gd name="T45" fmla="*/ 0 h 1160"/>
                <a:gd name="T46" fmla="*/ 0 w 383"/>
                <a:gd name="T47" fmla="*/ 0 h 1160"/>
                <a:gd name="T48" fmla="*/ 0 w 383"/>
                <a:gd name="T49" fmla="*/ 0 h 1160"/>
                <a:gd name="T50" fmla="*/ 0 w 383"/>
                <a:gd name="T51" fmla="*/ 0 h 1160"/>
                <a:gd name="T52" fmla="*/ 0 w 383"/>
                <a:gd name="T53" fmla="*/ 0 h 1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83"/>
                <a:gd name="T82" fmla="*/ 0 h 1160"/>
                <a:gd name="T83" fmla="*/ 383 w 383"/>
                <a:gd name="T84" fmla="*/ 1160 h 1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83" h="1160">
                  <a:moveTo>
                    <a:pt x="0" y="0"/>
                  </a:moveTo>
                  <a:lnTo>
                    <a:pt x="99" y="17"/>
                  </a:lnTo>
                  <a:lnTo>
                    <a:pt x="151" y="103"/>
                  </a:lnTo>
                  <a:lnTo>
                    <a:pt x="203" y="257"/>
                  </a:lnTo>
                  <a:lnTo>
                    <a:pt x="226" y="451"/>
                  </a:lnTo>
                  <a:lnTo>
                    <a:pt x="226" y="560"/>
                  </a:lnTo>
                  <a:lnTo>
                    <a:pt x="191" y="696"/>
                  </a:lnTo>
                  <a:lnTo>
                    <a:pt x="134" y="885"/>
                  </a:lnTo>
                  <a:lnTo>
                    <a:pt x="122" y="937"/>
                  </a:lnTo>
                  <a:lnTo>
                    <a:pt x="139" y="965"/>
                  </a:lnTo>
                  <a:lnTo>
                    <a:pt x="261" y="1006"/>
                  </a:lnTo>
                  <a:lnTo>
                    <a:pt x="383" y="1086"/>
                  </a:lnTo>
                  <a:lnTo>
                    <a:pt x="378" y="1119"/>
                  </a:lnTo>
                  <a:lnTo>
                    <a:pt x="290" y="1160"/>
                  </a:lnTo>
                  <a:lnTo>
                    <a:pt x="256" y="1142"/>
                  </a:lnTo>
                  <a:lnTo>
                    <a:pt x="191" y="1057"/>
                  </a:lnTo>
                  <a:lnTo>
                    <a:pt x="116" y="1016"/>
                  </a:lnTo>
                  <a:lnTo>
                    <a:pt x="34" y="988"/>
                  </a:lnTo>
                  <a:lnTo>
                    <a:pt x="29" y="948"/>
                  </a:lnTo>
                  <a:lnTo>
                    <a:pt x="52" y="868"/>
                  </a:lnTo>
                  <a:lnTo>
                    <a:pt x="116" y="743"/>
                  </a:lnTo>
                  <a:lnTo>
                    <a:pt x="156" y="594"/>
                  </a:lnTo>
                  <a:lnTo>
                    <a:pt x="156" y="423"/>
                  </a:lnTo>
                  <a:lnTo>
                    <a:pt x="122" y="274"/>
                  </a:lnTo>
                  <a:lnTo>
                    <a:pt x="47" y="136"/>
                  </a:lnTo>
                  <a:lnTo>
                    <a:pt x="12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2" name="Freeform 33"/>
            <p:cNvSpPr>
              <a:spLocks noChangeAspect="1"/>
            </p:cNvSpPr>
            <p:nvPr/>
          </p:nvSpPr>
          <p:spPr bwMode="auto">
            <a:xfrm flipH="1">
              <a:off x="1867" y="3240"/>
              <a:ext cx="152" cy="404"/>
            </a:xfrm>
            <a:custGeom>
              <a:avLst/>
              <a:gdLst>
                <a:gd name="T0" fmla="*/ 0 w 461"/>
                <a:gd name="T1" fmla="*/ 0 h 1027"/>
                <a:gd name="T2" fmla="*/ 0 w 461"/>
                <a:gd name="T3" fmla="*/ 0 h 1027"/>
                <a:gd name="T4" fmla="*/ 0 w 461"/>
                <a:gd name="T5" fmla="*/ 0 h 1027"/>
                <a:gd name="T6" fmla="*/ 0 w 461"/>
                <a:gd name="T7" fmla="*/ 0 h 1027"/>
                <a:gd name="T8" fmla="*/ 0 w 461"/>
                <a:gd name="T9" fmla="*/ 0 h 1027"/>
                <a:gd name="T10" fmla="*/ 0 w 461"/>
                <a:gd name="T11" fmla="*/ 0 h 1027"/>
                <a:gd name="T12" fmla="*/ 0 w 461"/>
                <a:gd name="T13" fmla="*/ 0 h 1027"/>
                <a:gd name="T14" fmla="*/ 0 w 461"/>
                <a:gd name="T15" fmla="*/ 0 h 1027"/>
                <a:gd name="T16" fmla="*/ 0 w 461"/>
                <a:gd name="T17" fmla="*/ 0 h 1027"/>
                <a:gd name="T18" fmla="*/ 0 w 461"/>
                <a:gd name="T19" fmla="*/ 1 h 1027"/>
                <a:gd name="T20" fmla="*/ 0 w 461"/>
                <a:gd name="T21" fmla="*/ 1 h 1027"/>
                <a:gd name="T22" fmla="*/ 0 w 461"/>
                <a:gd name="T23" fmla="*/ 1 h 1027"/>
                <a:gd name="T24" fmla="*/ 0 w 461"/>
                <a:gd name="T25" fmla="*/ 1 h 1027"/>
                <a:gd name="T26" fmla="*/ 0 w 461"/>
                <a:gd name="T27" fmla="*/ 1 h 1027"/>
                <a:gd name="T28" fmla="*/ 0 w 461"/>
                <a:gd name="T29" fmla="*/ 1 h 1027"/>
                <a:gd name="T30" fmla="*/ 0 w 461"/>
                <a:gd name="T31" fmla="*/ 1 h 1027"/>
                <a:gd name="T32" fmla="*/ 0 w 461"/>
                <a:gd name="T33" fmla="*/ 1 h 1027"/>
                <a:gd name="T34" fmla="*/ 0 w 461"/>
                <a:gd name="T35" fmla="*/ 1 h 1027"/>
                <a:gd name="T36" fmla="*/ 0 w 461"/>
                <a:gd name="T37" fmla="*/ 1 h 1027"/>
                <a:gd name="T38" fmla="*/ 0 w 461"/>
                <a:gd name="T39" fmla="*/ 1 h 1027"/>
                <a:gd name="T40" fmla="*/ 0 w 461"/>
                <a:gd name="T41" fmla="*/ 1 h 1027"/>
                <a:gd name="T42" fmla="*/ 0 w 461"/>
                <a:gd name="T43" fmla="*/ 0 h 1027"/>
                <a:gd name="T44" fmla="*/ 0 w 461"/>
                <a:gd name="T45" fmla="*/ 0 h 1027"/>
                <a:gd name="T46" fmla="*/ 0 w 461"/>
                <a:gd name="T47" fmla="*/ 0 h 1027"/>
                <a:gd name="T48" fmla="*/ 0 w 461"/>
                <a:gd name="T49" fmla="*/ 0 h 1027"/>
                <a:gd name="T50" fmla="*/ 0 w 461"/>
                <a:gd name="T51" fmla="*/ 0 h 1027"/>
                <a:gd name="T52" fmla="*/ 0 w 461"/>
                <a:gd name="T53" fmla="*/ 0 h 1027"/>
                <a:gd name="T54" fmla="*/ 0 w 461"/>
                <a:gd name="T55" fmla="*/ 0 h 10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61"/>
                <a:gd name="T85" fmla="*/ 0 h 1027"/>
                <a:gd name="T86" fmla="*/ 461 w 461"/>
                <a:gd name="T87" fmla="*/ 1027 h 10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61" h="1027">
                  <a:moveTo>
                    <a:pt x="421" y="0"/>
                  </a:moveTo>
                  <a:lnTo>
                    <a:pt x="449" y="22"/>
                  </a:lnTo>
                  <a:lnTo>
                    <a:pt x="461" y="91"/>
                  </a:lnTo>
                  <a:lnTo>
                    <a:pt x="439" y="159"/>
                  </a:lnTo>
                  <a:lnTo>
                    <a:pt x="380" y="245"/>
                  </a:lnTo>
                  <a:lnTo>
                    <a:pt x="315" y="348"/>
                  </a:lnTo>
                  <a:lnTo>
                    <a:pt x="293" y="462"/>
                  </a:lnTo>
                  <a:lnTo>
                    <a:pt x="310" y="645"/>
                  </a:lnTo>
                  <a:lnTo>
                    <a:pt x="350" y="868"/>
                  </a:lnTo>
                  <a:lnTo>
                    <a:pt x="380" y="959"/>
                  </a:lnTo>
                  <a:lnTo>
                    <a:pt x="368" y="987"/>
                  </a:lnTo>
                  <a:lnTo>
                    <a:pt x="298" y="992"/>
                  </a:lnTo>
                  <a:lnTo>
                    <a:pt x="211" y="969"/>
                  </a:lnTo>
                  <a:lnTo>
                    <a:pt x="134" y="1004"/>
                  </a:lnTo>
                  <a:lnTo>
                    <a:pt x="87" y="1027"/>
                  </a:lnTo>
                  <a:lnTo>
                    <a:pt x="53" y="1022"/>
                  </a:lnTo>
                  <a:lnTo>
                    <a:pt x="0" y="959"/>
                  </a:lnTo>
                  <a:lnTo>
                    <a:pt x="53" y="936"/>
                  </a:lnTo>
                  <a:lnTo>
                    <a:pt x="187" y="908"/>
                  </a:lnTo>
                  <a:lnTo>
                    <a:pt x="263" y="936"/>
                  </a:lnTo>
                  <a:lnTo>
                    <a:pt x="315" y="936"/>
                  </a:lnTo>
                  <a:lnTo>
                    <a:pt x="310" y="890"/>
                  </a:lnTo>
                  <a:lnTo>
                    <a:pt x="258" y="616"/>
                  </a:lnTo>
                  <a:lnTo>
                    <a:pt x="222" y="456"/>
                  </a:lnTo>
                  <a:lnTo>
                    <a:pt x="228" y="376"/>
                  </a:lnTo>
                  <a:lnTo>
                    <a:pt x="280" y="227"/>
                  </a:lnTo>
                  <a:lnTo>
                    <a:pt x="333" y="91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3" name="Freeform 34"/>
            <p:cNvSpPr>
              <a:spLocks noChangeAspect="1"/>
            </p:cNvSpPr>
            <p:nvPr/>
          </p:nvSpPr>
          <p:spPr bwMode="auto">
            <a:xfrm flipH="1">
              <a:off x="1686" y="2699"/>
              <a:ext cx="273" cy="221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4" name="Freeform 35"/>
            <p:cNvSpPr>
              <a:spLocks noChangeAspect="1"/>
            </p:cNvSpPr>
            <p:nvPr/>
          </p:nvSpPr>
          <p:spPr bwMode="auto">
            <a:xfrm flipH="1">
              <a:off x="1680" y="2688"/>
              <a:ext cx="283" cy="23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5" name="Oval 36"/>
            <p:cNvSpPr>
              <a:spLocks noChangeAspect="1" noChangeArrowheads="1"/>
            </p:cNvSpPr>
            <p:nvPr/>
          </p:nvSpPr>
          <p:spPr bwMode="auto">
            <a:xfrm rot="4286940" flipH="1">
              <a:off x="1853" y="2837"/>
              <a:ext cx="55" cy="16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74116" name="Oval 37"/>
            <p:cNvSpPr>
              <a:spLocks noChangeAspect="1" noChangeArrowheads="1"/>
            </p:cNvSpPr>
            <p:nvPr/>
          </p:nvSpPr>
          <p:spPr bwMode="auto">
            <a:xfrm rot="4286940" flipH="1">
              <a:off x="1869" y="2846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74117" name="Oval 38"/>
            <p:cNvSpPr>
              <a:spLocks noChangeAspect="1" noChangeArrowheads="1"/>
            </p:cNvSpPr>
            <p:nvPr/>
          </p:nvSpPr>
          <p:spPr bwMode="auto">
            <a:xfrm rot="4286940" flipH="1">
              <a:off x="1870" y="2836"/>
              <a:ext cx="55" cy="17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74118" name="Oval 39"/>
            <p:cNvSpPr>
              <a:spLocks noChangeAspect="1" noChangeArrowheads="1"/>
            </p:cNvSpPr>
            <p:nvPr/>
          </p:nvSpPr>
          <p:spPr bwMode="auto">
            <a:xfrm rot="4286940" flipH="1">
              <a:off x="1885" y="2846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74119" name="Oval 40"/>
            <p:cNvSpPr>
              <a:spLocks noChangeAspect="1" noChangeArrowheads="1"/>
            </p:cNvSpPr>
            <p:nvPr/>
          </p:nvSpPr>
          <p:spPr bwMode="auto">
            <a:xfrm flipH="1">
              <a:off x="1873" y="2914"/>
              <a:ext cx="66" cy="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endParaRPr lang="en-US" altLang="en-US" sz="2400"/>
            </a:p>
          </p:txBody>
        </p:sp>
        <p:sp>
          <p:nvSpPr>
            <p:cNvPr id="174120" name="Oval 41"/>
            <p:cNvSpPr>
              <a:spLocks noChangeAspect="1" noChangeArrowheads="1"/>
            </p:cNvSpPr>
            <p:nvPr/>
          </p:nvSpPr>
          <p:spPr bwMode="auto">
            <a:xfrm>
              <a:off x="1872" y="3072"/>
              <a:ext cx="96" cy="96"/>
            </a:xfrm>
            <a:prstGeom prst="ellipse">
              <a:avLst/>
            </a:prstGeom>
            <a:solidFill>
              <a:srgbClr val="00FFFF"/>
            </a:solidFill>
            <a:ln w="38100">
              <a:solidFill>
                <a:srgbClr val="00FFFF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74121" name="Freeform 42"/>
            <p:cNvSpPr>
              <a:spLocks noChangeAspect="1"/>
            </p:cNvSpPr>
            <p:nvPr/>
          </p:nvSpPr>
          <p:spPr bwMode="auto">
            <a:xfrm>
              <a:off x="1584" y="2784"/>
              <a:ext cx="238" cy="310"/>
            </a:xfrm>
            <a:custGeom>
              <a:avLst/>
              <a:gdLst>
                <a:gd name="T0" fmla="*/ 0 w 692"/>
                <a:gd name="T1" fmla="*/ 0 h 1069"/>
                <a:gd name="T2" fmla="*/ 0 w 692"/>
                <a:gd name="T3" fmla="*/ 0 h 1069"/>
                <a:gd name="T4" fmla="*/ 0 w 692"/>
                <a:gd name="T5" fmla="*/ 0 h 1069"/>
                <a:gd name="T6" fmla="*/ 0 w 692"/>
                <a:gd name="T7" fmla="*/ 0 h 1069"/>
                <a:gd name="T8" fmla="*/ 0 w 692"/>
                <a:gd name="T9" fmla="*/ 0 h 1069"/>
                <a:gd name="T10" fmla="*/ 0 w 692"/>
                <a:gd name="T11" fmla="*/ 0 h 1069"/>
                <a:gd name="T12" fmla="*/ 0 w 692"/>
                <a:gd name="T13" fmla="*/ 0 h 1069"/>
                <a:gd name="T14" fmla="*/ 0 w 692"/>
                <a:gd name="T15" fmla="*/ 0 h 1069"/>
                <a:gd name="T16" fmla="*/ 0 w 692"/>
                <a:gd name="T17" fmla="*/ 0 h 1069"/>
                <a:gd name="T18" fmla="*/ 0 w 692"/>
                <a:gd name="T19" fmla="*/ 0 h 1069"/>
                <a:gd name="T20" fmla="*/ 0 w 692"/>
                <a:gd name="T21" fmla="*/ 0 h 1069"/>
                <a:gd name="T22" fmla="*/ 0 w 692"/>
                <a:gd name="T23" fmla="*/ 0 h 1069"/>
                <a:gd name="T24" fmla="*/ 0 w 692"/>
                <a:gd name="T25" fmla="*/ 0 h 1069"/>
                <a:gd name="T26" fmla="*/ 0 w 692"/>
                <a:gd name="T27" fmla="*/ 0 h 1069"/>
                <a:gd name="T28" fmla="*/ 0 w 692"/>
                <a:gd name="T29" fmla="*/ 0 h 1069"/>
                <a:gd name="T30" fmla="*/ 0 w 692"/>
                <a:gd name="T31" fmla="*/ 0 h 1069"/>
                <a:gd name="T32" fmla="*/ 0 w 692"/>
                <a:gd name="T33" fmla="*/ 0 h 1069"/>
                <a:gd name="T34" fmla="*/ 0 w 692"/>
                <a:gd name="T35" fmla="*/ 0 h 1069"/>
                <a:gd name="T36" fmla="*/ 0 w 692"/>
                <a:gd name="T37" fmla="*/ 0 h 1069"/>
                <a:gd name="T38" fmla="*/ 0 w 692"/>
                <a:gd name="T39" fmla="*/ 0 h 1069"/>
                <a:gd name="T40" fmla="*/ 0 w 692"/>
                <a:gd name="T41" fmla="*/ 0 h 1069"/>
                <a:gd name="T42" fmla="*/ 0 w 692"/>
                <a:gd name="T43" fmla="*/ 0 h 1069"/>
                <a:gd name="T44" fmla="*/ 0 w 692"/>
                <a:gd name="T45" fmla="*/ 0 h 1069"/>
                <a:gd name="T46" fmla="*/ 0 w 692"/>
                <a:gd name="T47" fmla="*/ 0 h 1069"/>
                <a:gd name="T48" fmla="*/ 0 w 692"/>
                <a:gd name="T49" fmla="*/ 0 h 1069"/>
                <a:gd name="T50" fmla="*/ 0 w 692"/>
                <a:gd name="T51" fmla="*/ 0 h 1069"/>
                <a:gd name="T52" fmla="*/ 0 w 692"/>
                <a:gd name="T53" fmla="*/ 0 h 1069"/>
                <a:gd name="T54" fmla="*/ 0 w 692"/>
                <a:gd name="T55" fmla="*/ 0 h 1069"/>
                <a:gd name="T56" fmla="*/ 0 w 692"/>
                <a:gd name="T57" fmla="*/ 0 h 1069"/>
                <a:gd name="T58" fmla="*/ 0 w 692"/>
                <a:gd name="T59" fmla="*/ 0 h 1069"/>
                <a:gd name="T60" fmla="*/ 0 w 692"/>
                <a:gd name="T61" fmla="*/ 0 h 1069"/>
                <a:gd name="T62" fmla="*/ 0 w 692"/>
                <a:gd name="T63" fmla="*/ 0 h 1069"/>
                <a:gd name="T64" fmla="*/ 0 w 692"/>
                <a:gd name="T65" fmla="*/ 0 h 1069"/>
                <a:gd name="T66" fmla="*/ 0 w 692"/>
                <a:gd name="T67" fmla="*/ 0 h 1069"/>
                <a:gd name="T68" fmla="*/ 0 w 692"/>
                <a:gd name="T69" fmla="*/ 0 h 1069"/>
                <a:gd name="T70" fmla="*/ 0 w 692"/>
                <a:gd name="T71" fmla="*/ 0 h 1069"/>
                <a:gd name="T72" fmla="*/ 0 w 692"/>
                <a:gd name="T73" fmla="*/ 0 h 1069"/>
                <a:gd name="T74" fmla="*/ 0 w 692"/>
                <a:gd name="T75" fmla="*/ 0 h 1069"/>
                <a:gd name="T76" fmla="*/ 0 w 692"/>
                <a:gd name="T77" fmla="*/ 0 h 1069"/>
                <a:gd name="T78" fmla="*/ 0 w 692"/>
                <a:gd name="T79" fmla="*/ 0 h 1069"/>
                <a:gd name="T80" fmla="*/ 0 w 692"/>
                <a:gd name="T81" fmla="*/ 0 h 1069"/>
                <a:gd name="T82" fmla="*/ 0 w 692"/>
                <a:gd name="T83" fmla="*/ 0 h 1069"/>
                <a:gd name="T84" fmla="*/ 0 w 692"/>
                <a:gd name="T85" fmla="*/ 0 h 1069"/>
                <a:gd name="T86" fmla="*/ 0 w 692"/>
                <a:gd name="T87" fmla="*/ 0 h 1069"/>
                <a:gd name="T88" fmla="*/ 0 w 692"/>
                <a:gd name="T89" fmla="*/ 0 h 106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92"/>
                <a:gd name="T136" fmla="*/ 0 h 1069"/>
                <a:gd name="T137" fmla="*/ 692 w 692"/>
                <a:gd name="T138" fmla="*/ 1069 h 106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92" h="1069">
                  <a:moveTo>
                    <a:pt x="403" y="25"/>
                  </a:moveTo>
                  <a:lnTo>
                    <a:pt x="490" y="0"/>
                  </a:lnTo>
                  <a:lnTo>
                    <a:pt x="560" y="4"/>
                  </a:lnTo>
                  <a:lnTo>
                    <a:pt x="613" y="42"/>
                  </a:lnTo>
                  <a:lnTo>
                    <a:pt x="648" y="102"/>
                  </a:lnTo>
                  <a:lnTo>
                    <a:pt x="635" y="165"/>
                  </a:lnTo>
                  <a:lnTo>
                    <a:pt x="586" y="165"/>
                  </a:lnTo>
                  <a:lnTo>
                    <a:pt x="599" y="114"/>
                  </a:lnTo>
                  <a:lnTo>
                    <a:pt x="560" y="68"/>
                  </a:lnTo>
                  <a:lnTo>
                    <a:pt x="522" y="51"/>
                  </a:lnTo>
                  <a:lnTo>
                    <a:pt x="456" y="68"/>
                  </a:lnTo>
                  <a:lnTo>
                    <a:pt x="482" y="119"/>
                  </a:lnTo>
                  <a:lnTo>
                    <a:pt x="490" y="165"/>
                  </a:lnTo>
                  <a:lnTo>
                    <a:pt x="482" y="205"/>
                  </a:lnTo>
                  <a:lnTo>
                    <a:pt x="417" y="222"/>
                  </a:lnTo>
                  <a:lnTo>
                    <a:pt x="347" y="209"/>
                  </a:lnTo>
                  <a:lnTo>
                    <a:pt x="334" y="179"/>
                  </a:lnTo>
                  <a:lnTo>
                    <a:pt x="260" y="260"/>
                  </a:lnTo>
                  <a:lnTo>
                    <a:pt x="217" y="350"/>
                  </a:lnTo>
                  <a:lnTo>
                    <a:pt x="156" y="465"/>
                  </a:lnTo>
                  <a:lnTo>
                    <a:pt x="117" y="568"/>
                  </a:lnTo>
                  <a:lnTo>
                    <a:pt x="100" y="667"/>
                  </a:lnTo>
                  <a:lnTo>
                    <a:pt x="113" y="718"/>
                  </a:lnTo>
                  <a:lnTo>
                    <a:pt x="182" y="783"/>
                  </a:lnTo>
                  <a:lnTo>
                    <a:pt x="326" y="838"/>
                  </a:lnTo>
                  <a:lnTo>
                    <a:pt x="403" y="863"/>
                  </a:lnTo>
                  <a:lnTo>
                    <a:pt x="482" y="876"/>
                  </a:lnTo>
                  <a:lnTo>
                    <a:pt x="599" y="923"/>
                  </a:lnTo>
                  <a:lnTo>
                    <a:pt x="686" y="954"/>
                  </a:lnTo>
                  <a:lnTo>
                    <a:pt x="692" y="1013"/>
                  </a:lnTo>
                  <a:lnTo>
                    <a:pt x="648" y="1056"/>
                  </a:lnTo>
                  <a:lnTo>
                    <a:pt x="596" y="1069"/>
                  </a:lnTo>
                  <a:lnTo>
                    <a:pt x="517" y="1030"/>
                  </a:lnTo>
                  <a:lnTo>
                    <a:pt x="334" y="936"/>
                  </a:lnTo>
                  <a:lnTo>
                    <a:pt x="182" y="872"/>
                  </a:lnTo>
                  <a:lnTo>
                    <a:pt x="77" y="800"/>
                  </a:lnTo>
                  <a:lnTo>
                    <a:pt x="8" y="735"/>
                  </a:lnTo>
                  <a:lnTo>
                    <a:pt x="0" y="658"/>
                  </a:lnTo>
                  <a:lnTo>
                    <a:pt x="38" y="555"/>
                  </a:lnTo>
                  <a:lnTo>
                    <a:pt x="117" y="401"/>
                  </a:lnTo>
                  <a:lnTo>
                    <a:pt x="190" y="273"/>
                  </a:lnTo>
                  <a:lnTo>
                    <a:pt x="282" y="140"/>
                  </a:lnTo>
                  <a:lnTo>
                    <a:pt x="352" y="63"/>
                  </a:lnTo>
                  <a:lnTo>
                    <a:pt x="439" y="25"/>
                  </a:lnTo>
                  <a:lnTo>
                    <a:pt x="403" y="25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2" name="Freeform 43"/>
            <p:cNvSpPr>
              <a:spLocks noChangeAspect="1"/>
            </p:cNvSpPr>
            <p:nvPr/>
          </p:nvSpPr>
          <p:spPr bwMode="auto">
            <a:xfrm>
              <a:off x="1920" y="3024"/>
              <a:ext cx="189" cy="223"/>
            </a:xfrm>
            <a:custGeom>
              <a:avLst/>
              <a:gdLst>
                <a:gd name="T0" fmla="*/ 0 w 553"/>
                <a:gd name="T1" fmla="*/ 0 h 771"/>
                <a:gd name="T2" fmla="*/ 0 w 553"/>
                <a:gd name="T3" fmla="*/ 0 h 771"/>
                <a:gd name="T4" fmla="*/ 0 w 553"/>
                <a:gd name="T5" fmla="*/ 0 h 771"/>
                <a:gd name="T6" fmla="*/ 0 w 553"/>
                <a:gd name="T7" fmla="*/ 0 h 771"/>
                <a:gd name="T8" fmla="*/ 0 w 553"/>
                <a:gd name="T9" fmla="*/ 0 h 771"/>
                <a:gd name="T10" fmla="*/ 0 w 553"/>
                <a:gd name="T11" fmla="*/ 0 h 771"/>
                <a:gd name="T12" fmla="*/ 0 w 553"/>
                <a:gd name="T13" fmla="*/ 0 h 771"/>
                <a:gd name="T14" fmla="*/ 0 w 553"/>
                <a:gd name="T15" fmla="*/ 0 h 771"/>
                <a:gd name="T16" fmla="*/ 0 w 553"/>
                <a:gd name="T17" fmla="*/ 0 h 771"/>
                <a:gd name="T18" fmla="*/ 0 w 553"/>
                <a:gd name="T19" fmla="*/ 0 h 771"/>
                <a:gd name="T20" fmla="*/ 0 w 553"/>
                <a:gd name="T21" fmla="*/ 0 h 771"/>
                <a:gd name="T22" fmla="*/ 0 w 553"/>
                <a:gd name="T23" fmla="*/ 0 h 771"/>
                <a:gd name="T24" fmla="*/ 0 w 553"/>
                <a:gd name="T25" fmla="*/ 0 h 771"/>
                <a:gd name="T26" fmla="*/ 0 w 553"/>
                <a:gd name="T27" fmla="*/ 0 h 771"/>
                <a:gd name="T28" fmla="*/ 0 w 553"/>
                <a:gd name="T29" fmla="*/ 0 h 771"/>
                <a:gd name="T30" fmla="*/ 0 w 553"/>
                <a:gd name="T31" fmla="*/ 0 h 771"/>
                <a:gd name="T32" fmla="*/ 0 w 553"/>
                <a:gd name="T33" fmla="*/ 0 h 771"/>
                <a:gd name="T34" fmla="*/ 0 w 553"/>
                <a:gd name="T35" fmla="*/ 0 h 771"/>
                <a:gd name="T36" fmla="*/ 0 w 553"/>
                <a:gd name="T37" fmla="*/ 0 h 771"/>
                <a:gd name="T38" fmla="*/ 0 w 553"/>
                <a:gd name="T39" fmla="*/ 0 h 771"/>
                <a:gd name="T40" fmla="*/ 0 w 553"/>
                <a:gd name="T41" fmla="*/ 0 h 771"/>
                <a:gd name="T42" fmla="*/ 0 w 553"/>
                <a:gd name="T43" fmla="*/ 0 h 771"/>
                <a:gd name="T44" fmla="*/ 0 w 553"/>
                <a:gd name="T45" fmla="*/ 0 h 771"/>
                <a:gd name="T46" fmla="*/ 0 w 553"/>
                <a:gd name="T47" fmla="*/ 0 h 771"/>
                <a:gd name="T48" fmla="*/ 0 w 553"/>
                <a:gd name="T49" fmla="*/ 0 h 771"/>
                <a:gd name="T50" fmla="*/ 0 w 553"/>
                <a:gd name="T51" fmla="*/ 0 h 771"/>
                <a:gd name="T52" fmla="*/ 0 w 553"/>
                <a:gd name="T53" fmla="*/ 0 h 771"/>
                <a:gd name="T54" fmla="*/ 0 w 553"/>
                <a:gd name="T55" fmla="*/ 0 h 771"/>
                <a:gd name="T56" fmla="*/ 0 w 553"/>
                <a:gd name="T57" fmla="*/ 0 h 771"/>
                <a:gd name="T58" fmla="*/ 0 w 553"/>
                <a:gd name="T59" fmla="*/ 0 h 771"/>
                <a:gd name="T60" fmla="*/ 0 w 553"/>
                <a:gd name="T61" fmla="*/ 0 h 771"/>
                <a:gd name="T62" fmla="*/ 0 w 553"/>
                <a:gd name="T63" fmla="*/ 0 h 771"/>
                <a:gd name="T64" fmla="*/ 0 w 553"/>
                <a:gd name="T65" fmla="*/ 0 h 771"/>
                <a:gd name="T66" fmla="*/ 0 w 553"/>
                <a:gd name="T67" fmla="*/ 0 h 771"/>
                <a:gd name="T68" fmla="*/ 0 w 553"/>
                <a:gd name="T69" fmla="*/ 0 h 77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53"/>
                <a:gd name="T106" fmla="*/ 0 h 771"/>
                <a:gd name="T107" fmla="*/ 553 w 553"/>
                <a:gd name="T108" fmla="*/ 771 h 77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53" h="771">
                  <a:moveTo>
                    <a:pt x="30" y="0"/>
                  </a:moveTo>
                  <a:lnTo>
                    <a:pt x="143" y="13"/>
                  </a:lnTo>
                  <a:lnTo>
                    <a:pt x="261" y="34"/>
                  </a:lnTo>
                  <a:lnTo>
                    <a:pt x="383" y="103"/>
                  </a:lnTo>
                  <a:lnTo>
                    <a:pt x="470" y="154"/>
                  </a:lnTo>
                  <a:lnTo>
                    <a:pt x="526" y="228"/>
                  </a:lnTo>
                  <a:lnTo>
                    <a:pt x="553" y="270"/>
                  </a:lnTo>
                  <a:lnTo>
                    <a:pt x="500" y="395"/>
                  </a:lnTo>
                  <a:lnTo>
                    <a:pt x="417" y="471"/>
                  </a:lnTo>
                  <a:lnTo>
                    <a:pt x="317" y="526"/>
                  </a:lnTo>
                  <a:lnTo>
                    <a:pt x="265" y="561"/>
                  </a:lnTo>
                  <a:lnTo>
                    <a:pt x="174" y="578"/>
                  </a:lnTo>
                  <a:lnTo>
                    <a:pt x="170" y="612"/>
                  </a:lnTo>
                  <a:lnTo>
                    <a:pt x="240" y="642"/>
                  </a:lnTo>
                  <a:lnTo>
                    <a:pt x="339" y="669"/>
                  </a:lnTo>
                  <a:lnTo>
                    <a:pt x="434" y="720"/>
                  </a:lnTo>
                  <a:lnTo>
                    <a:pt x="396" y="758"/>
                  </a:lnTo>
                  <a:lnTo>
                    <a:pt x="357" y="771"/>
                  </a:lnTo>
                  <a:lnTo>
                    <a:pt x="300" y="715"/>
                  </a:lnTo>
                  <a:lnTo>
                    <a:pt x="213" y="680"/>
                  </a:lnTo>
                  <a:lnTo>
                    <a:pt x="143" y="655"/>
                  </a:lnTo>
                  <a:lnTo>
                    <a:pt x="143" y="604"/>
                  </a:lnTo>
                  <a:lnTo>
                    <a:pt x="157" y="549"/>
                  </a:lnTo>
                  <a:lnTo>
                    <a:pt x="200" y="526"/>
                  </a:lnTo>
                  <a:lnTo>
                    <a:pt x="339" y="471"/>
                  </a:lnTo>
                  <a:lnTo>
                    <a:pt x="417" y="386"/>
                  </a:lnTo>
                  <a:lnTo>
                    <a:pt x="474" y="296"/>
                  </a:lnTo>
                  <a:lnTo>
                    <a:pt x="461" y="253"/>
                  </a:lnTo>
                  <a:lnTo>
                    <a:pt x="417" y="201"/>
                  </a:lnTo>
                  <a:lnTo>
                    <a:pt x="313" y="129"/>
                  </a:lnTo>
                  <a:lnTo>
                    <a:pt x="187" y="103"/>
                  </a:lnTo>
                  <a:lnTo>
                    <a:pt x="104" y="99"/>
                  </a:lnTo>
                  <a:lnTo>
                    <a:pt x="30" y="99"/>
                  </a:lnTo>
                  <a:lnTo>
                    <a:pt x="0" y="51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3" name="Freeform 44"/>
            <p:cNvSpPr>
              <a:spLocks noChangeAspect="1"/>
            </p:cNvSpPr>
            <p:nvPr/>
          </p:nvSpPr>
          <p:spPr bwMode="auto">
            <a:xfrm>
              <a:off x="2064" y="2640"/>
              <a:ext cx="77" cy="76"/>
            </a:xfrm>
            <a:custGeom>
              <a:avLst/>
              <a:gdLst>
                <a:gd name="T0" fmla="*/ 0 w 224"/>
                <a:gd name="T1" fmla="*/ 0 h 260"/>
                <a:gd name="T2" fmla="*/ 0 w 224"/>
                <a:gd name="T3" fmla="*/ 0 h 260"/>
                <a:gd name="T4" fmla="*/ 0 w 224"/>
                <a:gd name="T5" fmla="*/ 0 h 260"/>
                <a:gd name="T6" fmla="*/ 0 w 224"/>
                <a:gd name="T7" fmla="*/ 0 h 260"/>
                <a:gd name="T8" fmla="*/ 0 w 224"/>
                <a:gd name="T9" fmla="*/ 0 h 260"/>
                <a:gd name="T10" fmla="*/ 0 w 224"/>
                <a:gd name="T11" fmla="*/ 0 h 260"/>
                <a:gd name="T12" fmla="*/ 0 w 224"/>
                <a:gd name="T13" fmla="*/ 0 h 260"/>
                <a:gd name="T14" fmla="*/ 0 w 224"/>
                <a:gd name="T15" fmla="*/ 0 h 260"/>
                <a:gd name="T16" fmla="*/ 0 w 224"/>
                <a:gd name="T17" fmla="*/ 0 h 260"/>
                <a:gd name="T18" fmla="*/ 0 w 224"/>
                <a:gd name="T19" fmla="*/ 0 h 260"/>
                <a:gd name="T20" fmla="*/ 0 w 224"/>
                <a:gd name="T21" fmla="*/ 0 h 260"/>
                <a:gd name="T22" fmla="*/ 0 w 224"/>
                <a:gd name="T23" fmla="*/ 0 h 260"/>
                <a:gd name="T24" fmla="*/ 0 w 224"/>
                <a:gd name="T25" fmla="*/ 0 h 260"/>
                <a:gd name="T26" fmla="*/ 0 w 224"/>
                <a:gd name="T27" fmla="*/ 0 h 260"/>
                <a:gd name="T28" fmla="*/ 0 w 224"/>
                <a:gd name="T29" fmla="*/ 0 h 260"/>
                <a:gd name="T30" fmla="*/ 0 w 224"/>
                <a:gd name="T31" fmla="*/ 0 h 260"/>
                <a:gd name="T32" fmla="*/ 0 w 224"/>
                <a:gd name="T33" fmla="*/ 0 h 260"/>
                <a:gd name="T34" fmla="*/ 0 w 224"/>
                <a:gd name="T35" fmla="*/ 0 h 260"/>
                <a:gd name="T36" fmla="*/ 0 w 224"/>
                <a:gd name="T37" fmla="*/ 0 h 260"/>
                <a:gd name="T38" fmla="*/ 0 w 224"/>
                <a:gd name="T39" fmla="*/ 0 h 260"/>
                <a:gd name="T40" fmla="*/ 0 w 224"/>
                <a:gd name="T41" fmla="*/ 0 h 260"/>
                <a:gd name="T42" fmla="*/ 0 w 224"/>
                <a:gd name="T43" fmla="*/ 0 h 26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4"/>
                <a:gd name="T67" fmla="*/ 0 h 260"/>
                <a:gd name="T68" fmla="*/ 224 w 224"/>
                <a:gd name="T69" fmla="*/ 260 h 26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4" h="260">
                  <a:moveTo>
                    <a:pt x="27" y="11"/>
                  </a:moveTo>
                  <a:lnTo>
                    <a:pt x="87" y="0"/>
                  </a:lnTo>
                  <a:lnTo>
                    <a:pt x="145" y="4"/>
                  </a:lnTo>
                  <a:lnTo>
                    <a:pt x="198" y="29"/>
                  </a:lnTo>
                  <a:lnTo>
                    <a:pt x="224" y="76"/>
                  </a:lnTo>
                  <a:lnTo>
                    <a:pt x="224" y="114"/>
                  </a:lnTo>
                  <a:lnTo>
                    <a:pt x="198" y="165"/>
                  </a:lnTo>
                  <a:lnTo>
                    <a:pt x="153" y="196"/>
                  </a:lnTo>
                  <a:lnTo>
                    <a:pt x="87" y="196"/>
                  </a:lnTo>
                  <a:lnTo>
                    <a:pt x="48" y="221"/>
                  </a:lnTo>
                  <a:lnTo>
                    <a:pt x="34" y="260"/>
                  </a:lnTo>
                  <a:lnTo>
                    <a:pt x="0" y="247"/>
                  </a:lnTo>
                  <a:lnTo>
                    <a:pt x="13" y="196"/>
                  </a:lnTo>
                  <a:lnTo>
                    <a:pt x="61" y="165"/>
                  </a:lnTo>
                  <a:lnTo>
                    <a:pt x="140" y="158"/>
                  </a:lnTo>
                  <a:lnTo>
                    <a:pt x="171" y="127"/>
                  </a:lnTo>
                  <a:lnTo>
                    <a:pt x="179" y="80"/>
                  </a:lnTo>
                  <a:lnTo>
                    <a:pt x="145" y="38"/>
                  </a:lnTo>
                  <a:lnTo>
                    <a:pt x="92" y="38"/>
                  </a:lnTo>
                  <a:lnTo>
                    <a:pt x="34" y="51"/>
                  </a:lnTo>
                  <a:lnTo>
                    <a:pt x="13" y="38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4" name="Freeform 45"/>
            <p:cNvSpPr>
              <a:spLocks noChangeAspect="1"/>
            </p:cNvSpPr>
            <p:nvPr/>
          </p:nvSpPr>
          <p:spPr bwMode="auto">
            <a:xfrm>
              <a:off x="2016" y="2736"/>
              <a:ext cx="24" cy="21"/>
            </a:xfrm>
            <a:custGeom>
              <a:avLst/>
              <a:gdLst>
                <a:gd name="T0" fmla="*/ 0 w 70"/>
                <a:gd name="T1" fmla="*/ 0 h 71"/>
                <a:gd name="T2" fmla="*/ 0 w 70"/>
                <a:gd name="T3" fmla="*/ 0 h 71"/>
                <a:gd name="T4" fmla="*/ 0 w 70"/>
                <a:gd name="T5" fmla="*/ 0 h 71"/>
                <a:gd name="T6" fmla="*/ 0 w 70"/>
                <a:gd name="T7" fmla="*/ 0 h 71"/>
                <a:gd name="T8" fmla="*/ 0 w 70"/>
                <a:gd name="T9" fmla="*/ 0 h 71"/>
                <a:gd name="T10" fmla="*/ 0 w 70"/>
                <a:gd name="T11" fmla="*/ 0 h 71"/>
                <a:gd name="T12" fmla="*/ 0 w 70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0"/>
                <a:gd name="T22" fmla="*/ 0 h 71"/>
                <a:gd name="T23" fmla="*/ 70 w 70"/>
                <a:gd name="T24" fmla="*/ 71 h 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0" h="71">
                  <a:moveTo>
                    <a:pt x="70" y="4"/>
                  </a:moveTo>
                  <a:lnTo>
                    <a:pt x="35" y="0"/>
                  </a:lnTo>
                  <a:lnTo>
                    <a:pt x="11" y="26"/>
                  </a:lnTo>
                  <a:lnTo>
                    <a:pt x="0" y="67"/>
                  </a:lnTo>
                  <a:lnTo>
                    <a:pt x="35" y="71"/>
                  </a:lnTo>
                  <a:lnTo>
                    <a:pt x="63" y="52"/>
                  </a:lnTo>
                  <a:lnTo>
                    <a:pt x="70" y="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084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 i="1"/>
              <a:t>Graph</a:t>
            </a:r>
            <a:r>
              <a:rPr lang="en-US" altLang="en-US"/>
              <a:t>, </a:t>
            </a:r>
            <a:r>
              <a:rPr lang="en-US" altLang="en-US" i="1"/>
              <a:t>s</a:t>
            </a:r>
            <a:r>
              <a:rPr lang="en-US" altLang="en-US"/>
              <a:t>, and </a:t>
            </a:r>
            <a:r>
              <a:rPr lang="en-US" altLang="en-US" i="1"/>
              <a:t>t</a:t>
            </a:r>
          </a:p>
        </p:txBody>
      </p:sp>
      <p:sp>
        <p:nvSpPr>
          <p:cNvPr id="174085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4086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4107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74108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4087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4095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path</a:t>
              </a:r>
            </a:p>
          </p:txBody>
        </p:sp>
        <p:grpSp>
          <p:nvGrpSpPr>
            <p:cNvPr id="174096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4097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98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s</a:t>
                </a:r>
              </a:p>
            </p:txBody>
          </p:sp>
          <p:sp>
            <p:nvSpPr>
              <p:cNvPr id="174099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t</a:t>
                </a:r>
              </a:p>
            </p:txBody>
          </p:sp>
          <p:sp>
            <p:nvSpPr>
              <p:cNvPr id="174100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4101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4102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4103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4104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4105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4106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74088" name="Rectangle 23"/>
          <p:cNvSpPr>
            <a:spLocks noChangeArrowheads="1"/>
          </p:cNvSpPr>
          <p:nvPr/>
        </p:nvSpPr>
        <p:spPr bwMode="auto">
          <a:xfrm>
            <a:off x="1111250" y="4038600"/>
            <a:ext cx="5934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last edge in the path?”</a:t>
            </a:r>
          </a:p>
        </p:txBody>
      </p:sp>
      <p:grpSp>
        <p:nvGrpSpPr>
          <p:cNvPr id="174089" name="Group 24"/>
          <p:cNvGrpSpPr>
            <a:grpSpLocks/>
          </p:cNvGrpSpPr>
          <p:nvPr/>
        </p:nvGrpSpPr>
        <p:grpSpPr bwMode="auto">
          <a:xfrm>
            <a:off x="7604125" y="2527300"/>
            <a:ext cx="803275" cy="825500"/>
            <a:chOff x="4790" y="3608"/>
            <a:chExt cx="506" cy="520"/>
          </a:xfrm>
        </p:grpSpPr>
        <p:sp>
          <p:nvSpPr>
            <p:cNvPr id="174093" name="Freeform 25"/>
            <p:cNvSpPr>
              <a:spLocks/>
            </p:cNvSpPr>
            <p:nvPr/>
          </p:nvSpPr>
          <p:spPr bwMode="auto">
            <a:xfrm>
              <a:off x="4790" y="3608"/>
              <a:ext cx="470" cy="325"/>
            </a:xfrm>
            <a:custGeom>
              <a:avLst/>
              <a:gdLst>
                <a:gd name="T0" fmla="*/ 470 w 470"/>
                <a:gd name="T1" fmla="*/ 0 h 325"/>
                <a:gd name="T2" fmla="*/ 0 w 470"/>
                <a:gd name="T3" fmla="*/ 325 h 325"/>
                <a:gd name="T4" fmla="*/ 0 60000 65536"/>
                <a:gd name="T5" fmla="*/ 0 60000 65536"/>
                <a:gd name="T6" fmla="*/ 0 w 470"/>
                <a:gd name="T7" fmla="*/ 0 h 325"/>
                <a:gd name="T8" fmla="*/ 470 w 470"/>
                <a:gd name="T9" fmla="*/ 325 h 3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0" h="325">
                  <a:moveTo>
                    <a:pt x="470" y="0"/>
                  </a:moveTo>
                  <a:lnTo>
                    <a:pt x="0" y="325"/>
                  </a:lnTo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74094" name="Picture 2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96" y="3696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" name="Group 52"/>
          <p:cNvGrpSpPr>
            <a:grpSpLocks/>
          </p:cNvGrpSpPr>
          <p:nvPr/>
        </p:nvGrpSpPr>
        <p:grpSpPr bwMode="auto">
          <a:xfrm>
            <a:off x="685800" y="1981200"/>
            <a:ext cx="7086600" cy="4724400"/>
            <a:chOff x="432" y="1248"/>
            <a:chExt cx="4464" cy="2976"/>
          </a:xfrm>
        </p:grpSpPr>
        <p:sp>
          <p:nvSpPr>
            <p:cNvPr id="174091" name="Rectangle 48"/>
            <p:cNvSpPr>
              <a:spLocks noChangeArrowheads="1"/>
            </p:cNvSpPr>
            <p:nvPr/>
          </p:nvSpPr>
          <p:spPr bwMode="auto">
            <a:xfrm>
              <a:off x="768" y="3859"/>
              <a:ext cx="321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“What is the rest of the path?”</a:t>
              </a:r>
            </a:p>
          </p:txBody>
        </p:sp>
        <p:sp>
          <p:nvSpPr>
            <p:cNvPr id="174092" name="Oval 51"/>
            <p:cNvSpPr>
              <a:spLocks noChangeArrowheads="1"/>
            </p:cNvSpPr>
            <p:nvPr/>
          </p:nvSpPr>
          <p:spPr bwMode="auto">
            <a:xfrm>
              <a:off x="432" y="1248"/>
              <a:ext cx="4464" cy="1104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 i="1"/>
              <a:t>Graph</a:t>
            </a:r>
            <a:r>
              <a:rPr lang="en-US" altLang="en-US"/>
              <a:t>, </a:t>
            </a:r>
            <a:r>
              <a:rPr lang="en-US" altLang="en-US" i="1"/>
              <a:t>s</a:t>
            </a:r>
            <a:r>
              <a:rPr lang="en-US" altLang="en-US"/>
              <a:t>, and </a:t>
            </a:r>
            <a:r>
              <a:rPr lang="en-US" altLang="en-US" i="1"/>
              <a:t>t</a:t>
            </a:r>
          </a:p>
        </p:txBody>
      </p:sp>
      <p:sp>
        <p:nvSpPr>
          <p:cNvPr id="175107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5108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5149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75150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5109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5137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path</a:t>
              </a:r>
            </a:p>
          </p:txBody>
        </p:sp>
        <p:grpSp>
          <p:nvGrpSpPr>
            <p:cNvPr id="175138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5139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40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s</a:t>
                </a:r>
              </a:p>
            </p:txBody>
          </p:sp>
          <p:sp>
            <p:nvSpPr>
              <p:cNvPr id="175141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t</a:t>
                </a:r>
              </a:p>
            </p:txBody>
          </p:sp>
          <p:sp>
            <p:nvSpPr>
              <p:cNvPr id="175142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5143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5144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5145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5146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5147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5148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633300" name="Rectangle 20"/>
          <p:cNvSpPr>
            <a:spLocks noChangeArrowheads="1"/>
          </p:cNvSpPr>
          <p:nvPr/>
        </p:nvSpPr>
        <p:spPr bwMode="auto">
          <a:xfrm>
            <a:off x="76200" y="4818063"/>
            <a:ext cx="8991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Giving a good follow up question for your friend to ask the bird.</a:t>
            </a:r>
          </a:p>
        </p:txBody>
      </p:sp>
      <p:sp>
        <p:nvSpPr>
          <p:cNvPr id="175111" name="Rectangle 21"/>
          <p:cNvSpPr>
            <a:spLocks noChangeArrowheads="1"/>
          </p:cNvSpPr>
          <p:nvPr/>
        </p:nvSpPr>
        <p:spPr bwMode="auto">
          <a:xfrm>
            <a:off x="1111250" y="4038600"/>
            <a:ext cx="5934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last edge in the path?”</a:t>
            </a:r>
          </a:p>
        </p:txBody>
      </p:sp>
      <p:grpSp>
        <p:nvGrpSpPr>
          <p:cNvPr id="5" name="Group 22"/>
          <p:cNvGrpSpPr>
            <a:grpSpLocks/>
          </p:cNvGrpSpPr>
          <p:nvPr/>
        </p:nvGrpSpPr>
        <p:grpSpPr bwMode="auto">
          <a:xfrm>
            <a:off x="7604125" y="2527300"/>
            <a:ext cx="803275" cy="825500"/>
            <a:chOff x="4790" y="3608"/>
            <a:chExt cx="506" cy="520"/>
          </a:xfrm>
        </p:grpSpPr>
        <p:sp>
          <p:nvSpPr>
            <p:cNvPr id="175135" name="Freeform 23"/>
            <p:cNvSpPr>
              <a:spLocks/>
            </p:cNvSpPr>
            <p:nvPr/>
          </p:nvSpPr>
          <p:spPr bwMode="auto">
            <a:xfrm>
              <a:off x="4790" y="3608"/>
              <a:ext cx="470" cy="325"/>
            </a:xfrm>
            <a:custGeom>
              <a:avLst/>
              <a:gdLst>
                <a:gd name="T0" fmla="*/ 470 w 470"/>
                <a:gd name="T1" fmla="*/ 0 h 325"/>
                <a:gd name="T2" fmla="*/ 0 w 470"/>
                <a:gd name="T3" fmla="*/ 325 h 325"/>
                <a:gd name="T4" fmla="*/ 0 60000 65536"/>
                <a:gd name="T5" fmla="*/ 0 60000 65536"/>
                <a:gd name="T6" fmla="*/ 0 w 470"/>
                <a:gd name="T7" fmla="*/ 0 h 325"/>
                <a:gd name="T8" fmla="*/ 470 w 470"/>
                <a:gd name="T9" fmla="*/ 325 h 3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0" h="325">
                  <a:moveTo>
                    <a:pt x="470" y="0"/>
                  </a:moveTo>
                  <a:lnTo>
                    <a:pt x="0" y="325"/>
                  </a:lnTo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75136" name="Picture 24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96" y="3696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6477000" y="1582738"/>
            <a:ext cx="1066800" cy="1770062"/>
            <a:chOff x="4080" y="997"/>
            <a:chExt cx="672" cy="1115"/>
          </a:xfrm>
        </p:grpSpPr>
        <p:pic>
          <p:nvPicPr>
            <p:cNvPr id="175115" name="Picture 2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53" y="168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5116" name="Group 27"/>
            <p:cNvGrpSpPr>
              <a:grpSpLocks/>
            </p:cNvGrpSpPr>
            <p:nvPr/>
          </p:nvGrpSpPr>
          <p:grpSpPr bwMode="auto">
            <a:xfrm>
              <a:off x="4080" y="997"/>
              <a:ext cx="672" cy="875"/>
              <a:chOff x="4080" y="997"/>
              <a:chExt cx="672" cy="875"/>
            </a:xfrm>
          </p:grpSpPr>
          <p:sp>
            <p:nvSpPr>
              <p:cNvPr id="175117" name="Freeform 28"/>
              <p:cNvSpPr>
                <a:spLocks/>
              </p:cNvSpPr>
              <p:nvPr/>
            </p:nvSpPr>
            <p:spPr bwMode="auto">
              <a:xfrm>
                <a:off x="4080" y="1440"/>
                <a:ext cx="672" cy="432"/>
              </a:xfrm>
              <a:custGeom>
                <a:avLst/>
                <a:gdLst>
                  <a:gd name="T0" fmla="*/ 13 w 1183"/>
                  <a:gd name="T1" fmla="*/ 20424 h 249"/>
                  <a:gd name="T2" fmla="*/ 0 w 1183"/>
                  <a:gd name="T3" fmla="*/ 0 h 249"/>
                  <a:gd name="T4" fmla="*/ 0 60000 65536"/>
                  <a:gd name="T5" fmla="*/ 0 60000 65536"/>
                  <a:gd name="T6" fmla="*/ 0 w 1183"/>
                  <a:gd name="T7" fmla="*/ 0 h 249"/>
                  <a:gd name="T8" fmla="*/ 1183 w 1183"/>
                  <a:gd name="T9" fmla="*/ 249 h 24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83" h="249">
                    <a:moveTo>
                      <a:pt x="1183" y="249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118" name="Group 29"/>
              <p:cNvGrpSpPr>
                <a:grpSpLocks noChangeAspect="1"/>
              </p:cNvGrpSpPr>
              <p:nvPr/>
            </p:nvGrpSpPr>
            <p:grpSpPr bwMode="auto">
              <a:xfrm>
                <a:off x="4250" y="997"/>
                <a:ext cx="335" cy="635"/>
                <a:chOff x="1584" y="2640"/>
                <a:chExt cx="557" cy="1058"/>
              </a:xfrm>
            </p:grpSpPr>
            <p:sp>
              <p:nvSpPr>
                <p:cNvPr id="175119" name="Freeform 30"/>
                <p:cNvSpPr>
                  <a:spLocks noChangeAspect="1"/>
                </p:cNvSpPr>
                <p:nvPr/>
              </p:nvSpPr>
              <p:spPr bwMode="auto">
                <a:xfrm flipH="1">
                  <a:off x="1801" y="2777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20" name="Freeform 31"/>
                <p:cNvSpPr>
                  <a:spLocks noChangeAspect="1"/>
                </p:cNvSpPr>
                <p:nvPr/>
              </p:nvSpPr>
              <p:spPr bwMode="auto">
                <a:xfrm flipH="1">
                  <a:off x="1811" y="2979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21" name="Freeform 32"/>
                <p:cNvSpPr>
                  <a:spLocks noChangeAspect="1"/>
                </p:cNvSpPr>
                <p:nvPr/>
              </p:nvSpPr>
              <p:spPr bwMode="auto">
                <a:xfrm flipH="1">
                  <a:off x="1748" y="3242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22" name="Freeform 33"/>
                <p:cNvSpPr>
                  <a:spLocks noChangeAspect="1"/>
                </p:cNvSpPr>
                <p:nvPr/>
              </p:nvSpPr>
              <p:spPr bwMode="auto">
                <a:xfrm flipH="1">
                  <a:off x="1867" y="3240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23" name="Freeform 34"/>
                <p:cNvSpPr>
                  <a:spLocks noChangeAspect="1"/>
                </p:cNvSpPr>
                <p:nvPr/>
              </p:nvSpPr>
              <p:spPr bwMode="auto">
                <a:xfrm flipH="1">
                  <a:off x="1686" y="2699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24" name="Freeform 35"/>
                <p:cNvSpPr>
                  <a:spLocks noChangeAspect="1"/>
                </p:cNvSpPr>
                <p:nvPr/>
              </p:nvSpPr>
              <p:spPr bwMode="auto">
                <a:xfrm flipH="1">
                  <a:off x="1680" y="2688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25" name="Oval 36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53" y="2837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75126" name="Oval 37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69" y="2846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75127" name="Oval 38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70" y="2836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75128" name="Oval 39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85" y="2846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75129" name="Oval 40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1873" y="2914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75130" name="Oval 41"/>
                <p:cNvSpPr>
                  <a:spLocks noChangeAspect="1" noChangeArrowheads="1"/>
                </p:cNvSpPr>
                <p:nvPr/>
              </p:nvSpPr>
              <p:spPr bwMode="auto">
                <a:xfrm>
                  <a:off x="1872" y="3072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75131" name="Freeform 42"/>
                <p:cNvSpPr>
                  <a:spLocks noChangeAspect="1"/>
                </p:cNvSpPr>
                <p:nvPr/>
              </p:nvSpPr>
              <p:spPr bwMode="auto">
                <a:xfrm>
                  <a:off x="1584" y="2784"/>
                  <a:ext cx="238" cy="310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32" name="Freeform 43"/>
                <p:cNvSpPr>
                  <a:spLocks noChangeAspect="1"/>
                </p:cNvSpPr>
                <p:nvPr/>
              </p:nvSpPr>
              <p:spPr bwMode="auto">
                <a:xfrm>
                  <a:off x="1920" y="3024"/>
                  <a:ext cx="189" cy="223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33" name="Freeform 44"/>
                <p:cNvSpPr>
                  <a:spLocks noChangeAspect="1"/>
                </p:cNvSpPr>
                <p:nvPr/>
              </p:nvSpPr>
              <p:spPr bwMode="auto">
                <a:xfrm>
                  <a:off x="2064" y="2640"/>
                  <a:ext cx="77" cy="76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34" name="Freeform 45"/>
                <p:cNvSpPr>
                  <a:spLocks noChangeAspect="1"/>
                </p:cNvSpPr>
                <p:nvPr/>
              </p:nvSpPr>
              <p:spPr bwMode="auto">
                <a:xfrm>
                  <a:off x="2016" y="2736"/>
                  <a:ext cx="24" cy="21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633326" name="Rectangle 46"/>
          <p:cNvSpPr>
            <a:spLocks noChangeArrowheads="1"/>
          </p:cNvSpPr>
          <p:nvPr/>
        </p:nvSpPr>
        <p:spPr bwMode="auto">
          <a:xfrm>
            <a:off x="1219200" y="6126163"/>
            <a:ext cx="71659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second last edge in the path?”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3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3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3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3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3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33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3300" grpId="0"/>
      <p:bldP spid="1633326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994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85800" y="1295400"/>
            <a:ext cx="8305800" cy="4114800"/>
          </a:xfrm>
        </p:spPr>
        <p:txBody>
          <a:bodyPr/>
          <a:lstStyle/>
          <a:p>
            <a:pPr eaLnBrk="1" hangingPunct="1"/>
            <a:r>
              <a:rPr lang="en-US" altLang="en-US"/>
              <a:t>You can only ask the bird a little question.</a:t>
            </a:r>
          </a:p>
          <a:p>
            <a:pPr lvl="1" eaLnBrk="1" hangingPunct="1"/>
            <a:r>
              <a:rPr lang="en-US" altLang="en-US"/>
              <a:t>Together with your question, you provide the little bird with a list </a:t>
            </a:r>
            <a:r>
              <a:rPr lang="en-US" altLang="en-US" i="1"/>
              <a:t>A</a:t>
            </a:r>
            <a:r>
              <a:rPr lang="en-US" altLang="en-US" i="1" baseline="-25000"/>
              <a:t>1</a:t>
            </a:r>
            <a:r>
              <a:rPr lang="en-US" altLang="en-US" i="1"/>
              <a:t>, A</a:t>
            </a:r>
            <a:r>
              <a:rPr lang="en-US" altLang="en-US" i="1" baseline="-25000"/>
              <a:t>2</a:t>
            </a:r>
            <a:r>
              <a:rPr lang="en-US" altLang="en-US" i="1"/>
              <a:t>, …, A</a:t>
            </a:r>
            <a:r>
              <a:rPr lang="en-US" altLang="en-US" i="1" baseline="-25000"/>
              <a:t>K</a:t>
            </a:r>
            <a:r>
              <a:rPr lang="en-US" altLang="en-US"/>
              <a:t> of possible answers.  </a:t>
            </a:r>
          </a:p>
          <a:p>
            <a:pPr lvl="1" eaLnBrk="1" hangingPunct="1"/>
            <a:r>
              <a:rPr lang="en-US" altLang="en-US"/>
              <a:t>The little bird answers, </a:t>
            </a:r>
            <a:r>
              <a:rPr lang="en-US" altLang="en-US" i="1"/>
              <a:t>k</a:t>
            </a:r>
            <a:r>
              <a:rPr lang="en-US" altLang="en-US">
                <a:solidFill>
                  <a:schemeClr val="accent2"/>
                </a:solidFill>
              </a:rPr>
              <a:t> </a:t>
            </a:r>
            <a:r>
              <a:rPr lang="en-US" altLang="en-US" sz="3200">
                <a:sym typeface="Symbol" pitchFamily="18" charset="2"/>
              </a:rPr>
              <a:t> </a:t>
            </a:r>
            <a:r>
              <a:rPr lang="en-US" altLang="en-US"/>
              <a:t>[1..</a:t>
            </a:r>
            <a:r>
              <a:rPr lang="en-US" altLang="en-US" i="1"/>
              <a:t>K</a:t>
            </a:r>
            <a:r>
              <a:rPr lang="en-US" altLang="en-US"/>
              <a:t>]. </a:t>
            </a:r>
          </a:p>
          <a:p>
            <a:pPr lvl="1" eaLnBrk="1" hangingPunct="1"/>
            <a:r>
              <a:rPr lang="en-US" altLang="en-US"/>
              <a:t>For an efficient algorithm, </a:t>
            </a:r>
            <a:r>
              <a:rPr lang="en-US" altLang="en-US" i="1"/>
              <a:t>K</a:t>
            </a:r>
            <a:r>
              <a:rPr lang="en-US" altLang="en-US"/>
              <a:t> must be small. </a:t>
            </a:r>
          </a:p>
        </p:txBody>
      </p:sp>
      <p:sp>
        <p:nvSpPr>
          <p:cNvPr id="176131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2" name="Group 41"/>
          <p:cNvGrpSpPr>
            <a:grpSpLocks/>
          </p:cNvGrpSpPr>
          <p:nvPr/>
        </p:nvGrpSpPr>
        <p:grpSpPr bwMode="auto">
          <a:xfrm>
            <a:off x="2133600" y="4167188"/>
            <a:ext cx="6253163" cy="2552700"/>
            <a:chOff x="1344" y="2625"/>
            <a:chExt cx="3939" cy="1608"/>
          </a:xfrm>
        </p:grpSpPr>
        <p:sp>
          <p:nvSpPr>
            <p:cNvPr id="176151" name="Rectangle 22"/>
            <p:cNvSpPr>
              <a:spLocks noChangeArrowheads="1"/>
            </p:cNvSpPr>
            <p:nvPr/>
          </p:nvSpPr>
          <p:spPr bwMode="auto">
            <a:xfrm>
              <a:off x="1344" y="2625"/>
              <a:ext cx="2702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/>
                <a:t>number of edges into node </a:t>
              </a:r>
              <a:r>
                <a:rPr lang="en-US" altLang="en-US" sz="2800" i="1"/>
                <a:t>t</a:t>
              </a:r>
              <a:r>
                <a:rPr lang="en-US" altLang="en-US" sz="2800"/>
                <a:t>.</a:t>
              </a:r>
            </a:p>
          </p:txBody>
        </p:sp>
        <p:grpSp>
          <p:nvGrpSpPr>
            <p:cNvPr id="176152" name="Group 35"/>
            <p:cNvGrpSpPr>
              <a:grpSpLocks/>
            </p:cNvGrpSpPr>
            <p:nvPr/>
          </p:nvGrpSpPr>
          <p:grpSpPr bwMode="auto">
            <a:xfrm>
              <a:off x="4608" y="3360"/>
              <a:ext cx="675" cy="873"/>
              <a:chOff x="4599" y="4119"/>
              <a:chExt cx="675" cy="873"/>
            </a:xfrm>
          </p:grpSpPr>
          <p:grpSp>
            <p:nvGrpSpPr>
              <p:cNvPr id="176153" name="Group 33"/>
              <p:cNvGrpSpPr>
                <a:grpSpLocks/>
              </p:cNvGrpSpPr>
              <p:nvPr/>
            </p:nvGrpSpPr>
            <p:grpSpPr bwMode="auto">
              <a:xfrm rot="-3651711">
                <a:off x="4641" y="4077"/>
                <a:ext cx="591" cy="675"/>
                <a:chOff x="4641" y="4077"/>
                <a:chExt cx="591" cy="675"/>
              </a:xfrm>
            </p:grpSpPr>
            <p:sp>
              <p:nvSpPr>
                <p:cNvPr id="176155" name="Freeform 24"/>
                <p:cNvSpPr>
                  <a:spLocks/>
                </p:cNvSpPr>
                <p:nvPr/>
              </p:nvSpPr>
              <p:spPr bwMode="auto">
                <a:xfrm flipH="1">
                  <a:off x="4967" y="4077"/>
                  <a:ext cx="242" cy="508"/>
                </a:xfrm>
                <a:custGeom>
                  <a:avLst/>
                  <a:gdLst>
                    <a:gd name="T0" fmla="*/ 0 w 242"/>
                    <a:gd name="T1" fmla="*/ 508 h 508"/>
                    <a:gd name="T2" fmla="*/ 242 w 242"/>
                    <a:gd name="T3" fmla="*/ 0 h 508"/>
                    <a:gd name="T4" fmla="*/ 0 60000 65536"/>
                    <a:gd name="T5" fmla="*/ 0 60000 65536"/>
                    <a:gd name="T6" fmla="*/ 0 w 242"/>
                    <a:gd name="T7" fmla="*/ 0 h 508"/>
                    <a:gd name="T8" fmla="*/ 242 w 242"/>
                    <a:gd name="T9" fmla="*/ 508 h 50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42" h="508">
                      <a:moveTo>
                        <a:pt x="0" y="508"/>
                      </a:moveTo>
                      <a:lnTo>
                        <a:pt x="24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156" name="Freeform 25"/>
                <p:cNvSpPr>
                  <a:spLocks/>
                </p:cNvSpPr>
                <p:nvPr/>
              </p:nvSpPr>
              <p:spPr bwMode="auto">
                <a:xfrm flipH="1">
                  <a:off x="4845" y="4108"/>
                  <a:ext cx="349" cy="452"/>
                </a:xfrm>
                <a:custGeom>
                  <a:avLst/>
                  <a:gdLst>
                    <a:gd name="T0" fmla="*/ 0 w 349"/>
                    <a:gd name="T1" fmla="*/ 452 h 452"/>
                    <a:gd name="T2" fmla="*/ 349 w 349"/>
                    <a:gd name="T3" fmla="*/ 0 h 452"/>
                    <a:gd name="T4" fmla="*/ 0 60000 65536"/>
                    <a:gd name="T5" fmla="*/ 0 60000 65536"/>
                    <a:gd name="T6" fmla="*/ 0 w 349"/>
                    <a:gd name="T7" fmla="*/ 0 h 452"/>
                    <a:gd name="T8" fmla="*/ 349 w 349"/>
                    <a:gd name="T9" fmla="*/ 452 h 45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49" h="452">
                      <a:moveTo>
                        <a:pt x="0" y="452"/>
                      </a:moveTo>
                      <a:lnTo>
                        <a:pt x="34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157" name="Freeform 26"/>
                <p:cNvSpPr>
                  <a:spLocks/>
                </p:cNvSpPr>
                <p:nvPr/>
              </p:nvSpPr>
              <p:spPr bwMode="auto">
                <a:xfrm flipH="1">
                  <a:off x="4732" y="4191"/>
                  <a:ext cx="477" cy="387"/>
                </a:xfrm>
                <a:custGeom>
                  <a:avLst/>
                  <a:gdLst>
                    <a:gd name="T0" fmla="*/ 0 w 477"/>
                    <a:gd name="T1" fmla="*/ 387 h 387"/>
                    <a:gd name="T2" fmla="*/ 477 w 477"/>
                    <a:gd name="T3" fmla="*/ 0 h 387"/>
                    <a:gd name="T4" fmla="*/ 0 60000 65536"/>
                    <a:gd name="T5" fmla="*/ 0 60000 65536"/>
                    <a:gd name="T6" fmla="*/ 0 w 477"/>
                    <a:gd name="T7" fmla="*/ 0 h 387"/>
                    <a:gd name="T8" fmla="*/ 477 w 477"/>
                    <a:gd name="T9" fmla="*/ 387 h 38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77" h="387">
                      <a:moveTo>
                        <a:pt x="0" y="387"/>
                      </a:moveTo>
                      <a:lnTo>
                        <a:pt x="47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158" name="Freeform 27"/>
                <p:cNvSpPr>
                  <a:spLocks/>
                </p:cNvSpPr>
                <p:nvPr/>
              </p:nvSpPr>
              <p:spPr bwMode="auto">
                <a:xfrm flipH="1">
                  <a:off x="4641" y="4434"/>
                  <a:ext cx="591" cy="166"/>
                </a:xfrm>
                <a:custGeom>
                  <a:avLst/>
                  <a:gdLst>
                    <a:gd name="T0" fmla="*/ 0 w 591"/>
                    <a:gd name="T1" fmla="*/ 166 h 166"/>
                    <a:gd name="T2" fmla="*/ 591 w 591"/>
                    <a:gd name="T3" fmla="*/ 0 h 166"/>
                    <a:gd name="T4" fmla="*/ 0 60000 65536"/>
                    <a:gd name="T5" fmla="*/ 0 60000 65536"/>
                    <a:gd name="T6" fmla="*/ 0 w 591"/>
                    <a:gd name="T7" fmla="*/ 0 h 166"/>
                    <a:gd name="T8" fmla="*/ 591 w 59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91" h="166">
                      <a:moveTo>
                        <a:pt x="0" y="166"/>
                      </a:moveTo>
                      <a:lnTo>
                        <a:pt x="591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159" name="Freeform 28"/>
                <p:cNvSpPr>
                  <a:spLocks/>
                </p:cNvSpPr>
                <p:nvPr/>
              </p:nvSpPr>
              <p:spPr bwMode="auto">
                <a:xfrm flipH="1">
                  <a:off x="4648" y="4532"/>
                  <a:ext cx="576" cy="61"/>
                </a:xfrm>
                <a:custGeom>
                  <a:avLst/>
                  <a:gdLst>
                    <a:gd name="T0" fmla="*/ 0 w 576"/>
                    <a:gd name="T1" fmla="*/ 61 h 61"/>
                    <a:gd name="T2" fmla="*/ 576 w 576"/>
                    <a:gd name="T3" fmla="*/ 0 h 61"/>
                    <a:gd name="T4" fmla="*/ 0 60000 65536"/>
                    <a:gd name="T5" fmla="*/ 0 60000 65536"/>
                    <a:gd name="T6" fmla="*/ 0 w 576"/>
                    <a:gd name="T7" fmla="*/ 0 h 61"/>
                    <a:gd name="T8" fmla="*/ 576 w 576"/>
                    <a:gd name="T9" fmla="*/ 61 h 6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76" h="61">
                      <a:moveTo>
                        <a:pt x="0" y="61"/>
                      </a:moveTo>
                      <a:lnTo>
                        <a:pt x="576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160" name="Freeform 29"/>
                <p:cNvSpPr>
                  <a:spLocks/>
                </p:cNvSpPr>
                <p:nvPr/>
              </p:nvSpPr>
              <p:spPr bwMode="auto">
                <a:xfrm flipH="1">
                  <a:off x="4694" y="4585"/>
                  <a:ext cx="523" cy="46"/>
                </a:xfrm>
                <a:custGeom>
                  <a:avLst/>
                  <a:gdLst>
                    <a:gd name="T0" fmla="*/ 0 w 523"/>
                    <a:gd name="T1" fmla="*/ 0 h 46"/>
                    <a:gd name="T2" fmla="*/ 523 w 523"/>
                    <a:gd name="T3" fmla="*/ 46 h 46"/>
                    <a:gd name="T4" fmla="*/ 0 60000 65536"/>
                    <a:gd name="T5" fmla="*/ 0 60000 65536"/>
                    <a:gd name="T6" fmla="*/ 0 w 523"/>
                    <a:gd name="T7" fmla="*/ 0 h 46"/>
                    <a:gd name="T8" fmla="*/ 523 w 523"/>
                    <a:gd name="T9" fmla="*/ 46 h 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23" h="46">
                      <a:moveTo>
                        <a:pt x="0" y="0"/>
                      </a:moveTo>
                      <a:lnTo>
                        <a:pt x="523" y="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161" name="Freeform 31"/>
                <p:cNvSpPr>
                  <a:spLocks/>
                </p:cNvSpPr>
                <p:nvPr/>
              </p:nvSpPr>
              <p:spPr bwMode="auto">
                <a:xfrm flipH="1">
                  <a:off x="4754" y="4128"/>
                  <a:ext cx="440" cy="624"/>
                </a:xfrm>
                <a:custGeom>
                  <a:avLst/>
                  <a:gdLst>
                    <a:gd name="T0" fmla="*/ 0 w 440"/>
                    <a:gd name="T1" fmla="*/ 0 h 624"/>
                    <a:gd name="T2" fmla="*/ 384 w 440"/>
                    <a:gd name="T3" fmla="*/ 192 h 624"/>
                    <a:gd name="T4" fmla="*/ 336 w 440"/>
                    <a:gd name="T5" fmla="*/ 624 h 624"/>
                    <a:gd name="T6" fmla="*/ 0 60000 65536"/>
                    <a:gd name="T7" fmla="*/ 0 60000 65536"/>
                    <a:gd name="T8" fmla="*/ 0 60000 65536"/>
                    <a:gd name="T9" fmla="*/ 0 w 440"/>
                    <a:gd name="T10" fmla="*/ 0 h 624"/>
                    <a:gd name="T11" fmla="*/ 440 w 440"/>
                    <a:gd name="T12" fmla="*/ 624 h 62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40" h="624">
                      <a:moveTo>
                        <a:pt x="0" y="0"/>
                      </a:moveTo>
                      <a:cubicBezTo>
                        <a:pt x="164" y="44"/>
                        <a:pt x="328" y="88"/>
                        <a:pt x="384" y="192"/>
                      </a:cubicBezTo>
                      <a:cubicBezTo>
                        <a:pt x="440" y="296"/>
                        <a:pt x="388" y="460"/>
                        <a:pt x="336" y="624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FF00FF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6154" name="Rectangle 34"/>
              <p:cNvSpPr>
                <a:spLocks noChangeArrowheads="1"/>
              </p:cNvSpPr>
              <p:nvPr/>
            </p:nvSpPr>
            <p:spPr bwMode="auto">
              <a:xfrm flipH="1">
                <a:off x="4618" y="4665"/>
                <a:ext cx="265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800" i="1">
                    <a:solidFill>
                      <a:srgbClr val="FF66FF"/>
                    </a:solidFill>
                  </a:rPr>
                  <a:t>K</a:t>
                </a:r>
              </a:p>
            </p:txBody>
          </p:sp>
        </p:grpSp>
      </p:grpSp>
      <p:grpSp>
        <p:nvGrpSpPr>
          <p:cNvPr id="5" name="Group 44"/>
          <p:cNvGrpSpPr>
            <a:grpSpLocks/>
          </p:cNvGrpSpPr>
          <p:nvPr/>
        </p:nvGrpSpPr>
        <p:grpSpPr bwMode="auto">
          <a:xfrm>
            <a:off x="685800" y="3657600"/>
            <a:ext cx="8115300" cy="2743200"/>
            <a:chOff x="432" y="2304"/>
            <a:chExt cx="5112" cy="1728"/>
          </a:xfrm>
        </p:grpSpPr>
        <p:grpSp>
          <p:nvGrpSpPr>
            <p:cNvPr id="176134" name="Group 42"/>
            <p:cNvGrpSpPr>
              <a:grpSpLocks/>
            </p:cNvGrpSpPr>
            <p:nvPr/>
          </p:nvGrpSpPr>
          <p:grpSpPr bwMode="auto">
            <a:xfrm>
              <a:off x="432" y="2304"/>
              <a:ext cx="3840" cy="672"/>
              <a:chOff x="432" y="2304"/>
              <a:chExt cx="3840" cy="672"/>
            </a:xfrm>
          </p:grpSpPr>
          <p:sp>
            <p:nvSpPr>
              <p:cNvPr id="176149" name="Rectangle 5"/>
              <p:cNvSpPr>
                <a:spLocks noChangeArrowheads="1"/>
              </p:cNvSpPr>
              <p:nvPr/>
            </p:nvSpPr>
            <p:spPr bwMode="auto">
              <a:xfrm>
                <a:off x="432" y="2649"/>
                <a:ext cx="90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lvl="1" eaLnBrk="1" hangingPunct="1">
                  <a:spcBef>
                    <a:spcPct val="50000"/>
                  </a:spcBef>
                </a:pPr>
                <a:r>
                  <a:rPr lang="en-US" altLang="en-US"/>
                  <a:t> </a:t>
                </a:r>
                <a:r>
                  <a:rPr lang="en-US" altLang="en-US" i="1"/>
                  <a:t>K</a:t>
                </a:r>
                <a:r>
                  <a:rPr lang="en-US" altLang="en-US"/>
                  <a:t> =</a:t>
                </a:r>
              </a:p>
            </p:txBody>
          </p:sp>
          <p:sp>
            <p:nvSpPr>
              <p:cNvPr id="176150" name="Rectangle 7"/>
              <p:cNvSpPr>
                <a:spLocks noChangeArrowheads="1"/>
              </p:cNvSpPr>
              <p:nvPr/>
            </p:nvSpPr>
            <p:spPr bwMode="auto">
              <a:xfrm>
                <a:off x="432" y="2304"/>
                <a:ext cx="384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en-US"/>
                  <a:t>Eg. “What is best last edge?” </a:t>
                </a:r>
              </a:p>
            </p:txBody>
          </p:sp>
        </p:grpSp>
        <p:grpSp>
          <p:nvGrpSpPr>
            <p:cNvPr id="176135" name="Group 43"/>
            <p:cNvGrpSpPr>
              <a:grpSpLocks/>
            </p:cNvGrpSpPr>
            <p:nvPr/>
          </p:nvGrpSpPr>
          <p:grpSpPr bwMode="auto">
            <a:xfrm>
              <a:off x="456" y="3240"/>
              <a:ext cx="5088" cy="792"/>
              <a:chOff x="456" y="3240"/>
              <a:chExt cx="5088" cy="792"/>
            </a:xfrm>
          </p:grpSpPr>
          <p:sp>
            <p:nvSpPr>
              <p:cNvPr id="176136" name="Freeform 11"/>
              <p:cNvSpPr>
                <a:spLocks/>
              </p:cNvSpPr>
              <p:nvPr/>
            </p:nvSpPr>
            <p:spPr bwMode="auto">
              <a:xfrm>
                <a:off x="705" y="326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7" name="Text Box 12"/>
              <p:cNvSpPr txBox="1">
                <a:spLocks noChangeArrowheads="1"/>
              </p:cNvSpPr>
              <p:nvPr/>
            </p:nvSpPr>
            <p:spPr bwMode="auto">
              <a:xfrm>
                <a:off x="456" y="366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s</a:t>
                </a:r>
              </a:p>
            </p:txBody>
          </p:sp>
          <p:sp>
            <p:nvSpPr>
              <p:cNvPr id="176138" name="Text Box 13"/>
              <p:cNvSpPr txBox="1">
                <a:spLocks noChangeArrowheads="1"/>
              </p:cNvSpPr>
              <p:nvPr/>
            </p:nvSpPr>
            <p:spPr bwMode="auto">
              <a:xfrm>
                <a:off x="5328" y="326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t</a:t>
                </a:r>
              </a:p>
            </p:txBody>
          </p:sp>
          <p:sp>
            <p:nvSpPr>
              <p:cNvPr id="176139" name="Oval 14"/>
              <p:cNvSpPr>
                <a:spLocks noChangeArrowheads="1"/>
              </p:cNvSpPr>
              <p:nvPr/>
            </p:nvSpPr>
            <p:spPr bwMode="auto">
              <a:xfrm>
                <a:off x="672" y="38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6140" name="Oval 15"/>
              <p:cNvSpPr>
                <a:spLocks noChangeArrowheads="1"/>
              </p:cNvSpPr>
              <p:nvPr/>
            </p:nvSpPr>
            <p:spPr bwMode="auto">
              <a:xfrm>
                <a:off x="1712" y="33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6141" name="Oval 16"/>
              <p:cNvSpPr>
                <a:spLocks noChangeArrowheads="1"/>
              </p:cNvSpPr>
              <p:nvPr/>
            </p:nvSpPr>
            <p:spPr bwMode="auto">
              <a:xfrm>
                <a:off x="2872" y="356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6142" name="Oval 17"/>
              <p:cNvSpPr>
                <a:spLocks noChangeArrowheads="1"/>
              </p:cNvSpPr>
              <p:nvPr/>
            </p:nvSpPr>
            <p:spPr bwMode="auto">
              <a:xfrm>
                <a:off x="4032" y="338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6143" name="Oval 18"/>
              <p:cNvSpPr>
                <a:spLocks noChangeArrowheads="1"/>
              </p:cNvSpPr>
              <p:nvPr/>
            </p:nvSpPr>
            <p:spPr bwMode="auto">
              <a:xfrm>
                <a:off x="5232" y="345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6144" name="Oval 19"/>
              <p:cNvSpPr>
                <a:spLocks noChangeArrowheads="1"/>
              </p:cNvSpPr>
              <p:nvPr/>
            </p:nvSpPr>
            <p:spPr bwMode="auto">
              <a:xfrm>
                <a:off x="4736" y="379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6145" name="Oval 20"/>
              <p:cNvSpPr>
                <a:spLocks noChangeArrowheads="1"/>
              </p:cNvSpPr>
              <p:nvPr/>
            </p:nvSpPr>
            <p:spPr bwMode="auto">
              <a:xfrm>
                <a:off x="3480" y="32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grpSp>
            <p:nvGrpSpPr>
              <p:cNvPr id="176146" name="Group 38"/>
              <p:cNvGrpSpPr>
                <a:grpSpLocks/>
              </p:cNvGrpSpPr>
              <p:nvPr/>
            </p:nvGrpSpPr>
            <p:grpSpPr bwMode="auto">
              <a:xfrm>
                <a:off x="4790" y="3474"/>
                <a:ext cx="506" cy="520"/>
                <a:chOff x="4790" y="3608"/>
                <a:chExt cx="506" cy="520"/>
              </a:xfrm>
            </p:grpSpPr>
            <p:sp>
              <p:nvSpPr>
                <p:cNvPr id="176147" name="Freeform 39"/>
                <p:cNvSpPr>
                  <a:spLocks/>
                </p:cNvSpPr>
                <p:nvPr/>
              </p:nvSpPr>
              <p:spPr bwMode="auto">
                <a:xfrm>
                  <a:off x="4790" y="3608"/>
                  <a:ext cx="470" cy="325"/>
                </a:xfrm>
                <a:custGeom>
                  <a:avLst/>
                  <a:gdLst>
                    <a:gd name="T0" fmla="*/ 470 w 470"/>
                    <a:gd name="T1" fmla="*/ 0 h 325"/>
                    <a:gd name="T2" fmla="*/ 0 w 470"/>
                    <a:gd name="T3" fmla="*/ 325 h 325"/>
                    <a:gd name="T4" fmla="*/ 0 60000 65536"/>
                    <a:gd name="T5" fmla="*/ 0 60000 65536"/>
                    <a:gd name="T6" fmla="*/ 0 w 470"/>
                    <a:gd name="T7" fmla="*/ 0 h 325"/>
                    <a:gd name="T8" fmla="*/ 470 w 470"/>
                    <a:gd name="T9" fmla="*/ 325 h 32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70" h="325">
                      <a:moveTo>
                        <a:pt x="470" y="0"/>
                      </a:moveTo>
                      <a:lnTo>
                        <a:pt x="0" y="32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accent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176148" name="Picture 40" descr="an02380_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6" y="3696"/>
                  <a:ext cx="400" cy="4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20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20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20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20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20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20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209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209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0994" grpId="0" build="p" bldLvl="2" autoUpdateAnimBg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85800" y="1295400"/>
            <a:ext cx="8305800" cy="4114800"/>
          </a:xfrm>
        </p:spPr>
        <p:txBody>
          <a:bodyPr/>
          <a:lstStyle/>
          <a:p>
            <a:pPr eaLnBrk="1" hangingPunct="1"/>
            <a:r>
              <a:rPr lang="en-US" altLang="en-US"/>
              <a:t>You can only ask the bird a little question.</a:t>
            </a:r>
          </a:p>
          <a:p>
            <a:pPr lvl="1" eaLnBrk="1" hangingPunct="1"/>
            <a:r>
              <a:rPr lang="en-US" altLang="en-US"/>
              <a:t>Together with your question, you provide the little bird with a list </a:t>
            </a:r>
            <a:r>
              <a:rPr lang="en-US" altLang="en-US" i="1"/>
              <a:t>A</a:t>
            </a:r>
            <a:r>
              <a:rPr lang="en-US" altLang="en-US" i="1" baseline="-25000"/>
              <a:t>1</a:t>
            </a:r>
            <a:r>
              <a:rPr lang="en-US" altLang="en-US" i="1"/>
              <a:t>, A</a:t>
            </a:r>
            <a:r>
              <a:rPr lang="en-US" altLang="en-US" i="1" baseline="-25000"/>
              <a:t>2</a:t>
            </a:r>
            <a:r>
              <a:rPr lang="en-US" altLang="en-US" i="1"/>
              <a:t>, …, A</a:t>
            </a:r>
            <a:r>
              <a:rPr lang="en-US" altLang="en-US" i="1" baseline="-25000"/>
              <a:t>K</a:t>
            </a:r>
            <a:r>
              <a:rPr lang="en-US" altLang="en-US"/>
              <a:t> of possible answers.  </a:t>
            </a:r>
          </a:p>
          <a:p>
            <a:pPr lvl="1" eaLnBrk="1" hangingPunct="1"/>
            <a:r>
              <a:rPr lang="en-US" altLang="en-US"/>
              <a:t>The little bird answers, </a:t>
            </a:r>
            <a:r>
              <a:rPr lang="en-US" altLang="en-US" i="1"/>
              <a:t>k</a:t>
            </a:r>
            <a:r>
              <a:rPr lang="en-US" altLang="en-US"/>
              <a:t> </a:t>
            </a:r>
            <a:r>
              <a:rPr lang="en-US" altLang="en-US" sz="3200">
                <a:sym typeface="Symbol" pitchFamily="18" charset="2"/>
              </a:rPr>
              <a:t></a:t>
            </a:r>
            <a:r>
              <a:rPr lang="en-US" altLang="en-US" sz="3200"/>
              <a:t> </a:t>
            </a:r>
            <a:r>
              <a:rPr lang="en-US" altLang="en-US"/>
              <a:t>[1..</a:t>
            </a:r>
            <a:r>
              <a:rPr lang="en-US" altLang="en-US" i="1"/>
              <a:t>K</a:t>
            </a:r>
            <a:r>
              <a:rPr lang="en-US" altLang="en-US"/>
              <a:t>]. </a:t>
            </a:r>
          </a:p>
          <a:p>
            <a:pPr lvl="1" eaLnBrk="1" hangingPunct="1"/>
            <a:r>
              <a:rPr lang="en-US" altLang="en-US"/>
              <a:t>For an efficient algorithm, </a:t>
            </a:r>
            <a:r>
              <a:rPr lang="en-US" altLang="en-US" i="1"/>
              <a:t>K</a:t>
            </a:r>
            <a:r>
              <a:rPr lang="en-US" altLang="en-US"/>
              <a:t> must be small. </a:t>
            </a:r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22020" name="Rectangle 4"/>
          <p:cNvSpPr>
            <a:spLocks noChangeArrowheads="1"/>
          </p:cNvSpPr>
          <p:nvPr/>
        </p:nvSpPr>
        <p:spPr bwMode="auto">
          <a:xfrm>
            <a:off x="381000" y="5314950"/>
            <a:ext cx="5778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50000"/>
              </a:spcBef>
              <a:buFontTx/>
              <a:buNone/>
            </a:pPr>
            <a:r>
              <a:rPr lang="en-US" altLang="en-US" sz="2800"/>
              <a:t>Trying all is the Brute Force algorithm.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609600" y="3505200"/>
            <a:ext cx="8534400" cy="3352800"/>
            <a:chOff x="384" y="2208"/>
            <a:chExt cx="5376" cy="2112"/>
          </a:xfrm>
        </p:grpSpPr>
        <p:grpSp>
          <p:nvGrpSpPr>
            <p:cNvPr id="177169" name="Group 6"/>
            <p:cNvGrpSpPr>
              <a:grpSpLocks/>
            </p:cNvGrpSpPr>
            <p:nvPr/>
          </p:nvGrpSpPr>
          <p:grpSpPr bwMode="auto">
            <a:xfrm>
              <a:off x="384" y="2304"/>
              <a:ext cx="4080" cy="672"/>
              <a:chOff x="432" y="2304"/>
              <a:chExt cx="4080" cy="672"/>
            </a:xfrm>
          </p:grpSpPr>
          <p:sp>
            <p:nvSpPr>
              <p:cNvPr id="177172" name="Rectangle 7"/>
              <p:cNvSpPr>
                <a:spLocks noChangeArrowheads="1"/>
              </p:cNvSpPr>
              <p:nvPr/>
            </p:nvSpPr>
            <p:spPr bwMode="auto">
              <a:xfrm>
                <a:off x="432" y="2649"/>
                <a:ext cx="90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lvl="1" eaLnBrk="1" hangingPunct="1">
                  <a:spcBef>
                    <a:spcPct val="50000"/>
                  </a:spcBef>
                </a:pPr>
                <a:r>
                  <a:rPr lang="en-US" altLang="en-US"/>
                  <a:t> </a:t>
                </a:r>
                <a:r>
                  <a:rPr lang="en-US" altLang="en-US" i="1"/>
                  <a:t>K</a:t>
                </a:r>
                <a:r>
                  <a:rPr lang="en-US" altLang="en-US"/>
                  <a:t> =</a:t>
                </a:r>
              </a:p>
            </p:txBody>
          </p:sp>
          <p:sp>
            <p:nvSpPr>
              <p:cNvPr id="177173" name="Rectangle 8"/>
              <p:cNvSpPr>
                <a:spLocks noChangeArrowheads="1"/>
              </p:cNvSpPr>
              <p:nvPr/>
            </p:nvSpPr>
            <p:spPr bwMode="auto">
              <a:xfrm>
                <a:off x="432" y="2304"/>
                <a:ext cx="408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en-US"/>
                  <a:t>Eg. “What is an optimal solution?”</a:t>
                </a:r>
              </a:p>
            </p:txBody>
          </p:sp>
        </p:grpSp>
        <p:pic>
          <p:nvPicPr>
            <p:cNvPr id="177170" name="Picture 9" descr="question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99" y="2208"/>
              <a:ext cx="1661" cy="2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71" name="Freeform 10"/>
            <p:cNvSpPr>
              <a:spLocks/>
            </p:cNvSpPr>
            <p:nvPr/>
          </p:nvSpPr>
          <p:spPr bwMode="auto">
            <a:xfrm>
              <a:off x="4880" y="2304"/>
              <a:ext cx="832" cy="1920"/>
            </a:xfrm>
            <a:custGeom>
              <a:avLst/>
              <a:gdLst>
                <a:gd name="T0" fmla="*/ 48 w 832"/>
                <a:gd name="T1" fmla="*/ 0 h 1920"/>
                <a:gd name="T2" fmla="*/ 672 w 832"/>
                <a:gd name="T3" fmla="*/ 384 h 1920"/>
                <a:gd name="T4" fmla="*/ 384 w 832"/>
                <a:gd name="T5" fmla="*/ 912 h 1920"/>
                <a:gd name="T6" fmla="*/ 832 w 832"/>
                <a:gd name="T7" fmla="*/ 1450 h 1920"/>
                <a:gd name="T8" fmla="*/ 0 w 83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2" h="1920">
                  <a:moveTo>
                    <a:pt x="48" y="0"/>
                  </a:moveTo>
                  <a:lnTo>
                    <a:pt x="672" y="384"/>
                  </a:lnTo>
                  <a:lnTo>
                    <a:pt x="384" y="912"/>
                  </a:lnTo>
                  <a:lnTo>
                    <a:pt x="832" y="1450"/>
                  </a:lnTo>
                  <a:lnTo>
                    <a:pt x="0" y="1920"/>
                  </a:lnTo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11"/>
          <p:cNvGrpSpPr>
            <a:grpSpLocks/>
          </p:cNvGrpSpPr>
          <p:nvPr/>
        </p:nvGrpSpPr>
        <p:grpSpPr bwMode="auto">
          <a:xfrm>
            <a:off x="2133600" y="3657600"/>
            <a:ext cx="6553200" cy="3048000"/>
            <a:chOff x="1344" y="2304"/>
            <a:chExt cx="4128" cy="1920"/>
          </a:xfrm>
        </p:grpSpPr>
        <p:sp>
          <p:nvSpPr>
            <p:cNvPr id="177159" name="Rectangle 12"/>
            <p:cNvSpPr>
              <a:spLocks noChangeArrowheads="1"/>
            </p:cNvSpPr>
            <p:nvPr/>
          </p:nvSpPr>
          <p:spPr bwMode="auto">
            <a:xfrm>
              <a:off x="1344" y="2640"/>
              <a:ext cx="13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/>
                <a:t># of solutions.</a:t>
              </a:r>
            </a:p>
          </p:txBody>
        </p:sp>
        <p:grpSp>
          <p:nvGrpSpPr>
            <p:cNvPr id="177160" name="Group 13"/>
            <p:cNvGrpSpPr>
              <a:grpSpLocks/>
            </p:cNvGrpSpPr>
            <p:nvPr/>
          </p:nvGrpSpPr>
          <p:grpSpPr bwMode="auto">
            <a:xfrm>
              <a:off x="4128" y="2304"/>
              <a:ext cx="1344" cy="1920"/>
              <a:chOff x="3984" y="2208"/>
              <a:chExt cx="1344" cy="1920"/>
            </a:xfrm>
          </p:grpSpPr>
          <p:sp>
            <p:nvSpPr>
              <p:cNvPr id="177161" name="Freeform 14"/>
              <p:cNvSpPr>
                <a:spLocks/>
              </p:cNvSpPr>
              <p:nvPr/>
            </p:nvSpPr>
            <p:spPr bwMode="auto">
              <a:xfrm>
                <a:off x="398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2" name="Freeform 15"/>
              <p:cNvSpPr>
                <a:spLocks/>
              </p:cNvSpPr>
              <p:nvPr/>
            </p:nvSpPr>
            <p:spPr bwMode="auto">
              <a:xfrm>
                <a:off x="408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3" name="Freeform 16"/>
              <p:cNvSpPr>
                <a:spLocks/>
              </p:cNvSpPr>
              <p:nvPr/>
            </p:nvSpPr>
            <p:spPr bwMode="auto">
              <a:xfrm>
                <a:off x="417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4" name="Freeform 17"/>
              <p:cNvSpPr>
                <a:spLocks/>
              </p:cNvSpPr>
              <p:nvPr/>
            </p:nvSpPr>
            <p:spPr bwMode="auto">
              <a:xfrm>
                <a:off x="4272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5" name="Freeform 18"/>
              <p:cNvSpPr>
                <a:spLocks/>
              </p:cNvSpPr>
              <p:nvPr/>
            </p:nvSpPr>
            <p:spPr bwMode="auto">
              <a:xfrm>
                <a:off x="4368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6" name="Freeform 19"/>
              <p:cNvSpPr>
                <a:spLocks/>
              </p:cNvSpPr>
              <p:nvPr/>
            </p:nvSpPr>
            <p:spPr bwMode="auto">
              <a:xfrm>
                <a:off x="446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7" name="Freeform 20"/>
              <p:cNvSpPr>
                <a:spLocks/>
              </p:cNvSpPr>
              <p:nvPr/>
            </p:nvSpPr>
            <p:spPr bwMode="auto">
              <a:xfrm>
                <a:off x="456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8" name="Freeform 21"/>
              <p:cNvSpPr>
                <a:spLocks/>
              </p:cNvSpPr>
              <p:nvPr/>
            </p:nvSpPr>
            <p:spPr bwMode="auto">
              <a:xfrm>
                <a:off x="465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2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220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220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2020" grpId="0" autoUpdateAnimBg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 i="1"/>
              <a:t>Graph</a:t>
            </a:r>
            <a:r>
              <a:rPr lang="en-US" altLang="en-US"/>
              <a:t>, </a:t>
            </a:r>
            <a:r>
              <a:rPr lang="en-US" altLang="en-US" i="1"/>
              <a:t>s</a:t>
            </a:r>
            <a:r>
              <a:rPr lang="en-US" altLang="en-US"/>
              <a:t>, and </a:t>
            </a:r>
            <a:r>
              <a:rPr lang="en-US" altLang="en-US" i="1"/>
              <a:t>t</a:t>
            </a:r>
          </a:p>
        </p:txBody>
      </p:sp>
      <p:sp>
        <p:nvSpPr>
          <p:cNvPr id="178179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8180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8196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78197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8181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8184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path</a:t>
              </a:r>
            </a:p>
          </p:txBody>
        </p:sp>
        <p:grpSp>
          <p:nvGrpSpPr>
            <p:cNvPr id="178185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8186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87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s</a:t>
                </a:r>
              </a:p>
            </p:txBody>
          </p:sp>
          <p:sp>
            <p:nvSpPr>
              <p:cNvPr id="178188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t</a:t>
                </a:r>
              </a:p>
            </p:txBody>
          </p:sp>
          <p:sp>
            <p:nvSpPr>
              <p:cNvPr id="178189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8190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8191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8192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8193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8194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8195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629206" name="Rectangle 22"/>
          <p:cNvSpPr>
            <a:spLocks noChangeArrowheads="1"/>
          </p:cNvSpPr>
          <p:nvPr/>
        </p:nvSpPr>
        <p:spPr bwMode="auto">
          <a:xfrm>
            <a:off x="1111250" y="4038600"/>
            <a:ext cx="59674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“How many edges are in the path?”</a:t>
            </a:r>
          </a:p>
        </p:txBody>
      </p:sp>
      <p:sp>
        <p:nvSpPr>
          <p:cNvPr id="1629232" name="Rectangle 48"/>
          <p:cNvSpPr>
            <a:spLocks noChangeArrowheads="1"/>
          </p:cNvSpPr>
          <p:nvPr/>
        </p:nvSpPr>
        <p:spPr bwMode="auto">
          <a:xfrm>
            <a:off x="381000" y="4419600"/>
            <a:ext cx="85344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Bad Question</a:t>
            </a:r>
            <a:r>
              <a:rPr lang="en-US" altLang="en-US"/>
              <a:t>: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it is not a local property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How does this help us solve the problem?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What is a good follow up question for the friend to ask?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29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29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292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292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292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292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292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292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292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292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9206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381000" y="1600200"/>
            <a:ext cx="8610600" cy="1066800"/>
            <a:chOff x="240" y="1344"/>
            <a:chExt cx="5424" cy="672"/>
          </a:xfrm>
        </p:grpSpPr>
        <p:sp>
          <p:nvSpPr>
            <p:cNvPr id="179233" name="Rectangle 5"/>
            <p:cNvSpPr>
              <a:spLocks noChangeArrowheads="1"/>
            </p:cNvSpPr>
            <p:nvPr/>
          </p:nvSpPr>
          <p:spPr bwMode="auto">
            <a:xfrm>
              <a:off x="240" y="1344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sequence of objects</a:t>
              </a:r>
            </a:p>
          </p:txBody>
        </p:sp>
        <p:sp>
          <p:nvSpPr>
            <p:cNvPr id="179234" name="Text Box 6"/>
            <p:cNvSpPr txBox="1">
              <a:spLocks noChangeArrowheads="1"/>
            </p:cNvSpPr>
            <p:nvPr/>
          </p:nvSpPr>
          <p:spPr bwMode="auto">
            <a:xfrm>
              <a:off x="768" y="1651"/>
              <a:ext cx="12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Z</a:t>
              </a:r>
              <a:r>
                <a:rPr lang="en-US" altLang="en-US">
                  <a:solidFill>
                    <a:schemeClr val="accent1"/>
                  </a:solidFill>
                </a:rPr>
                <a:t> = a b c d </a:t>
              </a:r>
            </a:p>
          </p:txBody>
        </p:sp>
      </p:grpSp>
      <p:sp>
        <p:nvSpPr>
          <p:cNvPr id="1614857" name="Rectangle 9"/>
          <p:cNvSpPr>
            <a:spLocks noChangeArrowheads="1"/>
          </p:cNvSpPr>
          <p:nvPr/>
        </p:nvSpPr>
        <p:spPr bwMode="auto">
          <a:xfrm>
            <a:off x="381000" y="1020763"/>
            <a:ext cx="2873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/>
              <a:t>???</a:t>
            </a:r>
          </a:p>
        </p:txBody>
      </p:sp>
      <p:sp>
        <p:nvSpPr>
          <p:cNvPr id="179204" name="Rectangle 1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14862" name="Rectangle 14"/>
          <p:cNvSpPr>
            <a:spLocks noChangeArrowheads="1"/>
          </p:cNvSpPr>
          <p:nvPr/>
        </p:nvSpPr>
        <p:spPr bwMode="auto">
          <a:xfrm>
            <a:off x="957263" y="3200400"/>
            <a:ext cx="70532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last object in the sequence?” </a:t>
            </a:r>
          </a:p>
        </p:txBody>
      </p:sp>
      <p:grpSp>
        <p:nvGrpSpPr>
          <p:cNvPr id="3" name="Group 15"/>
          <p:cNvGrpSpPr>
            <a:grpSpLocks/>
          </p:cNvGrpSpPr>
          <p:nvPr/>
        </p:nvGrpSpPr>
        <p:grpSpPr bwMode="auto">
          <a:xfrm>
            <a:off x="457200" y="2514600"/>
            <a:ext cx="3200400" cy="762000"/>
            <a:chOff x="96" y="816"/>
            <a:chExt cx="2016" cy="480"/>
          </a:xfrm>
        </p:grpSpPr>
        <p:sp>
          <p:nvSpPr>
            <p:cNvPr id="179231" name="Rectangle 16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79232" name="Picture 17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14867" name="Oval 19"/>
          <p:cNvSpPr>
            <a:spLocks noChangeArrowheads="1"/>
          </p:cNvSpPr>
          <p:nvPr/>
        </p:nvSpPr>
        <p:spPr bwMode="auto">
          <a:xfrm>
            <a:off x="2743200" y="2209800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14868" name="Rectangle 20"/>
          <p:cNvSpPr>
            <a:spLocks noChangeArrowheads="1"/>
          </p:cNvSpPr>
          <p:nvPr/>
        </p:nvSpPr>
        <p:spPr bwMode="auto">
          <a:xfrm>
            <a:off x="544513" y="3810000"/>
            <a:ext cx="29432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# of answers</a:t>
            </a:r>
            <a:r>
              <a:rPr lang="en-US" altLang="en-US">
                <a:solidFill>
                  <a:srgbClr val="FF66FF"/>
                </a:solidFill>
              </a:rPr>
              <a:t>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614869" name="Text Box 21"/>
          <p:cNvSpPr txBox="1">
            <a:spLocks noChangeArrowheads="1"/>
          </p:cNvSpPr>
          <p:nvPr/>
        </p:nvSpPr>
        <p:spPr bwMode="auto">
          <a:xfrm>
            <a:off x="3581400" y="3810000"/>
            <a:ext cx="42846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possible last objects.</a:t>
            </a:r>
          </a:p>
        </p:txBody>
      </p:sp>
      <p:grpSp>
        <p:nvGrpSpPr>
          <p:cNvPr id="4" name="Group 49"/>
          <p:cNvGrpSpPr>
            <a:grpSpLocks/>
          </p:cNvGrpSpPr>
          <p:nvPr/>
        </p:nvGrpSpPr>
        <p:grpSpPr bwMode="auto">
          <a:xfrm>
            <a:off x="311150" y="4343400"/>
            <a:ext cx="3270250" cy="1008063"/>
            <a:chOff x="196" y="2736"/>
            <a:chExt cx="2060" cy="635"/>
          </a:xfrm>
        </p:grpSpPr>
        <p:sp>
          <p:nvSpPr>
            <p:cNvPr id="179213" name="Text Box 22"/>
            <p:cNvSpPr txBox="1">
              <a:spLocks noChangeArrowheads="1"/>
            </p:cNvSpPr>
            <p:nvPr/>
          </p:nvSpPr>
          <p:spPr bwMode="auto">
            <a:xfrm>
              <a:off x="196" y="2844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179214" name="Group 27"/>
            <p:cNvGrpSpPr>
              <a:grpSpLocks noChangeAspect="1"/>
            </p:cNvGrpSpPr>
            <p:nvPr/>
          </p:nvGrpSpPr>
          <p:grpSpPr bwMode="auto">
            <a:xfrm>
              <a:off x="1921" y="2736"/>
              <a:ext cx="335" cy="635"/>
              <a:chOff x="1584" y="2640"/>
              <a:chExt cx="557" cy="1058"/>
            </a:xfrm>
          </p:grpSpPr>
          <p:sp>
            <p:nvSpPr>
              <p:cNvPr id="179215" name="Freeform 28"/>
              <p:cNvSpPr>
                <a:spLocks noChangeAspect="1"/>
              </p:cNvSpPr>
              <p:nvPr/>
            </p:nvSpPr>
            <p:spPr bwMode="auto">
              <a:xfrm flipH="1">
                <a:off x="1801" y="2777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6" name="Freeform 29"/>
              <p:cNvSpPr>
                <a:spLocks noChangeAspect="1"/>
              </p:cNvSpPr>
              <p:nvPr/>
            </p:nvSpPr>
            <p:spPr bwMode="auto">
              <a:xfrm flipH="1">
                <a:off x="1811" y="2979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7" name="Freeform 30"/>
              <p:cNvSpPr>
                <a:spLocks noChangeAspect="1"/>
              </p:cNvSpPr>
              <p:nvPr/>
            </p:nvSpPr>
            <p:spPr bwMode="auto">
              <a:xfrm flipH="1">
                <a:off x="1748" y="3242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8" name="Freeform 31"/>
              <p:cNvSpPr>
                <a:spLocks noChangeAspect="1"/>
              </p:cNvSpPr>
              <p:nvPr/>
            </p:nvSpPr>
            <p:spPr bwMode="auto">
              <a:xfrm flipH="1">
                <a:off x="1867" y="3240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9" name="Freeform 32"/>
              <p:cNvSpPr>
                <a:spLocks noChangeAspect="1"/>
              </p:cNvSpPr>
              <p:nvPr/>
            </p:nvSpPr>
            <p:spPr bwMode="auto">
              <a:xfrm flipH="1">
                <a:off x="1686" y="2699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20" name="Freeform 33"/>
              <p:cNvSpPr>
                <a:spLocks noChangeAspect="1"/>
              </p:cNvSpPr>
              <p:nvPr/>
            </p:nvSpPr>
            <p:spPr bwMode="auto">
              <a:xfrm flipH="1">
                <a:off x="1680" y="2688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21" name="Oval 34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53" y="2837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9222" name="Oval 35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69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9223" name="Oval 36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70" y="2836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9224" name="Oval 37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85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9225" name="Oval 38"/>
              <p:cNvSpPr>
                <a:spLocks noChangeAspect="1" noChangeArrowheads="1"/>
              </p:cNvSpPr>
              <p:nvPr/>
            </p:nvSpPr>
            <p:spPr bwMode="auto">
              <a:xfrm flipH="1">
                <a:off x="1873" y="2914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79226" name="Oval 39"/>
              <p:cNvSpPr>
                <a:spLocks noChangeAspect="1" noChangeArrowheads="1"/>
              </p:cNvSpPr>
              <p:nvPr/>
            </p:nvSpPr>
            <p:spPr bwMode="auto">
              <a:xfrm>
                <a:off x="1872" y="3072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79227" name="Freeform 40"/>
              <p:cNvSpPr>
                <a:spLocks noChangeAspect="1"/>
              </p:cNvSpPr>
              <p:nvPr/>
            </p:nvSpPr>
            <p:spPr bwMode="auto">
              <a:xfrm>
                <a:off x="1584" y="2784"/>
                <a:ext cx="238" cy="310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28" name="Freeform 41"/>
              <p:cNvSpPr>
                <a:spLocks noChangeAspect="1"/>
              </p:cNvSpPr>
              <p:nvPr/>
            </p:nvSpPr>
            <p:spPr bwMode="auto">
              <a:xfrm>
                <a:off x="1920" y="3024"/>
                <a:ext cx="189" cy="223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29" name="Freeform 42"/>
              <p:cNvSpPr>
                <a:spLocks noChangeAspect="1"/>
              </p:cNvSpPr>
              <p:nvPr/>
            </p:nvSpPr>
            <p:spPr bwMode="auto">
              <a:xfrm>
                <a:off x="2064" y="2640"/>
                <a:ext cx="77" cy="76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30" name="Freeform 43"/>
              <p:cNvSpPr>
                <a:spLocks noChangeAspect="1"/>
              </p:cNvSpPr>
              <p:nvPr/>
            </p:nvSpPr>
            <p:spPr bwMode="auto">
              <a:xfrm>
                <a:off x="2016" y="2736"/>
                <a:ext cx="24" cy="21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14893" name="Rectangle 45"/>
          <p:cNvSpPr>
            <a:spLocks noChangeArrowheads="1"/>
          </p:cNvSpPr>
          <p:nvPr/>
        </p:nvSpPr>
        <p:spPr bwMode="auto">
          <a:xfrm>
            <a:off x="838200" y="5181600"/>
            <a:ext cx="58197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rest of the solution?” </a:t>
            </a:r>
          </a:p>
        </p:txBody>
      </p:sp>
      <p:sp>
        <p:nvSpPr>
          <p:cNvPr id="1614896" name="Oval 48"/>
          <p:cNvSpPr>
            <a:spLocks noChangeArrowheads="1"/>
          </p:cNvSpPr>
          <p:nvPr/>
        </p:nvSpPr>
        <p:spPr bwMode="auto">
          <a:xfrm>
            <a:off x="1828800" y="2209800"/>
            <a:ext cx="1066800" cy="4572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148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148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148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148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148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148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614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6148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148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148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148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148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148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148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4857" grpId="0"/>
      <p:bldP spid="1614862" grpId="0" autoUpdateAnimBg="0"/>
      <p:bldP spid="1614867" grpId="0" animBg="1"/>
      <p:bldP spid="1614868" grpId="0"/>
      <p:bldP spid="1614869" grpId="0"/>
      <p:bldP spid="1614893" grpId="0" autoUpdateAnimBg="0"/>
      <p:bldP spid="1614896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6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19975" name="Rectangle 7"/>
          <p:cNvSpPr>
            <a:spLocks noChangeArrowheads="1"/>
          </p:cNvSpPr>
          <p:nvPr/>
        </p:nvSpPr>
        <p:spPr bwMode="auto">
          <a:xfrm>
            <a:off x="957263" y="3916363"/>
            <a:ext cx="70532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last object in the sequence?” 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457200" y="3230563"/>
            <a:ext cx="3200400" cy="762000"/>
            <a:chOff x="96" y="816"/>
            <a:chExt cx="2016" cy="480"/>
          </a:xfrm>
        </p:grpSpPr>
        <p:sp>
          <p:nvSpPr>
            <p:cNvPr id="180241" name="Rectangle 9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80242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19979" name="Oval 11"/>
          <p:cNvSpPr>
            <a:spLocks noChangeArrowheads="1"/>
          </p:cNvSpPr>
          <p:nvPr/>
        </p:nvSpPr>
        <p:spPr bwMode="auto">
          <a:xfrm>
            <a:off x="2743200" y="2943225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3" name="Group 14"/>
          <p:cNvGrpSpPr>
            <a:grpSpLocks/>
          </p:cNvGrpSpPr>
          <p:nvPr/>
        </p:nvGrpSpPr>
        <p:grpSpPr bwMode="auto">
          <a:xfrm>
            <a:off x="381000" y="1020763"/>
            <a:ext cx="5799138" cy="1158875"/>
            <a:chOff x="240" y="643"/>
            <a:chExt cx="3653" cy="730"/>
          </a:xfrm>
        </p:grpSpPr>
        <p:sp>
          <p:nvSpPr>
            <p:cNvPr id="180239" name="Rectangle 5"/>
            <p:cNvSpPr>
              <a:spLocks noChangeArrowheads="1"/>
            </p:cNvSpPr>
            <p:nvPr/>
          </p:nvSpPr>
          <p:spPr bwMode="auto">
            <a:xfrm>
              <a:off x="240" y="643"/>
              <a:ext cx="365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 </a:t>
              </a:r>
              <a:r>
                <a:rPr lang="en-US" altLang="en-US"/>
                <a:t>a sequence of objects</a:t>
              </a:r>
            </a:p>
          </p:txBody>
        </p:sp>
        <p:sp>
          <p:nvSpPr>
            <p:cNvPr id="180240" name="Text Box 13"/>
            <p:cNvSpPr txBox="1">
              <a:spLocks noChangeArrowheads="1"/>
            </p:cNvSpPr>
            <p:nvPr/>
          </p:nvSpPr>
          <p:spPr bwMode="auto">
            <a:xfrm>
              <a:off x="720" y="1008"/>
              <a:ext cx="211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2"/>
                  </a:solidFill>
                </a:rPr>
                <a:t>X = a s b e f c h d a</a:t>
              </a:r>
            </a:p>
          </p:txBody>
        </p:sp>
      </p:grp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381000" y="1600200"/>
            <a:ext cx="8610600" cy="1782763"/>
            <a:chOff x="240" y="1008"/>
            <a:chExt cx="5424" cy="1123"/>
          </a:xfrm>
        </p:grpSpPr>
        <p:grpSp>
          <p:nvGrpSpPr>
            <p:cNvPr id="180235" name="Group 2"/>
            <p:cNvGrpSpPr>
              <a:grpSpLocks/>
            </p:cNvGrpSpPr>
            <p:nvPr/>
          </p:nvGrpSpPr>
          <p:grpSpPr bwMode="auto">
            <a:xfrm>
              <a:off x="240" y="1459"/>
              <a:ext cx="5424" cy="672"/>
              <a:chOff x="240" y="1344"/>
              <a:chExt cx="5424" cy="672"/>
            </a:xfrm>
          </p:grpSpPr>
          <p:sp>
            <p:nvSpPr>
              <p:cNvPr id="180237" name="Rectangle 3"/>
              <p:cNvSpPr>
                <a:spLocks noChangeArrowheads="1"/>
              </p:cNvSpPr>
              <p:nvPr/>
            </p:nvSpPr>
            <p:spPr bwMode="auto">
              <a:xfrm>
                <a:off x="240" y="1344"/>
                <a:ext cx="542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/>
                  <a:t>A </a:t>
                </a:r>
                <a:r>
                  <a:rPr lang="en-US" altLang="en-US">
                    <a:solidFill>
                      <a:schemeClr val="accent1"/>
                    </a:solidFill>
                  </a:rPr>
                  <a:t>solution</a:t>
                </a:r>
                <a:r>
                  <a:rPr lang="en-US" altLang="en-US"/>
                  <a:t>: a subset of these objects</a:t>
                </a:r>
              </a:p>
            </p:txBody>
          </p:sp>
          <p:sp>
            <p:nvSpPr>
              <p:cNvPr id="180238" name="Text Box 4"/>
              <p:cNvSpPr txBox="1">
                <a:spLocks noChangeArrowheads="1"/>
              </p:cNvSpPr>
              <p:nvPr/>
            </p:nvSpPr>
            <p:spPr bwMode="auto">
              <a:xfrm>
                <a:off x="768" y="1651"/>
                <a:ext cx="127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>
                    <a:solidFill>
                      <a:schemeClr val="hlink"/>
                    </a:solidFill>
                  </a:rPr>
                  <a:t>Z</a:t>
                </a:r>
                <a:r>
                  <a:rPr lang="en-US" altLang="en-US">
                    <a:solidFill>
                      <a:schemeClr val="hlink"/>
                    </a:solidFill>
                  </a:rPr>
                  <a:t> = a b c d </a:t>
                </a:r>
              </a:p>
            </p:txBody>
          </p:sp>
        </p:grpSp>
        <p:sp useBgFill="1">
          <p:nvSpPr>
            <p:cNvPr id="180236" name="Text Box 12"/>
            <p:cNvSpPr txBox="1">
              <a:spLocks noChangeArrowheads="1"/>
            </p:cNvSpPr>
            <p:nvPr/>
          </p:nvSpPr>
          <p:spPr bwMode="auto">
            <a:xfrm>
              <a:off x="720" y="1008"/>
              <a:ext cx="2081" cy="365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hlink"/>
                  </a:solidFill>
                </a:rPr>
                <a:t>a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accent2"/>
                  </a:solidFill>
                </a:rPr>
                <a:t>s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hlink"/>
                  </a:solidFill>
                </a:rPr>
                <a:t>b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accent2"/>
                  </a:solidFill>
                </a:rPr>
                <a:t>e f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hlink"/>
                  </a:solidFill>
                </a:rPr>
                <a:t>c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accent2"/>
                  </a:solidFill>
                </a:rPr>
                <a:t>h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hlink"/>
                  </a:solidFill>
                </a:rPr>
                <a:t>d</a:t>
              </a:r>
              <a:r>
                <a:rPr lang="en-US" altLang="en-US">
                  <a:solidFill>
                    <a:srgbClr val="0000CC"/>
                  </a:solidFill>
                </a:rPr>
                <a:t> </a:t>
              </a:r>
              <a:r>
                <a:rPr lang="en-US" altLang="en-US">
                  <a:solidFill>
                    <a:schemeClr val="accent2"/>
                  </a:solidFill>
                </a:rPr>
                <a:t>a</a:t>
              </a:r>
            </a:p>
          </p:txBody>
        </p:sp>
      </p:grpSp>
      <p:sp>
        <p:nvSpPr>
          <p:cNvPr id="1619984" name="Rectangle 16"/>
          <p:cNvSpPr>
            <a:spLocks noChangeArrowheads="1"/>
          </p:cNvSpPr>
          <p:nvPr/>
        </p:nvSpPr>
        <p:spPr bwMode="auto">
          <a:xfrm>
            <a:off x="544513" y="46021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# of answers</a:t>
            </a:r>
            <a:r>
              <a:rPr lang="en-US" altLang="en-US">
                <a:solidFill>
                  <a:srgbClr val="FF66FF"/>
                </a:solidFill>
              </a:rPr>
              <a:t>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619985" name="Text Box 17"/>
          <p:cNvSpPr txBox="1">
            <a:spLocks noChangeArrowheads="1"/>
          </p:cNvSpPr>
          <p:nvPr/>
        </p:nvSpPr>
        <p:spPr bwMode="auto">
          <a:xfrm>
            <a:off x="3581400" y="4602163"/>
            <a:ext cx="42846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possible last objects.</a:t>
            </a:r>
          </a:p>
        </p:txBody>
      </p:sp>
      <p:sp>
        <p:nvSpPr>
          <p:cNvPr id="1619986" name="Text Box 18"/>
          <p:cNvSpPr txBox="1">
            <a:spLocks noChangeArrowheads="1"/>
          </p:cNvSpPr>
          <p:nvPr/>
        </p:nvSpPr>
        <p:spPr bwMode="auto">
          <a:xfrm>
            <a:off x="495300" y="5429250"/>
            <a:ext cx="78867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Is there a smaller question that we could ask?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199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199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199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199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19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19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19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199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19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19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9975" grpId="0"/>
      <p:bldP spid="1619979" grpId="0" animBg="1"/>
      <p:bldP spid="1619984" grpId="0"/>
      <p:bldP spid="1619985" grpId="0"/>
      <p:bldP spid="161998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Brute Force Algorithm</a:t>
            </a:r>
          </a:p>
        </p:txBody>
      </p:sp>
      <p:pic>
        <p:nvPicPr>
          <p:cNvPr id="1126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441325" y="2438400"/>
            <a:ext cx="8335963" cy="4267200"/>
            <a:chOff x="278" y="1536"/>
            <a:chExt cx="5251" cy="2688"/>
          </a:xfrm>
        </p:grpSpPr>
        <p:sp>
          <p:nvSpPr>
            <p:cNvPr id="11280" name="Rectangle 5"/>
            <p:cNvSpPr>
              <a:spLocks noChangeArrowheads="1"/>
            </p:cNvSpPr>
            <p:nvPr/>
          </p:nvSpPr>
          <p:spPr bwMode="auto">
            <a:xfrm>
              <a:off x="1584" y="1920"/>
              <a:ext cx="528" cy="230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1281" name="Rectangle 6"/>
            <p:cNvSpPr>
              <a:spLocks noChangeArrowheads="1"/>
            </p:cNvSpPr>
            <p:nvPr/>
          </p:nvSpPr>
          <p:spPr bwMode="auto">
            <a:xfrm>
              <a:off x="278" y="1536"/>
              <a:ext cx="52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But there may be an exponential number of paths!</a:t>
              </a:r>
            </a:p>
          </p:txBody>
        </p:sp>
        <p:grpSp>
          <p:nvGrpSpPr>
            <p:cNvPr id="11282" name="Group 7"/>
            <p:cNvGrpSpPr>
              <a:grpSpLocks/>
            </p:cNvGrpSpPr>
            <p:nvPr/>
          </p:nvGrpSpPr>
          <p:grpSpPr bwMode="auto">
            <a:xfrm>
              <a:off x="1632" y="2016"/>
              <a:ext cx="384" cy="2112"/>
              <a:chOff x="1536" y="2160"/>
              <a:chExt cx="384" cy="2112"/>
            </a:xfrm>
          </p:grpSpPr>
          <p:grpSp>
            <p:nvGrpSpPr>
              <p:cNvPr id="11283" name="Group 8"/>
              <p:cNvGrpSpPr>
                <a:grpSpLocks/>
              </p:cNvGrpSpPr>
              <p:nvPr/>
            </p:nvGrpSpPr>
            <p:grpSpPr bwMode="auto">
              <a:xfrm>
                <a:off x="1536" y="2160"/>
                <a:ext cx="384" cy="528"/>
                <a:chOff x="1536" y="2160"/>
                <a:chExt cx="384" cy="528"/>
              </a:xfrm>
            </p:grpSpPr>
            <p:sp>
              <p:nvSpPr>
                <p:cNvPr id="11297" name="Oval 9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298" name="Freeform 10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99" name="Freeform 11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1284" name="Group 12"/>
              <p:cNvGrpSpPr>
                <a:grpSpLocks/>
              </p:cNvGrpSpPr>
              <p:nvPr/>
            </p:nvGrpSpPr>
            <p:grpSpPr bwMode="auto">
              <a:xfrm>
                <a:off x="1536" y="2661"/>
                <a:ext cx="384" cy="528"/>
                <a:chOff x="1536" y="2160"/>
                <a:chExt cx="384" cy="528"/>
              </a:xfrm>
            </p:grpSpPr>
            <p:sp>
              <p:nvSpPr>
                <p:cNvPr id="11294" name="Oval 13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295" name="Freeform 14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96" name="Freeform 15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1285" name="Group 16"/>
              <p:cNvGrpSpPr>
                <a:grpSpLocks/>
              </p:cNvGrpSpPr>
              <p:nvPr/>
            </p:nvGrpSpPr>
            <p:grpSpPr bwMode="auto">
              <a:xfrm>
                <a:off x="1536" y="3169"/>
                <a:ext cx="384" cy="528"/>
                <a:chOff x="1536" y="2160"/>
                <a:chExt cx="384" cy="528"/>
              </a:xfrm>
            </p:grpSpPr>
            <p:sp>
              <p:nvSpPr>
                <p:cNvPr id="11291" name="Oval 17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292" name="Freeform 18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93" name="Freeform 19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1286" name="Group 20"/>
              <p:cNvGrpSpPr>
                <a:grpSpLocks/>
              </p:cNvGrpSpPr>
              <p:nvPr/>
            </p:nvGrpSpPr>
            <p:grpSpPr bwMode="auto">
              <a:xfrm>
                <a:off x="1536" y="3670"/>
                <a:ext cx="384" cy="528"/>
                <a:chOff x="1536" y="2160"/>
                <a:chExt cx="384" cy="528"/>
              </a:xfrm>
            </p:grpSpPr>
            <p:sp>
              <p:nvSpPr>
                <p:cNvPr id="11288" name="Oval 21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289" name="Freeform 22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90" name="Freeform 23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287" name="Oval 24"/>
              <p:cNvSpPr>
                <a:spLocks noChangeArrowheads="1"/>
              </p:cNvSpPr>
              <p:nvPr/>
            </p:nvSpPr>
            <p:spPr bwMode="auto">
              <a:xfrm>
                <a:off x="1680" y="4176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8" name="Group 25"/>
          <p:cNvGrpSpPr>
            <a:grpSpLocks/>
          </p:cNvGrpSpPr>
          <p:nvPr/>
        </p:nvGrpSpPr>
        <p:grpSpPr bwMode="auto">
          <a:xfrm>
            <a:off x="441325" y="1706563"/>
            <a:ext cx="8016875" cy="4846637"/>
            <a:chOff x="278" y="1075"/>
            <a:chExt cx="5050" cy="3053"/>
          </a:xfrm>
        </p:grpSpPr>
        <p:sp>
          <p:nvSpPr>
            <p:cNvPr id="11270" name="Rectangle 26"/>
            <p:cNvSpPr>
              <a:spLocks noChangeArrowheads="1"/>
            </p:cNvSpPr>
            <p:nvPr/>
          </p:nvSpPr>
          <p:spPr bwMode="auto">
            <a:xfrm>
              <a:off x="278" y="1075"/>
              <a:ext cx="306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Try all paths, return the best.</a:t>
              </a:r>
            </a:p>
          </p:txBody>
        </p:sp>
        <p:grpSp>
          <p:nvGrpSpPr>
            <p:cNvPr id="11271" name="Group 27"/>
            <p:cNvGrpSpPr>
              <a:grpSpLocks/>
            </p:cNvGrpSpPr>
            <p:nvPr/>
          </p:nvGrpSpPr>
          <p:grpSpPr bwMode="auto">
            <a:xfrm>
              <a:off x="3984" y="2208"/>
              <a:ext cx="1344" cy="1920"/>
              <a:chOff x="3984" y="2208"/>
              <a:chExt cx="1344" cy="1920"/>
            </a:xfrm>
          </p:grpSpPr>
          <p:sp>
            <p:nvSpPr>
              <p:cNvPr id="11272" name="Freeform 28"/>
              <p:cNvSpPr>
                <a:spLocks/>
              </p:cNvSpPr>
              <p:nvPr/>
            </p:nvSpPr>
            <p:spPr bwMode="auto">
              <a:xfrm>
                <a:off x="398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" name="Freeform 29"/>
              <p:cNvSpPr>
                <a:spLocks/>
              </p:cNvSpPr>
              <p:nvPr/>
            </p:nvSpPr>
            <p:spPr bwMode="auto">
              <a:xfrm>
                <a:off x="408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" name="Freeform 30"/>
              <p:cNvSpPr>
                <a:spLocks/>
              </p:cNvSpPr>
              <p:nvPr/>
            </p:nvSpPr>
            <p:spPr bwMode="auto">
              <a:xfrm>
                <a:off x="417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" name="Freeform 31"/>
              <p:cNvSpPr>
                <a:spLocks/>
              </p:cNvSpPr>
              <p:nvPr/>
            </p:nvSpPr>
            <p:spPr bwMode="auto">
              <a:xfrm>
                <a:off x="4272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" name="Freeform 32"/>
              <p:cNvSpPr>
                <a:spLocks/>
              </p:cNvSpPr>
              <p:nvPr/>
            </p:nvSpPr>
            <p:spPr bwMode="auto">
              <a:xfrm>
                <a:off x="4368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" name="Freeform 33"/>
              <p:cNvSpPr>
                <a:spLocks/>
              </p:cNvSpPr>
              <p:nvPr/>
            </p:nvSpPr>
            <p:spPr bwMode="auto">
              <a:xfrm>
                <a:off x="446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8" name="Freeform 34"/>
              <p:cNvSpPr>
                <a:spLocks/>
              </p:cNvSpPr>
              <p:nvPr/>
            </p:nvSpPr>
            <p:spPr bwMode="auto">
              <a:xfrm>
                <a:off x="456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9" name="Freeform 35"/>
              <p:cNvSpPr>
                <a:spLocks/>
              </p:cNvSpPr>
              <p:nvPr/>
            </p:nvSpPr>
            <p:spPr bwMode="auto">
              <a:xfrm>
                <a:off x="465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30211" name="Rectangle 3"/>
          <p:cNvSpPr>
            <a:spLocks noChangeArrowheads="1"/>
          </p:cNvSpPr>
          <p:nvPr/>
        </p:nvSpPr>
        <p:spPr bwMode="auto">
          <a:xfrm>
            <a:off x="957263" y="3956050"/>
            <a:ext cx="7096125" cy="96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object of the instance included </a:t>
            </a:r>
            <a:br>
              <a:rPr lang="en-US" altLang="en-US"/>
            </a:br>
            <a:r>
              <a:rPr lang="en-US" altLang="en-US"/>
              <a:t>   in the optimal solution?”</a:t>
            </a:r>
          </a:p>
        </p:txBody>
      </p:sp>
      <p:grpSp>
        <p:nvGrpSpPr>
          <p:cNvPr id="181252" name="Group 4"/>
          <p:cNvGrpSpPr>
            <a:grpSpLocks/>
          </p:cNvGrpSpPr>
          <p:nvPr/>
        </p:nvGrpSpPr>
        <p:grpSpPr bwMode="auto">
          <a:xfrm>
            <a:off x="457200" y="3230563"/>
            <a:ext cx="3200400" cy="762000"/>
            <a:chOff x="96" y="816"/>
            <a:chExt cx="2016" cy="480"/>
          </a:xfrm>
        </p:grpSpPr>
        <p:sp>
          <p:nvSpPr>
            <p:cNvPr id="181264" name="Rectangle 5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81265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1253" name="Group 8"/>
          <p:cNvGrpSpPr>
            <a:grpSpLocks/>
          </p:cNvGrpSpPr>
          <p:nvPr/>
        </p:nvGrpSpPr>
        <p:grpSpPr bwMode="auto">
          <a:xfrm>
            <a:off x="381000" y="1020763"/>
            <a:ext cx="5799138" cy="1158875"/>
            <a:chOff x="240" y="643"/>
            <a:chExt cx="3653" cy="730"/>
          </a:xfrm>
        </p:grpSpPr>
        <p:sp>
          <p:nvSpPr>
            <p:cNvPr id="181262" name="Rectangle 9"/>
            <p:cNvSpPr>
              <a:spLocks noChangeArrowheads="1"/>
            </p:cNvSpPr>
            <p:nvPr/>
          </p:nvSpPr>
          <p:spPr bwMode="auto">
            <a:xfrm>
              <a:off x="240" y="643"/>
              <a:ext cx="365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 </a:t>
              </a:r>
              <a:r>
                <a:rPr lang="en-US" altLang="en-US"/>
                <a:t>a sequence of objects</a:t>
              </a:r>
            </a:p>
          </p:txBody>
        </p:sp>
        <p:sp>
          <p:nvSpPr>
            <p:cNvPr id="181263" name="Text Box 10"/>
            <p:cNvSpPr txBox="1">
              <a:spLocks noChangeArrowheads="1"/>
            </p:cNvSpPr>
            <p:nvPr/>
          </p:nvSpPr>
          <p:spPr bwMode="auto">
            <a:xfrm>
              <a:off x="720" y="1008"/>
              <a:ext cx="208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f c h d a</a:t>
              </a:r>
            </a:p>
          </p:txBody>
        </p:sp>
      </p:grpSp>
      <p:grpSp>
        <p:nvGrpSpPr>
          <p:cNvPr id="181254" name="Group 12"/>
          <p:cNvGrpSpPr>
            <a:grpSpLocks/>
          </p:cNvGrpSpPr>
          <p:nvPr/>
        </p:nvGrpSpPr>
        <p:grpSpPr bwMode="auto">
          <a:xfrm>
            <a:off x="381000" y="2316163"/>
            <a:ext cx="8610600" cy="1066800"/>
            <a:chOff x="240" y="1344"/>
            <a:chExt cx="5424" cy="672"/>
          </a:xfrm>
        </p:grpSpPr>
        <p:sp>
          <p:nvSpPr>
            <p:cNvPr id="181260" name="Rectangle 13"/>
            <p:cNvSpPr>
              <a:spLocks noChangeArrowheads="1"/>
            </p:cNvSpPr>
            <p:nvPr/>
          </p:nvSpPr>
          <p:spPr bwMode="auto">
            <a:xfrm>
              <a:off x="240" y="1344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subset of these objects</a:t>
              </a:r>
            </a:p>
          </p:txBody>
        </p:sp>
        <p:sp>
          <p:nvSpPr>
            <p:cNvPr id="181261" name="Text Box 14"/>
            <p:cNvSpPr txBox="1">
              <a:spLocks noChangeArrowheads="1"/>
            </p:cNvSpPr>
            <p:nvPr/>
          </p:nvSpPr>
          <p:spPr bwMode="auto">
            <a:xfrm>
              <a:off x="768" y="1651"/>
              <a:ext cx="12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hlink"/>
                  </a:solidFill>
                </a:rPr>
                <a:t>Z</a:t>
              </a:r>
              <a:r>
                <a:rPr lang="en-US" altLang="en-US">
                  <a:solidFill>
                    <a:schemeClr val="hlink"/>
                  </a:solidFill>
                </a:rPr>
                <a:t> = a b c d </a:t>
              </a:r>
            </a:p>
          </p:txBody>
        </p:sp>
      </p:grpSp>
      <p:sp>
        <p:nvSpPr>
          <p:cNvPr id="1630224" name="Rectangle 16"/>
          <p:cNvSpPr>
            <a:spLocks noChangeArrowheads="1"/>
          </p:cNvSpPr>
          <p:nvPr/>
        </p:nvSpPr>
        <p:spPr bwMode="auto">
          <a:xfrm>
            <a:off x="544513" y="50593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# of answers</a:t>
            </a:r>
            <a:r>
              <a:rPr lang="en-US" altLang="en-US">
                <a:solidFill>
                  <a:srgbClr val="FF66FF"/>
                </a:solidFill>
              </a:rPr>
              <a:t>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630225" name="Text Box 17"/>
          <p:cNvSpPr txBox="1">
            <a:spLocks noChangeArrowheads="1"/>
          </p:cNvSpPr>
          <p:nvPr/>
        </p:nvSpPr>
        <p:spPr bwMode="auto">
          <a:xfrm>
            <a:off x="3581400" y="5059363"/>
            <a:ext cx="23637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2,  Yes or No</a:t>
            </a:r>
          </a:p>
        </p:txBody>
      </p:sp>
      <p:grpSp>
        <p:nvGrpSpPr>
          <p:cNvPr id="5" name="Group 22"/>
          <p:cNvGrpSpPr>
            <a:grpSpLocks/>
          </p:cNvGrpSpPr>
          <p:nvPr/>
        </p:nvGrpSpPr>
        <p:grpSpPr bwMode="auto">
          <a:xfrm>
            <a:off x="3048000" y="1752600"/>
            <a:ext cx="1524000" cy="1219200"/>
            <a:chOff x="1920" y="1104"/>
            <a:chExt cx="960" cy="768"/>
          </a:xfrm>
        </p:grpSpPr>
        <p:sp>
          <p:nvSpPr>
            <p:cNvPr id="181258" name="Oval 20"/>
            <p:cNvSpPr>
              <a:spLocks noChangeArrowheads="1"/>
            </p:cNvSpPr>
            <p:nvPr/>
          </p:nvSpPr>
          <p:spPr bwMode="auto">
            <a:xfrm>
              <a:off x="2592" y="1104"/>
              <a:ext cx="288" cy="24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81259" name="Line 21"/>
            <p:cNvSpPr>
              <a:spLocks noChangeShapeType="1"/>
            </p:cNvSpPr>
            <p:nvPr/>
          </p:nvSpPr>
          <p:spPr bwMode="auto">
            <a:xfrm flipH="1">
              <a:off x="1920" y="1344"/>
              <a:ext cx="720" cy="52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0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0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30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30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30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30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0211" grpId="0"/>
      <p:bldP spid="1630224" grpId="0"/>
      <p:bldP spid="1630225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5"/>
          <p:cNvSpPr>
            <a:spLocks noChangeArrowheads="1"/>
          </p:cNvSpPr>
          <p:nvPr/>
        </p:nvSpPr>
        <p:spPr bwMode="auto">
          <a:xfrm>
            <a:off x="381000" y="1020763"/>
            <a:ext cx="2873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/>
              <a:t>???</a:t>
            </a:r>
          </a:p>
        </p:txBody>
      </p:sp>
      <p:sp>
        <p:nvSpPr>
          <p:cNvPr id="182275" name="Rectangle 6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32263" name="Rectangle 7"/>
          <p:cNvSpPr>
            <a:spLocks noChangeArrowheads="1"/>
          </p:cNvSpPr>
          <p:nvPr/>
        </p:nvSpPr>
        <p:spPr bwMode="auto">
          <a:xfrm>
            <a:off x="957263" y="4144963"/>
            <a:ext cx="4826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object is at the root?”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457200" y="3459163"/>
            <a:ext cx="3200400" cy="762000"/>
            <a:chOff x="96" y="816"/>
            <a:chExt cx="2016" cy="480"/>
          </a:xfrm>
        </p:grpSpPr>
        <p:sp>
          <p:nvSpPr>
            <p:cNvPr id="182354" name="Rectangle 9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82355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116"/>
          <p:cNvGrpSpPr>
            <a:grpSpLocks/>
          </p:cNvGrpSpPr>
          <p:nvPr/>
        </p:nvGrpSpPr>
        <p:grpSpPr bwMode="auto">
          <a:xfrm>
            <a:off x="381000" y="1600200"/>
            <a:ext cx="8610600" cy="2362200"/>
            <a:chOff x="240" y="1008"/>
            <a:chExt cx="5424" cy="1488"/>
          </a:xfrm>
        </p:grpSpPr>
        <p:sp>
          <p:nvSpPr>
            <p:cNvPr id="182323" name="Rectangle 3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binary tree of objects</a:t>
              </a:r>
            </a:p>
          </p:txBody>
        </p:sp>
        <p:grpSp>
          <p:nvGrpSpPr>
            <p:cNvPr id="182324" name="Group 36"/>
            <p:cNvGrpSpPr>
              <a:grpSpLocks/>
            </p:cNvGrpSpPr>
            <p:nvPr/>
          </p:nvGrpSpPr>
          <p:grpSpPr bwMode="auto">
            <a:xfrm>
              <a:off x="2640" y="1488"/>
              <a:ext cx="2016" cy="1008"/>
              <a:chOff x="240" y="1392"/>
              <a:chExt cx="5208" cy="2640"/>
            </a:xfrm>
          </p:grpSpPr>
          <p:sp>
            <p:nvSpPr>
              <p:cNvPr id="182325" name="Oval 37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38</a:t>
                </a:r>
              </a:p>
            </p:txBody>
          </p:sp>
          <p:sp>
            <p:nvSpPr>
              <p:cNvPr id="182326" name="Oval 38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25</a:t>
                </a:r>
              </a:p>
            </p:txBody>
          </p:sp>
          <p:cxnSp>
            <p:nvCxnSpPr>
              <p:cNvPr id="182327" name="AutoShape 39"/>
              <p:cNvCxnSpPr>
                <a:cxnSpLocks noChangeShapeType="1"/>
                <a:stCxn id="182325" idx="4"/>
                <a:endCxn id="182326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28" name="Oval 40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17</a:t>
                </a:r>
              </a:p>
            </p:txBody>
          </p:sp>
          <p:sp>
            <p:nvSpPr>
              <p:cNvPr id="182329" name="Oval 41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</a:t>
                </a:r>
              </a:p>
            </p:txBody>
          </p:sp>
          <p:sp>
            <p:nvSpPr>
              <p:cNvPr id="182330" name="Oval 42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21</a:t>
                </a:r>
              </a:p>
            </p:txBody>
          </p:sp>
          <p:cxnSp>
            <p:nvCxnSpPr>
              <p:cNvPr id="182331" name="AutoShape 43"/>
              <p:cNvCxnSpPr>
                <a:cxnSpLocks noChangeShapeType="1"/>
                <a:stCxn id="182328" idx="4"/>
                <a:endCxn id="182329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2" name="AutoShape 44"/>
              <p:cNvCxnSpPr>
                <a:cxnSpLocks noChangeShapeType="1"/>
                <a:stCxn id="182328" idx="4"/>
                <a:endCxn id="182330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3" name="AutoShape 45"/>
              <p:cNvCxnSpPr>
                <a:cxnSpLocks noChangeShapeType="1"/>
                <a:stCxn id="182326" idx="4"/>
                <a:endCxn id="182328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34" name="Oval 46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31</a:t>
                </a:r>
              </a:p>
            </p:txBody>
          </p:sp>
          <p:sp>
            <p:nvSpPr>
              <p:cNvPr id="182335" name="Oval 47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28</a:t>
                </a:r>
              </a:p>
            </p:txBody>
          </p:sp>
          <p:sp>
            <p:nvSpPr>
              <p:cNvPr id="182336" name="Oval 48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35</a:t>
                </a:r>
              </a:p>
            </p:txBody>
          </p:sp>
          <p:cxnSp>
            <p:nvCxnSpPr>
              <p:cNvPr id="182337" name="AutoShape 49"/>
              <p:cNvCxnSpPr>
                <a:cxnSpLocks noChangeShapeType="1"/>
                <a:stCxn id="182334" idx="4"/>
                <a:endCxn id="182335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8" name="AutoShape 50"/>
              <p:cNvCxnSpPr>
                <a:cxnSpLocks noChangeShapeType="1"/>
                <a:stCxn id="182334" idx="4"/>
                <a:endCxn id="182336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9" name="AutoShape 51"/>
              <p:cNvCxnSpPr>
                <a:cxnSpLocks noChangeShapeType="1"/>
                <a:stCxn id="182326" idx="4"/>
                <a:endCxn id="182334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40" name="Oval 52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51</a:t>
                </a:r>
              </a:p>
            </p:txBody>
          </p:sp>
          <p:cxnSp>
            <p:nvCxnSpPr>
              <p:cNvPr id="182341" name="AutoShape 53"/>
              <p:cNvCxnSpPr>
                <a:cxnSpLocks noChangeShapeType="1"/>
                <a:stCxn id="182325" idx="4"/>
                <a:endCxn id="182340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42" name="Oval 54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42</a:t>
                </a:r>
              </a:p>
            </p:txBody>
          </p:sp>
          <p:sp>
            <p:nvSpPr>
              <p:cNvPr id="182343" name="Oval 55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40</a:t>
                </a:r>
              </a:p>
            </p:txBody>
          </p:sp>
          <p:sp>
            <p:nvSpPr>
              <p:cNvPr id="182344" name="Oval 56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49</a:t>
                </a:r>
              </a:p>
            </p:txBody>
          </p:sp>
          <p:cxnSp>
            <p:nvCxnSpPr>
              <p:cNvPr id="182345" name="AutoShape 57"/>
              <p:cNvCxnSpPr>
                <a:cxnSpLocks noChangeShapeType="1"/>
                <a:stCxn id="182342" idx="4"/>
                <a:endCxn id="182343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46" name="AutoShape 58"/>
              <p:cNvCxnSpPr>
                <a:cxnSpLocks noChangeShapeType="1"/>
                <a:stCxn id="182342" idx="4"/>
                <a:endCxn id="182344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47" name="AutoShape 59"/>
              <p:cNvCxnSpPr>
                <a:cxnSpLocks noChangeShapeType="1"/>
                <a:stCxn id="182340" idx="4"/>
                <a:endCxn id="182342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48" name="Oval 60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63</a:t>
                </a:r>
              </a:p>
            </p:txBody>
          </p:sp>
          <p:sp>
            <p:nvSpPr>
              <p:cNvPr id="182349" name="Oval 61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55</a:t>
                </a:r>
              </a:p>
            </p:txBody>
          </p:sp>
          <p:sp>
            <p:nvSpPr>
              <p:cNvPr id="182350" name="Oval 62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71</a:t>
                </a:r>
              </a:p>
            </p:txBody>
          </p:sp>
          <p:cxnSp>
            <p:nvCxnSpPr>
              <p:cNvPr id="182351" name="AutoShape 63"/>
              <p:cNvCxnSpPr>
                <a:cxnSpLocks noChangeShapeType="1"/>
                <a:stCxn id="182348" idx="4"/>
                <a:endCxn id="182349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52" name="AutoShape 64"/>
              <p:cNvCxnSpPr>
                <a:cxnSpLocks noChangeShapeType="1"/>
                <a:stCxn id="182348" idx="4"/>
                <a:endCxn id="182350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53" name="AutoShape 65"/>
              <p:cNvCxnSpPr>
                <a:cxnSpLocks noChangeShapeType="1"/>
                <a:stCxn id="182340" idx="4"/>
                <a:endCxn id="182348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632322" name="Oval 66"/>
          <p:cNvSpPr>
            <a:spLocks noChangeArrowheads="1"/>
          </p:cNvSpPr>
          <p:nvPr/>
        </p:nvSpPr>
        <p:spPr bwMode="auto">
          <a:xfrm>
            <a:off x="5529263" y="2271713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>
              <a:solidFill>
                <a:schemeClr val="bg2"/>
              </a:solidFill>
            </a:endParaRPr>
          </a:p>
        </p:txBody>
      </p:sp>
      <p:grpSp>
        <p:nvGrpSpPr>
          <p:cNvPr id="5" name="Group 68"/>
          <p:cNvGrpSpPr>
            <a:grpSpLocks/>
          </p:cNvGrpSpPr>
          <p:nvPr/>
        </p:nvGrpSpPr>
        <p:grpSpPr bwMode="auto">
          <a:xfrm>
            <a:off x="457200" y="4754563"/>
            <a:ext cx="3270250" cy="1008062"/>
            <a:chOff x="196" y="2736"/>
            <a:chExt cx="2060" cy="635"/>
          </a:xfrm>
        </p:grpSpPr>
        <p:sp>
          <p:nvSpPr>
            <p:cNvPr id="182305" name="Text Box 69"/>
            <p:cNvSpPr txBox="1">
              <a:spLocks noChangeArrowheads="1"/>
            </p:cNvSpPr>
            <p:nvPr/>
          </p:nvSpPr>
          <p:spPr bwMode="auto">
            <a:xfrm>
              <a:off x="196" y="2844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182306" name="Group 70"/>
            <p:cNvGrpSpPr>
              <a:grpSpLocks noChangeAspect="1"/>
            </p:cNvGrpSpPr>
            <p:nvPr/>
          </p:nvGrpSpPr>
          <p:grpSpPr bwMode="auto">
            <a:xfrm>
              <a:off x="1921" y="2736"/>
              <a:ext cx="335" cy="635"/>
              <a:chOff x="1584" y="2640"/>
              <a:chExt cx="557" cy="1058"/>
            </a:xfrm>
          </p:grpSpPr>
          <p:sp>
            <p:nvSpPr>
              <p:cNvPr id="182307" name="Freeform 71"/>
              <p:cNvSpPr>
                <a:spLocks noChangeAspect="1"/>
              </p:cNvSpPr>
              <p:nvPr/>
            </p:nvSpPr>
            <p:spPr bwMode="auto">
              <a:xfrm flipH="1">
                <a:off x="1801" y="2777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8" name="Freeform 72"/>
              <p:cNvSpPr>
                <a:spLocks noChangeAspect="1"/>
              </p:cNvSpPr>
              <p:nvPr/>
            </p:nvSpPr>
            <p:spPr bwMode="auto">
              <a:xfrm flipH="1">
                <a:off x="1811" y="2979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9" name="Freeform 73"/>
              <p:cNvSpPr>
                <a:spLocks noChangeAspect="1"/>
              </p:cNvSpPr>
              <p:nvPr/>
            </p:nvSpPr>
            <p:spPr bwMode="auto">
              <a:xfrm flipH="1">
                <a:off x="1748" y="3242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0" name="Freeform 74"/>
              <p:cNvSpPr>
                <a:spLocks noChangeAspect="1"/>
              </p:cNvSpPr>
              <p:nvPr/>
            </p:nvSpPr>
            <p:spPr bwMode="auto">
              <a:xfrm flipH="1">
                <a:off x="1867" y="3240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1" name="Freeform 75"/>
              <p:cNvSpPr>
                <a:spLocks noChangeAspect="1"/>
              </p:cNvSpPr>
              <p:nvPr/>
            </p:nvSpPr>
            <p:spPr bwMode="auto">
              <a:xfrm flipH="1">
                <a:off x="1686" y="2699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2" name="Freeform 76"/>
              <p:cNvSpPr>
                <a:spLocks noChangeAspect="1"/>
              </p:cNvSpPr>
              <p:nvPr/>
            </p:nvSpPr>
            <p:spPr bwMode="auto">
              <a:xfrm flipH="1">
                <a:off x="1680" y="2688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3" name="Oval 77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53" y="2837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314" name="Oval 78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69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315" name="Oval 79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70" y="2836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316" name="Oval 80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85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317" name="Oval 81"/>
              <p:cNvSpPr>
                <a:spLocks noChangeAspect="1" noChangeArrowheads="1"/>
              </p:cNvSpPr>
              <p:nvPr/>
            </p:nvSpPr>
            <p:spPr bwMode="auto">
              <a:xfrm flipH="1">
                <a:off x="1873" y="2914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82318" name="Oval 82"/>
              <p:cNvSpPr>
                <a:spLocks noChangeAspect="1" noChangeArrowheads="1"/>
              </p:cNvSpPr>
              <p:nvPr/>
            </p:nvSpPr>
            <p:spPr bwMode="auto">
              <a:xfrm>
                <a:off x="1872" y="3072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319" name="Freeform 83"/>
              <p:cNvSpPr>
                <a:spLocks noChangeAspect="1"/>
              </p:cNvSpPr>
              <p:nvPr/>
            </p:nvSpPr>
            <p:spPr bwMode="auto">
              <a:xfrm>
                <a:off x="1584" y="2784"/>
                <a:ext cx="238" cy="310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20" name="Freeform 84"/>
              <p:cNvSpPr>
                <a:spLocks noChangeAspect="1"/>
              </p:cNvSpPr>
              <p:nvPr/>
            </p:nvSpPr>
            <p:spPr bwMode="auto">
              <a:xfrm>
                <a:off x="1920" y="3024"/>
                <a:ext cx="189" cy="223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21" name="Freeform 85"/>
              <p:cNvSpPr>
                <a:spLocks noChangeAspect="1"/>
              </p:cNvSpPr>
              <p:nvPr/>
            </p:nvSpPr>
            <p:spPr bwMode="auto">
              <a:xfrm>
                <a:off x="2064" y="2640"/>
                <a:ext cx="77" cy="76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22" name="Freeform 86"/>
              <p:cNvSpPr>
                <a:spLocks noChangeAspect="1"/>
              </p:cNvSpPr>
              <p:nvPr/>
            </p:nvSpPr>
            <p:spPr bwMode="auto">
              <a:xfrm>
                <a:off x="2016" y="2736"/>
                <a:ext cx="24" cy="21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32343" name="Rectangle 87"/>
          <p:cNvSpPr>
            <a:spLocks noChangeArrowheads="1"/>
          </p:cNvSpPr>
          <p:nvPr/>
        </p:nvSpPr>
        <p:spPr bwMode="auto">
          <a:xfrm>
            <a:off x="0" y="5562600"/>
            <a:ext cx="47355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left sub-tree?” </a:t>
            </a:r>
          </a:p>
        </p:txBody>
      </p:sp>
      <p:sp>
        <p:nvSpPr>
          <p:cNvPr id="1632348" name="Freeform 92"/>
          <p:cNvSpPr>
            <a:spLocks/>
          </p:cNvSpPr>
          <p:nvPr/>
        </p:nvSpPr>
        <p:spPr bwMode="auto">
          <a:xfrm>
            <a:off x="3840163" y="2514600"/>
            <a:ext cx="2195512" cy="1579563"/>
          </a:xfrm>
          <a:custGeom>
            <a:avLst/>
            <a:gdLst>
              <a:gd name="T0" fmla="*/ 2147483647 w 1383"/>
              <a:gd name="T1" fmla="*/ 0 h 995"/>
              <a:gd name="T2" fmla="*/ 2147483647 w 1383"/>
              <a:gd name="T3" fmla="*/ 2147483647 h 995"/>
              <a:gd name="T4" fmla="*/ 0 w 1383"/>
              <a:gd name="T5" fmla="*/ 2147483647 h 995"/>
              <a:gd name="T6" fmla="*/ 2147483647 w 1383"/>
              <a:gd name="T7" fmla="*/ 2147483647 h 995"/>
              <a:gd name="T8" fmla="*/ 0 60000 65536"/>
              <a:gd name="T9" fmla="*/ 0 60000 65536"/>
              <a:gd name="T10" fmla="*/ 0 60000 65536"/>
              <a:gd name="T11" fmla="*/ 0 60000 65536"/>
              <a:gd name="T12" fmla="*/ 0 w 1383"/>
              <a:gd name="T13" fmla="*/ 0 h 995"/>
              <a:gd name="T14" fmla="*/ 1383 w 1383"/>
              <a:gd name="T15" fmla="*/ 995 h 9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83" h="995">
                <a:moveTo>
                  <a:pt x="749" y="0"/>
                </a:moveTo>
                <a:lnTo>
                  <a:pt x="1383" y="995"/>
                </a:lnTo>
                <a:lnTo>
                  <a:pt x="0" y="995"/>
                </a:lnTo>
                <a:lnTo>
                  <a:pt x="745" y="2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94"/>
          <p:cNvGrpSpPr>
            <a:grpSpLocks/>
          </p:cNvGrpSpPr>
          <p:nvPr/>
        </p:nvGrpSpPr>
        <p:grpSpPr bwMode="auto">
          <a:xfrm>
            <a:off x="5013325" y="4754563"/>
            <a:ext cx="3662363" cy="1008062"/>
            <a:chOff x="196" y="2736"/>
            <a:chExt cx="2307" cy="635"/>
          </a:xfrm>
        </p:grpSpPr>
        <p:sp>
          <p:nvSpPr>
            <p:cNvPr id="182287" name="Text Box 95"/>
            <p:cNvSpPr txBox="1">
              <a:spLocks noChangeArrowheads="1"/>
            </p:cNvSpPr>
            <p:nvPr/>
          </p:nvSpPr>
          <p:spPr bwMode="auto">
            <a:xfrm>
              <a:off x="196" y="2844"/>
              <a:ext cx="230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a second friend:</a:t>
              </a:r>
            </a:p>
          </p:txBody>
        </p:sp>
        <p:grpSp>
          <p:nvGrpSpPr>
            <p:cNvPr id="182288" name="Group 96"/>
            <p:cNvGrpSpPr>
              <a:grpSpLocks noChangeAspect="1"/>
            </p:cNvGrpSpPr>
            <p:nvPr/>
          </p:nvGrpSpPr>
          <p:grpSpPr bwMode="auto">
            <a:xfrm>
              <a:off x="1921" y="2736"/>
              <a:ext cx="335" cy="635"/>
              <a:chOff x="1584" y="2640"/>
              <a:chExt cx="557" cy="1058"/>
            </a:xfrm>
          </p:grpSpPr>
          <p:sp>
            <p:nvSpPr>
              <p:cNvPr id="182289" name="Freeform 97"/>
              <p:cNvSpPr>
                <a:spLocks noChangeAspect="1"/>
              </p:cNvSpPr>
              <p:nvPr/>
            </p:nvSpPr>
            <p:spPr bwMode="auto">
              <a:xfrm flipH="1">
                <a:off x="1801" y="2777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0" name="Freeform 98"/>
              <p:cNvSpPr>
                <a:spLocks noChangeAspect="1"/>
              </p:cNvSpPr>
              <p:nvPr/>
            </p:nvSpPr>
            <p:spPr bwMode="auto">
              <a:xfrm flipH="1">
                <a:off x="1811" y="2979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1" name="Freeform 99"/>
              <p:cNvSpPr>
                <a:spLocks noChangeAspect="1"/>
              </p:cNvSpPr>
              <p:nvPr/>
            </p:nvSpPr>
            <p:spPr bwMode="auto">
              <a:xfrm flipH="1">
                <a:off x="1748" y="3242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2" name="Freeform 100"/>
              <p:cNvSpPr>
                <a:spLocks noChangeAspect="1"/>
              </p:cNvSpPr>
              <p:nvPr/>
            </p:nvSpPr>
            <p:spPr bwMode="auto">
              <a:xfrm flipH="1">
                <a:off x="1867" y="3240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3" name="Freeform 101"/>
              <p:cNvSpPr>
                <a:spLocks noChangeAspect="1"/>
              </p:cNvSpPr>
              <p:nvPr/>
            </p:nvSpPr>
            <p:spPr bwMode="auto">
              <a:xfrm flipH="1">
                <a:off x="1686" y="2699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4" name="Freeform 102"/>
              <p:cNvSpPr>
                <a:spLocks noChangeAspect="1"/>
              </p:cNvSpPr>
              <p:nvPr/>
            </p:nvSpPr>
            <p:spPr bwMode="auto">
              <a:xfrm flipH="1">
                <a:off x="1680" y="2688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5" name="Oval 103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53" y="2837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296" name="Oval 104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69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297" name="Oval 105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70" y="2836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298" name="Oval 106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85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299" name="Oval 107"/>
              <p:cNvSpPr>
                <a:spLocks noChangeAspect="1" noChangeArrowheads="1"/>
              </p:cNvSpPr>
              <p:nvPr/>
            </p:nvSpPr>
            <p:spPr bwMode="auto">
              <a:xfrm flipH="1">
                <a:off x="1873" y="2914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82300" name="Oval 108"/>
              <p:cNvSpPr>
                <a:spLocks noChangeAspect="1" noChangeArrowheads="1"/>
              </p:cNvSpPr>
              <p:nvPr/>
            </p:nvSpPr>
            <p:spPr bwMode="auto">
              <a:xfrm>
                <a:off x="1872" y="3072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82301" name="Freeform 109"/>
              <p:cNvSpPr>
                <a:spLocks noChangeAspect="1"/>
              </p:cNvSpPr>
              <p:nvPr/>
            </p:nvSpPr>
            <p:spPr bwMode="auto">
              <a:xfrm>
                <a:off x="1584" y="2784"/>
                <a:ext cx="238" cy="310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2" name="Freeform 110"/>
              <p:cNvSpPr>
                <a:spLocks noChangeAspect="1"/>
              </p:cNvSpPr>
              <p:nvPr/>
            </p:nvSpPr>
            <p:spPr bwMode="auto">
              <a:xfrm>
                <a:off x="1920" y="3024"/>
                <a:ext cx="189" cy="223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3" name="Freeform 111"/>
              <p:cNvSpPr>
                <a:spLocks noChangeAspect="1"/>
              </p:cNvSpPr>
              <p:nvPr/>
            </p:nvSpPr>
            <p:spPr bwMode="auto">
              <a:xfrm>
                <a:off x="2064" y="2640"/>
                <a:ext cx="77" cy="76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4" name="Freeform 112"/>
              <p:cNvSpPr>
                <a:spLocks noChangeAspect="1"/>
              </p:cNvSpPr>
              <p:nvPr/>
            </p:nvSpPr>
            <p:spPr bwMode="auto">
              <a:xfrm>
                <a:off x="2016" y="2736"/>
                <a:ext cx="24" cy="21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32369" name="Rectangle 113"/>
          <p:cNvSpPr>
            <a:spLocks noChangeArrowheads="1"/>
          </p:cNvSpPr>
          <p:nvPr/>
        </p:nvSpPr>
        <p:spPr bwMode="auto">
          <a:xfrm>
            <a:off x="4394200" y="5562600"/>
            <a:ext cx="49609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is the right sub-tree?” </a:t>
            </a:r>
          </a:p>
        </p:txBody>
      </p:sp>
      <p:sp>
        <p:nvSpPr>
          <p:cNvPr id="1632370" name="Freeform 114"/>
          <p:cNvSpPr>
            <a:spLocks/>
          </p:cNvSpPr>
          <p:nvPr/>
        </p:nvSpPr>
        <p:spPr bwMode="auto">
          <a:xfrm>
            <a:off x="5486400" y="2514600"/>
            <a:ext cx="2195513" cy="1579563"/>
          </a:xfrm>
          <a:custGeom>
            <a:avLst/>
            <a:gdLst>
              <a:gd name="T0" fmla="*/ 2147483647 w 1383"/>
              <a:gd name="T1" fmla="*/ 0 h 995"/>
              <a:gd name="T2" fmla="*/ 2147483647 w 1383"/>
              <a:gd name="T3" fmla="*/ 2147483647 h 995"/>
              <a:gd name="T4" fmla="*/ 0 w 1383"/>
              <a:gd name="T5" fmla="*/ 2147483647 h 995"/>
              <a:gd name="T6" fmla="*/ 2147483647 w 1383"/>
              <a:gd name="T7" fmla="*/ 2147483647 h 995"/>
              <a:gd name="T8" fmla="*/ 0 60000 65536"/>
              <a:gd name="T9" fmla="*/ 0 60000 65536"/>
              <a:gd name="T10" fmla="*/ 0 60000 65536"/>
              <a:gd name="T11" fmla="*/ 0 60000 65536"/>
              <a:gd name="T12" fmla="*/ 0 w 1383"/>
              <a:gd name="T13" fmla="*/ 0 h 995"/>
              <a:gd name="T14" fmla="*/ 1383 w 1383"/>
              <a:gd name="T15" fmla="*/ 995 h 9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83" h="995">
                <a:moveTo>
                  <a:pt x="749" y="0"/>
                </a:moveTo>
                <a:lnTo>
                  <a:pt x="1383" y="995"/>
                </a:lnTo>
                <a:lnTo>
                  <a:pt x="0" y="995"/>
                </a:lnTo>
                <a:lnTo>
                  <a:pt x="745" y="2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2371" name="Text Box 115"/>
          <p:cNvSpPr txBox="1">
            <a:spLocks noChangeArrowheads="1"/>
          </p:cNvSpPr>
          <p:nvPr/>
        </p:nvSpPr>
        <p:spPr bwMode="auto">
          <a:xfrm>
            <a:off x="457200" y="6202363"/>
            <a:ext cx="84597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Previous problems had one friend given a bird ans.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32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32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32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32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32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32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32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32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32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32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32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32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632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632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2263" grpId="0" autoUpdateAnimBg="0"/>
      <p:bldP spid="1632322" grpId="0" animBg="1"/>
      <p:bldP spid="1632343" grpId="0" autoUpdateAnimBg="0"/>
      <p:bldP spid="1632348" grpId="0" animBg="1"/>
      <p:bldP spid="1632369" grpId="0" autoUpdateAnimBg="0"/>
      <p:bldP spid="1632370" grpId="0" animBg="1"/>
      <p:bldP spid="1632371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ChangeArrowheads="1"/>
          </p:cNvSpPr>
          <p:nvPr/>
        </p:nvSpPr>
        <p:spPr bwMode="auto">
          <a:xfrm>
            <a:off x="381000" y="1600200"/>
            <a:ext cx="8610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 </a:t>
            </a:r>
            <a:r>
              <a:rPr lang="en-US" altLang="en-US">
                <a:solidFill>
                  <a:schemeClr val="accent1"/>
                </a:solidFill>
              </a:rPr>
              <a:t>solution</a:t>
            </a:r>
            <a:r>
              <a:rPr lang="en-US" altLang="en-US"/>
              <a:t>: a binary tree of objects</a:t>
            </a:r>
          </a:p>
        </p:txBody>
      </p:sp>
      <p:sp>
        <p:nvSpPr>
          <p:cNvPr id="183299" name="Rectangle 3"/>
          <p:cNvSpPr>
            <a:spLocks noChangeArrowheads="1"/>
          </p:cNvSpPr>
          <p:nvPr/>
        </p:nvSpPr>
        <p:spPr bwMode="auto">
          <a:xfrm>
            <a:off x="381000" y="1020763"/>
            <a:ext cx="2873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/>
              <a:t>???</a:t>
            </a:r>
          </a:p>
        </p:txBody>
      </p:sp>
      <p:sp>
        <p:nvSpPr>
          <p:cNvPr id="183300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34309" name="Rectangle 5"/>
          <p:cNvSpPr>
            <a:spLocks noChangeArrowheads="1"/>
          </p:cNvSpPr>
          <p:nvPr/>
        </p:nvSpPr>
        <p:spPr bwMode="auto">
          <a:xfrm>
            <a:off x="957263" y="4144963"/>
            <a:ext cx="44656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“What object is at a leaf?”</a:t>
            </a:r>
          </a:p>
        </p:txBody>
      </p:sp>
      <p:grpSp>
        <p:nvGrpSpPr>
          <p:cNvPr id="183302" name="Group 6"/>
          <p:cNvGrpSpPr>
            <a:grpSpLocks/>
          </p:cNvGrpSpPr>
          <p:nvPr/>
        </p:nvGrpSpPr>
        <p:grpSpPr bwMode="auto">
          <a:xfrm>
            <a:off x="457200" y="3459163"/>
            <a:ext cx="3200400" cy="762000"/>
            <a:chOff x="96" y="816"/>
            <a:chExt cx="2016" cy="480"/>
          </a:xfrm>
        </p:grpSpPr>
        <p:sp>
          <p:nvSpPr>
            <p:cNvPr id="183335" name="Rectangle 7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83336" name="Picture 8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303" name="Group 9"/>
          <p:cNvGrpSpPr>
            <a:grpSpLocks/>
          </p:cNvGrpSpPr>
          <p:nvPr/>
        </p:nvGrpSpPr>
        <p:grpSpPr bwMode="auto">
          <a:xfrm>
            <a:off x="4191000" y="2362200"/>
            <a:ext cx="3200400" cy="1600200"/>
            <a:chOff x="240" y="1392"/>
            <a:chExt cx="5208" cy="2640"/>
          </a:xfrm>
        </p:grpSpPr>
        <p:sp>
          <p:nvSpPr>
            <p:cNvPr id="183306" name="Oval 10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38</a:t>
              </a:r>
            </a:p>
          </p:txBody>
        </p:sp>
        <p:sp>
          <p:nvSpPr>
            <p:cNvPr id="183307" name="Oval 11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25</a:t>
              </a:r>
            </a:p>
          </p:txBody>
        </p:sp>
        <p:cxnSp>
          <p:nvCxnSpPr>
            <p:cNvPr id="183308" name="AutoShape 12"/>
            <p:cNvCxnSpPr>
              <a:cxnSpLocks noChangeShapeType="1"/>
              <a:stCxn id="183306" idx="4"/>
              <a:endCxn id="183307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09" name="Oval 13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17</a:t>
              </a:r>
            </a:p>
          </p:txBody>
        </p:sp>
        <p:sp>
          <p:nvSpPr>
            <p:cNvPr id="183310" name="Oval 14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4</a:t>
              </a:r>
            </a:p>
          </p:txBody>
        </p:sp>
        <p:sp>
          <p:nvSpPr>
            <p:cNvPr id="183311" name="Oval 15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21</a:t>
              </a:r>
            </a:p>
          </p:txBody>
        </p:sp>
        <p:cxnSp>
          <p:nvCxnSpPr>
            <p:cNvPr id="183312" name="AutoShape 16"/>
            <p:cNvCxnSpPr>
              <a:cxnSpLocks noChangeShapeType="1"/>
              <a:stCxn id="183309" idx="4"/>
              <a:endCxn id="183310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13" name="AutoShape 17"/>
            <p:cNvCxnSpPr>
              <a:cxnSpLocks noChangeShapeType="1"/>
              <a:stCxn id="183309" idx="4"/>
              <a:endCxn id="183311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14" name="AutoShape 18"/>
            <p:cNvCxnSpPr>
              <a:cxnSpLocks noChangeShapeType="1"/>
              <a:stCxn id="183307" idx="4"/>
              <a:endCxn id="183309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15" name="Oval 19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31</a:t>
              </a:r>
            </a:p>
          </p:txBody>
        </p:sp>
        <p:sp>
          <p:nvSpPr>
            <p:cNvPr id="183316" name="Oval 20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28</a:t>
              </a:r>
            </a:p>
          </p:txBody>
        </p:sp>
        <p:sp>
          <p:nvSpPr>
            <p:cNvPr id="183317" name="Oval 21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35</a:t>
              </a:r>
            </a:p>
          </p:txBody>
        </p:sp>
        <p:cxnSp>
          <p:nvCxnSpPr>
            <p:cNvPr id="183318" name="AutoShape 22"/>
            <p:cNvCxnSpPr>
              <a:cxnSpLocks noChangeShapeType="1"/>
              <a:stCxn id="183315" idx="4"/>
              <a:endCxn id="183316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19" name="AutoShape 23"/>
            <p:cNvCxnSpPr>
              <a:cxnSpLocks noChangeShapeType="1"/>
              <a:stCxn id="183315" idx="4"/>
              <a:endCxn id="183317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20" name="AutoShape 24"/>
            <p:cNvCxnSpPr>
              <a:cxnSpLocks noChangeShapeType="1"/>
              <a:stCxn id="183307" idx="4"/>
              <a:endCxn id="183315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21" name="Oval 25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51</a:t>
              </a:r>
            </a:p>
          </p:txBody>
        </p:sp>
        <p:cxnSp>
          <p:nvCxnSpPr>
            <p:cNvPr id="183322" name="AutoShape 26"/>
            <p:cNvCxnSpPr>
              <a:cxnSpLocks noChangeShapeType="1"/>
              <a:stCxn id="183306" idx="4"/>
              <a:endCxn id="183321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23" name="Oval 27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42</a:t>
              </a:r>
            </a:p>
          </p:txBody>
        </p:sp>
        <p:sp>
          <p:nvSpPr>
            <p:cNvPr id="183324" name="Oval 28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40</a:t>
              </a:r>
            </a:p>
          </p:txBody>
        </p:sp>
        <p:sp>
          <p:nvSpPr>
            <p:cNvPr id="183325" name="Oval 29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49</a:t>
              </a:r>
            </a:p>
          </p:txBody>
        </p:sp>
        <p:cxnSp>
          <p:nvCxnSpPr>
            <p:cNvPr id="183326" name="AutoShape 30"/>
            <p:cNvCxnSpPr>
              <a:cxnSpLocks noChangeShapeType="1"/>
              <a:stCxn id="183323" idx="4"/>
              <a:endCxn id="183324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27" name="AutoShape 31"/>
            <p:cNvCxnSpPr>
              <a:cxnSpLocks noChangeShapeType="1"/>
              <a:stCxn id="183323" idx="4"/>
              <a:endCxn id="183325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28" name="AutoShape 32"/>
            <p:cNvCxnSpPr>
              <a:cxnSpLocks noChangeShapeType="1"/>
              <a:stCxn id="183321" idx="4"/>
              <a:endCxn id="183323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29" name="Oval 33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63</a:t>
              </a:r>
            </a:p>
          </p:txBody>
        </p:sp>
        <p:sp>
          <p:nvSpPr>
            <p:cNvPr id="183330" name="Oval 34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55</a:t>
              </a:r>
            </a:p>
          </p:txBody>
        </p:sp>
        <p:sp>
          <p:nvSpPr>
            <p:cNvPr id="183331" name="Oval 35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r>
                <a:rPr lang="en-US" altLang="en-US" sz="1400"/>
                <a:t>71</a:t>
              </a:r>
            </a:p>
          </p:txBody>
        </p:sp>
        <p:cxnSp>
          <p:nvCxnSpPr>
            <p:cNvPr id="183332" name="AutoShape 36"/>
            <p:cNvCxnSpPr>
              <a:cxnSpLocks noChangeShapeType="1"/>
              <a:stCxn id="183329" idx="4"/>
              <a:endCxn id="183330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33" name="AutoShape 37"/>
            <p:cNvCxnSpPr>
              <a:cxnSpLocks noChangeShapeType="1"/>
              <a:stCxn id="183329" idx="4"/>
              <a:endCxn id="183331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34" name="AutoShape 38"/>
            <p:cNvCxnSpPr>
              <a:cxnSpLocks noChangeShapeType="1"/>
              <a:stCxn id="183321" idx="4"/>
              <a:endCxn id="183329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34343" name="Oval 39"/>
          <p:cNvSpPr>
            <a:spLocks noChangeArrowheads="1"/>
          </p:cNvSpPr>
          <p:nvPr/>
        </p:nvSpPr>
        <p:spPr bwMode="auto">
          <a:xfrm>
            <a:off x="5367338" y="3705225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34387" name="Rectangle 83"/>
          <p:cNvSpPr>
            <a:spLocks noChangeArrowheads="1"/>
          </p:cNvSpPr>
          <p:nvPr/>
        </p:nvSpPr>
        <p:spPr bwMode="auto">
          <a:xfrm>
            <a:off x="533400" y="4740275"/>
            <a:ext cx="86106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Bad Question</a:t>
            </a:r>
            <a:r>
              <a:rPr lang="en-US" altLang="en-US"/>
              <a:t>: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How does this help us solve the problem?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What is a good follow up question for the friend to ask?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4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4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34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34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34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34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34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34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343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343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4309" grpId="0" autoUpdateAnimBg="0"/>
      <p:bldP spid="1634343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6038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5" name="Freeform 4"/>
          <p:cNvSpPr>
            <a:spLocks/>
          </p:cNvSpPr>
          <p:nvPr/>
        </p:nvSpPr>
        <p:spPr bwMode="auto">
          <a:xfrm>
            <a:off x="7615238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76200" y="2881313"/>
            <a:ext cx="8864600" cy="3679825"/>
            <a:chOff x="48" y="1815"/>
            <a:chExt cx="5584" cy="2318"/>
          </a:xfrm>
        </p:grpSpPr>
        <p:sp>
          <p:nvSpPr>
            <p:cNvPr id="44044" name="Text Box 6"/>
            <p:cNvSpPr txBox="1">
              <a:spLocks noChangeArrowheads="1"/>
            </p:cNvSpPr>
            <p:nvPr/>
          </p:nvSpPr>
          <p:spPr bwMode="auto">
            <a:xfrm>
              <a:off x="48" y="1815"/>
              <a:ext cx="407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i.e. for a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be optimal,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sub-path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must optimal.</a:t>
              </a:r>
            </a:p>
          </p:txBody>
        </p:sp>
        <p:sp>
          <p:nvSpPr>
            <p:cNvPr id="44045" name="Freeform 7"/>
            <p:cNvSpPr>
              <a:spLocks/>
            </p:cNvSpPr>
            <p:nvPr/>
          </p:nvSpPr>
          <p:spPr bwMode="auto">
            <a:xfrm>
              <a:off x="4827" y="2615"/>
              <a:ext cx="805" cy="1518"/>
            </a:xfrm>
            <a:custGeom>
              <a:avLst/>
              <a:gdLst>
                <a:gd name="T0" fmla="*/ 604 w 805"/>
                <a:gd name="T1" fmla="*/ 0 h 1518"/>
                <a:gd name="T2" fmla="*/ 366 w 805"/>
                <a:gd name="T3" fmla="*/ 512 h 1518"/>
                <a:gd name="T4" fmla="*/ 805 w 805"/>
                <a:gd name="T5" fmla="*/ 1006 h 1518"/>
                <a:gd name="T6" fmla="*/ 0 w 805"/>
                <a:gd name="T7" fmla="*/ 1518 h 1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05"/>
                <a:gd name="T13" fmla="*/ 0 h 1518"/>
                <a:gd name="T14" fmla="*/ 805 w 805"/>
                <a:gd name="T15" fmla="*/ 1518 h 1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05" h="1518">
                  <a:moveTo>
                    <a:pt x="604" y="0"/>
                  </a:moveTo>
                  <a:lnTo>
                    <a:pt x="366" y="512"/>
                  </a:lnTo>
                  <a:lnTo>
                    <a:pt x="805" y="1006"/>
                  </a:lnTo>
                  <a:lnTo>
                    <a:pt x="0" y="151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4039" name="Rectangle 10"/>
          <p:cNvSpPr>
            <a:spLocks noChangeArrowheads="1"/>
          </p:cNvSpPr>
          <p:nvPr/>
        </p:nvSpPr>
        <p:spPr bwMode="auto">
          <a:xfrm>
            <a:off x="0" y="914400"/>
            <a:ext cx="9601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order to be able to design a recursive backtracking algorithm for a computational problem, </a:t>
            </a:r>
          </a:p>
        </p:txBody>
      </p:sp>
      <p:sp>
        <p:nvSpPr>
          <p:cNvPr id="1524747" name="Rectangle 11"/>
          <p:cNvSpPr>
            <a:spLocks noChangeArrowheads="1"/>
          </p:cNvSpPr>
          <p:nvPr/>
        </p:nvSpPr>
        <p:spPr bwMode="auto">
          <a:xfrm>
            <a:off x="381000" y="1919288"/>
            <a:ext cx="855394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spcBef>
                <a:spcPct val="50000"/>
              </a:spcBef>
              <a:buNone/>
              <a:defRPr/>
            </a:pPr>
            <a:r>
              <a:rPr lang="en-US" altLang="en-US" dirty="0">
                <a:solidFill>
                  <a:srgbClr val="FFFFFF"/>
                </a:solidFill>
              </a:rPr>
              <a:t>the problem needs to have an optimal substructure.</a:t>
            </a:r>
          </a:p>
        </p:txBody>
      </p:sp>
      <p:sp>
        <p:nvSpPr>
          <p:cNvPr id="44043" name="Rectangle 16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549275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Optimal Substructure</a:t>
            </a:r>
          </a:p>
        </p:txBody>
      </p:sp>
      <p:sp>
        <p:nvSpPr>
          <p:cNvPr id="14" name="Rectangle 10"/>
          <p:cNvSpPr>
            <a:spLocks noChangeArrowheads="1"/>
          </p:cNvSpPr>
          <p:nvPr/>
        </p:nvSpPr>
        <p:spPr bwMode="auto">
          <a:xfrm>
            <a:off x="682625" y="4495800"/>
            <a:ext cx="55483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finding such a sub-path is a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 of the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same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computational problem. </a:t>
            </a:r>
          </a:p>
        </p:txBody>
      </p:sp>
    </p:spTree>
    <p:extLst>
      <p:ext uri="{BB962C8B-B14F-4D97-AF65-F5344CB8AC3E}">
        <p14:creationId xmlns:p14="http://schemas.microsoft.com/office/powerpoint/2010/main" val="570843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9" grpId="0"/>
      <p:bldP spid="1524747" grpId="0" autoUpdateAnimBg="0"/>
      <p:bldP spid="44043" grpId="0"/>
      <p:bldP spid="14" grpId="0" autoUpdateAnimBg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81000" y="998538"/>
            <a:ext cx="8574088" cy="53340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Optimal substructure means that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Every optimal solution to a problem contains...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...optimal solutions to </a:t>
            </a:r>
            <a:r>
              <a:rPr lang="en-US" altLang="en-US" sz="2400" dirty="0" err="1"/>
              <a:t>subproblems</a:t>
            </a:r>
            <a:endParaRPr lang="en-US" altLang="en-US" sz="2400" dirty="0"/>
          </a:p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Optimal substructure does </a:t>
            </a:r>
            <a:r>
              <a:rPr lang="en-US" altLang="en-US" sz="2800" dirty="0">
                <a:solidFill>
                  <a:srgbClr val="CC0000"/>
                </a:solidFill>
              </a:rPr>
              <a:t>not</a:t>
            </a:r>
            <a:r>
              <a:rPr lang="en-US" altLang="en-US" sz="2800" dirty="0"/>
              <a:t> mean that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If you have optimal solutions to all </a:t>
            </a:r>
            <a:r>
              <a:rPr lang="en-US" altLang="en-US" sz="2400" dirty="0" err="1"/>
              <a:t>subproblems</a:t>
            </a:r>
            <a:r>
              <a:rPr lang="en-US" altLang="en-US" sz="2400" dirty="0"/>
              <a:t>...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...then you can combine </a:t>
            </a:r>
            <a:r>
              <a:rPr lang="en-US" altLang="en-US" sz="2400" dirty="0">
                <a:solidFill>
                  <a:srgbClr val="CC0000"/>
                </a:solidFill>
              </a:rPr>
              <a:t>any</a:t>
            </a:r>
            <a:r>
              <a:rPr lang="en-US" altLang="en-US" sz="2400" dirty="0"/>
              <a:t> of them to get an optimal solution to a larger problem.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Example: In Canadian coinage,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The optimal solution to 7¢ is 5¢ + 1¢ + 1¢, </a:t>
            </a:r>
            <a:r>
              <a:rPr lang="en-US" altLang="en-US" sz="2400" i="1" dirty="0"/>
              <a:t>and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The optimal solution to 6¢ is 5¢ + 1¢, </a:t>
            </a:r>
            <a:r>
              <a:rPr lang="en-US" altLang="en-US" sz="2400" i="1" dirty="0"/>
              <a:t>but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The optimal solution to 13¢ is </a:t>
            </a:r>
            <a:r>
              <a:rPr lang="en-US" altLang="en-US" sz="2400" i="1" dirty="0"/>
              <a:t>not</a:t>
            </a:r>
            <a:r>
              <a:rPr lang="en-US" altLang="en-US" sz="2400" dirty="0"/>
              <a:t> 5¢ + 1¢ + 1¢ + 5¢ + 1¢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But there is </a:t>
            </a:r>
            <a:r>
              <a:rPr lang="en-US" altLang="en-US" sz="2800" i="1" dirty="0">
                <a:solidFill>
                  <a:srgbClr val="CC0000"/>
                </a:solidFill>
              </a:rPr>
              <a:t>some</a:t>
            </a:r>
            <a:r>
              <a:rPr lang="en-US" altLang="en-US" sz="2800" dirty="0"/>
              <a:t> way of dividing up 13¢ into subsets with optimal solutions (say, 11¢ + 2¢) that will give an optimal solution for 13¢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400" dirty="0"/>
              <a:t>Hence, the making change problem exhibits optimal substructure.</a:t>
            </a: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549275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Optimal Substructure</a:t>
            </a:r>
          </a:p>
        </p:txBody>
      </p:sp>
    </p:spTree>
    <p:extLst>
      <p:ext uri="{BB962C8B-B14F-4D97-AF65-F5344CB8AC3E}">
        <p14:creationId xmlns:p14="http://schemas.microsoft.com/office/powerpoint/2010/main" val="1307732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6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6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60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60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60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60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0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0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08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08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608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608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608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608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608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608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608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608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608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608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608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608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>
                <a:solidFill>
                  <a:schemeClr val="tx1"/>
                </a:solidFill>
              </a:rPr>
              <a:t>Don’t all problems have this optimal substructure property?</a:t>
            </a:r>
          </a:p>
        </p:txBody>
      </p:sp>
      <p:sp>
        <p:nvSpPr>
          <p:cNvPr id="4" name="Rectangle 12"/>
          <p:cNvSpPr txBox="1">
            <a:spLocks noChangeArrowheads="1"/>
          </p:cNvSpPr>
          <p:nvPr/>
        </p:nvSpPr>
        <p:spPr bwMode="auto">
          <a:xfrm>
            <a:off x="685800" y="152400"/>
            <a:ext cx="77724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Optimal Substructure</a:t>
            </a:r>
          </a:p>
        </p:txBody>
      </p:sp>
    </p:spTree>
    <p:extLst>
      <p:ext uri="{BB962C8B-B14F-4D97-AF65-F5344CB8AC3E}">
        <p14:creationId xmlns:p14="http://schemas.microsoft.com/office/powerpoint/2010/main" val="695017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06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066800"/>
            <a:ext cx="3886200" cy="609600"/>
          </a:xfrm>
        </p:spPr>
        <p:txBody>
          <a:bodyPr/>
          <a:lstStyle/>
          <a:p>
            <a:pPr eaLnBrk="1" hangingPunct="1"/>
            <a:r>
              <a:rPr lang="en-US" altLang="en-US" sz="3200" dirty="0"/>
              <a:t>Longest simple path</a:t>
            </a:r>
          </a:p>
        </p:txBody>
      </p:sp>
      <p:sp>
        <p:nvSpPr>
          <p:cNvPr id="21852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905000"/>
            <a:ext cx="3798888" cy="592138"/>
          </a:xfrm>
        </p:spPr>
        <p:txBody>
          <a:bodyPr/>
          <a:lstStyle/>
          <a:p>
            <a:pPr eaLnBrk="1" hangingPunct="1"/>
            <a:r>
              <a:rPr lang="en-US" altLang="en-US" dirty="0"/>
              <a:t>Consider the following graph:</a:t>
            </a:r>
          </a:p>
        </p:txBody>
      </p:sp>
      <p:sp>
        <p:nvSpPr>
          <p:cNvPr id="2185220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685800" y="2751138"/>
            <a:ext cx="7253288" cy="3060700"/>
          </a:xfrm>
        </p:spPr>
        <p:txBody>
          <a:bodyPr/>
          <a:lstStyle/>
          <a:p>
            <a:pPr eaLnBrk="1" hangingPunct="1"/>
            <a:r>
              <a:rPr lang="en-US" altLang="en-US" dirty="0"/>
              <a:t>The longest simple path (path not containing a cycle) from </a:t>
            </a:r>
            <a:r>
              <a:rPr lang="en-US" altLang="en-US" dirty="0">
                <a:latin typeface="Trebuchet MS" pitchFamily="34" charset="0"/>
              </a:rPr>
              <a:t>A</a:t>
            </a:r>
            <a:r>
              <a:rPr lang="en-US" altLang="en-US" dirty="0"/>
              <a:t> to </a:t>
            </a:r>
            <a:r>
              <a:rPr lang="en-US" altLang="en-US" dirty="0">
                <a:latin typeface="Trebuchet MS" pitchFamily="34" charset="0"/>
              </a:rPr>
              <a:t>D</a:t>
            </a:r>
            <a:r>
              <a:rPr lang="en-US" altLang="en-US" dirty="0"/>
              <a:t> is </a:t>
            </a:r>
            <a:r>
              <a:rPr lang="en-US" altLang="en-US" dirty="0">
                <a:latin typeface="Trebuchet MS" pitchFamily="34" charset="0"/>
              </a:rPr>
              <a:t>A B C D</a:t>
            </a:r>
            <a:r>
              <a:rPr lang="en-US" altLang="en-US" dirty="0"/>
              <a:t> </a:t>
            </a:r>
          </a:p>
          <a:p>
            <a:pPr eaLnBrk="1" hangingPunct="1"/>
            <a:r>
              <a:rPr lang="en-US" altLang="en-US" dirty="0"/>
              <a:t>However, the </a:t>
            </a:r>
            <a:r>
              <a:rPr lang="en-US" altLang="en-US" dirty="0" err="1"/>
              <a:t>subpath</a:t>
            </a:r>
            <a:r>
              <a:rPr lang="en-US" altLang="en-US" dirty="0"/>
              <a:t> </a:t>
            </a:r>
            <a:r>
              <a:rPr lang="en-US" altLang="en-US" dirty="0">
                <a:latin typeface="Trebuchet MS" pitchFamily="34" charset="0"/>
              </a:rPr>
              <a:t>A B</a:t>
            </a:r>
            <a:r>
              <a:rPr lang="en-US" altLang="en-US" dirty="0"/>
              <a:t> is not the longest simple path from </a:t>
            </a:r>
            <a:r>
              <a:rPr lang="en-US" altLang="en-US" dirty="0">
                <a:latin typeface="Trebuchet MS" pitchFamily="34" charset="0"/>
              </a:rPr>
              <a:t>A</a:t>
            </a:r>
            <a:r>
              <a:rPr lang="en-US" altLang="en-US" dirty="0"/>
              <a:t> to </a:t>
            </a:r>
            <a:r>
              <a:rPr lang="en-US" altLang="en-US" dirty="0">
                <a:latin typeface="Trebuchet MS" pitchFamily="34" charset="0"/>
              </a:rPr>
              <a:t>B</a:t>
            </a:r>
            <a:r>
              <a:rPr lang="en-US" altLang="en-US" dirty="0"/>
              <a:t> (</a:t>
            </a:r>
            <a:r>
              <a:rPr lang="en-US" altLang="en-US" dirty="0">
                <a:latin typeface="Trebuchet MS" pitchFamily="34" charset="0"/>
              </a:rPr>
              <a:t>A C B</a:t>
            </a:r>
            <a:r>
              <a:rPr lang="en-US" altLang="en-US" dirty="0"/>
              <a:t> is longer)</a:t>
            </a:r>
          </a:p>
          <a:p>
            <a:pPr eaLnBrk="1" hangingPunct="1"/>
            <a:r>
              <a:rPr lang="en-US" altLang="en-US" dirty="0"/>
              <a:t>The principle of optimality is not satisfied for this problem</a:t>
            </a:r>
          </a:p>
          <a:p>
            <a:pPr eaLnBrk="1" hangingPunct="1"/>
            <a:r>
              <a:rPr lang="en-US" altLang="en-US" dirty="0"/>
              <a:t>Hence, the longest simple path problem cannot be solved by a dynamic programming approach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5027613" y="1143000"/>
            <a:ext cx="2668587" cy="1223963"/>
            <a:chOff x="3167" y="720"/>
            <a:chExt cx="1681" cy="771"/>
          </a:xfrm>
        </p:grpSpPr>
        <p:sp>
          <p:nvSpPr>
            <p:cNvPr id="48136" name="AutoShape 6"/>
            <p:cNvSpPr>
              <a:spLocks noChangeArrowheads="1"/>
            </p:cNvSpPr>
            <p:nvPr/>
          </p:nvSpPr>
          <p:spPr bwMode="auto">
            <a:xfrm>
              <a:off x="3167" y="1249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A</a:t>
              </a:r>
            </a:p>
          </p:txBody>
        </p:sp>
        <p:sp>
          <p:nvSpPr>
            <p:cNvPr id="48137" name="AutoShape 7"/>
            <p:cNvSpPr>
              <a:spLocks noChangeArrowheads="1"/>
            </p:cNvSpPr>
            <p:nvPr/>
          </p:nvSpPr>
          <p:spPr bwMode="auto">
            <a:xfrm>
              <a:off x="3886" y="1248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C</a:t>
              </a:r>
            </a:p>
          </p:txBody>
        </p:sp>
        <p:sp>
          <p:nvSpPr>
            <p:cNvPr id="48138" name="AutoShape 8"/>
            <p:cNvSpPr>
              <a:spLocks noChangeArrowheads="1"/>
            </p:cNvSpPr>
            <p:nvPr/>
          </p:nvSpPr>
          <p:spPr bwMode="auto">
            <a:xfrm>
              <a:off x="4606" y="1248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D</a:t>
              </a:r>
            </a:p>
          </p:txBody>
        </p:sp>
        <p:sp>
          <p:nvSpPr>
            <p:cNvPr id="48139" name="AutoShape 9"/>
            <p:cNvSpPr>
              <a:spLocks noChangeArrowheads="1"/>
            </p:cNvSpPr>
            <p:nvPr/>
          </p:nvSpPr>
          <p:spPr bwMode="auto">
            <a:xfrm>
              <a:off x="3888" y="720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B</a:t>
              </a:r>
            </a:p>
          </p:txBody>
        </p:sp>
        <p:cxnSp>
          <p:nvCxnSpPr>
            <p:cNvPr id="48140" name="AutoShape 10"/>
            <p:cNvCxnSpPr>
              <a:cxnSpLocks noChangeShapeType="1"/>
              <a:stCxn id="48136" idx="0"/>
              <a:endCxn id="48139" idx="2"/>
            </p:cNvCxnSpPr>
            <p:nvPr/>
          </p:nvCxnSpPr>
          <p:spPr bwMode="auto">
            <a:xfrm rot="-5400000">
              <a:off x="3384" y="745"/>
              <a:ext cx="402" cy="594"/>
            </a:xfrm>
            <a:prstGeom prst="curvedConnector2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1" name="AutoShape 11"/>
            <p:cNvCxnSpPr>
              <a:cxnSpLocks noChangeShapeType="1"/>
              <a:stCxn id="48136" idx="6"/>
              <a:endCxn id="48137" idx="2"/>
            </p:cNvCxnSpPr>
            <p:nvPr/>
          </p:nvCxnSpPr>
          <p:spPr bwMode="auto">
            <a:xfrm flipV="1">
              <a:off x="3415" y="1369"/>
              <a:ext cx="465" cy="1"/>
            </a:xfrm>
            <a:prstGeom prst="curvedConnector3">
              <a:avLst>
                <a:gd name="adj1" fmla="val 49894"/>
              </a:avLst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2" name="AutoShape 12"/>
            <p:cNvCxnSpPr>
              <a:cxnSpLocks noChangeShapeType="1"/>
              <a:stCxn id="48137" idx="1"/>
              <a:endCxn id="48139" idx="3"/>
            </p:cNvCxnSpPr>
            <p:nvPr/>
          </p:nvCxnSpPr>
          <p:spPr bwMode="auto">
            <a:xfrm rot="-5400000">
              <a:off x="3750" y="1104"/>
              <a:ext cx="344" cy="2"/>
            </a:xfrm>
            <a:prstGeom prst="curvedConnector3">
              <a:avLst>
                <a:gd name="adj1" fmla="val 50000"/>
              </a:avLst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3" name="AutoShape 13"/>
            <p:cNvCxnSpPr>
              <a:cxnSpLocks noChangeShapeType="1"/>
              <a:stCxn id="48139" idx="5"/>
              <a:endCxn id="48137" idx="7"/>
            </p:cNvCxnSpPr>
            <p:nvPr/>
          </p:nvCxnSpPr>
          <p:spPr bwMode="auto">
            <a:xfrm rot="5400000">
              <a:off x="3922" y="1104"/>
              <a:ext cx="344" cy="2"/>
            </a:xfrm>
            <a:prstGeom prst="curvedConnector3">
              <a:avLst>
                <a:gd name="adj1" fmla="val 50000"/>
              </a:avLst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4" name="AutoShape 14"/>
            <p:cNvCxnSpPr>
              <a:cxnSpLocks noChangeShapeType="1"/>
              <a:stCxn id="48137" idx="6"/>
              <a:endCxn id="48138" idx="2"/>
            </p:cNvCxnSpPr>
            <p:nvPr/>
          </p:nvCxnSpPr>
          <p:spPr bwMode="auto">
            <a:xfrm>
              <a:off x="4134" y="1369"/>
              <a:ext cx="466" cy="0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145" name="Text Box 15"/>
            <p:cNvSpPr txBox="1">
              <a:spLocks noChangeArrowheads="1"/>
            </p:cNvSpPr>
            <p:nvPr/>
          </p:nvSpPr>
          <p:spPr bwMode="auto">
            <a:xfrm>
              <a:off x="4272" y="1152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4</a:t>
              </a:r>
            </a:p>
          </p:txBody>
        </p:sp>
        <p:sp>
          <p:nvSpPr>
            <p:cNvPr id="48146" name="Text Box 16"/>
            <p:cNvSpPr txBox="1">
              <a:spLocks noChangeArrowheads="1"/>
            </p:cNvSpPr>
            <p:nvPr/>
          </p:nvSpPr>
          <p:spPr bwMode="auto">
            <a:xfrm>
              <a:off x="4080" y="960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2</a:t>
              </a:r>
            </a:p>
          </p:txBody>
        </p:sp>
        <p:sp>
          <p:nvSpPr>
            <p:cNvPr id="48147" name="Text Box 17"/>
            <p:cNvSpPr txBox="1">
              <a:spLocks noChangeArrowheads="1"/>
            </p:cNvSpPr>
            <p:nvPr/>
          </p:nvSpPr>
          <p:spPr bwMode="auto">
            <a:xfrm>
              <a:off x="3744" y="1056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3</a:t>
              </a:r>
            </a:p>
          </p:txBody>
        </p:sp>
        <p:sp>
          <p:nvSpPr>
            <p:cNvPr id="48148" name="Text Box 18"/>
            <p:cNvSpPr txBox="1">
              <a:spLocks noChangeArrowheads="1"/>
            </p:cNvSpPr>
            <p:nvPr/>
          </p:nvSpPr>
          <p:spPr bwMode="auto">
            <a:xfrm>
              <a:off x="3456" y="1152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1</a:t>
              </a:r>
            </a:p>
          </p:txBody>
        </p:sp>
        <p:sp>
          <p:nvSpPr>
            <p:cNvPr id="48149" name="Text Box 19"/>
            <p:cNvSpPr txBox="1">
              <a:spLocks noChangeArrowheads="1"/>
            </p:cNvSpPr>
            <p:nvPr/>
          </p:nvSpPr>
          <p:spPr bwMode="auto">
            <a:xfrm>
              <a:off x="3168" y="912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1</a:t>
              </a:r>
            </a:p>
          </p:txBody>
        </p:sp>
      </p:grpSp>
      <p:sp>
        <p:nvSpPr>
          <p:cNvPr id="2185237" name="Text Box 21"/>
          <p:cNvSpPr txBox="1">
            <a:spLocks noChangeArrowheads="1"/>
          </p:cNvSpPr>
          <p:nvPr/>
        </p:nvSpPr>
        <p:spPr bwMode="auto">
          <a:xfrm>
            <a:off x="5867400" y="6202363"/>
            <a:ext cx="266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NP-Complete</a:t>
            </a:r>
          </a:p>
        </p:txBody>
      </p:sp>
      <p:sp>
        <p:nvSpPr>
          <p:cNvPr id="22" name="Rectangle 12"/>
          <p:cNvSpPr txBox="1">
            <a:spLocks noChangeArrowheads="1"/>
          </p:cNvSpPr>
          <p:nvPr/>
        </p:nvSpPr>
        <p:spPr bwMode="auto">
          <a:xfrm>
            <a:off x="685800" y="152400"/>
            <a:ext cx="77724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Optimal Substructure</a:t>
            </a:r>
          </a:p>
        </p:txBody>
      </p:sp>
    </p:spTree>
    <p:extLst>
      <p:ext uri="{BB962C8B-B14F-4D97-AF65-F5344CB8AC3E}">
        <p14:creationId xmlns:p14="http://schemas.microsoft.com/office/powerpoint/2010/main" val="2074977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85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85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185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85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85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85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185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185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852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852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185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185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30" grpId="0"/>
      <p:bldP spid="2185219" grpId="0" build="p"/>
      <p:bldP spid="2185237" grpId="0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2"/>
          <p:cNvSpPr txBox="1">
            <a:spLocks noChangeArrowheads="1"/>
          </p:cNvSpPr>
          <p:nvPr/>
        </p:nvSpPr>
        <p:spPr bwMode="auto">
          <a:xfrm>
            <a:off x="685800" y="1219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Failed Algorithm</a:t>
            </a:r>
          </a:p>
        </p:txBody>
      </p:sp>
      <p:sp>
        <p:nvSpPr>
          <p:cNvPr id="71" name="Rectangle 5"/>
          <p:cNvSpPr>
            <a:spLocks noChangeArrowheads="1"/>
          </p:cNvSpPr>
          <p:nvPr/>
        </p:nvSpPr>
        <p:spPr bwMode="auto">
          <a:xfrm>
            <a:off x="381000" y="2438400"/>
            <a:ext cx="86868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Lets make a small change in the cost </a:t>
            </a:r>
            <a:r>
              <a:rPr lang="en-US" altLang="en-US" sz="2800" dirty="0">
                <a:solidFill>
                  <a:srgbClr val="FFFFFF"/>
                </a:solidFill>
              </a:rPr>
              <a:t>of a solution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have the same dynamic programming algorithm fail!</a:t>
            </a:r>
          </a:p>
        </p:txBody>
      </p:sp>
      <p:sp>
        <p:nvSpPr>
          <p:cNvPr id="74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</p:spTree>
    <p:extLst>
      <p:ext uri="{BB962C8B-B14F-4D97-AF65-F5344CB8AC3E}">
        <p14:creationId xmlns:p14="http://schemas.microsoft.com/office/powerpoint/2010/main" val="605137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build="allAtOnce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43000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85801"/>
            <a:ext cx="2671465" cy="914400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input is this sequence of objects.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52" name="AutoShape 38"/>
          <p:cNvSpPr>
            <a:spLocks noChangeArrowheads="1"/>
          </p:cNvSpPr>
          <p:nvPr/>
        </p:nvSpPr>
        <p:spPr bwMode="auto">
          <a:xfrm>
            <a:off x="753071" y="16764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solution is a partitioning of them.</a:t>
            </a:r>
          </a:p>
        </p:txBody>
      </p: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" name="AutoShape 38"/>
          <p:cNvSpPr>
            <a:spLocks noChangeArrowheads="1"/>
          </p:cNvSpPr>
          <p:nvPr/>
        </p:nvSpPr>
        <p:spPr bwMode="auto">
          <a:xfrm>
            <a:off x="767715" y="26670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cost is the sum of cost of parts.</a:t>
            </a:r>
          </a:p>
        </p:txBody>
      </p:sp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58" name="AutoShape 38"/>
          <p:cNvSpPr>
            <a:spLocks noChangeArrowheads="1"/>
          </p:cNvSpPr>
          <p:nvPr/>
        </p:nvSpPr>
        <p:spPr bwMode="auto">
          <a:xfrm>
            <a:off x="810875" y="3663315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 the bird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for the last part.</a:t>
            </a:r>
          </a:p>
        </p:txBody>
      </p:sp>
      <p:sp>
        <p:nvSpPr>
          <p:cNvPr id="259" name="AutoShape 38"/>
          <p:cNvSpPr>
            <a:spLocks noChangeArrowheads="1"/>
          </p:cNvSpPr>
          <p:nvPr/>
        </p:nvSpPr>
        <p:spPr bwMode="auto">
          <a:xfrm>
            <a:off x="832485" y="46482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 my friend to solve the rest.</a:t>
            </a:r>
          </a:p>
        </p:txBody>
      </p:sp>
      <p:sp>
        <p:nvSpPr>
          <p:cNvPr id="136" name="Rectangle 6"/>
          <p:cNvSpPr>
            <a:spLocks noChangeArrowheads="1"/>
          </p:cNvSpPr>
          <p:nvPr/>
        </p:nvSpPr>
        <p:spPr bwMode="auto">
          <a:xfrm>
            <a:off x="4621155" y="1143000"/>
            <a:ext cx="261784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  +   40   +       60      +</a:t>
            </a:r>
          </a:p>
        </p:txBody>
      </p:sp>
      <p:sp>
        <p:nvSpPr>
          <p:cNvPr id="137" name="Rectangle 6"/>
          <p:cNvSpPr>
            <a:spLocks noChangeArrowheads="1"/>
          </p:cNvSpPr>
          <p:nvPr/>
        </p:nvSpPr>
        <p:spPr bwMode="auto">
          <a:xfrm>
            <a:off x="3657600" y="1143000"/>
            <a:ext cx="487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                                        10</a:t>
            </a:r>
          </a:p>
        </p:txBody>
      </p:sp>
    </p:spTree>
    <p:extLst>
      <p:ext uri="{BB962C8B-B14F-4D97-AF65-F5344CB8AC3E}">
        <p14:creationId xmlns:p14="http://schemas.microsoft.com/office/powerpoint/2010/main" val="1025303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build="allAtOnce"/>
      <p:bldP spid="157" grpId="0" animBg="1"/>
      <p:bldP spid="252" grpId="0" animBg="1"/>
      <p:bldP spid="256" grpId="0" animBg="1"/>
      <p:bldP spid="257" grpId="0" animBg="1"/>
      <p:bldP spid="258" grpId="0" animBg="1"/>
      <p:bldP spid="259" grpId="0" animBg="1"/>
      <p:bldP spid="136" grpId="0" build="allAtOnce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4535806" y="4114800"/>
            <a:ext cx="2470275" cy="302022"/>
            <a:chOff x="1183005" y="1221105"/>
            <a:chExt cx="4928236" cy="461010"/>
          </a:xfrm>
        </p:grpSpPr>
        <p:sp>
          <p:nvSpPr>
            <p:cNvPr id="191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2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3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</p:txBody>
      </p:sp>
      <p:sp>
        <p:nvSpPr>
          <p:cNvPr id="127" name="Oval 126"/>
          <p:cNvSpPr/>
          <p:nvPr/>
        </p:nvSpPr>
        <p:spPr bwMode="auto">
          <a:xfrm>
            <a:off x="7794924" y="5757695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60" name="AutoShape 58"/>
          <p:cNvSpPr>
            <a:spLocks noChangeArrowheads="1"/>
          </p:cNvSpPr>
          <p:nvPr/>
        </p:nvSpPr>
        <p:spPr bwMode="auto">
          <a:xfrm>
            <a:off x="762000" y="2971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Suppose I have two solutions to choose between.</a:t>
            </a:r>
          </a:p>
        </p:txBody>
      </p:sp>
      <p:sp>
        <p:nvSpPr>
          <p:cNvPr id="262" name="AutoShape 58"/>
          <p:cNvSpPr>
            <a:spLocks noChangeArrowheads="1"/>
          </p:cNvSpPr>
          <p:nvPr/>
        </p:nvSpPr>
        <p:spPr bwMode="auto">
          <a:xfrm>
            <a:off x="762000" y="42672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  <p:sp>
        <p:nvSpPr>
          <p:cNvPr id="263" name="Rectangle 6"/>
          <p:cNvSpPr>
            <a:spLocks noChangeArrowheads="1"/>
          </p:cNvSpPr>
          <p:nvPr/>
        </p:nvSpPr>
        <p:spPr bwMode="auto">
          <a:xfrm>
            <a:off x="3657600" y="1143000"/>
            <a:ext cx="487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                                        10</a:t>
            </a:r>
          </a:p>
        </p:txBody>
      </p:sp>
    </p:spTree>
    <p:extLst>
      <p:ext uri="{BB962C8B-B14F-4D97-AF65-F5344CB8AC3E}">
        <p14:creationId xmlns:p14="http://schemas.microsoft.com/office/powerpoint/2010/main" val="2175326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260" grpId="0" animBg="1"/>
      <p:bldP spid="262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9" name="Text Box 33"/>
          <p:cNvSpPr txBox="1">
            <a:spLocks noChangeArrowheads="1"/>
          </p:cNvSpPr>
          <p:nvPr/>
        </p:nvSpPr>
        <p:spPr bwMode="auto">
          <a:xfrm>
            <a:off x="-60158" y="968375"/>
            <a:ext cx="8991600" cy="4524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Consider </a:t>
            </a:r>
            <a:r>
              <a:rPr lang="en-US" altLang="en-US" sz="2400" dirty="0">
                <a:solidFill>
                  <a:srgbClr val="FF9900"/>
                </a:solidFill>
              </a:rPr>
              <a:t>your instance </a:t>
            </a:r>
            <a:r>
              <a:rPr lang="en-US" altLang="en-US" sz="2400" i="1" dirty="0">
                <a:solidFill>
                  <a:srgbClr val="FF9900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</a:p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Ask a little question (to the </a:t>
            </a:r>
            <a:r>
              <a:rPr lang="en-US" altLang="en-US" sz="2400" dirty="0">
                <a:solidFill>
                  <a:srgbClr val="00FFFF"/>
                </a:solidFill>
              </a:rPr>
              <a:t>little bird</a:t>
            </a:r>
            <a:r>
              <a:rPr lang="en-US" altLang="en-US" sz="2400" dirty="0">
                <a:solidFill>
                  <a:srgbClr val="FFFFFF"/>
                </a:solidFill>
              </a:rPr>
              <a:t>) about its optimal solution.</a:t>
            </a:r>
          </a:p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Try all answers </a:t>
            </a: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</a:p>
          <a:p>
            <a:pPr marL="1200150" lvl="1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Knowing </a:t>
            </a: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  <a:r>
              <a:rPr lang="en-US" altLang="en-US" sz="2400" dirty="0">
                <a:solidFill>
                  <a:srgbClr val="00FFFF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about the solution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restricts your instance to a </a:t>
            </a:r>
            <a:r>
              <a:rPr lang="en-US" altLang="en-US" sz="2400" dirty="0" err="1">
                <a:solidFill>
                  <a:srgbClr val="FFFFFF"/>
                </a:solidFill>
              </a:rPr>
              <a:t>subinstance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 err="1">
                <a:solidFill>
                  <a:srgbClr val="CC00CC"/>
                </a:solidFill>
              </a:rPr>
              <a:t>subI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</a:p>
          <a:p>
            <a:pPr marL="1200150" lvl="1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Ask your </a:t>
            </a:r>
            <a:r>
              <a:rPr lang="en-US" altLang="en-US" sz="2400" dirty="0">
                <a:solidFill>
                  <a:srgbClr val="CC00CC"/>
                </a:solidFill>
              </a:rPr>
              <a:t>recursive friend </a:t>
            </a:r>
            <a:r>
              <a:rPr lang="en-US" altLang="en-US" sz="2400" dirty="0">
                <a:solidFill>
                  <a:srgbClr val="FFFFFF"/>
                </a:solidFill>
              </a:rPr>
              <a:t>for a optimal solution </a:t>
            </a:r>
            <a:r>
              <a:rPr lang="en-US" altLang="en-US" sz="2400" i="1" dirty="0" err="1">
                <a:solidFill>
                  <a:srgbClr val="CC00CC"/>
                </a:solidFill>
              </a:rPr>
              <a:t>subsol</a:t>
            </a:r>
            <a:r>
              <a:rPr lang="en-US" altLang="en-US" sz="2400" dirty="0">
                <a:solidFill>
                  <a:srgbClr val="FFFFFF"/>
                </a:solidFill>
              </a:rPr>
              <a:t> for it. </a:t>
            </a:r>
          </a:p>
          <a:p>
            <a:pPr marL="1200150" lvl="1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Construct a solution    </a:t>
            </a:r>
            <a:r>
              <a:rPr lang="en-US" altLang="en-US" sz="2400" i="1" dirty="0" err="1">
                <a:solidFill>
                  <a:srgbClr val="FF9900"/>
                </a:solidFill>
              </a:rPr>
              <a:t>optS</a:t>
            </a:r>
            <a:r>
              <a:rPr lang="en-US" altLang="en-US" sz="2400" i="1" baseline="-25000" dirty="0">
                <a:solidFill>
                  <a:srgbClr val="FF9900"/>
                </a:solidFill>
              </a:rPr>
              <a:t>&lt;</a:t>
            </a:r>
            <a:r>
              <a:rPr lang="en-US" altLang="en-US" sz="2400" i="1" baseline="-25000" dirty="0" err="1">
                <a:solidFill>
                  <a:srgbClr val="FF9900"/>
                </a:solidFill>
              </a:rPr>
              <a:t>I,k</a:t>
            </a:r>
            <a:r>
              <a:rPr lang="en-US" altLang="en-US" sz="2400" i="1" baseline="-25000" dirty="0">
                <a:solidFill>
                  <a:srgbClr val="FF9900"/>
                </a:solidFill>
              </a:rPr>
              <a:t>&gt; </a:t>
            </a:r>
            <a:r>
              <a:rPr lang="en-US" altLang="en-US" sz="2400" i="1" dirty="0">
                <a:solidFill>
                  <a:srgbClr val="FF9900"/>
                </a:solidFill>
              </a:rPr>
              <a:t> = </a:t>
            </a:r>
            <a:r>
              <a:rPr lang="en-US" altLang="en-US" sz="2400" i="1" dirty="0" err="1">
                <a:solidFill>
                  <a:srgbClr val="CC00CC"/>
                </a:solidFill>
              </a:rPr>
              <a:t>subsol</a:t>
            </a:r>
            <a:r>
              <a:rPr lang="en-US" altLang="en-US" sz="2400" i="1" dirty="0">
                <a:solidFill>
                  <a:srgbClr val="FF9900"/>
                </a:solidFill>
              </a:rPr>
              <a:t>  + </a:t>
            </a:r>
            <a:r>
              <a:rPr lang="en-US" altLang="en-US" sz="2400" i="1" dirty="0">
                <a:solidFill>
                  <a:srgbClr val="00FFFF"/>
                </a:solidFill>
              </a:rPr>
              <a:t>k </a:t>
            </a:r>
            <a:br>
              <a:rPr lang="en-US" altLang="en-US" sz="2400" i="1" dirty="0">
                <a:solidFill>
                  <a:srgbClr val="FF9900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for your instance that is the best of those consistent with the </a:t>
            </a: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  <a:r>
              <a:rPr lang="en-US" altLang="en-US" sz="2400" i="1" baseline="30000" dirty="0">
                <a:solidFill>
                  <a:srgbClr val="00FFFF"/>
                </a:solidFill>
              </a:rPr>
              <a:t>th</a:t>
            </a:r>
            <a:r>
              <a:rPr lang="en-US" altLang="en-US" sz="2400" dirty="0">
                <a:solidFill>
                  <a:srgbClr val="00FFFF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bird' s answer.</a:t>
            </a:r>
          </a:p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Return the best of these best solutions.</a:t>
            </a:r>
            <a:br>
              <a:rPr lang="en-US" altLang="en-US" sz="2400" dirty="0">
                <a:solidFill>
                  <a:srgbClr val="FFFFFF"/>
                </a:solidFill>
              </a:rPr>
            </a:br>
            <a:endParaRPr lang="en-US" altLang="en-US" sz="2400" dirty="0">
              <a:solidFill>
                <a:srgbClr val="FFFFFF"/>
              </a:solidFill>
            </a:endParaRPr>
          </a:p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endParaRPr lang="en-US" altLang="en-US" sz="2400" dirty="0">
              <a:solidFill>
                <a:srgbClr val="FFFFFF"/>
              </a:solidFill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8B8417A1-DD77-49BE-8A1C-5BF0F68BD1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90600" y="-76200"/>
            <a:ext cx="6781800" cy="1143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>
            <a:noAutofit/>
          </a:bodyPr>
          <a:lstStyle/>
          <a:p>
            <a:pPr eaLnBrk="1" hangingPunct="1">
              <a:defRPr/>
            </a:pPr>
            <a:r>
              <a:rPr lang="en-US" sz="3600" dirty="0"/>
              <a:t>Recursive Back Tracking</a:t>
            </a:r>
            <a:br>
              <a:rPr lang="en-US" sz="3600" dirty="0"/>
            </a:br>
            <a:endParaRPr lang="en-US" sz="3600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3196FDB3-757B-417F-ACEE-A55902637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800" y="127000"/>
            <a:ext cx="77724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600" kern="0" dirty="0"/>
              <a:t>A Sequence of Decisions (Bellman Ford)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06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06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06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06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06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06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06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06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Freeform 41"/>
          <p:cNvSpPr>
            <a:spLocks/>
          </p:cNvSpPr>
          <p:nvPr/>
        </p:nvSpPr>
        <p:spPr bwMode="auto">
          <a:xfrm>
            <a:off x="7467600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An Algorithm As </a:t>
            </a:r>
            <a:br>
              <a:rPr lang="en-US" altLang="en-US" sz="4000"/>
            </a:br>
            <a:r>
              <a:rPr lang="en-US" altLang="en-US" sz="4000"/>
              <a:t>A Sequence of Decisions</a:t>
            </a:r>
          </a:p>
        </p:txBody>
      </p:sp>
      <p:sp>
        <p:nvSpPr>
          <p:cNvPr id="1296409" name="Rectangle 25"/>
          <p:cNvSpPr>
            <a:spLocks noChangeArrowheads="1"/>
          </p:cNvSpPr>
          <p:nvPr/>
        </p:nvSpPr>
        <p:spPr bwMode="auto">
          <a:xfrm>
            <a:off x="355600" y="2011363"/>
            <a:ext cx="5978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edge should we take first?”</a:t>
            </a:r>
          </a:p>
        </p:txBody>
      </p:sp>
      <p:sp>
        <p:nvSpPr>
          <p:cNvPr id="1296411" name="Rectangle 27"/>
          <p:cNvSpPr>
            <a:spLocks noChangeArrowheads="1"/>
          </p:cNvSpPr>
          <p:nvPr/>
        </p:nvSpPr>
        <p:spPr bwMode="auto">
          <a:xfrm>
            <a:off x="514350" y="2590800"/>
            <a:ext cx="4872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Some how I decide </a:t>
            </a:r>
            <a:r>
              <a:rPr lang="en-US" altLang="en-US">
                <a:solidFill>
                  <a:schemeClr val="accent2"/>
                </a:solidFill>
              </a:rPr>
              <a:t>&lt;</a:t>
            </a:r>
            <a:r>
              <a:rPr lang="en-US" altLang="en-US" i="1">
                <a:solidFill>
                  <a:schemeClr val="accent2"/>
                </a:solidFill>
              </a:rPr>
              <a:t>s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3</a:t>
            </a:r>
            <a:r>
              <a:rPr lang="en-US" altLang="en-US">
                <a:solidFill>
                  <a:schemeClr val="accent2"/>
                </a:solidFill>
              </a:rPr>
              <a:t>&gt;.</a:t>
            </a:r>
          </a:p>
        </p:txBody>
      </p:sp>
      <p:sp>
        <p:nvSpPr>
          <p:cNvPr id="1296413" name="Line 29"/>
          <p:cNvSpPr>
            <a:spLocks noChangeShapeType="1"/>
          </p:cNvSpPr>
          <p:nvPr/>
        </p:nvSpPr>
        <p:spPr bwMode="auto">
          <a:xfrm>
            <a:off x="7543800" y="3581400"/>
            <a:ext cx="9906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6415" name="Line 31"/>
          <p:cNvSpPr>
            <a:spLocks noChangeShapeType="1"/>
          </p:cNvSpPr>
          <p:nvPr/>
        </p:nvSpPr>
        <p:spPr bwMode="auto">
          <a:xfrm flipH="1">
            <a:off x="8077200" y="4191000"/>
            <a:ext cx="4572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6416" name="Line 32"/>
          <p:cNvSpPr>
            <a:spLocks noChangeShapeType="1"/>
          </p:cNvSpPr>
          <p:nvPr/>
        </p:nvSpPr>
        <p:spPr bwMode="auto">
          <a:xfrm>
            <a:off x="8001000" y="5029200"/>
            <a:ext cx="6858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6418" name="Text Box 34"/>
          <p:cNvSpPr txBox="1">
            <a:spLocks noChangeArrowheads="1"/>
          </p:cNvSpPr>
          <p:nvPr/>
        </p:nvSpPr>
        <p:spPr bwMode="auto">
          <a:xfrm>
            <a:off x="117475" y="1466850"/>
            <a:ext cx="5842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ask a question about the solution.</a:t>
            </a:r>
          </a:p>
        </p:txBody>
      </p:sp>
      <p:sp>
        <p:nvSpPr>
          <p:cNvPr id="1296419" name="Rectangle 35"/>
          <p:cNvSpPr>
            <a:spLocks noChangeArrowheads="1"/>
          </p:cNvSpPr>
          <p:nvPr/>
        </p:nvSpPr>
        <p:spPr bwMode="auto">
          <a:xfrm>
            <a:off x="355600" y="3641725"/>
            <a:ext cx="5776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edge do we take second?”</a:t>
            </a:r>
          </a:p>
        </p:txBody>
      </p:sp>
      <p:sp>
        <p:nvSpPr>
          <p:cNvPr id="1296420" name="Rectangle 36"/>
          <p:cNvSpPr>
            <a:spLocks noChangeArrowheads="1"/>
          </p:cNvSpPr>
          <p:nvPr/>
        </p:nvSpPr>
        <p:spPr bwMode="auto">
          <a:xfrm>
            <a:off x="514350" y="4221163"/>
            <a:ext cx="5276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Some how he decides </a:t>
            </a:r>
            <a:r>
              <a:rPr lang="en-US" altLang="en-US">
                <a:solidFill>
                  <a:schemeClr val="accent2"/>
                </a:solidFill>
              </a:rPr>
              <a:t>&lt;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3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5</a:t>
            </a:r>
            <a:r>
              <a:rPr lang="en-US" altLang="en-US">
                <a:solidFill>
                  <a:schemeClr val="accent2"/>
                </a:solidFill>
              </a:rPr>
              <a:t>&gt;.</a:t>
            </a:r>
          </a:p>
        </p:txBody>
      </p:sp>
      <p:sp>
        <p:nvSpPr>
          <p:cNvPr id="1296421" name="Text Box 37"/>
          <p:cNvSpPr txBox="1">
            <a:spLocks noChangeArrowheads="1"/>
          </p:cNvSpPr>
          <p:nvPr/>
        </p:nvSpPr>
        <p:spPr bwMode="auto">
          <a:xfrm>
            <a:off x="-34925" y="3097213"/>
            <a:ext cx="56594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 asks the next question.</a:t>
            </a:r>
          </a:p>
        </p:txBody>
      </p:sp>
      <p:sp>
        <p:nvSpPr>
          <p:cNvPr id="1296422" name="Rectangle 38"/>
          <p:cNvSpPr>
            <a:spLocks noChangeArrowheads="1"/>
          </p:cNvSpPr>
          <p:nvPr/>
        </p:nvSpPr>
        <p:spPr bwMode="auto">
          <a:xfrm>
            <a:off x="347663" y="5268913"/>
            <a:ext cx="5413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edge do we take third?”</a:t>
            </a:r>
          </a:p>
        </p:txBody>
      </p:sp>
      <p:sp>
        <p:nvSpPr>
          <p:cNvPr id="1296423" name="Rectangle 39"/>
          <p:cNvSpPr>
            <a:spLocks noChangeArrowheads="1"/>
          </p:cNvSpPr>
          <p:nvPr/>
        </p:nvSpPr>
        <p:spPr bwMode="auto">
          <a:xfrm>
            <a:off x="506413" y="5848350"/>
            <a:ext cx="5276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Some how he decided </a:t>
            </a:r>
            <a:r>
              <a:rPr lang="en-US" altLang="en-US">
                <a:solidFill>
                  <a:schemeClr val="accent2"/>
                </a:solidFill>
              </a:rPr>
              <a:t>&lt;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5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8</a:t>
            </a:r>
            <a:r>
              <a:rPr lang="en-US" altLang="en-US">
                <a:solidFill>
                  <a:schemeClr val="accent2"/>
                </a:solidFill>
              </a:rPr>
              <a:t>&gt;.</a:t>
            </a:r>
          </a:p>
        </p:txBody>
      </p:sp>
      <p:sp>
        <p:nvSpPr>
          <p:cNvPr id="1296424" name="Text Box 40"/>
          <p:cNvSpPr txBox="1">
            <a:spLocks noChangeArrowheads="1"/>
          </p:cNvSpPr>
          <p:nvPr/>
        </p:nvSpPr>
        <p:spPr bwMode="auto">
          <a:xfrm>
            <a:off x="-42863" y="4724400"/>
            <a:ext cx="56594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friend asks the next question.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96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96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96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96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96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96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96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96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96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96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964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96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96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96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96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96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296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296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2964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296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296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296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296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296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2" grpId="0"/>
      <p:bldP spid="1296409" grpId="0"/>
      <p:bldP spid="1296411" grpId="0"/>
      <p:bldP spid="1296413" grpId="0" animBg="1"/>
      <p:bldP spid="1296415" grpId="0" animBg="1"/>
      <p:bldP spid="1296416" grpId="0" animBg="1"/>
      <p:bldP spid="1296418" grpId="0"/>
      <p:bldP spid="1296419" grpId="0"/>
      <p:bldP spid="1296420" grpId="0"/>
      <p:bldP spid="1296421" grpId="0"/>
      <p:bldP spid="1296422" grpId="0"/>
      <p:bldP spid="1296423" grpId="0"/>
      <p:bldP spid="1296424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4535806" y="4114800"/>
            <a:ext cx="2470275" cy="302022"/>
            <a:chOff x="1183005" y="1221105"/>
            <a:chExt cx="4928236" cy="461010"/>
          </a:xfrm>
        </p:grpSpPr>
        <p:sp>
          <p:nvSpPr>
            <p:cNvPr id="191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2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3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2543175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8280142" y="1341120"/>
            <a:ext cx="563523" cy="1325880"/>
            <a:chOff x="4622542" y="1341120"/>
            <a:chExt cx="563523" cy="1325880"/>
          </a:xfrm>
        </p:grpSpPr>
        <p:sp>
          <p:nvSpPr>
            <p:cNvPr id="116" name="Rectangle 115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8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Freeform 116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18" name="Rectangle 117"/>
          <p:cNvSpPr/>
          <p:nvPr/>
        </p:nvSpPr>
        <p:spPr>
          <a:xfrm rot="5400000">
            <a:off x="7648776" y="3229176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not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24" name="Group 123"/>
          <p:cNvGrpSpPr/>
          <p:nvPr/>
        </p:nvGrpSpPr>
        <p:grpSpPr>
          <a:xfrm>
            <a:off x="8275677" y="4553400"/>
            <a:ext cx="563523" cy="1325880"/>
            <a:chOff x="4622542" y="1341120"/>
            <a:chExt cx="563523" cy="1325880"/>
          </a:xfrm>
        </p:grpSpPr>
        <p:sp>
          <p:nvSpPr>
            <p:cNvPr id="125" name="Rectangle 124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8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6" name="Freeform 125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28" name="Oval 127"/>
          <p:cNvSpPr/>
          <p:nvPr/>
        </p:nvSpPr>
        <p:spPr bwMode="auto">
          <a:xfrm>
            <a:off x="7794924" y="5757695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9" name="AutoShape 38"/>
          <p:cNvSpPr>
            <a:spLocks noChangeArrowheads="1"/>
          </p:cNvSpPr>
          <p:nvPr/>
        </p:nvSpPr>
        <p:spPr bwMode="auto">
          <a:xfrm>
            <a:off x="643378" y="685800"/>
            <a:ext cx="2861822" cy="1219200"/>
          </a:xfrm>
          <a:prstGeom prst="wedgeRoundRectCallout">
            <a:avLst>
              <a:gd name="adj1" fmla="val -56245"/>
              <a:gd name="adj2" fmla="val -27063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solution will be my friend’s combined with my bird’s. </a:t>
            </a:r>
          </a:p>
        </p:txBody>
      </p:sp>
      <p:sp>
        <p:nvSpPr>
          <p:cNvPr id="132" name="AutoShape 38"/>
          <p:cNvSpPr>
            <a:spLocks noChangeArrowheads="1"/>
          </p:cNvSpPr>
          <p:nvPr/>
        </p:nvSpPr>
        <p:spPr bwMode="auto">
          <a:xfrm>
            <a:off x="638174" y="1981200"/>
            <a:ext cx="2867026" cy="838200"/>
          </a:xfrm>
          <a:prstGeom prst="wedgeRoundRectCallout">
            <a:avLst>
              <a:gd name="adj1" fmla="val -56251"/>
              <a:gd name="adj2" fmla="val -3754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cost will be the sum of theirs. </a:t>
            </a:r>
          </a:p>
        </p:txBody>
      </p:sp>
      <p:sp>
        <p:nvSpPr>
          <p:cNvPr id="133" name="AutoShape 38"/>
          <p:cNvSpPr>
            <a:spLocks noChangeArrowheads="1"/>
          </p:cNvSpPr>
          <p:nvPr/>
        </p:nvSpPr>
        <p:spPr bwMode="auto">
          <a:xfrm>
            <a:off x="645795" y="2895600"/>
            <a:ext cx="2867026" cy="838200"/>
          </a:xfrm>
          <a:prstGeom prst="wedgeRoundRectCallout">
            <a:avLst>
              <a:gd name="adj1" fmla="val -56251"/>
              <a:gd name="adj2" fmla="val -3754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But how do I know this is optimal?</a:t>
            </a:r>
          </a:p>
        </p:txBody>
      </p:sp>
      <p:sp>
        <p:nvSpPr>
          <p:cNvPr id="134" name="AutoShape 38"/>
          <p:cNvSpPr>
            <a:spLocks noChangeArrowheads="1"/>
          </p:cNvSpPr>
          <p:nvPr/>
        </p:nvSpPr>
        <p:spPr bwMode="auto">
          <a:xfrm>
            <a:off x="649605" y="3810000"/>
            <a:ext cx="2867026" cy="838200"/>
          </a:xfrm>
          <a:prstGeom prst="wedgeRoundRectCallout">
            <a:avLst>
              <a:gd name="adj1" fmla="val -56251"/>
              <a:gd name="adj2" fmla="val -3754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could have taken my friend’s other solution.</a:t>
            </a:r>
          </a:p>
        </p:txBody>
      </p:sp>
      <p:grpSp>
        <p:nvGrpSpPr>
          <p:cNvPr id="136" name="Group 135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137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38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39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40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</p:txBody>
      </p:sp>
      <p:sp>
        <p:nvSpPr>
          <p:cNvPr id="141" name="AutoShape 58"/>
          <p:cNvSpPr>
            <a:spLocks noChangeArrowheads="1"/>
          </p:cNvSpPr>
          <p:nvPr/>
        </p:nvSpPr>
        <p:spPr bwMode="auto">
          <a:xfrm>
            <a:off x="761999" y="4724400"/>
            <a:ext cx="2798227" cy="1981200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worry.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Adding in the bird’s answer does not change which is the minimum.</a:t>
            </a:r>
          </a:p>
        </p:txBody>
      </p:sp>
      <p:sp>
        <p:nvSpPr>
          <p:cNvPr id="5" name="Freeform 4"/>
          <p:cNvSpPr/>
          <p:nvPr/>
        </p:nvSpPr>
        <p:spPr bwMode="auto">
          <a:xfrm>
            <a:off x="3953969" y="2663190"/>
            <a:ext cx="480871" cy="2988945"/>
          </a:xfrm>
          <a:custGeom>
            <a:avLst/>
            <a:gdLst>
              <a:gd name="connsiteX0" fmla="*/ 389431 w 480871"/>
              <a:gd name="connsiteY0" fmla="*/ 2988945 h 2988945"/>
              <a:gd name="connsiteX1" fmla="*/ 811 w 480871"/>
              <a:gd name="connsiteY1" fmla="*/ 1588770 h 2988945"/>
              <a:gd name="connsiteX2" fmla="*/ 480871 w 480871"/>
              <a:gd name="connsiteY2" fmla="*/ 0 h 2988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871" h="2988945">
                <a:moveTo>
                  <a:pt x="389431" y="2988945"/>
                </a:moveTo>
                <a:cubicBezTo>
                  <a:pt x="187501" y="2537936"/>
                  <a:pt x="-14429" y="2086927"/>
                  <a:pt x="811" y="1588770"/>
                </a:cubicBezTo>
                <a:cubicBezTo>
                  <a:pt x="16051" y="1090612"/>
                  <a:pt x="248461" y="545306"/>
                  <a:pt x="480871" y="0"/>
                </a:cubicBezTo>
              </a:path>
            </a:pathLst>
          </a:custGeom>
          <a:noFill/>
          <a:ln w="53975" cap="flat" cmpd="sng" algn="ctr">
            <a:solidFill>
              <a:schemeClr val="tx2"/>
            </a:solidFill>
            <a:prstDash val="solid"/>
            <a:round/>
            <a:headEnd type="none" w="med" len="med"/>
            <a:tailEnd type="stealth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7" name="Rectangle 6"/>
          <p:cNvSpPr>
            <a:spLocks noChangeArrowheads="1"/>
          </p:cNvSpPr>
          <p:nvPr/>
        </p:nvSpPr>
        <p:spPr bwMode="auto">
          <a:xfrm>
            <a:off x="4621155" y="1143000"/>
            <a:ext cx="261784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  +   40   +       60      +</a:t>
            </a:r>
          </a:p>
        </p:txBody>
      </p:sp>
      <p:sp>
        <p:nvSpPr>
          <p:cNvPr id="221" name="Rectangle 6"/>
          <p:cNvSpPr>
            <a:spLocks noChangeArrowheads="1"/>
          </p:cNvSpPr>
          <p:nvPr/>
        </p:nvSpPr>
        <p:spPr bwMode="auto">
          <a:xfrm>
            <a:off x="3657600" y="1143000"/>
            <a:ext cx="487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                                        10</a:t>
            </a:r>
          </a:p>
        </p:txBody>
      </p:sp>
    </p:spTree>
    <p:extLst>
      <p:ext uri="{BB962C8B-B14F-4D97-AF65-F5344CB8AC3E}">
        <p14:creationId xmlns:p14="http://schemas.microsoft.com/office/powerpoint/2010/main" val="42723623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118" grpId="0"/>
      <p:bldP spid="129" grpId="0" animBg="1"/>
      <p:bldP spid="132" grpId="0" animBg="1"/>
      <p:bldP spid="133" grpId="0" animBg="1"/>
      <p:bldP spid="134" grpId="0" animBg="1"/>
      <p:bldP spid="141" grpId="0" animBg="1"/>
      <p:bldP spid="5" grpId="0" animBg="1"/>
      <p:bldP spid="5" grpId="1" animBg="1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+  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5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3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35806" y="4114800"/>
            <a:ext cx="2470275" cy="302022"/>
            <a:chOff x="1177780" y="3278505"/>
            <a:chExt cx="4922163" cy="461010"/>
          </a:xfrm>
        </p:grpSpPr>
        <p:grpSp>
          <p:nvGrpSpPr>
            <p:cNvPr id="171" name="Group 125"/>
            <p:cNvGrpSpPr>
              <a:grpSpLocks/>
            </p:cNvGrpSpPr>
            <p:nvPr/>
          </p:nvGrpSpPr>
          <p:grpSpPr bwMode="auto">
            <a:xfrm>
              <a:off x="1213975" y="3354705"/>
              <a:ext cx="4876800" cy="304800"/>
              <a:chOff x="768" y="1104"/>
              <a:chExt cx="3072" cy="192"/>
            </a:xfrm>
          </p:grpSpPr>
          <p:sp>
            <p:nvSpPr>
              <p:cNvPr id="172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3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4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5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6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7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8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9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0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1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3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4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1177780" y="3278505"/>
              <a:ext cx="4922163" cy="461010"/>
              <a:chOff x="1183005" y="1221105"/>
              <a:chExt cx="4928236" cy="461010"/>
            </a:xfrm>
          </p:grpSpPr>
          <p:sp>
            <p:nvSpPr>
              <p:cNvPr id="191" name="Rectangle 106"/>
              <p:cNvSpPr>
                <a:spLocks noChangeArrowheads="1"/>
              </p:cNvSpPr>
              <p:nvPr/>
            </p:nvSpPr>
            <p:spPr bwMode="auto">
              <a:xfrm>
                <a:off x="3886201" y="1221105"/>
                <a:ext cx="222504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2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1533526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3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315849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122 </a:t>
            </a: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5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115 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3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111 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104 </a:t>
            </a:r>
          </a:p>
        </p:txBody>
      </p: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85801"/>
            <a:ext cx="2673749" cy="12191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Lets change the cost to include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# of parts.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5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136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4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7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8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9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0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1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0" name="AutoShape 58"/>
          <p:cNvSpPr>
            <a:spLocks noChangeArrowheads="1"/>
          </p:cNvSpPr>
          <p:nvPr/>
        </p:nvSpPr>
        <p:spPr bwMode="auto">
          <a:xfrm>
            <a:off x="761999" y="4648200"/>
            <a:ext cx="2763167" cy="1598164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worry.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One more part does not change which is the minimum.</a:t>
            </a:r>
          </a:p>
        </p:txBody>
      </p:sp>
      <p:grpSp>
        <p:nvGrpSpPr>
          <p:cNvPr id="151" name="Group 150"/>
          <p:cNvGrpSpPr/>
          <p:nvPr/>
        </p:nvGrpSpPr>
        <p:grpSpPr>
          <a:xfrm>
            <a:off x="8280142" y="1676400"/>
            <a:ext cx="563523" cy="1325880"/>
            <a:chOff x="4622542" y="1341120"/>
            <a:chExt cx="563523" cy="1325880"/>
          </a:xfrm>
        </p:grpSpPr>
        <p:sp>
          <p:nvSpPr>
            <p:cNvPr id="152" name="Rectangle 151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3" name="Freeform 152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4" name="Rectangle 153"/>
          <p:cNvSpPr/>
          <p:nvPr/>
        </p:nvSpPr>
        <p:spPr>
          <a:xfrm rot="5400000">
            <a:off x="7648776" y="3559827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not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55" name="Group 154"/>
          <p:cNvGrpSpPr/>
          <p:nvPr/>
        </p:nvGrpSpPr>
        <p:grpSpPr>
          <a:xfrm>
            <a:off x="8275677" y="4888680"/>
            <a:ext cx="563523" cy="1325880"/>
            <a:chOff x="4622542" y="1341120"/>
            <a:chExt cx="563523" cy="1325880"/>
          </a:xfrm>
        </p:grpSpPr>
        <p:sp>
          <p:nvSpPr>
            <p:cNvPr id="156" name="Rectangle 155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9" name="AutoShape 58"/>
          <p:cNvSpPr>
            <a:spLocks noChangeArrowheads="1"/>
          </p:cNvSpPr>
          <p:nvPr/>
        </p:nvSpPr>
        <p:spPr bwMode="auto">
          <a:xfrm>
            <a:off x="842664" y="3352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</p:spTree>
    <p:extLst>
      <p:ext uri="{BB962C8B-B14F-4D97-AF65-F5344CB8AC3E}">
        <p14:creationId xmlns:p14="http://schemas.microsoft.com/office/powerpoint/2010/main" val="4249522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127" grpId="0" animBg="1"/>
      <p:bldP spid="157" grpId="0" animBg="1"/>
      <p:bldP spid="150" grpId="0" animBg="1"/>
      <p:bldP spid="154" grpId="0"/>
      <p:bldP spid="159" grpId="0" animBg="1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+  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   1   +         1      +  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1+   1   +    1      +    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   1   +         1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1+   1   +    1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35806" y="4114800"/>
            <a:ext cx="2470275" cy="302022"/>
            <a:chOff x="1177780" y="3278505"/>
            <a:chExt cx="4922163" cy="461010"/>
          </a:xfrm>
        </p:grpSpPr>
        <p:grpSp>
          <p:nvGrpSpPr>
            <p:cNvPr id="171" name="Group 125"/>
            <p:cNvGrpSpPr>
              <a:grpSpLocks/>
            </p:cNvGrpSpPr>
            <p:nvPr/>
          </p:nvGrpSpPr>
          <p:grpSpPr bwMode="auto">
            <a:xfrm>
              <a:off x="1213975" y="3354705"/>
              <a:ext cx="4876800" cy="304800"/>
              <a:chOff x="768" y="1104"/>
              <a:chExt cx="3072" cy="192"/>
            </a:xfrm>
          </p:grpSpPr>
          <p:sp>
            <p:nvSpPr>
              <p:cNvPr id="172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3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4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5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6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7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8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9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0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1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3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4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1177780" y="3278505"/>
              <a:ext cx="4922163" cy="461010"/>
              <a:chOff x="1183005" y="1221105"/>
              <a:chExt cx="4928236" cy="461010"/>
            </a:xfrm>
          </p:grpSpPr>
          <p:sp>
            <p:nvSpPr>
              <p:cNvPr id="191" name="Rectangle 106"/>
              <p:cNvSpPr>
                <a:spLocks noChangeArrowheads="1"/>
              </p:cNvSpPr>
              <p:nvPr/>
            </p:nvSpPr>
            <p:spPr bwMode="auto">
              <a:xfrm>
                <a:off x="3886201" y="1221105"/>
                <a:ext cx="222504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2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1533526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3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122 </a:t>
            </a: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5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115 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3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111 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104 </a:t>
            </a:r>
          </a:p>
        </p:txBody>
      </p: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85801"/>
            <a:ext cx="2673749" cy="12191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part count can be added into the cost of the part.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5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136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4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7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8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9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0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1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0" name="AutoShape 58"/>
          <p:cNvSpPr>
            <a:spLocks noChangeArrowheads="1"/>
          </p:cNvSpPr>
          <p:nvPr/>
        </p:nvSpPr>
        <p:spPr bwMode="auto">
          <a:xfrm>
            <a:off x="761999" y="4648200"/>
            <a:ext cx="2763167" cy="1598164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worry.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One more part does not change which is the minimum.</a:t>
            </a:r>
          </a:p>
        </p:txBody>
      </p:sp>
      <p:grpSp>
        <p:nvGrpSpPr>
          <p:cNvPr id="151" name="Group 150"/>
          <p:cNvGrpSpPr/>
          <p:nvPr/>
        </p:nvGrpSpPr>
        <p:grpSpPr>
          <a:xfrm>
            <a:off x="8280142" y="1676400"/>
            <a:ext cx="563523" cy="1325880"/>
            <a:chOff x="4622542" y="1341120"/>
            <a:chExt cx="563523" cy="1325880"/>
          </a:xfrm>
        </p:grpSpPr>
        <p:sp>
          <p:nvSpPr>
            <p:cNvPr id="152" name="Rectangle 151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3" name="Freeform 152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4" name="Rectangle 153"/>
          <p:cNvSpPr/>
          <p:nvPr/>
        </p:nvSpPr>
        <p:spPr>
          <a:xfrm rot="5400000">
            <a:off x="7648776" y="3559827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not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55" name="Group 154"/>
          <p:cNvGrpSpPr/>
          <p:nvPr/>
        </p:nvGrpSpPr>
        <p:grpSpPr>
          <a:xfrm>
            <a:off x="8275677" y="4888680"/>
            <a:ext cx="563523" cy="1325880"/>
            <a:chOff x="4622542" y="1341120"/>
            <a:chExt cx="563523" cy="1325880"/>
          </a:xfrm>
        </p:grpSpPr>
        <p:sp>
          <p:nvSpPr>
            <p:cNvPr id="156" name="Rectangle 155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9" name="AutoShape 58"/>
          <p:cNvSpPr>
            <a:spLocks noChangeArrowheads="1"/>
          </p:cNvSpPr>
          <p:nvPr/>
        </p:nvSpPr>
        <p:spPr bwMode="auto">
          <a:xfrm>
            <a:off x="842664" y="3352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  <p:sp>
        <p:nvSpPr>
          <p:cNvPr id="162" name="Oval 161"/>
          <p:cNvSpPr/>
          <p:nvPr/>
        </p:nvSpPr>
        <p:spPr bwMode="auto">
          <a:xfrm>
            <a:off x="7832212" y="315849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54528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35806" y="4114800"/>
            <a:ext cx="2470275" cy="302022"/>
            <a:chOff x="1177780" y="3278505"/>
            <a:chExt cx="4922163" cy="461010"/>
          </a:xfrm>
        </p:grpSpPr>
        <p:grpSp>
          <p:nvGrpSpPr>
            <p:cNvPr id="171" name="Group 125"/>
            <p:cNvGrpSpPr>
              <a:grpSpLocks/>
            </p:cNvGrpSpPr>
            <p:nvPr/>
          </p:nvGrpSpPr>
          <p:grpSpPr bwMode="auto">
            <a:xfrm>
              <a:off x="1213975" y="3354705"/>
              <a:ext cx="4876800" cy="304800"/>
              <a:chOff x="768" y="1104"/>
              <a:chExt cx="3072" cy="192"/>
            </a:xfrm>
          </p:grpSpPr>
          <p:sp>
            <p:nvSpPr>
              <p:cNvPr id="172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3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4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5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6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7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8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9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0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1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3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4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1177780" y="3278505"/>
              <a:ext cx="4922163" cy="461010"/>
              <a:chOff x="1183005" y="1221105"/>
              <a:chExt cx="4928236" cy="461010"/>
            </a:xfrm>
          </p:grpSpPr>
          <p:sp>
            <p:nvSpPr>
              <p:cNvPr id="191" name="Rectangle 106"/>
              <p:cNvSpPr>
                <a:spLocks noChangeArrowheads="1"/>
              </p:cNvSpPr>
              <p:nvPr/>
            </p:nvSpPr>
            <p:spPr bwMode="auto">
              <a:xfrm>
                <a:off x="3886201" y="1221105"/>
                <a:ext cx="222504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2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1533526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3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1789093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62042"/>
            <a:ext cx="2673749" cy="12191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Lets change the cost to include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(# of parts)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5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136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4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7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8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9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0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1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0" name="AutoShape 58"/>
          <p:cNvSpPr>
            <a:spLocks noChangeArrowheads="1"/>
          </p:cNvSpPr>
          <p:nvPr/>
        </p:nvSpPr>
        <p:spPr bwMode="auto">
          <a:xfrm>
            <a:off x="762000" y="4776842"/>
            <a:ext cx="2647142" cy="1319158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Problem!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New cost is global and nonlinear.</a:t>
            </a:r>
          </a:p>
        </p:txBody>
      </p:sp>
      <p:grpSp>
        <p:nvGrpSpPr>
          <p:cNvPr id="151" name="Group 150"/>
          <p:cNvGrpSpPr/>
          <p:nvPr/>
        </p:nvGrpSpPr>
        <p:grpSpPr>
          <a:xfrm>
            <a:off x="8280142" y="1676400"/>
            <a:ext cx="563523" cy="1325880"/>
            <a:chOff x="4622542" y="1341120"/>
            <a:chExt cx="563523" cy="1325880"/>
          </a:xfrm>
        </p:grpSpPr>
        <p:sp>
          <p:nvSpPr>
            <p:cNvPr id="152" name="Rectangle 151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9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3" name="Freeform 152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4" name="Rectangle 153"/>
          <p:cNvSpPr/>
          <p:nvPr/>
        </p:nvSpPr>
        <p:spPr>
          <a:xfrm rot="5400000">
            <a:off x="7845143" y="3559827"/>
            <a:ext cx="19191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55" name="Group 154"/>
          <p:cNvGrpSpPr/>
          <p:nvPr/>
        </p:nvGrpSpPr>
        <p:grpSpPr>
          <a:xfrm>
            <a:off x="8275677" y="4888680"/>
            <a:ext cx="563523" cy="1325880"/>
            <a:chOff x="4622542" y="1341120"/>
            <a:chExt cx="563523" cy="1325880"/>
          </a:xfrm>
        </p:grpSpPr>
        <p:sp>
          <p:nvSpPr>
            <p:cNvPr id="156" name="Rectangle 155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7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9" name="AutoShape 58"/>
          <p:cNvSpPr>
            <a:spLocks noChangeArrowheads="1"/>
          </p:cNvSpPr>
          <p:nvPr/>
        </p:nvSpPr>
        <p:spPr bwMode="auto">
          <a:xfrm>
            <a:off x="842664" y="3481442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  <p:sp>
        <p:nvSpPr>
          <p:cNvPr id="133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+  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4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5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 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</a:p>
        </p:txBody>
      </p:sp>
      <p:sp>
        <p:nvSpPr>
          <p:cNvPr id="16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3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1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        </a:t>
            </a:r>
          </a:p>
        </p:txBody>
      </p:sp>
      <p:sp>
        <p:nvSpPr>
          <p:cNvPr id="162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16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134 </a:t>
            </a:r>
          </a:p>
        </p:txBody>
      </p:sp>
      <p:sp>
        <p:nvSpPr>
          <p:cNvPr id="163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25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135 </a:t>
            </a:r>
          </a:p>
        </p:txBody>
      </p:sp>
      <p:sp>
        <p:nvSpPr>
          <p:cNvPr id="164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9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117 </a:t>
            </a:r>
          </a:p>
        </p:txBody>
      </p:sp>
      <p:sp>
        <p:nvSpPr>
          <p:cNvPr id="165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16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116 </a:t>
            </a:r>
          </a:p>
        </p:txBody>
      </p:sp>
      <p:sp>
        <p:nvSpPr>
          <p:cNvPr id="166" name="AutoShape 38"/>
          <p:cNvSpPr>
            <a:spLocks noChangeArrowheads="1"/>
          </p:cNvSpPr>
          <p:nvPr/>
        </p:nvSpPr>
        <p:spPr bwMode="auto">
          <a:xfrm>
            <a:off x="762001" y="1881242"/>
            <a:ext cx="2644530" cy="15239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This mean DP fails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Because my friend’s solution is not right for my instance!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655696" y="2663190"/>
            <a:ext cx="779144" cy="2988945"/>
            <a:chOff x="3655696" y="2663190"/>
            <a:chExt cx="779144" cy="2988945"/>
          </a:xfrm>
        </p:grpSpPr>
        <p:sp>
          <p:nvSpPr>
            <p:cNvPr id="167" name="Freeform 166"/>
            <p:cNvSpPr/>
            <p:nvPr/>
          </p:nvSpPr>
          <p:spPr bwMode="auto">
            <a:xfrm>
              <a:off x="3953969" y="2663190"/>
              <a:ext cx="480871" cy="2988945"/>
            </a:xfrm>
            <a:custGeom>
              <a:avLst/>
              <a:gdLst>
                <a:gd name="connsiteX0" fmla="*/ 389431 w 480871"/>
                <a:gd name="connsiteY0" fmla="*/ 2988945 h 2988945"/>
                <a:gd name="connsiteX1" fmla="*/ 811 w 480871"/>
                <a:gd name="connsiteY1" fmla="*/ 1588770 h 2988945"/>
                <a:gd name="connsiteX2" fmla="*/ 480871 w 480871"/>
                <a:gd name="connsiteY2" fmla="*/ 0 h 298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871" h="2988945">
                  <a:moveTo>
                    <a:pt x="389431" y="2988945"/>
                  </a:moveTo>
                  <a:cubicBezTo>
                    <a:pt x="187501" y="2537936"/>
                    <a:pt x="-14429" y="2086927"/>
                    <a:pt x="811" y="1588770"/>
                  </a:cubicBezTo>
                  <a:cubicBezTo>
                    <a:pt x="16051" y="1090612"/>
                    <a:pt x="248461" y="545306"/>
                    <a:pt x="480871" y="0"/>
                  </a:cubicBezTo>
                </a:path>
              </a:pathLst>
            </a:custGeom>
            <a:noFill/>
            <a:ln w="539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stealth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9" name="Freeform 208"/>
            <p:cNvSpPr/>
            <p:nvPr/>
          </p:nvSpPr>
          <p:spPr bwMode="auto">
            <a:xfrm>
              <a:off x="3655696" y="4232912"/>
              <a:ext cx="628650" cy="17145"/>
            </a:xfrm>
            <a:custGeom>
              <a:avLst/>
              <a:gdLst>
                <a:gd name="connsiteX0" fmla="*/ 389431 w 480871"/>
                <a:gd name="connsiteY0" fmla="*/ 2988945 h 2988945"/>
                <a:gd name="connsiteX1" fmla="*/ 811 w 480871"/>
                <a:gd name="connsiteY1" fmla="*/ 1588770 h 2988945"/>
                <a:gd name="connsiteX2" fmla="*/ 480871 w 480871"/>
                <a:gd name="connsiteY2" fmla="*/ 0 h 2988945"/>
                <a:gd name="connsiteX0" fmla="*/ 0 w 91440"/>
                <a:gd name="connsiteY0" fmla="*/ 2988945 h 2988945"/>
                <a:gd name="connsiteX1" fmla="*/ 91440 w 91440"/>
                <a:gd name="connsiteY1" fmla="*/ 0 h 2988945"/>
                <a:gd name="connsiteX0" fmla="*/ 0 w 765810"/>
                <a:gd name="connsiteY0" fmla="*/ 1348740 h 1348740"/>
                <a:gd name="connsiteX1" fmla="*/ 765810 w 765810"/>
                <a:gd name="connsiteY1" fmla="*/ 0 h 1348740"/>
                <a:gd name="connsiteX0" fmla="*/ 0 w 377190"/>
                <a:gd name="connsiteY0" fmla="*/ 0 h 17145"/>
                <a:gd name="connsiteX1" fmla="*/ 377190 w 377190"/>
                <a:gd name="connsiteY1" fmla="*/ 17145 h 17145"/>
                <a:gd name="connsiteX0" fmla="*/ 0 w 542925"/>
                <a:gd name="connsiteY0" fmla="*/ 51435 h 51435"/>
                <a:gd name="connsiteX1" fmla="*/ 542925 w 542925"/>
                <a:gd name="connsiteY1" fmla="*/ 0 h 51435"/>
                <a:gd name="connsiteX0" fmla="*/ 0 w 628650"/>
                <a:gd name="connsiteY0" fmla="*/ 0 h 17145"/>
                <a:gd name="connsiteX1" fmla="*/ 628650 w 628650"/>
                <a:gd name="connsiteY1" fmla="*/ 17145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650" h="17145">
                  <a:moveTo>
                    <a:pt x="0" y="0"/>
                  </a:moveTo>
                  <a:lnTo>
                    <a:pt x="628650" y="17145"/>
                  </a:lnTo>
                </a:path>
              </a:pathLst>
            </a:custGeom>
            <a:noFill/>
            <a:ln w="539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0" name="Freeform 209"/>
            <p:cNvSpPr/>
            <p:nvPr/>
          </p:nvSpPr>
          <p:spPr bwMode="auto">
            <a:xfrm>
              <a:off x="3663315" y="4114800"/>
              <a:ext cx="628650" cy="17145"/>
            </a:xfrm>
            <a:custGeom>
              <a:avLst/>
              <a:gdLst>
                <a:gd name="connsiteX0" fmla="*/ 389431 w 480871"/>
                <a:gd name="connsiteY0" fmla="*/ 2988945 h 2988945"/>
                <a:gd name="connsiteX1" fmla="*/ 811 w 480871"/>
                <a:gd name="connsiteY1" fmla="*/ 1588770 h 2988945"/>
                <a:gd name="connsiteX2" fmla="*/ 480871 w 480871"/>
                <a:gd name="connsiteY2" fmla="*/ 0 h 2988945"/>
                <a:gd name="connsiteX0" fmla="*/ 0 w 91440"/>
                <a:gd name="connsiteY0" fmla="*/ 2988945 h 2988945"/>
                <a:gd name="connsiteX1" fmla="*/ 91440 w 91440"/>
                <a:gd name="connsiteY1" fmla="*/ 0 h 2988945"/>
                <a:gd name="connsiteX0" fmla="*/ 0 w 765810"/>
                <a:gd name="connsiteY0" fmla="*/ 1348740 h 1348740"/>
                <a:gd name="connsiteX1" fmla="*/ 765810 w 765810"/>
                <a:gd name="connsiteY1" fmla="*/ 0 h 1348740"/>
                <a:gd name="connsiteX0" fmla="*/ 0 w 377190"/>
                <a:gd name="connsiteY0" fmla="*/ 0 h 17145"/>
                <a:gd name="connsiteX1" fmla="*/ 377190 w 377190"/>
                <a:gd name="connsiteY1" fmla="*/ 17145 h 17145"/>
                <a:gd name="connsiteX0" fmla="*/ 0 w 542925"/>
                <a:gd name="connsiteY0" fmla="*/ 51435 h 51435"/>
                <a:gd name="connsiteX1" fmla="*/ 542925 w 542925"/>
                <a:gd name="connsiteY1" fmla="*/ 0 h 51435"/>
                <a:gd name="connsiteX0" fmla="*/ 0 w 628650"/>
                <a:gd name="connsiteY0" fmla="*/ 0 h 17145"/>
                <a:gd name="connsiteX1" fmla="*/ 628650 w 628650"/>
                <a:gd name="connsiteY1" fmla="*/ 17145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650" h="17145">
                  <a:moveTo>
                    <a:pt x="0" y="0"/>
                  </a:moveTo>
                  <a:lnTo>
                    <a:pt x="628650" y="17145"/>
                  </a:lnTo>
                </a:path>
              </a:pathLst>
            </a:custGeom>
            <a:noFill/>
            <a:ln w="539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13558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127" grpId="0" animBg="1"/>
      <p:bldP spid="157" grpId="0" animBg="1"/>
      <p:bldP spid="150" grpId="0" animBg="1"/>
      <p:bldP spid="154" grpId="0"/>
      <p:bldP spid="159" grpId="0" animBg="1"/>
      <p:bldP spid="166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23" name="Picture 22" descr="sy01258_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249863" y="2400300"/>
            <a:ext cx="2522537" cy="2159000"/>
          </a:xfrm>
          <a:noFill/>
        </p:spPr>
      </p:pic>
      <p:grpSp>
        <p:nvGrpSpPr>
          <p:cNvPr id="184324" name="Group 93"/>
          <p:cNvGrpSpPr>
            <a:grpSpLocks/>
          </p:cNvGrpSpPr>
          <p:nvPr/>
        </p:nvGrpSpPr>
        <p:grpSpPr bwMode="auto">
          <a:xfrm>
            <a:off x="1065213" y="2292350"/>
            <a:ext cx="2592387" cy="2279650"/>
            <a:chOff x="671" y="1444"/>
            <a:chExt cx="1633" cy="1436"/>
          </a:xfrm>
        </p:grpSpPr>
        <p:sp>
          <p:nvSpPr>
            <p:cNvPr id="184325" name="AutoShape 24"/>
            <p:cNvSpPr>
              <a:spLocks noChangeAspect="1" noChangeArrowheads="1" noTextEdit="1"/>
            </p:cNvSpPr>
            <p:nvPr/>
          </p:nvSpPr>
          <p:spPr bwMode="auto">
            <a:xfrm>
              <a:off x="671" y="1444"/>
              <a:ext cx="1633" cy="14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26" name="Freeform 29"/>
            <p:cNvSpPr>
              <a:spLocks/>
            </p:cNvSpPr>
            <p:nvPr/>
          </p:nvSpPr>
          <p:spPr bwMode="auto">
            <a:xfrm>
              <a:off x="671" y="1444"/>
              <a:ext cx="1515" cy="1433"/>
            </a:xfrm>
            <a:custGeom>
              <a:avLst/>
              <a:gdLst>
                <a:gd name="T0" fmla="*/ 12 w 3030"/>
                <a:gd name="T1" fmla="*/ 7 h 2866"/>
                <a:gd name="T2" fmla="*/ 12 w 3030"/>
                <a:gd name="T3" fmla="*/ 6 h 2866"/>
                <a:gd name="T4" fmla="*/ 12 w 3030"/>
                <a:gd name="T5" fmla="*/ 5 h 2866"/>
                <a:gd name="T6" fmla="*/ 12 w 3030"/>
                <a:gd name="T7" fmla="*/ 4 h 2866"/>
                <a:gd name="T8" fmla="*/ 11 w 3030"/>
                <a:gd name="T9" fmla="*/ 3 h 2866"/>
                <a:gd name="T10" fmla="*/ 11 w 3030"/>
                <a:gd name="T11" fmla="*/ 2 h 2866"/>
                <a:gd name="T12" fmla="*/ 10 w 3030"/>
                <a:gd name="T13" fmla="*/ 2 h 2866"/>
                <a:gd name="T14" fmla="*/ 10 w 3030"/>
                <a:gd name="T15" fmla="*/ 1 h 2866"/>
                <a:gd name="T16" fmla="*/ 9 w 3030"/>
                <a:gd name="T17" fmla="*/ 0 h 2866"/>
                <a:gd name="T18" fmla="*/ 1 w 3030"/>
                <a:gd name="T19" fmla="*/ 3 h 2866"/>
                <a:gd name="T20" fmla="*/ 2 w 3030"/>
                <a:gd name="T21" fmla="*/ 3 h 2866"/>
                <a:gd name="T22" fmla="*/ 2 w 3030"/>
                <a:gd name="T23" fmla="*/ 3 h 2866"/>
                <a:gd name="T24" fmla="*/ 2 w 3030"/>
                <a:gd name="T25" fmla="*/ 3 h 2866"/>
                <a:gd name="T26" fmla="*/ 2 w 3030"/>
                <a:gd name="T27" fmla="*/ 3 h 2866"/>
                <a:gd name="T28" fmla="*/ 2 w 3030"/>
                <a:gd name="T29" fmla="*/ 4 h 2866"/>
                <a:gd name="T30" fmla="*/ 2 w 3030"/>
                <a:gd name="T31" fmla="*/ 4 h 2866"/>
                <a:gd name="T32" fmla="*/ 1 w 3030"/>
                <a:gd name="T33" fmla="*/ 4 h 2866"/>
                <a:gd name="T34" fmla="*/ 1 w 3030"/>
                <a:gd name="T35" fmla="*/ 4 h 2866"/>
                <a:gd name="T36" fmla="*/ 1 w 3030"/>
                <a:gd name="T37" fmla="*/ 4 h 2866"/>
                <a:gd name="T38" fmla="*/ 1 w 3030"/>
                <a:gd name="T39" fmla="*/ 6 h 2866"/>
                <a:gd name="T40" fmla="*/ 1 w 3030"/>
                <a:gd name="T41" fmla="*/ 7 h 2866"/>
                <a:gd name="T42" fmla="*/ 2 w 3030"/>
                <a:gd name="T43" fmla="*/ 8 h 2866"/>
                <a:gd name="T44" fmla="*/ 2 w 3030"/>
                <a:gd name="T45" fmla="*/ 9 h 2866"/>
                <a:gd name="T46" fmla="*/ 3 w 3030"/>
                <a:gd name="T47" fmla="*/ 10 h 2866"/>
                <a:gd name="T48" fmla="*/ 3 w 3030"/>
                <a:gd name="T49" fmla="*/ 11 h 2866"/>
                <a:gd name="T50" fmla="*/ 4 w 3030"/>
                <a:gd name="T51" fmla="*/ 11 h 2866"/>
                <a:gd name="T52" fmla="*/ 4 w 3030"/>
                <a:gd name="T53" fmla="*/ 12 h 2866"/>
                <a:gd name="T54" fmla="*/ 4 w 3030"/>
                <a:gd name="T55" fmla="*/ 12 h 2866"/>
                <a:gd name="T56" fmla="*/ 4 w 3030"/>
                <a:gd name="T57" fmla="*/ 12 h 2866"/>
                <a:gd name="T58" fmla="*/ 4 w 3030"/>
                <a:gd name="T59" fmla="*/ 12 h 2866"/>
                <a:gd name="T60" fmla="*/ 5 w 3030"/>
                <a:gd name="T61" fmla="*/ 12 h 2866"/>
                <a:gd name="T62" fmla="*/ 12 w 3030"/>
                <a:gd name="T63" fmla="*/ 9 h 2866"/>
                <a:gd name="T64" fmla="*/ 12 w 3030"/>
                <a:gd name="T65" fmla="*/ 9 h 2866"/>
                <a:gd name="T66" fmla="*/ 12 w 3030"/>
                <a:gd name="T67" fmla="*/ 8 h 2866"/>
                <a:gd name="T68" fmla="*/ 12 w 3030"/>
                <a:gd name="T69" fmla="*/ 8 h 2866"/>
                <a:gd name="T70" fmla="*/ 12 w 3030"/>
                <a:gd name="T71" fmla="*/ 7 h 28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030"/>
                <a:gd name="T109" fmla="*/ 0 h 2866"/>
                <a:gd name="T110" fmla="*/ 3030 w 3030"/>
                <a:gd name="T111" fmla="*/ 2866 h 28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030" h="2866">
                  <a:moveTo>
                    <a:pt x="3022" y="1685"/>
                  </a:moveTo>
                  <a:lnTo>
                    <a:pt x="3013" y="1585"/>
                  </a:lnTo>
                  <a:lnTo>
                    <a:pt x="2999" y="1479"/>
                  </a:lnTo>
                  <a:lnTo>
                    <a:pt x="2980" y="1371"/>
                  </a:lnTo>
                  <a:lnTo>
                    <a:pt x="2958" y="1259"/>
                  </a:lnTo>
                  <a:lnTo>
                    <a:pt x="2931" y="1144"/>
                  </a:lnTo>
                  <a:lnTo>
                    <a:pt x="2900" y="1031"/>
                  </a:lnTo>
                  <a:lnTo>
                    <a:pt x="2863" y="916"/>
                  </a:lnTo>
                  <a:lnTo>
                    <a:pt x="2823" y="803"/>
                  </a:lnTo>
                  <a:lnTo>
                    <a:pt x="2775" y="692"/>
                  </a:lnTo>
                  <a:lnTo>
                    <a:pt x="2725" y="582"/>
                  </a:lnTo>
                  <a:lnTo>
                    <a:pt x="2668" y="476"/>
                  </a:lnTo>
                  <a:lnTo>
                    <a:pt x="2607" y="374"/>
                  </a:lnTo>
                  <a:lnTo>
                    <a:pt x="2540" y="277"/>
                  </a:lnTo>
                  <a:lnTo>
                    <a:pt x="2467" y="187"/>
                  </a:lnTo>
                  <a:lnTo>
                    <a:pt x="2389" y="102"/>
                  </a:lnTo>
                  <a:lnTo>
                    <a:pt x="2305" y="27"/>
                  </a:lnTo>
                  <a:lnTo>
                    <a:pt x="2271" y="0"/>
                  </a:lnTo>
                  <a:lnTo>
                    <a:pt x="108" y="525"/>
                  </a:lnTo>
                  <a:lnTo>
                    <a:pt x="239" y="637"/>
                  </a:lnTo>
                  <a:lnTo>
                    <a:pt x="250" y="648"/>
                  </a:lnTo>
                  <a:lnTo>
                    <a:pt x="263" y="659"/>
                  </a:lnTo>
                  <a:lnTo>
                    <a:pt x="274" y="670"/>
                  </a:lnTo>
                  <a:lnTo>
                    <a:pt x="286" y="682"/>
                  </a:lnTo>
                  <a:lnTo>
                    <a:pt x="299" y="696"/>
                  </a:lnTo>
                  <a:lnTo>
                    <a:pt x="311" y="712"/>
                  </a:lnTo>
                  <a:lnTo>
                    <a:pt x="324" y="726"/>
                  </a:lnTo>
                  <a:lnTo>
                    <a:pt x="337" y="744"/>
                  </a:lnTo>
                  <a:lnTo>
                    <a:pt x="327" y="755"/>
                  </a:lnTo>
                  <a:lnTo>
                    <a:pt x="316" y="770"/>
                  </a:lnTo>
                  <a:lnTo>
                    <a:pt x="303" y="786"/>
                  </a:lnTo>
                  <a:lnTo>
                    <a:pt x="288" y="806"/>
                  </a:lnTo>
                  <a:lnTo>
                    <a:pt x="269" y="830"/>
                  </a:lnTo>
                  <a:lnTo>
                    <a:pt x="248" y="857"/>
                  </a:lnTo>
                  <a:lnTo>
                    <a:pt x="225" y="887"/>
                  </a:lnTo>
                  <a:lnTo>
                    <a:pt x="198" y="921"/>
                  </a:lnTo>
                  <a:lnTo>
                    <a:pt x="0" y="876"/>
                  </a:lnTo>
                  <a:lnTo>
                    <a:pt x="16" y="1000"/>
                  </a:lnTo>
                  <a:lnTo>
                    <a:pt x="42" y="1179"/>
                  </a:lnTo>
                  <a:lnTo>
                    <a:pt x="79" y="1353"/>
                  </a:lnTo>
                  <a:lnTo>
                    <a:pt x="121" y="1523"/>
                  </a:lnTo>
                  <a:lnTo>
                    <a:pt x="171" y="1685"/>
                  </a:lnTo>
                  <a:lnTo>
                    <a:pt x="228" y="1842"/>
                  </a:lnTo>
                  <a:lnTo>
                    <a:pt x="288" y="1990"/>
                  </a:lnTo>
                  <a:lnTo>
                    <a:pt x="352" y="2132"/>
                  </a:lnTo>
                  <a:lnTo>
                    <a:pt x="418" y="2261"/>
                  </a:lnTo>
                  <a:lnTo>
                    <a:pt x="486" y="2382"/>
                  </a:lnTo>
                  <a:lnTo>
                    <a:pt x="555" y="2490"/>
                  </a:lnTo>
                  <a:lnTo>
                    <a:pt x="623" y="2587"/>
                  </a:lnTo>
                  <a:lnTo>
                    <a:pt x="689" y="2671"/>
                  </a:lnTo>
                  <a:lnTo>
                    <a:pt x="753" y="2740"/>
                  </a:lnTo>
                  <a:lnTo>
                    <a:pt x="813" y="2795"/>
                  </a:lnTo>
                  <a:lnTo>
                    <a:pt x="868" y="2834"/>
                  </a:lnTo>
                  <a:lnTo>
                    <a:pt x="917" y="2858"/>
                  </a:lnTo>
                  <a:lnTo>
                    <a:pt x="934" y="2863"/>
                  </a:lnTo>
                  <a:lnTo>
                    <a:pt x="951" y="2864"/>
                  </a:lnTo>
                  <a:lnTo>
                    <a:pt x="969" y="2866"/>
                  </a:lnTo>
                  <a:lnTo>
                    <a:pt x="986" y="2864"/>
                  </a:lnTo>
                  <a:lnTo>
                    <a:pt x="1002" y="2861"/>
                  </a:lnTo>
                  <a:lnTo>
                    <a:pt x="1016" y="2856"/>
                  </a:lnTo>
                  <a:lnTo>
                    <a:pt x="1030" y="2848"/>
                  </a:lnTo>
                  <a:lnTo>
                    <a:pt x="1044" y="2841"/>
                  </a:lnTo>
                  <a:lnTo>
                    <a:pt x="2947" y="2213"/>
                  </a:lnTo>
                  <a:lnTo>
                    <a:pt x="2963" y="2196"/>
                  </a:lnTo>
                  <a:lnTo>
                    <a:pt x="2989" y="2154"/>
                  </a:lnTo>
                  <a:lnTo>
                    <a:pt x="3008" y="2099"/>
                  </a:lnTo>
                  <a:lnTo>
                    <a:pt x="3021" y="2034"/>
                  </a:lnTo>
                  <a:lnTo>
                    <a:pt x="3027" y="1963"/>
                  </a:lnTo>
                  <a:lnTo>
                    <a:pt x="3030" y="1890"/>
                  </a:lnTo>
                  <a:lnTo>
                    <a:pt x="3030" y="1817"/>
                  </a:lnTo>
                  <a:lnTo>
                    <a:pt x="3027" y="1746"/>
                  </a:lnTo>
                  <a:lnTo>
                    <a:pt x="3022" y="1685"/>
                  </a:lnTo>
                  <a:close/>
                </a:path>
              </a:pathLst>
            </a:custGeom>
            <a:solidFill>
              <a:srgbClr val="9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27" name="Freeform 30"/>
            <p:cNvSpPr>
              <a:spLocks/>
            </p:cNvSpPr>
            <p:nvPr/>
          </p:nvSpPr>
          <p:spPr bwMode="auto">
            <a:xfrm>
              <a:off x="700" y="1471"/>
              <a:ext cx="1461" cy="1381"/>
            </a:xfrm>
            <a:custGeom>
              <a:avLst/>
              <a:gdLst>
                <a:gd name="T0" fmla="*/ 12 w 2922"/>
                <a:gd name="T1" fmla="*/ 6 h 2764"/>
                <a:gd name="T2" fmla="*/ 12 w 2922"/>
                <a:gd name="T3" fmla="*/ 5 h 2764"/>
                <a:gd name="T4" fmla="*/ 12 w 2922"/>
                <a:gd name="T5" fmla="*/ 4 h 2764"/>
                <a:gd name="T6" fmla="*/ 11 w 2922"/>
                <a:gd name="T7" fmla="*/ 3 h 2764"/>
                <a:gd name="T8" fmla="*/ 11 w 2922"/>
                <a:gd name="T9" fmla="*/ 2 h 2764"/>
                <a:gd name="T10" fmla="*/ 11 w 2922"/>
                <a:gd name="T11" fmla="*/ 1 h 2764"/>
                <a:gd name="T12" fmla="*/ 10 w 2922"/>
                <a:gd name="T13" fmla="*/ 1 h 2764"/>
                <a:gd name="T14" fmla="*/ 9 w 2922"/>
                <a:gd name="T15" fmla="*/ 0 h 2764"/>
                <a:gd name="T16" fmla="*/ 9 w 2922"/>
                <a:gd name="T17" fmla="*/ 0 h 2764"/>
                <a:gd name="T18" fmla="*/ 1 w 2922"/>
                <a:gd name="T19" fmla="*/ 2 h 2764"/>
                <a:gd name="T20" fmla="*/ 1 w 2922"/>
                <a:gd name="T21" fmla="*/ 2 h 2764"/>
                <a:gd name="T22" fmla="*/ 2 w 2922"/>
                <a:gd name="T23" fmla="*/ 2 h 2764"/>
                <a:gd name="T24" fmla="*/ 2 w 2922"/>
                <a:gd name="T25" fmla="*/ 2 h 2764"/>
                <a:gd name="T26" fmla="*/ 2 w 2922"/>
                <a:gd name="T27" fmla="*/ 2 h 2764"/>
                <a:gd name="T28" fmla="*/ 2 w 2922"/>
                <a:gd name="T29" fmla="*/ 2 h 2764"/>
                <a:gd name="T30" fmla="*/ 1 w 2922"/>
                <a:gd name="T31" fmla="*/ 3 h 2764"/>
                <a:gd name="T32" fmla="*/ 1 w 2922"/>
                <a:gd name="T33" fmla="*/ 3 h 2764"/>
                <a:gd name="T34" fmla="*/ 1 w 2922"/>
                <a:gd name="T35" fmla="*/ 3 h 2764"/>
                <a:gd name="T36" fmla="*/ 1 w 2922"/>
                <a:gd name="T37" fmla="*/ 3 h 2764"/>
                <a:gd name="T38" fmla="*/ 1 w 2922"/>
                <a:gd name="T39" fmla="*/ 5 h 2764"/>
                <a:gd name="T40" fmla="*/ 1 w 2922"/>
                <a:gd name="T41" fmla="*/ 6 h 2764"/>
                <a:gd name="T42" fmla="*/ 2 w 2922"/>
                <a:gd name="T43" fmla="*/ 7 h 2764"/>
                <a:gd name="T44" fmla="*/ 2 w 2922"/>
                <a:gd name="T45" fmla="*/ 8 h 2764"/>
                <a:gd name="T46" fmla="*/ 3 w 2922"/>
                <a:gd name="T47" fmla="*/ 9 h 2764"/>
                <a:gd name="T48" fmla="*/ 3 w 2922"/>
                <a:gd name="T49" fmla="*/ 10 h 2764"/>
                <a:gd name="T50" fmla="*/ 4 w 2922"/>
                <a:gd name="T51" fmla="*/ 10 h 2764"/>
                <a:gd name="T52" fmla="*/ 4 w 2922"/>
                <a:gd name="T53" fmla="*/ 10 h 2764"/>
                <a:gd name="T54" fmla="*/ 4 w 2922"/>
                <a:gd name="T55" fmla="*/ 10 h 2764"/>
                <a:gd name="T56" fmla="*/ 4 w 2922"/>
                <a:gd name="T57" fmla="*/ 10 h 2764"/>
                <a:gd name="T58" fmla="*/ 4 w 2922"/>
                <a:gd name="T59" fmla="*/ 10 h 2764"/>
                <a:gd name="T60" fmla="*/ 4 w 2922"/>
                <a:gd name="T61" fmla="*/ 10 h 2764"/>
                <a:gd name="T62" fmla="*/ 12 w 2922"/>
                <a:gd name="T63" fmla="*/ 8 h 2764"/>
                <a:gd name="T64" fmla="*/ 12 w 2922"/>
                <a:gd name="T65" fmla="*/ 7 h 2764"/>
                <a:gd name="T66" fmla="*/ 12 w 2922"/>
                <a:gd name="T67" fmla="*/ 7 h 2764"/>
                <a:gd name="T68" fmla="*/ 12 w 2922"/>
                <a:gd name="T69" fmla="*/ 6 h 2764"/>
                <a:gd name="T70" fmla="*/ 12 w 2922"/>
                <a:gd name="T71" fmla="*/ 6 h 27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922"/>
                <a:gd name="T109" fmla="*/ 0 h 2764"/>
                <a:gd name="T110" fmla="*/ 2922 w 2922"/>
                <a:gd name="T111" fmla="*/ 2764 h 27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922" h="2764">
                  <a:moveTo>
                    <a:pt x="2916" y="1637"/>
                  </a:moveTo>
                  <a:lnTo>
                    <a:pt x="2906" y="1538"/>
                  </a:lnTo>
                  <a:lnTo>
                    <a:pt x="2892" y="1434"/>
                  </a:lnTo>
                  <a:lnTo>
                    <a:pt x="2875" y="1327"/>
                  </a:lnTo>
                  <a:lnTo>
                    <a:pt x="2853" y="1219"/>
                  </a:lnTo>
                  <a:lnTo>
                    <a:pt x="2826" y="1107"/>
                  </a:lnTo>
                  <a:lnTo>
                    <a:pt x="2794" y="996"/>
                  </a:lnTo>
                  <a:lnTo>
                    <a:pt x="2760" y="882"/>
                  </a:lnTo>
                  <a:lnTo>
                    <a:pt x="2719" y="771"/>
                  </a:lnTo>
                  <a:lnTo>
                    <a:pt x="2675" y="662"/>
                  </a:lnTo>
                  <a:lnTo>
                    <a:pt x="2625" y="555"/>
                  </a:lnTo>
                  <a:lnTo>
                    <a:pt x="2570" y="452"/>
                  </a:lnTo>
                  <a:lnTo>
                    <a:pt x="2510" y="351"/>
                  </a:lnTo>
                  <a:lnTo>
                    <a:pt x="2444" y="257"/>
                  </a:lnTo>
                  <a:lnTo>
                    <a:pt x="2373" y="169"/>
                  </a:lnTo>
                  <a:lnTo>
                    <a:pt x="2298" y="87"/>
                  </a:lnTo>
                  <a:lnTo>
                    <a:pt x="2216" y="13"/>
                  </a:lnTo>
                  <a:lnTo>
                    <a:pt x="2200" y="0"/>
                  </a:lnTo>
                  <a:lnTo>
                    <a:pt x="156" y="497"/>
                  </a:lnTo>
                  <a:lnTo>
                    <a:pt x="214" y="547"/>
                  </a:lnTo>
                  <a:lnTo>
                    <a:pt x="228" y="560"/>
                  </a:lnTo>
                  <a:lnTo>
                    <a:pt x="244" y="576"/>
                  </a:lnTo>
                  <a:lnTo>
                    <a:pt x="260" y="592"/>
                  </a:lnTo>
                  <a:lnTo>
                    <a:pt x="275" y="609"/>
                  </a:lnTo>
                  <a:lnTo>
                    <a:pt x="291" y="628"/>
                  </a:lnTo>
                  <a:lnTo>
                    <a:pt x="307" y="647"/>
                  </a:lnTo>
                  <a:lnTo>
                    <a:pt x="324" y="669"/>
                  </a:lnTo>
                  <a:lnTo>
                    <a:pt x="340" y="691"/>
                  </a:lnTo>
                  <a:lnTo>
                    <a:pt x="332" y="702"/>
                  </a:lnTo>
                  <a:lnTo>
                    <a:pt x="312" y="728"/>
                  </a:lnTo>
                  <a:lnTo>
                    <a:pt x="282" y="764"/>
                  </a:lnTo>
                  <a:lnTo>
                    <a:pt x="249" y="807"/>
                  </a:lnTo>
                  <a:lnTo>
                    <a:pt x="216" y="849"/>
                  </a:lnTo>
                  <a:lnTo>
                    <a:pt x="187" y="887"/>
                  </a:lnTo>
                  <a:lnTo>
                    <a:pt x="167" y="914"/>
                  </a:lnTo>
                  <a:lnTo>
                    <a:pt x="159" y="923"/>
                  </a:lnTo>
                  <a:lnTo>
                    <a:pt x="0" y="885"/>
                  </a:lnTo>
                  <a:lnTo>
                    <a:pt x="6" y="942"/>
                  </a:lnTo>
                  <a:lnTo>
                    <a:pt x="33" y="1115"/>
                  </a:lnTo>
                  <a:lnTo>
                    <a:pt x="68" y="1283"/>
                  </a:lnTo>
                  <a:lnTo>
                    <a:pt x="110" y="1448"/>
                  </a:lnTo>
                  <a:lnTo>
                    <a:pt x="159" y="1607"/>
                  </a:lnTo>
                  <a:lnTo>
                    <a:pt x="212" y="1759"/>
                  </a:lnTo>
                  <a:lnTo>
                    <a:pt x="271" y="1906"/>
                  </a:lnTo>
                  <a:lnTo>
                    <a:pt x="334" y="2042"/>
                  </a:lnTo>
                  <a:lnTo>
                    <a:pt x="398" y="2171"/>
                  </a:lnTo>
                  <a:lnTo>
                    <a:pt x="462" y="2289"/>
                  </a:lnTo>
                  <a:lnTo>
                    <a:pt x="529" y="2396"/>
                  </a:lnTo>
                  <a:lnTo>
                    <a:pt x="595" y="2492"/>
                  </a:lnTo>
                  <a:lnTo>
                    <a:pt x="657" y="2575"/>
                  </a:lnTo>
                  <a:lnTo>
                    <a:pt x="719" y="2643"/>
                  </a:lnTo>
                  <a:lnTo>
                    <a:pt x="775" y="2698"/>
                  </a:lnTo>
                  <a:lnTo>
                    <a:pt x="827" y="2736"/>
                  </a:lnTo>
                  <a:lnTo>
                    <a:pt x="873" y="2758"/>
                  </a:lnTo>
                  <a:lnTo>
                    <a:pt x="889" y="2762"/>
                  </a:lnTo>
                  <a:lnTo>
                    <a:pt x="904" y="2764"/>
                  </a:lnTo>
                  <a:lnTo>
                    <a:pt x="917" y="2762"/>
                  </a:lnTo>
                  <a:lnTo>
                    <a:pt x="930" y="2761"/>
                  </a:lnTo>
                  <a:lnTo>
                    <a:pt x="939" y="2758"/>
                  </a:lnTo>
                  <a:lnTo>
                    <a:pt x="948" y="2753"/>
                  </a:lnTo>
                  <a:lnTo>
                    <a:pt x="958" y="2748"/>
                  </a:lnTo>
                  <a:lnTo>
                    <a:pt x="964" y="2744"/>
                  </a:lnTo>
                  <a:lnTo>
                    <a:pt x="2860" y="2118"/>
                  </a:lnTo>
                  <a:lnTo>
                    <a:pt x="2867" y="2110"/>
                  </a:lnTo>
                  <a:lnTo>
                    <a:pt x="2890" y="2069"/>
                  </a:lnTo>
                  <a:lnTo>
                    <a:pt x="2906" y="2014"/>
                  </a:lnTo>
                  <a:lnTo>
                    <a:pt x="2916" y="1948"/>
                  </a:lnTo>
                  <a:lnTo>
                    <a:pt x="2920" y="1876"/>
                  </a:lnTo>
                  <a:lnTo>
                    <a:pt x="2922" y="1805"/>
                  </a:lnTo>
                  <a:lnTo>
                    <a:pt x="2920" y="1737"/>
                  </a:lnTo>
                  <a:lnTo>
                    <a:pt x="2919" y="1679"/>
                  </a:lnTo>
                  <a:lnTo>
                    <a:pt x="2916" y="1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28" name="Freeform 31"/>
            <p:cNvSpPr>
              <a:spLocks/>
            </p:cNvSpPr>
            <p:nvPr/>
          </p:nvSpPr>
          <p:spPr bwMode="auto">
            <a:xfrm>
              <a:off x="746" y="1850"/>
              <a:ext cx="433" cy="963"/>
            </a:xfrm>
            <a:custGeom>
              <a:avLst/>
              <a:gdLst>
                <a:gd name="T0" fmla="*/ 0 w 865"/>
                <a:gd name="T1" fmla="*/ 0 h 1927"/>
                <a:gd name="T2" fmla="*/ 1 w 865"/>
                <a:gd name="T3" fmla="*/ 0 h 1927"/>
                <a:gd name="T4" fmla="*/ 2 w 865"/>
                <a:gd name="T5" fmla="*/ 0 h 1927"/>
                <a:gd name="T6" fmla="*/ 2 w 865"/>
                <a:gd name="T7" fmla="*/ 0 h 1927"/>
                <a:gd name="T8" fmla="*/ 2 w 865"/>
                <a:gd name="T9" fmla="*/ 0 h 1927"/>
                <a:gd name="T10" fmla="*/ 2 w 865"/>
                <a:gd name="T11" fmla="*/ 0 h 1927"/>
                <a:gd name="T12" fmla="*/ 2 w 865"/>
                <a:gd name="T13" fmla="*/ 0 h 1927"/>
                <a:gd name="T14" fmla="*/ 2 w 865"/>
                <a:gd name="T15" fmla="*/ 0 h 1927"/>
                <a:gd name="T16" fmla="*/ 2 w 865"/>
                <a:gd name="T17" fmla="*/ 0 h 1927"/>
                <a:gd name="T18" fmla="*/ 2 w 865"/>
                <a:gd name="T19" fmla="*/ 0 h 1927"/>
                <a:gd name="T20" fmla="*/ 2 w 865"/>
                <a:gd name="T21" fmla="*/ 1 h 1927"/>
                <a:gd name="T22" fmla="*/ 2 w 865"/>
                <a:gd name="T23" fmla="*/ 1 h 1927"/>
                <a:gd name="T24" fmla="*/ 2 w 865"/>
                <a:gd name="T25" fmla="*/ 1 h 1927"/>
                <a:gd name="T26" fmla="*/ 2 w 865"/>
                <a:gd name="T27" fmla="*/ 1 h 1927"/>
                <a:gd name="T28" fmla="*/ 3 w 865"/>
                <a:gd name="T29" fmla="*/ 1 h 1927"/>
                <a:gd name="T30" fmla="*/ 3 w 865"/>
                <a:gd name="T31" fmla="*/ 1 h 1927"/>
                <a:gd name="T32" fmla="*/ 3 w 865"/>
                <a:gd name="T33" fmla="*/ 2 h 1927"/>
                <a:gd name="T34" fmla="*/ 3 w 865"/>
                <a:gd name="T35" fmla="*/ 2 h 1927"/>
                <a:gd name="T36" fmla="*/ 3 w 865"/>
                <a:gd name="T37" fmla="*/ 2 h 1927"/>
                <a:gd name="T38" fmla="*/ 3 w 865"/>
                <a:gd name="T39" fmla="*/ 2 h 1927"/>
                <a:gd name="T40" fmla="*/ 3 w 865"/>
                <a:gd name="T41" fmla="*/ 3 h 1927"/>
                <a:gd name="T42" fmla="*/ 3 w 865"/>
                <a:gd name="T43" fmla="*/ 3 h 1927"/>
                <a:gd name="T44" fmla="*/ 3 w 865"/>
                <a:gd name="T45" fmla="*/ 4 h 1927"/>
                <a:gd name="T46" fmla="*/ 4 w 865"/>
                <a:gd name="T47" fmla="*/ 4 h 1927"/>
                <a:gd name="T48" fmla="*/ 4 w 865"/>
                <a:gd name="T49" fmla="*/ 4 h 1927"/>
                <a:gd name="T50" fmla="*/ 4 w 865"/>
                <a:gd name="T51" fmla="*/ 5 h 1927"/>
                <a:gd name="T52" fmla="*/ 4 w 865"/>
                <a:gd name="T53" fmla="*/ 5 h 1927"/>
                <a:gd name="T54" fmla="*/ 4 w 865"/>
                <a:gd name="T55" fmla="*/ 6 h 1927"/>
                <a:gd name="T56" fmla="*/ 4 w 865"/>
                <a:gd name="T57" fmla="*/ 6 h 1927"/>
                <a:gd name="T58" fmla="*/ 4 w 865"/>
                <a:gd name="T59" fmla="*/ 6 h 1927"/>
                <a:gd name="T60" fmla="*/ 4 w 865"/>
                <a:gd name="T61" fmla="*/ 6 h 1927"/>
                <a:gd name="T62" fmla="*/ 4 w 865"/>
                <a:gd name="T63" fmla="*/ 7 h 1927"/>
                <a:gd name="T64" fmla="*/ 4 w 865"/>
                <a:gd name="T65" fmla="*/ 7 h 1927"/>
                <a:gd name="T66" fmla="*/ 4 w 865"/>
                <a:gd name="T67" fmla="*/ 7 h 1927"/>
                <a:gd name="T68" fmla="*/ 4 w 865"/>
                <a:gd name="T69" fmla="*/ 7 h 1927"/>
                <a:gd name="T70" fmla="*/ 4 w 865"/>
                <a:gd name="T71" fmla="*/ 7 h 1927"/>
                <a:gd name="T72" fmla="*/ 4 w 865"/>
                <a:gd name="T73" fmla="*/ 7 h 1927"/>
                <a:gd name="T74" fmla="*/ 4 w 865"/>
                <a:gd name="T75" fmla="*/ 7 h 1927"/>
                <a:gd name="T76" fmla="*/ 4 w 865"/>
                <a:gd name="T77" fmla="*/ 7 h 1927"/>
                <a:gd name="T78" fmla="*/ 3 w 865"/>
                <a:gd name="T79" fmla="*/ 7 h 1927"/>
                <a:gd name="T80" fmla="*/ 3 w 865"/>
                <a:gd name="T81" fmla="*/ 7 h 1927"/>
                <a:gd name="T82" fmla="*/ 3 w 865"/>
                <a:gd name="T83" fmla="*/ 7 h 1927"/>
                <a:gd name="T84" fmla="*/ 3 w 865"/>
                <a:gd name="T85" fmla="*/ 6 h 1927"/>
                <a:gd name="T86" fmla="*/ 3 w 865"/>
                <a:gd name="T87" fmla="*/ 6 h 1927"/>
                <a:gd name="T88" fmla="*/ 2 w 865"/>
                <a:gd name="T89" fmla="*/ 6 h 1927"/>
                <a:gd name="T90" fmla="*/ 2 w 865"/>
                <a:gd name="T91" fmla="*/ 5 h 1927"/>
                <a:gd name="T92" fmla="*/ 2 w 865"/>
                <a:gd name="T93" fmla="*/ 5 h 1927"/>
                <a:gd name="T94" fmla="*/ 2 w 865"/>
                <a:gd name="T95" fmla="*/ 5 h 1927"/>
                <a:gd name="T96" fmla="*/ 2 w 865"/>
                <a:gd name="T97" fmla="*/ 4 h 1927"/>
                <a:gd name="T98" fmla="*/ 1 w 865"/>
                <a:gd name="T99" fmla="*/ 3 h 1927"/>
                <a:gd name="T100" fmla="*/ 1 w 865"/>
                <a:gd name="T101" fmla="*/ 3 h 1927"/>
                <a:gd name="T102" fmla="*/ 1 w 865"/>
                <a:gd name="T103" fmla="*/ 2 h 1927"/>
                <a:gd name="T104" fmla="*/ 1 w 865"/>
                <a:gd name="T105" fmla="*/ 2 h 1927"/>
                <a:gd name="T106" fmla="*/ 1 w 865"/>
                <a:gd name="T107" fmla="*/ 1 h 1927"/>
                <a:gd name="T108" fmla="*/ 0 w 865"/>
                <a:gd name="T109" fmla="*/ 0 h 19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65"/>
                <a:gd name="T166" fmla="*/ 0 h 1927"/>
                <a:gd name="T167" fmla="*/ 865 w 865"/>
                <a:gd name="T168" fmla="*/ 1927 h 192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65" h="1927">
                  <a:moveTo>
                    <a:pt x="0" y="230"/>
                  </a:moveTo>
                  <a:lnTo>
                    <a:pt x="97" y="253"/>
                  </a:lnTo>
                  <a:lnTo>
                    <a:pt x="294" y="0"/>
                  </a:lnTo>
                  <a:lnTo>
                    <a:pt x="313" y="30"/>
                  </a:lnTo>
                  <a:lnTo>
                    <a:pt x="332" y="61"/>
                  </a:lnTo>
                  <a:lnTo>
                    <a:pt x="351" y="93"/>
                  </a:lnTo>
                  <a:lnTo>
                    <a:pt x="369" y="127"/>
                  </a:lnTo>
                  <a:lnTo>
                    <a:pt x="390" y="162"/>
                  </a:lnTo>
                  <a:lnTo>
                    <a:pt x="409" y="197"/>
                  </a:lnTo>
                  <a:lnTo>
                    <a:pt x="428" y="234"/>
                  </a:lnTo>
                  <a:lnTo>
                    <a:pt x="447" y="272"/>
                  </a:lnTo>
                  <a:lnTo>
                    <a:pt x="465" y="310"/>
                  </a:lnTo>
                  <a:lnTo>
                    <a:pt x="484" y="349"/>
                  </a:lnTo>
                  <a:lnTo>
                    <a:pt x="503" y="390"/>
                  </a:lnTo>
                  <a:lnTo>
                    <a:pt x="522" y="432"/>
                  </a:lnTo>
                  <a:lnTo>
                    <a:pt x="541" y="475"/>
                  </a:lnTo>
                  <a:lnTo>
                    <a:pt x="558" y="517"/>
                  </a:lnTo>
                  <a:lnTo>
                    <a:pt x="577" y="561"/>
                  </a:lnTo>
                  <a:lnTo>
                    <a:pt x="594" y="605"/>
                  </a:lnTo>
                  <a:lnTo>
                    <a:pt x="640" y="726"/>
                  </a:lnTo>
                  <a:lnTo>
                    <a:pt x="682" y="844"/>
                  </a:lnTo>
                  <a:lnTo>
                    <a:pt x="720" y="959"/>
                  </a:lnTo>
                  <a:lnTo>
                    <a:pt x="753" y="1069"/>
                  </a:lnTo>
                  <a:lnTo>
                    <a:pt x="781" y="1176"/>
                  </a:lnTo>
                  <a:lnTo>
                    <a:pt x="805" y="1278"/>
                  </a:lnTo>
                  <a:lnTo>
                    <a:pt x="825" y="1376"/>
                  </a:lnTo>
                  <a:lnTo>
                    <a:pt x="841" y="1467"/>
                  </a:lnTo>
                  <a:lnTo>
                    <a:pt x="854" y="1552"/>
                  </a:lnTo>
                  <a:lnTo>
                    <a:pt x="860" y="1629"/>
                  </a:lnTo>
                  <a:lnTo>
                    <a:pt x="865" y="1699"/>
                  </a:lnTo>
                  <a:lnTo>
                    <a:pt x="863" y="1762"/>
                  </a:lnTo>
                  <a:lnTo>
                    <a:pt x="859" y="1817"/>
                  </a:lnTo>
                  <a:lnTo>
                    <a:pt x="851" y="1863"/>
                  </a:lnTo>
                  <a:lnTo>
                    <a:pt x="838" y="1899"/>
                  </a:lnTo>
                  <a:lnTo>
                    <a:pt x="821" y="1926"/>
                  </a:lnTo>
                  <a:lnTo>
                    <a:pt x="818" y="1927"/>
                  </a:lnTo>
                  <a:lnTo>
                    <a:pt x="813" y="1927"/>
                  </a:lnTo>
                  <a:lnTo>
                    <a:pt x="808" y="1926"/>
                  </a:lnTo>
                  <a:lnTo>
                    <a:pt x="803" y="1924"/>
                  </a:lnTo>
                  <a:lnTo>
                    <a:pt x="767" y="1907"/>
                  </a:lnTo>
                  <a:lnTo>
                    <a:pt x="723" y="1874"/>
                  </a:lnTo>
                  <a:lnTo>
                    <a:pt x="676" y="1827"/>
                  </a:lnTo>
                  <a:lnTo>
                    <a:pt x="623" y="1765"/>
                  </a:lnTo>
                  <a:lnTo>
                    <a:pt x="566" y="1692"/>
                  </a:lnTo>
                  <a:lnTo>
                    <a:pt x="506" y="1605"/>
                  </a:lnTo>
                  <a:lnTo>
                    <a:pt x="445" y="1506"/>
                  </a:lnTo>
                  <a:lnTo>
                    <a:pt x="384" y="1398"/>
                  </a:lnTo>
                  <a:lnTo>
                    <a:pt x="324" y="1280"/>
                  </a:lnTo>
                  <a:lnTo>
                    <a:pt x="264" y="1152"/>
                  </a:lnTo>
                  <a:lnTo>
                    <a:pt x="208" y="1016"/>
                  </a:lnTo>
                  <a:lnTo>
                    <a:pt x="154" y="871"/>
                  </a:lnTo>
                  <a:lnTo>
                    <a:pt x="107" y="720"/>
                  </a:lnTo>
                  <a:lnTo>
                    <a:pt x="64" y="561"/>
                  </a:lnTo>
                  <a:lnTo>
                    <a:pt x="28" y="398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29" name="Freeform 32"/>
            <p:cNvSpPr>
              <a:spLocks/>
            </p:cNvSpPr>
            <p:nvPr/>
          </p:nvSpPr>
          <p:spPr bwMode="auto">
            <a:xfrm>
              <a:off x="859" y="1513"/>
              <a:ext cx="1263" cy="1279"/>
            </a:xfrm>
            <a:custGeom>
              <a:avLst/>
              <a:gdLst>
                <a:gd name="T0" fmla="*/ 9 w 2527"/>
                <a:gd name="T1" fmla="*/ 8 h 2558"/>
                <a:gd name="T2" fmla="*/ 2 w 2527"/>
                <a:gd name="T3" fmla="*/ 10 h 2558"/>
                <a:gd name="T4" fmla="*/ 2 w 2527"/>
                <a:gd name="T5" fmla="*/ 10 h 2558"/>
                <a:gd name="T6" fmla="*/ 2 w 2527"/>
                <a:gd name="T7" fmla="*/ 10 h 2558"/>
                <a:gd name="T8" fmla="*/ 2 w 2527"/>
                <a:gd name="T9" fmla="*/ 10 h 2558"/>
                <a:gd name="T10" fmla="*/ 2 w 2527"/>
                <a:gd name="T11" fmla="*/ 10 h 2558"/>
                <a:gd name="T12" fmla="*/ 2 w 2527"/>
                <a:gd name="T13" fmla="*/ 9 h 2558"/>
                <a:gd name="T14" fmla="*/ 2 w 2527"/>
                <a:gd name="T15" fmla="*/ 9 h 2558"/>
                <a:gd name="T16" fmla="*/ 2 w 2527"/>
                <a:gd name="T17" fmla="*/ 9 h 2558"/>
                <a:gd name="T18" fmla="*/ 2 w 2527"/>
                <a:gd name="T19" fmla="*/ 8 h 2558"/>
                <a:gd name="T20" fmla="*/ 2 w 2527"/>
                <a:gd name="T21" fmla="*/ 8 h 2558"/>
                <a:gd name="T22" fmla="*/ 2 w 2527"/>
                <a:gd name="T23" fmla="*/ 8 h 2558"/>
                <a:gd name="T24" fmla="*/ 2 w 2527"/>
                <a:gd name="T25" fmla="*/ 7 h 2558"/>
                <a:gd name="T26" fmla="*/ 2 w 2527"/>
                <a:gd name="T27" fmla="*/ 7 h 2558"/>
                <a:gd name="T28" fmla="*/ 2 w 2527"/>
                <a:gd name="T29" fmla="*/ 6 h 2558"/>
                <a:gd name="T30" fmla="*/ 2 w 2527"/>
                <a:gd name="T31" fmla="*/ 6 h 2558"/>
                <a:gd name="T32" fmla="*/ 1 w 2527"/>
                <a:gd name="T33" fmla="*/ 6 h 2558"/>
                <a:gd name="T34" fmla="*/ 1 w 2527"/>
                <a:gd name="T35" fmla="*/ 5 h 2558"/>
                <a:gd name="T36" fmla="*/ 1 w 2527"/>
                <a:gd name="T37" fmla="*/ 5 h 2558"/>
                <a:gd name="T38" fmla="*/ 1 w 2527"/>
                <a:gd name="T39" fmla="*/ 5 h 2558"/>
                <a:gd name="T40" fmla="*/ 1 w 2527"/>
                <a:gd name="T41" fmla="*/ 5 h 2558"/>
                <a:gd name="T42" fmla="*/ 1 w 2527"/>
                <a:gd name="T43" fmla="*/ 4 h 2558"/>
                <a:gd name="T44" fmla="*/ 1 w 2527"/>
                <a:gd name="T45" fmla="*/ 4 h 2558"/>
                <a:gd name="T46" fmla="*/ 1 w 2527"/>
                <a:gd name="T47" fmla="*/ 4 h 2558"/>
                <a:gd name="T48" fmla="*/ 0 w 2527"/>
                <a:gd name="T49" fmla="*/ 4 h 2558"/>
                <a:gd name="T50" fmla="*/ 0 w 2527"/>
                <a:gd name="T51" fmla="*/ 4 h 2558"/>
                <a:gd name="T52" fmla="*/ 0 w 2527"/>
                <a:gd name="T53" fmla="*/ 3 h 2558"/>
                <a:gd name="T54" fmla="*/ 0 w 2527"/>
                <a:gd name="T55" fmla="*/ 3 h 2558"/>
                <a:gd name="T56" fmla="*/ 0 w 2527"/>
                <a:gd name="T57" fmla="*/ 3 h 2558"/>
                <a:gd name="T58" fmla="*/ 0 w 2527"/>
                <a:gd name="T59" fmla="*/ 3 h 2558"/>
                <a:gd name="T60" fmla="*/ 0 w 2527"/>
                <a:gd name="T61" fmla="*/ 3 h 2558"/>
                <a:gd name="T62" fmla="*/ 0 w 2527"/>
                <a:gd name="T63" fmla="*/ 3 h 2558"/>
                <a:gd name="T64" fmla="*/ 0 w 2527"/>
                <a:gd name="T65" fmla="*/ 2 h 2558"/>
                <a:gd name="T66" fmla="*/ 0 w 2527"/>
                <a:gd name="T67" fmla="*/ 2 h 2558"/>
                <a:gd name="T68" fmla="*/ 7 w 2527"/>
                <a:gd name="T69" fmla="*/ 0 h 2558"/>
                <a:gd name="T70" fmla="*/ 7 w 2527"/>
                <a:gd name="T71" fmla="*/ 1 h 2558"/>
                <a:gd name="T72" fmla="*/ 7 w 2527"/>
                <a:gd name="T73" fmla="*/ 1 h 2558"/>
                <a:gd name="T74" fmla="*/ 8 w 2527"/>
                <a:gd name="T75" fmla="*/ 1 h 2558"/>
                <a:gd name="T76" fmla="*/ 8 w 2527"/>
                <a:gd name="T77" fmla="*/ 2 h 2558"/>
                <a:gd name="T78" fmla="*/ 8 w 2527"/>
                <a:gd name="T79" fmla="*/ 2 h 2558"/>
                <a:gd name="T80" fmla="*/ 8 w 2527"/>
                <a:gd name="T81" fmla="*/ 3 h 2558"/>
                <a:gd name="T82" fmla="*/ 8 w 2527"/>
                <a:gd name="T83" fmla="*/ 3 h 2558"/>
                <a:gd name="T84" fmla="*/ 9 w 2527"/>
                <a:gd name="T85" fmla="*/ 3 h 2558"/>
                <a:gd name="T86" fmla="*/ 9 w 2527"/>
                <a:gd name="T87" fmla="*/ 4 h 2558"/>
                <a:gd name="T88" fmla="*/ 9 w 2527"/>
                <a:gd name="T89" fmla="*/ 4 h 2558"/>
                <a:gd name="T90" fmla="*/ 9 w 2527"/>
                <a:gd name="T91" fmla="*/ 5 h 2558"/>
                <a:gd name="T92" fmla="*/ 9 w 2527"/>
                <a:gd name="T93" fmla="*/ 5 h 2558"/>
                <a:gd name="T94" fmla="*/ 9 w 2527"/>
                <a:gd name="T95" fmla="*/ 5 h 2558"/>
                <a:gd name="T96" fmla="*/ 9 w 2527"/>
                <a:gd name="T97" fmla="*/ 6 h 2558"/>
                <a:gd name="T98" fmla="*/ 9 w 2527"/>
                <a:gd name="T99" fmla="*/ 6 h 2558"/>
                <a:gd name="T100" fmla="*/ 9 w 2527"/>
                <a:gd name="T101" fmla="*/ 7 h 2558"/>
                <a:gd name="T102" fmla="*/ 9 w 2527"/>
                <a:gd name="T103" fmla="*/ 7 h 2558"/>
                <a:gd name="T104" fmla="*/ 9 w 2527"/>
                <a:gd name="T105" fmla="*/ 8 h 2558"/>
                <a:gd name="T106" fmla="*/ 9 w 2527"/>
                <a:gd name="T107" fmla="*/ 8 h 2558"/>
                <a:gd name="T108" fmla="*/ 9 w 2527"/>
                <a:gd name="T109" fmla="*/ 8 h 25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527"/>
                <a:gd name="T166" fmla="*/ 0 h 2558"/>
                <a:gd name="T167" fmla="*/ 2527 w 2527"/>
                <a:gd name="T168" fmla="*/ 2558 h 255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527" h="2558">
                  <a:moveTo>
                    <a:pt x="2495" y="1965"/>
                  </a:moveTo>
                  <a:lnTo>
                    <a:pt x="698" y="2558"/>
                  </a:lnTo>
                  <a:lnTo>
                    <a:pt x="709" y="2508"/>
                  </a:lnTo>
                  <a:lnTo>
                    <a:pt x="714" y="2449"/>
                  </a:lnTo>
                  <a:lnTo>
                    <a:pt x="715" y="2385"/>
                  </a:lnTo>
                  <a:lnTo>
                    <a:pt x="714" y="2316"/>
                  </a:lnTo>
                  <a:lnTo>
                    <a:pt x="707" y="2240"/>
                  </a:lnTo>
                  <a:lnTo>
                    <a:pt x="698" y="2160"/>
                  </a:lnTo>
                  <a:lnTo>
                    <a:pt x="684" y="2077"/>
                  </a:lnTo>
                  <a:lnTo>
                    <a:pt x="668" y="1990"/>
                  </a:lnTo>
                  <a:lnTo>
                    <a:pt x="648" y="1901"/>
                  </a:lnTo>
                  <a:lnTo>
                    <a:pt x="626" y="1810"/>
                  </a:lnTo>
                  <a:lnTo>
                    <a:pt x="600" y="1715"/>
                  </a:lnTo>
                  <a:lnTo>
                    <a:pt x="574" y="1623"/>
                  </a:lnTo>
                  <a:lnTo>
                    <a:pt x="544" y="1528"/>
                  </a:lnTo>
                  <a:lnTo>
                    <a:pt x="512" y="1434"/>
                  </a:lnTo>
                  <a:lnTo>
                    <a:pt x="478" y="1341"/>
                  </a:lnTo>
                  <a:lnTo>
                    <a:pt x="443" y="1250"/>
                  </a:lnTo>
                  <a:lnTo>
                    <a:pt x="417" y="1184"/>
                  </a:lnTo>
                  <a:lnTo>
                    <a:pt x="390" y="1120"/>
                  </a:lnTo>
                  <a:lnTo>
                    <a:pt x="361" y="1058"/>
                  </a:lnTo>
                  <a:lnTo>
                    <a:pt x="333" y="997"/>
                  </a:lnTo>
                  <a:lnTo>
                    <a:pt x="306" y="939"/>
                  </a:lnTo>
                  <a:lnTo>
                    <a:pt x="278" y="882"/>
                  </a:lnTo>
                  <a:lnTo>
                    <a:pt x="250" y="827"/>
                  </a:lnTo>
                  <a:lnTo>
                    <a:pt x="222" y="775"/>
                  </a:lnTo>
                  <a:lnTo>
                    <a:pt x="193" y="727"/>
                  </a:lnTo>
                  <a:lnTo>
                    <a:pt x="165" y="678"/>
                  </a:lnTo>
                  <a:lnTo>
                    <a:pt x="137" y="634"/>
                  </a:lnTo>
                  <a:lnTo>
                    <a:pt x="108" y="591"/>
                  </a:lnTo>
                  <a:lnTo>
                    <a:pt x="80" y="552"/>
                  </a:lnTo>
                  <a:lnTo>
                    <a:pt x="53" y="516"/>
                  </a:lnTo>
                  <a:lnTo>
                    <a:pt x="27" y="483"/>
                  </a:lnTo>
                  <a:lnTo>
                    <a:pt x="0" y="453"/>
                  </a:lnTo>
                  <a:lnTo>
                    <a:pt x="1862" y="0"/>
                  </a:lnTo>
                  <a:lnTo>
                    <a:pt x="1939" y="73"/>
                  </a:lnTo>
                  <a:lnTo>
                    <a:pt x="2009" y="151"/>
                  </a:lnTo>
                  <a:lnTo>
                    <a:pt x="2075" y="236"/>
                  </a:lnTo>
                  <a:lnTo>
                    <a:pt x="2137" y="327"/>
                  </a:lnTo>
                  <a:lnTo>
                    <a:pt x="2193" y="422"/>
                  </a:lnTo>
                  <a:lnTo>
                    <a:pt x="2245" y="522"/>
                  </a:lnTo>
                  <a:lnTo>
                    <a:pt x="2292" y="624"/>
                  </a:lnTo>
                  <a:lnTo>
                    <a:pt x="2335" y="730"/>
                  </a:lnTo>
                  <a:lnTo>
                    <a:pt x="2371" y="835"/>
                  </a:lnTo>
                  <a:lnTo>
                    <a:pt x="2406" y="944"/>
                  </a:lnTo>
                  <a:lnTo>
                    <a:pt x="2434" y="1050"/>
                  </a:lnTo>
                  <a:lnTo>
                    <a:pt x="2459" y="1157"/>
                  </a:lnTo>
                  <a:lnTo>
                    <a:pt x="2480" y="1261"/>
                  </a:lnTo>
                  <a:lnTo>
                    <a:pt x="2497" y="1363"/>
                  </a:lnTo>
                  <a:lnTo>
                    <a:pt x="2509" y="1462"/>
                  </a:lnTo>
                  <a:lnTo>
                    <a:pt x="2519" y="1558"/>
                  </a:lnTo>
                  <a:lnTo>
                    <a:pt x="2527" y="1717"/>
                  </a:lnTo>
                  <a:lnTo>
                    <a:pt x="2522" y="1836"/>
                  </a:lnTo>
                  <a:lnTo>
                    <a:pt x="2511" y="1920"/>
                  </a:lnTo>
                  <a:lnTo>
                    <a:pt x="2495" y="1965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0" name="Freeform 33"/>
            <p:cNvSpPr>
              <a:spLocks/>
            </p:cNvSpPr>
            <p:nvPr/>
          </p:nvSpPr>
          <p:spPr bwMode="auto">
            <a:xfrm>
              <a:off x="890" y="1545"/>
              <a:ext cx="997" cy="318"/>
            </a:xfrm>
            <a:custGeom>
              <a:avLst/>
              <a:gdLst>
                <a:gd name="T0" fmla="*/ 8 w 1992"/>
                <a:gd name="T1" fmla="*/ 0 h 635"/>
                <a:gd name="T2" fmla="*/ 0 w 1992"/>
                <a:gd name="T3" fmla="*/ 2 h 635"/>
                <a:gd name="T4" fmla="*/ 1 w 1992"/>
                <a:gd name="T5" fmla="*/ 2 h 635"/>
                <a:gd name="T6" fmla="*/ 1 w 1992"/>
                <a:gd name="T7" fmla="*/ 2 h 635"/>
                <a:gd name="T8" fmla="*/ 1 w 1992"/>
                <a:gd name="T9" fmla="*/ 3 h 635"/>
                <a:gd name="T10" fmla="*/ 1 w 1992"/>
                <a:gd name="T11" fmla="*/ 3 h 635"/>
                <a:gd name="T12" fmla="*/ 1 w 1992"/>
                <a:gd name="T13" fmla="*/ 3 h 635"/>
                <a:gd name="T14" fmla="*/ 1 w 1992"/>
                <a:gd name="T15" fmla="*/ 3 h 635"/>
                <a:gd name="T16" fmla="*/ 1 w 1992"/>
                <a:gd name="T17" fmla="*/ 3 h 635"/>
                <a:gd name="T18" fmla="*/ 1 w 1992"/>
                <a:gd name="T19" fmla="*/ 3 h 635"/>
                <a:gd name="T20" fmla="*/ 8 w 1992"/>
                <a:gd name="T21" fmla="*/ 1 h 635"/>
                <a:gd name="T22" fmla="*/ 8 w 1992"/>
                <a:gd name="T23" fmla="*/ 1 h 635"/>
                <a:gd name="T24" fmla="*/ 8 w 1992"/>
                <a:gd name="T25" fmla="*/ 1 h 635"/>
                <a:gd name="T26" fmla="*/ 8 w 1992"/>
                <a:gd name="T27" fmla="*/ 1 h 635"/>
                <a:gd name="T28" fmla="*/ 8 w 1992"/>
                <a:gd name="T29" fmla="*/ 1 h 635"/>
                <a:gd name="T30" fmla="*/ 8 w 1992"/>
                <a:gd name="T31" fmla="*/ 1 h 635"/>
                <a:gd name="T32" fmla="*/ 8 w 1992"/>
                <a:gd name="T33" fmla="*/ 1 h 635"/>
                <a:gd name="T34" fmla="*/ 8 w 1992"/>
                <a:gd name="T35" fmla="*/ 1 h 635"/>
                <a:gd name="T36" fmla="*/ 8 w 1992"/>
                <a:gd name="T37" fmla="*/ 0 h 6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2"/>
                <a:gd name="T58" fmla="*/ 0 h 635"/>
                <a:gd name="T59" fmla="*/ 1992 w 1992"/>
                <a:gd name="T60" fmla="*/ 635 h 63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2" h="635">
                  <a:moveTo>
                    <a:pt x="1868" y="0"/>
                  </a:moveTo>
                  <a:lnTo>
                    <a:pt x="0" y="465"/>
                  </a:lnTo>
                  <a:lnTo>
                    <a:pt x="14" y="484"/>
                  </a:lnTo>
                  <a:lnTo>
                    <a:pt x="28" y="503"/>
                  </a:lnTo>
                  <a:lnTo>
                    <a:pt x="42" y="523"/>
                  </a:lnTo>
                  <a:lnTo>
                    <a:pt x="58" y="545"/>
                  </a:lnTo>
                  <a:lnTo>
                    <a:pt x="72" y="566"/>
                  </a:lnTo>
                  <a:lnTo>
                    <a:pt x="86" y="589"/>
                  </a:lnTo>
                  <a:lnTo>
                    <a:pt x="100" y="611"/>
                  </a:lnTo>
                  <a:lnTo>
                    <a:pt x="115" y="635"/>
                  </a:lnTo>
                  <a:lnTo>
                    <a:pt x="1992" y="143"/>
                  </a:lnTo>
                  <a:lnTo>
                    <a:pt x="1978" y="124"/>
                  </a:lnTo>
                  <a:lnTo>
                    <a:pt x="1962" y="105"/>
                  </a:lnTo>
                  <a:lnTo>
                    <a:pt x="1946" y="88"/>
                  </a:lnTo>
                  <a:lnTo>
                    <a:pt x="1932" y="69"/>
                  </a:lnTo>
                  <a:lnTo>
                    <a:pt x="1917" y="52"/>
                  </a:lnTo>
                  <a:lnTo>
                    <a:pt x="1901" y="34"/>
                  </a:lnTo>
                  <a:lnTo>
                    <a:pt x="1884" y="17"/>
                  </a:lnTo>
                  <a:lnTo>
                    <a:pt x="1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1" name="Freeform 34"/>
            <p:cNvSpPr>
              <a:spLocks/>
            </p:cNvSpPr>
            <p:nvPr/>
          </p:nvSpPr>
          <p:spPr bwMode="auto">
            <a:xfrm>
              <a:off x="1004" y="1740"/>
              <a:ext cx="244" cy="202"/>
            </a:xfrm>
            <a:custGeom>
              <a:avLst/>
              <a:gdLst>
                <a:gd name="T0" fmla="*/ 1 w 487"/>
                <a:gd name="T1" fmla="*/ 1 h 406"/>
                <a:gd name="T2" fmla="*/ 1 w 487"/>
                <a:gd name="T3" fmla="*/ 1 h 406"/>
                <a:gd name="T4" fmla="*/ 1 w 487"/>
                <a:gd name="T5" fmla="*/ 1 h 406"/>
                <a:gd name="T6" fmla="*/ 1 w 487"/>
                <a:gd name="T7" fmla="*/ 1 h 406"/>
                <a:gd name="T8" fmla="*/ 1 w 487"/>
                <a:gd name="T9" fmla="*/ 1 h 406"/>
                <a:gd name="T10" fmla="*/ 1 w 487"/>
                <a:gd name="T11" fmla="*/ 0 h 406"/>
                <a:gd name="T12" fmla="*/ 1 w 487"/>
                <a:gd name="T13" fmla="*/ 0 h 406"/>
                <a:gd name="T14" fmla="*/ 1 w 487"/>
                <a:gd name="T15" fmla="*/ 0 h 406"/>
                <a:gd name="T16" fmla="*/ 1 w 487"/>
                <a:gd name="T17" fmla="*/ 0 h 406"/>
                <a:gd name="T18" fmla="*/ 0 w 487"/>
                <a:gd name="T19" fmla="*/ 0 h 406"/>
                <a:gd name="T20" fmla="*/ 2 w 487"/>
                <a:gd name="T21" fmla="*/ 0 h 406"/>
                <a:gd name="T22" fmla="*/ 2 w 487"/>
                <a:gd name="T23" fmla="*/ 0 h 406"/>
                <a:gd name="T24" fmla="*/ 2 w 487"/>
                <a:gd name="T25" fmla="*/ 0 h 406"/>
                <a:gd name="T26" fmla="*/ 2 w 487"/>
                <a:gd name="T27" fmla="*/ 0 h 406"/>
                <a:gd name="T28" fmla="*/ 2 w 487"/>
                <a:gd name="T29" fmla="*/ 0 h 406"/>
                <a:gd name="T30" fmla="*/ 2 w 487"/>
                <a:gd name="T31" fmla="*/ 0 h 406"/>
                <a:gd name="T32" fmla="*/ 2 w 487"/>
                <a:gd name="T33" fmla="*/ 0 h 406"/>
                <a:gd name="T34" fmla="*/ 2 w 487"/>
                <a:gd name="T35" fmla="*/ 0 h 406"/>
                <a:gd name="T36" fmla="*/ 2 w 487"/>
                <a:gd name="T37" fmla="*/ 0 h 406"/>
                <a:gd name="T38" fmla="*/ 2 w 487"/>
                <a:gd name="T39" fmla="*/ 0 h 406"/>
                <a:gd name="T40" fmla="*/ 2 w 487"/>
                <a:gd name="T41" fmla="*/ 0 h 406"/>
                <a:gd name="T42" fmla="*/ 2 w 487"/>
                <a:gd name="T43" fmla="*/ 0 h 406"/>
                <a:gd name="T44" fmla="*/ 2 w 487"/>
                <a:gd name="T45" fmla="*/ 0 h 406"/>
                <a:gd name="T46" fmla="*/ 2 w 487"/>
                <a:gd name="T47" fmla="*/ 1 h 406"/>
                <a:gd name="T48" fmla="*/ 1 w 487"/>
                <a:gd name="T49" fmla="*/ 0 h 406"/>
                <a:gd name="T50" fmla="*/ 1 w 487"/>
                <a:gd name="T51" fmla="*/ 1 h 406"/>
                <a:gd name="T52" fmla="*/ 1 w 487"/>
                <a:gd name="T53" fmla="*/ 1 h 406"/>
                <a:gd name="T54" fmla="*/ 1 w 487"/>
                <a:gd name="T55" fmla="*/ 1 h 406"/>
                <a:gd name="T56" fmla="*/ 1 w 487"/>
                <a:gd name="T57" fmla="*/ 1 h 406"/>
                <a:gd name="T58" fmla="*/ 1 w 487"/>
                <a:gd name="T59" fmla="*/ 1 h 406"/>
                <a:gd name="T60" fmla="*/ 1 w 487"/>
                <a:gd name="T61" fmla="*/ 1 h 406"/>
                <a:gd name="T62" fmla="*/ 2 w 487"/>
                <a:gd name="T63" fmla="*/ 1 h 406"/>
                <a:gd name="T64" fmla="*/ 1 w 487"/>
                <a:gd name="T65" fmla="*/ 1 h 4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7"/>
                <a:gd name="T100" fmla="*/ 0 h 406"/>
                <a:gd name="T101" fmla="*/ 487 w 487"/>
                <a:gd name="T102" fmla="*/ 406 h 4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7" h="406">
                  <a:moveTo>
                    <a:pt x="152" y="406"/>
                  </a:moveTo>
                  <a:lnTo>
                    <a:pt x="148" y="395"/>
                  </a:lnTo>
                  <a:lnTo>
                    <a:pt x="160" y="390"/>
                  </a:lnTo>
                  <a:lnTo>
                    <a:pt x="171" y="385"/>
                  </a:lnTo>
                  <a:lnTo>
                    <a:pt x="177" y="380"/>
                  </a:lnTo>
                  <a:lnTo>
                    <a:pt x="181" y="374"/>
                  </a:lnTo>
                  <a:lnTo>
                    <a:pt x="182" y="368"/>
                  </a:lnTo>
                  <a:lnTo>
                    <a:pt x="182" y="362"/>
                  </a:lnTo>
                  <a:lnTo>
                    <a:pt x="179" y="354"/>
                  </a:lnTo>
                  <a:lnTo>
                    <a:pt x="176" y="346"/>
                  </a:lnTo>
                  <a:lnTo>
                    <a:pt x="69" y="126"/>
                  </a:lnTo>
                  <a:lnTo>
                    <a:pt x="52" y="118"/>
                  </a:lnTo>
                  <a:lnTo>
                    <a:pt x="39" y="113"/>
                  </a:lnTo>
                  <a:lnTo>
                    <a:pt x="30" y="109"/>
                  </a:lnTo>
                  <a:lnTo>
                    <a:pt x="23" y="107"/>
                  </a:lnTo>
                  <a:lnTo>
                    <a:pt x="20" y="105"/>
                  </a:lnTo>
                  <a:lnTo>
                    <a:pt x="15" y="104"/>
                  </a:lnTo>
                  <a:lnTo>
                    <a:pt x="11" y="104"/>
                  </a:lnTo>
                  <a:lnTo>
                    <a:pt x="4" y="105"/>
                  </a:lnTo>
                  <a:lnTo>
                    <a:pt x="0" y="93"/>
                  </a:lnTo>
                  <a:lnTo>
                    <a:pt x="115" y="65"/>
                  </a:lnTo>
                  <a:lnTo>
                    <a:pt x="398" y="212"/>
                  </a:lnTo>
                  <a:lnTo>
                    <a:pt x="401" y="211"/>
                  </a:lnTo>
                  <a:lnTo>
                    <a:pt x="333" y="74"/>
                  </a:lnTo>
                  <a:lnTo>
                    <a:pt x="327" y="63"/>
                  </a:lnTo>
                  <a:lnTo>
                    <a:pt x="321" y="54"/>
                  </a:lnTo>
                  <a:lnTo>
                    <a:pt x="313" y="47"/>
                  </a:lnTo>
                  <a:lnTo>
                    <a:pt x="306" y="43"/>
                  </a:lnTo>
                  <a:lnTo>
                    <a:pt x="303" y="41"/>
                  </a:lnTo>
                  <a:lnTo>
                    <a:pt x="298" y="39"/>
                  </a:lnTo>
                  <a:lnTo>
                    <a:pt x="294" y="39"/>
                  </a:lnTo>
                  <a:lnTo>
                    <a:pt x="287" y="39"/>
                  </a:lnTo>
                  <a:lnTo>
                    <a:pt x="281" y="39"/>
                  </a:lnTo>
                  <a:lnTo>
                    <a:pt x="275" y="39"/>
                  </a:lnTo>
                  <a:lnTo>
                    <a:pt x="267" y="39"/>
                  </a:lnTo>
                  <a:lnTo>
                    <a:pt x="259" y="41"/>
                  </a:lnTo>
                  <a:lnTo>
                    <a:pt x="254" y="28"/>
                  </a:lnTo>
                  <a:lnTo>
                    <a:pt x="371" y="0"/>
                  </a:lnTo>
                  <a:lnTo>
                    <a:pt x="377" y="11"/>
                  </a:lnTo>
                  <a:lnTo>
                    <a:pt x="366" y="16"/>
                  </a:lnTo>
                  <a:lnTo>
                    <a:pt x="358" y="20"/>
                  </a:lnTo>
                  <a:lnTo>
                    <a:pt x="352" y="25"/>
                  </a:lnTo>
                  <a:lnTo>
                    <a:pt x="347" y="30"/>
                  </a:lnTo>
                  <a:lnTo>
                    <a:pt x="346" y="35"/>
                  </a:lnTo>
                  <a:lnTo>
                    <a:pt x="346" y="41"/>
                  </a:lnTo>
                  <a:lnTo>
                    <a:pt x="349" y="50"/>
                  </a:lnTo>
                  <a:lnTo>
                    <a:pt x="352" y="60"/>
                  </a:lnTo>
                  <a:lnTo>
                    <a:pt x="487" y="332"/>
                  </a:lnTo>
                  <a:lnTo>
                    <a:pt x="471" y="335"/>
                  </a:lnTo>
                  <a:lnTo>
                    <a:pt x="110" y="148"/>
                  </a:lnTo>
                  <a:lnTo>
                    <a:pt x="107" y="149"/>
                  </a:lnTo>
                  <a:lnTo>
                    <a:pt x="196" y="330"/>
                  </a:lnTo>
                  <a:lnTo>
                    <a:pt x="201" y="340"/>
                  </a:lnTo>
                  <a:lnTo>
                    <a:pt x="207" y="347"/>
                  </a:lnTo>
                  <a:lnTo>
                    <a:pt x="212" y="354"/>
                  </a:lnTo>
                  <a:lnTo>
                    <a:pt x="218" y="358"/>
                  </a:lnTo>
                  <a:lnTo>
                    <a:pt x="223" y="362"/>
                  </a:lnTo>
                  <a:lnTo>
                    <a:pt x="228" y="363"/>
                  </a:lnTo>
                  <a:lnTo>
                    <a:pt x="234" y="365"/>
                  </a:lnTo>
                  <a:lnTo>
                    <a:pt x="240" y="365"/>
                  </a:lnTo>
                  <a:lnTo>
                    <a:pt x="247" y="366"/>
                  </a:lnTo>
                  <a:lnTo>
                    <a:pt x="254" y="365"/>
                  </a:lnTo>
                  <a:lnTo>
                    <a:pt x="262" y="365"/>
                  </a:lnTo>
                  <a:lnTo>
                    <a:pt x="270" y="363"/>
                  </a:lnTo>
                  <a:lnTo>
                    <a:pt x="276" y="374"/>
                  </a:lnTo>
                  <a:lnTo>
                    <a:pt x="152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2" name="Freeform 35"/>
            <p:cNvSpPr>
              <a:spLocks/>
            </p:cNvSpPr>
            <p:nvPr/>
          </p:nvSpPr>
          <p:spPr bwMode="auto">
            <a:xfrm>
              <a:off x="1205" y="1697"/>
              <a:ext cx="237" cy="196"/>
            </a:xfrm>
            <a:custGeom>
              <a:avLst/>
              <a:gdLst>
                <a:gd name="T0" fmla="*/ 1 w 473"/>
                <a:gd name="T1" fmla="*/ 2 h 392"/>
                <a:gd name="T2" fmla="*/ 1 w 473"/>
                <a:gd name="T3" fmla="*/ 2 h 392"/>
                <a:gd name="T4" fmla="*/ 1 w 473"/>
                <a:gd name="T5" fmla="*/ 2 h 392"/>
                <a:gd name="T6" fmla="*/ 1 w 473"/>
                <a:gd name="T7" fmla="*/ 2 h 392"/>
                <a:gd name="T8" fmla="*/ 1 w 473"/>
                <a:gd name="T9" fmla="*/ 2 h 392"/>
                <a:gd name="T10" fmla="*/ 1 w 473"/>
                <a:gd name="T11" fmla="*/ 1 h 392"/>
                <a:gd name="T12" fmla="*/ 1 w 473"/>
                <a:gd name="T13" fmla="*/ 1 h 392"/>
                <a:gd name="T14" fmla="*/ 1 w 473"/>
                <a:gd name="T15" fmla="*/ 1 h 392"/>
                <a:gd name="T16" fmla="*/ 1 w 473"/>
                <a:gd name="T17" fmla="*/ 1 h 392"/>
                <a:gd name="T18" fmla="*/ 1 w 473"/>
                <a:gd name="T19" fmla="*/ 1 h 392"/>
                <a:gd name="T20" fmla="*/ 2 w 473"/>
                <a:gd name="T21" fmla="*/ 0 h 392"/>
                <a:gd name="T22" fmla="*/ 2 w 473"/>
                <a:gd name="T23" fmla="*/ 1 h 392"/>
                <a:gd name="T24" fmla="*/ 2 w 473"/>
                <a:gd name="T25" fmla="*/ 1 h 392"/>
                <a:gd name="T26" fmla="*/ 2 w 473"/>
                <a:gd name="T27" fmla="*/ 1 h 392"/>
                <a:gd name="T28" fmla="*/ 2 w 473"/>
                <a:gd name="T29" fmla="*/ 1 h 392"/>
                <a:gd name="T30" fmla="*/ 2 w 473"/>
                <a:gd name="T31" fmla="*/ 1 h 392"/>
                <a:gd name="T32" fmla="*/ 2 w 473"/>
                <a:gd name="T33" fmla="*/ 1 h 392"/>
                <a:gd name="T34" fmla="*/ 1 w 473"/>
                <a:gd name="T35" fmla="*/ 1 h 392"/>
                <a:gd name="T36" fmla="*/ 1 w 473"/>
                <a:gd name="T37" fmla="*/ 1 h 392"/>
                <a:gd name="T38" fmla="*/ 1 w 473"/>
                <a:gd name="T39" fmla="*/ 1 h 392"/>
                <a:gd name="T40" fmla="*/ 1 w 473"/>
                <a:gd name="T41" fmla="*/ 1 h 392"/>
                <a:gd name="T42" fmla="*/ 1 w 473"/>
                <a:gd name="T43" fmla="*/ 1 h 392"/>
                <a:gd name="T44" fmla="*/ 1 w 473"/>
                <a:gd name="T45" fmla="*/ 1 h 392"/>
                <a:gd name="T46" fmla="*/ 1 w 473"/>
                <a:gd name="T47" fmla="*/ 1 h 392"/>
                <a:gd name="T48" fmla="*/ 1 w 473"/>
                <a:gd name="T49" fmla="*/ 1 h 392"/>
                <a:gd name="T50" fmla="*/ 1 w 473"/>
                <a:gd name="T51" fmla="*/ 1 h 392"/>
                <a:gd name="T52" fmla="*/ 1 w 473"/>
                <a:gd name="T53" fmla="*/ 1 h 392"/>
                <a:gd name="T54" fmla="*/ 2 w 473"/>
                <a:gd name="T55" fmla="*/ 1 h 392"/>
                <a:gd name="T56" fmla="*/ 2 w 473"/>
                <a:gd name="T57" fmla="*/ 1 h 392"/>
                <a:gd name="T58" fmla="*/ 2 w 473"/>
                <a:gd name="T59" fmla="*/ 1 h 392"/>
                <a:gd name="T60" fmla="*/ 2 w 473"/>
                <a:gd name="T61" fmla="*/ 1 h 392"/>
                <a:gd name="T62" fmla="*/ 2 w 473"/>
                <a:gd name="T63" fmla="*/ 1 h 392"/>
                <a:gd name="T64" fmla="*/ 2 w 473"/>
                <a:gd name="T65" fmla="*/ 1 h 392"/>
                <a:gd name="T66" fmla="*/ 2 w 473"/>
                <a:gd name="T67" fmla="*/ 1 h 392"/>
                <a:gd name="T68" fmla="*/ 2 w 473"/>
                <a:gd name="T69" fmla="*/ 1 h 392"/>
                <a:gd name="T70" fmla="*/ 2 w 473"/>
                <a:gd name="T71" fmla="*/ 1 h 392"/>
                <a:gd name="T72" fmla="*/ 2 w 473"/>
                <a:gd name="T73" fmla="*/ 1 h 392"/>
                <a:gd name="T74" fmla="*/ 2 w 473"/>
                <a:gd name="T75" fmla="*/ 1 h 392"/>
                <a:gd name="T76" fmla="*/ 1 w 473"/>
                <a:gd name="T77" fmla="*/ 1 h 392"/>
                <a:gd name="T78" fmla="*/ 1 w 473"/>
                <a:gd name="T79" fmla="*/ 1 h 392"/>
                <a:gd name="T80" fmla="*/ 2 w 473"/>
                <a:gd name="T81" fmla="*/ 2 h 392"/>
                <a:gd name="T82" fmla="*/ 2 w 473"/>
                <a:gd name="T83" fmla="*/ 2 h 392"/>
                <a:gd name="T84" fmla="*/ 2 w 473"/>
                <a:gd name="T85" fmla="*/ 2 h 392"/>
                <a:gd name="T86" fmla="*/ 2 w 473"/>
                <a:gd name="T87" fmla="*/ 2 h 392"/>
                <a:gd name="T88" fmla="*/ 2 w 473"/>
                <a:gd name="T89" fmla="*/ 2 h 392"/>
                <a:gd name="T90" fmla="*/ 2 w 473"/>
                <a:gd name="T91" fmla="*/ 2 h 392"/>
                <a:gd name="T92" fmla="*/ 2 w 473"/>
                <a:gd name="T93" fmla="*/ 2 h 392"/>
                <a:gd name="T94" fmla="*/ 2 w 473"/>
                <a:gd name="T95" fmla="*/ 2 h 392"/>
                <a:gd name="T96" fmla="*/ 2 w 473"/>
                <a:gd name="T97" fmla="*/ 2 h 392"/>
                <a:gd name="T98" fmla="*/ 2 w 473"/>
                <a:gd name="T99" fmla="*/ 1 h 392"/>
                <a:gd name="T100" fmla="*/ 2 w 473"/>
                <a:gd name="T101" fmla="*/ 1 h 3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73"/>
                <a:gd name="T154" fmla="*/ 0 h 392"/>
                <a:gd name="T155" fmla="*/ 473 w 473"/>
                <a:gd name="T156" fmla="*/ 392 h 3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73" h="392">
                  <a:moveTo>
                    <a:pt x="473" y="311"/>
                  </a:moveTo>
                  <a:lnTo>
                    <a:pt x="155" y="392"/>
                  </a:lnTo>
                  <a:lnTo>
                    <a:pt x="149" y="381"/>
                  </a:lnTo>
                  <a:lnTo>
                    <a:pt x="160" y="377"/>
                  </a:lnTo>
                  <a:lnTo>
                    <a:pt x="168" y="373"/>
                  </a:lnTo>
                  <a:lnTo>
                    <a:pt x="174" y="370"/>
                  </a:lnTo>
                  <a:lnTo>
                    <a:pt x="179" y="366"/>
                  </a:lnTo>
                  <a:lnTo>
                    <a:pt x="184" y="360"/>
                  </a:lnTo>
                  <a:lnTo>
                    <a:pt x="185" y="352"/>
                  </a:lnTo>
                  <a:lnTo>
                    <a:pt x="185" y="344"/>
                  </a:lnTo>
                  <a:lnTo>
                    <a:pt x="181" y="335"/>
                  </a:lnTo>
                  <a:lnTo>
                    <a:pt x="70" y="112"/>
                  </a:lnTo>
                  <a:lnTo>
                    <a:pt x="66" y="102"/>
                  </a:lnTo>
                  <a:lnTo>
                    <a:pt x="59" y="94"/>
                  </a:lnTo>
                  <a:lnTo>
                    <a:pt x="52" y="90"/>
                  </a:lnTo>
                  <a:lnTo>
                    <a:pt x="42" y="88"/>
                  </a:lnTo>
                  <a:lnTo>
                    <a:pt x="36" y="88"/>
                  </a:lnTo>
                  <a:lnTo>
                    <a:pt x="26" y="88"/>
                  </a:lnTo>
                  <a:lnTo>
                    <a:pt x="17" y="90"/>
                  </a:lnTo>
                  <a:lnTo>
                    <a:pt x="6" y="91"/>
                  </a:lnTo>
                  <a:lnTo>
                    <a:pt x="0" y="79"/>
                  </a:lnTo>
                  <a:lnTo>
                    <a:pt x="314" y="0"/>
                  </a:lnTo>
                  <a:lnTo>
                    <a:pt x="360" y="94"/>
                  </a:lnTo>
                  <a:lnTo>
                    <a:pt x="347" y="98"/>
                  </a:lnTo>
                  <a:lnTo>
                    <a:pt x="339" y="88"/>
                  </a:lnTo>
                  <a:lnTo>
                    <a:pt x="331" y="79"/>
                  </a:lnTo>
                  <a:lnTo>
                    <a:pt x="322" y="71"/>
                  </a:lnTo>
                  <a:lnTo>
                    <a:pt x="314" y="63"/>
                  </a:lnTo>
                  <a:lnTo>
                    <a:pt x="306" y="57"/>
                  </a:lnTo>
                  <a:lnTo>
                    <a:pt x="298" y="52"/>
                  </a:lnTo>
                  <a:lnTo>
                    <a:pt x="289" y="47"/>
                  </a:lnTo>
                  <a:lnTo>
                    <a:pt x="281" y="44"/>
                  </a:lnTo>
                  <a:lnTo>
                    <a:pt x="272" y="43"/>
                  </a:lnTo>
                  <a:lnTo>
                    <a:pt x="262" y="41"/>
                  </a:lnTo>
                  <a:lnTo>
                    <a:pt x="251" y="41"/>
                  </a:lnTo>
                  <a:lnTo>
                    <a:pt x="240" y="41"/>
                  </a:lnTo>
                  <a:lnTo>
                    <a:pt x="228" y="43"/>
                  </a:lnTo>
                  <a:lnTo>
                    <a:pt x="214" y="44"/>
                  </a:lnTo>
                  <a:lnTo>
                    <a:pt x="198" y="47"/>
                  </a:lnTo>
                  <a:lnTo>
                    <a:pt x="182" y="50"/>
                  </a:lnTo>
                  <a:lnTo>
                    <a:pt x="171" y="54"/>
                  </a:lnTo>
                  <a:lnTo>
                    <a:pt x="163" y="57"/>
                  </a:lnTo>
                  <a:lnTo>
                    <a:pt x="157" y="60"/>
                  </a:lnTo>
                  <a:lnTo>
                    <a:pt x="154" y="63"/>
                  </a:lnTo>
                  <a:lnTo>
                    <a:pt x="152" y="66"/>
                  </a:lnTo>
                  <a:lnTo>
                    <a:pt x="152" y="71"/>
                  </a:lnTo>
                  <a:lnTo>
                    <a:pt x="152" y="77"/>
                  </a:lnTo>
                  <a:lnTo>
                    <a:pt x="155" y="83"/>
                  </a:lnTo>
                  <a:lnTo>
                    <a:pt x="207" y="190"/>
                  </a:lnTo>
                  <a:lnTo>
                    <a:pt x="218" y="187"/>
                  </a:lnTo>
                  <a:lnTo>
                    <a:pt x="229" y="184"/>
                  </a:lnTo>
                  <a:lnTo>
                    <a:pt x="237" y="181"/>
                  </a:lnTo>
                  <a:lnTo>
                    <a:pt x="245" y="176"/>
                  </a:lnTo>
                  <a:lnTo>
                    <a:pt x="251" y="173"/>
                  </a:lnTo>
                  <a:lnTo>
                    <a:pt x="258" y="168"/>
                  </a:lnTo>
                  <a:lnTo>
                    <a:pt x="261" y="164"/>
                  </a:lnTo>
                  <a:lnTo>
                    <a:pt x="264" y="159"/>
                  </a:lnTo>
                  <a:lnTo>
                    <a:pt x="267" y="148"/>
                  </a:lnTo>
                  <a:lnTo>
                    <a:pt x="269" y="135"/>
                  </a:lnTo>
                  <a:lnTo>
                    <a:pt x="267" y="118"/>
                  </a:lnTo>
                  <a:lnTo>
                    <a:pt x="262" y="99"/>
                  </a:lnTo>
                  <a:lnTo>
                    <a:pt x="276" y="96"/>
                  </a:lnTo>
                  <a:lnTo>
                    <a:pt x="354" y="252"/>
                  </a:lnTo>
                  <a:lnTo>
                    <a:pt x="339" y="255"/>
                  </a:lnTo>
                  <a:lnTo>
                    <a:pt x="333" y="245"/>
                  </a:lnTo>
                  <a:lnTo>
                    <a:pt x="327" y="238"/>
                  </a:lnTo>
                  <a:lnTo>
                    <a:pt x="320" y="230"/>
                  </a:lnTo>
                  <a:lnTo>
                    <a:pt x="314" y="223"/>
                  </a:lnTo>
                  <a:lnTo>
                    <a:pt x="308" y="219"/>
                  </a:lnTo>
                  <a:lnTo>
                    <a:pt x="302" y="214"/>
                  </a:lnTo>
                  <a:lnTo>
                    <a:pt x="295" y="209"/>
                  </a:lnTo>
                  <a:lnTo>
                    <a:pt x="289" y="206"/>
                  </a:lnTo>
                  <a:lnTo>
                    <a:pt x="283" y="203"/>
                  </a:lnTo>
                  <a:lnTo>
                    <a:pt x="275" y="201"/>
                  </a:lnTo>
                  <a:lnTo>
                    <a:pt x="267" y="200"/>
                  </a:lnTo>
                  <a:lnTo>
                    <a:pt x="258" y="200"/>
                  </a:lnTo>
                  <a:lnTo>
                    <a:pt x="248" y="200"/>
                  </a:lnTo>
                  <a:lnTo>
                    <a:pt x="237" y="201"/>
                  </a:lnTo>
                  <a:lnTo>
                    <a:pt x="226" y="203"/>
                  </a:lnTo>
                  <a:lnTo>
                    <a:pt x="215" y="206"/>
                  </a:lnTo>
                  <a:lnTo>
                    <a:pt x="272" y="318"/>
                  </a:lnTo>
                  <a:lnTo>
                    <a:pt x="275" y="324"/>
                  </a:lnTo>
                  <a:lnTo>
                    <a:pt x="280" y="329"/>
                  </a:lnTo>
                  <a:lnTo>
                    <a:pt x="284" y="333"/>
                  </a:lnTo>
                  <a:lnTo>
                    <a:pt x="291" y="335"/>
                  </a:lnTo>
                  <a:lnTo>
                    <a:pt x="297" y="337"/>
                  </a:lnTo>
                  <a:lnTo>
                    <a:pt x="306" y="337"/>
                  </a:lnTo>
                  <a:lnTo>
                    <a:pt x="317" y="335"/>
                  </a:lnTo>
                  <a:lnTo>
                    <a:pt x="330" y="332"/>
                  </a:lnTo>
                  <a:lnTo>
                    <a:pt x="342" y="329"/>
                  </a:lnTo>
                  <a:lnTo>
                    <a:pt x="354" y="324"/>
                  </a:lnTo>
                  <a:lnTo>
                    <a:pt x="365" y="319"/>
                  </a:lnTo>
                  <a:lnTo>
                    <a:pt x="376" y="315"/>
                  </a:lnTo>
                  <a:lnTo>
                    <a:pt x="383" y="310"/>
                  </a:lnTo>
                  <a:lnTo>
                    <a:pt x="391" y="305"/>
                  </a:lnTo>
                  <a:lnTo>
                    <a:pt x="399" y="299"/>
                  </a:lnTo>
                  <a:lnTo>
                    <a:pt x="405" y="293"/>
                  </a:lnTo>
                  <a:lnTo>
                    <a:pt x="416" y="278"/>
                  </a:lnTo>
                  <a:lnTo>
                    <a:pt x="424" y="260"/>
                  </a:lnTo>
                  <a:lnTo>
                    <a:pt x="429" y="239"/>
                  </a:lnTo>
                  <a:lnTo>
                    <a:pt x="432" y="214"/>
                  </a:lnTo>
                  <a:lnTo>
                    <a:pt x="448" y="211"/>
                  </a:lnTo>
                  <a:lnTo>
                    <a:pt x="473" y="3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3" name="Freeform 36"/>
            <p:cNvSpPr>
              <a:spLocks/>
            </p:cNvSpPr>
            <p:nvPr/>
          </p:nvSpPr>
          <p:spPr bwMode="auto">
            <a:xfrm>
              <a:off x="1383" y="1625"/>
              <a:ext cx="267" cy="206"/>
            </a:xfrm>
            <a:custGeom>
              <a:avLst/>
              <a:gdLst>
                <a:gd name="T0" fmla="*/ 0 w 535"/>
                <a:gd name="T1" fmla="*/ 0 h 413"/>
                <a:gd name="T2" fmla="*/ 0 w 535"/>
                <a:gd name="T3" fmla="*/ 0 h 413"/>
                <a:gd name="T4" fmla="*/ 0 w 535"/>
                <a:gd name="T5" fmla="*/ 0 h 413"/>
                <a:gd name="T6" fmla="*/ 0 w 535"/>
                <a:gd name="T7" fmla="*/ 0 h 413"/>
                <a:gd name="T8" fmla="*/ 0 w 535"/>
                <a:gd name="T9" fmla="*/ 0 h 413"/>
                <a:gd name="T10" fmla="*/ 0 w 535"/>
                <a:gd name="T11" fmla="*/ 0 h 413"/>
                <a:gd name="T12" fmla="*/ 0 w 535"/>
                <a:gd name="T13" fmla="*/ 0 h 413"/>
                <a:gd name="T14" fmla="*/ 1 w 535"/>
                <a:gd name="T15" fmla="*/ 1 h 413"/>
                <a:gd name="T16" fmla="*/ 1 w 535"/>
                <a:gd name="T17" fmla="*/ 0 h 413"/>
                <a:gd name="T18" fmla="*/ 1 w 535"/>
                <a:gd name="T19" fmla="*/ 0 h 413"/>
                <a:gd name="T20" fmla="*/ 1 w 535"/>
                <a:gd name="T21" fmla="*/ 0 h 413"/>
                <a:gd name="T22" fmla="*/ 1 w 535"/>
                <a:gd name="T23" fmla="*/ 0 h 413"/>
                <a:gd name="T24" fmla="*/ 0 w 535"/>
                <a:gd name="T25" fmla="*/ 0 h 413"/>
                <a:gd name="T26" fmla="*/ 0 w 535"/>
                <a:gd name="T27" fmla="*/ 0 h 413"/>
                <a:gd name="T28" fmla="*/ 0 w 535"/>
                <a:gd name="T29" fmla="*/ 0 h 413"/>
                <a:gd name="T30" fmla="*/ 0 w 535"/>
                <a:gd name="T31" fmla="*/ 0 h 413"/>
                <a:gd name="T32" fmla="*/ 0 w 535"/>
                <a:gd name="T33" fmla="*/ 0 h 413"/>
                <a:gd name="T34" fmla="*/ 1 w 535"/>
                <a:gd name="T35" fmla="*/ 0 h 413"/>
                <a:gd name="T36" fmla="*/ 1 w 535"/>
                <a:gd name="T37" fmla="*/ 0 h 413"/>
                <a:gd name="T38" fmla="*/ 1 w 535"/>
                <a:gd name="T39" fmla="*/ 0 h 413"/>
                <a:gd name="T40" fmla="*/ 1 w 535"/>
                <a:gd name="T41" fmla="*/ 0 h 413"/>
                <a:gd name="T42" fmla="*/ 1 w 535"/>
                <a:gd name="T43" fmla="*/ 0 h 413"/>
                <a:gd name="T44" fmla="*/ 1 w 535"/>
                <a:gd name="T45" fmla="*/ 0 h 413"/>
                <a:gd name="T46" fmla="*/ 1 w 535"/>
                <a:gd name="T47" fmla="*/ 0 h 413"/>
                <a:gd name="T48" fmla="*/ 1 w 535"/>
                <a:gd name="T49" fmla="*/ 0 h 413"/>
                <a:gd name="T50" fmla="*/ 1 w 535"/>
                <a:gd name="T51" fmla="*/ 0 h 413"/>
                <a:gd name="T52" fmla="*/ 1 w 535"/>
                <a:gd name="T53" fmla="*/ 0 h 413"/>
                <a:gd name="T54" fmla="*/ 1 w 535"/>
                <a:gd name="T55" fmla="*/ 0 h 413"/>
                <a:gd name="T56" fmla="*/ 1 w 535"/>
                <a:gd name="T57" fmla="*/ 0 h 413"/>
                <a:gd name="T58" fmla="*/ 1 w 535"/>
                <a:gd name="T59" fmla="*/ 0 h 413"/>
                <a:gd name="T60" fmla="*/ 1 w 535"/>
                <a:gd name="T61" fmla="*/ 0 h 413"/>
                <a:gd name="T62" fmla="*/ 1 w 535"/>
                <a:gd name="T63" fmla="*/ 0 h 413"/>
                <a:gd name="T64" fmla="*/ 2 w 535"/>
                <a:gd name="T65" fmla="*/ 0 h 413"/>
                <a:gd name="T66" fmla="*/ 2 w 535"/>
                <a:gd name="T67" fmla="*/ 0 h 413"/>
                <a:gd name="T68" fmla="*/ 2 w 535"/>
                <a:gd name="T69" fmla="*/ 0 h 413"/>
                <a:gd name="T70" fmla="*/ 1 w 535"/>
                <a:gd name="T71" fmla="*/ 0 h 413"/>
                <a:gd name="T72" fmla="*/ 1 w 535"/>
                <a:gd name="T73" fmla="*/ 0 h 413"/>
                <a:gd name="T74" fmla="*/ 2 w 535"/>
                <a:gd name="T75" fmla="*/ 1 h 413"/>
                <a:gd name="T76" fmla="*/ 1 w 535"/>
                <a:gd name="T77" fmla="*/ 0 h 413"/>
                <a:gd name="T78" fmla="*/ 1 w 535"/>
                <a:gd name="T79" fmla="*/ 1 h 413"/>
                <a:gd name="T80" fmla="*/ 0 w 535"/>
                <a:gd name="T81" fmla="*/ 0 h 413"/>
                <a:gd name="T82" fmla="*/ 0 w 535"/>
                <a:gd name="T83" fmla="*/ 0 h 413"/>
                <a:gd name="T84" fmla="*/ 0 w 535"/>
                <a:gd name="T85" fmla="*/ 0 h 413"/>
                <a:gd name="T86" fmla="*/ 0 w 535"/>
                <a:gd name="T87" fmla="*/ 0 h 413"/>
                <a:gd name="T88" fmla="*/ 0 w 535"/>
                <a:gd name="T89" fmla="*/ 0 h 4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5"/>
                <a:gd name="T136" fmla="*/ 0 h 413"/>
                <a:gd name="T137" fmla="*/ 535 w 535"/>
                <a:gd name="T138" fmla="*/ 413 h 4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5" h="413">
                  <a:moveTo>
                    <a:pt x="0" y="132"/>
                  </a:moveTo>
                  <a:lnTo>
                    <a:pt x="160" y="91"/>
                  </a:lnTo>
                  <a:lnTo>
                    <a:pt x="165" y="103"/>
                  </a:lnTo>
                  <a:lnTo>
                    <a:pt x="157" y="106"/>
                  </a:lnTo>
                  <a:lnTo>
                    <a:pt x="149" y="110"/>
                  </a:lnTo>
                  <a:lnTo>
                    <a:pt x="145" y="111"/>
                  </a:lnTo>
                  <a:lnTo>
                    <a:pt x="142" y="114"/>
                  </a:lnTo>
                  <a:lnTo>
                    <a:pt x="138" y="117"/>
                  </a:lnTo>
                  <a:lnTo>
                    <a:pt x="138" y="121"/>
                  </a:lnTo>
                  <a:lnTo>
                    <a:pt x="138" y="125"/>
                  </a:lnTo>
                  <a:lnTo>
                    <a:pt x="142" y="132"/>
                  </a:lnTo>
                  <a:lnTo>
                    <a:pt x="143" y="135"/>
                  </a:lnTo>
                  <a:lnTo>
                    <a:pt x="145" y="138"/>
                  </a:lnTo>
                  <a:lnTo>
                    <a:pt x="148" y="141"/>
                  </a:lnTo>
                  <a:lnTo>
                    <a:pt x="151" y="146"/>
                  </a:lnTo>
                  <a:lnTo>
                    <a:pt x="293" y="290"/>
                  </a:lnTo>
                  <a:lnTo>
                    <a:pt x="297" y="290"/>
                  </a:lnTo>
                  <a:lnTo>
                    <a:pt x="293" y="139"/>
                  </a:lnTo>
                  <a:lnTo>
                    <a:pt x="293" y="138"/>
                  </a:lnTo>
                  <a:lnTo>
                    <a:pt x="289" y="133"/>
                  </a:lnTo>
                  <a:lnTo>
                    <a:pt x="285" y="128"/>
                  </a:lnTo>
                  <a:lnTo>
                    <a:pt x="277" y="121"/>
                  </a:lnTo>
                  <a:lnTo>
                    <a:pt x="269" y="113"/>
                  </a:lnTo>
                  <a:lnTo>
                    <a:pt x="263" y="106"/>
                  </a:lnTo>
                  <a:lnTo>
                    <a:pt x="258" y="102"/>
                  </a:lnTo>
                  <a:lnTo>
                    <a:pt x="253" y="99"/>
                  </a:lnTo>
                  <a:lnTo>
                    <a:pt x="249" y="97"/>
                  </a:lnTo>
                  <a:lnTo>
                    <a:pt x="244" y="94"/>
                  </a:lnTo>
                  <a:lnTo>
                    <a:pt x="239" y="92"/>
                  </a:lnTo>
                  <a:lnTo>
                    <a:pt x="234" y="91"/>
                  </a:lnTo>
                  <a:lnTo>
                    <a:pt x="230" y="91"/>
                  </a:lnTo>
                  <a:lnTo>
                    <a:pt x="223" y="91"/>
                  </a:lnTo>
                  <a:lnTo>
                    <a:pt x="216" y="91"/>
                  </a:lnTo>
                  <a:lnTo>
                    <a:pt x="206" y="92"/>
                  </a:lnTo>
                  <a:lnTo>
                    <a:pt x="200" y="81"/>
                  </a:lnTo>
                  <a:lnTo>
                    <a:pt x="370" y="39"/>
                  </a:lnTo>
                  <a:lnTo>
                    <a:pt x="374" y="50"/>
                  </a:lnTo>
                  <a:lnTo>
                    <a:pt x="365" y="53"/>
                  </a:lnTo>
                  <a:lnTo>
                    <a:pt x="355" y="56"/>
                  </a:lnTo>
                  <a:lnTo>
                    <a:pt x="349" y="59"/>
                  </a:lnTo>
                  <a:lnTo>
                    <a:pt x="346" y="62"/>
                  </a:lnTo>
                  <a:lnTo>
                    <a:pt x="343" y="66"/>
                  </a:lnTo>
                  <a:lnTo>
                    <a:pt x="343" y="69"/>
                  </a:lnTo>
                  <a:lnTo>
                    <a:pt x="343" y="72"/>
                  </a:lnTo>
                  <a:lnTo>
                    <a:pt x="344" y="77"/>
                  </a:lnTo>
                  <a:lnTo>
                    <a:pt x="346" y="80"/>
                  </a:lnTo>
                  <a:lnTo>
                    <a:pt x="349" y="84"/>
                  </a:lnTo>
                  <a:lnTo>
                    <a:pt x="355" y="92"/>
                  </a:lnTo>
                  <a:lnTo>
                    <a:pt x="365" y="102"/>
                  </a:lnTo>
                  <a:lnTo>
                    <a:pt x="495" y="235"/>
                  </a:lnTo>
                  <a:lnTo>
                    <a:pt x="499" y="234"/>
                  </a:lnTo>
                  <a:lnTo>
                    <a:pt x="483" y="67"/>
                  </a:lnTo>
                  <a:lnTo>
                    <a:pt x="483" y="64"/>
                  </a:lnTo>
                  <a:lnTo>
                    <a:pt x="481" y="59"/>
                  </a:lnTo>
                  <a:lnTo>
                    <a:pt x="480" y="55"/>
                  </a:lnTo>
                  <a:lnTo>
                    <a:pt x="477" y="48"/>
                  </a:lnTo>
                  <a:lnTo>
                    <a:pt x="473" y="42"/>
                  </a:lnTo>
                  <a:lnTo>
                    <a:pt x="469" y="37"/>
                  </a:lnTo>
                  <a:lnTo>
                    <a:pt x="464" y="36"/>
                  </a:lnTo>
                  <a:lnTo>
                    <a:pt x="458" y="34"/>
                  </a:lnTo>
                  <a:lnTo>
                    <a:pt x="453" y="34"/>
                  </a:lnTo>
                  <a:lnTo>
                    <a:pt x="447" y="34"/>
                  </a:lnTo>
                  <a:lnTo>
                    <a:pt x="439" y="36"/>
                  </a:lnTo>
                  <a:lnTo>
                    <a:pt x="429" y="37"/>
                  </a:lnTo>
                  <a:lnTo>
                    <a:pt x="423" y="25"/>
                  </a:lnTo>
                  <a:lnTo>
                    <a:pt x="522" y="0"/>
                  </a:lnTo>
                  <a:lnTo>
                    <a:pt x="528" y="12"/>
                  </a:lnTo>
                  <a:lnTo>
                    <a:pt x="524" y="14"/>
                  </a:lnTo>
                  <a:lnTo>
                    <a:pt x="519" y="17"/>
                  </a:lnTo>
                  <a:lnTo>
                    <a:pt x="514" y="18"/>
                  </a:lnTo>
                  <a:lnTo>
                    <a:pt x="511" y="22"/>
                  </a:lnTo>
                  <a:lnTo>
                    <a:pt x="508" y="26"/>
                  </a:lnTo>
                  <a:lnTo>
                    <a:pt x="506" y="33"/>
                  </a:lnTo>
                  <a:lnTo>
                    <a:pt x="505" y="40"/>
                  </a:lnTo>
                  <a:lnTo>
                    <a:pt x="505" y="50"/>
                  </a:lnTo>
                  <a:lnTo>
                    <a:pt x="535" y="356"/>
                  </a:lnTo>
                  <a:lnTo>
                    <a:pt x="519" y="361"/>
                  </a:lnTo>
                  <a:lnTo>
                    <a:pt x="321" y="166"/>
                  </a:lnTo>
                  <a:lnTo>
                    <a:pt x="318" y="168"/>
                  </a:lnTo>
                  <a:lnTo>
                    <a:pt x="324" y="410"/>
                  </a:lnTo>
                  <a:lnTo>
                    <a:pt x="310" y="413"/>
                  </a:lnTo>
                  <a:lnTo>
                    <a:pt x="58" y="163"/>
                  </a:lnTo>
                  <a:lnTo>
                    <a:pt x="50" y="155"/>
                  </a:lnTo>
                  <a:lnTo>
                    <a:pt x="43" y="150"/>
                  </a:lnTo>
                  <a:lnTo>
                    <a:pt x="36" y="146"/>
                  </a:lnTo>
                  <a:lnTo>
                    <a:pt x="32" y="144"/>
                  </a:lnTo>
                  <a:lnTo>
                    <a:pt x="27" y="143"/>
                  </a:lnTo>
                  <a:lnTo>
                    <a:pt x="21" y="143"/>
                  </a:lnTo>
                  <a:lnTo>
                    <a:pt x="13" y="143"/>
                  </a:lnTo>
                  <a:lnTo>
                    <a:pt x="5" y="143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4" name="Freeform 37"/>
            <p:cNvSpPr>
              <a:spLocks/>
            </p:cNvSpPr>
            <p:nvPr/>
          </p:nvSpPr>
          <p:spPr bwMode="auto">
            <a:xfrm>
              <a:off x="1662" y="1591"/>
              <a:ext cx="171" cy="195"/>
            </a:xfrm>
            <a:custGeom>
              <a:avLst/>
              <a:gdLst>
                <a:gd name="T0" fmla="*/ 0 w 343"/>
                <a:gd name="T1" fmla="*/ 2 h 390"/>
                <a:gd name="T2" fmla="*/ 0 w 343"/>
                <a:gd name="T3" fmla="*/ 2 h 390"/>
                <a:gd name="T4" fmla="*/ 0 w 343"/>
                <a:gd name="T5" fmla="*/ 2 h 390"/>
                <a:gd name="T6" fmla="*/ 0 w 343"/>
                <a:gd name="T7" fmla="*/ 2 h 390"/>
                <a:gd name="T8" fmla="*/ 0 w 343"/>
                <a:gd name="T9" fmla="*/ 2 h 390"/>
                <a:gd name="T10" fmla="*/ 0 w 343"/>
                <a:gd name="T11" fmla="*/ 2 h 390"/>
                <a:gd name="T12" fmla="*/ 1 w 343"/>
                <a:gd name="T13" fmla="*/ 2 h 390"/>
                <a:gd name="T14" fmla="*/ 1 w 343"/>
                <a:gd name="T15" fmla="*/ 2 h 390"/>
                <a:gd name="T16" fmla="*/ 1 w 343"/>
                <a:gd name="T17" fmla="*/ 2 h 390"/>
                <a:gd name="T18" fmla="*/ 1 w 343"/>
                <a:gd name="T19" fmla="*/ 1 h 390"/>
                <a:gd name="T20" fmla="*/ 0 w 343"/>
                <a:gd name="T21" fmla="*/ 1 h 390"/>
                <a:gd name="T22" fmla="*/ 0 w 343"/>
                <a:gd name="T23" fmla="*/ 1 h 390"/>
                <a:gd name="T24" fmla="*/ 0 w 343"/>
                <a:gd name="T25" fmla="*/ 1 h 390"/>
                <a:gd name="T26" fmla="*/ 0 w 343"/>
                <a:gd name="T27" fmla="*/ 1 h 390"/>
                <a:gd name="T28" fmla="*/ 0 w 343"/>
                <a:gd name="T29" fmla="*/ 1 h 390"/>
                <a:gd name="T30" fmla="*/ 0 w 343"/>
                <a:gd name="T31" fmla="*/ 1 h 390"/>
                <a:gd name="T32" fmla="*/ 0 w 343"/>
                <a:gd name="T33" fmla="*/ 1 h 390"/>
                <a:gd name="T34" fmla="*/ 0 w 343"/>
                <a:gd name="T35" fmla="*/ 1 h 390"/>
                <a:gd name="T36" fmla="*/ 0 w 343"/>
                <a:gd name="T37" fmla="*/ 1 h 390"/>
                <a:gd name="T38" fmla="*/ 0 w 343"/>
                <a:gd name="T39" fmla="*/ 1 h 390"/>
                <a:gd name="T40" fmla="*/ 0 w 343"/>
                <a:gd name="T41" fmla="*/ 1 h 390"/>
                <a:gd name="T42" fmla="*/ 0 w 343"/>
                <a:gd name="T43" fmla="*/ 1 h 390"/>
                <a:gd name="T44" fmla="*/ 0 w 343"/>
                <a:gd name="T45" fmla="*/ 1 h 390"/>
                <a:gd name="T46" fmla="*/ 0 w 343"/>
                <a:gd name="T47" fmla="*/ 1 h 390"/>
                <a:gd name="T48" fmla="*/ 0 w 343"/>
                <a:gd name="T49" fmla="*/ 1 h 390"/>
                <a:gd name="T50" fmla="*/ 0 w 343"/>
                <a:gd name="T51" fmla="*/ 1 h 390"/>
                <a:gd name="T52" fmla="*/ 0 w 343"/>
                <a:gd name="T53" fmla="*/ 1 h 390"/>
                <a:gd name="T54" fmla="*/ 0 w 343"/>
                <a:gd name="T55" fmla="*/ 1 h 390"/>
                <a:gd name="T56" fmla="*/ 0 w 343"/>
                <a:gd name="T57" fmla="*/ 1 h 390"/>
                <a:gd name="T58" fmla="*/ 0 w 343"/>
                <a:gd name="T59" fmla="*/ 1 h 390"/>
                <a:gd name="T60" fmla="*/ 0 w 343"/>
                <a:gd name="T61" fmla="*/ 1 h 390"/>
                <a:gd name="T62" fmla="*/ 0 w 343"/>
                <a:gd name="T63" fmla="*/ 1 h 390"/>
                <a:gd name="T64" fmla="*/ 0 w 343"/>
                <a:gd name="T65" fmla="*/ 1 h 390"/>
                <a:gd name="T66" fmla="*/ 0 w 343"/>
                <a:gd name="T67" fmla="*/ 1 h 390"/>
                <a:gd name="T68" fmla="*/ 0 w 343"/>
                <a:gd name="T69" fmla="*/ 1 h 390"/>
                <a:gd name="T70" fmla="*/ 0 w 343"/>
                <a:gd name="T71" fmla="*/ 1 h 390"/>
                <a:gd name="T72" fmla="*/ 0 w 343"/>
                <a:gd name="T73" fmla="*/ 1 h 390"/>
                <a:gd name="T74" fmla="*/ 0 w 343"/>
                <a:gd name="T75" fmla="*/ 1 h 390"/>
                <a:gd name="T76" fmla="*/ 0 w 343"/>
                <a:gd name="T77" fmla="*/ 1 h 390"/>
                <a:gd name="T78" fmla="*/ 0 w 343"/>
                <a:gd name="T79" fmla="*/ 1 h 390"/>
                <a:gd name="T80" fmla="*/ 0 w 343"/>
                <a:gd name="T81" fmla="*/ 1 h 390"/>
                <a:gd name="T82" fmla="*/ 0 w 343"/>
                <a:gd name="T83" fmla="*/ 1 h 390"/>
                <a:gd name="T84" fmla="*/ 0 w 343"/>
                <a:gd name="T85" fmla="*/ 1 h 390"/>
                <a:gd name="T86" fmla="*/ 0 w 343"/>
                <a:gd name="T87" fmla="*/ 1 h 390"/>
                <a:gd name="T88" fmla="*/ 1 w 343"/>
                <a:gd name="T89" fmla="*/ 1 h 390"/>
                <a:gd name="T90" fmla="*/ 1 w 343"/>
                <a:gd name="T91" fmla="*/ 1 h 390"/>
                <a:gd name="T92" fmla="*/ 1 w 343"/>
                <a:gd name="T93" fmla="*/ 1 h 390"/>
                <a:gd name="T94" fmla="*/ 1 w 343"/>
                <a:gd name="T95" fmla="*/ 1 h 390"/>
                <a:gd name="T96" fmla="*/ 1 w 343"/>
                <a:gd name="T97" fmla="*/ 2 h 390"/>
                <a:gd name="T98" fmla="*/ 1 w 343"/>
                <a:gd name="T99" fmla="*/ 2 h 390"/>
                <a:gd name="T100" fmla="*/ 1 w 343"/>
                <a:gd name="T101" fmla="*/ 2 h 390"/>
                <a:gd name="T102" fmla="*/ 0 w 343"/>
                <a:gd name="T103" fmla="*/ 2 h 390"/>
                <a:gd name="T104" fmla="*/ 0 w 343"/>
                <a:gd name="T105" fmla="*/ 2 h 390"/>
                <a:gd name="T106" fmla="*/ 0 w 343"/>
                <a:gd name="T107" fmla="*/ 2 h 390"/>
                <a:gd name="T108" fmla="*/ 0 w 343"/>
                <a:gd name="T109" fmla="*/ 2 h 390"/>
                <a:gd name="T110" fmla="*/ 0 w 343"/>
                <a:gd name="T111" fmla="*/ 2 h 390"/>
                <a:gd name="T112" fmla="*/ 0 w 343"/>
                <a:gd name="T113" fmla="*/ 2 h 390"/>
                <a:gd name="T114" fmla="*/ 0 w 343"/>
                <a:gd name="T115" fmla="*/ 2 h 390"/>
                <a:gd name="T116" fmla="*/ 0 w 343"/>
                <a:gd name="T117" fmla="*/ 2 h 3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43"/>
                <a:gd name="T178" fmla="*/ 0 h 390"/>
                <a:gd name="T179" fmla="*/ 343 w 343"/>
                <a:gd name="T180" fmla="*/ 390 h 39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43" h="390">
                  <a:moveTo>
                    <a:pt x="121" y="390"/>
                  </a:moveTo>
                  <a:lnTo>
                    <a:pt x="65" y="275"/>
                  </a:lnTo>
                  <a:lnTo>
                    <a:pt x="80" y="270"/>
                  </a:lnTo>
                  <a:lnTo>
                    <a:pt x="90" y="283"/>
                  </a:lnTo>
                  <a:lnTo>
                    <a:pt x="101" y="292"/>
                  </a:lnTo>
                  <a:lnTo>
                    <a:pt x="110" y="302"/>
                  </a:lnTo>
                  <a:lnTo>
                    <a:pt x="121" y="311"/>
                  </a:lnTo>
                  <a:lnTo>
                    <a:pt x="131" y="317"/>
                  </a:lnTo>
                  <a:lnTo>
                    <a:pt x="140" y="325"/>
                  </a:lnTo>
                  <a:lnTo>
                    <a:pt x="151" y="330"/>
                  </a:lnTo>
                  <a:lnTo>
                    <a:pt x="161" y="335"/>
                  </a:lnTo>
                  <a:lnTo>
                    <a:pt x="172" y="338"/>
                  </a:lnTo>
                  <a:lnTo>
                    <a:pt x="181" y="341"/>
                  </a:lnTo>
                  <a:lnTo>
                    <a:pt x="192" y="343"/>
                  </a:lnTo>
                  <a:lnTo>
                    <a:pt x="202" y="344"/>
                  </a:lnTo>
                  <a:lnTo>
                    <a:pt x="213" y="344"/>
                  </a:lnTo>
                  <a:lnTo>
                    <a:pt x="222" y="344"/>
                  </a:lnTo>
                  <a:lnTo>
                    <a:pt x="231" y="343"/>
                  </a:lnTo>
                  <a:lnTo>
                    <a:pt x="241" y="341"/>
                  </a:lnTo>
                  <a:lnTo>
                    <a:pt x="258" y="336"/>
                  </a:lnTo>
                  <a:lnTo>
                    <a:pt x="271" y="329"/>
                  </a:lnTo>
                  <a:lnTo>
                    <a:pt x="280" y="322"/>
                  </a:lnTo>
                  <a:lnTo>
                    <a:pt x="285" y="313"/>
                  </a:lnTo>
                  <a:lnTo>
                    <a:pt x="288" y="302"/>
                  </a:lnTo>
                  <a:lnTo>
                    <a:pt x="290" y="292"/>
                  </a:lnTo>
                  <a:lnTo>
                    <a:pt x="288" y="283"/>
                  </a:lnTo>
                  <a:lnTo>
                    <a:pt x="285" y="273"/>
                  </a:lnTo>
                  <a:lnTo>
                    <a:pt x="279" y="264"/>
                  </a:lnTo>
                  <a:lnTo>
                    <a:pt x="271" y="256"/>
                  </a:lnTo>
                  <a:lnTo>
                    <a:pt x="261" y="250"/>
                  </a:lnTo>
                  <a:lnTo>
                    <a:pt x="252" y="245"/>
                  </a:lnTo>
                  <a:lnTo>
                    <a:pt x="247" y="244"/>
                  </a:lnTo>
                  <a:lnTo>
                    <a:pt x="242" y="242"/>
                  </a:lnTo>
                  <a:lnTo>
                    <a:pt x="236" y="240"/>
                  </a:lnTo>
                  <a:lnTo>
                    <a:pt x="230" y="239"/>
                  </a:lnTo>
                  <a:lnTo>
                    <a:pt x="222" y="237"/>
                  </a:lnTo>
                  <a:lnTo>
                    <a:pt x="214" y="236"/>
                  </a:lnTo>
                  <a:lnTo>
                    <a:pt x="206" y="234"/>
                  </a:lnTo>
                  <a:lnTo>
                    <a:pt x="197" y="233"/>
                  </a:lnTo>
                  <a:lnTo>
                    <a:pt x="153" y="228"/>
                  </a:lnTo>
                  <a:lnTo>
                    <a:pt x="137" y="225"/>
                  </a:lnTo>
                  <a:lnTo>
                    <a:pt x="123" y="223"/>
                  </a:lnTo>
                  <a:lnTo>
                    <a:pt x="110" y="220"/>
                  </a:lnTo>
                  <a:lnTo>
                    <a:pt x="98" y="217"/>
                  </a:lnTo>
                  <a:lnTo>
                    <a:pt x="85" y="214"/>
                  </a:lnTo>
                  <a:lnTo>
                    <a:pt x="76" y="209"/>
                  </a:lnTo>
                  <a:lnTo>
                    <a:pt x="66" y="206"/>
                  </a:lnTo>
                  <a:lnTo>
                    <a:pt x="57" y="203"/>
                  </a:lnTo>
                  <a:lnTo>
                    <a:pt x="49" y="198"/>
                  </a:lnTo>
                  <a:lnTo>
                    <a:pt x="43" y="193"/>
                  </a:lnTo>
                  <a:lnTo>
                    <a:pt x="36" y="189"/>
                  </a:lnTo>
                  <a:lnTo>
                    <a:pt x="30" y="182"/>
                  </a:lnTo>
                  <a:lnTo>
                    <a:pt x="24" y="176"/>
                  </a:lnTo>
                  <a:lnTo>
                    <a:pt x="19" y="170"/>
                  </a:lnTo>
                  <a:lnTo>
                    <a:pt x="14" y="162"/>
                  </a:lnTo>
                  <a:lnTo>
                    <a:pt x="10" y="154"/>
                  </a:lnTo>
                  <a:lnTo>
                    <a:pt x="3" y="137"/>
                  </a:lnTo>
                  <a:lnTo>
                    <a:pt x="0" y="119"/>
                  </a:lnTo>
                  <a:lnTo>
                    <a:pt x="2" y="102"/>
                  </a:lnTo>
                  <a:lnTo>
                    <a:pt x="7" y="83"/>
                  </a:lnTo>
                  <a:lnTo>
                    <a:pt x="11" y="75"/>
                  </a:lnTo>
                  <a:lnTo>
                    <a:pt x="16" y="68"/>
                  </a:lnTo>
                  <a:lnTo>
                    <a:pt x="24" y="60"/>
                  </a:lnTo>
                  <a:lnTo>
                    <a:pt x="32" y="53"/>
                  </a:lnTo>
                  <a:lnTo>
                    <a:pt x="43" y="47"/>
                  </a:lnTo>
                  <a:lnTo>
                    <a:pt x="54" y="41"/>
                  </a:lnTo>
                  <a:lnTo>
                    <a:pt x="66" y="36"/>
                  </a:lnTo>
                  <a:lnTo>
                    <a:pt x="80" y="33"/>
                  </a:lnTo>
                  <a:lnTo>
                    <a:pt x="88" y="31"/>
                  </a:lnTo>
                  <a:lnTo>
                    <a:pt x="96" y="30"/>
                  </a:lnTo>
                  <a:lnTo>
                    <a:pt x="104" y="28"/>
                  </a:lnTo>
                  <a:lnTo>
                    <a:pt x="112" y="27"/>
                  </a:lnTo>
                  <a:lnTo>
                    <a:pt x="118" y="27"/>
                  </a:lnTo>
                  <a:lnTo>
                    <a:pt x="126" y="25"/>
                  </a:lnTo>
                  <a:lnTo>
                    <a:pt x="134" y="25"/>
                  </a:lnTo>
                  <a:lnTo>
                    <a:pt x="142" y="25"/>
                  </a:lnTo>
                  <a:lnTo>
                    <a:pt x="156" y="25"/>
                  </a:lnTo>
                  <a:lnTo>
                    <a:pt x="167" y="25"/>
                  </a:lnTo>
                  <a:lnTo>
                    <a:pt x="175" y="25"/>
                  </a:lnTo>
                  <a:lnTo>
                    <a:pt x="178" y="25"/>
                  </a:lnTo>
                  <a:lnTo>
                    <a:pt x="183" y="24"/>
                  </a:lnTo>
                  <a:lnTo>
                    <a:pt x="186" y="22"/>
                  </a:lnTo>
                  <a:lnTo>
                    <a:pt x="187" y="19"/>
                  </a:lnTo>
                  <a:lnTo>
                    <a:pt x="187" y="17"/>
                  </a:lnTo>
                  <a:lnTo>
                    <a:pt x="189" y="14"/>
                  </a:lnTo>
                  <a:lnTo>
                    <a:pt x="189" y="11"/>
                  </a:lnTo>
                  <a:lnTo>
                    <a:pt x="189" y="8"/>
                  </a:lnTo>
                  <a:lnTo>
                    <a:pt x="187" y="5"/>
                  </a:lnTo>
                  <a:lnTo>
                    <a:pt x="205" y="0"/>
                  </a:lnTo>
                  <a:lnTo>
                    <a:pt x="253" y="101"/>
                  </a:lnTo>
                  <a:lnTo>
                    <a:pt x="239" y="105"/>
                  </a:lnTo>
                  <a:lnTo>
                    <a:pt x="231" y="97"/>
                  </a:lnTo>
                  <a:lnTo>
                    <a:pt x="224" y="90"/>
                  </a:lnTo>
                  <a:lnTo>
                    <a:pt x="216" y="83"/>
                  </a:lnTo>
                  <a:lnTo>
                    <a:pt x="208" y="75"/>
                  </a:lnTo>
                  <a:lnTo>
                    <a:pt x="198" y="69"/>
                  </a:lnTo>
                  <a:lnTo>
                    <a:pt x="189" y="64"/>
                  </a:lnTo>
                  <a:lnTo>
                    <a:pt x="180" y="58"/>
                  </a:lnTo>
                  <a:lnTo>
                    <a:pt x="170" y="53"/>
                  </a:lnTo>
                  <a:lnTo>
                    <a:pt x="161" y="50"/>
                  </a:lnTo>
                  <a:lnTo>
                    <a:pt x="150" y="47"/>
                  </a:lnTo>
                  <a:lnTo>
                    <a:pt x="140" y="44"/>
                  </a:lnTo>
                  <a:lnTo>
                    <a:pt x="131" y="42"/>
                  </a:lnTo>
                  <a:lnTo>
                    <a:pt x="121" y="42"/>
                  </a:lnTo>
                  <a:lnTo>
                    <a:pt x="112" y="42"/>
                  </a:lnTo>
                  <a:lnTo>
                    <a:pt x="101" y="44"/>
                  </a:lnTo>
                  <a:lnTo>
                    <a:pt x="92" y="46"/>
                  </a:lnTo>
                  <a:lnTo>
                    <a:pt x="79" y="50"/>
                  </a:lnTo>
                  <a:lnTo>
                    <a:pt x="68" y="55"/>
                  </a:lnTo>
                  <a:lnTo>
                    <a:pt x="60" y="61"/>
                  </a:lnTo>
                  <a:lnTo>
                    <a:pt x="54" y="69"/>
                  </a:lnTo>
                  <a:lnTo>
                    <a:pt x="51" y="77"/>
                  </a:lnTo>
                  <a:lnTo>
                    <a:pt x="49" y="86"/>
                  </a:lnTo>
                  <a:lnTo>
                    <a:pt x="51" y="96"/>
                  </a:lnTo>
                  <a:lnTo>
                    <a:pt x="54" y="105"/>
                  </a:lnTo>
                  <a:lnTo>
                    <a:pt x="60" y="115"/>
                  </a:lnTo>
                  <a:lnTo>
                    <a:pt x="66" y="123"/>
                  </a:lnTo>
                  <a:lnTo>
                    <a:pt x="74" y="129"/>
                  </a:lnTo>
                  <a:lnTo>
                    <a:pt x="84" y="134"/>
                  </a:lnTo>
                  <a:lnTo>
                    <a:pt x="90" y="135"/>
                  </a:lnTo>
                  <a:lnTo>
                    <a:pt x="96" y="137"/>
                  </a:lnTo>
                  <a:lnTo>
                    <a:pt x="106" y="138"/>
                  </a:lnTo>
                  <a:lnTo>
                    <a:pt x="115" y="141"/>
                  </a:lnTo>
                  <a:lnTo>
                    <a:pt x="126" y="143"/>
                  </a:lnTo>
                  <a:lnTo>
                    <a:pt x="139" y="145"/>
                  </a:lnTo>
                  <a:lnTo>
                    <a:pt x="153" y="148"/>
                  </a:lnTo>
                  <a:lnTo>
                    <a:pt x="167" y="149"/>
                  </a:lnTo>
                  <a:lnTo>
                    <a:pt x="216" y="156"/>
                  </a:lnTo>
                  <a:lnTo>
                    <a:pt x="224" y="157"/>
                  </a:lnTo>
                  <a:lnTo>
                    <a:pt x="231" y="159"/>
                  </a:lnTo>
                  <a:lnTo>
                    <a:pt x="239" y="160"/>
                  </a:lnTo>
                  <a:lnTo>
                    <a:pt x="247" y="162"/>
                  </a:lnTo>
                  <a:lnTo>
                    <a:pt x="253" y="163"/>
                  </a:lnTo>
                  <a:lnTo>
                    <a:pt x="260" y="167"/>
                  </a:lnTo>
                  <a:lnTo>
                    <a:pt x="266" y="168"/>
                  </a:lnTo>
                  <a:lnTo>
                    <a:pt x="272" y="171"/>
                  </a:lnTo>
                  <a:lnTo>
                    <a:pt x="283" y="176"/>
                  </a:lnTo>
                  <a:lnTo>
                    <a:pt x="293" y="181"/>
                  </a:lnTo>
                  <a:lnTo>
                    <a:pt x="301" y="187"/>
                  </a:lnTo>
                  <a:lnTo>
                    <a:pt x="309" y="193"/>
                  </a:lnTo>
                  <a:lnTo>
                    <a:pt x="316" y="201"/>
                  </a:lnTo>
                  <a:lnTo>
                    <a:pt x="323" y="209"/>
                  </a:lnTo>
                  <a:lnTo>
                    <a:pt x="329" y="217"/>
                  </a:lnTo>
                  <a:lnTo>
                    <a:pt x="334" y="226"/>
                  </a:lnTo>
                  <a:lnTo>
                    <a:pt x="342" y="244"/>
                  </a:lnTo>
                  <a:lnTo>
                    <a:pt x="343" y="262"/>
                  </a:lnTo>
                  <a:lnTo>
                    <a:pt x="342" y="281"/>
                  </a:lnTo>
                  <a:lnTo>
                    <a:pt x="334" y="300"/>
                  </a:lnTo>
                  <a:lnTo>
                    <a:pt x="329" y="310"/>
                  </a:lnTo>
                  <a:lnTo>
                    <a:pt x="323" y="319"/>
                  </a:lnTo>
                  <a:lnTo>
                    <a:pt x="313" y="327"/>
                  </a:lnTo>
                  <a:lnTo>
                    <a:pt x="304" y="335"/>
                  </a:lnTo>
                  <a:lnTo>
                    <a:pt x="291" y="341"/>
                  </a:lnTo>
                  <a:lnTo>
                    <a:pt x="277" y="347"/>
                  </a:lnTo>
                  <a:lnTo>
                    <a:pt x="263" y="354"/>
                  </a:lnTo>
                  <a:lnTo>
                    <a:pt x="246" y="358"/>
                  </a:lnTo>
                  <a:lnTo>
                    <a:pt x="238" y="360"/>
                  </a:lnTo>
                  <a:lnTo>
                    <a:pt x="228" y="362"/>
                  </a:lnTo>
                  <a:lnTo>
                    <a:pt x="220" y="363"/>
                  </a:lnTo>
                  <a:lnTo>
                    <a:pt x="211" y="363"/>
                  </a:lnTo>
                  <a:lnTo>
                    <a:pt x="202" y="365"/>
                  </a:lnTo>
                  <a:lnTo>
                    <a:pt x="192" y="365"/>
                  </a:lnTo>
                  <a:lnTo>
                    <a:pt x="183" y="365"/>
                  </a:lnTo>
                  <a:lnTo>
                    <a:pt x="173" y="365"/>
                  </a:lnTo>
                  <a:lnTo>
                    <a:pt x="161" y="363"/>
                  </a:lnTo>
                  <a:lnTo>
                    <a:pt x="158" y="363"/>
                  </a:lnTo>
                  <a:lnTo>
                    <a:pt x="153" y="363"/>
                  </a:lnTo>
                  <a:lnTo>
                    <a:pt x="150" y="365"/>
                  </a:lnTo>
                  <a:lnTo>
                    <a:pt x="147" y="365"/>
                  </a:lnTo>
                  <a:lnTo>
                    <a:pt x="143" y="366"/>
                  </a:lnTo>
                  <a:lnTo>
                    <a:pt x="140" y="368"/>
                  </a:lnTo>
                  <a:lnTo>
                    <a:pt x="139" y="371"/>
                  </a:lnTo>
                  <a:lnTo>
                    <a:pt x="137" y="373"/>
                  </a:lnTo>
                  <a:lnTo>
                    <a:pt x="137" y="376"/>
                  </a:lnTo>
                  <a:lnTo>
                    <a:pt x="137" y="379"/>
                  </a:lnTo>
                  <a:lnTo>
                    <a:pt x="137" y="382"/>
                  </a:lnTo>
                  <a:lnTo>
                    <a:pt x="137" y="385"/>
                  </a:lnTo>
                  <a:lnTo>
                    <a:pt x="121" y="3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5" name="Freeform 38"/>
            <p:cNvSpPr>
              <a:spLocks/>
            </p:cNvSpPr>
            <p:nvPr/>
          </p:nvSpPr>
          <p:spPr bwMode="auto">
            <a:xfrm>
              <a:off x="771" y="1857"/>
              <a:ext cx="402" cy="956"/>
            </a:xfrm>
            <a:custGeom>
              <a:avLst/>
              <a:gdLst>
                <a:gd name="T0" fmla="*/ 3 w 803"/>
                <a:gd name="T1" fmla="*/ 8 h 1911"/>
                <a:gd name="T2" fmla="*/ 4 w 803"/>
                <a:gd name="T3" fmla="*/ 8 h 1911"/>
                <a:gd name="T4" fmla="*/ 4 w 803"/>
                <a:gd name="T5" fmla="*/ 7 h 1911"/>
                <a:gd name="T6" fmla="*/ 3 w 803"/>
                <a:gd name="T7" fmla="*/ 5 h 1911"/>
                <a:gd name="T8" fmla="*/ 3 w 803"/>
                <a:gd name="T9" fmla="*/ 4 h 1911"/>
                <a:gd name="T10" fmla="*/ 2 w 803"/>
                <a:gd name="T11" fmla="*/ 3 h 1911"/>
                <a:gd name="T12" fmla="*/ 2 w 803"/>
                <a:gd name="T13" fmla="*/ 2 h 1911"/>
                <a:gd name="T14" fmla="*/ 2 w 803"/>
                <a:gd name="T15" fmla="*/ 1 h 1911"/>
                <a:gd name="T16" fmla="*/ 1 w 803"/>
                <a:gd name="T17" fmla="*/ 0 h 1911"/>
                <a:gd name="T18" fmla="*/ 2 w 803"/>
                <a:gd name="T19" fmla="*/ 2 h 1911"/>
                <a:gd name="T20" fmla="*/ 3 w 803"/>
                <a:gd name="T21" fmla="*/ 4 h 1911"/>
                <a:gd name="T22" fmla="*/ 3 w 803"/>
                <a:gd name="T23" fmla="*/ 6 h 1911"/>
                <a:gd name="T24" fmla="*/ 3 w 803"/>
                <a:gd name="T25" fmla="*/ 6 h 1911"/>
                <a:gd name="T26" fmla="*/ 2 w 803"/>
                <a:gd name="T27" fmla="*/ 4 h 1911"/>
                <a:gd name="T28" fmla="*/ 2 w 803"/>
                <a:gd name="T29" fmla="*/ 1 h 1911"/>
                <a:gd name="T30" fmla="*/ 1 w 803"/>
                <a:gd name="T31" fmla="*/ 1 h 1911"/>
                <a:gd name="T32" fmla="*/ 2 w 803"/>
                <a:gd name="T33" fmla="*/ 3 h 1911"/>
                <a:gd name="T34" fmla="*/ 3 w 803"/>
                <a:gd name="T35" fmla="*/ 5 h 1911"/>
                <a:gd name="T36" fmla="*/ 4 w 803"/>
                <a:gd name="T37" fmla="*/ 8 h 1911"/>
                <a:gd name="T38" fmla="*/ 3 w 803"/>
                <a:gd name="T39" fmla="*/ 5 h 1911"/>
                <a:gd name="T40" fmla="*/ 2 w 803"/>
                <a:gd name="T41" fmla="*/ 3 h 1911"/>
                <a:gd name="T42" fmla="*/ 1 w 803"/>
                <a:gd name="T43" fmla="*/ 1 h 1911"/>
                <a:gd name="T44" fmla="*/ 1 w 803"/>
                <a:gd name="T45" fmla="*/ 2 h 1911"/>
                <a:gd name="T46" fmla="*/ 2 w 803"/>
                <a:gd name="T47" fmla="*/ 4 h 1911"/>
                <a:gd name="T48" fmla="*/ 3 w 803"/>
                <a:gd name="T49" fmla="*/ 6 h 1911"/>
                <a:gd name="T50" fmla="*/ 3 w 803"/>
                <a:gd name="T51" fmla="*/ 7 h 1911"/>
                <a:gd name="T52" fmla="*/ 2 w 803"/>
                <a:gd name="T53" fmla="*/ 4 h 1911"/>
                <a:gd name="T54" fmla="*/ 1 w 803"/>
                <a:gd name="T55" fmla="*/ 2 h 1911"/>
                <a:gd name="T56" fmla="*/ 1 w 803"/>
                <a:gd name="T57" fmla="*/ 1 h 1911"/>
                <a:gd name="T58" fmla="*/ 2 w 803"/>
                <a:gd name="T59" fmla="*/ 3 h 1911"/>
                <a:gd name="T60" fmla="*/ 2 w 803"/>
                <a:gd name="T61" fmla="*/ 5 h 1911"/>
                <a:gd name="T62" fmla="*/ 3 w 803"/>
                <a:gd name="T63" fmla="*/ 7 h 1911"/>
                <a:gd name="T64" fmla="*/ 3 w 803"/>
                <a:gd name="T65" fmla="*/ 6 h 1911"/>
                <a:gd name="T66" fmla="*/ 2 w 803"/>
                <a:gd name="T67" fmla="*/ 3 h 1911"/>
                <a:gd name="T68" fmla="*/ 1 w 803"/>
                <a:gd name="T69" fmla="*/ 2 h 1911"/>
                <a:gd name="T70" fmla="*/ 1 w 803"/>
                <a:gd name="T71" fmla="*/ 2 h 1911"/>
                <a:gd name="T72" fmla="*/ 2 w 803"/>
                <a:gd name="T73" fmla="*/ 3 h 1911"/>
                <a:gd name="T74" fmla="*/ 3 w 803"/>
                <a:gd name="T75" fmla="*/ 6 h 1911"/>
                <a:gd name="T76" fmla="*/ 3 w 803"/>
                <a:gd name="T77" fmla="*/ 7 h 1911"/>
                <a:gd name="T78" fmla="*/ 2 w 803"/>
                <a:gd name="T79" fmla="*/ 5 h 1911"/>
                <a:gd name="T80" fmla="*/ 1 w 803"/>
                <a:gd name="T81" fmla="*/ 3 h 1911"/>
                <a:gd name="T82" fmla="*/ 1 w 803"/>
                <a:gd name="T83" fmla="*/ 1 h 1911"/>
                <a:gd name="T84" fmla="*/ 1 w 803"/>
                <a:gd name="T85" fmla="*/ 2 h 1911"/>
                <a:gd name="T86" fmla="*/ 2 w 803"/>
                <a:gd name="T87" fmla="*/ 4 h 1911"/>
                <a:gd name="T88" fmla="*/ 3 w 803"/>
                <a:gd name="T89" fmla="*/ 7 h 1911"/>
                <a:gd name="T90" fmla="*/ 2 w 803"/>
                <a:gd name="T91" fmla="*/ 6 h 1911"/>
                <a:gd name="T92" fmla="*/ 1 w 803"/>
                <a:gd name="T93" fmla="*/ 4 h 1911"/>
                <a:gd name="T94" fmla="*/ 1 w 803"/>
                <a:gd name="T95" fmla="*/ 2 h 1911"/>
                <a:gd name="T96" fmla="*/ 1 w 803"/>
                <a:gd name="T97" fmla="*/ 1 h 1911"/>
                <a:gd name="T98" fmla="*/ 1 w 803"/>
                <a:gd name="T99" fmla="*/ 3 h 1911"/>
                <a:gd name="T100" fmla="*/ 2 w 803"/>
                <a:gd name="T101" fmla="*/ 5 h 1911"/>
                <a:gd name="T102" fmla="*/ 3 w 803"/>
                <a:gd name="T103" fmla="*/ 7 h 1911"/>
                <a:gd name="T104" fmla="*/ 2 w 803"/>
                <a:gd name="T105" fmla="*/ 6 h 1911"/>
                <a:gd name="T106" fmla="*/ 1 w 803"/>
                <a:gd name="T107" fmla="*/ 3 h 1911"/>
                <a:gd name="T108" fmla="*/ 1 w 803"/>
                <a:gd name="T109" fmla="*/ 2 h 1911"/>
                <a:gd name="T110" fmla="*/ 1 w 803"/>
                <a:gd name="T111" fmla="*/ 2 h 1911"/>
                <a:gd name="T112" fmla="*/ 1 w 803"/>
                <a:gd name="T113" fmla="*/ 3 h 1911"/>
                <a:gd name="T114" fmla="*/ 1 w 803"/>
                <a:gd name="T115" fmla="*/ 4 h 1911"/>
                <a:gd name="T116" fmla="*/ 2 w 803"/>
                <a:gd name="T117" fmla="*/ 6 h 1911"/>
                <a:gd name="T118" fmla="*/ 3 w 803"/>
                <a:gd name="T119" fmla="*/ 7 h 19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03"/>
                <a:gd name="T181" fmla="*/ 0 h 1911"/>
                <a:gd name="T182" fmla="*/ 803 w 803"/>
                <a:gd name="T183" fmla="*/ 1911 h 191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03" h="1911">
                  <a:moveTo>
                    <a:pt x="725" y="1894"/>
                  </a:moveTo>
                  <a:lnTo>
                    <a:pt x="732" y="1899"/>
                  </a:lnTo>
                  <a:lnTo>
                    <a:pt x="740" y="1902"/>
                  </a:lnTo>
                  <a:lnTo>
                    <a:pt x="747" y="1905"/>
                  </a:lnTo>
                  <a:lnTo>
                    <a:pt x="754" y="1908"/>
                  </a:lnTo>
                  <a:lnTo>
                    <a:pt x="759" y="1910"/>
                  </a:lnTo>
                  <a:lnTo>
                    <a:pt x="764" y="1911"/>
                  </a:lnTo>
                  <a:lnTo>
                    <a:pt x="769" y="1911"/>
                  </a:lnTo>
                  <a:lnTo>
                    <a:pt x="772" y="1910"/>
                  </a:lnTo>
                  <a:lnTo>
                    <a:pt x="781" y="1896"/>
                  </a:lnTo>
                  <a:lnTo>
                    <a:pt x="791" y="1880"/>
                  </a:lnTo>
                  <a:lnTo>
                    <a:pt x="797" y="1860"/>
                  </a:lnTo>
                  <a:lnTo>
                    <a:pt x="803" y="1836"/>
                  </a:lnTo>
                  <a:lnTo>
                    <a:pt x="799" y="1753"/>
                  </a:lnTo>
                  <a:lnTo>
                    <a:pt x="791" y="1669"/>
                  </a:lnTo>
                  <a:lnTo>
                    <a:pt x="780" y="1586"/>
                  </a:lnTo>
                  <a:lnTo>
                    <a:pt x="767" y="1501"/>
                  </a:lnTo>
                  <a:lnTo>
                    <a:pt x="750" y="1416"/>
                  </a:lnTo>
                  <a:lnTo>
                    <a:pt x="732" y="1331"/>
                  </a:lnTo>
                  <a:lnTo>
                    <a:pt x="712" y="1246"/>
                  </a:lnTo>
                  <a:lnTo>
                    <a:pt x="690" y="1163"/>
                  </a:lnTo>
                  <a:lnTo>
                    <a:pt x="666" y="1081"/>
                  </a:lnTo>
                  <a:lnTo>
                    <a:pt x="643" y="1001"/>
                  </a:lnTo>
                  <a:lnTo>
                    <a:pt x="618" y="921"/>
                  </a:lnTo>
                  <a:lnTo>
                    <a:pt x="591" y="844"/>
                  </a:lnTo>
                  <a:lnTo>
                    <a:pt x="564" y="769"/>
                  </a:lnTo>
                  <a:lnTo>
                    <a:pt x="539" y="696"/>
                  </a:lnTo>
                  <a:lnTo>
                    <a:pt x="512" y="627"/>
                  </a:lnTo>
                  <a:lnTo>
                    <a:pt x="486" y="561"/>
                  </a:lnTo>
                  <a:lnTo>
                    <a:pt x="468" y="517"/>
                  </a:lnTo>
                  <a:lnTo>
                    <a:pt x="449" y="473"/>
                  </a:lnTo>
                  <a:lnTo>
                    <a:pt x="432" y="431"/>
                  </a:lnTo>
                  <a:lnTo>
                    <a:pt x="415" y="390"/>
                  </a:lnTo>
                  <a:lnTo>
                    <a:pt x="396" y="350"/>
                  </a:lnTo>
                  <a:lnTo>
                    <a:pt x="380" y="311"/>
                  </a:lnTo>
                  <a:lnTo>
                    <a:pt x="363" y="273"/>
                  </a:lnTo>
                  <a:lnTo>
                    <a:pt x="346" y="237"/>
                  </a:lnTo>
                  <a:lnTo>
                    <a:pt x="330" y="203"/>
                  </a:lnTo>
                  <a:lnTo>
                    <a:pt x="314" y="168"/>
                  </a:lnTo>
                  <a:lnTo>
                    <a:pt x="298" y="137"/>
                  </a:lnTo>
                  <a:lnTo>
                    <a:pt x="284" y="105"/>
                  </a:lnTo>
                  <a:lnTo>
                    <a:pt x="270" y="77"/>
                  </a:lnTo>
                  <a:lnTo>
                    <a:pt x="258" y="49"/>
                  </a:lnTo>
                  <a:lnTo>
                    <a:pt x="245" y="23"/>
                  </a:lnTo>
                  <a:lnTo>
                    <a:pt x="232" y="0"/>
                  </a:lnTo>
                  <a:lnTo>
                    <a:pt x="221" y="14"/>
                  </a:lnTo>
                  <a:lnTo>
                    <a:pt x="253" y="77"/>
                  </a:lnTo>
                  <a:lnTo>
                    <a:pt x="289" y="152"/>
                  </a:lnTo>
                  <a:lnTo>
                    <a:pt x="328" y="236"/>
                  </a:lnTo>
                  <a:lnTo>
                    <a:pt x="369" y="327"/>
                  </a:lnTo>
                  <a:lnTo>
                    <a:pt x="413" y="427"/>
                  </a:lnTo>
                  <a:lnTo>
                    <a:pt x="457" y="534"/>
                  </a:lnTo>
                  <a:lnTo>
                    <a:pt x="501" y="648"/>
                  </a:lnTo>
                  <a:lnTo>
                    <a:pt x="547" y="764"/>
                  </a:lnTo>
                  <a:lnTo>
                    <a:pt x="589" y="886"/>
                  </a:lnTo>
                  <a:lnTo>
                    <a:pt x="630" y="1012"/>
                  </a:lnTo>
                  <a:lnTo>
                    <a:pt x="668" y="1140"/>
                  </a:lnTo>
                  <a:lnTo>
                    <a:pt x="701" y="1268"/>
                  </a:lnTo>
                  <a:lnTo>
                    <a:pt x="731" y="1399"/>
                  </a:lnTo>
                  <a:lnTo>
                    <a:pt x="756" y="1529"/>
                  </a:lnTo>
                  <a:lnTo>
                    <a:pt x="775" y="1657"/>
                  </a:lnTo>
                  <a:lnTo>
                    <a:pt x="786" y="1784"/>
                  </a:lnTo>
                  <a:lnTo>
                    <a:pt x="762" y="1657"/>
                  </a:lnTo>
                  <a:lnTo>
                    <a:pt x="736" y="1528"/>
                  </a:lnTo>
                  <a:lnTo>
                    <a:pt x="704" y="1399"/>
                  </a:lnTo>
                  <a:lnTo>
                    <a:pt x="668" y="1270"/>
                  </a:lnTo>
                  <a:lnTo>
                    <a:pt x="630" y="1143"/>
                  </a:lnTo>
                  <a:lnTo>
                    <a:pt x="589" y="1015"/>
                  </a:lnTo>
                  <a:lnTo>
                    <a:pt x="548" y="891"/>
                  </a:lnTo>
                  <a:lnTo>
                    <a:pt x="506" y="772"/>
                  </a:lnTo>
                  <a:lnTo>
                    <a:pt x="462" y="655"/>
                  </a:lnTo>
                  <a:lnTo>
                    <a:pt x="420" y="545"/>
                  </a:lnTo>
                  <a:lnTo>
                    <a:pt x="377" y="440"/>
                  </a:lnTo>
                  <a:lnTo>
                    <a:pt x="336" y="343"/>
                  </a:lnTo>
                  <a:lnTo>
                    <a:pt x="298" y="253"/>
                  </a:lnTo>
                  <a:lnTo>
                    <a:pt x="262" y="171"/>
                  </a:lnTo>
                  <a:lnTo>
                    <a:pt x="231" y="99"/>
                  </a:lnTo>
                  <a:lnTo>
                    <a:pt x="203" y="38"/>
                  </a:lnTo>
                  <a:lnTo>
                    <a:pt x="193" y="52"/>
                  </a:lnTo>
                  <a:lnTo>
                    <a:pt x="221" y="115"/>
                  </a:lnTo>
                  <a:lnTo>
                    <a:pt x="254" y="187"/>
                  </a:lnTo>
                  <a:lnTo>
                    <a:pt x="289" y="269"/>
                  </a:lnTo>
                  <a:lnTo>
                    <a:pt x="328" y="360"/>
                  </a:lnTo>
                  <a:lnTo>
                    <a:pt x="368" y="457"/>
                  </a:lnTo>
                  <a:lnTo>
                    <a:pt x="410" y="561"/>
                  </a:lnTo>
                  <a:lnTo>
                    <a:pt x="453" y="673"/>
                  </a:lnTo>
                  <a:lnTo>
                    <a:pt x="495" y="787"/>
                  </a:lnTo>
                  <a:lnTo>
                    <a:pt x="537" y="908"/>
                  </a:lnTo>
                  <a:lnTo>
                    <a:pt x="580" y="1031"/>
                  </a:lnTo>
                  <a:lnTo>
                    <a:pt x="619" y="1157"/>
                  </a:lnTo>
                  <a:lnTo>
                    <a:pt x="657" y="1286"/>
                  </a:lnTo>
                  <a:lnTo>
                    <a:pt x="692" y="1413"/>
                  </a:lnTo>
                  <a:lnTo>
                    <a:pt x="723" y="1542"/>
                  </a:lnTo>
                  <a:lnTo>
                    <a:pt x="750" y="1671"/>
                  </a:lnTo>
                  <a:lnTo>
                    <a:pt x="772" y="1797"/>
                  </a:lnTo>
                  <a:lnTo>
                    <a:pt x="739" y="1669"/>
                  </a:lnTo>
                  <a:lnTo>
                    <a:pt x="703" y="1542"/>
                  </a:lnTo>
                  <a:lnTo>
                    <a:pt x="663" y="1413"/>
                  </a:lnTo>
                  <a:lnTo>
                    <a:pt x="624" y="1286"/>
                  </a:lnTo>
                  <a:lnTo>
                    <a:pt x="582" y="1158"/>
                  </a:lnTo>
                  <a:lnTo>
                    <a:pt x="539" y="1034"/>
                  </a:lnTo>
                  <a:lnTo>
                    <a:pt x="497" y="913"/>
                  </a:lnTo>
                  <a:lnTo>
                    <a:pt x="454" y="794"/>
                  </a:lnTo>
                  <a:lnTo>
                    <a:pt x="413" y="681"/>
                  </a:lnTo>
                  <a:lnTo>
                    <a:pt x="372" y="572"/>
                  </a:lnTo>
                  <a:lnTo>
                    <a:pt x="333" y="470"/>
                  </a:lnTo>
                  <a:lnTo>
                    <a:pt x="295" y="374"/>
                  </a:lnTo>
                  <a:lnTo>
                    <a:pt x="261" y="286"/>
                  </a:lnTo>
                  <a:lnTo>
                    <a:pt x="228" y="206"/>
                  </a:lnTo>
                  <a:lnTo>
                    <a:pt x="199" y="135"/>
                  </a:lnTo>
                  <a:lnTo>
                    <a:pt x="174" y="75"/>
                  </a:lnTo>
                  <a:lnTo>
                    <a:pt x="163" y="89"/>
                  </a:lnTo>
                  <a:lnTo>
                    <a:pt x="188" y="151"/>
                  </a:lnTo>
                  <a:lnTo>
                    <a:pt x="217" y="223"/>
                  </a:lnTo>
                  <a:lnTo>
                    <a:pt x="250" y="303"/>
                  </a:lnTo>
                  <a:lnTo>
                    <a:pt x="284" y="391"/>
                  </a:lnTo>
                  <a:lnTo>
                    <a:pt x="322" y="487"/>
                  </a:lnTo>
                  <a:lnTo>
                    <a:pt x="361" y="589"/>
                  </a:lnTo>
                  <a:lnTo>
                    <a:pt x="402" y="698"/>
                  </a:lnTo>
                  <a:lnTo>
                    <a:pt x="443" y="811"/>
                  </a:lnTo>
                  <a:lnTo>
                    <a:pt x="486" y="929"/>
                  </a:lnTo>
                  <a:lnTo>
                    <a:pt x="528" y="1050"/>
                  </a:lnTo>
                  <a:lnTo>
                    <a:pt x="569" y="1174"/>
                  </a:lnTo>
                  <a:lnTo>
                    <a:pt x="610" y="1300"/>
                  </a:lnTo>
                  <a:lnTo>
                    <a:pt x="651" y="1427"/>
                  </a:lnTo>
                  <a:lnTo>
                    <a:pt x="688" y="1555"/>
                  </a:lnTo>
                  <a:lnTo>
                    <a:pt x="725" y="1682"/>
                  </a:lnTo>
                  <a:lnTo>
                    <a:pt x="758" y="1808"/>
                  </a:lnTo>
                  <a:lnTo>
                    <a:pt x="714" y="1682"/>
                  </a:lnTo>
                  <a:lnTo>
                    <a:pt x="668" y="1555"/>
                  </a:lnTo>
                  <a:lnTo>
                    <a:pt x="624" y="1427"/>
                  </a:lnTo>
                  <a:lnTo>
                    <a:pt x="578" y="1301"/>
                  </a:lnTo>
                  <a:lnTo>
                    <a:pt x="533" y="1176"/>
                  </a:lnTo>
                  <a:lnTo>
                    <a:pt x="489" y="1053"/>
                  </a:lnTo>
                  <a:lnTo>
                    <a:pt x="445" y="934"/>
                  </a:lnTo>
                  <a:lnTo>
                    <a:pt x="404" y="819"/>
                  </a:lnTo>
                  <a:lnTo>
                    <a:pt x="363" y="707"/>
                  </a:lnTo>
                  <a:lnTo>
                    <a:pt x="324" y="600"/>
                  </a:lnTo>
                  <a:lnTo>
                    <a:pt x="287" y="500"/>
                  </a:lnTo>
                  <a:lnTo>
                    <a:pt x="253" y="407"/>
                  </a:lnTo>
                  <a:lnTo>
                    <a:pt x="220" y="321"/>
                  </a:lnTo>
                  <a:lnTo>
                    <a:pt x="192" y="242"/>
                  </a:lnTo>
                  <a:lnTo>
                    <a:pt x="166" y="173"/>
                  </a:lnTo>
                  <a:lnTo>
                    <a:pt x="144" y="113"/>
                  </a:lnTo>
                  <a:lnTo>
                    <a:pt x="133" y="127"/>
                  </a:lnTo>
                  <a:lnTo>
                    <a:pt x="155" y="188"/>
                  </a:lnTo>
                  <a:lnTo>
                    <a:pt x="182" y="258"/>
                  </a:lnTo>
                  <a:lnTo>
                    <a:pt x="210" y="336"/>
                  </a:lnTo>
                  <a:lnTo>
                    <a:pt x="243" y="423"/>
                  </a:lnTo>
                  <a:lnTo>
                    <a:pt x="276" y="517"/>
                  </a:lnTo>
                  <a:lnTo>
                    <a:pt x="314" y="618"/>
                  </a:lnTo>
                  <a:lnTo>
                    <a:pt x="352" y="723"/>
                  </a:lnTo>
                  <a:lnTo>
                    <a:pt x="393" y="835"/>
                  </a:lnTo>
                  <a:lnTo>
                    <a:pt x="435" y="951"/>
                  </a:lnTo>
                  <a:lnTo>
                    <a:pt x="478" y="1069"/>
                  </a:lnTo>
                  <a:lnTo>
                    <a:pt x="522" y="1191"/>
                  </a:lnTo>
                  <a:lnTo>
                    <a:pt x="567" y="1316"/>
                  </a:lnTo>
                  <a:lnTo>
                    <a:pt x="611" y="1440"/>
                  </a:lnTo>
                  <a:lnTo>
                    <a:pt x="657" y="1566"/>
                  </a:lnTo>
                  <a:lnTo>
                    <a:pt x="701" y="1691"/>
                  </a:lnTo>
                  <a:lnTo>
                    <a:pt x="745" y="1817"/>
                  </a:lnTo>
                  <a:lnTo>
                    <a:pt x="690" y="1691"/>
                  </a:lnTo>
                  <a:lnTo>
                    <a:pt x="637" y="1566"/>
                  </a:lnTo>
                  <a:lnTo>
                    <a:pt x="583" y="1440"/>
                  </a:lnTo>
                  <a:lnTo>
                    <a:pt x="533" y="1316"/>
                  </a:lnTo>
                  <a:lnTo>
                    <a:pt x="486" y="1193"/>
                  </a:lnTo>
                  <a:lnTo>
                    <a:pt x="438" y="1072"/>
                  </a:lnTo>
                  <a:lnTo>
                    <a:pt x="394" y="956"/>
                  </a:lnTo>
                  <a:lnTo>
                    <a:pt x="352" y="841"/>
                  </a:lnTo>
                  <a:lnTo>
                    <a:pt x="313" y="732"/>
                  </a:lnTo>
                  <a:lnTo>
                    <a:pt x="276" y="629"/>
                  </a:lnTo>
                  <a:lnTo>
                    <a:pt x="242" y="530"/>
                  </a:lnTo>
                  <a:lnTo>
                    <a:pt x="210" y="438"/>
                  </a:lnTo>
                  <a:lnTo>
                    <a:pt x="182" y="354"/>
                  </a:lnTo>
                  <a:lnTo>
                    <a:pt x="155" y="277"/>
                  </a:lnTo>
                  <a:lnTo>
                    <a:pt x="133" y="209"/>
                  </a:lnTo>
                  <a:lnTo>
                    <a:pt x="114" y="151"/>
                  </a:lnTo>
                  <a:lnTo>
                    <a:pt x="103" y="166"/>
                  </a:lnTo>
                  <a:lnTo>
                    <a:pt x="122" y="226"/>
                  </a:lnTo>
                  <a:lnTo>
                    <a:pt x="146" y="295"/>
                  </a:lnTo>
                  <a:lnTo>
                    <a:pt x="171" y="371"/>
                  </a:lnTo>
                  <a:lnTo>
                    <a:pt x="199" y="456"/>
                  </a:lnTo>
                  <a:lnTo>
                    <a:pt x="231" y="548"/>
                  </a:lnTo>
                  <a:lnTo>
                    <a:pt x="265" y="646"/>
                  </a:lnTo>
                  <a:lnTo>
                    <a:pt x="302" y="750"/>
                  </a:lnTo>
                  <a:lnTo>
                    <a:pt x="342" y="858"/>
                  </a:lnTo>
                  <a:lnTo>
                    <a:pt x="383" y="971"/>
                  </a:lnTo>
                  <a:lnTo>
                    <a:pt x="427" y="1088"/>
                  </a:lnTo>
                  <a:lnTo>
                    <a:pt x="473" y="1207"/>
                  </a:lnTo>
                  <a:lnTo>
                    <a:pt x="522" y="1328"/>
                  </a:lnTo>
                  <a:lnTo>
                    <a:pt x="572" y="1452"/>
                  </a:lnTo>
                  <a:lnTo>
                    <a:pt x="622" y="1577"/>
                  </a:lnTo>
                  <a:lnTo>
                    <a:pt x="676" y="1701"/>
                  </a:lnTo>
                  <a:lnTo>
                    <a:pt x="731" y="1825"/>
                  </a:lnTo>
                  <a:lnTo>
                    <a:pt x="665" y="1701"/>
                  </a:lnTo>
                  <a:lnTo>
                    <a:pt x="602" y="1575"/>
                  </a:lnTo>
                  <a:lnTo>
                    <a:pt x="544" y="1452"/>
                  </a:lnTo>
                  <a:lnTo>
                    <a:pt x="489" y="1328"/>
                  </a:lnTo>
                  <a:lnTo>
                    <a:pt x="437" y="1209"/>
                  </a:lnTo>
                  <a:lnTo>
                    <a:pt x="388" y="1089"/>
                  </a:lnTo>
                  <a:lnTo>
                    <a:pt x="342" y="974"/>
                  </a:lnTo>
                  <a:lnTo>
                    <a:pt x="302" y="863"/>
                  </a:lnTo>
                  <a:lnTo>
                    <a:pt x="262" y="758"/>
                  </a:lnTo>
                  <a:lnTo>
                    <a:pt x="228" y="655"/>
                  </a:lnTo>
                  <a:lnTo>
                    <a:pt x="196" y="559"/>
                  </a:lnTo>
                  <a:lnTo>
                    <a:pt x="168" y="470"/>
                  </a:lnTo>
                  <a:lnTo>
                    <a:pt x="141" y="388"/>
                  </a:lnTo>
                  <a:lnTo>
                    <a:pt x="119" y="313"/>
                  </a:lnTo>
                  <a:lnTo>
                    <a:pt x="100" y="247"/>
                  </a:lnTo>
                  <a:lnTo>
                    <a:pt x="85" y="190"/>
                  </a:lnTo>
                  <a:lnTo>
                    <a:pt x="72" y="206"/>
                  </a:lnTo>
                  <a:lnTo>
                    <a:pt x="89" y="264"/>
                  </a:lnTo>
                  <a:lnTo>
                    <a:pt x="108" y="332"/>
                  </a:lnTo>
                  <a:lnTo>
                    <a:pt x="130" y="407"/>
                  </a:lnTo>
                  <a:lnTo>
                    <a:pt x="157" y="489"/>
                  </a:lnTo>
                  <a:lnTo>
                    <a:pt x="185" y="578"/>
                  </a:lnTo>
                  <a:lnTo>
                    <a:pt x="217" y="674"/>
                  </a:lnTo>
                  <a:lnTo>
                    <a:pt x="253" y="775"/>
                  </a:lnTo>
                  <a:lnTo>
                    <a:pt x="291" y="880"/>
                  </a:lnTo>
                  <a:lnTo>
                    <a:pt x="331" y="990"/>
                  </a:lnTo>
                  <a:lnTo>
                    <a:pt x="377" y="1105"/>
                  </a:lnTo>
                  <a:lnTo>
                    <a:pt x="426" y="1221"/>
                  </a:lnTo>
                  <a:lnTo>
                    <a:pt x="476" y="1341"/>
                  </a:lnTo>
                  <a:lnTo>
                    <a:pt x="531" y="1462"/>
                  </a:lnTo>
                  <a:lnTo>
                    <a:pt x="589" y="1584"/>
                  </a:lnTo>
                  <a:lnTo>
                    <a:pt x="652" y="1709"/>
                  </a:lnTo>
                  <a:lnTo>
                    <a:pt x="717" y="1831"/>
                  </a:lnTo>
                  <a:lnTo>
                    <a:pt x="640" y="1707"/>
                  </a:lnTo>
                  <a:lnTo>
                    <a:pt x="569" y="1584"/>
                  </a:lnTo>
                  <a:lnTo>
                    <a:pt x="504" y="1462"/>
                  </a:lnTo>
                  <a:lnTo>
                    <a:pt x="443" y="1342"/>
                  </a:lnTo>
                  <a:lnTo>
                    <a:pt x="388" y="1223"/>
                  </a:lnTo>
                  <a:lnTo>
                    <a:pt x="338" y="1108"/>
                  </a:lnTo>
                  <a:lnTo>
                    <a:pt x="291" y="995"/>
                  </a:lnTo>
                  <a:lnTo>
                    <a:pt x="250" y="886"/>
                  </a:lnTo>
                  <a:lnTo>
                    <a:pt x="212" y="783"/>
                  </a:lnTo>
                  <a:lnTo>
                    <a:pt x="179" y="684"/>
                  </a:lnTo>
                  <a:lnTo>
                    <a:pt x="149" y="589"/>
                  </a:lnTo>
                  <a:lnTo>
                    <a:pt x="124" y="503"/>
                  </a:lnTo>
                  <a:lnTo>
                    <a:pt x="102" y="423"/>
                  </a:lnTo>
                  <a:lnTo>
                    <a:pt x="83" y="350"/>
                  </a:lnTo>
                  <a:lnTo>
                    <a:pt x="67" y="286"/>
                  </a:lnTo>
                  <a:lnTo>
                    <a:pt x="55" y="229"/>
                  </a:lnTo>
                  <a:lnTo>
                    <a:pt x="48" y="237"/>
                  </a:lnTo>
                  <a:lnTo>
                    <a:pt x="39" y="234"/>
                  </a:lnTo>
                  <a:lnTo>
                    <a:pt x="52" y="291"/>
                  </a:lnTo>
                  <a:lnTo>
                    <a:pt x="67" y="355"/>
                  </a:lnTo>
                  <a:lnTo>
                    <a:pt x="86" y="429"/>
                  </a:lnTo>
                  <a:lnTo>
                    <a:pt x="110" y="509"/>
                  </a:lnTo>
                  <a:lnTo>
                    <a:pt x="135" y="597"/>
                  </a:lnTo>
                  <a:lnTo>
                    <a:pt x="165" y="690"/>
                  </a:lnTo>
                  <a:lnTo>
                    <a:pt x="198" y="789"/>
                  </a:lnTo>
                  <a:lnTo>
                    <a:pt x="236" y="893"/>
                  </a:lnTo>
                  <a:lnTo>
                    <a:pt x="278" y="1001"/>
                  </a:lnTo>
                  <a:lnTo>
                    <a:pt x="324" y="1114"/>
                  </a:lnTo>
                  <a:lnTo>
                    <a:pt x="374" y="1229"/>
                  </a:lnTo>
                  <a:lnTo>
                    <a:pt x="429" y="1349"/>
                  </a:lnTo>
                  <a:lnTo>
                    <a:pt x="490" y="1468"/>
                  </a:lnTo>
                  <a:lnTo>
                    <a:pt x="556" y="1591"/>
                  </a:lnTo>
                  <a:lnTo>
                    <a:pt x="627" y="1713"/>
                  </a:lnTo>
                  <a:lnTo>
                    <a:pt x="703" y="1837"/>
                  </a:lnTo>
                  <a:lnTo>
                    <a:pt x="611" y="1709"/>
                  </a:lnTo>
                  <a:lnTo>
                    <a:pt x="528" y="1581"/>
                  </a:lnTo>
                  <a:lnTo>
                    <a:pt x="454" y="1454"/>
                  </a:lnTo>
                  <a:lnTo>
                    <a:pt x="387" y="1330"/>
                  </a:lnTo>
                  <a:lnTo>
                    <a:pt x="325" y="1209"/>
                  </a:lnTo>
                  <a:lnTo>
                    <a:pt x="272" y="1089"/>
                  </a:lnTo>
                  <a:lnTo>
                    <a:pt x="225" y="976"/>
                  </a:lnTo>
                  <a:lnTo>
                    <a:pt x="184" y="866"/>
                  </a:lnTo>
                  <a:lnTo>
                    <a:pt x="148" y="762"/>
                  </a:lnTo>
                  <a:lnTo>
                    <a:pt x="116" y="663"/>
                  </a:lnTo>
                  <a:lnTo>
                    <a:pt x="89" y="570"/>
                  </a:lnTo>
                  <a:lnTo>
                    <a:pt x="67" y="486"/>
                  </a:lnTo>
                  <a:lnTo>
                    <a:pt x="50" y="409"/>
                  </a:lnTo>
                  <a:lnTo>
                    <a:pt x="36" y="339"/>
                  </a:lnTo>
                  <a:lnTo>
                    <a:pt x="25" y="280"/>
                  </a:lnTo>
                  <a:lnTo>
                    <a:pt x="17" y="229"/>
                  </a:lnTo>
                  <a:lnTo>
                    <a:pt x="0" y="226"/>
                  </a:lnTo>
                  <a:lnTo>
                    <a:pt x="6" y="266"/>
                  </a:lnTo>
                  <a:lnTo>
                    <a:pt x="14" y="313"/>
                  </a:lnTo>
                  <a:lnTo>
                    <a:pt x="23" y="366"/>
                  </a:lnTo>
                  <a:lnTo>
                    <a:pt x="36" y="424"/>
                  </a:lnTo>
                  <a:lnTo>
                    <a:pt x="52" y="489"/>
                  </a:lnTo>
                  <a:lnTo>
                    <a:pt x="69" y="558"/>
                  </a:lnTo>
                  <a:lnTo>
                    <a:pt x="89" y="633"/>
                  </a:lnTo>
                  <a:lnTo>
                    <a:pt x="113" y="712"/>
                  </a:lnTo>
                  <a:lnTo>
                    <a:pt x="132" y="769"/>
                  </a:lnTo>
                  <a:lnTo>
                    <a:pt x="152" y="830"/>
                  </a:lnTo>
                  <a:lnTo>
                    <a:pt x="174" y="893"/>
                  </a:lnTo>
                  <a:lnTo>
                    <a:pt x="199" y="959"/>
                  </a:lnTo>
                  <a:lnTo>
                    <a:pt x="228" y="1028"/>
                  </a:lnTo>
                  <a:lnTo>
                    <a:pt x="258" y="1099"/>
                  </a:lnTo>
                  <a:lnTo>
                    <a:pt x="291" y="1173"/>
                  </a:lnTo>
                  <a:lnTo>
                    <a:pt x="327" y="1246"/>
                  </a:lnTo>
                  <a:lnTo>
                    <a:pt x="366" y="1323"/>
                  </a:lnTo>
                  <a:lnTo>
                    <a:pt x="407" y="1402"/>
                  </a:lnTo>
                  <a:lnTo>
                    <a:pt x="451" y="1482"/>
                  </a:lnTo>
                  <a:lnTo>
                    <a:pt x="500" y="1564"/>
                  </a:lnTo>
                  <a:lnTo>
                    <a:pt x="550" y="1646"/>
                  </a:lnTo>
                  <a:lnTo>
                    <a:pt x="605" y="1727"/>
                  </a:lnTo>
                  <a:lnTo>
                    <a:pt x="663" y="1811"/>
                  </a:lnTo>
                  <a:lnTo>
                    <a:pt x="725" y="1894"/>
                  </a:lnTo>
                  <a:close/>
                </a:path>
              </a:pathLst>
            </a:custGeom>
            <a:solidFill>
              <a:srgbClr val="CCD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6" name="Freeform 39"/>
            <p:cNvSpPr>
              <a:spLocks/>
            </p:cNvSpPr>
            <p:nvPr/>
          </p:nvSpPr>
          <p:spPr bwMode="auto">
            <a:xfrm>
              <a:off x="1180" y="2156"/>
              <a:ext cx="942" cy="572"/>
            </a:xfrm>
            <a:custGeom>
              <a:avLst/>
              <a:gdLst>
                <a:gd name="T0" fmla="*/ 8 w 1882"/>
                <a:gd name="T1" fmla="*/ 1 h 1145"/>
                <a:gd name="T2" fmla="*/ 8 w 1882"/>
                <a:gd name="T3" fmla="*/ 0 h 1145"/>
                <a:gd name="T4" fmla="*/ 8 w 1882"/>
                <a:gd name="T5" fmla="*/ 0 h 1145"/>
                <a:gd name="T6" fmla="*/ 8 w 1882"/>
                <a:gd name="T7" fmla="*/ 0 h 1145"/>
                <a:gd name="T8" fmla="*/ 8 w 1882"/>
                <a:gd name="T9" fmla="*/ 0 h 1145"/>
                <a:gd name="T10" fmla="*/ 0 w 1882"/>
                <a:gd name="T11" fmla="*/ 2 h 1145"/>
                <a:gd name="T12" fmla="*/ 1 w 1882"/>
                <a:gd name="T13" fmla="*/ 2 h 1145"/>
                <a:gd name="T14" fmla="*/ 1 w 1882"/>
                <a:gd name="T15" fmla="*/ 2 h 1145"/>
                <a:gd name="T16" fmla="*/ 1 w 1882"/>
                <a:gd name="T17" fmla="*/ 3 h 1145"/>
                <a:gd name="T18" fmla="*/ 1 w 1882"/>
                <a:gd name="T19" fmla="*/ 3 h 1145"/>
                <a:gd name="T20" fmla="*/ 1 w 1882"/>
                <a:gd name="T21" fmla="*/ 3 h 1145"/>
                <a:gd name="T22" fmla="*/ 1 w 1882"/>
                <a:gd name="T23" fmla="*/ 4 h 1145"/>
                <a:gd name="T24" fmla="*/ 1 w 1882"/>
                <a:gd name="T25" fmla="*/ 4 h 1145"/>
                <a:gd name="T26" fmla="*/ 1 w 1882"/>
                <a:gd name="T27" fmla="*/ 4 h 1145"/>
                <a:gd name="T28" fmla="*/ 8 w 1882"/>
                <a:gd name="T29" fmla="*/ 2 h 1145"/>
                <a:gd name="T30" fmla="*/ 8 w 1882"/>
                <a:gd name="T31" fmla="*/ 1 h 1145"/>
                <a:gd name="T32" fmla="*/ 8 w 1882"/>
                <a:gd name="T33" fmla="*/ 1 h 1145"/>
                <a:gd name="T34" fmla="*/ 8 w 1882"/>
                <a:gd name="T35" fmla="*/ 1 h 1145"/>
                <a:gd name="T36" fmla="*/ 8 w 1882"/>
                <a:gd name="T37" fmla="*/ 1 h 11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82"/>
                <a:gd name="T58" fmla="*/ 0 h 1145"/>
                <a:gd name="T59" fmla="*/ 1882 w 1882"/>
                <a:gd name="T60" fmla="*/ 1145 h 114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82" h="1145">
                  <a:moveTo>
                    <a:pt x="1876" y="272"/>
                  </a:moveTo>
                  <a:lnTo>
                    <a:pt x="1870" y="206"/>
                  </a:lnTo>
                  <a:lnTo>
                    <a:pt x="1862" y="140"/>
                  </a:lnTo>
                  <a:lnTo>
                    <a:pt x="1852" y="71"/>
                  </a:lnTo>
                  <a:lnTo>
                    <a:pt x="1841" y="0"/>
                  </a:lnTo>
                  <a:lnTo>
                    <a:pt x="0" y="591"/>
                  </a:lnTo>
                  <a:lnTo>
                    <a:pt x="17" y="670"/>
                  </a:lnTo>
                  <a:lnTo>
                    <a:pt x="33" y="745"/>
                  </a:lnTo>
                  <a:lnTo>
                    <a:pt x="47" y="821"/>
                  </a:lnTo>
                  <a:lnTo>
                    <a:pt x="58" y="892"/>
                  </a:lnTo>
                  <a:lnTo>
                    <a:pt x="66" y="961"/>
                  </a:lnTo>
                  <a:lnTo>
                    <a:pt x="71" y="1027"/>
                  </a:lnTo>
                  <a:lnTo>
                    <a:pt x="72" y="1088"/>
                  </a:lnTo>
                  <a:lnTo>
                    <a:pt x="72" y="1145"/>
                  </a:lnTo>
                  <a:lnTo>
                    <a:pt x="1877" y="565"/>
                  </a:lnTo>
                  <a:lnTo>
                    <a:pt x="1881" y="508"/>
                  </a:lnTo>
                  <a:lnTo>
                    <a:pt x="1882" y="440"/>
                  </a:lnTo>
                  <a:lnTo>
                    <a:pt x="1881" y="362"/>
                  </a:lnTo>
                  <a:lnTo>
                    <a:pt x="1876" y="272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7" name="Freeform 40"/>
            <p:cNvSpPr>
              <a:spLocks/>
            </p:cNvSpPr>
            <p:nvPr/>
          </p:nvSpPr>
          <p:spPr bwMode="auto">
            <a:xfrm>
              <a:off x="1142" y="2013"/>
              <a:ext cx="951" cy="393"/>
            </a:xfrm>
            <a:custGeom>
              <a:avLst/>
              <a:gdLst>
                <a:gd name="T0" fmla="*/ 8 w 1901"/>
                <a:gd name="T1" fmla="*/ 0 h 786"/>
                <a:gd name="T2" fmla="*/ 0 w 1901"/>
                <a:gd name="T3" fmla="*/ 3 h 786"/>
                <a:gd name="T4" fmla="*/ 1 w 1901"/>
                <a:gd name="T5" fmla="*/ 3 h 786"/>
                <a:gd name="T6" fmla="*/ 1 w 1901"/>
                <a:gd name="T7" fmla="*/ 3 h 786"/>
                <a:gd name="T8" fmla="*/ 1 w 1901"/>
                <a:gd name="T9" fmla="*/ 3 h 786"/>
                <a:gd name="T10" fmla="*/ 1 w 1901"/>
                <a:gd name="T11" fmla="*/ 3 h 786"/>
                <a:gd name="T12" fmla="*/ 1 w 1901"/>
                <a:gd name="T13" fmla="*/ 3 h 786"/>
                <a:gd name="T14" fmla="*/ 1 w 1901"/>
                <a:gd name="T15" fmla="*/ 3 h 786"/>
                <a:gd name="T16" fmla="*/ 1 w 1901"/>
                <a:gd name="T17" fmla="*/ 3 h 786"/>
                <a:gd name="T18" fmla="*/ 1 w 1901"/>
                <a:gd name="T19" fmla="*/ 4 h 786"/>
                <a:gd name="T20" fmla="*/ 8 w 1901"/>
                <a:gd name="T21" fmla="*/ 1 h 786"/>
                <a:gd name="T22" fmla="*/ 8 w 1901"/>
                <a:gd name="T23" fmla="*/ 1 h 786"/>
                <a:gd name="T24" fmla="*/ 8 w 1901"/>
                <a:gd name="T25" fmla="*/ 1 h 786"/>
                <a:gd name="T26" fmla="*/ 8 w 1901"/>
                <a:gd name="T27" fmla="*/ 1 h 786"/>
                <a:gd name="T28" fmla="*/ 8 w 1901"/>
                <a:gd name="T29" fmla="*/ 0 h 7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01"/>
                <a:gd name="T46" fmla="*/ 0 h 786"/>
                <a:gd name="T47" fmla="*/ 1901 w 1901"/>
                <a:gd name="T48" fmla="*/ 786 h 7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01" h="786">
                  <a:moveTo>
                    <a:pt x="1855" y="0"/>
                  </a:moveTo>
                  <a:lnTo>
                    <a:pt x="0" y="596"/>
                  </a:lnTo>
                  <a:lnTo>
                    <a:pt x="6" y="619"/>
                  </a:lnTo>
                  <a:lnTo>
                    <a:pt x="14" y="645"/>
                  </a:lnTo>
                  <a:lnTo>
                    <a:pt x="20" y="668"/>
                  </a:lnTo>
                  <a:lnTo>
                    <a:pt x="28" y="692"/>
                  </a:lnTo>
                  <a:lnTo>
                    <a:pt x="34" y="715"/>
                  </a:lnTo>
                  <a:lnTo>
                    <a:pt x="41" y="739"/>
                  </a:lnTo>
                  <a:lnTo>
                    <a:pt x="47" y="763"/>
                  </a:lnTo>
                  <a:lnTo>
                    <a:pt x="53" y="786"/>
                  </a:lnTo>
                  <a:lnTo>
                    <a:pt x="1901" y="193"/>
                  </a:lnTo>
                  <a:lnTo>
                    <a:pt x="1892" y="146"/>
                  </a:lnTo>
                  <a:lnTo>
                    <a:pt x="1881" y="98"/>
                  </a:lnTo>
                  <a:lnTo>
                    <a:pt x="1868" y="49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8" name="Freeform 41"/>
            <p:cNvSpPr>
              <a:spLocks/>
            </p:cNvSpPr>
            <p:nvPr/>
          </p:nvSpPr>
          <p:spPr bwMode="auto">
            <a:xfrm>
              <a:off x="1101" y="1945"/>
              <a:ext cx="242" cy="74"/>
            </a:xfrm>
            <a:custGeom>
              <a:avLst/>
              <a:gdLst>
                <a:gd name="T0" fmla="*/ 2 w 484"/>
                <a:gd name="T1" fmla="*/ 0 h 146"/>
                <a:gd name="T2" fmla="*/ 0 w 484"/>
                <a:gd name="T3" fmla="*/ 1 h 146"/>
                <a:gd name="T4" fmla="*/ 1 w 484"/>
                <a:gd name="T5" fmla="*/ 1 h 146"/>
                <a:gd name="T6" fmla="*/ 1 w 484"/>
                <a:gd name="T7" fmla="*/ 1 h 146"/>
                <a:gd name="T8" fmla="*/ 1 w 484"/>
                <a:gd name="T9" fmla="*/ 1 h 146"/>
                <a:gd name="T10" fmla="*/ 1 w 484"/>
                <a:gd name="T11" fmla="*/ 1 h 146"/>
                <a:gd name="T12" fmla="*/ 2 w 484"/>
                <a:gd name="T13" fmla="*/ 1 h 146"/>
                <a:gd name="T14" fmla="*/ 2 w 484"/>
                <a:gd name="T15" fmla="*/ 1 h 146"/>
                <a:gd name="T16" fmla="*/ 2 w 484"/>
                <a:gd name="T17" fmla="*/ 1 h 146"/>
                <a:gd name="T18" fmla="*/ 2 w 484"/>
                <a:gd name="T19" fmla="*/ 1 h 146"/>
                <a:gd name="T20" fmla="*/ 2 w 484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4"/>
                <a:gd name="T34" fmla="*/ 0 h 146"/>
                <a:gd name="T35" fmla="*/ 484 w 484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4" h="146">
                  <a:moveTo>
                    <a:pt x="475" y="0"/>
                  </a:moveTo>
                  <a:lnTo>
                    <a:pt x="0" y="129"/>
                  </a:lnTo>
                  <a:lnTo>
                    <a:pt x="2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4" y="19"/>
                  </a:lnTo>
                  <a:lnTo>
                    <a:pt x="483" y="14"/>
                  </a:lnTo>
                  <a:lnTo>
                    <a:pt x="480" y="9"/>
                  </a:lnTo>
                  <a:lnTo>
                    <a:pt x="478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39" name="Freeform 42"/>
            <p:cNvSpPr>
              <a:spLocks/>
            </p:cNvSpPr>
            <p:nvPr/>
          </p:nvSpPr>
          <p:spPr bwMode="auto">
            <a:xfrm>
              <a:off x="1119" y="1986"/>
              <a:ext cx="242" cy="73"/>
            </a:xfrm>
            <a:custGeom>
              <a:avLst/>
              <a:gdLst>
                <a:gd name="T0" fmla="*/ 1 w 485"/>
                <a:gd name="T1" fmla="*/ 0 h 146"/>
                <a:gd name="T2" fmla="*/ 0 w 485"/>
                <a:gd name="T3" fmla="*/ 1 h 146"/>
                <a:gd name="T4" fmla="*/ 0 w 485"/>
                <a:gd name="T5" fmla="*/ 1 h 146"/>
                <a:gd name="T6" fmla="*/ 0 w 485"/>
                <a:gd name="T7" fmla="*/ 1 h 146"/>
                <a:gd name="T8" fmla="*/ 0 w 485"/>
                <a:gd name="T9" fmla="*/ 1 h 146"/>
                <a:gd name="T10" fmla="*/ 0 w 485"/>
                <a:gd name="T11" fmla="*/ 1 h 146"/>
                <a:gd name="T12" fmla="*/ 1 w 485"/>
                <a:gd name="T13" fmla="*/ 1 h 146"/>
                <a:gd name="T14" fmla="*/ 1 w 485"/>
                <a:gd name="T15" fmla="*/ 1 h 146"/>
                <a:gd name="T16" fmla="*/ 1 w 485"/>
                <a:gd name="T17" fmla="*/ 1 h 146"/>
                <a:gd name="T18" fmla="*/ 1 w 485"/>
                <a:gd name="T19" fmla="*/ 1 h 146"/>
                <a:gd name="T20" fmla="*/ 1 w 485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5"/>
                <a:gd name="T34" fmla="*/ 0 h 146"/>
                <a:gd name="T35" fmla="*/ 485 w 485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5" h="146">
                  <a:moveTo>
                    <a:pt x="475" y="0"/>
                  </a:moveTo>
                  <a:lnTo>
                    <a:pt x="0" y="129"/>
                  </a:lnTo>
                  <a:lnTo>
                    <a:pt x="2" y="133"/>
                  </a:lnTo>
                  <a:lnTo>
                    <a:pt x="5" y="138"/>
                  </a:lnTo>
                  <a:lnTo>
                    <a:pt x="7" y="143"/>
                  </a:lnTo>
                  <a:lnTo>
                    <a:pt x="8" y="146"/>
                  </a:lnTo>
                  <a:lnTo>
                    <a:pt x="485" y="17"/>
                  </a:lnTo>
                  <a:lnTo>
                    <a:pt x="483" y="12"/>
                  </a:lnTo>
                  <a:lnTo>
                    <a:pt x="480" y="8"/>
                  </a:lnTo>
                  <a:lnTo>
                    <a:pt x="478" y="3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0" name="Freeform 43"/>
            <p:cNvSpPr>
              <a:spLocks/>
            </p:cNvSpPr>
            <p:nvPr/>
          </p:nvSpPr>
          <p:spPr bwMode="auto">
            <a:xfrm>
              <a:off x="1137" y="2026"/>
              <a:ext cx="241" cy="75"/>
            </a:xfrm>
            <a:custGeom>
              <a:avLst/>
              <a:gdLst>
                <a:gd name="T0" fmla="*/ 2 w 482"/>
                <a:gd name="T1" fmla="*/ 0 h 149"/>
                <a:gd name="T2" fmla="*/ 0 w 482"/>
                <a:gd name="T3" fmla="*/ 1 h 149"/>
                <a:gd name="T4" fmla="*/ 1 w 482"/>
                <a:gd name="T5" fmla="*/ 1 h 149"/>
                <a:gd name="T6" fmla="*/ 1 w 482"/>
                <a:gd name="T7" fmla="*/ 1 h 149"/>
                <a:gd name="T8" fmla="*/ 1 w 482"/>
                <a:gd name="T9" fmla="*/ 1 h 149"/>
                <a:gd name="T10" fmla="*/ 1 w 482"/>
                <a:gd name="T11" fmla="*/ 1 h 149"/>
                <a:gd name="T12" fmla="*/ 2 w 482"/>
                <a:gd name="T13" fmla="*/ 1 h 149"/>
                <a:gd name="T14" fmla="*/ 2 w 482"/>
                <a:gd name="T15" fmla="*/ 1 h 149"/>
                <a:gd name="T16" fmla="*/ 2 w 482"/>
                <a:gd name="T17" fmla="*/ 1 h 149"/>
                <a:gd name="T18" fmla="*/ 2 w 482"/>
                <a:gd name="T19" fmla="*/ 1 h 149"/>
                <a:gd name="T20" fmla="*/ 2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0"/>
                  </a:lnTo>
                  <a:lnTo>
                    <a:pt x="2" y="135"/>
                  </a:lnTo>
                  <a:lnTo>
                    <a:pt x="4" y="140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9"/>
                  </a:lnTo>
                  <a:lnTo>
                    <a:pt x="480" y="14"/>
                  </a:lnTo>
                  <a:lnTo>
                    <a:pt x="478" y="9"/>
                  </a:lnTo>
                  <a:lnTo>
                    <a:pt x="477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1" name="Freeform 44"/>
            <p:cNvSpPr>
              <a:spLocks/>
            </p:cNvSpPr>
            <p:nvPr/>
          </p:nvSpPr>
          <p:spPr bwMode="auto">
            <a:xfrm>
              <a:off x="1154" y="2067"/>
              <a:ext cx="240" cy="75"/>
            </a:xfrm>
            <a:custGeom>
              <a:avLst/>
              <a:gdLst>
                <a:gd name="T0" fmla="*/ 1 w 482"/>
                <a:gd name="T1" fmla="*/ 0 h 149"/>
                <a:gd name="T2" fmla="*/ 0 w 482"/>
                <a:gd name="T3" fmla="*/ 1 h 149"/>
                <a:gd name="T4" fmla="*/ 0 w 482"/>
                <a:gd name="T5" fmla="*/ 1 h 149"/>
                <a:gd name="T6" fmla="*/ 0 w 482"/>
                <a:gd name="T7" fmla="*/ 1 h 149"/>
                <a:gd name="T8" fmla="*/ 0 w 482"/>
                <a:gd name="T9" fmla="*/ 1 h 149"/>
                <a:gd name="T10" fmla="*/ 0 w 482"/>
                <a:gd name="T11" fmla="*/ 1 h 149"/>
                <a:gd name="T12" fmla="*/ 1 w 482"/>
                <a:gd name="T13" fmla="*/ 1 h 149"/>
                <a:gd name="T14" fmla="*/ 1 w 482"/>
                <a:gd name="T15" fmla="*/ 1 h 149"/>
                <a:gd name="T16" fmla="*/ 1 w 482"/>
                <a:gd name="T17" fmla="*/ 1 h 149"/>
                <a:gd name="T18" fmla="*/ 1 w 482"/>
                <a:gd name="T19" fmla="*/ 1 h 149"/>
                <a:gd name="T20" fmla="*/ 1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8"/>
                  </a:lnTo>
                  <a:lnTo>
                    <a:pt x="480" y="11"/>
                  </a:lnTo>
                  <a:lnTo>
                    <a:pt x="477" y="6"/>
                  </a:lnTo>
                  <a:lnTo>
                    <a:pt x="475" y="1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2" name="Freeform 45"/>
            <p:cNvSpPr>
              <a:spLocks/>
            </p:cNvSpPr>
            <p:nvPr/>
          </p:nvSpPr>
          <p:spPr bwMode="auto">
            <a:xfrm>
              <a:off x="1170" y="2108"/>
              <a:ext cx="240" cy="76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1 h 151"/>
                <a:gd name="T4" fmla="*/ 1 w 479"/>
                <a:gd name="T5" fmla="*/ 1 h 151"/>
                <a:gd name="T6" fmla="*/ 1 w 479"/>
                <a:gd name="T7" fmla="*/ 1 h 151"/>
                <a:gd name="T8" fmla="*/ 1 w 479"/>
                <a:gd name="T9" fmla="*/ 1 h 151"/>
                <a:gd name="T10" fmla="*/ 1 w 479"/>
                <a:gd name="T11" fmla="*/ 1 h 151"/>
                <a:gd name="T12" fmla="*/ 2 w 479"/>
                <a:gd name="T13" fmla="*/ 1 h 151"/>
                <a:gd name="T14" fmla="*/ 2 w 479"/>
                <a:gd name="T15" fmla="*/ 1 h 151"/>
                <a:gd name="T16" fmla="*/ 2 w 479"/>
                <a:gd name="T17" fmla="*/ 1 h 151"/>
                <a:gd name="T18" fmla="*/ 2 w 479"/>
                <a:gd name="T19" fmla="*/ 1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4"/>
                  </a:lnTo>
                  <a:lnTo>
                    <a:pt x="476" y="10"/>
                  </a:lnTo>
                  <a:lnTo>
                    <a:pt x="474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3" name="Freeform 46"/>
            <p:cNvSpPr>
              <a:spLocks/>
            </p:cNvSpPr>
            <p:nvPr/>
          </p:nvSpPr>
          <p:spPr bwMode="auto">
            <a:xfrm>
              <a:off x="1185" y="2149"/>
              <a:ext cx="240" cy="76"/>
            </a:xfrm>
            <a:custGeom>
              <a:avLst/>
              <a:gdLst>
                <a:gd name="T0" fmla="*/ 2 w 480"/>
                <a:gd name="T1" fmla="*/ 0 h 153"/>
                <a:gd name="T2" fmla="*/ 0 w 480"/>
                <a:gd name="T3" fmla="*/ 0 h 153"/>
                <a:gd name="T4" fmla="*/ 1 w 480"/>
                <a:gd name="T5" fmla="*/ 0 h 153"/>
                <a:gd name="T6" fmla="*/ 1 w 480"/>
                <a:gd name="T7" fmla="*/ 0 h 153"/>
                <a:gd name="T8" fmla="*/ 1 w 480"/>
                <a:gd name="T9" fmla="*/ 0 h 153"/>
                <a:gd name="T10" fmla="*/ 1 w 480"/>
                <a:gd name="T11" fmla="*/ 0 h 153"/>
                <a:gd name="T12" fmla="*/ 2 w 480"/>
                <a:gd name="T13" fmla="*/ 0 h 153"/>
                <a:gd name="T14" fmla="*/ 2 w 480"/>
                <a:gd name="T15" fmla="*/ 0 h 153"/>
                <a:gd name="T16" fmla="*/ 2 w 480"/>
                <a:gd name="T17" fmla="*/ 0 h 153"/>
                <a:gd name="T18" fmla="*/ 2 w 480"/>
                <a:gd name="T19" fmla="*/ 0 h 153"/>
                <a:gd name="T20" fmla="*/ 2 w 480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3"/>
                <a:gd name="T35" fmla="*/ 480 w 480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3">
                  <a:moveTo>
                    <a:pt x="474" y="0"/>
                  </a:moveTo>
                  <a:lnTo>
                    <a:pt x="0" y="134"/>
                  </a:lnTo>
                  <a:lnTo>
                    <a:pt x="2" y="138"/>
                  </a:lnTo>
                  <a:lnTo>
                    <a:pt x="4" y="143"/>
                  </a:lnTo>
                  <a:lnTo>
                    <a:pt x="5" y="148"/>
                  </a:lnTo>
                  <a:lnTo>
                    <a:pt x="7" y="153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5" y="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4" name="Freeform 47"/>
            <p:cNvSpPr>
              <a:spLocks/>
            </p:cNvSpPr>
            <p:nvPr/>
          </p:nvSpPr>
          <p:spPr bwMode="auto">
            <a:xfrm>
              <a:off x="1199" y="2191"/>
              <a:ext cx="240" cy="75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0 h 151"/>
                <a:gd name="T4" fmla="*/ 1 w 479"/>
                <a:gd name="T5" fmla="*/ 0 h 151"/>
                <a:gd name="T6" fmla="*/ 1 w 479"/>
                <a:gd name="T7" fmla="*/ 0 h 151"/>
                <a:gd name="T8" fmla="*/ 1 w 479"/>
                <a:gd name="T9" fmla="*/ 0 h 151"/>
                <a:gd name="T10" fmla="*/ 1 w 479"/>
                <a:gd name="T11" fmla="*/ 0 h 151"/>
                <a:gd name="T12" fmla="*/ 2 w 479"/>
                <a:gd name="T13" fmla="*/ 0 h 151"/>
                <a:gd name="T14" fmla="*/ 2 w 479"/>
                <a:gd name="T15" fmla="*/ 0 h 151"/>
                <a:gd name="T16" fmla="*/ 2 w 479"/>
                <a:gd name="T17" fmla="*/ 0 h 151"/>
                <a:gd name="T18" fmla="*/ 2 w 479"/>
                <a:gd name="T19" fmla="*/ 0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5"/>
                  </a:lnTo>
                  <a:lnTo>
                    <a:pt x="476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5" name="Freeform 48"/>
            <p:cNvSpPr>
              <a:spLocks/>
            </p:cNvSpPr>
            <p:nvPr/>
          </p:nvSpPr>
          <p:spPr bwMode="auto">
            <a:xfrm>
              <a:off x="1213" y="2232"/>
              <a:ext cx="240" cy="77"/>
            </a:xfrm>
            <a:custGeom>
              <a:avLst/>
              <a:gdLst>
                <a:gd name="T0" fmla="*/ 2 w 478"/>
                <a:gd name="T1" fmla="*/ 0 h 152"/>
                <a:gd name="T2" fmla="*/ 0 w 478"/>
                <a:gd name="T3" fmla="*/ 1 h 152"/>
                <a:gd name="T4" fmla="*/ 1 w 478"/>
                <a:gd name="T5" fmla="*/ 1 h 152"/>
                <a:gd name="T6" fmla="*/ 1 w 478"/>
                <a:gd name="T7" fmla="*/ 1 h 152"/>
                <a:gd name="T8" fmla="*/ 1 w 478"/>
                <a:gd name="T9" fmla="*/ 1 h 152"/>
                <a:gd name="T10" fmla="*/ 1 w 478"/>
                <a:gd name="T11" fmla="*/ 1 h 152"/>
                <a:gd name="T12" fmla="*/ 2 w 478"/>
                <a:gd name="T13" fmla="*/ 1 h 152"/>
                <a:gd name="T14" fmla="*/ 2 w 478"/>
                <a:gd name="T15" fmla="*/ 1 h 152"/>
                <a:gd name="T16" fmla="*/ 2 w 478"/>
                <a:gd name="T17" fmla="*/ 1 h 152"/>
                <a:gd name="T18" fmla="*/ 2 w 478"/>
                <a:gd name="T19" fmla="*/ 1 h 152"/>
                <a:gd name="T20" fmla="*/ 2 w 478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2"/>
                <a:gd name="T35" fmla="*/ 478 w 478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2">
                  <a:moveTo>
                    <a:pt x="472" y="0"/>
                  </a:moveTo>
                  <a:lnTo>
                    <a:pt x="0" y="133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3" y="147"/>
                  </a:lnTo>
                  <a:lnTo>
                    <a:pt x="5" y="152"/>
                  </a:lnTo>
                  <a:lnTo>
                    <a:pt x="478" y="17"/>
                  </a:lnTo>
                  <a:lnTo>
                    <a:pt x="476" y="12"/>
                  </a:lnTo>
                  <a:lnTo>
                    <a:pt x="475" y="8"/>
                  </a:lnTo>
                  <a:lnTo>
                    <a:pt x="473" y="3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6" name="Freeform 49"/>
            <p:cNvSpPr>
              <a:spLocks/>
            </p:cNvSpPr>
            <p:nvPr/>
          </p:nvSpPr>
          <p:spPr bwMode="auto">
            <a:xfrm>
              <a:off x="1226" y="2273"/>
              <a:ext cx="239" cy="78"/>
            </a:xfrm>
            <a:custGeom>
              <a:avLst/>
              <a:gdLst>
                <a:gd name="T0" fmla="*/ 2 w 478"/>
                <a:gd name="T1" fmla="*/ 0 h 156"/>
                <a:gd name="T2" fmla="*/ 0 w 478"/>
                <a:gd name="T3" fmla="*/ 1 h 156"/>
                <a:gd name="T4" fmla="*/ 1 w 478"/>
                <a:gd name="T5" fmla="*/ 1 h 156"/>
                <a:gd name="T6" fmla="*/ 1 w 478"/>
                <a:gd name="T7" fmla="*/ 1 h 156"/>
                <a:gd name="T8" fmla="*/ 1 w 478"/>
                <a:gd name="T9" fmla="*/ 1 h 156"/>
                <a:gd name="T10" fmla="*/ 1 w 478"/>
                <a:gd name="T11" fmla="*/ 1 h 156"/>
                <a:gd name="T12" fmla="*/ 2 w 478"/>
                <a:gd name="T13" fmla="*/ 1 h 156"/>
                <a:gd name="T14" fmla="*/ 2 w 478"/>
                <a:gd name="T15" fmla="*/ 1 h 156"/>
                <a:gd name="T16" fmla="*/ 2 w 478"/>
                <a:gd name="T17" fmla="*/ 1 h 156"/>
                <a:gd name="T18" fmla="*/ 2 w 478"/>
                <a:gd name="T19" fmla="*/ 1 h 156"/>
                <a:gd name="T20" fmla="*/ 2 w 478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6"/>
                <a:gd name="T35" fmla="*/ 478 w 478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6">
                  <a:moveTo>
                    <a:pt x="472" y="0"/>
                  </a:moveTo>
                  <a:lnTo>
                    <a:pt x="0" y="137"/>
                  </a:lnTo>
                  <a:lnTo>
                    <a:pt x="2" y="142"/>
                  </a:lnTo>
                  <a:lnTo>
                    <a:pt x="3" y="147"/>
                  </a:lnTo>
                  <a:lnTo>
                    <a:pt x="5" y="151"/>
                  </a:lnTo>
                  <a:lnTo>
                    <a:pt x="6" y="156"/>
                  </a:lnTo>
                  <a:lnTo>
                    <a:pt x="478" y="19"/>
                  </a:lnTo>
                  <a:lnTo>
                    <a:pt x="477" y="15"/>
                  </a:lnTo>
                  <a:lnTo>
                    <a:pt x="475" y="10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7" name="Freeform 50"/>
            <p:cNvSpPr>
              <a:spLocks/>
            </p:cNvSpPr>
            <p:nvPr/>
          </p:nvSpPr>
          <p:spPr bwMode="auto">
            <a:xfrm>
              <a:off x="1238" y="2315"/>
              <a:ext cx="239" cy="78"/>
            </a:xfrm>
            <a:custGeom>
              <a:avLst/>
              <a:gdLst>
                <a:gd name="T0" fmla="*/ 2 w 478"/>
                <a:gd name="T1" fmla="*/ 0 h 157"/>
                <a:gd name="T2" fmla="*/ 0 w 478"/>
                <a:gd name="T3" fmla="*/ 0 h 157"/>
                <a:gd name="T4" fmla="*/ 1 w 478"/>
                <a:gd name="T5" fmla="*/ 0 h 157"/>
                <a:gd name="T6" fmla="*/ 1 w 478"/>
                <a:gd name="T7" fmla="*/ 0 h 157"/>
                <a:gd name="T8" fmla="*/ 1 w 478"/>
                <a:gd name="T9" fmla="*/ 0 h 157"/>
                <a:gd name="T10" fmla="*/ 1 w 478"/>
                <a:gd name="T11" fmla="*/ 0 h 157"/>
                <a:gd name="T12" fmla="*/ 2 w 478"/>
                <a:gd name="T13" fmla="*/ 0 h 157"/>
                <a:gd name="T14" fmla="*/ 2 w 478"/>
                <a:gd name="T15" fmla="*/ 0 h 157"/>
                <a:gd name="T16" fmla="*/ 2 w 478"/>
                <a:gd name="T17" fmla="*/ 0 h 157"/>
                <a:gd name="T18" fmla="*/ 2 w 478"/>
                <a:gd name="T19" fmla="*/ 0 h 157"/>
                <a:gd name="T20" fmla="*/ 2 w 478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7"/>
                <a:gd name="T35" fmla="*/ 478 w 478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7">
                  <a:moveTo>
                    <a:pt x="471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4" y="152"/>
                  </a:lnTo>
                  <a:lnTo>
                    <a:pt x="6" y="157"/>
                  </a:lnTo>
                  <a:lnTo>
                    <a:pt x="478" y="19"/>
                  </a:lnTo>
                  <a:lnTo>
                    <a:pt x="476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8" name="Freeform 51"/>
            <p:cNvSpPr>
              <a:spLocks/>
            </p:cNvSpPr>
            <p:nvPr/>
          </p:nvSpPr>
          <p:spPr bwMode="auto">
            <a:xfrm>
              <a:off x="1250" y="2357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0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3" y="147"/>
                  </a:lnTo>
                  <a:lnTo>
                    <a:pt x="3" y="152"/>
                  </a:lnTo>
                  <a:lnTo>
                    <a:pt x="5" y="157"/>
                  </a:lnTo>
                  <a:lnTo>
                    <a:pt x="477" y="18"/>
                  </a:lnTo>
                  <a:lnTo>
                    <a:pt x="475" y="14"/>
                  </a:lnTo>
                  <a:lnTo>
                    <a:pt x="474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49" name="Freeform 52"/>
            <p:cNvSpPr>
              <a:spLocks/>
            </p:cNvSpPr>
            <p:nvPr/>
          </p:nvSpPr>
          <p:spPr bwMode="auto">
            <a:xfrm>
              <a:off x="1260" y="239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0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4" y="160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11"/>
                  </a:lnTo>
                  <a:lnTo>
                    <a:pt x="472" y="6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0" name="Freeform 53"/>
            <p:cNvSpPr>
              <a:spLocks/>
            </p:cNvSpPr>
            <p:nvPr/>
          </p:nvSpPr>
          <p:spPr bwMode="auto">
            <a:xfrm>
              <a:off x="1269" y="2442"/>
              <a:ext cx="238" cy="80"/>
            </a:xfrm>
            <a:custGeom>
              <a:avLst/>
              <a:gdLst>
                <a:gd name="T0" fmla="*/ 2 w 475"/>
                <a:gd name="T1" fmla="*/ 0 h 161"/>
                <a:gd name="T2" fmla="*/ 0 w 475"/>
                <a:gd name="T3" fmla="*/ 0 h 161"/>
                <a:gd name="T4" fmla="*/ 1 w 475"/>
                <a:gd name="T5" fmla="*/ 0 h 161"/>
                <a:gd name="T6" fmla="*/ 1 w 475"/>
                <a:gd name="T7" fmla="*/ 0 h 161"/>
                <a:gd name="T8" fmla="*/ 1 w 475"/>
                <a:gd name="T9" fmla="*/ 0 h 161"/>
                <a:gd name="T10" fmla="*/ 1 w 475"/>
                <a:gd name="T11" fmla="*/ 0 h 161"/>
                <a:gd name="T12" fmla="*/ 2 w 475"/>
                <a:gd name="T13" fmla="*/ 0 h 161"/>
                <a:gd name="T14" fmla="*/ 2 w 475"/>
                <a:gd name="T15" fmla="*/ 0 h 161"/>
                <a:gd name="T16" fmla="*/ 2 w 475"/>
                <a:gd name="T17" fmla="*/ 0 h 161"/>
                <a:gd name="T18" fmla="*/ 2 w 475"/>
                <a:gd name="T19" fmla="*/ 0 h 161"/>
                <a:gd name="T20" fmla="*/ 2 w 475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1"/>
                <a:gd name="T35" fmla="*/ 475 w 475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1">
                  <a:moveTo>
                    <a:pt x="470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1" y="151"/>
                  </a:lnTo>
                  <a:lnTo>
                    <a:pt x="1" y="156"/>
                  </a:lnTo>
                  <a:lnTo>
                    <a:pt x="3" y="161"/>
                  </a:lnTo>
                  <a:lnTo>
                    <a:pt x="475" y="19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1" name="Freeform 54"/>
            <p:cNvSpPr>
              <a:spLocks/>
            </p:cNvSpPr>
            <p:nvPr/>
          </p:nvSpPr>
          <p:spPr bwMode="auto">
            <a:xfrm>
              <a:off x="1277" y="2485"/>
              <a:ext cx="238" cy="81"/>
            </a:xfrm>
            <a:custGeom>
              <a:avLst/>
              <a:gdLst>
                <a:gd name="T0" fmla="*/ 2 w 475"/>
                <a:gd name="T1" fmla="*/ 0 h 162"/>
                <a:gd name="T2" fmla="*/ 0 w 475"/>
                <a:gd name="T3" fmla="*/ 1 h 162"/>
                <a:gd name="T4" fmla="*/ 1 w 475"/>
                <a:gd name="T5" fmla="*/ 1 h 162"/>
                <a:gd name="T6" fmla="*/ 1 w 475"/>
                <a:gd name="T7" fmla="*/ 1 h 162"/>
                <a:gd name="T8" fmla="*/ 1 w 475"/>
                <a:gd name="T9" fmla="*/ 1 h 162"/>
                <a:gd name="T10" fmla="*/ 1 w 475"/>
                <a:gd name="T11" fmla="*/ 1 h 162"/>
                <a:gd name="T12" fmla="*/ 2 w 475"/>
                <a:gd name="T13" fmla="*/ 1 h 162"/>
                <a:gd name="T14" fmla="*/ 2 w 475"/>
                <a:gd name="T15" fmla="*/ 1 h 162"/>
                <a:gd name="T16" fmla="*/ 2 w 475"/>
                <a:gd name="T17" fmla="*/ 1 h 162"/>
                <a:gd name="T18" fmla="*/ 2 w 475"/>
                <a:gd name="T19" fmla="*/ 1 h 162"/>
                <a:gd name="T20" fmla="*/ 2 w 475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2"/>
                <a:gd name="T35" fmla="*/ 475 w 475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2">
                  <a:moveTo>
                    <a:pt x="472" y="0"/>
                  </a:moveTo>
                  <a:lnTo>
                    <a:pt x="0" y="141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4" y="157"/>
                  </a:lnTo>
                  <a:lnTo>
                    <a:pt x="4" y="162"/>
                  </a:lnTo>
                  <a:lnTo>
                    <a:pt x="475" y="19"/>
                  </a:lnTo>
                  <a:lnTo>
                    <a:pt x="474" y="14"/>
                  </a:lnTo>
                  <a:lnTo>
                    <a:pt x="474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2" name="Freeform 55"/>
            <p:cNvSpPr>
              <a:spLocks/>
            </p:cNvSpPr>
            <p:nvPr/>
          </p:nvSpPr>
          <p:spPr bwMode="auto">
            <a:xfrm>
              <a:off x="1284" y="2529"/>
              <a:ext cx="237" cy="81"/>
            </a:xfrm>
            <a:custGeom>
              <a:avLst/>
              <a:gdLst>
                <a:gd name="T0" fmla="*/ 2 w 473"/>
                <a:gd name="T1" fmla="*/ 0 h 164"/>
                <a:gd name="T2" fmla="*/ 0 w 473"/>
                <a:gd name="T3" fmla="*/ 0 h 164"/>
                <a:gd name="T4" fmla="*/ 0 w 473"/>
                <a:gd name="T5" fmla="*/ 0 h 164"/>
                <a:gd name="T6" fmla="*/ 1 w 473"/>
                <a:gd name="T7" fmla="*/ 0 h 164"/>
                <a:gd name="T8" fmla="*/ 1 w 473"/>
                <a:gd name="T9" fmla="*/ 0 h 164"/>
                <a:gd name="T10" fmla="*/ 1 w 473"/>
                <a:gd name="T11" fmla="*/ 0 h 164"/>
                <a:gd name="T12" fmla="*/ 2 w 473"/>
                <a:gd name="T13" fmla="*/ 0 h 164"/>
                <a:gd name="T14" fmla="*/ 2 w 473"/>
                <a:gd name="T15" fmla="*/ 0 h 164"/>
                <a:gd name="T16" fmla="*/ 2 w 473"/>
                <a:gd name="T17" fmla="*/ 0 h 164"/>
                <a:gd name="T18" fmla="*/ 2 w 473"/>
                <a:gd name="T19" fmla="*/ 0 h 164"/>
                <a:gd name="T20" fmla="*/ 2 w 473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4"/>
                <a:gd name="T35" fmla="*/ 473 w 473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4">
                  <a:moveTo>
                    <a:pt x="470" y="0"/>
                  </a:moveTo>
                  <a:lnTo>
                    <a:pt x="0" y="143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1" y="159"/>
                  </a:lnTo>
                  <a:lnTo>
                    <a:pt x="1" y="164"/>
                  </a:lnTo>
                  <a:lnTo>
                    <a:pt x="473" y="19"/>
                  </a:lnTo>
                  <a:lnTo>
                    <a:pt x="471" y="14"/>
                  </a:lnTo>
                  <a:lnTo>
                    <a:pt x="471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3" name="Freeform 56"/>
            <p:cNvSpPr>
              <a:spLocks/>
            </p:cNvSpPr>
            <p:nvPr/>
          </p:nvSpPr>
          <p:spPr bwMode="auto">
            <a:xfrm>
              <a:off x="1289" y="2573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1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2" y="0"/>
                  </a:moveTo>
                  <a:lnTo>
                    <a:pt x="0" y="145"/>
                  </a:lnTo>
                  <a:lnTo>
                    <a:pt x="2" y="150"/>
                  </a:lnTo>
                  <a:lnTo>
                    <a:pt x="2" y="154"/>
                  </a:lnTo>
                  <a:lnTo>
                    <a:pt x="2" y="161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4" name="Freeform 57"/>
            <p:cNvSpPr>
              <a:spLocks/>
            </p:cNvSpPr>
            <p:nvPr/>
          </p:nvSpPr>
          <p:spPr bwMode="auto">
            <a:xfrm>
              <a:off x="1292" y="2617"/>
              <a:ext cx="236" cy="84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1 h 167"/>
                <a:gd name="T4" fmla="*/ 0 w 472"/>
                <a:gd name="T5" fmla="*/ 1 h 167"/>
                <a:gd name="T6" fmla="*/ 0 w 472"/>
                <a:gd name="T7" fmla="*/ 1 h 167"/>
                <a:gd name="T8" fmla="*/ 0 w 472"/>
                <a:gd name="T9" fmla="*/ 1 h 167"/>
                <a:gd name="T10" fmla="*/ 0 w 472"/>
                <a:gd name="T11" fmla="*/ 1 h 167"/>
                <a:gd name="T12" fmla="*/ 2 w 472"/>
                <a:gd name="T13" fmla="*/ 1 h 167"/>
                <a:gd name="T14" fmla="*/ 2 w 472"/>
                <a:gd name="T15" fmla="*/ 1 h 167"/>
                <a:gd name="T16" fmla="*/ 2 w 472"/>
                <a:gd name="T17" fmla="*/ 1 h 167"/>
                <a:gd name="T18" fmla="*/ 2 w 472"/>
                <a:gd name="T19" fmla="*/ 1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2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7"/>
                  </a:lnTo>
                  <a:lnTo>
                    <a:pt x="472" y="20"/>
                  </a:lnTo>
                  <a:lnTo>
                    <a:pt x="472" y="14"/>
                  </a:lnTo>
                  <a:lnTo>
                    <a:pt x="472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5" name="Freeform 58"/>
            <p:cNvSpPr>
              <a:spLocks/>
            </p:cNvSpPr>
            <p:nvPr/>
          </p:nvSpPr>
          <p:spPr bwMode="auto">
            <a:xfrm>
              <a:off x="1390" y="1862"/>
              <a:ext cx="242" cy="73"/>
            </a:xfrm>
            <a:custGeom>
              <a:avLst/>
              <a:gdLst>
                <a:gd name="T0" fmla="*/ 2 w 483"/>
                <a:gd name="T1" fmla="*/ 0 h 146"/>
                <a:gd name="T2" fmla="*/ 0 w 483"/>
                <a:gd name="T3" fmla="*/ 1 h 146"/>
                <a:gd name="T4" fmla="*/ 1 w 483"/>
                <a:gd name="T5" fmla="*/ 1 h 146"/>
                <a:gd name="T6" fmla="*/ 1 w 483"/>
                <a:gd name="T7" fmla="*/ 1 h 146"/>
                <a:gd name="T8" fmla="*/ 1 w 483"/>
                <a:gd name="T9" fmla="*/ 1 h 146"/>
                <a:gd name="T10" fmla="*/ 1 w 483"/>
                <a:gd name="T11" fmla="*/ 1 h 146"/>
                <a:gd name="T12" fmla="*/ 2 w 483"/>
                <a:gd name="T13" fmla="*/ 1 h 146"/>
                <a:gd name="T14" fmla="*/ 2 w 483"/>
                <a:gd name="T15" fmla="*/ 1 h 146"/>
                <a:gd name="T16" fmla="*/ 2 w 483"/>
                <a:gd name="T17" fmla="*/ 1 h 146"/>
                <a:gd name="T18" fmla="*/ 2 w 483"/>
                <a:gd name="T19" fmla="*/ 1 h 146"/>
                <a:gd name="T20" fmla="*/ 2 w 483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3"/>
                <a:gd name="T34" fmla="*/ 0 h 146"/>
                <a:gd name="T35" fmla="*/ 483 w 483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3" h="146">
                  <a:moveTo>
                    <a:pt x="475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5" y="139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3" y="19"/>
                  </a:lnTo>
                  <a:lnTo>
                    <a:pt x="481" y="14"/>
                  </a:lnTo>
                  <a:lnTo>
                    <a:pt x="479" y="10"/>
                  </a:lnTo>
                  <a:lnTo>
                    <a:pt x="476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6" name="Freeform 59"/>
            <p:cNvSpPr>
              <a:spLocks/>
            </p:cNvSpPr>
            <p:nvPr/>
          </p:nvSpPr>
          <p:spPr bwMode="auto">
            <a:xfrm>
              <a:off x="1409" y="1903"/>
              <a:ext cx="241" cy="74"/>
            </a:xfrm>
            <a:custGeom>
              <a:avLst/>
              <a:gdLst>
                <a:gd name="T0" fmla="*/ 2 w 481"/>
                <a:gd name="T1" fmla="*/ 0 h 148"/>
                <a:gd name="T2" fmla="*/ 0 w 481"/>
                <a:gd name="T3" fmla="*/ 1 h 148"/>
                <a:gd name="T4" fmla="*/ 1 w 481"/>
                <a:gd name="T5" fmla="*/ 1 h 148"/>
                <a:gd name="T6" fmla="*/ 1 w 481"/>
                <a:gd name="T7" fmla="*/ 1 h 148"/>
                <a:gd name="T8" fmla="*/ 1 w 481"/>
                <a:gd name="T9" fmla="*/ 1 h 148"/>
                <a:gd name="T10" fmla="*/ 1 w 481"/>
                <a:gd name="T11" fmla="*/ 1 h 148"/>
                <a:gd name="T12" fmla="*/ 2 w 481"/>
                <a:gd name="T13" fmla="*/ 1 h 148"/>
                <a:gd name="T14" fmla="*/ 2 w 481"/>
                <a:gd name="T15" fmla="*/ 1 h 148"/>
                <a:gd name="T16" fmla="*/ 2 w 481"/>
                <a:gd name="T17" fmla="*/ 1 h 148"/>
                <a:gd name="T18" fmla="*/ 2 w 481"/>
                <a:gd name="T19" fmla="*/ 1 h 148"/>
                <a:gd name="T20" fmla="*/ 2 w 481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48"/>
                <a:gd name="T35" fmla="*/ 481 w 481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48">
                  <a:moveTo>
                    <a:pt x="473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7" y="148"/>
                  </a:lnTo>
                  <a:lnTo>
                    <a:pt x="481" y="17"/>
                  </a:lnTo>
                  <a:lnTo>
                    <a:pt x="479" y="13"/>
                  </a:lnTo>
                  <a:lnTo>
                    <a:pt x="478" y="8"/>
                  </a:lnTo>
                  <a:lnTo>
                    <a:pt x="474" y="3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7" name="Freeform 60"/>
            <p:cNvSpPr>
              <a:spLocks/>
            </p:cNvSpPr>
            <p:nvPr/>
          </p:nvSpPr>
          <p:spPr bwMode="auto">
            <a:xfrm>
              <a:off x="1427" y="1943"/>
              <a:ext cx="240" cy="75"/>
            </a:xfrm>
            <a:custGeom>
              <a:avLst/>
              <a:gdLst>
                <a:gd name="T0" fmla="*/ 1 w 481"/>
                <a:gd name="T1" fmla="*/ 0 h 150"/>
                <a:gd name="T2" fmla="*/ 0 w 481"/>
                <a:gd name="T3" fmla="*/ 1 h 150"/>
                <a:gd name="T4" fmla="*/ 0 w 481"/>
                <a:gd name="T5" fmla="*/ 1 h 150"/>
                <a:gd name="T6" fmla="*/ 0 w 481"/>
                <a:gd name="T7" fmla="*/ 1 h 150"/>
                <a:gd name="T8" fmla="*/ 0 w 481"/>
                <a:gd name="T9" fmla="*/ 1 h 150"/>
                <a:gd name="T10" fmla="*/ 0 w 481"/>
                <a:gd name="T11" fmla="*/ 1 h 150"/>
                <a:gd name="T12" fmla="*/ 1 w 481"/>
                <a:gd name="T13" fmla="*/ 1 h 150"/>
                <a:gd name="T14" fmla="*/ 1 w 481"/>
                <a:gd name="T15" fmla="*/ 1 h 150"/>
                <a:gd name="T16" fmla="*/ 1 w 481"/>
                <a:gd name="T17" fmla="*/ 1 h 150"/>
                <a:gd name="T18" fmla="*/ 1 w 481"/>
                <a:gd name="T19" fmla="*/ 1 h 150"/>
                <a:gd name="T20" fmla="*/ 1 w 481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50"/>
                <a:gd name="T35" fmla="*/ 481 w 481"/>
                <a:gd name="T36" fmla="*/ 150 h 1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50">
                  <a:moveTo>
                    <a:pt x="473" y="0"/>
                  </a:moveTo>
                  <a:lnTo>
                    <a:pt x="0" y="131"/>
                  </a:lnTo>
                  <a:lnTo>
                    <a:pt x="2" y="135"/>
                  </a:lnTo>
                  <a:lnTo>
                    <a:pt x="5" y="140"/>
                  </a:lnTo>
                  <a:lnTo>
                    <a:pt x="6" y="145"/>
                  </a:lnTo>
                  <a:lnTo>
                    <a:pt x="8" y="150"/>
                  </a:lnTo>
                  <a:lnTo>
                    <a:pt x="481" y="19"/>
                  </a:lnTo>
                  <a:lnTo>
                    <a:pt x="480" y="14"/>
                  </a:lnTo>
                  <a:lnTo>
                    <a:pt x="478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8" name="Freeform 61"/>
            <p:cNvSpPr>
              <a:spLocks/>
            </p:cNvSpPr>
            <p:nvPr/>
          </p:nvSpPr>
          <p:spPr bwMode="auto">
            <a:xfrm>
              <a:off x="1444" y="1984"/>
              <a:ext cx="240" cy="75"/>
            </a:xfrm>
            <a:custGeom>
              <a:avLst/>
              <a:gdLst>
                <a:gd name="T0" fmla="*/ 2 w 479"/>
                <a:gd name="T1" fmla="*/ 0 h 149"/>
                <a:gd name="T2" fmla="*/ 0 w 479"/>
                <a:gd name="T3" fmla="*/ 1 h 149"/>
                <a:gd name="T4" fmla="*/ 1 w 479"/>
                <a:gd name="T5" fmla="*/ 1 h 149"/>
                <a:gd name="T6" fmla="*/ 1 w 479"/>
                <a:gd name="T7" fmla="*/ 1 h 149"/>
                <a:gd name="T8" fmla="*/ 1 w 479"/>
                <a:gd name="T9" fmla="*/ 1 h 149"/>
                <a:gd name="T10" fmla="*/ 1 w 479"/>
                <a:gd name="T11" fmla="*/ 1 h 149"/>
                <a:gd name="T12" fmla="*/ 2 w 479"/>
                <a:gd name="T13" fmla="*/ 1 h 149"/>
                <a:gd name="T14" fmla="*/ 2 w 479"/>
                <a:gd name="T15" fmla="*/ 1 h 149"/>
                <a:gd name="T16" fmla="*/ 2 w 479"/>
                <a:gd name="T17" fmla="*/ 1 h 149"/>
                <a:gd name="T18" fmla="*/ 2 w 479"/>
                <a:gd name="T19" fmla="*/ 1 h 149"/>
                <a:gd name="T20" fmla="*/ 2 w 479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49"/>
                <a:gd name="T35" fmla="*/ 479 w 479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49">
                  <a:moveTo>
                    <a:pt x="471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0"/>
                  </a:lnTo>
                  <a:lnTo>
                    <a:pt x="4" y="145"/>
                  </a:lnTo>
                  <a:lnTo>
                    <a:pt x="6" y="149"/>
                  </a:lnTo>
                  <a:lnTo>
                    <a:pt x="479" y="19"/>
                  </a:lnTo>
                  <a:lnTo>
                    <a:pt x="476" y="11"/>
                  </a:lnTo>
                  <a:lnTo>
                    <a:pt x="475" y="6"/>
                  </a:lnTo>
                  <a:lnTo>
                    <a:pt x="473" y="2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59" name="Freeform 62"/>
            <p:cNvSpPr>
              <a:spLocks/>
            </p:cNvSpPr>
            <p:nvPr/>
          </p:nvSpPr>
          <p:spPr bwMode="auto">
            <a:xfrm>
              <a:off x="1460" y="2025"/>
              <a:ext cx="239" cy="75"/>
            </a:xfrm>
            <a:custGeom>
              <a:avLst/>
              <a:gdLst>
                <a:gd name="T0" fmla="*/ 1 w 480"/>
                <a:gd name="T1" fmla="*/ 0 h 151"/>
                <a:gd name="T2" fmla="*/ 0 w 480"/>
                <a:gd name="T3" fmla="*/ 0 h 151"/>
                <a:gd name="T4" fmla="*/ 0 w 480"/>
                <a:gd name="T5" fmla="*/ 0 h 151"/>
                <a:gd name="T6" fmla="*/ 0 w 480"/>
                <a:gd name="T7" fmla="*/ 0 h 151"/>
                <a:gd name="T8" fmla="*/ 0 w 480"/>
                <a:gd name="T9" fmla="*/ 0 h 151"/>
                <a:gd name="T10" fmla="*/ 0 w 480"/>
                <a:gd name="T11" fmla="*/ 0 h 151"/>
                <a:gd name="T12" fmla="*/ 1 w 480"/>
                <a:gd name="T13" fmla="*/ 0 h 151"/>
                <a:gd name="T14" fmla="*/ 1 w 480"/>
                <a:gd name="T15" fmla="*/ 0 h 151"/>
                <a:gd name="T16" fmla="*/ 1 w 480"/>
                <a:gd name="T17" fmla="*/ 0 h 151"/>
                <a:gd name="T18" fmla="*/ 1 w 480"/>
                <a:gd name="T19" fmla="*/ 0 h 151"/>
                <a:gd name="T20" fmla="*/ 1 w 480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1"/>
                <a:gd name="T35" fmla="*/ 480 w 48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1">
                  <a:moveTo>
                    <a:pt x="472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0" name="Freeform 63"/>
            <p:cNvSpPr>
              <a:spLocks/>
            </p:cNvSpPr>
            <p:nvPr/>
          </p:nvSpPr>
          <p:spPr bwMode="auto">
            <a:xfrm>
              <a:off x="1475" y="2066"/>
              <a:ext cx="239" cy="76"/>
            </a:xfrm>
            <a:custGeom>
              <a:avLst/>
              <a:gdLst>
                <a:gd name="T0" fmla="*/ 2 w 478"/>
                <a:gd name="T1" fmla="*/ 0 h 153"/>
                <a:gd name="T2" fmla="*/ 0 w 478"/>
                <a:gd name="T3" fmla="*/ 0 h 153"/>
                <a:gd name="T4" fmla="*/ 1 w 478"/>
                <a:gd name="T5" fmla="*/ 0 h 153"/>
                <a:gd name="T6" fmla="*/ 1 w 478"/>
                <a:gd name="T7" fmla="*/ 0 h 153"/>
                <a:gd name="T8" fmla="*/ 1 w 478"/>
                <a:gd name="T9" fmla="*/ 0 h 153"/>
                <a:gd name="T10" fmla="*/ 1 w 478"/>
                <a:gd name="T11" fmla="*/ 0 h 153"/>
                <a:gd name="T12" fmla="*/ 2 w 478"/>
                <a:gd name="T13" fmla="*/ 0 h 153"/>
                <a:gd name="T14" fmla="*/ 2 w 478"/>
                <a:gd name="T15" fmla="*/ 0 h 153"/>
                <a:gd name="T16" fmla="*/ 2 w 478"/>
                <a:gd name="T17" fmla="*/ 0 h 153"/>
                <a:gd name="T18" fmla="*/ 2 w 478"/>
                <a:gd name="T19" fmla="*/ 0 h 153"/>
                <a:gd name="T20" fmla="*/ 2 w 478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3"/>
                <a:gd name="T35" fmla="*/ 478 w 478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3">
                  <a:moveTo>
                    <a:pt x="470" y="0"/>
                  </a:moveTo>
                  <a:lnTo>
                    <a:pt x="0" y="134"/>
                  </a:lnTo>
                  <a:lnTo>
                    <a:pt x="1" y="139"/>
                  </a:lnTo>
                  <a:lnTo>
                    <a:pt x="3" y="143"/>
                  </a:lnTo>
                  <a:lnTo>
                    <a:pt x="4" y="148"/>
                  </a:lnTo>
                  <a:lnTo>
                    <a:pt x="6" y="153"/>
                  </a:lnTo>
                  <a:lnTo>
                    <a:pt x="478" y="19"/>
                  </a:lnTo>
                  <a:lnTo>
                    <a:pt x="476" y="15"/>
                  </a:lnTo>
                  <a:lnTo>
                    <a:pt x="475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1" name="Freeform 64"/>
            <p:cNvSpPr>
              <a:spLocks/>
            </p:cNvSpPr>
            <p:nvPr/>
          </p:nvSpPr>
          <p:spPr bwMode="auto">
            <a:xfrm>
              <a:off x="1489" y="2107"/>
              <a:ext cx="239" cy="77"/>
            </a:xfrm>
            <a:custGeom>
              <a:avLst/>
              <a:gdLst>
                <a:gd name="T0" fmla="*/ 2 w 476"/>
                <a:gd name="T1" fmla="*/ 0 h 152"/>
                <a:gd name="T2" fmla="*/ 0 w 476"/>
                <a:gd name="T3" fmla="*/ 1 h 152"/>
                <a:gd name="T4" fmla="*/ 1 w 476"/>
                <a:gd name="T5" fmla="*/ 1 h 152"/>
                <a:gd name="T6" fmla="*/ 1 w 476"/>
                <a:gd name="T7" fmla="*/ 1 h 152"/>
                <a:gd name="T8" fmla="*/ 1 w 476"/>
                <a:gd name="T9" fmla="*/ 1 h 152"/>
                <a:gd name="T10" fmla="*/ 1 w 476"/>
                <a:gd name="T11" fmla="*/ 1 h 152"/>
                <a:gd name="T12" fmla="*/ 2 w 476"/>
                <a:gd name="T13" fmla="*/ 1 h 152"/>
                <a:gd name="T14" fmla="*/ 2 w 476"/>
                <a:gd name="T15" fmla="*/ 1 h 152"/>
                <a:gd name="T16" fmla="*/ 2 w 476"/>
                <a:gd name="T17" fmla="*/ 1 h 152"/>
                <a:gd name="T18" fmla="*/ 2 w 476"/>
                <a:gd name="T19" fmla="*/ 1 h 152"/>
                <a:gd name="T20" fmla="*/ 2 w 476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2"/>
                <a:gd name="T35" fmla="*/ 476 w 476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2">
                  <a:moveTo>
                    <a:pt x="472" y="0"/>
                  </a:moveTo>
                  <a:lnTo>
                    <a:pt x="0" y="135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5" y="148"/>
                  </a:lnTo>
                  <a:lnTo>
                    <a:pt x="6" y="152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2" name="Freeform 65"/>
            <p:cNvSpPr>
              <a:spLocks/>
            </p:cNvSpPr>
            <p:nvPr/>
          </p:nvSpPr>
          <p:spPr bwMode="auto">
            <a:xfrm>
              <a:off x="1503" y="2149"/>
              <a:ext cx="238" cy="77"/>
            </a:xfrm>
            <a:custGeom>
              <a:avLst/>
              <a:gdLst>
                <a:gd name="T0" fmla="*/ 2 w 476"/>
                <a:gd name="T1" fmla="*/ 0 h 154"/>
                <a:gd name="T2" fmla="*/ 0 w 476"/>
                <a:gd name="T3" fmla="*/ 1 h 154"/>
                <a:gd name="T4" fmla="*/ 1 w 476"/>
                <a:gd name="T5" fmla="*/ 1 h 154"/>
                <a:gd name="T6" fmla="*/ 1 w 476"/>
                <a:gd name="T7" fmla="*/ 1 h 154"/>
                <a:gd name="T8" fmla="*/ 1 w 476"/>
                <a:gd name="T9" fmla="*/ 1 h 154"/>
                <a:gd name="T10" fmla="*/ 1 w 476"/>
                <a:gd name="T11" fmla="*/ 1 h 154"/>
                <a:gd name="T12" fmla="*/ 2 w 476"/>
                <a:gd name="T13" fmla="*/ 1 h 154"/>
                <a:gd name="T14" fmla="*/ 2 w 476"/>
                <a:gd name="T15" fmla="*/ 1 h 154"/>
                <a:gd name="T16" fmla="*/ 2 w 476"/>
                <a:gd name="T17" fmla="*/ 1 h 154"/>
                <a:gd name="T18" fmla="*/ 2 w 476"/>
                <a:gd name="T19" fmla="*/ 1 h 154"/>
                <a:gd name="T20" fmla="*/ 2 w 476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4"/>
                <a:gd name="T35" fmla="*/ 476 w 476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4">
                  <a:moveTo>
                    <a:pt x="471" y="0"/>
                  </a:moveTo>
                  <a:lnTo>
                    <a:pt x="0" y="135"/>
                  </a:lnTo>
                  <a:lnTo>
                    <a:pt x="1" y="140"/>
                  </a:lnTo>
                  <a:lnTo>
                    <a:pt x="3" y="145"/>
                  </a:lnTo>
                  <a:lnTo>
                    <a:pt x="4" y="149"/>
                  </a:lnTo>
                  <a:lnTo>
                    <a:pt x="6" y="154"/>
                  </a:lnTo>
                  <a:lnTo>
                    <a:pt x="476" y="17"/>
                  </a:lnTo>
                  <a:lnTo>
                    <a:pt x="475" y="13"/>
                  </a:lnTo>
                  <a:lnTo>
                    <a:pt x="475" y="8"/>
                  </a:lnTo>
                  <a:lnTo>
                    <a:pt x="473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3" name="Freeform 66"/>
            <p:cNvSpPr>
              <a:spLocks/>
            </p:cNvSpPr>
            <p:nvPr/>
          </p:nvSpPr>
          <p:spPr bwMode="auto">
            <a:xfrm>
              <a:off x="1516" y="2191"/>
              <a:ext cx="238" cy="77"/>
            </a:xfrm>
            <a:custGeom>
              <a:avLst/>
              <a:gdLst>
                <a:gd name="T0" fmla="*/ 2 w 475"/>
                <a:gd name="T1" fmla="*/ 0 h 154"/>
                <a:gd name="T2" fmla="*/ 0 w 475"/>
                <a:gd name="T3" fmla="*/ 1 h 154"/>
                <a:gd name="T4" fmla="*/ 1 w 475"/>
                <a:gd name="T5" fmla="*/ 1 h 154"/>
                <a:gd name="T6" fmla="*/ 1 w 475"/>
                <a:gd name="T7" fmla="*/ 1 h 154"/>
                <a:gd name="T8" fmla="*/ 1 w 475"/>
                <a:gd name="T9" fmla="*/ 1 h 154"/>
                <a:gd name="T10" fmla="*/ 1 w 475"/>
                <a:gd name="T11" fmla="*/ 1 h 154"/>
                <a:gd name="T12" fmla="*/ 2 w 475"/>
                <a:gd name="T13" fmla="*/ 1 h 154"/>
                <a:gd name="T14" fmla="*/ 2 w 475"/>
                <a:gd name="T15" fmla="*/ 1 h 154"/>
                <a:gd name="T16" fmla="*/ 2 w 475"/>
                <a:gd name="T17" fmla="*/ 1 h 154"/>
                <a:gd name="T18" fmla="*/ 2 w 475"/>
                <a:gd name="T19" fmla="*/ 1 h 154"/>
                <a:gd name="T20" fmla="*/ 2 w 475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4"/>
                <a:gd name="T35" fmla="*/ 475 w 475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4">
                  <a:moveTo>
                    <a:pt x="471" y="0"/>
                  </a:moveTo>
                  <a:lnTo>
                    <a:pt x="0" y="136"/>
                  </a:lnTo>
                  <a:lnTo>
                    <a:pt x="2" y="140"/>
                  </a:lnTo>
                  <a:lnTo>
                    <a:pt x="4" y="145"/>
                  </a:lnTo>
                  <a:lnTo>
                    <a:pt x="4" y="150"/>
                  </a:lnTo>
                  <a:lnTo>
                    <a:pt x="5" y="154"/>
                  </a:lnTo>
                  <a:lnTo>
                    <a:pt x="475" y="19"/>
                  </a:lnTo>
                  <a:lnTo>
                    <a:pt x="474" y="15"/>
                  </a:lnTo>
                  <a:lnTo>
                    <a:pt x="474" y="10"/>
                  </a:lnTo>
                  <a:lnTo>
                    <a:pt x="472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4" name="Freeform 67"/>
            <p:cNvSpPr>
              <a:spLocks/>
            </p:cNvSpPr>
            <p:nvPr/>
          </p:nvSpPr>
          <p:spPr bwMode="auto">
            <a:xfrm>
              <a:off x="1528" y="2232"/>
              <a:ext cx="237" cy="78"/>
            </a:xfrm>
            <a:custGeom>
              <a:avLst/>
              <a:gdLst>
                <a:gd name="T0" fmla="*/ 1 w 475"/>
                <a:gd name="T1" fmla="*/ 0 h 155"/>
                <a:gd name="T2" fmla="*/ 0 w 475"/>
                <a:gd name="T3" fmla="*/ 1 h 155"/>
                <a:gd name="T4" fmla="*/ 0 w 475"/>
                <a:gd name="T5" fmla="*/ 1 h 155"/>
                <a:gd name="T6" fmla="*/ 0 w 475"/>
                <a:gd name="T7" fmla="*/ 1 h 155"/>
                <a:gd name="T8" fmla="*/ 0 w 475"/>
                <a:gd name="T9" fmla="*/ 1 h 155"/>
                <a:gd name="T10" fmla="*/ 0 w 475"/>
                <a:gd name="T11" fmla="*/ 1 h 155"/>
                <a:gd name="T12" fmla="*/ 1 w 475"/>
                <a:gd name="T13" fmla="*/ 1 h 155"/>
                <a:gd name="T14" fmla="*/ 1 w 475"/>
                <a:gd name="T15" fmla="*/ 1 h 155"/>
                <a:gd name="T16" fmla="*/ 1 w 475"/>
                <a:gd name="T17" fmla="*/ 1 h 155"/>
                <a:gd name="T18" fmla="*/ 1 w 475"/>
                <a:gd name="T19" fmla="*/ 1 h 155"/>
                <a:gd name="T20" fmla="*/ 1 w 475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5"/>
                <a:gd name="T35" fmla="*/ 475 w 475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5">
                  <a:moveTo>
                    <a:pt x="470" y="0"/>
                  </a:moveTo>
                  <a:lnTo>
                    <a:pt x="0" y="136"/>
                  </a:lnTo>
                  <a:lnTo>
                    <a:pt x="2" y="141"/>
                  </a:lnTo>
                  <a:lnTo>
                    <a:pt x="2" y="146"/>
                  </a:lnTo>
                  <a:lnTo>
                    <a:pt x="2" y="151"/>
                  </a:lnTo>
                  <a:lnTo>
                    <a:pt x="3" y="155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5" name="Freeform 68"/>
            <p:cNvSpPr>
              <a:spLocks/>
            </p:cNvSpPr>
            <p:nvPr/>
          </p:nvSpPr>
          <p:spPr bwMode="auto">
            <a:xfrm>
              <a:off x="1538" y="2274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2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4" y="148"/>
                  </a:lnTo>
                  <a:lnTo>
                    <a:pt x="4" y="152"/>
                  </a:lnTo>
                  <a:lnTo>
                    <a:pt x="5" y="157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6" name="Freeform 69"/>
            <p:cNvSpPr>
              <a:spLocks/>
            </p:cNvSpPr>
            <p:nvPr/>
          </p:nvSpPr>
          <p:spPr bwMode="auto">
            <a:xfrm>
              <a:off x="1548" y="2316"/>
              <a:ext cx="239" cy="80"/>
            </a:xfrm>
            <a:custGeom>
              <a:avLst/>
              <a:gdLst>
                <a:gd name="T0" fmla="*/ 2 w 476"/>
                <a:gd name="T1" fmla="*/ 0 h 161"/>
                <a:gd name="T2" fmla="*/ 0 w 476"/>
                <a:gd name="T3" fmla="*/ 0 h 161"/>
                <a:gd name="T4" fmla="*/ 1 w 476"/>
                <a:gd name="T5" fmla="*/ 0 h 161"/>
                <a:gd name="T6" fmla="*/ 1 w 476"/>
                <a:gd name="T7" fmla="*/ 0 h 161"/>
                <a:gd name="T8" fmla="*/ 1 w 476"/>
                <a:gd name="T9" fmla="*/ 0 h 161"/>
                <a:gd name="T10" fmla="*/ 1 w 476"/>
                <a:gd name="T11" fmla="*/ 0 h 161"/>
                <a:gd name="T12" fmla="*/ 2 w 476"/>
                <a:gd name="T13" fmla="*/ 0 h 161"/>
                <a:gd name="T14" fmla="*/ 2 w 476"/>
                <a:gd name="T15" fmla="*/ 0 h 161"/>
                <a:gd name="T16" fmla="*/ 2 w 476"/>
                <a:gd name="T17" fmla="*/ 0 h 161"/>
                <a:gd name="T18" fmla="*/ 2 w 476"/>
                <a:gd name="T19" fmla="*/ 0 h 161"/>
                <a:gd name="T20" fmla="*/ 2 w 476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61"/>
                <a:gd name="T35" fmla="*/ 476 w 476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61">
                  <a:moveTo>
                    <a:pt x="472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1"/>
                  </a:lnTo>
                  <a:lnTo>
                    <a:pt x="476" y="21"/>
                  </a:lnTo>
                  <a:lnTo>
                    <a:pt x="475" y="16"/>
                  </a:lnTo>
                  <a:lnTo>
                    <a:pt x="475" y="11"/>
                  </a:lnTo>
                  <a:lnTo>
                    <a:pt x="473" y="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7" name="Freeform 70"/>
            <p:cNvSpPr>
              <a:spLocks/>
            </p:cNvSpPr>
            <p:nvPr/>
          </p:nvSpPr>
          <p:spPr bwMode="auto">
            <a:xfrm>
              <a:off x="1558" y="235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1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5"/>
                  </a:lnTo>
                  <a:lnTo>
                    <a:pt x="4" y="160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8" name="Freeform 71"/>
            <p:cNvSpPr>
              <a:spLocks/>
            </p:cNvSpPr>
            <p:nvPr/>
          </p:nvSpPr>
          <p:spPr bwMode="auto">
            <a:xfrm>
              <a:off x="1567" y="2402"/>
              <a:ext cx="236" cy="81"/>
            </a:xfrm>
            <a:custGeom>
              <a:avLst/>
              <a:gdLst>
                <a:gd name="T0" fmla="*/ 1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0 w 473"/>
                <a:gd name="T7" fmla="*/ 1 h 162"/>
                <a:gd name="T8" fmla="*/ 0 w 473"/>
                <a:gd name="T9" fmla="*/ 1 h 162"/>
                <a:gd name="T10" fmla="*/ 0 w 473"/>
                <a:gd name="T11" fmla="*/ 1 h 162"/>
                <a:gd name="T12" fmla="*/ 1 w 473"/>
                <a:gd name="T13" fmla="*/ 1 h 162"/>
                <a:gd name="T14" fmla="*/ 1 w 473"/>
                <a:gd name="T15" fmla="*/ 1 h 162"/>
                <a:gd name="T16" fmla="*/ 1 w 473"/>
                <a:gd name="T17" fmla="*/ 1 h 162"/>
                <a:gd name="T18" fmla="*/ 1 w 473"/>
                <a:gd name="T19" fmla="*/ 1 h 162"/>
                <a:gd name="T20" fmla="*/ 1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2"/>
                  </a:lnTo>
                  <a:lnTo>
                    <a:pt x="0" y="148"/>
                  </a:lnTo>
                  <a:lnTo>
                    <a:pt x="2" y="153"/>
                  </a:lnTo>
                  <a:lnTo>
                    <a:pt x="2" y="157"/>
                  </a:lnTo>
                  <a:lnTo>
                    <a:pt x="3" y="162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69" name="Freeform 72"/>
            <p:cNvSpPr>
              <a:spLocks/>
            </p:cNvSpPr>
            <p:nvPr/>
          </p:nvSpPr>
          <p:spPr bwMode="auto">
            <a:xfrm>
              <a:off x="1573" y="2445"/>
              <a:ext cx="236" cy="82"/>
            </a:xfrm>
            <a:custGeom>
              <a:avLst/>
              <a:gdLst>
                <a:gd name="T0" fmla="*/ 1 w 473"/>
                <a:gd name="T1" fmla="*/ 0 h 163"/>
                <a:gd name="T2" fmla="*/ 0 w 473"/>
                <a:gd name="T3" fmla="*/ 1 h 163"/>
                <a:gd name="T4" fmla="*/ 0 w 473"/>
                <a:gd name="T5" fmla="*/ 1 h 163"/>
                <a:gd name="T6" fmla="*/ 0 w 473"/>
                <a:gd name="T7" fmla="*/ 1 h 163"/>
                <a:gd name="T8" fmla="*/ 0 w 473"/>
                <a:gd name="T9" fmla="*/ 1 h 163"/>
                <a:gd name="T10" fmla="*/ 0 w 473"/>
                <a:gd name="T11" fmla="*/ 1 h 163"/>
                <a:gd name="T12" fmla="*/ 1 w 473"/>
                <a:gd name="T13" fmla="*/ 1 h 163"/>
                <a:gd name="T14" fmla="*/ 1 w 473"/>
                <a:gd name="T15" fmla="*/ 1 h 163"/>
                <a:gd name="T16" fmla="*/ 1 w 473"/>
                <a:gd name="T17" fmla="*/ 1 h 163"/>
                <a:gd name="T18" fmla="*/ 1 w 473"/>
                <a:gd name="T19" fmla="*/ 1 h 163"/>
                <a:gd name="T20" fmla="*/ 1 w 473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3"/>
                <a:gd name="T35" fmla="*/ 473 w 473"/>
                <a:gd name="T36" fmla="*/ 163 h 16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3">
                  <a:moveTo>
                    <a:pt x="471" y="0"/>
                  </a:moveTo>
                  <a:lnTo>
                    <a:pt x="0" y="143"/>
                  </a:lnTo>
                  <a:lnTo>
                    <a:pt x="1" y="149"/>
                  </a:lnTo>
                  <a:lnTo>
                    <a:pt x="1" y="154"/>
                  </a:lnTo>
                  <a:lnTo>
                    <a:pt x="1" y="158"/>
                  </a:lnTo>
                  <a:lnTo>
                    <a:pt x="3" y="163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1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0" name="Freeform 73"/>
            <p:cNvSpPr>
              <a:spLocks/>
            </p:cNvSpPr>
            <p:nvPr/>
          </p:nvSpPr>
          <p:spPr bwMode="auto">
            <a:xfrm>
              <a:off x="1578" y="2489"/>
              <a:ext cx="236" cy="83"/>
            </a:xfrm>
            <a:custGeom>
              <a:avLst/>
              <a:gdLst>
                <a:gd name="T0" fmla="*/ 2 w 471"/>
                <a:gd name="T1" fmla="*/ 0 h 165"/>
                <a:gd name="T2" fmla="*/ 0 w 471"/>
                <a:gd name="T3" fmla="*/ 1 h 165"/>
                <a:gd name="T4" fmla="*/ 0 w 471"/>
                <a:gd name="T5" fmla="*/ 1 h 165"/>
                <a:gd name="T6" fmla="*/ 1 w 471"/>
                <a:gd name="T7" fmla="*/ 1 h 165"/>
                <a:gd name="T8" fmla="*/ 1 w 471"/>
                <a:gd name="T9" fmla="*/ 1 h 165"/>
                <a:gd name="T10" fmla="*/ 1 w 471"/>
                <a:gd name="T11" fmla="*/ 1 h 165"/>
                <a:gd name="T12" fmla="*/ 2 w 471"/>
                <a:gd name="T13" fmla="*/ 1 h 165"/>
                <a:gd name="T14" fmla="*/ 2 w 471"/>
                <a:gd name="T15" fmla="*/ 1 h 165"/>
                <a:gd name="T16" fmla="*/ 2 w 471"/>
                <a:gd name="T17" fmla="*/ 1 h 165"/>
                <a:gd name="T18" fmla="*/ 2 w 471"/>
                <a:gd name="T19" fmla="*/ 1 h 165"/>
                <a:gd name="T20" fmla="*/ 2 w 471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1"/>
                <a:gd name="T34" fmla="*/ 0 h 165"/>
                <a:gd name="T35" fmla="*/ 471 w 471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1" h="165">
                  <a:moveTo>
                    <a:pt x="470" y="0"/>
                  </a:moveTo>
                  <a:lnTo>
                    <a:pt x="0" y="144"/>
                  </a:lnTo>
                  <a:lnTo>
                    <a:pt x="0" y="149"/>
                  </a:lnTo>
                  <a:lnTo>
                    <a:pt x="1" y="154"/>
                  </a:lnTo>
                  <a:lnTo>
                    <a:pt x="1" y="160"/>
                  </a:lnTo>
                  <a:lnTo>
                    <a:pt x="1" y="165"/>
                  </a:lnTo>
                  <a:lnTo>
                    <a:pt x="471" y="20"/>
                  </a:lnTo>
                  <a:lnTo>
                    <a:pt x="471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1" name="Freeform 74"/>
            <p:cNvSpPr>
              <a:spLocks/>
            </p:cNvSpPr>
            <p:nvPr/>
          </p:nvSpPr>
          <p:spPr bwMode="auto">
            <a:xfrm>
              <a:off x="1581" y="2534"/>
              <a:ext cx="236" cy="83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0 h 167"/>
                <a:gd name="T4" fmla="*/ 0 w 472"/>
                <a:gd name="T5" fmla="*/ 0 h 167"/>
                <a:gd name="T6" fmla="*/ 0 w 472"/>
                <a:gd name="T7" fmla="*/ 0 h 167"/>
                <a:gd name="T8" fmla="*/ 0 w 472"/>
                <a:gd name="T9" fmla="*/ 0 h 167"/>
                <a:gd name="T10" fmla="*/ 0 w 472"/>
                <a:gd name="T11" fmla="*/ 0 h 167"/>
                <a:gd name="T12" fmla="*/ 2 w 472"/>
                <a:gd name="T13" fmla="*/ 0 h 167"/>
                <a:gd name="T14" fmla="*/ 2 w 472"/>
                <a:gd name="T15" fmla="*/ 0 h 167"/>
                <a:gd name="T16" fmla="*/ 2 w 472"/>
                <a:gd name="T17" fmla="*/ 0 h 167"/>
                <a:gd name="T18" fmla="*/ 2 w 472"/>
                <a:gd name="T19" fmla="*/ 0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0" y="0"/>
                  </a:moveTo>
                  <a:lnTo>
                    <a:pt x="0" y="147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472" y="21"/>
                  </a:lnTo>
                  <a:lnTo>
                    <a:pt x="472" y="14"/>
                  </a:lnTo>
                  <a:lnTo>
                    <a:pt x="472" y="10"/>
                  </a:lnTo>
                  <a:lnTo>
                    <a:pt x="470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2" name="Freeform 75"/>
            <p:cNvSpPr>
              <a:spLocks/>
            </p:cNvSpPr>
            <p:nvPr/>
          </p:nvSpPr>
          <p:spPr bwMode="auto">
            <a:xfrm>
              <a:off x="1792" y="2102"/>
              <a:ext cx="238" cy="78"/>
            </a:xfrm>
            <a:custGeom>
              <a:avLst/>
              <a:gdLst>
                <a:gd name="T0" fmla="*/ 1 w 477"/>
                <a:gd name="T1" fmla="*/ 0 h 155"/>
                <a:gd name="T2" fmla="*/ 0 w 477"/>
                <a:gd name="T3" fmla="*/ 1 h 155"/>
                <a:gd name="T4" fmla="*/ 0 w 477"/>
                <a:gd name="T5" fmla="*/ 1 h 155"/>
                <a:gd name="T6" fmla="*/ 0 w 477"/>
                <a:gd name="T7" fmla="*/ 1 h 155"/>
                <a:gd name="T8" fmla="*/ 0 w 477"/>
                <a:gd name="T9" fmla="*/ 1 h 155"/>
                <a:gd name="T10" fmla="*/ 0 w 477"/>
                <a:gd name="T11" fmla="*/ 1 h 155"/>
                <a:gd name="T12" fmla="*/ 1 w 477"/>
                <a:gd name="T13" fmla="*/ 1 h 155"/>
                <a:gd name="T14" fmla="*/ 1 w 477"/>
                <a:gd name="T15" fmla="*/ 1 h 155"/>
                <a:gd name="T16" fmla="*/ 1 w 477"/>
                <a:gd name="T17" fmla="*/ 1 h 155"/>
                <a:gd name="T18" fmla="*/ 1 w 477"/>
                <a:gd name="T19" fmla="*/ 1 h 155"/>
                <a:gd name="T20" fmla="*/ 1 w 47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5"/>
                <a:gd name="T35" fmla="*/ 477 w 47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5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3" name="Freeform 76"/>
            <p:cNvSpPr>
              <a:spLocks/>
            </p:cNvSpPr>
            <p:nvPr/>
          </p:nvSpPr>
          <p:spPr bwMode="auto">
            <a:xfrm>
              <a:off x="1804" y="2144"/>
              <a:ext cx="238" cy="78"/>
            </a:xfrm>
            <a:custGeom>
              <a:avLst/>
              <a:gdLst>
                <a:gd name="T0" fmla="*/ 2 w 476"/>
                <a:gd name="T1" fmla="*/ 0 h 157"/>
                <a:gd name="T2" fmla="*/ 0 w 476"/>
                <a:gd name="T3" fmla="*/ 0 h 157"/>
                <a:gd name="T4" fmla="*/ 1 w 476"/>
                <a:gd name="T5" fmla="*/ 0 h 157"/>
                <a:gd name="T6" fmla="*/ 1 w 476"/>
                <a:gd name="T7" fmla="*/ 0 h 157"/>
                <a:gd name="T8" fmla="*/ 1 w 476"/>
                <a:gd name="T9" fmla="*/ 0 h 157"/>
                <a:gd name="T10" fmla="*/ 1 w 476"/>
                <a:gd name="T11" fmla="*/ 0 h 157"/>
                <a:gd name="T12" fmla="*/ 2 w 476"/>
                <a:gd name="T13" fmla="*/ 0 h 157"/>
                <a:gd name="T14" fmla="*/ 2 w 476"/>
                <a:gd name="T15" fmla="*/ 0 h 157"/>
                <a:gd name="T16" fmla="*/ 2 w 476"/>
                <a:gd name="T17" fmla="*/ 0 h 157"/>
                <a:gd name="T18" fmla="*/ 2 w 476"/>
                <a:gd name="T19" fmla="*/ 0 h 157"/>
                <a:gd name="T20" fmla="*/ 2 w 476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7"/>
                <a:gd name="T35" fmla="*/ 476 w 476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7">
                  <a:moveTo>
                    <a:pt x="472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3" y="153"/>
                  </a:lnTo>
                  <a:lnTo>
                    <a:pt x="5" y="157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4" name="Freeform 77"/>
            <p:cNvSpPr>
              <a:spLocks/>
            </p:cNvSpPr>
            <p:nvPr/>
          </p:nvSpPr>
          <p:spPr bwMode="auto">
            <a:xfrm>
              <a:off x="1815" y="2186"/>
              <a:ext cx="238" cy="78"/>
            </a:xfrm>
            <a:custGeom>
              <a:avLst/>
              <a:gdLst>
                <a:gd name="T0" fmla="*/ 2 w 476"/>
                <a:gd name="T1" fmla="*/ 0 h 156"/>
                <a:gd name="T2" fmla="*/ 0 w 476"/>
                <a:gd name="T3" fmla="*/ 1 h 156"/>
                <a:gd name="T4" fmla="*/ 1 w 476"/>
                <a:gd name="T5" fmla="*/ 1 h 156"/>
                <a:gd name="T6" fmla="*/ 1 w 476"/>
                <a:gd name="T7" fmla="*/ 1 h 156"/>
                <a:gd name="T8" fmla="*/ 1 w 476"/>
                <a:gd name="T9" fmla="*/ 1 h 156"/>
                <a:gd name="T10" fmla="*/ 1 w 476"/>
                <a:gd name="T11" fmla="*/ 1 h 156"/>
                <a:gd name="T12" fmla="*/ 2 w 476"/>
                <a:gd name="T13" fmla="*/ 1 h 156"/>
                <a:gd name="T14" fmla="*/ 2 w 476"/>
                <a:gd name="T15" fmla="*/ 1 h 156"/>
                <a:gd name="T16" fmla="*/ 2 w 476"/>
                <a:gd name="T17" fmla="*/ 1 h 156"/>
                <a:gd name="T18" fmla="*/ 2 w 476"/>
                <a:gd name="T19" fmla="*/ 1 h 156"/>
                <a:gd name="T20" fmla="*/ 2 w 476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6"/>
                <a:gd name="T35" fmla="*/ 476 w 476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6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6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5" name="Freeform 78"/>
            <p:cNvSpPr>
              <a:spLocks/>
            </p:cNvSpPr>
            <p:nvPr/>
          </p:nvSpPr>
          <p:spPr bwMode="auto">
            <a:xfrm>
              <a:off x="1826" y="2228"/>
              <a:ext cx="237" cy="79"/>
            </a:xfrm>
            <a:custGeom>
              <a:avLst/>
              <a:gdLst>
                <a:gd name="T0" fmla="*/ 1 w 475"/>
                <a:gd name="T1" fmla="*/ 0 h 157"/>
                <a:gd name="T2" fmla="*/ 0 w 475"/>
                <a:gd name="T3" fmla="*/ 1 h 157"/>
                <a:gd name="T4" fmla="*/ 0 w 475"/>
                <a:gd name="T5" fmla="*/ 1 h 157"/>
                <a:gd name="T6" fmla="*/ 0 w 475"/>
                <a:gd name="T7" fmla="*/ 1 h 157"/>
                <a:gd name="T8" fmla="*/ 0 w 475"/>
                <a:gd name="T9" fmla="*/ 1 h 157"/>
                <a:gd name="T10" fmla="*/ 0 w 475"/>
                <a:gd name="T11" fmla="*/ 1 h 157"/>
                <a:gd name="T12" fmla="*/ 1 w 475"/>
                <a:gd name="T13" fmla="*/ 1 h 157"/>
                <a:gd name="T14" fmla="*/ 1 w 475"/>
                <a:gd name="T15" fmla="*/ 1 h 157"/>
                <a:gd name="T16" fmla="*/ 1 w 475"/>
                <a:gd name="T17" fmla="*/ 1 h 157"/>
                <a:gd name="T18" fmla="*/ 1 w 475"/>
                <a:gd name="T19" fmla="*/ 1 h 157"/>
                <a:gd name="T20" fmla="*/ 1 w 475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7"/>
                <a:gd name="T35" fmla="*/ 475 w 475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7">
                  <a:moveTo>
                    <a:pt x="470" y="0"/>
                  </a:moveTo>
                  <a:lnTo>
                    <a:pt x="0" y="138"/>
                  </a:lnTo>
                  <a:lnTo>
                    <a:pt x="0" y="143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3" y="157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6" name="Freeform 79"/>
            <p:cNvSpPr>
              <a:spLocks/>
            </p:cNvSpPr>
            <p:nvPr/>
          </p:nvSpPr>
          <p:spPr bwMode="auto">
            <a:xfrm>
              <a:off x="1835" y="2270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2" y="0"/>
                  </a:moveTo>
                  <a:lnTo>
                    <a:pt x="0" y="142"/>
                  </a:lnTo>
                  <a:lnTo>
                    <a:pt x="2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0"/>
                  </a:lnTo>
                  <a:lnTo>
                    <a:pt x="475" y="19"/>
                  </a:lnTo>
                  <a:lnTo>
                    <a:pt x="475" y="14"/>
                  </a:lnTo>
                  <a:lnTo>
                    <a:pt x="474" y="10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7" name="Freeform 80"/>
            <p:cNvSpPr>
              <a:spLocks/>
            </p:cNvSpPr>
            <p:nvPr/>
          </p:nvSpPr>
          <p:spPr bwMode="auto">
            <a:xfrm>
              <a:off x="1843" y="2313"/>
              <a:ext cx="237" cy="81"/>
            </a:xfrm>
            <a:custGeom>
              <a:avLst/>
              <a:gdLst>
                <a:gd name="T0" fmla="*/ 2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1 w 473"/>
                <a:gd name="T7" fmla="*/ 1 h 162"/>
                <a:gd name="T8" fmla="*/ 1 w 473"/>
                <a:gd name="T9" fmla="*/ 1 h 162"/>
                <a:gd name="T10" fmla="*/ 1 w 473"/>
                <a:gd name="T11" fmla="*/ 1 h 162"/>
                <a:gd name="T12" fmla="*/ 2 w 473"/>
                <a:gd name="T13" fmla="*/ 1 h 162"/>
                <a:gd name="T14" fmla="*/ 2 w 473"/>
                <a:gd name="T15" fmla="*/ 1 h 162"/>
                <a:gd name="T16" fmla="*/ 2 w 473"/>
                <a:gd name="T17" fmla="*/ 1 h 162"/>
                <a:gd name="T18" fmla="*/ 2 w 473"/>
                <a:gd name="T19" fmla="*/ 1 h 162"/>
                <a:gd name="T20" fmla="*/ 2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3"/>
                  </a:lnTo>
                  <a:lnTo>
                    <a:pt x="0" y="147"/>
                  </a:lnTo>
                  <a:lnTo>
                    <a:pt x="1" y="152"/>
                  </a:lnTo>
                  <a:lnTo>
                    <a:pt x="1" y="157"/>
                  </a:lnTo>
                  <a:lnTo>
                    <a:pt x="3" y="162"/>
                  </a:lnTo>
                  <a:lnTo>
                    <a:pt x="473" y="18"/>
                  </a:lnTo>
                  <a:lnTo>
                    <a:pt x="473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8" name="Freeform 81"/>
            <p:cNvSpPr>
              <a:spLocks/>
            </p:cNvSpPr>
            <p:nvPr/>
          </p:nvSpPr>
          <p:spPr bwMode="auto">
            <a:xfrm>
              <a:off x="1850" y="2357"/>
              <a:ext cx="237" cy="81"/>
            </a:xfrm>
            <a:custGeom>
              <a:avLst/>
              <a:gdLst>
                <a:gd name="T0" fmla="*/ 1 w 475"/>
                <a:gd name="T1" fmla="*/ 0 h 164"/>
                <a:gd name="T2" fmla="*/ 0 w 475"/>
                <a:gd name="T3" fmla="*/ 0 h 164"/>
                <a:gd name="T4" fmla="*/ 0 w 475"/>
                <a:gd name="T5" fmla="*/ 0 h 164"/>
                <a:gd name="T6" fmla="*/ 0 w 475"/>
                <a:gd name="T7" fmla="*/ 0 h 164"/>
                <a:gd name="T8" fmla="*/ 0 w 475"/>
                <a:gd name="T9" fmla="*/ 0 h 164"/>
                <a:gd name="T10" fmla="*/ 0 w 475"/>
                <a:gd name="T11" fmla="*/ 0 h 164"/>
                <a:gd name="T12" fmla="*/ 1 w 475"/>
                <a:gd name="T13" fmla="*/ 0 h 164"/>
                <a:gd name="T14" fmla="*/ 1 w 475"/>
                <a:gd name="T15" fmla="*/ 0 h 164"/>
                <a:gd name="T16" fmla="*/ 1 w 475"/>
                <a:gd name="T17" fmla="*/ 0 h 164"/>
                <a:gd name="T18" fmla="*/ 1 w 475"/>
                <a:gd name="T19" fmla="*/ 0 h 164"/>
                <a:gd name="T20" fmla="*/ 1 w 475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4"/>
                <a:gd name="T35" fmla="*/ 475 w 475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4">
                  <a:moveTo>
                    <a:pt x="472" y="0"/>
                  </a:moveTo>
                  <a:lnTo>
                    <a:pt x="0" y="145"/>
                  </a:lnTo>
                  <a:lnTo>
                    <a:pt x="2" y="149"/>
                  </a:lnTo>
                  <a:lnTo>
                    <a:pt x="2" y="154"/>
                  </a:lnTo>
                  <a:lnTo>
                    <a:pt x="3" y="159"/>
                  </a:lnTo>
                  <a:lnTo>
                    <a:pt x="3" y="164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79" name="Freeform 82"/>
            <p:cNvSpPr>
              <a:spLocks/>
            </p:cNvSpPr>
            <p:nvPr/>
          </p:nvSpPr>
          <p:spPr bwMode="auto">
            <a:xfrm>
              <a:off x="1855" y="2401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0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0" y="0"/>
                  </a:moveTo>
                  <a:lnTo>
                    <a:pt x="0" y="145"/>
                  </a:lnTo>
                  <a:lnTo>
                    <a:pt x="0" y="151"/>
                  </a:lnTo>
                  <a:lnTo>
                    <a:pt x="2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2" y="16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0" name="Freeform 83"/>
            <p:cNvSpPr>
              <a:spLocks/>
            </p:cNvSpPr>
            <p:nvPr/>
          </p:nvSpPr>
          <p:spPr bwMode="auto">
            <a:xfrm>
              <a:off x="1858" y="2445"/>
              <a:ext cx="236" cy="84"/>
            </a:xfrm>
            <a:custGeom>
              <a:avLst/>
              <a:gdLst>
                <a:gd name="T0" fmla="*/ 2 w 472"/>
                <a:gd name="T1" fmla="*/ 0 h 166"/>
                <a:gd name="T2" fmla="*/ 0 w 472"/>
                <a:gd name="T3" fmla="*/ 1 h 166"/>
                <a:gd name="T4" fmla="*/ 0 w 472"/>
                <a:gd name="T5" fmla="*/ 1 h 166"/>
                <a:gd name="T6" fmla="*/ 0 w 472"/>
                <a:gd name="T7" fmla="*/ 1 h 166"/>
                <a:gd name="T8" fmla="*/ 0 w 472"/>
                <a:gd name="T9" fmla="*/ 1 h 166"/>
                <a:gd name="T10" fmla="*/ 0 w 472"/>
                <a:gd name="T11" fmla="*/ 1 h 166"/>
                <a:gd name="T12" fmla="*/ 2 w 472"/>
                <a:gd name="T13" fmla="*/ 1 h 166"/>
                <a:gd name="T14" fmla="*/ 2 w 472"/>
                <a:gd name="T15" fmla="*/ 1 h 166"/>
                <a:gd name="T16" fmla="*/ 2 w 472"/>
                <a:gd name="T17" fmla="*/ 1 h 166"/>
                <a:gd name="T18" fmla="*/ 2 w 472"/>
                <a:gd name="T19" fmla="*/ 1 h 166"/>
                <a:gd name="T20" fmla="*/ 2 w 472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6"/>
                <a:gd name="T35" fmla="*/ 472 w 472"/>
                <a:gd name="T36" fmla="*/ 166 h 1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6">
                  <a:moveTo>
                    <a:pt x="471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5"/>
                  </a:lnTo>
                  <a:lnTo>
                    <a:pt x="0" y="162"/>
                  </a:lnTo>
                  <a:lnTo>
                    <a:pt x="0" y="166"/>
                  </a:lnTo>
                  <a:lnTo>
                    <a:pt x="472" y="20"/>
                  </a:lnTo>
                  <a:lnTo>
                    <a:pt x="472" y="15"/>
                  </a:lnTo>
                  <a:lnTo>
                    <a:pt x="472" y="9"/>
                  </a:lnTo>
                  <a:lnTo>
                    <a:pt x="472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1" name="Freeform 84"/>
            <p:cNvSpPr>
              <a:spLocks/>
            </p:cNvSpPr>
            <p:nvPr/>
          </p:nvSpPr>
          <p:spPr bwMode="auto">
            <a:xfrm>
              <a:off x="1683" y="1788"/>
              <a:ext cx="334" cy="336"/>
            </a:xfrm>
            <a:custGeom>
              <a:avLst/>
              <a:gdLst>
                <a:gd name="T0" fmla="*/ 0 w 668"/>
                <a:gd name="T1" fmla="*/ 1 h 671"/>
                <a:gd name="T2" fmla="*/ 1 w 668"/>
                <a:gd name="T3" fmla="*/ 1 h 671"/>
                <a:gd name="T4" fmla="*/ 1 w 668"/>
                <a:gd name="T5" fmla="*/ 1 h 671"/>
                <a:gd name="T6" fmla="*/ 1 w 668"/>
                <a:gd name="T7" fmla="*/ 1 h 671"/>
                <a:gd name="T8" fmla="*/ 1 w 668"/>
                <a:gd name="T9" fmla="*/ 2 h 671"/>
                <a:gd name="T10" fmla="*/ 1 w 668"/>
                <a:gd name="T11" fmla="*/ 2 h 671"/>
                <a:gd name="T12" fmla="*/ 1 w 668"/>
                <a:gd name="T13" fmla="*/ 2 h 671"/>
                <a:gd name="T14" fmla="*/ 1 w 668"/>
                <a:gd name="T15" fmla="*/ 3 h 671"/>
                <a:gd name="T16" fmla="*/ 1 w 668"/>
                <a:gd name="T17" fmla="*/ 3 h 671"/>
                <a:gd name="T18" fmla="*/ 3 w 668"/>
                <a:gd name="T19" fmla="*/ 3 h 671"/>
                <a:gd name="T20" fmla="*/ 3 w 668"/>
                <a:gd name="T21" fmla="*/ 3 h 671"/>
                <a:gd name="T22" fmla="*/ 3 w 668"/>
                <a:gd name="T23" fmla="*/ 2 h 671"/>
                <a:gd name="T24" fmla="*/ 3 w 668"/>
                <a:gd name="T25" fmla="*/ 2 h 671"/>
                <a:gd name="T26" fmla="*/ 3 w 668"/>
                <a:gd name="T27" fmla="*/ 2 h 671"/>
                <a:gd name="T28" fmla="*/ 3 w 668"/>
                <a:gd name="T29" fmla="*/ 1 h 671"/>
                <a:gd name="T30" fmla="*/ 3 w 668"/>
                <a:gd name="T31" fmla="*/ 1 h 671"/>
                <a:gd name="T32" fmla="*/ 3 w 668"/>
                <a:gd name="T33" fmla="*/ 1 h 671"/>
                <a:gd name="T34" fmla="*/ 2 w 668"/>
                <a:gd name="T35" fmla="*/ 0 h 671"/>
                <a:gd name="T36" fmla="*/ 0 w 668"/>
                <a:gd name="T37" fmla="*/ 1 h 6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68"/>
                <a:gd name="T58" fmla="*/ 0 h 671"/>
                <a:gd name="T59" fmla="*/ 668 w 668"/>
                <a:gd name="T60" fmla="*/ 671 h 67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68" h="671">
                  <a:moveTo>
                    <a:pt x="0" y="119"/>
                  </a:moveTo>
                  <a:lnTo>
                    <a:pt x="4" y="132"/>
                  </a:lnTo>
                  <a:lnTo>
                    <a:pt x="20" y="165"/>
                  </a:lnTo>
                  <a:lnTo>
                    <a:pt x="42" y="218"/>
                  </a:lnTo>
                  <a:lnTo>
                    <a:pt x="71" y="286"/>
                  </a:lnTo>
                  <a:lnTo>
                    <a:pt x="104" y="369"/>
                  </a:lnTo>
                  <a:lnTo>
                    <a:pt x="137" y="463"/>
                  </a:lnTo>
                  <a:lnTo>
                    <a:pt x="171" y="564"/>
                  </a:lnTo>
                  <a:lnTo>
                    <a:pt x="204" y="671"/>
                  </a:lnTo>
                  <a:lnTo>
                    <a:pt x="668" y="539"/>
                  </a:lnTo>
                  <a:lnTo>
                    <a:pt x="665" y="523"/>
                  </a:lnTo>
                  <a:lnTo>
                    <a:pt x="657" y="477"/>
                  </a:lnTo>
                  <a:lnTo>
                    <a:pt x="643" y="411"/>
                  </a:lnTo>
                  <a:lnTo>
                    <a:pt x="622" y="330"/>
                  </a:lnTo>
                  <a:lnTo>
                    <a:pt x="596" y="242"/>
                  </a:lnTo>
                  <a:lnTo>
                    <a:pt x="563" y="152"/>
                  </a:lnTo>
                  <a:lnTo>
                    <a:pt x="522" y="70"/>
                  </a:lnTo>
                  <a:lnTo>
                    <a:pt x="473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2" name="Freeform 85"/>
            <p:cNvSpPr>
              <a:spLocks/>
            </p:cNvSpPr>
            <p:nvPr/>
          </p:nvSpPr>
          <p:spPr bwMode="auto">
            <a:xfrm>
              <a:off x="1818" y="1874"/>
              <a:ext cx="96" cy="146"/>
            </a:xfrm>
            <a:custGeom>
              <a:avLst/>
              <a:gdLst>
                <a:gd name="T0" fmla="*/ 1 w 192"/>
                <a:gd name="T1" fmla="*/ 2 h 292"/>
                <a:gd name="T2" fmla="*/ 1 w 192"/>
                <a:gd name="T3" fmla="*/ 1 h 292"/>
                <a:gd name="T4" fmla="*/ 1 w 192"/>
                <a:gd name="T5" fmla="*/ 1 h 292"/>
                <a:gd name="T6" fmla="*/ 0 w 192"/>
                <a:gd name="T7" fmla="*/ 1 h 292"/>
                <a:gd name="T8" fmla="*/ 1 w 192"/>
                <a:gd name="T9" fmla="*/ 0 h 292"/>
                <a:gd name="T10" fmla="*/ 1 w 192"/>
                <a:gd name="T11" fmla="*/ 1 h 292"/>
                <a:gd name="T12" fmla="*/ 1 w 192"/>
                <a:gd name="T13" fmla="*/ 1 h 292"/>
                <a:gd name="T14" fmla="*/ 1 w 192"/>
                <a:gd name="T15" fmla="*/ 1 h 292"/>
                <a:gd name="T16" fmla="*/ 1 w 192"/>
                <a:gd name="T17" fmla="*/ 2 h 292"/>
                <a:gd name="T18" fmla="*/ 1 w 192"/>
                <a:gd name="T19" fmla="*/ 2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2"/>
                <a:gd name="T31" fmla="*/ 0 h 292"/>
                <a:gd name="T32" fmla="*/ 192 w 192"/>
                <a:gd name="T33" fmla="*/ 292 h 29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2" h="292">
                  <a:moveTo>
                    <a:pt x="69" y="275"/>
                  </a:moveTo>
                  <a:lnTo>
                    <a:pt x="58" y="228"/>
                  </a:lnTo>
                  <a:lnTo>
                    <a:pt x="40" y="211"/>
                  </a:lnTo>
                  <a:lnTo>
                    <a:pt x="0" y="38"/>
                  </a:lnTo>
                  <a:lnTo>
                    <a:pt x="162" y="0"/>
                  </a:lnTo>
                  <a:lnTo>
                    <a:pt x="192" y="174"/>
                  </a:lnTo>
                  <a:lnTo>
                    <a:pt x="176" y="207"/>
                  </a:lnTo>
                  <a:lnTo>
                    <a:pt x="190" y="244"/>
                  </a:lnTo>
                  <a:lnTo>
                    <a:pt x="128" y="292"/>
                  </a:lnTo>
                  <a:lnTo>
                    <a:pt x="69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3" name="Freeform 86"/>
            <p:cNvSpPr>
              <a:spLocks/>
            </p:cNvSpPr>
            <p:nvPr/>
          </p:nvSpPr>
          <p:spPr bwMode="auto">
            <a:xfrm>
              <a:off x="1785" y="1994"/>
              <a:ext cx="232" cy="138"/>
            </a:xfrm>
            <a:custGeom>
              <a:avLst/>
              <a:gdLst>
                <a:gd name="T0" fmla="*/ 0 w 464"/>
                <a:gd name="T1" fmla="*/ 2 h 275"/>
                <a:gd name="T2" fmla="*/ 2 w 464"/>
                <a:gd name="T3" fmla="*/ 1 h 275"/>
                <a:gd name="T4" fmla="*/ 2 w 464"/>
                <a:gd name="T5" fmla="*/ 1 h 275"/>
                <a:gd name="T6" fmla="*/ 2 w 464"/>
                <a:gd name="T7" fmla="*/ 1 h 275"/>
                <a:gd name="T8" fmla="*/ 1 w 464"/>
                <a:gd name="T9" fmla="*/ 1 h 275"/>
                <a:gd name="T10" fmla="*/ 1 w 464"/>
                <a:gd name="T11" fmla="*/ 0 h 275"/>
                <a:gd name="T12" fmla="*/ 1 w 464"/>
                <a:gd name="T13" fmla="*/ 1 h 275"/>
                <a:gd name="T14" fmla="*/ 1 w 464"/>
                <a:gd name="T15" fmla="*/ 1 h 275"/>
                <a:gd name="T16" fmla="*/ 0 w 464"/>
                <a:gd name="T17" fmla="*/ 2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4"/>
                <a:gd name="T28" fmla="*/ 0 h 275"/>
                <a:gd name="T29" fmla="*/ 464 w 464"/>
                <a:gd name="T30" fmla="*/ 275 h 2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4" h="275">
                  <a:moveTo>
                    <a:pt x="0" y="275"/>
                  </a:moveTo>
                  <a:lnTo>
                    <a:pt x="464" y="136"/>
                  </a:lnTo>
                  <a:lnTo>
                    <a:pt x="395" y="21"/>
                  </a:lnTo>
                  <a:lnTo>
                    <a:pt x="264" y="4"/>
                  </a:lnTo>
                  <a:lnTo>
                    <a:pt x="181" y="32"/>
                  </a:lnTo>
                  <a:lnTo>
                    <a:pt x="129" y="0"/>
                  </a:lnTo>
                  <a:lnTo>
                    <a:pt x="126" y="40"/>
                  </a:lnTo>
                  <a:lnTo>
                    <a:pt x="6" y="128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4" name="Freeform 87"/>
            <p:cNvSpPr>
              <a:spLocks/>
            </p:cNvSpPr>
            <p:nvPr/>
          </p:nvSpPr>
          <p:spPr bwMode="auto">
            <a:xfrm>
              <a:off x="1846" y="1986"/>
              <a:ext cx="74" cy="109"/>
            </a:xfrm>
            <a:custGeom>
              <a:avLst/>
              <a:gdLst>
                <a:gd name="T0" fmla="*/ 0 w 150"/>
                <a:gd name="T1" fmla="*/ 0 h 219"/>
                <a:gd name="T2" fmla="*/ 0 w 150"/>
                <a:gd name="T3" fmla="*/ 0 h 219"/>
                <a:gd name="T4" fmla="*/ 0 w 150"/>
                <a:gd name="T5" fmla="*/ 0 h 219"/>
                <a:gd name="T6" fmla="*/ 0 w 150"/>
                <a:gd name="T7" fmla="*/ 0 h 219"/>
                <a:gd name="T8" fmla="*/ 0 w 150"/>
                <a:gd name="T9" fmla="*/ 0 h 219"/>
                <a:gd name="T10" fmla="*/ 0 w 150"/>
                <a:gd name="T11" fmla="*/ 0 h 219"/>
                <a:gd name="T12" fmla="*/ 0 w 150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0"/>
                <a:gd name="T22" fmla="*/ 0 h 219"/>
                <a:gd name="T23" fmla="*/ 150 w 150"/>
                <a:gd name="T24" fmla="*/ 219 h 2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0" h="219">
                  <a:moveTo>
                    <a:pt x="0" y="58"/>
                  </a:moveTo>
                  <a:lnTo>
                    <a:pt x="124" y="219"/>
                  </a:lnTo>
                  <a:lnTo>
                    <a:pt x="150" y="24"/>
                  </a:lnTo>
                  <a:lnTo>
                    <a:pt x="134" y="0"/>
                  </a:lnTo>
                  <a:lnTo>
                    <a:pt x="88" y="80"/>
                  </a:lnTo>
                  <a:lnTo>
                    <a:pt x="7" y="2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5" name="Freeform 88"/>
            <p:cNvSpPr>
              <a:spLocks/>
            </p:cNvSpPr>
            <p:nvPr/>
          </p:nvSpPr>
          <p:spPr bwMode="auto">
            <a:xfrm>
              <a:off x="1888" y="2015"/>
              <a:ext cx="29" cy="83"/>
            </a:xfrm>
            <a:custGeom>
              <a:avLst/>
              <a:gdLst>
                <a:gd name="T0" fmla="*/ 0 w 58"/>
                <a:gd name="T1" fmla="*/ 0 h 167"/>
                <a:gd name="T2" fmla="*/ 1 w 58"/>
                <a:gd name="T3" fmla="*/ 0 h 167"/>
                <a:gd name="T4" fmla="*/ 1 w 58"/>
                <a:gd name="T5" fmla="*/ 0 h 167"/>
                <a:gd name="T6" fmla="*/ 0 w 58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"/>
                <a:gd name="T13" fmla="*/ 0 h 167"/>
                <a:gd name="T14" fmla="*/ 58 w 58"/>
                <a:gd name="T15" fmla="*/ 167 h 1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" h="167">
                  <a:moveTo>
                    <a:pt x="0" y="0"/>
                  </a:moveTo>
                  <a:lnTo>
                    <a:pt x="19" y="167"/>
                  </a:lnTo>
                  <a:lnTo>
                    <a:pt x="58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6" name="Freeform 89"/>
            <p:cNvSpPr>
              <a:spLocks/>
            </p:cNvSpPr>
            <p:nvPr/>
          </p:nvSpPr>
          <p:spPr bwMode="auto">
            <a:xfrm>
              <a:off x="1814" y="1850"/>
              <a:ext cx="88" cy="85"/>
            </a:xfrm>
            <a:custGeom>
              <a:avLst/>
              <a:gdLst>
                <a:gd name="T0" fmla="*/ 1 w 176"/>
                <a:gd name="T1" fmla="*/ 1 h 169"/>
                <a:gd name="T2" fmla="*/ 0 w 176"/>
                <a:gd name="T3" fmla="*/ 1 h 169"/>
                <a:gd name="T4" fmla="*/ 1 w 176"/>
                <a:gd name="T5" fmla="*/ 1 h 169"/>
                <a:gd name="T6" fmla="*/ 1 w 176"/>
                <a:gd name="T7" fmla="*/ 1 h 169"/>
                <a:gd name="T8" fmla="*/ 1 w 176"/>
                <a:gd name="T9" fmla="*/ 1 h 169"/>
                <a:gd name="T10" fmla="*/ 1 w 176"/>
                <a:gd name="T11" fmla="*/ 1 h 169"/>
                <a:gd name="T12" fmla="*/ 1 w 176"/>
                <a:gd name="T13" fmla="*/ 1 h 169"/>
                <a:gd name="T14" fmla="*/ 1 w 176"/>
                <a:gd name="T15" fmla="*/ 0 h 169"/>
                <a:gd name="T16" fmla="*/ 1 w 176"/>
                <a:gd name="T17" fmla="*/ 1 h 169"/>
                <a:gd name="T18" fmla="*/ 1 w 176"/>
                <a:gd name="T19" fmla="*/ 1 h 169"/>
                <a:gd name="T20" fmla="*/ 1 w 176"/>
                <a:gd name="T21" fmla="*/ 1 h 169"/>
                <a:gd name="T22" fmla="*/ 1 w 176"/>
                <a:gd name="T23" fmla="*/ 1 h 169"/>
                <a:gd name="T24" fmla="*/ 1 w 176"/>
                <a:gd name="T25" fmla="*/ 1 h 169"/>
                <a:gd name="T26" fmla="*/ 1 w 176"/>
                <a:gd name="T27" fmla="*/ 1 h 169"/>
                <a:gd name="T28" fmla="*/ 1 w 176"/>
                <a:gd name="T29" fmla="*/ 1 h 169"/>
                <a:gd name="T30" fmla="*/ 1 w 176"/>
                <a:gd name="T31" fmla="*/ 1 h 169"/>
                <a:gd name="T32" fmla="*/ 1 w 176"/>
                <a:gd name="T33" fmla="*/ 1 h 169"/>
                <a:gd name="T34" fmla="*/ 1 w 176"/>
                <a:gd name="T35" fmla="*/ 1 h 169"/>
                <a:gd name="T36" fmla="*/ 1 w 176"/>
                <a:gd name="T37" fmla="*/ 1 h 1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6"/>
                <a:gd name="T58" fmla="*/ 0 h 169"/>
                <a:gd name="T59" fmla="*/ 176 w 176"/>
                <a:gd name="T60" fmla="*/ 169 h 16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6" h="169">
                  <a:moveTo>
                    <a:pt x="27" y="169"/>
                  </a:moveTo>
                  <a:lnTo>
                    <a:pt x="0" y="69"/>
                  </a:lnTo>
                  <a:lnTo>
                    <a:pt x="4" y="64"/>
                  </a:lnTo>
                  <a:lnTo>
                    <a:pt x="11" y="50"/>
                  </a:lnTo>
                  <a:lnTo>
                    <a:pt x="26" y="33"/>
                  </a:lnTo>
                  <a:lnTo>
                    <a:pt x="46" y="17"/>
                  </a:lnTo>
                  <a:lnTo>
                    <a:pt x="71" y="4"/>
                  </a:lnTo>
                  <a:lnTo>
                    <a:pt x="101" y="0"/>
                  </a:lnTo>
                  <a:lnTo>
                    <a:pt x="137" y="8"/>
                  </a:lnTo>
                  <a:lnTo>
                    <a:pt x="176" y="33"/>
                  </a:lnTo>
                  <a:lnTo>
                    <a:pt x="172" y="34"/>
                  </a:lnTo>
                  <a:lnTo>
                    <a:pt x="161" y="39"/>
                  </a:lnTo>
                  <a:lnTo>
                    <a:pt x="143" y="47"/>
                  </a:lnTo>
                  <a:lnTo>
                    <a:pt x="123" y="55"/>
                  </a:lnTo>
                  <a:lnTo>
                    <a:pt x="98" y="61"/>
                  </a:lnTo>
                  <a:lnTo>
                    <a:pt x="74" y="67"/>
                  </a:lnTo>
                  <a:lnTo>
                    <a:pt x="49" y="72"/>
                  </a:lnTo>
                  <a:lnTo>
                    <a:pt x="27" y="72"/>
                  </a:lnTo>
                  <a:lnTo>
                    <a:pt x="27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7" name="Freeform 90"/>
            <p:cNvSpPr>
              <a:spLocks/>
            </p:cNvSpPr>
            <p:nvPr/>
          </p:nvSpPr>
          <p:spPr bwMode="auto">
            <a:xfrm>
              <a:off x="1867" y="1857"/>
              <a:ext cx="42" cy="59"/>
            </a:xfrm>
            <a:custGeom>
              <a:avLst/>
              <a:gdLst>
                <a:gd name="T0" fmla="*/ 0 w 85"/>
                <a:gd name="T1" fmla="*/ 0 h 120"/>
                <a:gd name="T2" fmla="*/ 0 w 85"/>
                <a:gd name="T3" fmla="*/ 0 h 120"/>
                <a:gd name="T4" fmla="*/ 0 w 85"/>
                <a:gd name="T5" fmla="*/ 0 h 120"/>
                <a:gd name="T6" fmla="*/ 0 w 85"/>
                <a:gd name="T7" fmla="*/ 0 h 120"/>
                <a:gd name="T8" fmla="*/ 0 w 85"/>
                <a:gd name="T9" fmla="*/ 0 h 120"/>
                <a:gd name="T10" fmla="*/ 0 w 8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5"/>
                <a:gd name="T19" fmla="*/ 0 h 120"/>
                <a:gd name="T20" fmla="*/ 85 w 85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5" h="120">
                  <a:moveTo>
                    <a:pt x="44" y="29"/>
                  </a:moveTo>
                  <a:lnTo>
                    <a:pt x="85" y="120"/>
                  </a:lnTo>
                  <a:lnTo>
                    <a:pt x="70" y="21"/>
                  </a:lnTo>
                  <a:lnTo>
                    <a:pt x="0" y="0"/>
                  </a:lnTo>
                  <a:lnTo>
                    <a:pt x="3" y="25"/>
                  </a:lnTo>
                  <a:lnTo>
                    <a:pt x="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8" name="Freeform 91"/>
            <p:cNvSpPr>
              <a:spLocks/>
            </p:cNvSpPr>
            <p:nvPr/>
          </p:nvSpPr>
          <p:spPr bwMode="auto">
            <a:xfrm>
              <a:off x="1898" y="1912"/>
              <a:ext cx="20" cy="33"/>
            </a:xfrm>
            <a:custGeom>
              <a:avLst/>
              <a:gdLst>
                <a:gd name="T0" fmla="*/ 0 w 41"/>
                <a:gd name="T1" fmla="*/ 0 h 68"/>
                <a:gd name="T2" fmla="*/ 0 w 41"/>
                <a:gd name="T3" fmla="*/ 0 h 68"/>
                <a:gd name="T4" fmla="*/ 0 w 41"/>
                <a:gd name="T5" fmla="*/ 0 h 68"/>
                <a:gd name="T6" fmla="*/ 0 w 41"/>
                <a:gd name="T7" fmla="*/ 0 h 68"/>
                <a:gd name="T8" fmla="*/ 0 w 41"/>
                <a:gd name="T9" fmla="*/ 0 h 68"/>
                <a:gd name="T10" fmla="*/ 0 w 41"/>
                <a:gd name="T11" fmla="*/ 0 h 68"/>
                <a:gd name="T12" fmla="*/ 0 w 41"/>
                <a:gd name="T13" fmla="*/ 0 h 68"/>
                <a:gd name="T14" fmla="*/ 0 w 41"/>
                <a:gd name="T15" fmla="*/ 0 h 68"/>
                <a:gd name="T16" fmla="*/ 0 w 41"/>
                <a:gd name="T17" fmla="*/ 0 h 68"/>
                <a:gd name="T18" fmla="*/ 0 w 41"/>
                <a:gd name="T19" fmla="*/ 0 h 68"/>
                <a:gd name="T20" fmla="*/ 0 w 41"/>
                <a:gd name="T21" fmla="*/ 0 h 68"/>
                <a:gd name="T22" fmla="*/ 0 w 41"/>
                <a:gd name="T23" fmla="*/ 0 h 68"/>
                <a:gd name="T24" fmla="*/ 0 w 41"/>
                <a:gd name="T25" fmla="*/ 0 h 68"/>
                <a:gd name="T26" fmla="*/ 0 w 41"/>
                <a:gd name="T27" fmla="*/ 0 h 68"/>
                <a:gd name="T28" fmla="*/ 0 w 41"/>
                <a:gd name="T29" fmla="*/ 0 h 68"/>
                <a:gd name="T30" fmla="*/ 0 w 41"/>
                <a:gd name="T31" fmla="*/ 0 h 68"/>
                <a:gd name="T32" fmla="*/ 0 w 41"/>
                <a:gd name="T33" fmla="*/ 0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8"/>
                <a:gd name="T53" fmla="*/ 41 w 41"/>
                <a:gd name="T54" fmla="*/ 68 h 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8">
                  <a:moveTo>
                    <a:pt x="20" y="68"/>
                  </a:moveTo>
                  <a:lnTo>
                    <a:pt x="28" y="65"/>
                  </a:lnTo>
                  <a:lnTo>
                    <a:pt x="35" y="57"/>
                  </a:lnTo>
                  <a:lnTo>
                    <a:pt x="39" y="46"/>
                  </a:lnTo>
                  <a:lnTo>
                    <a:pt x="41" y="33"/>
                  </a:lnTo>
                  <a:lnTo>
                    <a:pt x="39" y="21"/>
                  </a:lnTo>
                  <a:lnTo>
                    <a:pt x="35" y="10"/>
                  </a:lnTo>
                  <a:lnTo>
                    <a:pt x="28" y="3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6" y="10"/>
                  </a:lnTo>
                  <a:lnTo>
                    <a:pt x="2" y="21"/>
                  </a:lnTo>
                  <a:lnTo>
                    <a:pt x="0" y="33"/>
                  </a:lnTo>
                  <a:lnTo>
                    <a:pt x="2" y="46"/>
                  </a:lnTo>
                  <a:lnTo>
                    <a:pt x="6" y="57"/>
                  </a:lnTo>
                  <a:lnTo>
                    <a:pt x="13" y="65"/>
                  </a:lnTo>
                  <a:lnTo>
                    <a:pt x="20" y="68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9" name="Freeform 92"/>
            <p:cNvSpPr>
              <a:spLocks/>
            </p:cNvSpPr>
            <p:nvPr/>
          </p:nvSpPr>
          <p:spPr bwMode="auto">
            <a:xfrm>
              <a:off x="1822" y="1925"/>
              <a:ext cx="20" cy="35"/>
            </a:xfrm>
            <a:custGeom>
              <a:avLst/>
              <a:gdLst>
                <a:gd name="T0" fmla="*/ 0 w 41"/>
                <a:gd name="T1" fmla="*/ 1 h 69"/>
                <a:gd name="T2" fmla="*/ 0 w 41"/>
                <a:gd name="T3" fmla="*/ 1 h 69"/>
                <a:gd name="T4" fmla="*/ 0 w 41"/>
                <a:gd name="T5" fmla="*/ 1 h 69"/>
                <a:gd name="T6" fmla="*/ 0 w 41"/>
                <a:gd name="T7" fmla="*/ 1 h 69"/>
                <a:gd name="T8" fmla="*/ 0 w 41"/>
                <a:gd name="T9" fmla="*/ 1 h 69"/>
                <a:gd name="T10" fmla="*/ 0 w 41"/>
                <a:gd name="T11" fmla="*/ 1 h 69"/>
                <a:gd name="T12" fmla="*/ 0 w 41"/>
                <a:gd name="T13" fmla="*/ 1 h 69"/>
                <a:gd name="T14" fmla="*/ 0 w 41"/>
                <a:gd name="T15" fmla="*/ 1 h 69"/>
                <a:gd name="T16" fmla="*/ 0 w 41"/>
                <a:gd name="T17" fmla="*/ 0 h 69"/>
                <a:gd name="T18" fmla="*/ 0 w 41"/>
                <a:gd name="T19" fmla="*/ 1 h 69"/>
                <a:gd name="T20" fmla="*/ 0 w 41"/>
                <a:gd name="T21" fmla="*/ 1 h 69"/>
                <a:gd name="T22" fmla="*/ 0 w 41"/>
                <a:gd name="T23" fmla="*/ 1 h 69"/>
                <a:gd name="T24" fmla="*/ 0 w 41"/>
                <a:gd name="T25" fmla="*/ 1 h 69"/>
                <a:gd name="T26" fmla="*/ 0 w 41"/>
                <a:gd name="T27" fmla="*/ 1 h 69"/>
                <a:gd name="T28" fmla="*/ 0 w 41"/>
                <a:gd name="T29" fmla="*/ 1 h 69"/>
                <a:gd name="T30" fmla="*/ 0 w 41"/>
                <a:gd name="T31" fmla="*/ 1 h 69"/>
                <a:gd name="T32" fmla="*/ 0 w 41"/>
                <a:gd name="T33" fmla="*/ 1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9"/>
                <a:gd name="T53" fmla="*/ 41 w 41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9">
                  <a:moveTo>
                    <a:pt x="21" y="69"/>
                  </a:moveTo>
                  <a:lnTo>
                    <a:pt x="28" y="66"/>
                  </a:lnTo>
                  <a:lnTo>
                    <a:pt x="35" y="58"/>
                  </a:lnTo>
                  <a:lnTo>
                    <a:pt x="39" y="47"/>
                  </a:lnTo>
                  <a:lnTo>
                    <a:pt x="41" y="35"/>
                  </a:lnTo>
                  <a:lnTo>
                    <a:pt x="39" y="20"/>
                  </a:lnTo>
                  <a:lnTo>
                    <a:pt x="35" y="9"/>
                  </a:lnTo>
                  <a:lnTo>
                    <a:pt x="28" y="3"/>
                  </a:lnTo>
                  <a:lnTo>
                    <a:pt x="21" y="0"/>
                  </a:lnTo>
                  <a:lnTo>
                    <a:pt x="13" y="3"/>
                  </a:lnTo>
                  <a:lnTo>
                    <a:pt x="6" y="9"/>
                  </a:lnTo>
                  <a:lnTo>
                    <a:pt x="2" y="20"/>
                  </a:lnTo>
                  <a:lnTo>
                    <a:pt x="0" y="35"/>
                  </a:lnTo>
                  <a:lnTo>
                    <a:pt x="2" y="47"/>
                  </a:lnTo>
                  <a:lnTo>
                    <a:pt x="6" y="58"/>
                  </a:lnTo>
                  <a:lnTo>
                    <a:pt x="13" y="66"/>
                  </a:lnTo>
                  <a:lnTo>
                    <a:pt x="21" y="69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" name="Rectangle 2">
            <a:extLst>
              <a:ext uri="{FF2B5EF4-FFF2-40B4-BE49-F238E27FC236}">
                <a16:creationId xmlns:a16="http://schemas.microsoft.com/office/drawing/2014/main" id="{2E27A9B7-8E0D-4523-8F40-742A3EE4EC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Printing Neatly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Printing Neatly</a:t>
            </a:r>
          </a:p>
        </p:txBody>
      </p:sp>
      <p:sp>
        <p:nvSpPr>
          <p:cNvPr id="1805315" name="Rectangle 3"/>
          <p:cNvSpPr>
            <a:spLocks noChangeArrowheads="1"/>
          </p:cNvSpPr>
          <p:nvPr/>
        </p:nvSpPr>
        <p:spPr bwMode="auto">
          <a:xfrm>
            <a:off x="381000" y="685800"/>
            <a:ext cx="83359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 </a:t>
            </a:r>
            <a:r>
              <a:rPr lang="en-US" altLang="en-US"/>
              <a:t>text to print neatly &amp; # chars per line</a:t>
            </a:r>
          </a:p>
        </p:txBody>
      </p:sp>
      <p:sp>
        <p:nvSpPr>
          <p:cNvPr id="1805316" name="Rectangle 4"/>
          <p:cNvSpPr>
            <a:spLocks noChangeArrowheads="1"/>
          </p:cNvSpPr>
          <p:nvPr/>
        </p:nvSpPr>
        <p:spPr bwMode="auto">
          <a:xfrm>
            <a:off x="877888" y="1173163"/>
            <a:ext cx="6858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1805317" name="Rectangle 5"/>
          <p:cNvSpPr>
            <a:spLocks noChangeArrowheads="1"/>
          </p:cNvSpPr>
          <p:nvPr/>
        </p:nvSpPr>
        <p:spPr bwMode="auto">
          <a:xfrm>
            <a:off x="381000" y="6126163"/>
            <a:ext cx="868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The </a:t>
            </a:r>
            <a:r>
              <a:rPr lang="en-US" altLang="en-US">
                <a:solidFill>
                  <a:schemeClr val="accent1"/>
                </a:solidFill>
              </a:rPr>
              <a:t>goal</a:t>
            </a:r>
            <a:r>
              <a:rPr lang="en-US" altLang="en-US"/>
              <a:t> is to to print it as “neatly” as possible. 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04800" y="2438400"/>
            <a:ext cx="8610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The </a:t>
            </a:r>
            <a:r>
              <a:rPr lang="en-US" altLang="en-US">
                <a:solidFill>
                  <a:schemeClr val="accent1"/>
                </a:solidFill>
              </a:rPr>
              <a:t>cost</a:t>
            </a:r>
            <a:r>
              <a:rPr lang="en-US" altLang="en-US"/>
              <a:t>: a measure of how neat,</a:t>
            </a:r>
          </a:p>
        </p:txBody>
      </p:sp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381000" y="1779588"/>
            <a:ext cx="8610600" cy="4468812"/>
            <a:chOff x="240" y="1152"/>
            <a:chExt cx="5424" cy="2815"/>
          </a:xfrm>
        </p:grpSpPr>
        <p:grpSp>
          <p:nvGrpSpPr>
            <p:cNvPr id="185359" name="Group 8"/>
            <p:cNvGrpSpPr>
              <a:grpSpLocks/>
            </p:cNvGrpSpPr>
            <p:nvPr/>
          </p:nvGrpSpPr>
          <p:grpSpPr bwMode="auto">
            <a:xfrm>
              <a:off x="480" y="2342"/>
              <a:ext cx="2048" cy="1625"/>
              <a:chOff x="432" y="2599"/>
              <a:chExt cx="2048" cy="1625"/>
            </a:xfrm>
          </p:grpSpPr>
          <p:sp>
            <p:nvSpPr>
              <p:cNvPr id="185361" name="Rectangle 9"/>
              <p:cNvSpPr>
                <a:spLocks noChangeArrowheads="1"/>
              </p:cNvSpPr>
              <p:nvPr/>
            </p:nvSpPr>
            <p:spPr bwMode="auto">
              <a:xfrm>
                <a:off x="498" y="2640"/>
                <a:ext cx="1982" cy="12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Love.life.. </a:t>
                </a:r>
                <a:br>
                  <a:rPr lang="en-US" altLang="en-US">
                    <a:latin typeface="Courier New" pitchFamily="49" charset="0"/>
                    <a:cs typeface="Courier New" pitchFamily="49" charset="0"/>
                  </a:rPr>
                </a:b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man.while.. </a:t>
                </a:r>
                <a:br>
                  <a:rPr lang="en-US" altLang="en-US">
                    <a:latin typeface="Courier New" pitchFamily="49" charset="0"/>
                    <a:cs typeface="Courier New" pitchFamily="49" charset="0"/>
                  </a:rPr>
                </a:b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there......</a:t>
                </a:r>
                <a:br>
                  <a:rPr lang="en-US" altLang="en-US">
                    <a:latin typeface="Courier New" pitchFamily="49" charset="0"/>
                    <a:cs typeface="Courier New" pitchFamily="49" charset="0"/>
                  </a:rPr>
                </a:b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as.we.be...</a:t>
                </a:r>
              </a:p>
            </p:txBody>
          </p:sp>
          <p:sp>
            <p:nvSpPr>
              <p:cNvPr id="185362" name="Rectangle 10"/>
              <p:cNvSpPr>
                <a:spLocks noChangeArrowheads="1"/>
              </p:cNvSpPr>
              <p:nvPr/>
            </p:nvSpPr>
            <p:spPr bwMode="auto">
              <a:xfrm>
                <a:off x="432" y="2599"/>
                <a:ext cx="1872" cy="1296"/>
              </a:xfrm>
              <a:prstGeom prst="rect">
                <a:avLst/>
              </a:prstGeom>
              <a:noFill/>
              <a:ln w="25400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>
                  <a:solidFill>
                    <a:schemeClr val="hlink"/>
                  </a:solidFill>
                </a:endParaRPr>
              </a:p>
            </p:txBody>
          </p:sp>
          <p:sp>
            <p:nvSpPr>
              <p:cNvPr id="185363" name="Line 11"/>
              <p:cNvSpPr>
                <a:spLocks noChangeShapeType="1"/>
              </p:cNvSpPr>
              <p:nvPr/>
            </p:nvSpPr>
            <p:spPr bwMode="auto">
              <a:xfrm>
                <a:off x="912" y="3972"/>
                <a:ext cx="1392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64" name="Text Box 12"/>
              <p:cNvSpPr txBox="1">
                <a:spLocks noChangeArrowheads="1"/>
              </p:cNvSpPr>
              <p:nvPr/>
            </p:nvSpPr>
            <p:spPr bwMode="auto">
              <a:xfrm>
                <a:off x="1382" y="39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400">
                    <a:solidFill>
                      <a:schemeClr val="hlink"/>
                    </a:solidFill>
                  </a:rPr>
                  <a:t>11</a:t>
                </a:r>
              </a:p>
            </p:txBody>
          </p:sp>
        </p:grpSp>
        <p:sp>
          <p:nvSpPr>
            <p:cNvPr id="185360" name="Rectangle 13"/>
            <p:cNvSpPr>
              <a:spLocks noChangeArrowheads="1"/>
            </p:cNvSpPr>
            <p:nvPr/>
          </p:nvSpPr>
          <p:spPr bwMode="auto">
            <a:xfrm>
              <a:off x="240" y="1152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# of words to put on each line. </a:t>
              </a:r>
            </a:p>
          </p:txBody>
        </p:sp>
      </p:grpSp>
      <p:grpSp>
        <p:nvGrpSpPr>
          <p:cNvPr id="4" name="Group 14"/>
          <p:cNvGrpSpPr>
            <a:grpSpLocks/>
          </p:cNvGrpSpPr>
          <p:nvPr/>
        </p:nvGrpSpPr>
        <p:grpSpPr bwMode="auto">
          <a:xfrm>
            <a:off x="1552575" y="2895600"/>
            <a:ext cx="5853113" cy="2895600"/>
            <a:chOff x="978" y="1824"/>
            <a:chExt cx="3687" cy="1824"/>
          </a:xfrm>
        </p:grpSpPr>
        <p:sp>
          <p:nvSpPr>
            <p:cNvPr id="185357" name="Rectangle 15"/>
            <p:cNvSpPr>
              <a:spLocks noChangeArrowheads="1"/>
            </p:cNvSpPr>
            <p:nvPr/>
          </p:nvSpPr>
          <p:spPr bwMode="auto">
            <a:xfrm>
              <a:off x="978" y="1824"/>
              <a:ext cx="36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few blanks on the end of each line.</a:t>
              </a:r>
            </a:p>
          </p:txBody>
        </p:sp>
        <p:sp>
          <p:nvSpPr>
            <p:cNvPr id="185358" name="Text Box 16"/>
            <p:cNvSpPr txBox="1">
              <a:spLocks noChangeArrowheads="1"/>
            </p:cNvSpPr>
            <p:nvPr/>
          </p:nvSpPr>
          <p:spPr bwMode="auto">
            <a:xfrm>
              <a:off x="2400" y="2362"/>
              <a:ext cx="244" cy="1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2</a:t>
              </a:r>
              <a:br>
                <a:rPr lang="en-US" altLang="en-US">
                  <a:solidFill>
                    <a:schemeClr val="accent1"/>
                  </a:solidFill>
                </a:rPr>
              </a:br>
              <a:r>
                <a:rPr lang="en-US" altLang="en-US">
                  <a:solidFill>
                    <a:schemeClr val="accent1"/>
                  </a:solidFill>
                </a:rPr>
                <a:t>2</a:t>
              </a:r>
              <a:br>
                <a:rPr lang="en-US" altLang="en-US">
                  <a:solidFill>
                    <a:schemeClr val="accent1"/>
                  </a:solidFill>
                </a:rPr>
              </a:br>
              <a:r>
                <a:rPr lang="en-US" altLang="en-US">
                  <a:solidFill>
                    <a:schemeClr val="accent1"/>
                  </a:solidFill>
                </a:rPr>
                <a:t>6</a:t>
              </a:r>
              <a:br>
                <a:rPr lang="en-US" altLang="en-US">
                  <a:solidFill>
                    <a:schemeClr val="accent1"/>
                  </a:solidFill>
                </a:rPr>
              </a:br>
              <a:r>
                <a:rPr lang="en-US" altLang="en-US">
                  <a:solidFill>
                    <a:schemeClr val="accent1"/>
                  </a:solidFill>
                </a:rPr>
                <a:t>3</a:t>
              </a:r>
            </a:p>
          </p:txBody>
        </p:sp>
      </p:grpSp>
      <p:grpSp>
        <p:nvGrpSpPr>
          <p:cNvPr id="5" name="Group 17"/>
          <p:cNvGrpSpPr>
            <a:grpSpLocks/>
          </p:cNvGrpSpPr>
          <p:nvPr/>
        </p:nvGrpSpPr>
        <p:grpSpPr bwMode="auto">
          <a:xfrm>
            <a:off x="4013200" y="3706813"/>
            <a:ext cx="1828800" cy="2554287"/>
            <a:chOff x="2528" y="2335"/>
            <a:chExt cx="1152" cy="1609"/>
          </a:xfrm>
        </p:grpSpPr>
        <p:sp>
          <p:nvSpPr>
            <p:cNvPr id="185355" name="Text Box 18"/>
            <p:cNvSpPr txBox="1">
              <a:spLocks noChangeArrowheads="1"/>
            </p:cNvSpPr>
            <p:nvPr/>
          </p:nvSpPr>
          <p:spPr bwMode="auto">
            <a:xfrm>
              <a:off x="2528" y="2335"/>
              <a:ext cx="1152" cy="1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baseline="30000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3</a:t>
              </a:r>
              <a: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 = 8</a:t>
              </a:r>
              <a:b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</a:br>
              <a:r>
                <a:rPr lang="en-US" altLang="en-US" baseline="30000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3</a:t>
              </a:r>
              <a: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 = 8</a:t>
              </a:r>
              <a:b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</a:br>
              <a:r>
                <a:rPr lang="en-US" altLang="en-US" baseline="30000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3</a:t>
              </a:r>
              <a: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 = 216</a:t>
              </a:r>
              <a:b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</a:br>
              <a:r>
                <a:rPr lang="en-US" altLang="en-US" baseline="30000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3</a:t>
              </a:r>
              <a: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 = 27</a:t>
              </a:r>
              <a:b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</a:br>
              <a:r>
                <a:rPr lang="en-US" altLang="en-US">
                  <a:solidFill>
                    <a:schemeClr val="accent1"/>
                  </a:solidFill>
                  <a:latin typeface="Courier New" pitchFamily="49" charset="0"/>
                  <a:cs typeface="Courier New" pitchFamily="49" charset="0"/>
                </a:rPr>
                <a:t>   259</a:t>
              </a:r>
            </a:p>
          </p:txBody>
        </p:sp>
        <p:sp>
          <p:nvSpPr>
            <p:cNvPr id="185356" name="Line 19"/>
            <p:cNvSpPr>
              <a:spLocks noChangeShapeType="1"/>
            </p:cNvSpPr>
            <p:nvPr/>
          </p:nvSpPr>
          <p:spPr bwMode="auto">
            <a:xfrm>
              <a:off x="2880" y="3600"/>
              <a:ext cx="624" cy="0"/>
            </a:xfrm>
            <a:prstGeom prst="line">
              <a:avLst/>
            </a:prstGeom>
            <a:noFill/>
            <a:ln w="2540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05332" name="Text Box 20"/>
          <p:cNvSpPr txBox="1">
            <a:spLocks noChangeArrowheads="1"/>
          </p:cNvSpPr>
          <p:nvPr/>
        </p:nvSpPr>
        <p:spPr bwMode="auto">
          <a:xfrm>
            <a:off x="5943600" y="3640138"/>
            <a:ext cx="3092450" cy="156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small punishment</a:t>
            </a:r>
            <a:br>
              <a:rPr lang="en-US" altLang="en-US">
                <a:solidFill>
                  <a:schemeClr val="accent1"/>
                </a:solidFill>
              </a:rPr>
            </a:br>
            <a:br>
              <a:rPr lang="en-US" altLang="en-US">
                <a:solidFill>
                  <a:schemeClr val="accent1"/>
                </a:solidFill>
              </a:rPr>
            </a:br>
            <a:r>
              <a:rPr lang="en-US" altLang="en-US">
                <a:solidFill>
                  <a:schemeClr val="accent1"/>
                </a:solidFill>
              </a:rPr>
              <a:t>big punishment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5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5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5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5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05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05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05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05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05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05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5315" grpId="0" autoUpdateAnimBg="0"/>
      <p:bldP spid="1805316" grpId="0" autoUpdateAnimBg="0"/>
      <p:bldP spid="1805317" grpId="0" autoUpdateAnimBg="0"/>
      <p:bldP spid="1805318" grpId="0" autoUpdateAnimBg="0"/>
      <p:bldP spid="1805332" grpId="0" autoUpdateAnimBg="0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Brute Force Algorithm</a:t>
            </a:r>
          </a:p>
        </p:txBody>
      </p:sp>
      <p:sp>
        <p:nvSpPr>
          <p:cNvPr id="186371" name="Rectangle 3"/>
          <p:cNvSpPr>
            <a:spLocks noChangeArrowheads="1"/>
          </p:cNvSpPr>
          <p:nvPr/>
        </p:nvSpPr>
        <p:spPr bwMode="auto">
          <a:xfrm>
            <a:off x="441325" y="2438400"/>
            <a:ext cx="8731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But there may be an exponential number of ways to!</a:t>
            </a:r>
          </a:p>
        </p:txBody>
      </p:sp>
      <p:grpSp>
        <p:nvGrpSpPr>
          <p:cNvPr id="186372" name="Group 4"/>
          <p:cNvGrpSpPr>
            <a:grpSpLocks/>
          </p:cNvGrpSpPr>
          <p:nvPr/>
        </p:nvGrpSpPr>
        <p:grpSpPr bwMode="auto">
          <a:xfrm>
            <a:off x="3505200" y="3048000"/>
            <a:ext cx="838200" cy="3657600"/>
            <a:chOff x="1584" y="1920"/>
            <a:chExt cx="528" cy="2304"/>
          </a:xfrm>
        </p:grpSpPr>
        <p:sp>
          <p:nvSpPr>
            <p:cNvPr id="186376" name="Rectangle 5"/>
            <p:cNvSpPr>
              <a:spLocks noChangeArrowheads="1"/>
            </p:cNvSpPr>
            <p:nvPr/>
          </p:nvSpPr>
          <p:spPr bwMode="auto">
            <a:xfrm>
              <a:off x="1584" y="1920"/>
              <a:ext cx="528" cy="230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grpSp>
          <p:nvGrpSpPr>
            <p:cNvPr id="186377" name="Group 6"/>
            <p:cNvGrpSpPr>
              <a:grpSpLocks/>
            </p:cNvGrpSpPr>
            <p:nvPr/>
          </p:nvGrpSpPr>
          <p:grpSpPr bwMode="auto">
            <a:xfrm>
              <a:off x="1632" y="2016"/>
              <a:ext cx="384" cy="2112"/>
              <a:chOff x="1536" y="2160"/>
              <a:chExt cx="384" cy="2112"/>
            </a:xfrm>
          </p:grpSpPr>
          <p:grpSp>
            <p:nvGrpSpPr>
              <p:cNvPr id="186378" name="Group 7"/>
              <p:cNvGrpSpPr>
                <a:grpSpLocks/>
              </p:cNvGrpSpPr>
              <p:nvPr/>
            </p:nvGrpSpPr>
            <p:grpSpPr bwMode="auto">
              <a:xfrm>
                <a:off x="1536" y="2160"/>
                <a:ext cx="384" cy="528"/>
                <a:chOff x="1536" y="2160"/>
                <a:chExt cx="384" cy="528"/>
              </a:xfrm>
            </p:grpSpPr>
            <p:sp>
              <p:nvSpPr>
                <p:cNvPr id="186392" name="Oval 8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6393" name="Freeform 9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394" name="Freeform 10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86379" name="Group 11"/>
              <p:cNvGrpSpPr>
                <a:grpSpLocks/>
              </p:cNvGrpSpPr>
              <p:nvPr/>
            </p:nvGrpSpPr>
            <p:grpSpPr bwMode="auto">
              <a:xfrm>
                <a:off x="1536" y="2661"/>
                <a:ext cx="384" cy="528"/>
                <a:chOff x="1536" y="2160"/>
                <a:chExt cx="384" cy="528"/>
              </a:xfrm>
            </p:grpSpPr>
            <p:sp>
              <p:nvSpPr>
                <p:cNvPr id="186389" name="Oval 12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6390" name="Freeform 13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391" name="Freeform 14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86380" name="Group 15"/>
              <p:cNvGrpSpPr>
                <a:grpSpLocks/>
              </p:cNvGrpSpPr>
              <p:nvPr/>
            </p:nvGrpSpPr>
            <p:grpSpPr bwMode="auto">
              <a:xfrm>
                <a:off x="1536" y="3169"/>
                <a:ext cx="384" cy="528"/>
                <a:chOff x="1536" y="2160"/>
                <a:chExt cx="384" cy="528"/>
              </a:xfrm>
            </p:grpSpPr>
            <p:sp>
              <p:nvSpPr>
                <p:cNvPr id="186386" name="Oval 16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6387" name="Freeform 17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388" name="Freeform 18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86381" name="Group 19"/>
              <p:cNvGrpSpPr>
                <a:grpSpLocks/>
              </p:cNvGrpSpPr>
              <p:nvPr/>
            </p:nvGrpSpPr>
            <p:grpSpPr bwMode="auto">
              <a:xfrm>
                <a:off x="1536" y="3670"/>
                <a:ext cx="384" cy="528"/>
                <a:chOff x="1536" y="2160"/>
                <a:chExt cx="384" cy="528"/>
              </a:xfrm>
            </p:grpSpPr>
            <p:sp>
              <p:nvSpPr>
                <p:cNvPr id="186383" name="Oval 20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6384" name="Freeform 21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385" name="Freeform 22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6382" name="Oval 23"/>
              <p:cNvSpPr>
                <a:spLocks noChangeArrowheads="1"/>
              </p:cNvSpPr>
              <p:nvPr/>
            </p:nvSpPr>
            <p:spPr bwMode="auto">
              <a:xfrm>
                <a:off x="1680" y="4176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86373" name="Rectangle 24"/>
          <p:cNvSpPr>
            <a:spLocks noChangeArrowheads="1"/>
          </p:cNvSpPr>
          <p:nvPr/>
        </p:nvSpPr>
        <p:spPr bwMode="auto">
          <a:xfrm>
            <a:off x="441325" y="1706563"/>
            <a:ext cx="61325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Try all ways to print, return the best.</a:t>
            </a:r>
          </a:p>
        </p:txBody>
      </p:sp>
      <p:sp>
        <p:nvSpPr>
          <p:cNvPr id="186374" name="Rectangle 25"/>
          <p:cNvSpPr>
            <a:spLocks noChangeArrowheads="1"/>
          </p:cNvSpPr>
          <p:nvPr/>
        </p:nvSpPr>
        <p:spPr bwMode="auto">
          <a:xfrm>
            <a:off x="1143000" y="3162300"/>
            <a:ext cx="3097213" cy="304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>
                <a:latin typeface="Courier New" pitchFamily="49" charset="0"/>
                <a:cs typeface="Courier New" pitchFamily="49" charset="0"/>
              </a:rPr>
              <a:t>love.life.. </a:t>
            </a:r>
            <a:br>
              <a:rPr lang="en-US" altLang="en-US" sz="2400">
                <a:latin typeface="Courier New" pitchFamily="49" charset="0"/>
                <a:cs typeface="Courier New" pitchFamily="49" charset="0"/>
              </a:rPr>
            </a:br>
            <a:r>
              <a:rPr lang="en-US" altLang="en-US" sz="2400">
                <a:latin typeface="Courier New" pitchFamily="49" charset="0"/>
                <a:cs typeface="Courier New" pitchFamily="49" charset="0"/>
              </a:rPr>
              <a:t>man........ </a:t>
            </a:r>
            <a:br>
              <a:rPr lang="en-US" altLang="en-US" sz="2400">
                <a:latin typeface="Courier New" pitchFamily="49" charset="0"/>
                <a:cs typeface="Courier New" pitchFamily="49" charset="0"/>
              </a:rPr>
            </a:br>
            <a:r>
              <a:rPr lang="en-US" altLang="en-US" sz="2400">
                <a:latin typeface="Courier New" pitchFamily="49" charset="0"/>
                <a:cs typeface="Courier New" pitchFamily="49" charset="0"/>
              </a:rPr>
              <a:t>love.......</a:t>
            </a:r>
            <a:br>
              <a:rPr lang="en-US" altLang="en-US" sz="2400">
                <a:latin typeface="Courier New" pitchFamily="49" charset="0"/>
                <a:cs typeface="Courier New" pitchFamily="49" charset="0"/>
              </a:rPr>
            </a:br>
            <a:r>
              <a:rPr lang="en-US" altLang="en-US" sz="2400">
                <a:latin typeface="Courier New" pitchFamily="49" charset="0"/>
                <a:cs typeface="Courier New" pitchFamily="49" charset="0"/>
              </a:rPr>
              <a:t>life.man...</a:t>
            </a:r>
            <a:br>
              <a:rPr lang="en-US" altLang="en-US" sz="2400">
                <a:latin typeface="Courier New" pitchFamily="49" charset="0"/>
                <a:cs typeface="Courier New" pitchFamily="49" charset="0"/>
              </a:rPr>
            </a:br>
            <a:r>
              <a:rPr lang="en-US" altLang="en-US" sz="2400">
                <a:latin typeface="Courier New" pitchFamily="49" charset="0"/>
                <a:cs typeface="Courier New" pitchFamily="49" charset="0"/>
              </a:rPr>
              <a:t>love.......</a:t>
            </a:r>
            <a:br>
              <a:rPr lang="en-US" altLang="en-US" sz="2400">
                <a:latin typeface="Courier New" pitchFamily="49" charset="0"/>
                <a:cs typeface="Courier New" pitchFamily="49" charset="0"/>
              </a:rPr>
            </a:br>
            <a:r>
              <a:rPr lang="en-US" altLang="en-US" sz="2400">
                <a:latin typeface="Courier New" pitchFamily="49" charset="0"/>
                <a:cs typeface="Courier New" pitchFamily="49" charset="0"/>
              </a:rPr>
              <a:t>life.man...</a:t>
            </a:r>
            <a:br>
              <a:rPr lang="en-US" altLang="en-US" sz="2400">
                <a:latin typeface="Courier New" pitchFamily="49" charset="0"/>
                <a:cs typeface="Courier New" pitchFamily="49" charset="0"/>
              </a:rPr>
            </a:br>
            <a:r>
              <a:rPr lang="en-US" altLang="en-US" sz="2400">
                <a:latin typeface="Courier New" pitchFamily="49" charset="0"/>
                <a:cs typeface="Courier New" pitchFamily="49" charset="0"/>
              </a:rPr>
              <a:t>love.life.. </a:t>
            </a:r>
            <a:br>
              <a:rPr lang="en-US" altLang="en-US" sz="2400">
                <a:latin typeface="Courier New" pitchFamily="49" charset="0"/>
                <a:cs typeface="Courier New" pitchFamily="49" charset="0"/>
              </a:rPr>
            </a:br>
            <a:r>
              <a:rPr lang="en-US" altLang="en-US" sz="2400">
                <a:latin typeface="Courier New" pitchFamily="49" charset="0"/>
                <a:cs typeface="Courier New" pitchFamily="49" charset="0"/>
              </a:rPr>
              <a:t>man........</a:t>
            </a:r>
          </a:p>
        </p:txBody>
      </p:sp>
      <p:sp>
        <p:nvSpPr>
          <p:cNvPr id="186375" name="Rectangle 26"/>
          <p:cNvSpPr>
            <a:spLocks noChangeArrowheads="1"/>
          </p:cNvSpPr>
          <p:nvPr/>
        </p:nvSpPr>
        <p:spPr bwMode="auto">
          <a:xfrm>
            <a:off x="1143000" y="3200400"/>
            <a:ext cx="2133600" cy="31242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>
              <a:solidFill>
                <a:schemeClr val="hlink"/>
              </a:solidFill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1443844" name="Rectangle 4"/>
          <p:cNvSpPr>
            <a:spLocks noChangeArrowheads="1"/>
          </p:cNvSpPr>
          <p:nvPr/>
        </p:nvSpPr>
        <p:spPr bwMode="auto">
          <a:xfrm>
            <a:off x="388938" y="1905000"/>
            <a:ext cx="6102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“How many words on the last line?”</a:t>
            </a:r>
          </a:p>
        </p:txBody>
      </p:sp>
      <p:grpSp>
        <p:nvGrpSpPr>
          <p:cNvPr id="2" name="Group 54"/>
          <p:cNvGrpSpPr>
            <a:grpSpLocks/>
          </p:cNvGrpSpPr>
          <p:nvPr/>
        </p:nvGrpSpPr>
        <p:grpSpPr bwMode="auto">
          <a:xfrm>
            <a:off x="152400" y="1295400"/>
            <a:ext cx="3200400" cy="762000"/>
            <a:chOff x="96" y="816"/>
            <a:chExt cx="2016" cy="480"/>
          </a:xfrm>
        </p:grpSpPr>
        <p:sp>
          <p:nvSpPr>
            <p:cNvPr id="187433" name="Rectangle 3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187434" name="Picture 7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87397" name="Picture 8" descr="capture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045075"/>
            <a:ext cx="9001125" cy="166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3850" name="Rectangle 10"/>
          <p:cNvSpPr>
            <a:spLocks noChangeArrowheads="1"/>
          </p:cNvSpPr>
          <p:nvPr/>
        </p:nvSpPr>
        <p:spPr bwMode="auto">
          <a:xfrm>
            <a:off x="533400" y="2544763"/>
            <a:ext cx="3424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may answer 3.</a:t>
            </a:r>
          </a:p>
        </p:txBody>
      </p:sp>
      <p:sp>
        <p:nvSpPr>
          <p:cNvPr id="1443852" name="Oval 12"/>
          <p:cNvSpPr>
            <a:spLocks noChangeArrowheads="1"/>
          </p:cNvSpPr>
          <p:nvPr/>
        </p:nvSpPr>
        <p:spPr bwMode="auto">
          <a:xfrm>
            <a:off x="6172200" y="6057900"/>
            <a:ext cx="1219200" cy="342900"/>
          </a:xfrm>
          <a:prstGeom prst="ellips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7400" name="Rectangle 16"/>
          <p:cNvSpPr>
            <a:spLocks noChangeArrowheads="1"/>
          </p:cNvSpPr>
          <p:nvPr/>
        </p:nvSpPr>
        <p:spPr bwMode="auto">
          <a:xfrm>
            <a:off x="152400" y="685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87401" name="Rectangle 17"/>
          <p:cNvSpPr>
            <a:spLocks noChangeArrowheads="1"/>
          </p:cNvSpPr>
          <p:nvPr/>
        </p:nvSpPr>
        <p:spPr bwMode="auto">
          <a:xfrm>
            <a:off x="2209800" y="685800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1443858" name="Rectangle 18"/>
          <p:cNvSpPr>
            <a:spLocks noChangeArrowheads="1"/>
          </p:cNvSpPr>
          <p:nvPr/>
        </p:nvSpPr>
        <p:spPr bwMode="auto">
          <a:xfrm>
            <a:off x="536575" y="3886200"/>
            <a:ext cx="534511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is the best way to print </a:t>
            </a:r>
            <a:br>
              <a:rPr lang="en-US" altLang="en-US"/>
            </a:br>
            <a:r>
              <a:rPr lang="en-US" altLang="en-US"/>
              <a:t>the remaining n-3 words?”</a:t>
            </a:r>
          </a:p>
        </p:txBody>
      </p:sp>
      <p:grpSp>
        <p:nvGrpSpPr>
          <p:cNvPr id="3" name="Group 55"/>
          <p:cNvGrpSpPr>
            <a:grpSpLocks/>
          </p:cNvGrpSpPr>
          <p:nvPr/>
        </p:nvGrpSpPr>
        <p:grpSpPr bwMode="auto">
          <a:xfrm>
            <a:off x="212725" y="3124200"/>
            <a:ext cx="3444875" cy="917575"/>
            <a:chOff x="134" y="1968"/>
            <a:chExt cx="2170" cy="578"/>
          </a:xfrm>
        </p:grpSpPr>
        <p:sp>
          <p:nvSpPr>
            <p:cNvPr id="187416" name="Text Box 21"/>
            <p:cNvSpPr txBox="1">
              <a:spLocks noChangeArrowheads="1"/>
            </p:cNvSpPr>
            <p:nvPr/>
          </p:nvSpPr>
          <p:spPr bwMode="auto">
            <a:xfrm>
              <a:off x="134" y="2083"/>
              <a:ext cx="173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friend:</a:t>
              </a:r>
            </a:p>
          </p:txBody>
        </p:sp>
        <p:grpSp>
          <p:nvGrpSpPr>
            <p:cNvPr id="187417" name="Group 22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187418" name="Freeform 2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7419" name="Group 2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87420" name="Freeform 2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1" name="Freeform 2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2" name="Freeform 2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3" name="Freeform 2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4" name="Freeform 2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5" name="Freeform 3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6" name="Freeform 3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7" name="Oval 3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7428" name="Oval 3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7429" name="Oval 3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7430" name="Oval 3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87431" name="Oval 3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87432" name="Oval 3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443878" name="Oval 38"/>
          <p:cNvSpPr>
            <a:spLocks noChangeArrowheads="1"/>
          </p:cNvSpPr>
          <p:nvPr/>
        </p:nvSpPr>
        <p:spPr bwMode="auto">
          <a:xfrm>
            <a:off x="6096000" y="5334000"/>
            <a:ext cx="1447800" cy="8382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6" name="Group 58"/>
          <p:cNvGrpSpPr>
            <a:grpSpLocks/>
          </p:cNvGrpSpPr>
          <p:nvPr/>
        </p:nvGrpSpPr>
        <p:grpSpPr bwMode="auto">
          <a:xfrm>
            <a:off x="6019800" y="3276600"/>
            <a:ext cx="3292475" cy="3276600"/>
            <a:chOff x="3792" y="2064"/>
            <a:chExt cx="2074" cy="2064"/>
          </a:xfrm>
        </p:grpSpPr>
        <p:sp>
          <p:nvSpPr>
            <p:cNvPr id="187406" name="Text Box 41"/>
            <p:cNvSpPr txBox="1">
              <a:spLocks noChangeArrowheads="1"/>
            </p:cNvSpPr>
            <p:nvPr/>
          </p:nvSpPr>
          <p:spPr bwMode="auto">
            <a:xfrm>
              <a:off x="3936" y="2064"/>
              <a:ext cx="1930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combine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bird’s and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friend’s answers. </a:t>
              </a:r>
            </a:p>
          </p:txBody>
        </p:sp>
        <p:grpSp>
          <p:nvGrpSpPr>
            <p:cNvPr id="187407" name="Group 57"/>
            <p:cNvGrpSpPr>
              <a:grpSpLocks/>
            </p:cNvGrpSpPr>
            <p:nvPr/>
          </p:nvGrpSpPr>
          <p:grpSpPr bwMode="auto">
            <a:xfrm>
              <a:off x="3792" y="2256"/>
              <a:ext cx="1872" cy="1872"/>
              <a:chOff x="3792" y="2256"/>
              <a:chExt cx="1872" cy="1872"/>
            </a:xfrm>
          </p:grpSpPr>
          <p:grpSp>
            <p:nvGrpSpPr>
              <p:cNvPr id="187408" name="Group 42"/>
              <p:cNvGrpSpPr>
                <a:grpSpLocks/>
              </p:cNvGrpSpPr>
              <p:nvPr/>
            </p:nvGrpSpPr>
            <p:grpSpPr bwMode="auto">
              <a:xfrm flipH="1">
                <a:off x="5376" y="2256"/>
                <a:ext cx="288" cy="480"/>
                <a:chOff x="2432" y="1328"/>
                <a:chExt cx="906" cy="2075"/>
              </a:xfrm>
            </p:grpSpPr>
            <p:sp>
              <p:nvSpPr>
                <p:cNvPr id="187410" name="Freeform 43"/>
                <p:cNvSpPr>
                  <a:spLocks/>
                </p:cNvSpPr>
                <p:nvPr/>
              </p:nvSpPr>
              <p:spPr bwMode="auto">
                <a:xfrm>
                  <a:off x="2594" y="1328"/>
                  <a:ext cx="450" cy="433"/>
                </a:xfrm>
                <a:custGeom>
                  <a:avLst/>
                  <a:gdLst>
                    <a:gd name="T0" fmla="*/ 566 w 410"/>
                    <a:gd name="T1" fmla="*/ 195 h 406"/>
                    <a:gd name="T2" fmla="*/ 457 w 410"/>
                    <a:gd name="T3" fmla="*/ 69 h 406"/>
                    <a:gd name="T4" fmla="*/ 350 w 410"/>
                    <a:gd name="T5" fmla="*/ 0 h 406"/>
                    <a:gd name="T6" fmla="*/ 222 w 410"/>
                    <a:gd name="T7" fmla="*/ 0 h 406"/>
                    <a:gd name="T8" fmla="*/ 85 w 410"/>
                    <a:gd name="T9" fmla="*/ 44 h 406"/>
                    <a:gd name="T10" fmla="*/ 20 w 410"/>
                    <a:gd name="T11" fmla="*/ 119 h 406"/>
                    <a:gd name="T12" fmla="*/ 0 w 410"/>
                    <a:gd name="T13" fmla="*/ 221 h 406"/>
                    <a:gd name="T14" fmla="*/ 20 w 410"/>
                    <a:gd name="T15" fmla="*/ 355 h 406"/>
                    <a:gd name="T16" fmla="*/ 104 w 410"/>
                    <a:gd name="T17" fmla="*/ 510 h 406"/>
                    <a:gd name="T18" fmla="*/ 256 w 410"/>
                    <a:gd name="T19" fmla="*/ 610 h 406"/>
                    <a:gd name="T20" fmla="*/ 371 w 410"/>
                    <a:gd name="T21" fmla="*/ 661 h 406"/>
                    <a:gd name="T22" fmla="*/ 490 w 410"/>
                    <a:gd name="T23" fmla="*/ 680 h 406"/>
                    <a:gd name="T24" fmla="*/ 585 w 410"/>
                    <a:gd name="T25" fmla="*/ 655 h 406"/>
                    <a:gd name="T26" fmla="*/ 639 w 410"/>
                    <a:gd name="T27" fmla="*/ 610 h 406"/>
                    <a:gd name="T28" fmla="*/ 670 w 410"/>
                    <a:gd name="T29" fmla="*/ 510 h 406"/>
                    <a:gd name="T30" fmla="*/ 664 w 410"/>
                    <a:gd name="T31" fmla="*/ 389 h 406"/>
                    <a:gd name="T32" fmla="*/ 627 w 410"/>
                    <a:gd name="T33" fmla="*/ 290 h 406"/>
                    <a:gd name="T34" fmla="*/ 842 w 410"/>
                    <a:gd name="T35" fmla="*/ 195 h 406"/>
                    <a:gd name="T36" fmla="*/ 864 w 410"/>
                    <a:gd name="T37" fmla="*/ 154 h 406"/>
                    <a:gd name="T38" fmla="*/ 842 w 410"/>
                    <a:gd name="T39" fmla="*/ 135 h 406"/>
                    <a:gd name="T40" fmla="*/ 607 w 410"/>
                    <a:gd name="T41" fmla="*/ 246 h 406"/>
                    <a:gd name="T42" fmla="*/ 566 w 410"/>
                    <a:gd name="T43" fmla="*/ 195 h 40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10"/>
                    <a:gd name="T67" fmla="*/ 0 h 406"/>
                    <a:gd name="T68" fmla="*/ 410 w 410"/>
                    <a:gd name="T69" fmla="*/ 406 h 40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10" h="406">
                      <a:moveTo>
                        <a:pt x="268" y="117"/>
                      </a:moveTo>
                      <a:lnTo>
                        <a:pt x="217" y="41"/>
                      </a:lnTo>
                      <a:lnTo>
                        <a:pt x="166" y="0"/>
                      </a:lnTo>
                      <a:lnTo>
                        <a:pt x="106" y="0"/>
                      </a:lnTo>
                      <a:lnTo>
                        <a:pt x="40" y="26"/>
                      </a:lnTo>
                      <a:lnTo>
                        <a:pt x="10" y="71"/>
                      </a:lnTo>
                      <a:lnTo>
                        <a:pt x="0" y="132"/>
                      </a:lnTo>
                      <a:lnTo>
                        <a:pt x="10" y="213"/>
                      </a:lnTo>
                      <a:lnTo>
                        <a:pt x="50" y="304"/>
                      </a:lnTo>
                      <a:lnTo>
                        <a:pt x="121" y="365"/>
                      </a:lnTo>
                      <a:lnTo>
                        <a:pt x="176" y="395"/>
                      </a:lnTo>
                      <a:lnTo>
                        <a:pt x="232" y="406"/>
                      </a:lnTo>
                      <a:lnTo>
                        <a:pt x="278" y="390"/>
                      </a:lnTo>
                      <a:lnTo>
                        <a:pt x="303" y="365"/>
                      </a:lnTo>
                      <a:lnTo>
                        <a:pt x="319" y="304"/>
                      </a:lnTo>
                      <a:lnTo>
                        <a:pt x="314" y="233"/>
                      </a:lnTo>
                      <a:lnTo>
                        <a:pt x="298" y="173"/>
                      </a:lnTo>
                      <a:lnTo>
                        <a:pt x="399" y="117"/>
                      </a:lnTo>
                      <a:lnTo>
                        <a:pt x="410" y="92"/>
                      </a:lnTo>
                      <a:lnTo>
                        <a:pt x="399" y="81"/>
                      </a:lnTo>
                      <a:lnTo>
                        <a:pt x="288" y="147"/>
                      </a:lnTo>
                      <a:lnTo>
                        <a:pt x="268" y="1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11" name="Freeform 44"/>
                <p:cNvSpPr>
                  <a:spLocks/>
                </p:cNvSpPr>
                <p:nvPr/>
              </p:nvSpPr>
              <p:spPr bwMode="auto">
                <a:xfrm>
                  <a:off x="2432" y="1810"/>
                  <a:ext cx="362" cy="582"/>
                </a:xfrm>
                <a:custGeom>
                  <a:avLst/>
                  <a:gdLst>
                    <a:gd name="T0" fmla="*/ 705 w 329"/>
                    <a:gd name="T1" fmla="*/ 23 h 546"/>
                    <a:gd name="T2" fmla="*/ 628 w 329"/>
                    <a:gd name="T3" fmla="*/ 0 h 546"/>
                    <a:gd name="T4" fmla="*/ 467 w 329"/>
                    <a:gd name="T5" fmla="*/ 5 h 546"/>
                    <a:gd name="T6" fmla="*/ 323 w 329"/>
                    <a:gd name="T7" fmla="*/ 93 h 546"/>
                    <a:gd name="T8" fmla="*/ 119 w 329"/>
                    <a:gd name="T9" fmla="*/ 271 h 546"/>
                    <a:gd name="T10" fmla="*/ 13 w 329"/>
                    <a:gd name="T11" fmla="*/ 413 h 546"/>
                    <a:gd name="T12" fmla="*/ 0 w 329"/>
                    <a:gd name="T13" fmla="*/ 464 h 546"/>
                    <a:gd name="T14" fmla="*/ 55 w 329"/>
                    <a:gd name="T15" fmla="*/ 555 h 546"/>
                    <a:gd name="T16" fmla="*/ 173 w 329"/>
                    <a:gd name="T17" fmla="*/ 600 h 546"/>
                    <a:gd name="T18" fmla="*/ 323 w 329"/>
                    <a:gd name="T19" fmla="*/ 648 h 546"/>
                    <a:gd name="T20" fmla="*/ 446 w 329"/>
                    <a:gd name="T21" fmla="*/ 673 h 546"/>
                    <a:gd name="T22" fmla="*/ 498 w 329"/>
                    <a:gd name="T23" fmla="*/ 716 h 546"/>
                    <a:gd name="T24" fmla="*/ 467 w 329"/>
                    <a:gd name="T25" fmla="*/ 776 h 546"/>
                    <a:gd name="T26" fmla="*/ 383 w 329"/>
                    <a:gd name="T27" fmla="*/ 843 h 546"/>
                    <a:gd name="T28" fmla="*/ 271 w 329"/>
                    <a:gd name="T29" fmla="*/ 852 h 546"/>
                    <a:gd name="T30" fmla="*/ 195 w 329"/>
                    <a:gd name="T31" fmla="*/ 826 h 546"/>
                    <a:gd name="T32" fmla="*/ 150 w 329"/>
                    <a:gd name="T33" fmla="*/ 852 h 546"/>
                    <a:gd name="T34" fmla="*/ 161 w 329"/>
                    <a:gd name="T35" fmla="*/ 884 h 546"/>
                    <a:gd name="T36" fmla="*/ 251 w 329"/>
                    <a:gd name="T37" fmla="*/ 910 h 546"/>
                    <a:gd name="T38" fmla="*/ 383 w 329"/>
                    <a:gd name="T39" fmla="*/ 910 h 546"/>
                    <a:gd name="T40" fmla="*/ 498 w 329"/>
                    <a:gd name="T41" fmla="*/ 884 h 546"/>
                    <a:gd name="T42" fmla="*/ 566 w 329"/>
                    <a:gd name="T43" fmla="*/ 852 h 546"/>
                    <a:gd name="T44" fmla="*/ 607 w 329"/>
                    <a:gd name="T45" fmla="*/ 791 h 546"/>
                    <a:gd name="T46" fmla="*/ 628 w 329"/>
                    <a:gd name="T47" fmla="*/ 727 h 546"/>
                    <a:gd name="T48" fmla="*/ 579 w 329"/>
                    <a:gd name="T49" fmla="*/ 665 h 546"/>
                    <a:gd name="T50" fmla="*/ 446 w 329"/>
                    <a:gd name="T51" fmla="*/ 624 h 546"/>
                    <a:gd name="T52" fmla="*/ 293 w 329"/>
                    <a:gd name="T53" fmla="*/ 589 h 546"/>
                    <a:gd name="T54" fmla="*/ 161 w 329"/>
                    <a:gd name="T55" fmla="*/ 531 h 546"/>
                    <a:gd name="T56" fmla="*/ 130 w 329"/>
                    <a:gd name="T57" fmla="*/ 481 h 546"/>
                    <a:gd name="T58" fmla="*/ 150 w 329"/>
                    <a:gd name="T59" fmla="*/ 387 h 546"/>
                    <a:gd name="T60" fmla="*/ 251 w 329"/>
                    <a:gd name="T61" fmla="*/ 271 h 546"/>
                    <a:gd name="T62" fmla="*/ 370 w 329"/>
                    <a:gd name="T63" fmla="*/ 203 h 546"/>
                    <a:gd name="T64" fmla="*/ 553 w 329"/>
                    <a:gd name="T65" fmla="*/ 151 h 546"/>
                    <a:gd name="T66" fmla="*/ 705 w 329"/>
                    <a:gd name="T67" fmla="*/ 126 h 546"/>
                    <a:gd name="T68" fmla="*/ 705 w 329"/>
                    <a:gd name="T69" fmla="*/ 58 h 546"/>
                    <a:gd name="T70" fmla="*/ 705 w 329"/>
                    <a:gd name="T71" fmla="*/ 23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12" name="Freeform 45"/>
                <p:cNvSpPr>
                  <a:spLocks/>
                </p:cNvSpPr>
                <p:nvPr/>
              </p:nvSpPr>
              <p:spPr bwMode="auto">
                <a:xfrm>
                  <a:off x="2737" y="1811"/>
                  <a:ext cx="339" cy="717"/>
                </a:xfrm>
                <a:custGeom>
                  <a:avLst/>
                  <a:gdLst>
                    <a:gd name="T0" fmla="*/ 563 w 309"/>
                    <a:gd name="T1" fmla="*/ 353 h 673"/>
                    <a:gd name="T2" fmla="*/ 498 w 309"/>
                    <a:gd name="T3" fmla="*/ 143 h 673"/>
                    <a:gd name="T4" fmla="*/ 427 w 309"/>
                    <a:gd name="T5" fmla="*/ 42 h 673"/>
                    <a:gd name="T6" fmla="*/ 263 w 309"/>
                    <a:gd name="T7" fmla="*/ 0 h 673"/>
                    <a:gd name="T8" fmla="*/ 104 w 309"/>
                    <a:gd name="T9" fmla="*/ 18 h 673"/>
                    <a:gd name="T10" fmla="*/ 32 w 309"/>
                    <a:gd name="T11" fmla="*/ 126 h 673"/>
                    <a:gd name="T12" fmla="*/ 42 w 309"/>
                    <a:gd name="T13" fmla="*/ 260 h 673"/>
                    <a:gd name="T14" fmla="*/ 84 w 309"/>
                    <a:gd name="T15" fmla="*/ 478 h 673"/>
                    <a:gd name="T16" fmla="*/ 84 w 309"/>
                    <a:gd name="T17" fmla="*/ 670 h 673"/>
                    <a:gd name="T18" fmla="*/ 32 w 309"/>
                    <a:gd name="T19" fmla="*/ 836 h 673"/>
                    <a:gd name="T20" fmla="*/ 0 w 309"/>
                    <a:gd name="T21" fmla="*/ 931 h 673"/>
                    <a:gd name="T22" fmla="*/ 20 w 309"/>
                    <a:gd name="T23" fmla="*/ 1016 h 673"/>
                    <a:gd name="T24" fmla="*/ 94 w 309"/>
                    <a:gd name="T25" fmla="*/ 1058 h 673"/>
                    <a:gd name="T26" fmla="*/ 193 w 309"/>
                    <a:gd name="T27" fmla="*/ 1098 h 673"/>
                    <a:gd name="T28" fmla="*/ 284 w 309"/>
                    <a:gd name="T29" fmla="*/ 1117 h 673"/>
                    <a:gd name="T30" fmla="*/ 407 w 309"/>
                    <a:gd name="T31" fmla="*/ 1117 h 673"/>
                    <a:gd name="T32" fmla="*/ 543 w 309"/>
                    <a:gd name="T33" fmla="*/ 1031 h 673"/>
                    <a:gd name="T34" fmla="*/ 648 w 309"/>
                    <a:gd name="T35" fmla="*/ 854 h 673"/>
                    <a:gd name="T36" fmla="*/ 640 w 309"/>
                    <a:gd name="T37" fmla="*/ 695 h 673"/>
                    <a:gd name="T38" fmla="*/ 575 w 309"/>
                    <a:gd name="T39" fmla="*/ 510 h 673"/>
                    <a:gd name="T40" fmla="*/ 563 w 309"/>
                    <a:gd name="T41" fmla="*/ 353 h 6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09"/>
                    <a:gd name="T64" fmla="*/ 0 h 673"/>
                    <a:gd name="T65" fmla="*/ 309 w 309"/>
                    <a:gd name="T66" fmla="*/ 673 h 6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09" h="673">
                      <a:moveTo>
                        <a:pt x="269" y="212"/>
                      </a:moveTo>
                      <a:lnTo>
                        <a:pt x="238" y="86"/>
                      </a:lnTo>
                      <a:lnTo>
                        <a:pt x="203" y="25"/>
                      </a:lnTo>
                      <a:lnTo>
                        <a:pt x="126" y="0"/>
                      </a:lnTo>
                      <a:lnTo>
                        <a:pt x="50" y="10"/>
                      </a:lnTo>
                      <a:lnTo>
                        <a:pt x="15" y="76"/>
                      </a:lnTo>
                      <a:lnTo>
                        <a:pt x="20" y="157"/>
                      </a:lnTo>
                      <a:lnTo>
                        <a:pt x="40" y="288"/>
                      </a:lnTo>
                      <a:lnTo>
                        <a:pt x="40" y="404"/>
                      </a:lnTo>
                      <a:lnTo>
                        <a:pt x="15" y="505"/>
                      </a:lnTo>
                      <a:lnTo>
                        <a:pt x="0" y="561"/>
                      </a:lnTo>
                      <a:lnTo>
                        <a:pt x="10" y="612"/>
                      </a:lnTo>
                      <a:lnTo>
                        <a:pt x="45" y="638"/>
                      </a:lnTo>
                      <a:lnTo>
                        <a:pt x="91" y="663"/>
                      </a:lnTo>
                      <a:lnTo>
                        <a:pt x="136" y="673"/>
                      </a:lnTo>
                      <a:lnTo>
                        <a:pt x="193" y="673"/>
                      </a:lnTo>
                      <a:lnTo>
                        <a:pt x="259" y="622"/>
                      </a:lnTo>
                      <a:lnTo>
                        <a:pt x="309" y="515"/>
                      </a:lnTo>
                      <a:lnTo>
                        <a:pt x="304" y="419"/>
                      </a:lnTo>
                      <a:lnTo>
                        <a:pt x="274" y="308"/>
                      </a:lnTo>
                      <a:lnTo>
                        <a:pt x="269" y="21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13" name="Freeform 46"/>
                <p:cNvSpPr>
                  <a:spLocks/>
                </p:cNvSpPr>
                <p:nvPr/>
              </p:nvSpPr>
              <p:spPr bwMode="auto">
                <a:xfrm>
                  <a:off x="2625" y="2365"/>
                  <a:ext cx="259" cy="1038"/>
                </a:xfrm>
                <a:custGeom>
                  <a:avLst/>
                  <a:gdLst>
                    <a:gd name="T0" fmla="*/ 487 w 235"/>
                    <a:gd name="T1" fmla="*/ 23 h 973"/>
                    <a:gd name="T2" fmla="*/ 355 w 235"/>
                    <a:gd name="T3" fmla="*/ 0 h 973"/>
                    <a:gd name="T4" fmla="*/ 276 w 235"/>
                    <a:gd name="T5" fmla="*/ 23 h 973"/>
                    <a:gd name="T6" fmla="*/ 245 w 235"/>
                    <a:gd name="T7" fmla="*/ 110 h 973"/>
                    <a:gd name="T8" fmla="*/ 276 w 235"/>
                    <a:gd name="T9" fmla="*/ 578 h 973"/>
                    <a:gd name="T10" fmla="*/ 276 w 235"/>
                    <a:gd name="T11" fmla="*/ 686 h 973"/>
                    <a:gd name="T12" fmla="*/ 234 w 235"/>
                    <a:gd name="T13" fmla="*/ 892 h 973"/>
                    <a:gd name="T14" fmla="*/ 222 w 235"/>
                    <a:gd name="T15" fmla="*/ 1130 h 973"/>
                    <a:gd name="T16" fmla="*/ 245 w 235"/>
                    <a:gd name="T17" fmla="*/ 1249 h 973"/>
                    <a:gd name="T18" fmla="*/ 222 w 235"/>
                    <a:gd name="T19" fmla="*/ 1316 h 973"/>
                    <a:gd name="T20" fmla="*/ 67 w 235"/>
                    <a:gd name="T21" fmla="*/ 1419 h 973"/>
                    <a:gd name="T22" fmla="*/ 0 w 235"/>
                    <a:gd name="T23" fmla="*/ 1548 h 973"/>
                    <a:gd name="T24" fmla="*/ 14 w 235"/>
                    <a:gd name="T25" fmla="*/ 1587 h 973"/>
                    <a:gd name="T26" fmla="*/ 132 w 235"/>
                    <a:gd name="T27" fmla="*/ 1632 h 973"/>
                    <a:gd name="T28" fmla="*/ 165 w 235"/>
                    <a:gd name="T29" fmla="*/ 1614 h 973"/>
                    <a:gd name="T30" fmla="*/ 176 w 235"/>
                    <a:gd name="T31" fmla="*/ 1537 h 973"/>
                    <a:gd name="T32" fmla="*/ 212 w 235"/>
                    <a:gd name="T33" fmla="*/ 1430 h 973"/>
                    <a:gd name="T34" fmla="*/ 265 w 235"/>
                    <a:gd name="T35" fmla="*/ 1378 h 973"/>
                    <a:gd name="T36" fmla="*/ 332 w 235"/>
                    <a:gd name="T37" fmla="*/ 1344 h 973"/>
                    <a:gd name="T38" fmla="*/ 388 w 235"/>
                    <a:gd name="T39" fmla="*/ 1300 h 973"/>
                    <a:gd name="T40" fmla="*/ 401 w 235"/>
                    <a:gd name="T41" fmla="*/ 1265 h 973"/>
                    <a:gd name="T42" fmla="*/ 366 w 235"/>
                    <a:gd name="T43" fmla="*/ 1225 h 973"/>
                    <a:gd name="T44" fmla="*/ 332 w 235"/>
                    <a:gd name="T45" fmla="*/ 1199 h 973"/>
                    <a:gd name="T46" fmla="*/ 312 w 235"/>
                    <a:gd name="T47" fmla="*/ 1097 h 973"/>
                    <a:gd name="T48" fmla="*/ 332 w 235"/>
                    <a:gd name="T49" fmla="*/ 881 h 973"/>
                    <a:gd name="T50" fmla="*/ 408 w 235"/>
                    <a:gd name="T51" fmla="*/ 637 h 973"/>
                    <a:gd name="T52" fmla="*/ 487 w 235"/>
                    <a:gd name="T53" fmla="*/ 442 h 973"/>
                    <a:gd name="T54" fmla="*/ 510 w 235"/>
                    <a:gd name="T55" fmla="*/ 205 h 973"/>
                    <a:gd name="T56" fmla="*/ 487 w 235"/>
                    <a:gd name="T57" fmla="*/ 23 h 97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35"/>
                    <a:gd name="T88" fmla="*/ 0 h 973"/>
                    <a:gd name="T89" fmla="*/ 235 w 235"/>
                    <a:gd name="T90" fmla="*/ 973 h 97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35" h="973">
                      <a:moveTo>
                        <a:pt x="223" y="15"/>
                      </a:moveTo>
                      <a:lnTo>
                        <a:pt x="163" y="0"/>
                      </a:lnTo>
                      <a:lnTo>
                        <a:pt x="127" y="15"/>
                      </a:lnTo>
                      <a:lnTo>
                        <a:pt x="112" y="66"/>
                      </a:lnTo>
                      <a:lnTo>
                        <a:pt x="127" y="344"/>
                      </a:lnTo>
                      <a:lnTo>
                        <a:pt x="127" y="410"/>
                      </a:lnTo>
                      <a:lnTo>
                        <a:pt x="107" y="532"/>
                      </a:lnTo>
                      <a:lnTo>
                        <a:pt x="102" y="674"/>
                      </a:lnTo>
                      <a:lnTo>
                        <a:pt x="112" y="745"/>
                      </a:lnTo>
                      <a:lnTo>
                        <a:pt x="102" y="785"/>
                      </a:lnTo>
                      <a:lnTo>
                        <a:pt x="31" y="846"/>
                      </a:lnTo>
                      <a:lnTo>
                        <a:pt x="0" y="922"/>
                      </a:lnTo>
                      <a:lnTo>
                        <a:pt x="6" y="947"/>
                      </a:lnTo>
                      <a:lnTo>
                        <a:pt x="61" y="973"/>
                      </a:lnTo>
                      <a:lnTo>
                        <a:pt x="76" y="962"/>
                      </a:lnTo>
                      <a:lnTo>
                        <a:pt x="82" y="917"/>
                      </a:lnTo>
                      <a:lnTo>
                        <a:pt x="97" y="851"/>
                      </a:lnTo>
                      <a:lnTo>
                        <a:pt x="122" y="821"/>
                      </a:lnTo>
                      <a:lnTo>
                        <a:pt x="152" y="801"/>
                      </a:lnTo>
                      <a:lnTo>
                        <a:pt x="178" y="775"/>
                      </a:lnTo>
                      <a:lnTo>
                        <a:pt x="183" y="755"/>
                      </a:lnTo>
                      <a:lnTo>
                        <a:pt x="168" y="730"/>
                      </a:lnTo>
                      <a:lnTo>
                        <a:pt x="152" y="715"/>
                      </a:lnTo>
                      <a:lnTo>
                        <a:pt x="142" y="653"/>
                      </a:lnTo>
                      <a:lnTo>
                        <a:pt x="152" y="526"/>
                      </a:lnTo>
                      <a:lnTo>
                        <a:pt x="188" y="380"/>
                      </a:lnTo>
                      <a:lnTo>
                        <a:pt x="223" y="263"/>
                      </a:lnTo>
                      <a:lnTo>
                        <a:pt x="235" y="122"/>
                      </a:lnTo>
                      <a:lnTo>
                        <a:pt x="223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14" name="Freeform 47"/>
                <p:cNvSpPr>
                  <a:spLocks/>
                </p:cNvSpPr>
                <p:nvPr/>
              </p:nvSpPr>
              <p:spPr bwMode="auto">
                <a:xfrm>
                  <a:off x="2906" y="2365"/>
                  <a:ext cx="422" cy="876"/>
                </a:xfrm>
                <a:custGeom>
                  <a:avLst/>
                  <a:gdLst>
                    <a:gd name="T0" fmla="*/ 268 w 384"/>
                    <a:gd name="T1" fmla="*/ 205 h 821"/>
                    <a:gd name="T2" fmla="*/ 246 w 384"/>
                    <a:gd name="T3" fmla="*/ 67 h 821"/>
                    <a:gd name="T4" fmla="*/ 151 w 384"/>
                    <a:gd name="T5" fmla="*/ 0 h 821"/>
                    <a:gd name="T6" fmla="*/ 5 w 384"/>
                    <a:gd name="T7" fmla="*/ 5 h 821"/>
                    <a:gd name="T8" fmla="*/ 0 w 384"/>
                    <a:gd name="T9" fmla="*/ 67 h 821"/>
                    <a:gd name="T10" fmla="*/ 5 w 384"/>
                    <a:gd name="T11" fmla="*/ 197 h 821"/>
                    <a:gd name="T12" fmla="*/ 85 w 384"/>
                    <a:gd name="T13" fmla="*/ 393 h 821"/>
                    <a:gd name="T14" fmla="*/ 143 w 384"/>
                    <a:gd name="T15" fmla="*/ 537 h 821"/>
                    <a:gd name="T16" fmla="*/ 202 w 384"/>
                    <a:gd name="T17" fmla="*/ 730 h 821"/>
                    <a:gd name="T18" fmla="*/ 224 w 384"/>
                    <a:gd name="T19" fmla="*/ 902 h 821"/>
                    <a:gd name="T20" fmla="*/ 224 w 384"/>
                    <a:gd name="T21" fmla="*/ 1036 h 821"/>
                    <a:gd name="T22" fmla="*/ 193 w 384"/>
                    <a:gd name="T23" fmla="*/ 1141 h 821"/>
                    <a:gd name="T24" fmla="*/ 162 w 384"/>
                    <a:gd name="T25" fmla="*/ 1175 h 821"/>
                    <a:gd name="T26" fmla="*/ 162 w 384"/>
                    <a:gd name="T27" fmla="*/ 1207 h 821"/>
                    <a:gd name="T28" fmla="*/ 202 w 384"/>
                    <a:gd name="T29" fmla="*/ 1259 h 821"/>
                    <a:gd name="T30" fmla="*/ 279 w 384"/>
                    <a:gd name="T31" fmla="*/ 1276 h 821"/>
                    <a:gd name="T32" fmla="*/ 399 w 384"/>
                    <a:gd name="T33" fmla="*/ 1276 h 821"/>
                    <a:gd name="T34" fmla="*/ 613 w 384"/>
                    <a:gd name="T35" fmla="*/ 1320 h 821"/>
                    <a:gd name="T36" fmla="*/ 676 w 384"/>
                    <a:gd name="T37" fmla="*/ 1380 h 821"/>
                    <a:gd name="T38" fmla="*/ 777 w 384"/>
                    <a:gd name="T39" fmla="*/ 1343 h 821"/>
                    <a:gd name="T40" fmla="*/ 817 w 384"/>
                    <a:gd name="T41" fmla="*/ 1259 h 821"/>
                    <a:gd name="T42" fmla="*/ 777 w 384"/>
                    <a:gd name="T43" fmla="*/ 1226 h 821"/>
                    <a:gd name="T44" fmla="*/ 591 w 384"/>
                    <a:gd name="T45" fmla="*/ 1207 h 821"/>
                    <a:gd name="T46" fmla="*/ 388 w 384"/>
                    <a:gd name="T47" fmla="*/ 1207 h 821"/>
                    <a:gd name="T48" fmla="*/ 300 w 384"/>
                    <a:gd name="T49" fmla="*/ 1199 h 821"/>
                    <a:gd name="T50" fmla="*/ 279 w 384"/>
                    <a:gd name="T51" fmla="*/ 1149 h 821"/>
                    <a:gd name="T52" fmla="*/ 300 w 384"/>
                    <a:gd name="T53" fmla="*/ 1053 h 821"/>
                    <a:gd name="T54" fmla="*/ 313 w 384"/>
                    <a:gd name="T55" fmla="*/ 893 h 821"/>
                    <a:gd name="T56" fmla="*/ 290 w 384"/>
                    <a:gd name="T57" fmla="*/ 713 h 821"/>
                    <a:gd name="T58" fmla="*/ 256 w 384"/>
                    <a:gd name="T59" fmla="*/ 477 h 821"/>
                    <a:gd name="T60" fmla="*/ 268 w 384"/>
                    <a:gd name="T61" fmla="*/ 272 h 821"/>
                    <a:gd name="T62" fmla="*/ 268 w 384"/>
                    <a:gd name="T63" fmla="*/ 205 h 8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4"/>
                    <a:gd name="T97" fmla="*/ 0 h 821"/>
                    <a:gd name="T98" fmla="*/ 384 w 384"/>
                    <a:gd name="T99" fmla="*/ 821 h 8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4" h="821">
                      <a:moveTo>
                        <a:pt x="126" y="122"/>
                      </a:moveTo>
                      <a:lnTo>
                        <a:pt x="116" y="40"/>
                      </a:lnTo>
                      <a:lnTo>
                        <a:pt x="71" y="0"/>
                      </a:lnTo>
                      <a:lnTo>
                        <a:pt x="5" y="5"/>
                      </a:lnTo>
                      <a:lnTo>
                        <a:pt x="0" y="40"/>
                      </a:lnTo>
                      <a:lnTo>
                        <a:pt x="5" y="117"/>
                      </a:lnTo>
                      <a:lnTo>
                        <a:pt x="40" y="233"/>
                      </a:lnTo>
                      <a:lnTo>
                        <a:pt x="66" y="319"/>
                      </a:lnTo>
                      <a:lnTo>
                        <a:pt x="96" y="435"/>
                      </a:lnTo>
                      <a:lnTo>
                        <a:pt x="106" y="536"/>
                      </a:lnTo>
                      <a:lnTo>
                        <a:pt x="106" y="617"/>
                      </a:lnTo>
                      <a:lnTo>
                        <a:pt x="91" y="679"/>
                      </a:lnTo>
                      <a:lnTo>
                        <a:pt x="76" y="699"/>
                      </a:lnTo>
                      <a:lnTo>
                        <a:pt x="76" y="719"/>
                      </a:lnTo>
                      <a:lnTo>
                        <a:pt x="96" y="750"/>
                      </a:lnTo>
                      <a:lnTo>
                        <a:pt x="131" y="760"/>
                      </a:lnTo>
                      <a:lnTo>
                        <a:pt x="187" y="760"/>
                      </a:lnTo>
                      <a:lnTo>
                        <a:pt x="288" y="785"/>
                      </a:lnTo>
                      <a:lnTo>
                        <a:pt x="318" y="821"/>
                      </a:lnTo>
                      <a:lnTo>
                        <a:pt x="364" y="800"/>
                      </a:lnTo>
                      <a:lnTo>
                        <a:pt x="384" y="750"/>
                      </a:lnTo>
                      <a:lnTo>
                        <a:pt x="364" y="730"/>
                      </a:lnTo>
                      <a:lnTo>
                        <a:pt x="278" y="719"/>
                      </a:lnTo>
                      <a:lnTo>
                        <a:pt x="182" y="719"/>
                      </a:lnTo>
                      <a:lnTo>
                        <a:pt x="141" y="714"/>
                      </a:lnTo>
                      <a:lnTo>
                        <a:pt x="131" y="684"/>
                      </a:lnTo>
                      <a:lnTo>
                        <a:pt x="141" y="627"/>
                      </a:lnTo>
                      <a:lnTo>
                        <a:pt x="147" y="531"/>
                      </a:lnTo>
                      <a:lnTo>
                        <a:pt x="136" y="425"/>
                      </a:lnTo>
                      <a:lnTo>
                        <a:pt x="121" y="284"/>
                      </a:lnTo>
                      <a:lnTo>
                        <a:pt x="126" y="162"/>
                      </a:lnTo>
                      <a:lnTo>
                        <a:pt x="126" y="1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15" name="Freeform 48"/>
                <p:cNvSpPr>
                  <a:spLocks/>
                </p:cNvSpPr>
                <p:nvPr/>
              </p:nvSpPr>
              <p:spPr bwMode="auto">
                <a:xfrm rot="10800000" flipV="1">
                  <a:off x="2976" y="1824"/>
                  <a:ext cx="362" cy="582"/>
                </a:xfrm>
                <a:custGeom>
                  <a:avLst/>
                  <a:gdLst>
                    <a:gd name="T0" fmla="*/ 705 w 329"/>
                    <a:gd name="T1" fmla="*/ 23 h 546"/>
                    <a:gd name="T2" fmla="*/ 628 w 329"/>
                    <a:gd name="T3" fmla="*/ 0 h 546"/>
                    <a:gd name="T4" fmla="*/ 467 w 329"/>
                    <a:gd name="T5" fmla="*/ 5 h 546"/>
                    <a:gd name="T6" fmla="*/ 323 w 329"/>
                    <a:gd name="T7" fmla="*/ 93 h 546"/>
                    <a:gd name="T8" fmla="*/ 119 w 329"/>
                    <a:gd name="T9" fmla="*/ 271 h 546"/>
                    <a:gd name="T10" fmla="*/ 13 w 329"/>
                    <a:gd name="T11" fmla="*/ 413 h 546"/>
                    <a:gd name="T12" fmla="*/ 0 w 329"/>
                    <a:gd name="T13" fmla="*/ 464 h 546"/>
                    <a:gd name="T14" fmla="*/ 55 w 329"/>
                    <a:gd name="T15" fmla="*/ 555 h 546"/>
                    <a:gd name="T16" fmla="*/ 173 w 329"/>
                    <a:gd name="T17" fmla="*/ 600 h 546"/>
                    <a:gd name="T18" fmla="*/ 323 w 329"/>
                    <a:gd name="T19" fmla="*/ 648 h 546"/>
                    <a:gd name="T20" fmla="*/ 446 w 329"/>
                    <a:gd name="T21" fmla="*/ 673 h 546"/>
                    <a:gd name="T22" fmla="*/ 498 w 329"/>
                    <a:gd name="T23" fmla="*/ 716 h 546"/>
                    <a:gd name="T24" fmla="*/ 467 w 329"/>
                    <a:gd name="T25" fmla="*/ 776 h 546"/>
                    <a:gd name="T26" fmla="*/ 383 w 329"/>
                    <a:gd name="T27" fmla="*/ 843 h 546"/>
                    <a:gd name="T28" fmla="*/ 271 w 329"/>
                    <a:gd name="T29" fmla="*/ 852 h 546"/>
                    <a:gd name="T30" fmla="*/ 195 w 329"/>
                    <a:gd name="T31" fmla="*/ 826 h 546"/>
                    <a:gd name="T32" fmla="*/ 150 w 329"/>
                    <a:gd name="T33" fmla="*/ 852 h 546"/>
                    <a:gd name="T34" fmla="*/ 161 w 329"/>
                    <a:gd name="T35" fmla="*/ 884 h 546"/>
                    <a:gd name="T36" fmla="*/ 251 w 329"/>
                    <a:gd name="T37" fmla="*/ 910 h 546"/>
                    <a:gd name="T38" fmla="*/ 383 w 329"/>
                    <a:gd name="T39" fmla="*/ 910 h 546"/>
                    <a:gd name="T40" fmla="*/ 498 w 329"/>
                    <a:gd name="T41" fmla="*/ 884 h 546"/>
                    <a:gd name="T42" fmla="*/ 566 w 329"/>
                    <a:gd name="T43" fmla="*/ 852 h 546"/>
                    <a:gd name="T44" fmla="*/ 607 w 329"/>
                    <a:gd name="T45" fmla="*/ 791 h 546"/>
                    <a:gd name="T46" fmla="*/ 628 w 329"/>
                    <a:gd name="T47" fmla="*/ 727 h 546"/>
                    <a:gd name="T48" fmla="*/ 579 w 329"/>
                    <a:gd name="T49" fmla="*/ 665 h 546"/>
                    <a:gd name="T50" fmla="*/ 446 w 329"/>
                    <a:gd name="T51" fmla="*/ 624 h 546"/>
                    <a:gd name="T52" fmla="*/ 293 w 329"/>
                    <a:gd name="T53" fmla="*/ 589 h 546"/>
                    <a:gd name="T54" fmla="*/ 161 w 329"/>
                    <a:gd name="T55" fmla="*/ 531 h 546"/>
                    <a:gd name="T56" fmla="*/ 130 w 329"/>
                    <a:gd name="T57" fmla="*/ 481 h 546"/>
                    <a:gd name="T58" fmla="*/ 150 w 329"/>
                    <a:gd name="T59" fmla="*/ 387 h 546"/>
                    <a:gd name="T60" fmla="*/ 251 w 329"/>
                    <a:gd name="T61" fmla="*/ 271 h 546"/>
                    <a:gd name="T62" fmla="*/ 370 w 329"/>
                    <a:gd name="T63" fmla="*/ 203 h 546"/>
                    <a:gd name="T64" fmla="*/ 553 w 329"/>
                    <a:gd name="T65" fmla="*/ 151 h 546"/>
                    <a:gd name="T66" fmla="*/ 705 w 329"/>
                    <a:gd name="T67" fmla="*/ 126 h 546"/>
                    <a:gd name="T68" fmla="*/ 705 w 329"/>
                    <a:gd name="T69" fmla="*/ 58 h 546"/>
                    <a:gd name="T70" fmla="*/ 705 w 329"/>
                    <a:gd name="T71" fmla="*/ 23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7409" name="Oval 52"/>
              <p:cNvSpPr>
                <a:spLocks noChangeArrowheads="1"/>
              </p:cNvSpPr>
              <p:nvPr/>
            </p:nvSpPr>
            <p:spPr bwMode="auto">
              <a:xfrm>
                <a:off x="3792" y="3312"/>
                <a:ext cx="1008" cy="816"/>
              </a:xfrm>
              <a:prstGeom prst="ellipse">
                <a:avLst/>
              </a:prstGeom>
              <a:noFill/>
              <a:ln w="254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438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438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438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438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438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438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438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438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438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438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3844" grpId="0"/>
      <p:bldP spid="1443850" grpId="0"/>
      <p:bldP spid="1443852" grpId="0" animBg="1"/>
      <p:bldP spid="1443858" grpId="0"/>
      <p:bldP spid="1443878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418" name="Picture 6" descr="capture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045075"/>
            <a:ext cx="9001125" cy="166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6939" name="Rectangle 27"/>
          <p:cNvSpPr>
            <a:spLocks noChangeArrowheads="1"/>
          </p:cNvSpPr>
          <p:nvPr/>
        </p:nvSpPr>
        <p:spPr bwMode="auto">
          <a:xfrm>
            <a:off x="381000" y="1371600"/>
            <a:ext cx="8753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Even if the bird was wrong, this work is not wasted. </a:t>
            </a:r>
          </a:p>
        </p:txBody>
      </p:sp>
      <p:sp>
        <p:nvSpPr>
          <p:cNvPr id="1446940" name="Rectangle 28"/>
          <p:cNvSpPr>
            <a:spLocks noChangeArrowheads="1"/>
          </p:cNvSpPr>
          <p:nvPr/>
        </p:nvSpPr>
        <p:spPr bwMode="auto">
          <a:xfrm>
            <a:off x="1792288" y="1951038"/>
            <a:ext cx="575151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This is best way to print from </a:t>
            </a:r>
            <a:br>
              <a:rPr lang="en-US" altLang="en-US"/>
            </a:br>
            <a:r>
              <a:rPr lang="en-US" altLang="en-US"/>
              <a:t>amongst those ending in 3 words. </a:t>
            </a:r>
          </a:p>
        </p:txBody>
      </p:sp>
      <p:sp>
        <p:nvSpPr>
          <p:cNvPr id="188421" name="Rectangle 41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188422" name="Rectangle 42"/>
          <p:cNvSpPr>
            <a:spLocks noChangeArrowheads="1"/>
          </p:cNvSpPr>
          <p:nvPr/>
        </p:nvSpPr>
        <p:spPr bwMode="auto">
          <a:xfrm>
            <a:off x="152400" y="685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88423" name="Rectangle 43"/>
          <p:cNvSpPr>
            <a:spLocks noChangeArrowheads="1"/>
          </p:cNvSpPr>
          <p:nvPr/>
        </p:nvSpPr>
        <p:spPr bwMode="auto">
          <a:xfrm>
            <a:off x="2209800" y="685800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188424" name="Oval 54"/>
          <p:cNvSpPr>
            <a:spLocks noChangeArrowheads="1"/>
          </p:cNvSpPr>
          <p:nvPr/>
        </p:nvSpPr>
        <p:spPr bwMode="auto">
          <a:xfrm>
            <a:off x="6019800" y="5257800"/>
            <a:ext cx="1600200" cy="1295400"/>
          </a:xfrm>
          <a:prstGeom prst="ellipse">
            <a:avLst/>
          </a:prstGeom>
          <a:noFill/>
          <a:ln w="254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" name="Group 60"/>
          <p:cNvGrpSpPr>
            <a:grpSpLocks/>
          </p:cNvGrpSpPr>
          <p:nvPr/>
        </p:nvGrpSpPr>
        <p:grpSpPr bwMode="auto">
          <a:xfrm>
            <a:off x="288925" y="3048000"/>
            <a:ext cx="3673475" cy="1676400"/>
            <a:chOff x="3120" y="528"/>
            <a:chExt cx="2314" cy="1056"/>
          </a:xfrm>
        </p:grpSpPr>
        <p:sp>
          <p:nvSpPr>
            <p:cNvPr id="188428" name="Rectangle 61"/>
            <p:cNvSpPr>
              <a:spLocks noChangeArrowheads="1"/>
            </p:cNvSpPr>
            <p:nvPr/>
          </p:nvSpPr>
          <p:spPr bwMode="auto">
            <a:xfrm>
              <a:off x="3546" y="528"/>
              <a:ext cx="1888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We try the bird </a:t>
              </a:r>
              <a:br>
                <a:rPr lang="en-US" altLang="en-US"/>
              </a:br>
              <a:r>
                <a:rPr lang="en-US" altLang="en-US"/>
                <a:t>answers    words,</a:t>
              </a:r>
            </a:p>
          </p:txBody>
        </p:sp>
        <p:grpSp>
          <p:nvGrpSpPr>
            <p:cNvPr id="188429" name="Group 62"/>
            <p:cNvGrpSpPr>
              <a:grpSpLocks/>
            </p:cNvGrpSpPr>
            <p:nvPr/>
          </p:nvGrpSpPr>
          <p:grpSpPr bwMode="auto">
            <a:xfrm>
              <a:off x="3120" y="624"/>
              <a:ext cx="1540" cy="576"/>
              <a:chOff x="3120" y="624"/>
              <a:chExt cx="1540" cy="576"/>
            </a:xfrm>
          </p:grpSpPr>
          <p:pic>
            <p:nvPicPr>
              <p:cNvPr id="188442" name="Picture 63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8443" name="Rectangle 64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1</a:t>
                </a:r>
              </a:p>
            </p:txBody>
          </p:sp>
        </p:grpSp>
        <p:grpSp>
          <p:nvGrpSpPr>
            <p:cNvPr id="188430" name="Group 65"/>
            <p:cNvGrpSpPr>
              <a:grpSpLocks/>
            </p:cNvGrpSpPr>
            <p:nvPr/>
          </p:nvGrpSpPr>
          <p:grpSpPr bwMode="auto">
            <a:xfrm>
              <a:off x="3216" y="720"/>
              <a:ext cx="1540" cy="576"/>
              <a:chOff x="3120" y="624"/>
              <a:chExt cx="1540" cy="576"/>
            </a:xfrm>
          </p:grpSpPr>
          <p:pic>
            <p:nvPicPr>
              <p:cNvPr id="188440" name="Picture 66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8441" name="Rectangle 67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2</a:t>
                </a:r>
              </a:p>
            </p:txBody>
          </p:sp>
        </p:grpSp>
        <p:grpSp>
          <p:nvGrpSpPr>
            <p:cNvPr id="188431" name="Group 68"/>
            <p:cNvGrpSpPr>
              <a:grpSpLocks/>
            </p:cNvGrpSpPr>
            <p:nvPr/>
          </p:nvGrpSpPr>
          <p:grpSpPr bwMode="auto">
            <a:xfrm>
              <a:off x="3312" y="816"/>
              <a:ext cx="1540" cy="576"/>
              <a:chOff x="3120" y="624"/>
              <a:chExt cx="1540" cy="576"/>
            </a:xfrm>
          </p:grpSpPr>
          <p:pic>
            <p:nvPicPr>
              <p:cNvPr id="188438" name="Picture 69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8439" name="Rectangle 70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3</a:t>
                </a:r>
              </a:p>
            </p:txBody>
          </p:sp>
        </p:grpSp>
        <p:grpSp>
          <p:nvGrpSpPr>
            <p:cNvPr id="188432" name="Group 71"/>
            <p:cNvGrpSpPr>
              <a:grpSpLocks/>
            </p:cNvGrpSpPr>
            <p:nvPr/>
          </p:nvGrpSpPr>
          <p:grpSpPr bwMode="auto">
            <a:xfrm>
              <a:off x="3408" y="912"/>
              <a:ext cx="1540" cy="576"/>
              <a:chOff x="3120" y="624"/>
              <a:chExt cx="1540" cy="576"/>
            </a:xfrm>
          </p:grpSpPr>
          <p:pic>
            <p:nvPicPr>
              <p:cNvPr id="188436" name="Picture 72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8437" name="Rectangle 73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4</a:t>
                </a:r>
              </a:p>
            </p:txBody>
          </p:sp>
        </p:grpSp>
        <p:grpSp>
          <p:nvGrpSpPr>
            <p:cNvPr id="188433" name="Group 74"/>
            <p:cNvGrpSpPr>
              <a:grpSpLocks/>
            </p:cNvGrpSpPr>
            <p:nvPr/>
          </p:nvGrpSpPr>
          <p:grpSpPr bwMode="auto">
            <a:xfrm>
              <a:off x="3504" y="1008"/>
              <a:ext cx="1540" cy="576"/>
              <a:chOff x="3120" y="624"/>
              <a:chExt cx="1540" cy="576"/>
            </a:xfrm>
          </p:grpSpPr>
          <p:pic>
            <p:nvPicPr>
              <p:cNvPr id="188434" name="Picture 75" descr="an02380_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8435" name="Rectangle 76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5</a:t>
                </a:r>
              </a:p>
            </p:txBody>
          </p:sp>
        </p:grpSp>
      </p:grpSp>
      <p:sp>
        <p:nvSpPr>
          <p:cNvPr id="1446989" name="Text Box 77"/>
          <p:cNvSpPr txBox="1">
            <a:spLocks noChangeArrowheads="1"/>
          </p:cNvSpPr>
          <p:nvPr/>
        </p:nvSpPr>
        <p:spPr bwMode="auto">
          <a:xfrm>
            <a:off x="4851400" y="4221163"/>
            <a:ext cx="360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and take best of best.</a:t>
            </a:r>
          </a:p>
        </p:txBody>
      </p:sp>
      <p:sp>
        <p:nvSpPr>
          <p:cNvPr id="1446990" name="Oval 78"/>
          <p:cNvSpPr>
            <a:spLocks noChangeArrowheads="1"/>
          </p:cNvSpPr>
          <p:nvPr/>
        </p:nvSpPr>
        <p:spPr bwMode="auto">
          <a:xfrm>
            <a:off x="0" y="5257800"/>
            <a:ext cx="1600200" cy="1295400"/>
          </a:xfrm>
          <a:prstGeom prst="ellipse">
            <a:avLst/>
          </a:prstGeom>
          <a:noFill/>
          <a:ln w="254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469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469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46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46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469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469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46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46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6939" grpId="0"/>
      <p:bldP spid="1446940" grpId="0" autoUpdateAnimBg="0"/>
      <p:bldP spid="1446989" grpId="0"/>
      <p:bldP spid="1446990" grpId="0" animBg="1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442" name="Group 2"/>
          <p:cNvGrpSpPr>
            <a:grpSpLocks/>
          </p:cNvGrpSpPr>
          <p:nvPr/>
        </p:nvGrpSpPr>
        <p:grpSpPr bwMode="auto">
          <a:xfrm>
            <a:off x="762000" y="3657600"/>
            <a:ext cx="2286000" cy="1524000"/>
            <a:chOff x="432" y="3072"/>
            <a:chExt cx="1440" cy="960"/>
          </a:xfrm>
        </p:grpSpPr>
        <p:sp>
          <p:nvSpPr>
            <p:cNvPr id="189504" name="Text Box 3"/>
            <p:cNvSpPr txBox="1">
              <a:spLocks noChangeArrowheads="1"/>
            </p:cNvSpPr>
            <p:nvPr/>
          </p:nvSpPr>
          <p:spPr bwMode="auto">
            <a:xfrm>
              <a:off x="432" y="3235"/>
              <a:ext cx="7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Time?</a:t>
              </a:r>
            </a:p>
          </p:txBody>
        </p:sp>
        <p:grpSp>
          <p:nvGrpSpPr>
            <p:cNvPr id="189505" name="Group 4"/>
            <p:cNvGrpSpPr>
              <a:grpSpLocks/>
            </p:cNvGrpSpPr>
            <p:nvPr/>
          </p:nvGrpSpPr>
          <p:grpSpPr bwMode="auto">
            <a:xfrm>
              <a:off x="1344" y="3072"/>
              <a:ext cx="528" cy="960"/>
              <a:chOff x="1681" y="3025"/>
              <a:chExt cx="512" cy="1103"/>
            </a:xfrm>
          </p:grpSpPr>
          <p:grpSp>
            <p:nvGrpSpPr>
              <p:cNvPr id="189506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189510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511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512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513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514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515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89507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189508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509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" name="Group 15"/>
          <p:cNvGrpSpPr>
            <a:grpSpLocks/>
          </p:cNvGrpSpPr>
          <p:nvPr/>
        </p:nvGrpSpPr>
        <p:grpSpPr bwMode="auto">
          <a:xfrm>
            <a:off x="1322388" y="990600"/>
            <a:ext cx="8002587" cy="914400"/>
            <a:chOff x="833" y="624"/>
            <a:chExt cx="5041" cy="576"/>
          </a:xfrm>
        </p:grpSpPr>
        <p:grpSp>
          <p:nvGrpSpPr>
            <p:cNvPr id="189498" name="Group 16"/>
            <p:cNvGrpSpPr>
              <a:grpSpLocks/>
            </p:cNvGrpSpPr>
            <p:nvPr/>
          </p:nvGrpSpPr>
          <p:grpSpPr bwMode="auto">
            <a:xfrm>
              <a:off x="833" y="768"/>
              <a:ext cx="1872" cy="432"/>
              <a:chOff x="833" y="768"/>
              <a:chExt cx="1872" cy="432"/>
            </a:xfrm>
          </p:grpSpPr>
          <p:sp>
            <p:nvSpPr>
              <p:cNvPr id="189500" name="Line 17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960" cy="432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1" name="Line 18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240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2" name="Line 19"/>
              <p:cNvSpPr>
                <a:spLocks noChangeShapeType="1"/>
              </p:cNvSpPr>
              <p:nvPr/>
            </p:nvSpPr>
            <p:spPr bwMode="auto">
              <a:xfrm flipH="1">
                <a:off x="1553" y="768"/>
                <a:ext cx="19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3" name="Line 20"/>
              <p:cNvSpPr>
                <a:spLocks noChangeShapeType="1"/>
              </p:cNvSpPr>
              <p:nvPr/>
            </p:nvSpPr>
            <p:spPr bwMode="auto">
              <a:xfrm flipH="1">
                <a:off x="833" y="768"/>
                <a:ext cx="91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9499" name="Text Box 21"/>
            <p:cNvSpPr txBox="1">
              <a:spLocks noChangeArrowheads="1"/>
            </p:cNvSpPr>
            <p:nvPr/>
          </p:nvSpPr>
          <p:spPr bwMode="auto">
            <a:xfrm>
              <a:off x="2657" y="624"/>
              <a:ext cx="321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try each # words on last line.</a:t>
              </a:r>
            </a:p>
          </p:txBody>
        </p:sp>
      </p:grpSp>
      <p:sp>
        <p:nvSpPr>
          <p:cNvPr id="1571862" name="Rectangle 22"/>
          <p:cNvSpPr>
            <a:spLocks noChangeArrowheads="1"/>
          </p:cNvSpPr>
          <p:nvPr/>
        </p:nvSpPr>
        <p:spPr bwMode="auto">
          <a:xfrm>
            <a:off x="285750" y="5638800"/>
            <a:ext cx="7029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Same as the brute force algorithm </a:t>
            </a:r>
            <a:br>
              <a:rPr lang="en-US" altLang="en-US"/>
            </a:br>
            <a:r>
              <a:rPr lang="en-US" altLang="en-US"/>
              <a:t>that tries each path.</a:t>
            </a:r>
          </a:p>
        </p:txBody>
      </p:sp>
      <p:grpSp>
        <p:nvGrpSpPr>
          <p:cNvPr id="8" name="Group 23"/>
          <p:cNvGrpSpPr>
            <a:grpSpLocks/>
          </p:cNvGrpSpPr>
          <p:nvPr/>
        </p:nvGrpSpPr>
        <p:grpSpPr bwMode="auto">
          <a:xfrm>
            <a:off x="650875" y="1524000"/>
            <a:ext cx="8389938" cy="914400"/>
            <a:chOff x="410" y="960"/>
            <a:chExt cx="5285" cy="576"/>
          </a:xfrm>
        </p:grpSpPr>
        <p:sp>
          <p:nvSpPr>
            <p:cNvPr id="189483" name="Text Box 24"/>
            <p:cNvSpPr txBox="1">
              <a:spLocks noChangeArrowheads="1"/>
            </p:cNvSpPr>
            <p:nvPr/>
          </p:nvSpPr>
          <p:spPr bwMode="auto">
            <a:xfrm>
              <a:off x="3133" y="960"/>
              <a:ext cx="256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 friend tries # on next.</a:t>
              </a:r>
            </a:p>
          </p:txBody>
        </p:sp>
        <p:grpSp>
          <p:nvGrpSpPr>
            <p:cNvPr id="189484" name="Group 25"/>
            <p:cNvGrpSpPr>
              <a:grpSpLocks/>
            </p:cNvGrpSpPr>
            <p:nvPr/>
          </p:nvGrpSpPr>
          <p:grpSpPr bwMode="auto">
            <a:xfrm>
              <a:off x="410" y="1149"/>
              <a:ext cx="2679" cy="387"/>
              <a:chOff x="921" y="1149"/>
              <a:chExt cx="2679" cy="387"/>
            </a:xfrm>
          </p:grpSpPr>
          <p:sp>
            <p:nvSpPr>
              <p:cNvPr id="189485" name="Line 26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6" name="Line 27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7" name="Line 28"/>
              <p:cNvSpPr>
                <a:spLocks noChangeShapeType="1"/>
              </p:cNvSpPr>
              <p:nvPr/>
            </p:nvSpPr>
            <p:spPr bwMode="auto">
              <a:xfrm flipH="1">
                <a:off x="1209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8" name="Line 29"/>
              <p:cNvSpPr>
                <a:spLocks noChangeShapeType="1"/>
              </p:cNvSpPr>
              <p:nvPr/>
            </p:nvSpPr>
            <p:spPr bwMode="auto">
              <a:xfrm flipH="1">
                <a:off x="921" y="1155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9" name="Line 30"/>
              <p:cNvSpPr>
                <a:spLocks noChangeShapeType="1"/>
              </p:cNvSpPr>
              <p:nvPr/>
            </p:nvSpPr>
            <p:spPr bwMode="auto">
              <a:xfrm>
                <a:off x="2064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0" name="Line 31"/>
              <p:cNvSpPr>
                <a:spLocks noChangeShapeType="1"/>
              </p:cNvSpPr>
              <p:nvPr/>
            </p:nvSpPr>
            <p:spPr bwMode="auto">
              <a:xfrm flipH="1">
                <a:off x="1920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1" name="Line 32"/>
              <p:cNvSpPr>
                <a:spLocks noChangeShapeType="1"/>
              </p:cNvSpPr>
              <p:nvPr/>
            </p:nvSpPr>
            <p:spPr bwMode="auto">
              <a:xfrm>
                <a:off x="2496" y="1149"/>
                <a:ext cx="96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2" name="Line 33"/>
              <p:cNvSpPr>
                <a:spLocks noChangeShapeType="1"/>
              </p:cNvSpPr>
              <p:nvPr/>
            </p:nvSpPr>
            <p:spPr bwMode="auto">
              <a:xfrm flipH="1">
                <a:off x="2448" y="1149"/>
                <a:ext cx="48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3" name="Line 34"/>
              <p:cNvSpPr>
                <a:spLocks noChangeShapeType="1"/>
              </p:cNvSpPr>
              <p:nvPr/>
            </p:nvSpPr>
            <p:spPr bwMode="auto">
              <a:xfrm flipH="1">
                <a:off x="2304" y="1149"/>
                <a:ext cx="192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4" name="Line 35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5" name="Line 36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6" name="Line 37"/>
              <p:cNvSpPr>
                <a:spLocks noChangeShapeType="1"/>
              </p:cNvSpPr>
              <p:nvPr/>
            </p:nvSpPr>
            <p:spPr bwMode="auto">
              <a:xfrm flipH="1">
                <a:off x="3072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7" name="Line 38"/>
              <p:cNvSpPr>
                <a:spLocks noChangeShapeType="1"/>
              </p:cNvSpPr>
              <p:nvPr/>
            </p:nvSpPr>
            <p:spPr bwMode="auto">
              <a:xfrm flipH="1">
                <a:off x="2784" y="1173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0" name="Group 39"/>
          <p:cNvGrpSpPr>
            <a:grpSpLocks/>
          </p:cNvGrpSpPr>
          <p:nvPr/>
        </p:nvGrpSpPr>
        <p:grpSpPr bwMode="auto">
          <a:xfrm>
            <a:off x="0" y="2362200"/>
            <a:ext cx="9040813" cy="731838"/>
            <a:chOff x="0" y="1488"/>
            <a:chExt cx="5695" cy="461"/>
          </a:xfrm>
        </p:grpSpPr>
        <p:sp>
          <p:nvSpPr>
            <p:cNvPr id="189448" name="Text Box 40"/>
            <p:cNvSpPr txBox="1">
              <a:spLocks noChangeArrowheads="1"/>
            </p:cNvSpPr>
            <p:nvPr/>
          </p:nvSpPr>
          <p:spPr bwMode="auto">
            <a:xfrm>
              <a:off x="3133" y="1584"/>
              <a:ext cx="256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 friend tries # on next.</a:t>
              </a:r>
            </a:p>
          </p:txBody>
        </p:sp>
        <p:grpSp>
          <p:nvGrpSpPr>
            <p:cNvPr id="189449" name="Group 41"/>
            <p:cNvGrpSpPr>
              <a:grpSpLocks/>
            </p:cNvGrpSpPr>
            <p:nvPr/>
          </p:nvGrpSpPr>
          <p:grpSpPr bwMode="auto">
            <a:xfrm>
              <a:off x="0" y="1488"/>
              <a:ext cx="3129" cy="417"/>
              <a:chOff x="0" y="1488"/>
              <a:chExt cx="3129" cy="417"/>
            </a:xfrm>
          </p:grpSpPr>
          <p:sp>
            <p:nvSpPr>
              <p:cNvPr id="189450" name="Line 42"/>
              <p:cNvSpPr>
                <a:spLocks noChangeShapeType="1"/>
              </p:cNvSpPr>
              <p:nvPr/>
            </p:nvSpPr>
            <p:spPr bwMode="auto">
              <a:xfrm>
                <a:off x="711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1" name="Line 43"/>
              <p:cNvSpPr>
                <a:spLocks noChangeShapeType="1"/>
              </p:cNvSpPr>
              <p:nvPr/>
            </p:nvSpPr>
            <p:spPr bwMode="auto">
              <a:xfrm flipH="1">
                <a:off x="672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2" name="Line 44"/>
              <p:cNvSpPr>
                <a:spLocks noChangeShapeType="1"/>
              </p:cNvSpPr>
              <p:nvPr/>
            </p:nvSpPr>
            <p:spPr bwMode="auto">
              <a:xfrm flipH="1">
                <a:off x="567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3" name="Line 45"/>
              <p:cNvSpPr>
                <a:spLocks noChangeShapeType="1"/>
              </p:cNvSpPr>
              <p:nvPr/>
            </p:nvSpPr>
            <p:spPr bwMode="auto">
              <a:xfrm flipH="1">
                <a:off x="432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4" name="Line 46"/>
              <p:cNvSpPr>
                <a:spLocks noChangeShapeType="1"/>
              </p:cNvSpPr>
              <p:nvPr/>
            </p:nvSpPr>
            <p:spPr bwMode="auto">
              <a:xfrm>
                <a:off x="1422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5" name="Line 47"/>
              <p:cNvSpPr>
                <a:spLocks noChangeShapeType="1"/>
              </p:cNvSpPr>
              <p:nvPr/>
            </p:nvSpPr>
            <p:spPr bwMode="auto">
              <a:xfrm flipH="1">
                <a:off x="1392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6" name="Line 48"/>
              <p:cNvSpPr>
                <a:spLocks noChangeShapeType="1"/>
              </p:cNvSpPr>
              <p:nvPr/>
            </p:nvSpPr>
            <p:spPr bwMode="auto">
              <a:xfrm flipH="1">
                <a:off x="288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7" name="Line 49"/>
              <p:cNvSpPr>
                <a:spLocks noChangeShapeType="1"/>
              </p:cNvSpPr>
              <p:nvPr/>
            </p:nvSpPr>
            <p:spPr bwMode="auto">
              <a:xfrm flipH="1">
                <a:off x="0" y="1488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8" name="Line 50"/>
              <p:cNvSpPr>
                <a:spLocks noChangeShapeType="1"/>
              </p:cNvSpPr>
              <p:nvPr/>
            </p:nvSpPr>
            <p:spPr bwMode="auto">
              <a:xfrm flipH="1">
                <a:off x="1314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9459" name="Group 51"/>
              <p:cNvGrpSpPr>
                <a:grpSpLocks/>
              </p:cNvGrpSpPr>
              <p:nvPr/>
            </p:nvGrpSpPr>
            <p:grpSpPr bwMode="auto">
              <a:xfrm>
                <a:off x="852" y="1518"/>
                <a:ext cx="195" cy="336"/>
                <a:chOff x="852" y="1518"/>
                <a:chExt cx="195" cy="336"/>
              </a:xfrm>
            </p:grpSpPr>
            <p:sp>
              <p:nvSpPr>
                <p:cNvPr id="189480" name="Line 52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481" name="Line 53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482" name="Line 54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9460" name="Line 55"/>
              <p:cNvSpPr>
                <a:spLocks noChangeShapeType="1"/>
              </p:cNvSpPr>
              <p:nvPr/>
            </p:nvSpPr>
            <p:spPr bwMode="auto">
              <a:xfrm>
                <a:off x="120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1" name="Line 56"/>
              <p:cNvSpPr>
                <a:spLocks noChangeShapeType="1"/>
              </p:cNvSpPr>
              <p:nvPr/>
            </p:nvSpPr>
            <p:spPr bwMode="auto">
              <a:xfrm flipH="1">
                <a:off x="1173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2" name="Line 57"/>
              <p:cNvSpPr>
                <a:spLocks noChangeShapeType="1"/>
              </p:cNvSpPr>
              <p:nvPr/>
            </p:nvSpPr>
            <p:spPr bwMode="auto">
              <a:xfrm flipH="1">
                <a:off x="1095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3" name="Line 58"/>
              <p:cNvSpPr>
                <a:spLocks noChangeShapeType="1"/>
              </p:cNvSpPr>
              <p:nvPr/>
            </p:nvSpPr>
            <p:spPr bwMode="auto">
              <a:xfrm>
                <a:off x="1959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4" name="Line 59"/>
              <p:cNvSpPr>
                <a:spLocks noChangeShapeType="1"/>
              </p:cNvSpPr>
              <p:nvPr/>
            </p:nvSpPr>
            <p:spPr bwMode="auto">
              <a:xfrm flipH="1">
                <a:off x="1920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5" name="Line 60"/>
              <p:cNvSpPr>
                <a:spLocks noChangeShapeType="1"/>
              </p:cNvSpPr>
              <p:nvPr/>
            </p:nvSpPr>
            <p:spPr bwMode="auto">
              <a:xfrm flipH="1">
                <a:off x="1815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6" name="Line 61"/>
              <p:cNvSpPr>
                <a:spLocks noChangeShapeType="1"/>
              </p:cNvSpPr>
              <p:nvPr/>
            </p:nvSpPr>
            <p:spPr bwMode="auto">
              <a:xfrm flipH="1">
                <a:off x="1680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7" name="Line 62"/>
              <p:cNvSpPr>
                <a:spLocks noChangeShapeType="1"/>
              </p:cNvSpPr>
              <p:nvPr/>
            </p:nvSpPr>
            <p:spPr bwMode="auto">
              <a:xfrm flipH="1">
                <a:off x="2814" y="1548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8" name="Line 63"/>
              <p:cNvSpPr>
                <a:spLocks noChangeShapeType="1"/>
              </p:cNvSpPr>
              <p:nvPr/>
            </p:nvSpPr>
            <p:spPr bwMode="auto">
              <a:xfrm flipH="1">
                <a:off x="1536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9" name="Line 64"/>
              <p:cNvSpPr>
                <a:spLocks noChangeShapeType="1"/>
              </p:cNvSpPr>
              <p:nvPr/>
            </p:nvSpPr>
            <p:spPr bwMode="auto">
              <a:xfrm flipH="1">
                <a:off x="2736" y="1536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9470" name="Group 65"/>
              <p:cNvGrpSpPr>
                <a:grpSpLocks/>
              </p:cNvGrpSpPr>
              <p:nvPr/>
            </p:nvGrpSpPr>
            <p:grpSpPr bwMode="auto">
              <a:xfrm>
                <a:off x="2160" y="1518"/>
                <a:ext cx="195" cy="336"/>
                <a:chOff x="852" y="1518"/>
                <a:chExt cx="195" cy="336"/>
              </a:xfrm>
            </p:grpSpPr>
            <p:sp>
              <p:nvSpPr>
                <p:cNvPr id="189477" name="Line 66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478" name="Line 67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479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9471" name="Line 69"/>
              <p:cNvSpPr>
                <a:spLocks noChangeShapeType="1"/>
              </p:cNvSpPr>
              <p:nvPr/>
            </p:nvSpPr>
            <p:spPr bwMode="auto">
              <a:xfrm>
                <a:off x="258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2" name="Line 70"/>
              <p:cNvSpPr>
                <a:spLocks noChangeShapeType="1"/>
              </p:cNvSpPr>
              <p:nvPr/>
            </p:nvSpPr>
            <p:spPr bwMode="auto">
              <a:xfrm flipH="1">
                <a:off x="2526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3" name="Line 71"/>
              <p:cNvSpPr>
                <a:spLocks noChangeShapeType="1"/>
              </p:cNvSpPr>
              <p:nvPr/>
            </p:nvSpPr>
            <p:spPr bwMode="auto">
              <a:xfrm flipH="1">
                <a:off x="2448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4" name="Line 72"/>
              <p:cNvSpPr>
                <a:spLocks noChangeShapeType="1"/>
              </p:cNvSpPr>
              <p:nvPr/>
            </p:nvSpPr>
            <p:spPr bwMode="auto">
              <a:xfrm>
                <a:off x="3072" y="1536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5" name="Line 73"/>
              <p:cNvSpPr>
                <a:spLocks noChangeShapeType="1"/>
              </p:cNvSpPr>
              <p:nvPr/>
            </p:nvSpPr>
            <p:spPr bwMode="auto">
              <a:xfrm flipH="1">
                <a:off x="3033" y="1536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6" name="Line 74"/>
              <p:cNvSpPr>
                <a:spLocks noChangeShapeType="1"/>
              </p:cNvSpPr>
              <p:nvPr/>
            </p:nvSpPr>
            <p:spPr bwMode="auto">
              <a:xfrm flipH="1">
                <a:off x="2928" y="1536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89447" name="Rectangle 75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Same as Brute Force Algorithm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718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718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186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An Algorithm As </a:t>
            </a:r>
            <a:br>
              <a:rPr lang="en-US" altLang="en-US" sz="4000"/>
            </a:br>
            <a:r>
              <a:rPr lang="en-US" altLang="en-US" sz="4000"/>
              <a:t>A Sequence of Decisions</a:t>
            </a:r>
          </a:p>
        </p:txBody>
      </p:sp>
      <p:pic>
        <p:nvPicPr>
          <p:cNvPr id="1331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6" name="Rectangle 4"/>
          <p:cNvSpPr>
            <a:spLocks noChangeArrowheads="1"/>
          </p:cNvSpPr>
          <p:nvPr/>
        </p:nvSpPr>
        <p:spPr bwMode="auto">
          <a:xfrm>
            <a:off x="355600" y="2011363"/>
            <a:ext cx="5978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edge should we take first?”</a:t>
            </a:r>
          </a:p>
        </p:txBody>
      </p:sp>
      <p:sp>
        <p:nvSpPr>
          <p:cNvPr id="13317" name="Text Box 9"/>
          <p:cNvSpPr txBox="1">
            <a:spLocks noChangeArrowheads="1"/>
          </p:cNvSpPr>
          <p:nvPr/>
        </p:nvSpPr>
        <p:spPr bwMode="auto">
          <a:xfrm>
            <a:off x="117475" y="1466850"/>
            <a:ext cx="5842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ask a question about the solution.</a:t>
            </a:r>
          </a:p>
        </p:txBody>
      </p:sp>
      <p:sp>
        <p:nvSpPr>
          <p:cNvPr id="1297424" name="Rectangle 16"/>
          <p:cNvSpPr>
            <a:spLocks noChangeArrowheads="1"/>
          </p:cNvSpPr>
          <p:nvPr/>
        </p:nvSpPr>
        <p:spPr bwMode="auto">
          <a:xfrm>
            <a:off x="514350" y="2590800"/>
            <a:ext cx="4872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How do I decide?</a:t>
            </a:r>
          </a:p>
        </p:txBody>
      </p:sp>
      <p:sp>
        <p:nvSpPr>
          <p:cNvPr id="13319" name="Freeform 22"/>
          <p:cNvSpPr>
            <a:spLocks/>
          </p:cNvSpPr>
          <p:nvPr/>
        </p:nvSpPr>
        <p:spPr bwMode="auto">
          <a:xfrm>
            <a:off x="7467600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7431" name="Text Box 23"/>
          <p:cNvSpPr txBox="1">
            <a:spLocks noChangeArrowheads="1"/>
          </p:cNvSpPr>
          <p:nvPr/>
        </p:nvSpPr>
        <p:spPr bwMode="auto">
          <a:xfrm>
            <a:off x="746125" y="4057650"/>
            <a:ext cx="3886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greedy algorithm?</a:t>
            </a:r>
          </a:p>
        </p:txBody>
      </p:sp>
      <p:sp>
        <p:nvSpPr>
          <p:cNvPr id="1297432" name="Text Box 24"/>
          <p:cNvSpPr txBox="1">
            <a:spLocks noChangeArrowheads="1"/>
          </p:cNvSpPr>
          <p:nvPr/>
        </p:nvSpPr>
        <p:spPr bwMode="auto">
          <a:xfrm>
            <a:off x="1325563" y="5276850"/>
            <a:ext cx="2713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Does not work!</a:t>
            </a:r>
          </a:p>
        </p:txBody>
      </p:sp>
      <p:grpSp>
        <p:nvGrpSpPr>
          <p:cNvPr id="2" name="Group 25"/>
          <p:cNvGrpSpPr>
            <a:grpSpLocks/>
          </p:cNvGrpSpPr>
          <p:nvPr/>
        </p:nvGrpSpPr>
        <p:grpSpPr bwMode="auto">
          <a:xfrm>
            <a:off x="992188" y="3505200"/>
            <a:ext cx="6627812" cy="1752600"/>
            <a:chOff x="625" y="2208"/>
            <a:chExt cx="4175" cy="1104"/>
          </a:xfrm>
        </p:grpSpPr>
        <p:sp>
          <p:nvSpPr>
            <p:cNvPr id="13323" name="Rectangle 26"/>
            <p:cNvSpPr>
              <a:spLocks noChangeArrowheads="1"/>
            </p:cNvSpPr>
            <p:nvPr/>
          </p:nvSpPr>
          <p:spPr bwMode="auto">
            <a:xfrm>
              <a:off x="625" y="2947"/>
              <a:ext cx="278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Taking the best first edge.</a:t>
              </a:r>
            </a:p>
          </p:txBody>
        </p:sp>
        <p:sp>
          <p:nvSpPr>
            <p:cNvPr id="13324" name="Freeform 27"/>
            <p:cNvSpPr>
              <a:spLocks/>
            </p:cNvSpPr>
            <p:nvPr/>
          </p:nvSpPr>
          <p:spPr bwMode="auto">
            <a:xfrm>
              <a:off x="4743" y="2208"/>
              <a:ext cx="57" cy="418"/>
            </a:xfrm>
            <a:custGeom>
              <a:avLst/>
              <a:gdLst>
                <a:gd name="T0" fmla="*/ 57 w 57"/>
                <a:gd name="T1" fmla="*/ 0 h 418"/>
                <a:gd name="T2" fmla="*/ 0 w 57"/>
                <a:gd name="T3" fmla="*/ 418 h 418"/>
                <a:gd name="T4" fmla="*/ 0 60000 65536"/>
                <a:gd name="T5" fmla="*/ 0 60000 65536"/>
                <a:gd name="T6" fmla="*/ 0 w 57"/>
                <a:gd name="T7" fmla="*/ 0 h 418"/>
                <a:gd name="T8" fmla="*/ 57 w 57"/>
                <a:gd name="T9" fmla="*/ 418 h 4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7" h="418">
                  <a:moveTo>
                    <a:pt x="57" y="0"/>
                  </a:moveTo>
                  <a:lnTo>
                    <a:pt x="0" y="418"/>
                  </a:lnTo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7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7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97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97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97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97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7424" grpId="0"/>
      <p:bldP spid="1297431" grpId="0" autoUpdateAnimBg="0"/>
      <p:bldP spid="1297432" grpId="0" autoUpdateAnimBg="0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 dirty="0">
                <a:solidFill>
                  <a:schemeClr val="tx2"/>
                </a:solidFill>
              </a:rPr>
              <a:t>Memoization</a:t>
            </a:r>
          </a:p>
        </p:txBody>
      </p:sp>
      <p:sp>
        <p:nvSpPr>
          <p:cNvPr id="190467" name="Rectangle 3"/>
          <p:cNvSpPr>
            <a:spLocks noChangeArrowheads="1"/>
          </p:cNvSpPr>
          <p:nvPr/>
        </p:nvSpPr>
        <p:spPr bwMode="auto">
          <a:xfrm>
            <a:off x="838200" y="1143000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Assign one friend to each sub-instance.</a:t>
            </a:r>
          </a:p>
        </p:txBody>
      </p:sp>
      <p:pic>
        <p:nvPicPr>
          <p:cNvPr id="190468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0469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190617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618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619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2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2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2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3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63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0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190602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603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604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5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6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7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8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9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0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1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12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13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14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15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616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1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190587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588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589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0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1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2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3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4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5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6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97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98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99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600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601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2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190572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573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574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5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6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7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8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9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0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1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82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83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84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85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586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3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190557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558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559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0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1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2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3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4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5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6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67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68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69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70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571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4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190542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543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544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5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6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7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8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9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0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1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52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53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54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55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556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5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190527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528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529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0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1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2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3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4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5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6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37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38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39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40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541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6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190512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513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514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5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6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7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8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9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0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1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22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23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24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25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526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7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190497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498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499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0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1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2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3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4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5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6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07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08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09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510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511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8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190482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0483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0484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5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6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7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8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9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0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1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492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493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494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0495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0496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0479" name="Group 165"/>
          <p:cNvGrpSpPr>
            <a:grpSpLocks/>
          </p:cNvGrpSpPr>
          <p:nvPr/>
        </p:nvGrpSpPr>
        <p:grpSpPr bwMode="auto">
          <a:xfrm>
            <a:off x="762000" y="1778000"/>
            <a:ext cx="7135813" cy="641350"/>
            <a:chOff x="480" y="1120"/>
            <a:chExt cx="4495" cy="404"/>
          </a:xfrm>
        </p:grpSpPr>
        <p:sp>
          <p:nvSpPr>
            <p:cNvPr id="190480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“Which is 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190481" name="Text Box 167"/>
            <p:cNvSpPr txBox="1">
              <a:spLocks noChangeArrowheads="1"/>
            </p:cNvSpPr>
            <p:nvPr/>
          </p:nvSpPr>
          <p:spPr bwMode="auto">
            <a:xfrm>
              <a:off x="4519" y="1120"/>
              <a:ext cx="45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3600">
                  <a:sym typeface="Symbol" pitchFamily="18" charset="2"/>
                </a:rPr>
                <a:t></a:t>
              </a:r>
              <a:r>
                <a:rPr lang="en-US" altLang="en-US">
                  <a:solidFill>
                    <a:schemeClr val="accent2"/>
                  </a:solidFill>
                </a:rPr>
                <a:t> </a:t>
              </a:r>
              <a:r>
                <a:rPr lang="en-US" altLang="en-US" i="1"/>
                <a:t>i</a:t>
              </a:r>
            </a:p>
          </p:txBody>
        </p:sp>
      </p:grp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3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572881" name="Rectangle 17"/>
          <p:cNvSpPr>
            <a:spLocks noChangeArrowheads="1"/>
          </p:cNvSpPr>
          <p:nvPr/>
        </p:nvSpPr>
        <p:spPr bwMode="auto">
          <a:xfrm>
            <a:off x="1447800" y="1752600"/>
            <a:ext cx="7543800" cy="399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r>
              <a:rPr lang="en-US" altLang="en-US"/>
              <a:t>Imagine running the recursive algorithm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friends, …</a:t>
            </a:r>
          </a:p>
        </p:txBody>
      </p:sp>
      <p:grpSp>
        <p:nvGrpSpPr>
          <p:cNvPr id="191492" name="Group 48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191503" name="Group 49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191507" name="Freeform 50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8" name="Freeform 51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9" name="Freeform 52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0" name="Freeform 53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1" name="Freeform 54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2" name="Freeform 55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504" name="Group 56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191505" name="Freeform 57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6" name="Freeform 58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91493" name="Text Box 60"/>
          <p:cNvSpPr txBox="1">
            <a:spLocks noChangeArrowheads="1"/>
          </p:cNvSpPr>
          <p:nvPr/>
        </p:nvSpPr>
        <p:spPr bwMode="auto">
          <a:xfrm>
            <a:off x="1676400" y="944563"/>
            <a:ext cx="7502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grpSp>
        <p:nvGrpSpPr>
          <p:cNvPr id="5" name="Group 69"/>
          <p:cNvGrpSpPr>
            <a:grpSpLocks/>
          </p:cNvGrpSpPr>
          <p:nvPr/>
        </p:nvGrpSpPr>
        <p:grpSpPr bwMode="auto">
          <a:xfrm>
            <a:off x="1066800" y="2362200"/>
            <a:ext cx="7354888" cy="762000"/>
            <a:chOff x="551" y="2640"/>
            <a:chExt cx="4633" cy="480"/>
          </a:xfrm>
        </p:grpSpPr>
        <p:sp>
          <p:nvSpPr>
            <p:cNvPr id="191495" name="Rectangle 61"/>
            <p:cNvSpPr>
              <a:spLocks noChangeArrowheads="1"/>
            </p:cNvSpPr>
            <p:nvPr/>
          </p:nvSpPr>
          <p:spPr bwMode="auto">
            <a:xfrm>
              <a:off x="864" y="2707"/>
              <a:ext cx="43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 be”, 11</a:t>
              </a:r>
            </a:p>
          </p:txBody>
        </p:sp>
        <p:grpSp>
          <p:nvGrpSpPr>
            <p:cNvPr id="191496" name="Group 62"/>
            <p:cNvGrpSpPr>
              <a:grpSpLocks/>
            </p:cNvGrpSpPr>
            <p:nvPr/>
          </p:nvGrpSpPr>
          <p:grpSpPr bwMode="auto">
            <a:xfrm>
              <a:off x="551" y="2640"/>
              <a:ext cx="288" cy="480"/>
              <a:chOff x="2432" y="1328"/>
              <a:chExt cx="906" cy="2075"/>
            </a:xfrm>
          </p:grpSpPr>
          <p:sp>
            <p:nvSpPr>
              <p:cNvPr id="191497" name="Freeform 63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8" name="Freeform 64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9" name="Freeform 65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0" name="Freeform 66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1" name="Freeform 67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2" name="Freeform 68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28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28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28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28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728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728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288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7288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7288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92515" name="Text Box 15"/>
          <p:cNvSpPr txBox="1">
            <a:spLocks noChangeArrowheads="1"/>
          </p:cNvSpPr>
          <p:nvPr/>
        </p:nvSpPr>
        <p:spPr bwMode="auto">
          <a:xfrm>
            <a:off x="1676400" y="944563"/>
            <a:ext cx="6781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grpSp>
        <p:nvGrpSpPr>
          <p:cNvPr id="192516" name="Group 18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192584" name="Group 19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192588" name="Freeform 20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89" name="Freeform 21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90" name="Freeform 22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91" name="Freeform 23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92" name="Freeform 24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93" name="Freeform 25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2585" name="Group 26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192586" name="Freeform 27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87" name="Freeform 28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" name="Group 53"/>
          <p:cNvGrpSpPr>
            <a:grpSpLocks/>
          </p:cNvGrpSpPr>
          <p:nvPr/>
        </p:nvGrpSpPr>
        <p:grpSpPr bwMode="auto">
          <a:xfrm>
            <a:off x="457200" y="2590800"/>
            <a:ext cx="5818188" cy="914400"/>
            <a:chOff x="572" y="1728"/>
            <a:chExt cx="3665" cy="576"/>
          </a:xfrm>
        </p:grpSpPr>
        <p:sp>
          <p:nvSpPr>
            <p:cNvPr id="192567" name="Rectangle 36"/>
            <p:cNvSpPr>
              <a:spLocks noChangeArrowheads="1"/>
            </p:cNvSpPr>
            <p:nvPr/>
          </p:nvSpPr>
          <p:spPr bwMode="auto">
            <a:xfrm>
              <a:off x="864" y="1795"/>
              <a:ext cx="3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there”, 11</a:t>
              </a:r>
            </a:p>
          </p:txBody>
        </p:sp>
        <p:grpSp>
          <p:nvGrpSpPr>
            <p:cNvPr id="192568" name="Group 37"/>
            <p:cNvGrpSpPr>
              <a:grpSpLocks/>
            </p:cNvGrpSpPr>
            <p:nvPr/>
          </p:nvGrpSpPr>
          <p:grpSpPr bwMode="auto">
            <a:xfrm>
              <a:off x="572" y="1728"/>
              <a:ext cx="340" cy="576"/>
              <a:chOff x="3309" y="2976"/>
              <a:chExt cx="484" cy="1010"/>
            </a:xfrm>
          </p:grpSpPr>
          <p:sp>
            <p:nvSpPr>
              <p:cNvPr id="192569" name="Freeform 3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2570" name="Group 3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92571" name="Freeform 4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72" name="Freeform 4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73" name="Freeform 4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74" name="Freeform 4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75" name="Freeform 4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76" name="Freeform 4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77" name="Freeform 4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78" name="Oval 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79" name="Oval 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80" name="Oval 4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81" name="Oval 5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82" name="Oval 5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92583" name="Oval 5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590326" name="Text Box 54"/>
          <p:cNvSpPr txBox="1">
            <a:spLocks noChangeArrowheads="1"/>
          </p:cNvSpPr>
          <p:nvPr/>
        </p:nvSpPr>
        <p:spPr bwMode="auto">
          <a:xfrm>
            <a:off x="7189788" y="2667000"/>
            <a:ext cx="817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  <p:grpSp>
        <p:nvGrpSpPr>
          <p:cNvPr id="8" name="Group 55"/>
          <p:cNvGrpSpPr>
            <a:grpSpLocks/>
          </p:cNvGrpSpPr>
          <p:nvPr/>
        </p:nvGrpSpPr>
        <p:grpSpPr bwMode="auto">
          <a:xfrm>
            <a:off x="463550" y="3200400"/>
            <a:ext cx="2940050" cy="914400"/>
            <a:chOff x="572" y="1728"/>
            <a:chExt cx="1852" cy="576"/>
          </a:xfrm>
        </p:grpSpPr>
        <p:sp>
          <p:nvSpPr>
            <p:cNvPr id="192550" name="Rectangle 56"/>
            <p:cNvSpPr>
              <a:spLocks noChangeArrowheads="1"/>
            </p:cNvSpPr>
            <p:nvPr/>
          </p:nvSpPr>
          <p:spPr bwMode="auto">
            <a:xfrm>
              <a:off x="864" y="1795"/>
              <a:ext cx="15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“Hi there”, 81</a:t>
              </a:r>
            </a:p>
          </p:txBody>
        </p:sp>
        <p:grpSp>
          <p:nvGrpSpPr>
            <p:cNvPr id="192551" name="Group 57"/>
            <p:cNvGrpSpPr>
              <a:grpSpLocks/>
            </p:cNvGrpSpPr>
            <p:nvPr/>
          </p:nvGrpSpPr>
          <p:grpSpPr bwMode="auto">
            <a:xfrm>
              <a:off x="572" y="1728"/>
              <a:ext cx="340" cy="576"/>
              <a:chOff x="3309" y="2976"/>
              <a:chExt cx="484" cy="1010"/>
            </a:xfrm>
          </p:grpSpPr>
          <p:sp>
            <p:nvSpPr>
              <p:cNvPr id="192552" name="Freeform 5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2553" name="Group 5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92554" name="Freeform 6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55" name="Freeform 6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56" name="Freeform 6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57" name="Freeform 6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58" name="Freeform 6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59" name="Freeform 6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60" name="Freeform 6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61" name="Oval 6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62" name="Oval 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63" name="Oval 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64" name="Oval 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65" name="Oval 7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92566" name="Oval 7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590345" name="Text Box 73"/>
          <p:cNvSpPr txBox="1">
            <a:spLocks noChangeArrowheads="1"/>
          </p:cNvSpPr>
          <p:nvPr/>
        </p:nvSpPr>
        <p:spPr bwMode="auto">
          <a:xfrm>
            <a:off x="7196138" y="327660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grpSp>
        <p:nvGrpSpPr>
          <p:cNvPr id="11" name="Group 74"/>
          <p:cNvGrpSpPr>
            <a:grpSpLocks/>
          </p:cNvGrpSpPr>
          <p:nvPr/>
        </p:nvGrpSpPr>
        <p:grpSpPr bwMode="auto">
          <a:xfrm>
            <a:off x="463550" y="3810000"/>
            <a:ext cx="3324225" cy="914400"/>
            <a:chOff x="572" y="1728"/>
            <a:chExt cx="2094" cy="576"/>
          </a:xfrm>
        </p:grpSpPr>
        <p:sp>
          <p:nvSpPr>
            <p:cNvPr id="192533" name="Rectangle 75"/>
            <p:cNvSpPr>
              <a:spLocks noChangeArrowheads="1"/>
            </p:cNvSpPr>
            <p:nvPr/>
          </p:nvSpPr>
          <p:spPr bwMode="auto">
            <a:xfrm>
              <a:off x="864" y="1795"/>
              <a:ext cx="180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“man while”, 11</a:t>
              </a:r>
            </a:p>
          </p:txBody>
        </p:sp>
        <p:grpSp>
          <p:nvGrpSpPr>
            <p:cNvPr id="192534" name="Group 76"/>
            <p:cNvGrpSpPr>
              <a:grpSpLocks/>
            </p:cNvGrpSpPr>
            <p:nvPr/>
          </p:nvGrpSpPr>
          <p:grpSpPr bwMode="auto">
            <a:xfrm>
              <a:off x="572" y="1728"/>
              <a:ext cx="340" cy="576"/>
              <a:chOff x="3309" y="2976"/>
              <a:chExt cx="484" cy="1010"/>
            </a:xfrm>
          </p:grpSpPr>
          <p:sp>
            <p:nvSpPr>
              <p:cNvPr id="192535" name="Freeform 77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2536" name="Group 78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92537" name="Freeform 79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38" name="Freeform 80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39" name="Freeform 81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40" name="Freeform 82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41" name="Freeform 83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42" name="Freeform 84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43" name="Freeform 85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544" name="Oval 8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45" name="Oval 8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46" name="Oval 8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47" name="Oval 8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2548" name="Oval 90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92549" name="Oval 91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590364" name="Text Box 92"/>
          <p:cNvSpPr txBox="1">
            <a:spLocks noChangeArrowheads="1"/>
          </p:cNvSpPr>
          <p:nvPr/>
        </p:nvSpPr>
        <p:spPr bwMode="auto">
          <a:xfrm>
            <a:off x="7196138" y="388620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sp>
        <p:nvSpPr>
          <p:cNvPr id="1590365" name="Text Box 93"/>
          <p:cNvSpPr txBox="1">
            <a:spLocks noChangeArrowheads="1"/>
          </p:cNvSpPr>
          <p:nvPr/>
        </p:nvSpPr>
        <p:spPr bwMode="auto">
          <a:xfrm>
            <a:off x="581025" y="4953000"/>
            <a:ext cx="77247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This may appear on a line,</a:t>
            </a:r>
            <a:br>
              <a:rPr lang="en-US" altLang="en-US"/>
            </a:br>
            <a:r>
              <a:rPr lang="en-US" altLang="en-US"/>
              <a:t>but it will never be a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 for a friend.</a:t>
            </a:r>
          </a:p>
        </p:txBody>
      </p:sp>
      <p:grpSp>
        <p:nvGrpSpPr>
          <p:cNvPr id="192524" name="Group 102"/>
          <p:cNvGrpSpPr>
            <a:grpSpLocks/>
          </p:cNvGrpSpPr>
          <p:nvPr/>
        </p:nvGrpSpPr>
        <p:grpSpPr bwMode="auto">
          <a:xfrm>
            <a:off x="341313" y="1524000"/>
            <a:ext cx="7354887" cy="762000"/>
            <a:chOff x="551" y="960"/>
            <a:chExt cx="4633" cy="480"/>
          </a:xfrm>
        </p:grpSpPr>
        <p:sp>
          <p:nvSpPr>
            <p:cNvPr id="192525" name="Rectangle 103"/>
            <p:cNvSpPr>
              <a:spLocks noChangeArrowheads="1"/>
            </p:cNvSpPr>
            <p:nvPr/>
          </p:nvSpPr>
          <p:spPr bwMode="auto">
            <a:xfrm>
              <a:off x="864" y="1027"/>
              <a:ext cx="43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 be”, 11</a:t>
              </a:r>
            </a:p>
          </p:txBody>
        </p:sp>
        <p:grpSp>
          <p:nvGrpSpPr>
            <p:cNvPr id="192526" name="Group 104"/>
            <p:cNvGrpSpPr>
              <a:grpSpLocks/>
            </p:cNvGrpSpPr>
            <p:nvPr/>
          </p:nvGrpSpPr>
          <p:grpSpPr bwMode="auto">
            <a:xfrm>
              <a:off x="551" y="960"/>
              <a:ext cx="288" cy="480"/>
              <a:chOff x="2432" y="1328"/>
              <a:chExt cx="906" cy="2075"/>
            </a:xfrm>
          </p:grpSpPr>
          <p:sp>
            <p:nvSpPr>
              <p:cNvPr id="192527" name="Freeform 105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28" name="Freeform 106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29" name="Freeform 107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30" name="Freeform 108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31" name="Freeform 109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32" name="Freeform 110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90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90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90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90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90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90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90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90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0326" grpId="0"/>
      <p:bldP spid="1590345" grpId="0"/>
      <p:bldP spid="1590364" grpId="0"/>
      <p:bldP spid="1590365" grpId="0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193539" name="Group 213"/>
          <p:cNvGrpSpPr>
            <a:grpSpLocks/>
          </p:cNvGrpSpPr>
          <p:nvPr/>
        </p:nvGrpSpPr>
        <p:grpSpPr bwMode="auto">
          <a:xfrm>
            <a:off x="341313" y="1524000"/>
            <a:ext cx="7354887" cy="762000"/>
            <a:chOff x="551" y="960"/>
            <a:chExt cx="4633" cy="480"/>
          </a:xfrm>
        </p:grpSpPr>
        <p:sp>
          <p:nvSpPr>
            <p:cNvPr id="193690" name="Rectangle 4"/>
            <p:cNvSpPr>
              <a:spLocks noChangeArrowheads="1"/>
            </p:cNvSpPr>
            <p:nvPr/>
          </p:nvSpPr>
          <p:spPr bwMode="auto">
            <a:xfrm>
              <a:off x="864" y="1027"/>
              <a:ext cx="43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 be”, 11</a:t>
              </a:r>
            </a:p>
          </p:txBody>
        </p:sp>
        <p:grpSp>
          <p:nvGrpSpPr>
            <p:cNvPr id="193691" name="Group 16"/>
            <p:cNvGrpSpPr>
              <a:grpSpLocks/>
            </p:cNvGrpSpPr>
            <p:nvPr/>
          </p:nvGrpSpPr>
          <p:grpSpPr bwMode="auto">
            <a:xfrm>
              <a:off x="551" y="960"/>
              <a:ext cx="288" cy="480"/>
              <a:chOff x="2432" y="1328"/>
              <a:chExt cx="906" cy="2075"/>
            </a:xfrm>
          </p:grpSpPr>
          <p:sp>
            <p:nvSpPr>
              <p:cNvPr id="193692" name="Freeform 1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93" name="Freeform 1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94" name="Freeform 1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95" name="Freeform 2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96" name="Freeform 2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97" name="Freeform 2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591503" name="Text Box 207"/>
          <p:cNvSpPr txBox="1">
            <a:spLocks noChangeArrowheads="1"/>
          </p:cNvSpPr>
          <p:nvPr/>
        </p:nvSpPr>
        <p:spPr bwMode="auto">
          <a:xfrm>
            <a:off x="293688" y="914400"/>
            <a:ext cx="7859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 the set of </a:t>
            </a:r>
            <a:r>
              <a:rPr lang="en-US" altLang="en-US">
                <a:solidFill>
                  <a:srgbClr val="FF0000"/>
                </a:solidFill>
              </a:rPr>
              <a:t>prefixes</a:t>
            </a:r>
            <a:r>
              <a:rPr lang="en-US" altLang="en-US"/>
              <a:t>.</a:t>
            </a:r>
          </a:p>
        </p:txBody>
      </p:sp>
      <p:sp>
        <p:nvSpPr>
          <p:cNvPr id="1591505" name="Rectangle 209"/>
          <p:cNvSpPr>
            <a:spLocks noChangeArrowheads="1"/>
          </p:cNvSpPr>
          <p:nvPr/>
        </p:nvSpPr>
        <p:spPr bwMode="auto">
          <a:xfrm>
            <a:off x="3200400" y="4708525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1591506" name="Text Box 210"/>
          <p:cNvSpPr txBox="1">
            <a:spLocks noChangeArrowheads="1"/>
          </p:cNvSpPr>
          <p:nvPr/>
        </p:nvSpPr>
        <p:spPr bwMode="auto">
          <a:xfrm>
            <a:off x="3810000" y="5287963"/>
            <a:ext cx="5715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1591508" name="Text Box 212"/>
          <p:cNvSpPr txBox="1">
            <a:spLocks noChangeArrowheads="1"/>
          </p:cNvSpPr>
          <p:nvPr/>
        </p:nvSpPr>
        <p:spPr bwMode="auto">
          <a:xfrm>
            <a:off x="3200400" y="38100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1591510" name="Line 214"/>
          <p:cNvSpPr>
            <a:spLocks noChangeShapeType="1"/>
          </p:cNvSpPr>
          <p:nvPr/>
        </p:nvSpPr>
        <p:spPr bwMode="auto">
          <a:xfrm flipH="1">
            <a:off x="7772400" y="1905000"/>
            <a:ext cx="533400" cy="0"/>
          </a:xfrm>
          <a:prstGeom prst="line">
            <a:avLst/>
          </a:prstGeom>
          <a:noFill/>
          <a:ln w="635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" name="Group 295"/>
          <p:cNvGrpSpPr>
            <a:grpSpLocks/>
          </p:cNvGrpSpPr>
          <p:nvPr/>
        </p:nvGrpSpPr>
        <p:grpSpPr bwMode="auto">
          <a:xfrm>
            <a:off x="319088" y="2043113"/>
            <a:ext cx="6835775" cy="2909887"/>
            <a:chOff x="201" y="1287"/>
            <a:chExt cx="4306" cy="1833"/>
          </a:xfrm>
        </p:grpSpPr>
        <p:grpSp>
          <p:nvGrpSpPr>
            <p:cNvPr id="193546" name="Group 23"/>
            <p:cNvGrpSpPr>
              <a:grpSpLocks/>
            </p:cNvGrpSpPr>
            <p:nvPr/>
          </p:nvGrpSpPr>
          <p:grpSpPr bwMode="auto">
            <a:xfrm>
              <a:off x="240" y="1644"/>
              <a:ext cx="3665" cy="576"/>
              <a:chOff x="572" y="1728"/>
              <a:chExt cx="3665" cy="576"/>
            </a:xfrm>
          </p:grpSpPr>
          <p:sp>
            <p:nvSpPr>
              <p:cNvPr id="193673" name="Rectangle 24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3373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there”, 11</a:t>
                </a:r>
              </a:p>
            </p:txBody>
          </p:sp>
          <p:grpSp>
            <p:nvGrpSpPr>
              <p:cNvPr id="193674" name="Group 25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675" name="Freeform 26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676" name="Group 27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677" name="Freeform 28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78" name="Freeform 29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79" name="Freeform 30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80" name="Freeform 31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81" name="Freeform 32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82" name="Freeform 33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83" name="Freeform 34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84" name="Oval 3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85" name="Oval 3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86" name="Oval 3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87" name="Oval 3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88" name="Oval 39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689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3547" name="Group 81"/>
            <p:cNvGrpSpPr>
              <a:grpSpLocks/>
            </p:cNvGrpSpPr>
            <p:nvPr/>
          </p:nvGrpSpPr>
          <p:grpSpPr bwMode="auto">
            <a:xfrm>
              <a:off x="244" y="1824"/>
              <a:ext cx="3089" cy="576"/>
              <a:chOff x="572" y="1728"/>
              <a:chExt cx="3089" cy="576"/>
            </a:xfrm>
          </p:grpSpPr>
          <p:sp>
            <p:nvSpPr>
              <p:cNvPr id="193656" name="Rectangle 82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279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while”, 11</a:t>
                </a:r>
              </a:p>
            </p:txBody>
          </p:sp>
          <p:grpSp>
            <p:nvGrpSpPr>
              <p:cNvPr id="193657" name="Group 83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658" name="Freeform 84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659" name="Group 85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660" name="Freeform 86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61" name="Freeform 87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62" name="Freeform 88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63" name="Freeform 89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64" name="Freeform 90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65" name="Freeform 91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66" name="Freeform 92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67" name="Oval 9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68" name="Oval 9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69" name="Oval 9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70" name="Oval 9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71" name="Oval 97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672" name="Oval 98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3548" name="Group 99"/>
            <p:cNvGrpSpPr>
              <a:grpSpLocks/>
            </p:cNvGrpSpPr>
            <p:nvPr/>
          </p:nvGrpSpPr>
          <p:grpSpPr bwMode="auto">
            <a:xfrm>
              <a:off x="248" y="1998"/>
              <a:ext cx="2456" cy="576"/>
              <a:chOff x="572" y="1728"/>
              <a:chExt cx="2456" cy="576"/>
            </a:xfrm>
          </p:grpSpPr>
          <p:sp>
            <p:nvSpPr>
              <p:cNvPr id="193639" name="Rectangle 100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216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man”, 11</a:t>
                </a:r>
              </a:p>
            </p:txBody>
          </p:sp>
          <p:grpSp>
            <p:nvGrpSpPr>
              <p:cNvPr id="193640" name="Group 101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641" name="Freeform 102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642" name="Group 103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643" name="Freeform 104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44" name="Freeform 105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45" name="Freeform 106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46" name="Freeform 107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47" name="Freeform 108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48" name="Freeform 109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49" name="Freeform 110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50" name="Oval 11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51" name="Oval 11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52" name="Oval 11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53" name="Oval 11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54" name="Oval 115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655" name="Oval 116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3549" name="Group 117"/>
            <p:cNvGrpSpPr>
              <a:grpSpLocks/>
            </p:cNvGrpSpPr>
            <p:nvPr/>
          </p:nvGrpSpPr>
          <p:grpSpPr bwMode="auto">
            <a:xfrm>
              <a:off x="252" y="2172"/>
              <a:ext cx="1951" cy="576"/>
              <a:chOff x="572" y="1728"/>
              <a:chExt cx="1951" cy="576"/>
            </a:xfrm>
          </p:grpSpPr>
          <p:sp>
            <p:nvSpPr>
              <p:cNvPr id="193622" name="Rectangle 118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1659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life”, 11</a:t>
                </a:r>
              </a:p>
            </p:txBody>
          </p:sp>
          <p:grpSp>
            <p:nvGrpSpPr>
              <p:cNvPr id="193623" name="Group 119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624" name="Freeform 12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625" name="Group 12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626" name="Freeform 12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27" name="Freeform 12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28" name="Freeform 12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29" name="Freeform 12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30" name="Freeform 12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31" name="Freeform 12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32" name="Freeform 12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33" name="Oval 12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34" name="Oval 13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35" name="Oval 13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36" name="Oval 13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37" name="Oval 13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638" name="Oval 13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3550" name="Group 135"/>
            <p:cNvGrpSpPr>
              <a:grpSpLocks/>
            </p:cNvGrpSpPr>
            <p:nvPr/>
          </p:nvGrpSpPr>
          <p:grpSpPr bwMode="auto">
            <a:xfrm>
              <a:off x="256" y="2352"/>
              <a:ext cx="1546" cy="576"/>
              <a:chOff x="572" y="1728"/>
              <a:chExt cx="1546" cy="576"/>
            </a:xfrm>
          </p:grpSpPr>
          <p:sp>
            <p:nvSpPr>
              <p:cNvPr id="193605" name="Rectangle 136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125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“Love”, 11</a:t>
                </a:r>
              </a:p>
            </p:txBody>
          </p:sp>
          <p:grpSp>
            <p:nvGrpSpPr>
              <p:cNvPr id="193606" name="Group 137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607" name="Freeform 138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608" name="Group 139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609" name="Freeform 140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10" name="Freeform 141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11" name="Freeform 142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12" name="Freeform 143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13" name="Freeform 144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14" name="Freeform 145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15" name="Freeform 146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16" name="Oval 14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17" name="Oval 14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18" name="Oval 14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19" name="Oval 15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20" name="Oval 151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621" name="Oval 152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3551" name="Group 153"/>
            <p:cNvGrpSpPr>
              <a:grpSpLocks/>
            </p:cNvGrpSpPr>
            <p:nvPr/>
          </p:nvGrpSpPr>
          <p:grpSpPr bwMode="auto">
            <a:xfrm>
              <a:off x="260" y="2544"/>
              <a:ext cx="1020" cy="576"/>
              <a:chOff x="572" y="1728"/>
              <a:chExt cx="1020" cy="576"/>
            </a:xfrm>
          </p:grpSpPr>
          <p:sp>
            <p:nvSpPr>
              <p:cNvPr id="193588" name="Rectangle 154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7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“”, 11</a:t>
                </a:r>
              </a:p>
            </p:txBody>
          </p:sp>
          <p:grpSp>
            <p:nvGrpSpPr>
              <p:cNvPr id="193589" name="Group 155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590" name="Freeform 156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591" name="Group 157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592" name="Freeform 158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93" name="Freeform 159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94" name="Freeform 160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95" name="Freeform 161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96" name="Freeform 162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97" name="Freeform 163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98" name="Freeform 164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99" name="Oval 16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00" name="Oval 16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01" name="Oval 16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02" name="Oval 16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603" name="Oval 169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604" name="Oval 170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3552" name="Group 232"/>
            <p:cNvGrpSpPr>
              <a:grpSpLocks/>
            </p:cNvGrpSpPr>
            <p:nvPr/>
          </p:nvGrpSpPr>
          <p:grpSpPr bwMode="auto">
            <a:xfrm>
              <a:off x="232" y="1470"/>
              <a:ext cx="3943" cy="576"/>
              <a:chOff x="572" y="1728"/>
              <a:chExt cx="3943" cy="576"/>
            </a:xfrm>
          </p:grpSpPr>
          <p:sp>
            <p:nvSpPr>
              <p:cNvPr id="193571" name="Rectangle 233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36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 as”, 11</a:t>
                </a:r>
              </a:p>
            </p:txBody>
          </p:sp>
          <p:grpSp>
            <p:nvGrpSpPr>
              <p:cNvPr id="193572" name="Group 234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573" name="Freeform 235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574" name="Group 236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575" name="Freeform 237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76" name="Freeform 238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77" name="Freeform 239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78" name="Freeform 240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79" name="Freeform 241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80" name="Freeform 242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81" name="Freeform 243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82" name="Oval 24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83" name="Oval 24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84" name="Oval 24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85" name="Oval 24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86" name="Oval 248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587" name="Oval 249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3553" name="Group 277"/>
            <p:cNvGrpSpPr>
              <a:grpSpLocks/>
            </p:cNvGrpSpPr>
            <p:nvPr/>
          </p:nvGrpSpPr>
          <p:grpSpPr bwMode="auto">
            <a:xfrm>
              <a:off x="201" y="1287"/>
              <a:ext cx="4306" cy="576"/>
              <a:chOff x="572" y="1728"/>
              <a:chExt cx="4306" cy="576"/>
            </a:xfrm>
          </p:grpSpPr>
          <p:sp>
            <p:nvSpPr>
              <p:cNvPr id="193554" name="Rectangle 278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401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 as we”, 11</a:t>
                </a:r>
              </a:p>
            </p:txBody>
          </p:sp>
          <p:grpSp>
            <p:nvGrpSpPr>
              <p:cNvPr id="193555" name="Group 279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3556" name="Freeform 28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3557" name="Group 28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3558" name="Freeform 28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59" name="Freeform 28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60" name="Freeform 28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61" name="Freeform 28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62" name="Freeform 28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63" name="Freeform 28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64" name="Freeform 28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65" name="Oval 28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66" name="Oval 29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67" name="Oval 29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68" name="Oval 29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3569" name="Oval 29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3570" name="Oval 29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1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915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915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1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91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91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15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915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915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915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915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91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91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91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91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1503" grpId="0"/>
      <p:bldP spid="1591505" grpId="0"/>
      <p:bldP spid="1591506" grpId="0"/>
      <p:bldP spid="1591510" grpId="0" animBg="1"/>
      <p:bldP spid="1591510" grpId="1" animBg="1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94563" name="Rectangle 15"/>
          <p:cNvSpPr>
            <a:spLocks noChangeArrowheads="1"/>
          </p:cNvSpPr>
          <p:nvPr/>
        </p:nvSpPr>
        <p:spPr bwMode="auto">
          <a:xfrm>
            <a:off x="838200" y="1630363"/>
            <a:ext cx="6858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grpSp>
        <p:nvGrpSpPr>
          <p:cNvPr id="194564" name="Group 16"/>
          <p:cNvGrpSpPr>
            <a:grpSpLocks/>
          </p:cNvGrpSpPr>
          <p:nvPr/>
        </p:nvGrpSpPr>
        <p:grpSpPr bwMode="auto">
          <a:xfrm>
            <a:off x="341313" y="2590800"/>
            <a:ext cx="457200" cy="762000"/>
            <a:chOff x="2432" y="1328"/>
            <a:chExt cx="906" cy="2075"/>
          </a:xfrm>
        </p:grpSpPr>
        <p:sp>
          <p:nvSpPr>
            <p:cNvPr id="194662" name="Freeform 17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566 w 410"/>
                <a:gd name="T1" fmla="*/ 195 h 406"/>
                <a:gd name="T2" fmla="*/ 457 w 410"/>
                <a:gd name="T3" fmla="*/ 69 h 406"/>
                <a:gd name="T4" fmla="*/ 350 w 410"/>
                <a:gd name="T5" fmla="*/ 0 h 406"/>
                <a:gd name="T6" fmla="*/ 222 w 410"/>
                <a:gd name="T7" fmla="*/ 0 h 406"/>
                <a:gd name="T8" fmla="*/ 85 w 410"/>
                <a:gd name="T9" fmla="*/ 44 h 406"/>
                <a:gd name="T10" fmla="*/ 20 w 410"/>
                <a:gd name="T11" fmla="*/ 119 h 406"/>
                <a:gd name="T12" fmla="*/ 0 w 410"/>
                <a:gd name="T13" fmla="*/ 221 h 406"/>
                <a:gd name="T14" fmla="*/ 20 w 410"/>
                <a:gd name="T15" fmla="*/ 355 h 406"/>
                <a:gd name="T16" fmla="*/ 104 w 410"/>
                <a:gd name="T17" fmla="*/ 510 h 406"/>
                <a:gd name="T18" fmla="*/ 256 w 410"/>
                <a:gd name="T19" fmla="*/ 610 h 406"/>
                <a:gd name="T20" fmla="*/ 371 w 410"/>
                <a:gd name="T21" fmla="*/ 661 h 406"/>
                <a:gd name="T22" fmla="*/ 490 w 410"/>
                <a:gd name="T23" fmla="*/ 680 h 406"/>
                <a:gd name="T24" fmla="*/ 585 w 410"/>
                <a:gd name="T25" fmla="*/ 655 h 406"/>
                <a:gd name="T26" fmla="*/ 639 w 410"/>
                <a:gd name="T27" fmla="*/ 610 h 406"/>
                <a:gd name="T28" fmla="*/ 670 w 410"/>
                <a:gd name="T29" fmla="*/ 510 h 406"/>
                <a:gd name="T30" fmla="*/ 664 w 410"/>
                <a:gd name="T31" fmla="*/ 389 h 406"/>
                <a:gd name="T32" fmla="*/ 627 w 410"/>
                <a:gd name="T33" fmla="*/ 290 h 406"/>
                <a:gd name="T34" fmla="*/ 842 w 410"/>
                <a:gd name="T35" fmla="*/ 195 h 406"/>
                <a:gd name="T36" fmla="*/ 864 w 410"/>
                <a:gd name="T37" fmla="*/ 154 h 406"/>
                <a:gd name="T38" fmla="*/ 842 w 410"/>
                <a:gd name="T39" fmla="*/ 135 h 406"/>
                <a:gd name="T40" fmla="*/ 607 w 410"/>
                <a:gd name="T41" fmla="*/ 246 h 406"/>
                <a:gd name="T42" fmla="*/ 566 w 410"/>
                <a:gd name="T43" fmla="*/ 195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3" name="Freeform 18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4" name="Freeform 19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563 w 309"/>
                <a:gd name="T1" fmla="*/ 353 h 673"/>
                <a:gd name="T2" fmla="*/ 498 w 309"/>
                <a:gd name="T3" fmla="*/ 143 h 673"/>
                <a:gd name="T4" fmla="*/ 427 w 309"/>
                <a:gd name="T5" fmla="*/ 42 h 673"/>
                <a:gd name="T6" fmla="*/ 263 w 309"/>
                <a:gd name="T7" fmla="*/ 0 h 673"/>
                <a:gd name="T8" fmla="*/ 104 w 309"/>
                <a:gd name="T9" fmla="*/ 18 h 673"/>
                <a:gd name="T10" fmla="*/ 32 w 309"/>
                <a:gd name="T11" fmla="*/ 126 h 673"/>
                <a:gd name="T12" fmla="*/ 42 w 309"/>
                <a:gd name="T13" fmla="*/ 260 h 673"/>
                <a:gd name="T14" fmla="*/ 84 w 309"/>
                <a:gd name="T15" fmla="*/ 478 h 673"/>
                <a:gd name="T16" fmla="*/ 84 w 309"/>
                <a:gd name="T17" fmla="*/ 670 h 673"/>
                <a:gd name="T18" fmla="*/ 32 w 309"/>
                <a:gd name="T19" fmla="*/ 836 h 673"/>
                <a:gd name="T20" fmla="*/ 0 w 309"/>
                <a:gd name="T21" fmla="*/ 931 h 673"/>
                <a:gd name="T22" fmla="*/ 20 w 309"/>
                <a:gd name="T23" fmla="*/ 1016 h 673"/>
                <a:gd name="T24" fmla="*/ 94 w 309"/>
                <a:gd name="T25" fmla="*/ 1058 h 673"/>
                <a:gd name="T26" fmla="*/ 193 w 309"/>
                <a:gd name="T27" fmla="*/ 1098 h 673"/>
                <a:gd name="T28" fmla="*/ 284 w 309"/>
                <a:gd name="T29" fmla="*/ 1117 h 673"/>
                <a:gd name="T30" fmla="*/ 407 w 309"/>
                <a:gd name="T31" fmla="*/ 1117 h 673"/>
                <a:gd name="T32" fmla="*/ 543 w 309"/>
                <a:gd name="T33" fmla="*/ 1031 h 673"/>
                <a:gd name="T34" fmla="*/ 648 w 309"/>
                <a:gd name="T35" fmla="*/ 854 h 673"/>
                <a:gd name="T36" fmla="*/ 640 w 309"/>
                <a:gd name="T37" fmla="*/ 695 h 673"/>
                <a:gd name="T38" fmla="*/ 575 w 309"/>
                <a:gd name="T39" fmla="*/ 510 h 673"/>
                <a:gd name="T40" fmla="*/ 563 w 309"/>
                <a:gd name="T41" fmla="*/ 353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5" name="Freeform 20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487 w 235"/>
                <a:gd name="T1" fmla="*/ 23 h 973"/>
                <a:gd name="T2" fmla="*/ 355 w 235"/>
                <a:gd name="T3" fmla="*/ 0 h 973"/>
                <a:gd name="T4" fmla="*/ 276 w 235"/>
                <a:gd name="T5" fmla="*/ 23 h 973"/>
                <a:gd name="T6" fmla="*/ 245 w 235"/>
                <a:gd name="T7" fmla="*/ 110 h 973"/>
                <a:gd name="T8" fmla="*/ 276 w 235"/>
                <a:gd name="T9" fmla="*/ 578 h 973"/>
                <a:gd name="T10" fmla="*/ 276 w 235"/>
                <a:gd name="T11" fmla="*/ 686 h 973"/>
                <a:gd name="T12" fmla="*/ 234 w 235"/>
                <a:gd name="T13" fmla="*/ 892 h 973"/>
                <a:gd name="T14" fmla="*/ 222 w 235"/>
                <a:gd name="T15" fmla="*/ 1130 h 973"/>
                <a:gd name="T16" fmla="*/ 245 w 235"/>
                <a:gd name="T17" fmla="*/ 1249 h 973"/>
                <a:gd name="T18" fmla="*/ 222 w 235"/>
                <a:gd name="T19" fmla="*/ 1316 h 973"/>
                <a:gd name="T20" fmla="*/ 67 w 235"/>
                <a:gd name="T21" fmla="*/ 1419 h 973"/>
                <a:gd name="T22" fmla="*/ 0 w 235"/>
                <a:gd name="T23" fmla="*/ 1548 h 973"/>
                <a:gd name="T24" fmla="*/ 14 w 235"/>
                <a:gd name="T25" fmla="*/ 1587 h 973"/>
                <a:gd name="T26" fmla="*/ 132 w 235"/>
                <a:gd name="T27" fmla="*/ 1632 h 973"/>
                <a:gd name="T28" fmla="*/ 165 w 235"/>
                <a:gd name="T29" fmla="*/ 1614 h 973"/>
                <a:gd name="T30" fmla="*/ 176 w 235"/>
                <a:gd name="T31" fmla="*/ 1537 h 973"/>
                <a:gd name="T32" fmla="*/ 212 w 235"/>
                <a:gd name="T33" fmla="*/ 1430 h 973"/>
                <a:gd name="T34" fmla="*/ 265 w 235"/>
                <a:gd name="T35" fmla="*/ 1378 h 973"/>
                <a:gd name="T36" fmla="*/ 332 w 235"/>
                <a:gd name="T37" fmla="*/ 1344 h 973"/>
                <a:gd name="T38" fmla="*/ 388 w 235"/>
                <a:gd name="T39" fmla="*/ 1300 h 973"/>
                <a:gd name="T40" fmla="*/ 401 w 235"/>
                <a:gd name="T41" fmla="*/ 1265 h 973"/>
                <a:gd name="T42" fmla="*/ 366 w 235"/>
                <a:gd name="T43" fmla="*/ 1225 h 973"/>
                <a:gd name="T44" fmla="*/ 332 w 235"/>
                <a:gd name="T45" fmla="*/ 1199 h 973"/>
                <a:gd name="T46" fmla="*/ 312 w 235"/>
                <a:gd name="T47" fmla="*/ 1097 h 973"/>
                <a:gd name="T48" fmla="*/ 332 w 235"/>
                <a:gd name="T49" fmla="*/ 881 h 973"/>
                <a:gd name="T50" fmla="*/ 408 w 235"/>
                <a:gd name="T51" fmla="*/ 637 h 973"/>
                <a:gd name="T52" fmla="*/ 487 w 235"/>
                <a:gd name="T53" fmla="*/ 442 h 973"/>
                <a:gd name="T54" fmla="*/ 510 w 235"/>
                <a:gd name="T55" fmla="*/ 205 h 973"/>
                <a:gd name="T56" fmla="*/ 487 w 235"/>
                <a:gd name="T57" fmla="*/ 23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6" name="Freeform 21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268 w 384"/>
                <a:gd name="T1" fmla="*/ 205 h 821"/>
                <a:gd name="T2" fmla="*/ 246 w 384"/>
                <a:gd name="T3" fmla="*/ 67 h 821"/>
                <a:gd name="T4" fmla="*/ 151 w 384"/>
                <a:gd name="T5" fmla="*/ 0 h 821"/>
                <a:gd name="T6" fmla="*/ 5 w 384"/>
                <a:gd name="T7" fmla="*/ 5 h 821"/>
                <a:gd name="T8" fmla="*/ 0 w 384"/>
                <a:gd name="T9" fmla="*/ 67 h 821"/>
                <a:gd name="T10" fmla="*/ 5 w 384"/>
                <a:gd name="T11" fmla="*/ 197 h 821"/>
                <a:gd name="T12" fmla="*/ 85 w 384"/>
                <a:gd name="T13" fmla="*/ 393 h 821"/>
                <a:gd name="T14" fmla="*/ 143 w 384"/>
                <a:gd name="T15" fmla="*/ 537 h 821"/>
                <a:gd name="T16" fmla="*/ 202 w 384"/>
                <a:gd name="T17" fmla="*/ 730 h 821"/>
                <a:gd name="T18" fmla="*/ 224 w 384"/>
                <a:gd name="T19" fmla="*/ 902 h 821"/>
                <a:gd name="T20" fmla="*/ 224 w 384"/>
                <a:gd name="T21" fmla="*/ 1036 h 821"/>
                <a:gd name="T22" fmla="*/ 193 w 384"/>
                <a:gd name="T23" fmla="*/ 1141 h 821"/>
                <a:gd name="T24" fmla="*/ 162 w 384"/>
                <a:gd name="T25" fmla="*/ 1175 h 821"/>
                <a:gd name="T26" fmla="*/ 162 w 384"/>
                <a:gd name="T27" fmla="*/ 1207 h 821"/>
                <a:gd name="T28" fmla="*/ 202 w 384"/>
                <a:gd name="T29" fmla="*/ 1259 h 821"/>
                <a:gd name="T30" fmla="*/ 279 w 384"/>
                <a:gd name="T31" fmla="*/ 1276 h 821"/>
                <a:gd name="T32" fmla="*/ 399 w 384"/>
                <a:gd name="T33" fmla="*/ 1276 h 821"/>
                <a:gd name="T34" fmla="*/ 613 w 384"/>
                <a:gd name="T35" fmla="*/ 1320 h 821"/>
                <a:gd name="T36" fmla="*/ 676 w 384"/>
                <a:gd name="T37" fmla="*/ 1380 h 821"/>
                <a:gd name="T38" fmla="*/ 777 w 384"/>
                <a:gd name="T39" fmla="*/ 1343 h 821"/>
                <a:gd name="T40" fmla="*/ 817 w 384"/>
                <a:gd name="T41" fmla="*/ 1259 h 821"/>
                <a:gd name="T42" fmla="*/ 777 w 384"/>
                <a:gd name="T43" fmla="*/ 1226 h 821"/>
                <a:gd name="T44" fmla="*/ 591 w 384"/>
                <a:gd name="T45" fmla="*/ 1207 h 821"/>
                <a:gd name="T46" fmla="*/ 388 w 384"/>
                <a:gd name="T47" fmla="*/ 1207 h 821"/>
                <a:gd name="T48" fmla="*/ 300 w 384"/>
                <a:gd name="T49" fmla="*/ 1199 h 821"/>
                <a:gd name="T50" fmla="*/ 279 w 384"/>
                <a:gd name="T51" fmla="*/ 1149 h 821"/>
                <a:gd name="T52" fmla="*/ 300 w 384"/>
                <a:gd name="T53" fmla="*/ 1053 h 821"/>
                <a:gd name="T54" fmla="*/ 313 w 384"/>
                <a:gd name="T55" fmla="*/ 893 h 821"/>
                <a:gd name="T56" fmla="*/ 290 w 384"/>
                <a:gd name="T57" fmla="*/ 713 h 821"/>
                <a:gd name="T58" fmla="*/ 256 w 384"/>
                <a:gd name="T59" fmla="*/ 477 h 821"/>
                <a:gd name="T60" fmla="*/ 268 w 384"/>
                <a:gd name="T61" fmla="*/ 272 h 821"/>
                <a:gd name="T62" fmla="*/ 268 w 384"/>
                <a:gd name="T63" fmla="*/ 205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7" name="Freeform 22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173"/>
          <p:cNvGrpSpPr>
            <a:grpSpLocks/>
          </p:cNvGrpSpPr>
          <p:nvPr/>
        </p:nvGrpSpPr>
        <p:grpSpPr bwMode="auto">
          <a:xfrm>
            <a:off x="387350" y="3124200"/>
            <a:ext cx="558800" cy="2057400"/>
            <a:chOff x="244" y="1968"/>
            <a:chExt cx="352" cy="1296"/>
          </a:xfrm>
        </p:grpSpPr>
        <p:grpSp>
          <p:nvGrpSpPr>
            <p:cNvPr id="194597" name="Group 98"/>
            <p:cNvGrpSpPr>
              <a:grpSpLocks/>
            </p:cNvGrpSpPr>
            <p:nvPr/>
          </p:nvGrpSpPr>
          <p:grpSpPr bwMode="auto">
            <a:xfrm>
              <a:off x="252" y="2304"/>
              <a:ext cx="340" cy="576"/>
              <a:chOff x="3309" y="2976"/>
              <a:chExt cx="484" cy="1010"/>
            </a:xfrm>
          </p:grpSpPr>
          <p:sp>
            <p:nvSpPr>
              <p:cNvPr id="194647" name="Freeform 9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4648" name="Group 10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94649" name="Freeform 10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650" name="Freeform 10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651" name="Freeform 10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652" name="Freeform 10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653" name="Freeform 10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654" name="Freeform 10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655" name="Freeform 10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656" name="Oval 10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4657" name="Oval 10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4658" name="Oval 11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4659" name="Oval 11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4660" name="Oval 11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94661" name="Oval 11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194598" name="Group 138"/>
            <p:cNvGrpSpPr>
              <a:grpSpLocks/>
            </p:cNvGrpSpPr>
            <p:nvPr/>
          </p:nvGrpSpPr>
          <p:grpSpPr bwMode="auto">
            <a:xfrm>
              <a:off x="244" y="1968"/>
              <a:ext cx="352" cy="1296"/>
              <a:chOff x="244" y="1968"/>
              <a:chExt cx="352" cy="1296"/>
            </a:xfrm>
          </p:grpSpPr>
          <p:grpSp>
            <p:nvGrpSpPr>
              <p:cNvPr id="194599" name="Group 62"/>
              <p:cNvGrpSpPr>
                <a:grpSpLocks/>
              </p:cNvGrpSpPr>
              <p:nvPr/>
            </p:nvGrpSpPr>
            <p:grpSpPr bwMode="auto">
              <a:xfrm>
                <a:off x="244" y="1968"/>
                <a:ext cx="340" cy="576"/>
                <a:chOff x="3309" y="2976"/>
                <a:chExt cx="484" cy="1010"/>
              </a:xfrm>
            </p:grpSpPr>
            <p:sp>
              <p:nvSpPr>
                <p:cNvPr id="194632" name="Freeform 63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4633" name="Group 64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4634" name="Freeform 65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35" name="Freeform 66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36" name="Freeform 67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37" name="Freeform 68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38" name="Freeform 69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39" name="Freeform 70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40" name="Freeform 71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41" name="Oval 7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42" name="Oval 7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43" name="Oval 7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44" name="Oval 7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45" name="Oval 76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4646" name="Oval 77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  <p:grpSp>
            <p:nvGrpSpPr>
              <p:cNvPr id="194600" name="Group 80"/>
              <p:cNvGrpSpPr>
                <a:grpSpLocks/>
              </p:cNvGrpSpPr>
              <p:nvPr/>
            </p:nvGrpSpPr>
            <p:grpSpPr bwMode="auto">
              <a:xfrm>
                <a:off x="248" y="2208"/>
                <a:ext cx="340" cy="576"/>
                <a:chOff x="3309" y="2976"/>
                <a:chExt cx="484" cy="1010"/>
              </a:xfrm>
            </p:grpSpPr>
            <p:sp>
              <p:nvSpPr>
                <p:cNvPr id="194617" name="Freeform 81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4618" name="Group 82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4619" name="Freeform 83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20" name="Freeform 84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21" name="Freeform 85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22" name="Freeform 86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23" name="Freeform 87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24" name="Freeform 88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25" name="Freeform 89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26" name="Oval 9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27" name="Oval 9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28" name="Oval 9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29" name="Oval 9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30" name="Oval 94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4631" name="Oval 95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  <p:grpSp>
            <p:nvGrpSpPr>
              <p:cNvPr id="194601" name="Group 116"/>
              <p:cNvGrpSpPr>
                <a:grpSpLocks/>
              </p:cNvGrpSpPr>
              <p:nvPr/>
            </p:nvGrpSpPr>
            <p:grpSpPr bwMode="auto">
              <a:xfrm>
                <a:off x="256" y="2688"/>
                <a:ext cx="340" cy="576"/>
                <a:chOff x="3309" y="2976"/>
                <a:chExt cx="484" cy="1010"/>
              </a:xfrm>
            </p:grpSpPr>
            <p:sp>
              <p:nvSpPr>
                <p:cNvPr id="194602" name="Freeform 117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4603" name="Group 118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4604" name="Freeform 119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05" name="Freeform 120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06" name="Freeform 121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07" name="Freeform 122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08" name="Freeform 123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09" name="Freeform 124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10" name="Freeform 125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11" name="Oval 12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12" name="Oval 12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13" name="Oval 12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14" name="Oval 12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4615" name="Oval 130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4616" name="Oval 131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</p:grpSp>
      <p:sp>
        <p:nvSpPr>
          <p:cNvPr id="194566" name="Rectangle 133"/>
          <p:cNvSpPr>
            <a:spLocks noChangeArrowheads="1"/>
          </p:cNvSpPr>
          <p:nvPr/>
        </p:nvSpPr>
        <p:spPr bwMode="auto">
          <a:xfrm>
            <a:off x="3200400" y="4708525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194567" name="Text Box 134"/>
          <p:cNvSpPr txBox="1">
            <a:spLocks noChangeArrowheads="1"/>
          </p:cNvSpPr>
          <p:nvPr/>
        </p:nvSpPr>
        <p:spPr bwMode="auto">
          <a:xfrm>
            <a:off x="3810000" y="5287963"/>
            <a:ext cx="5715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1597575" name="Rectangle 135"/>
          <p:cNvSpPr>
            <a:spLocks noChangeArrowheads="1"/>
          </p:cNvSpPr>
          <p:nvPr/>
        </p:nvSpPr>
        <p:spPr bwMode="auto">
          <a:xfrm>
            <a:off x="5146675" y="5699125"/>
            <a:ext cx="34115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i</a:t>
            </a:r>
          </a:p>
        </p:txBody>
      </p:sp>
      <p:sp>
        <p:nvSpPr>
          <p:cNvPr id="194569" name="Text Box 136"/>
          <p:cNvSpPr txBox="1">
            <a:spLocks noChangeArrowheads="1"/>
          </p:cNvSpPr>
          <p:nvPr/>
        </p:nvSpPr>
        <p:spPr bwMode="auto">
          <a:xfrm>
            <a:off x="3200400" y="38100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</a:t>
            </a:r>
            <a:r>
              <a:rPr lang="en-US" altLang="en-US" sz="3200" i="1"/>
              <a:t>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grpSp>
        <p:nvGrpSpPr>
          <p:cNvPr id="13" name="Group 139"/>
          <p:cNvGrpSpPr>
            <a:grpSpLocks/>
          </p:cNvGrpSpPr>
          <p:nvPr/>
        </p:nvGrpSpPr>
        <p:grpSpPr bwMode="auto">
          <a:xfrm>
            <a:off x="76200" y="5029200"/>
            <a:ext cx="3673475" cy="1676400"/>
            <a:chOff x="3120" y="528"/>
            <a:chExt cx="2314" cy="1056"/>
          </a:xfrm>
        </p:grpSpPr>
        <p:sp>
          <p:nvSpPr>
            <p:cNvPr id="194581" name="Rectangle 140"/>
            <p:cNvSpPr>
              <a:spLocks noChangeArrowheads="1"/>
            </p:cNvSpPr>
            <p:nvPr/>
          </p:nvSpPr>
          <p:spPr bwMode="auto">
            <a:xfrm>
              <a:off x="3546" y="528"/>
              <a:ext cx="1888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bird </a:t>
              </a:r>
              <a:br>
                <a:rPr lang="en-US" altLang="en-US"/>
              </a:br>
              <a:r>
                <a:rPr lang="en-US" altLang="en-US"/>
                <a:t>answers    words,</a:t>
              </a:r>
            </a:p>
          </p:txBody>
        </p:sp>
        <p:grpSp>
          <p:nvGrpSpPr>
            <p:cNvPr id="194582" name="Group 141"/>
            <p:cNvGrpSpPr>
              <a:grpSpLocks/>
            </p:cNvGrpSpPr>
            <p:nvPr/>
          </p:nvGrpSpPr>
          <p:grpSpPr bwMode="auto">
            <a:xfrm>
              <a:off x="3120" y="624"/>
              <a:ext cx="1540" cy="576"/>
              <a:chOff x="3120" y="624"/>
              <a:chExt cx="1540" cy="576"/>
            </a:xfrm>
          </p:grpSpPr>
          <p:pic>
            <p:nvPicPr>
              <p:cNvPr id="194595" name="Picture 142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4596" name="Rectangle 143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1</a:t>
                </a:r>
              </a:p>
            </p:txBody>
          </p:sp>
        </p:grpSp>
        <p:grpSp>
          <p:nvGrpSpPr>
            <p:cNvPr id="194583" name="Group 144"/>
            <p:cNvGrpSpPr>
              <a:grpSpLocks/>
            </p:cNvGrpSpPr>
            <p:nvPr/>
          </p:nvGrpSpPr>
          <p:grpSpPr bwMode="auto">
            <a:xfrm>
              <a:off x="3216" y="720"/>
              <a:ext cx="1540" cy="576"/>
              <a:chOff x="3120" y="624"/>
              <a:chExt cx="1540" cy="576"/>
            </a:xfrm>
          </p:grpSpPr>
          <p:pic>
            <p:nvPicPr>
              <p:cNvPr id="194593" name="Picture 145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4594" name="Rectangle 146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2</a:t>
                </a:r>
              </a:p>
            </p:txBody>
          </p:sp>
        </p:grpSp>
        <p:grpSp>
          <p:nvGrpSpPr>
            <p:cNvPr id="194584" name="Group 147"/>
            <p:cNvGrpSpPr>
              <a:grpSpLocks/>
            </p:cNvGrpSpPr>
            <p:nvPr/>
          </p:nvGrpSpPr>
          <p:grpSpPr bwMode="auto">
            <a:xfrm>
              <a:off x="3312" y="816"/>
              <a:ext cx="1540" cy="576"/>
              <a:chOff x="3120" y="624"/>
              <a:chExt cx="1540" cy="576"/>
            </a:xfrm>
          </p:grpSpPr>
          <p:pic>
            <p:nvPicPr>
              <p:cNvPr id="194591" name="Picture 148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4592" name="Rectangle 149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3</a:t>
                </a:r>
              </a:p>
            </p:txBody>
          </p:sp>
        </p:grpSp>
        <p:grpSp>
          <p:nvGrpSpPr>
            <p:cNvPr id="194585" name="Group 150"/>
            <p:cNvGrpSpPr>
              <a:grpSpLocks/>
            </p:cNvGrpSpPr>
            <p:nvPr/>
          </p:nvGrpSpPr>
          <p:grpSpPr bwMode="auto">
            <a:xfrm>
              <a:off x="3408" y="912"/>
              <a:ext cx="1540" cy="576"/>
              <a:chOff x="3120" y="624"/>
              <a:chExt cx="1540" cy="576"/>
            </a:xfrm>
          </p:grpSpPr>
          <p:pic>
            <p:nvPicPr>
              <p:cNvPr id="194589" name="Picture 151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4590" name="Rectangle 152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4</a:t>
                </a:r>
              </a:p>
            </p:txBody>
          </p:sp>
        </p:grpSp>
        <p:grpSp>
          <p:nvGrpSpPr>
            <p:cNvPr id="194586" name="Group 153"/>
            <p:cNvGrpSpPr>
              <a:grpSpLocks/>
            </p:cNvGrpSpPr>
            <p:nvPr/>
          </p:nvGrpSpPr>
          <p:grpSpPr bwMode="auto">
            <a:xfrm>
              <a:off x="3504" y="1008"/>
              <a:ext cx="1540" cy="576"/>
              <a:chOff x="3120" y="624"/>
              <a:chExt cx="1540" cy="576"/>
            </a:xfrm>
          </p:grpSpPr>
          <p:pic>
            <p:nvPicPr>
              <p:cNvPr id="194587" name="Picture 154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0" y="624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4588" name="Rectangle 155"/>
              <p:cNvSpPr>
                <a:spLocks noChangeArrowheads="1"/>
              </p:cNvSpPr>
              <p:nvPr/>
            </p:nvSpPr>
            <p:spPr bwMode="auto">
              <a:xfrm>
                <a:off x="4416" y="835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5</a:t>
                </a:r>
              </a:p>
            </p:txBody>
          </p:sp>
        </p:grpSp>
      </p:grpSp>
      <p:grpSp>
        <p:nvGrpSpPr>
          <p:cNvPr id="194571" name="Group 183"/>
          <p:cNvGrpSpPr>
            <a:grpSpLocks/>
          </p:cNvGrpSpPr>
          <p:nvPr/>
        </p:nvGrpSpPr>
        <p:grpSpPr bwMode="auto">
          <a:xfrm>
            <a:off x="782638" y="2149475"/>
            <a:ext cx="6372225" cy="2574925"/>
            <a:chOff x="493" y="1354"/>
            <a:chExt cx="4014" cy="1622"/>
          </a:xfrm>
        </p:grpSpPr>
        <p:sp>
          <p:nvSpPr>
            <p:cNvPr id="194573" name="Rectangle 184"/>
            <p:cNvSpPr>
              <a:spLocks noChangeArrowheads="1"/>
            </p:cNvSpPr>
            <p:nvPr/>
          </p:nvSpPr>
          <p:spPr bwMode="auto">
            <a:xfrm>
              <a:off x="532" y="1711"/>
              <a:ext cx="3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there”, 11</a:t>
              </a:r>
            </a:p>
          </p:txBody>
        </p:sp>
        <p:sp>
          <p:nvSpPr>
            <p:cNvPr id="194574" name="Rectangle 185"/>
            <p:cNvSpPr>
              <a:spLocks noChangeArrowheads="1"/>
            </p:cNvSpPr>
            <p:nvPr/>
          </p:nvSpPr>
          <p:spPr bwMode="auto">
            <a:xfrm>
              <a:off x="536" y="1891"/>
              <a:ext cx="279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while”, 11</a:t>
              </a:r>
            </a:p>
          </p:txBody>
        </p:sp>
        <p:sp>
          <p:nvSpPr>
            <p:cNvPr id="194575" name="Rectangle 186"/>
            <p:cNvSpPr>
              <a:spLocks noChangeArrowheads="1"/>
            </p:cNvSpPr>
            <p:nvPr/>
          </p:nvSpPr>
          <p:spPr bwMode="auto">
            <a:xfrm>
              <a:off x="540" y="2065"/>
              <a:ext cx="21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man”, 11</a:t>
              </a:r>
            </a:p>
          </p:txBody>
        </p:sp>
        <p:sp>
          <p:nvSpPr>
            <p:cNvPr id="194576" name="Rectangle 187"/>
            <p:cNvSpPr>
              <a:spLocks noChangeArrowheads="1"/>
            </p:cNvSpPr>
            <p:nvPr/>
          </p:nvSpPr>
          <p:spPr bwMode="auto">
            <a:xfrm>
              <a:off x="544" y="2239"/>
              <a:ext cx="165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life”, 11</a:t>
              </a:r>
            </a:p>
          </p:txBody>
        </p:sp>
        <p:sp>
          <p:nvSpPr>
            <p:cNvPr id="194577" name="Rectangle 188"/>
            <p:cNvSpPr>
              <a:spLocks noChangeArrowheads="1"/>
            </p:cNvSpPr>
            <p:nvPr/>
          </p:nvSpPr>
          <p:spPr bwMode="auto">
            <a:xfrm>
              <a:off x="548" y="2419"/>
              <a:ext cx="125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“Love”, 11</a:t>
              </a:r>
            </a:p>
          </p:txBody>
        </p:sp>
        <p:sp>
          <p:nvSpPr>
            <p:cNvPr id="194578" name="Rectangle 189"/>
            <p:cNvSpPr>
              <a:spLocks noChangeArrowheads="1"/>
            </p:cNvSpPr>
            <p:nvPr/>
          </p:nvSpPr>
          <p:spPr bwMode="auto">
            <a:xfrm>
              <a:off x="552" y="2611"/>
              <a:ext cx="7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“”, 11</a:t>
              </a:r>
            </a:p>
          </p:txBody>
        </p:sp>
        <p:sp>
          <p:nvSpPr>
            <p:cNvPr id="194579" name="Rectangle 190"/>
            <p:cNvSpPr>
              <a:spLocks noChangeArrowheads="1"/>
            </p:cNvSpPr>
            <p:nvPr/>
          </p:nvSpPr>
          <p:spPr bwMode="auto">
            <a:xfrm>
              <a:off x="524" y="1537"/>
              <a:ext cx="36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as”, 11</a:t>
              </a:r>
            </a:p>
          </p:txBody>
        </p:sp>
        <p:sp>
          <p:nvSpPr>
            <p:cNvPr id="194580" name="Rectangle 191"/>
            <p:cNvSpPr>
              <a:spLocks noChangeArrowheads="1"/>
            </p:cNvSpPr>
            <p:nvPr/>
          </p:nvSpPr>
          <p:spPr bwMode="auto">
            <a:xfrm>
              <a:off x="493" y="1354"/>
              <a:ext cx="401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we”, 11</a:t>
              </a:r>
            </a:p>
          </p:txBody>
        </p:sp>
      </p:grpSp>
      <p:sp>
        <p:nvSpPr>
          <p:cNvPr id="194572" name="Text Box 207"/>
          <p:cNvSpPr txBox="1">
            <a:spLocks noChangeArrowheads="1"/>
          </p:cNvSpPr>
          <p:nvPr/>
        </p:nvSpPr>
        <p:spPr bwMode="auto">
          <a:xfrm>
            <a:off x="293688" y="914400"/>
            <a:ext cx="7859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 the set of </a:t>
            </a:r>
            <a:r>
              <a:rPr lang="en-US" altLang="en-US">
                <a:solidFill>
                  <a:srgbClr val="FF0000"/>
                </a:solidFill>
              </a:rPr>
              <a:t>prefixes</a:t>
            </a:r>
            <a:r>
              <a:rPr lang="en-US" altLang="en-US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975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975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575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95587" name="Rectangle 14"/>
          <p:cNvSpPr>
            <a:spLocks noChangeArrowheads="1"/>
          </p:cNvSpPr>
          <p:nvPr/>
        </p:nvSpPr>
        <p:spPr bwMode="auto">
          <a:xfrm>
            <a:off x="838200" y="1630363"/>
            <a:ext cx="6858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304800" y="3048000"/>
            <a:ext cx="457200" cy="762000"/>
            <a:chOff x="2432" y="1328"/>
            <a:chExt cx="906" cy="2075"/>
          </a:xfrm>
        </p:grpSpPr>
        <p:sp>
          <p:nvSpPr>
            <p:cNvPr id="195604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566 w 410"/>
                <a:gd name="T1" fmla="*/ 195 h 406"/>
                <a:gd name="T2" fmla="*/ 457 w 410"/>
                <a:gd name="T3" fmla="*/ 69 h 406"/>
                <a:gd name="T4" fmla="*/ 350 w 410"/>
                <a:gd name="T5" fmla="*/ 0 h 406"/>
                <a:gd name="T6" fmla="*/ 222 w 410"/>
                <a:gd name="T7" fmla="*/ 0 h 406"/>
                <a:gd name="T8" fmla="*/ 85 w 410"/>
                <a:gd name="T9" fmla="*/ 44 h 406"/>
                <a:gd name="T10" fmla="*/ 20 w 410"/>
                <a:gd name="T11" fmla="*/ 119 h 406"/>
                <a:gd name="T12" fmla="*/ 0 w 410"/>
                <a:gd name="T13" fmla="*/ 221 h 406"/>
                <a:gd name="T14" fmla="*/ 20 w 410"/>
                <a:gd name="T15" fmla="*/ 355 h 406"/>
                <a:gd name="T16" fmla="*/ 104 w 410"/>
                <a:gd name="T17" fmla="*/ 510 h 406"/>
                <a:gd name="T18" fmla="*/ 256 w 410"/>
                <a:gd name="T19" fmla="*/ 610 h 406"/>
                <a:gd name="T20" fmla="*/ 371 w 410"/>
                <a:gd name="T21" fmla="*/ 661 h 406"/>
                <a:gd name="T22" fmla="*/ 490 w 410"/>
                <a:gd name="T23" fmla="*/ 680 h 406"/>
                <a:gd name="T24" fmla="*/ 585 w 410"/>
                <a:gd name="T25" fmla="*/ 655 h 406"/>
                <a:gd name="T26" fmla="*/ 639 w 410"/>
                <a:gd name="T27" fmla="*/ 610 h 406"/>
                <a:gd name="T28" fmla="*/ 670 w 410"/>
                <a:gd name="T29" fmla="*/ 510 h 406"/>
                <a:gd name="T30" fmla="*/ 664 w 410"/>
                <a:gd name="T31" fmla="*/ 389 h 406"/>
                <a:gd name="T32" fmla="*/ 627 w 410"/>
                <a:gd name="T33" fmla="*/ 290 h 406"/>
                <a:gd name="T34" fmla="*/ 842 w 410"/>
                <a:gd name="T35" fmla="*/ 195 h 406"/>
                <a:gd name="T36" fmla="*/ 864 w 410"/>
                <a:gd name="T37" fmla="*/ 154 h 406"/>
                <a:gd name="T38" fmla="*/ 842 w 410"/>
                <a:gd name="T39" fmla="*/ 135 h 406"/>
                <a:gd name="T40" fmla="*/ 607 w 410"/>
                <a:gd name="T41" fmla="*/ 246 h 406"/>
                <a:gd name="T42" fmla="*/ 566 w 410"/>
                <a:gd name="T43" fmla="*/ 195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5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6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563 w 309"/>
                <a:gd name="T1" fmla="*/ 353 h 673"/>
                <a:gd name="T2" fmla="*/ 498 w 309"/>
                <a:gd name="T3" fmla="*/ 143 h 673"/>
                <a:gd name="T4" fmla="*/ 427 w 309"/>
                <a:gd name="T5" fmla="*/ 42 h 673"/>
                <a:gd name="T6" fmla="*/ 263 w 309"/>
                <a:gd name="T7" fmla="*/ 0 h 673"/>
                <a:gd name="T8" fmla="*/ 104 w 309"/>
                <a:gd name="T9" fmla="*/ 18 h 673"/>
                <a:gd name="T10" fmla="*/ 32 w 309"/>
                <a:gd name="T11" fmla="*/ 126 h 673"/>
                <a:gd name="T12" fmla="*/ 42 w 309"/>
                <a:gd name="T13" fmla="*/ 260 h 673"/>
                <a:gd name="T14" fmla="*/ 84 w 309"/>
                <a:gd name="T15" fmla="*/ 478 h 673"/>
                <a:gd name="T16" fmla="*/ 84 w 309"/>
                <a:gd name="T17" fmla="*/ 670 h 673"/>
                <a:gd name="T18" fmla="*/ 32 w 309"/>
                <a:gd name="T19" fmla="*/ 836 h 673"/>
                <a:gd name="T20" fmla="*/ 0 w 309"/>
                <a:gd name="T21" fmla="*/ 931 h 673"/>
                <a:gd name="T22" fmla="*/ 20 w 309"/>
                <a:gd name="T23" fmla="*/ 1016 h 673"/>
                <a:gd name="T24" fmla="*/ 94 w 309"/>
                <a:gd name="T25" fmla="*/ 1058 h 673"/>
                <a:gd name="T26" fmla="*/ 193 w 309"/>
                <a:gd name="T27" fmla="*/ 1098 h 673"/>
                <a:gd name="T28" fmla="*/ 284 w 309"/>
                <a:gd name="T29" fmla="*/ 1117 h 673"/>
                <a:gd name="T30" fmla="*/ 407 w 309"/>
                <a:gd name="T31" fmla="*/ 1117 h 673"/>
                <a:gd name="T32" fmla="*/ 543 w 309"/>
                <a:gd name="T33" fmla="*/ 1031 h 673"/>
                <a:gd name="T34" fmla="*/ 648 w 309"/>
                <a:gd name="T35" fmla="*/ 854 h 673"/>
                <a:gd name="T36" fmla="*/ 640 w 309"/>
                <a:gd name="T37" fmla="*/ 695 h 673"/>
                <a:gd name="T38" fmla="*/ 575 w 309"/>
                <a:gd name="T39" fmla="*/ 510 h 673"/>
                <a:gd name="T40" fmla="*/ 563 w 309"/>
                <a:gd name="T41" fmla="*/ 353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7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487 w 235"/>
                <a:gd name="T1" fmla="*/ 23 h 973"/>
                <a:gd name="T2" fmla="*/ 355 w 235"/>
                <a:gd name="T3" fmla="*/ 0 h 973"/>
                <a:gd name="T4" fmla="*/ 276 w 235"/>
                <a:gd name="T5" fmla="*/ 23 h 973"/>
                <a:gd name="T6" fmla="*/ 245 w 235"/>
                <a:gd name="T7" fmla="*/ 110 h 973"/>
                <a:gd name="T8" fmla="*/ 276 w 235"/>
                <a:gd name="T9" fmla="*/ 578 h 973"/>
                <a:gd name="T10" fmla="*/ 276 w 235"/>
                <a:gd name="T11" fmla="*/ 686 h 973"/>
                <a:gd name="T12" fmla="*/ 234 w 235"/>
                <a:gd name="T13" fmla="*/ 892 h 973"/>
                <a:gd name="T14" fmla="*/ 222 w 235"/>
                <a:gd name="T15" fmla="*/ 1130 h 973"/>
                <a:gd name="T16" fmla="*/ 245 w 235"/>
                <a:gd name="T17" fmla="*/ 1249 h 973"/>
                <a:gd name="T18" fmla="*/ 222 w 235"/>
                <a:gd name="T19" fmla="*/ 1316 h 973"/>
                <a:gd name="T20" fmla="*/ 67 w 235"/>
                <a:gd name="T21" fmla="*/ 1419 h 973"/>
                <a:gd name="T22" fmla="*/ 0 w 235"/>
                <a:gd name="T23" fmla="*/ 1548 h 973"/>
                <a:gd name="T24" fmla="*/ 14 w 235"/>
                <a:gd name="T25" fmla="*/ 1587 h 973"/>
                <a:gd name="T26" fmla="*/ 132 w 235"/>
                <a:gd name="T27" fmla="*/ 1632 h 973"/>
                <a:gd name="T28" fmla="*/ 165 w 235"/>
                <a:gd name="T29" fmla="*/ 1614 h 973"/>
                <a:gd name="T30" fmla="*/ 176 w 235"/>
                <a:gd name="T31" fmla="*/ 1537 h 973"/>
                <a:gd name="T32" fmla="*/ 212 w 235"/>
                <a:gd name="T33" fmla="*/ 1430 h 973"/>
                <a:gd name="T34" fmla="*/ 265 w 235"/>
                <a:gd name="T35" fmla="*/ 1378 h 973"/>
                <a:gd name="T36" fmla="*/ 332 w 235"/>
                <a:gd name="T37" fmla="*/ 1344 h 973"/>
                <a:gd name="T38" fmla="*/ 388 w 235"/>
                <a:gd name="T39" fmla="*/ 1300 h 973"/>
                <a:gd name="T40" fmla="*/ 401 w 235"/>
                <a:gd name="T41" fmla="*/ 1265 h 973"/>
                <a:gd name="T42" fmla="*/ 366 w 235"/>
                <a:gd name="T43" fmla="*/ 1225 h 973"/>
                <a:gd name="T44" fmla="*/ 332 w 235"/>
                <a:gd name="T45" fmla="*/ 1199 h 973"/>
                <a:gd name="T46" fmla="*/ 312 w 235"/>
                <a:gd name="T47" fmla="*/ 1097 h 973"/>
                <a:gd name="T48" fmla="*/ 332 w 235"/>
                <a:gd name="T49" fmla="*/ 881 h 973"/>
                <a:gd name="T50" fmla="*/ 408 w 235"/>
                <a:gd name="T51" fmla="*/ 637 h 973"/>
                <a:gd name="T52" fmla="*/ 487 w 235"/>
                <a:gd name="T53" fmla="*/ 442 h 973"/>
                <a:gd name="T54" fmla="*/ 510 w 235"/>
                <a:gd name="T55" fmla="*/ 205 h 973"/>
                <a:gd name="T56" fmla="*/ 487 w 235"/>
                <a:gd name="T57" fmla="*/ 23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8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268 w 384"/>
                <a:gd name="T1" fmla="*/ 205 h 821"/>
                <a:gd name="T2" fmla="*/ 246 w 384"/>
                <a:gd name="T3" fmla="*/ 67 h 821"/>
                <a:gd name="T4" fmla="*/ 151 w 384"/>
                <a:gd name="T5" fmla="*/ 0 h 821"/>
                <a:gd name="T6" fmla="*/ 5 w 384"/>
                <a:gd name="T7" fmla="*/ 5 h 821"/>
                <a:gd name="T8" fmla="*/ 0 w 384"/>
                <a:gd name="T9" fmla="*/ 67 h 821"/>
                <a:gd name="T10" fmla="*/ 5 w 384"/>
                <a:gd name="T11" fmla="*/ 197 h 821"/>
                <a:gd name="T12" fmla="*/ 85 w 384"/>
                <a:gd name="T13" fmla="*/ 393 h 821"/>
                <a:gd name="T14" fmla="*/ 143 w 384"/>
                <a:gd name="T15" fmla="*/ 537 h 821"/>
                <a:gd name="T16" fmla="*/ 202 w 384"/>
                <a:gd name="T17" fmla="*/ 730 h 821"/>
                <a:gd name="T18" fmla="*/ 224 w 384"/>
                <a:gd name="T19" fmla="*/ 902 h 821"/>
                <a:gd name="T20" fmla="*/ 224 w 384"/>
                <a:gd name="T21" fmla="*/ 1036 h 821"/>
                <a:gd name="T22" fmla="*/ 193 w 384"/>
                <a:gd name="T23" fmla="*/ 1141 h 821"/>
                <a:gd name="T24" fmla="*/ 162 w 384"/>
                <a:gd name="T25" fmla="*/ 1175 h 821"/>
                <a:gd name="T26" fmla="*/ 162 w 384"/>
                <a:gd name="T27" fmla="*/ 1207 h 821"/>
                <a:gd name="T28" fmla="*/ 202 w 384"/>
                <a:gd name="T29" fmla="*/ 1259 h 821"/>
                <a:gd name="T30" fmla="*/ 279 w 384"/>
                <a:gd name="T31" fmla="*/ 1276 h 821"/>
                <a:gd name="T32" fmla="*/ 399 w 384"/>
                <a:gd name="T33" fmla="*/ 1276 h 821"/>
                <a:gd name="T34" fmla="*/ 613 w 384"/>
                <a:gd name="T35" fmla="*/ 1320 h 821"/>
                <a:gd name="T36" fmla="*/ 676 w 384"/>
                <a:gd name="T37" fmla="*/ 1380 h 821"/>
                <a:gd name="T38" fmla="*/ 777 w 384"/>
                <a:gd name="T39" fmla="*/ 1343 h 821"/>
                <a:gd name="T40" fmla="*/ 817 w 384"/>
                <a:gd name="T41" fmla="*/ 1259 h 821"/>
                <a:gd name="T42" fmla="*/ 777 w 384"/>
                <a:gd name="T43" fmla="*/ 1226 h 821"/>
                <a:gd name="T44" fmla="*/ 591 w 384"/>
                <a:gd name="T45" fmla="*/ 1207 h 821"/>
                <a:gd name="T46" fmla="*/ 388 w 384"/>
                <a:gd name="T47" fmla="*/ 1207 h 821"/>
                <a:gd name="T48" fmla="*/ 300 w 384"/>
                <a:gd name="T49" fmla="*/ 1199 h 821"/>
                <a:gd name="T50" fmla="*/ 279 w 384"/>
                <a:gd name="T51" fmla="*/ 1149 h 821"/>
                <a:gd name="T52" fmla="*/ 300 w 384"/>
                <a:gd name="T53" fmla="*/ 1053 h 821"/>
                <a:gd name="T54" fmla="*/ 313 w 384"/>
                <a:gd name="T55" fmla="*/ 893 h 821"/>
                <a:gd name="T56" fmla="*/ 290 w 384"/>
                <a:gd name="T57" fmla="*/ 713 h 821"/>
                <a:gd name="T58" fmla="*/ 256 w 384"/>
                <a:gd name="T59" fmla="*/ 477 h 821"/>
                <a:gd name="T60" fmla="*/ 268 w 384"/>
                <a:gd name="T61" fmla="*/ 272 h 821"/>
                <a:gd name="T62" fmla="*/ 268 w 384"/>
                <a:gd name="T63" fmla="*/ 205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9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5589" name="Rectangle 94"/>
          <p:cNvSpPr>
            <a:spLocks noChangeArrowheads="1"/>
          </p:cNvSpPr>
          <p:nvPr/>
        </p:nvSpPr>
        <p:spPr bwMode="auto">
          <a:xfrm>
            <a:off x="3200400" y="4708525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195590" name="Text Box 97"/>
          <p:cNvSpPr txBox="1">
            <a:spLocks noChangeArrowheads="1"/>
          </p:cNvSpPr>
          <p:nvPr/>
        </p:nvSpPr>
        <p:spPr bwMode="auto">
          <a:xfrm>
            <a:off x="3200400" y="38100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 i="1"/>
              <a:t> </a:t>
            </a:r>
            <a:r>
              <a:rPr lang="en-US" altLang="en-US"/>
              <a:t>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grpSp>
        <p:nvGrpSpPr>
          <p:cNvPr id="3" name="Group 117"/>
          <p:cNvGrpSpPr>
            <a:grpSpLocks/>
          </p:cNvGrpSpPr>
          <p:nvPr/>
        </p:nvGrpSpPr>
        <p:grpSpPr bwMode="auto">
          <a:xfrm>
            <a:off x="3200400" y="5135563"/>
            <a:ext cx="7010400" cy="1036637"/>
            <a:chOff x="2016" y="3187"/>
            <a:chExt cx="3984" cy="653"/>
          </a:xfrm>
        </p:grpSpPr>
        <p:sp>
          <p:nvSpPr>
            <p:cNvPr id="195602" name="Rectangle 115"/>
            <p:cNvSpPr>
              <a:spLocks noChangeArrowheads="1"/>
            </p:cNvSpPr>
            <p:nvPr/>
          </p:nvSpPr>
          <p:spPr bwMode="auto">
            <a:xfrm>
              <a:off x="2016" y="3187"/>
              <a:ext cx="32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marL="342900" indent="-342900"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1" eaLnBrk="1" hangingPunct="1">
                <a:buFontTx/>
                <a:buChar char="•"/>
              </a:pPr>
              <a:r>
                <a:rPr lang="en-US" altLang="en-US" sz="3200"/>
                <a:t>each </a:t>
              </a:r>
              <a:r>
                <a:rPr lang="en-US" altLang="en-US" sz="3200">
                  <a:solidFill>
                    <a:schemeClr val="accent1"/>
                  </a:solidFill>
                </a:rPr>
                <a:t>sub-Instance</a:t>
              </a:r>
              <a:r>
                <a:rPr lang="en-US" altLang="en-US" sz="3200"/>
                <a:t> needs to be</a:t>
              </a:r>
            </a:p>
          </p:txBody>
        </p:sp>
        <p:sp>
          <p:nvSpPr>
            <p:cNvPr id="195603" name="Rectangle 116"/>
            <p:cNvSpPr>
              <a:spLocks noChangeArrowheads="1"/>
            </p:cNvSpPr>
            <p:nvPr/>
          </p:nvSpPr>
          <p:spPr bwMode="auto">
            <a:xfrm>
              <a:off x="2346" y="3475"/>
              <a:ext cx="365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asked of some friend, friend, …</a:t>
              </a:r>
            </a:p>
          </p:txBody>
        </p:sp>
      </p:grpSp>
      <p:grpSp>
        <p:nvGrpSpPr>
          <p:cNvPr id="195592" name="Group 140"/>
          <p:cNvGrpSpPr>
            <a:grpSpLocks/>
          </p:cNvGrpSpPr>
          <p:nvPr/>
        </p:nvGrpSpPr>
        <p:grpSpPr bwMode="auto">
          <a:xfrm>
            <a:off x="782638" y="2149475"/>
            <a:ext cx="6372225" cy="2574925"/>
            <a:chOff x="493" y="1354"/>
            <a:chExt cx="4014" cy="1622"/>
          </a:xfrm>
        </p:grpSpPr>
        <p:sp>
          <p:nvSpPr>
            <p:cNvPr id="195594" name="Rectangle 141"/>
            <p:cNvSpPr>
              <a:spLocks noChangeArrowheads="1"/>
            </p:cNvSpPr>
            <p:nvPr/>
          </p:nvSpPr>
          <p:spPr bwMode="auto">
            <a:xfrm>
              <a:off x="532" y="1711"/>
              <a:ext cx="3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there”, 11</a:t>
              </a:r>
            </a:p>
          </p:txBody>
        </p:sp>
        <p:sp>
          <p:nvSpPr>
            <p:cNvPr id="195595" name="Rectangle 142"/>
            <p:cNvSpPr>
              <a:spLocks noChangeArrowheads="1"/>
            </p:cNvSpPr>
            <p:nvPr/>
          </p:nvSpPr>
          <p:spPr bwMode="auto">
            <a:xfrm>
              <a:off x="536" y="1891"/>
              <a:ext cx="279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while”, 11</a:t>
              </a:r>
            </a:p>
          </p:txBody>
        </p:sp>
        <p:sp>
          <p:nvSpPr>
            <p:cNvPr id="195596" name="Rectangle 143"/>
            <p:cNvSpPr>
              <a:spLocks noChangeArrowheads="1"/>
            </p:cNvSpPr>
            <p:nvPr/>
          </p:nvSpPr>
          <p:spPr bwMode="auto">
            <a:xfrm>
              <a:off x="540" y="2065"/>
              <a:ext cx="21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man”, 11</a:t>
              </a:r>
            </a:p>
          </p:txBody>
        </p:sp>
        <p:sp>
          <p:nvSpPr>
            <p:cNvPr id="195597" name="Rectangle 144"/>
            <p:cNvSpPr>
              <a:spLocks noChangeArrowheads="1"/>
            </p:cNvSpPr>
            <p:nvPr/>
          </p:nvSpPr>
          <p:spPr bwMode="auto">
            <a:xfrm>
              <a:off x="544" y="2239"/>
              <a:ext cx="165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life”, 11</a:t>
              </a:r>
            </a:p>
          </p:txBody>
        </p:sp>
        <p:sp>
          <p:nvSpPr>
            <p:cNvPr id="195598" name="Rectangle 145"/>
            <p:cNvSpPr>
              <a:spLocks noChangeArrowheads="1"/>
            </p:cNvSpPr>
            <p:nvPr/>
          </p:nvSpPr>
          <p:spPr bwMode="auto">
            <a:xfrm>
              <a:off x="548" y="2419"/>
              <a:ext cx="125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“Love”, 11</a:t>
              </a:r>
            </a:p>
          </p:txBody>
        </p:sp>
        <p:sp>
          <p:nvSpPr>
            <p:cNvPr id="195599" name="Rectangle 146"/>
            <p:cNvSpPr>
              <a:spLocks noChangeArrowheads="1"/>
            </p:cNvSpPr>
            <p:nvPr/>
          </p:nvSpPr>
          <p:spPr bwMode="auto">
            <a:xfrm>
              <a:off x="552" y="2611"/>
              <a:ext cx="7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“”, 11</a:t>
              </a:r>
            </a:p>
          </p:txBody>
        </p:sp>
        <p:sp>
          <p:nvSpPr>
            <p:cNvPr id="195600" name="Rectangle 147"/>
            <p:cNvSpPr>
              <a:spLocks noChangeArrowheads="1"/>
            </p:cNvSpPr>
            <p:nvPr/>
          </p:nvSpPr>
          <p:spPr bwMode="auto">
            <a:xfrm>
              <a:off x="524" y="1537"/>
              <a:ext cx="36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as”, 11</a:t>
              </a:r>
            </a:p>
          </p:txBody>
        </p:sp>
        <p:sp>
          <p:nvSpPr>
            <p:cNvPr id="195601" name="Rectangle 148"/>
            <p:cNvSpPr>
              <a:spLocks noChangeArrowheads="1"/>
            </p:cNvSpPr>
            <p:nvPr/>
          </p:nvSpPr>
          <p:spPr bwMode="auto">
            <a:xfrm>
              <a:off x="493" y="1354"/>
              <a:ext cx="401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we”, 11</a:t>
              </a:r>
            </a:p>
          </p:txBody>
        </p:sp>
      </p:grpSp>
      <p:sp>
        <p:nvSpPr>
          <p:cNvPr id="195593" name="Text Box 207"/>
          <p:cNvSpPr txBox="1">
            <a:spLocks noChangeArrowheads="1"/>
          </p:cNvSpPr>
          <p:nvPr/>
        </p:nvSpPr>
        <p:spPr bwMode="auto">
          <a:xfrm>
            <a:off x="293688" y="914400"/>
            <a:ext cx="7859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 the set of </a:t>
            </a:r>
            <a:r>
              <a:rPr lang="en-US" altLang="en-US">
                <a:solidFill>
                  <a:srgbClr val="FF0000"/>
                </a:solidFill>
              </a:rPr>
              <a:t>prefixes</a:t>
            </a:r>
            <a:r>
              <a:rPr lang="en-US" altLang="en-US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196611" name="Group 14"/>
          <p:cNvGrpSpPr>
            <a:grpSpLocks/>
          </p:cNvGrpSpPr>
          <p:nvPr/>
        </p:nvGrpSpPr>
        <p:grpSpPr bwMode="auto">
          <a:xfrm>
            <a:off x="341313" y="1524000"/>
            <a:ext cx="7354887" cy="762000"/>
            <a:chOff x="551" y="960"/>
            <a:chExt cx="4633" cy="480"/>
          </a:xfrm>
        </p:grpSpPr>
        <p:sp>
          <p:nvSpPr>
            <p:cNvPr id="196685" name="Rectangle 15"/>
            <p:cNvSpPr>
              <a:spLocks noChangeArrowheads="1"/>
            </p:cNvSpPr>
            <p:nvPr/>
          </p:nvSpPr>
          <p:spPr bwMode="auto">
            <a:xfrm>
              <a:off x="864" y="1027"/>
              <a:ext cx="43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 be”, 11</a:t>
              </a:r>
            </a:p>
          </p:txBody>
        </p:sp>
        <p:grpSp>
          <p:nvGrpSpPr>
            <p:cNvPr id="196686" name="Group 16"/>
            <p:cNvGrpSpPr>
              <a:grpSpLocks/>
            </p:cNvGrpSpPr>
            <p:nvPr/>
          </p:nvGrpSpPr>
          <p:grpSpPr bwMode="auto">
            <a:xfrm>
              <a:off x="551" y="960"/>
              <a:ext cx="288" cy="480"/>
              <a:chOff x="2432" y="1328"/>
              <a:chExt cx="906" cy="2075"/>
            </a:xfrm>
          </p:grpSpPr>
          <p:sp>
            <p:nvSpPr>
              <p:cNvPr id="196687" name="Freeform 1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8" name="Freeform 1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9" name="Freeform 1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0" name="Freeform 2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1" name="Freeform 2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2" name="Freeform 2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24"/>
          <p:cNvGrpSpPr>
            <a:grpSpLocks/>
          </p:cNvGrpSpPr>
          <p:nvPr/>
        </p:nvGrpSpPr>
        <p:grpSpPr bwMode="auto">
          <a:xfrm>
            <a:off x="381000" y="2057400"/>
            <a:ext cx="6835775" cy="914400"/>
            <a:chOff x="572" y="1728"/>
            <a:chExt cx="4306" cy="576"/>
          </a:xfrm>
        </p:grpSpPr>
        <p:sp>
          <p:nvSpPr>
            <p:cNvPr id="196668" name="Rectangle 25"/>
            <p:cNvSpPr>
              <a:spLocks noChangeArrowheads="1"/>
            </p:cNvSpPr>
            <p:nvPr/>
          </p:nvSpPr>
          <p:spPr bwMode="auto">
            <a:xfrm>
              <a:off x="864" y="1795"/>
              <a:ext cx="401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we”, 11</a:t>
              </a:r>
            </a:p>
          </p:txBody>
        </p:sp>
        <p:grpSp>
          <p:nvGrpSpPr>
            <p:cNvPr id="196669" name="Group 26"/>
            <p:cNvGrpSpPr>
              <a:grpSpLocks/>
            </p:cNvGrpSpPr>
            <p:nvPr/>
          </p:nvGrpSpPr>
          <p:grpSpPr bwMode="auto">
            <a:xfrm>
              <a:off x="572" y="1728"/>
              <a:ext cx="340" cy="576"/>
              <a:chOff x="3309" y="2976"/>
              <a:chExt cx="484" cy="1010"/>
            </a:xfrm>
          </p:grpSpPr>
          <p:sp>
            <p:nvSpPr>
              <p:cNvPr id="196670" name="Freeform 27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671" name="Group 28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96672" name="Freeform 29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73" name="Freeform 30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74" name="Freeform 31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75" name="Freeform 32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76" name="Freeform 33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77" name="Freeform 34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78" name="Freeform 35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79" name="Oval 3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80" name="Oval 3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81" name="Oval 3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82" name="Oval 3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83" name="Oval 40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96684" name="Oval 41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7" name="Group 42"/>
          <p:cNvGrpSpPr>
            <a:grpSpLocks/>
          </p:cNvGrpSpPr>
          <p:nvPr/>
        </p:nvGrpSpPr>
        <p:grpSpPr bwMode="auto">
          <a:xfrm>
            <a:off x="387350" y="2347913"/>
            <a:ext cx="6259513" cy="914400"/>
            <a:chOff x="572" y="1728"/>
            <a:chExt cx="3943" cy="576"/>
          </a:xfrm>
        </p:grpSpPr>
        <p:sp>
          <p:nvSpPr>
            <p:cNvPr id="196651" name="Rectangle 43"/>
            <p:cNvSpPr>
              <a:spLocks noChangeArrowheads="1"/>
            </p:cNvSpPr>
            <p:nvPr/>
          </p:nvSpPr>
          <p:spPr bwMode="auto">
            <a:xfrm>
              <a:off x="864" y="1795"/>
              <a:ext cx="36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as”, 11</a:t>
              </a:r>
            </a:p>
          </p:txBody>
        </p:sp>
        <p:grpSp>
          <p:nvGrpSpPr>
            <p:cNvPr id="196652" name="Group 44"/>
            <p:cNvGrpSpPr>
              <a:grpSpLocks/>
            </p:cNvGrpSpPr>
            <p:nvPr/>
          </p:nvGrpSpPr>
          <p:grpSpPr bwMode="auto">
            <a:xfrm>
              <a:off x="572" y="1728"/>
              <a:ext cx="340" cy="576"/>
              <a:chOff x="3309" y="2976"/>
              <a:chExt cx="484" cy="1010"/>
            </a:xfrm>
          </p:grpSpPr>
          <p:sp>
            <p:nvSpPr>
              <p:cNvPr id="196653" name="Freeform 4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654" name="Group 4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96655" name="Freeform 4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56" name="Freeform 4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57" name="Freeform 4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58" name="Freeform 5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59" name="Freeform 5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60" name="Freeform 5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61" name="Freeform 5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62" name="Oval 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63" name="Oval 5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64" name="Oval 5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65" name="Oval 5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66" name="Oval 5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96667" name="Oval 5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10" name="Group 60"/>
          <p:cNvGrpSpPr>
            <a:grpSpLocks/>
          </p:cNvGrpSpPr>
          <p:nvPr/>
        </p:nvGrpSpPr>
        <p:grpSpPr bwMode="auto">
          <a:xfrm>
            <a:off x="393700" y="2619375"/>
            <a:ext cx="5919788" cy="914400"/>
            <a:chOff x="572" y="1728"/>
            <a:chExt cx="3729" cy="576"/>
          </a:xfrm>
        </p:grpSpPr>
        <p:sp>
          <p:nvSpPr>
            <p:cNvPr id="196634" name="Rectangle 61"/>
            <p:cNvSpPr>
              <a:spLocks noChangeArrowheads="1"/>
            </p:cNvSpPr>
            <p:nvPr/>
          </p:nvSpPr>
          <p:spPr bwMode="auto">
            <a:xfrm>
              <a:off x="864" y="1795"/>
              <a:ext cx="343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there”, 11 </a:t>
              </a:r>
            </a:p>
          </p:txBody>
        </p:sp>
        <p:grpSp>
          <p:nvGrpSpPr>
            <p:cNvPr id="196635" name="Group 62"/>
            <p:cNvGrpSpPr>
              <a:grpSpLocks/>
            </p:cNvGrpSpPr>
            <p:nvPr/>
          </p:nvGrpSpPr>
          <p:grpSpPr bwMode="auto">
            <a:xfrm>
              <a:off x="572" y="1728"/>
              <a:ext cx="340" cy="576"/>
              <a:chOff x="3309" y="2976"/>
              <a:chExt cx="484" cy="1010"/>
            </a:xfrm>
          </p:grpSpPr>
          <p:sp>
            <p:nvSpPr>
              <p:cNvPr id="196636" name="Freeform 6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637" name="Group 6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196638" name="Freeform 6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39" name="Freeform 6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40" name="Freeform 6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41" name="Freeform 6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42" name="Freeform 6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43" name="Freeform 7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44" name="Freeform 7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645" name="Oval 7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46" name="Oval 7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47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48" name="Oval 7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96649" name="Oval 7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96650" name="Oval 7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96615" name="Rectangle 154"/>
          <p:cNvSpPr>
            <a:spLocks noChangeArrowheads="1"/>
          </p:cNvSpPr>
          <p:nvPr/>
        </p:nvSpPr>
        <p:spPr bwMode="auto">
          <a:xfrm>
            <a:off x="3200400" y="4708525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196616" name="Text Box 155"/>
          <p:cNvSpPr txBox="1">
            <a:spLocks noChangeArrowheads="1"/>
          </p:cNvSpPr>
          <p:nvPr/>
        </p:nvSpPr>
        <p:spPr bwMode="auto">
          <a:xfrm>
            <a:off x="3200400" y="38100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grpSp>
        <p:nvGrpSpPr>
          <p:cNvPr id="196617" name="Group 156"/>
          <p:cNvGrpSpPr>
            <a:grpSpLocks/>
          </p:cNvGrpSpPr>
          <p:nvPr/>
        </p:nvGrpSpPr>
        <p:grpSpPr bwMode="auto">
          <a:xfrm>
            <a:off x="3200400" y="5135563"/>
            <a:ext cx="7239000" cy="1036637"/>
            <a:chOff x="2016" y="3187"/>
            <a:chExt cx="3984" cy="653"/>
          </a:xfrm>
        </p:grpSpPr>
        <p:sp>
          <p:nvSpPr>
            <p:cNvPr id="196632" name="Rectangle 157"/>
            <p:cNvSpPr>
              <a:spLocks noChangeArrowheads="1"/>
            </p:cNvSpPr>
            <p:nvPr/>
          </p:nvSpPr>
          <p:spPr bwMode="auto">
            <a:xfrm>
              <a:off x="2016" y="3187"/>
              <a:ext cx="32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marL="342900" indent="-342900"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1" eaLnBrk="1" hangingPunct="1">
                <a:buFontTx/>
                <a:buChar char="•"/>
              </a:pPr>
              <a:r>
                <a:rPr lang="en-US" altLang="en-US" sz="3200"/>
                <a:t>each </a:t>
              </a:r>
              <a:r>
                <a:rPr lang="en-US" altLang="en-US" sz="3200">
                  <a:solidFill>
                    <a:schemeClr val="accent1"/>
                  </a:solidFill>
                </a:rPr>
                <a:t>sub-Instance</a:t>
              </a:r>
              <a:r>
                <a:rPr lang="en-US" altLang="en-US" sz="3200"/>
                <a:t> needs to be</a:t>
              </a:r>
            </a:p>
          </p:txBody>
        </p:sp>
        <p:sp>
          <p:nvSpPr>
            <p:cNvPr id="196633" name="Rectangle 158"/>
            <p:cNvSpPr>
              <a:spLocks noChangeArrowheads="1"/>
            </p:cNvSpPr>
            <p:nvPr/>
          </p:nvSpPr>
          <p:spPr bwMode="auto">
            <a:xfrm>
              <a:off x="2346" y="3475"/>
              <a:ext cx="365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asked of some friend, friend, …</a:t>
              </a:r>
            </a:p>
          </p:txBody>
        </p:sp>
      </p:grpSp>
      <p:grpSp>
        <p:nvGrpSpPr>
          <p:cNvPr id="14" name="Group 159"/>
          <p:cNvGrpSpPr>
            <a:grpSpLocks/>
          </p:cNvGrpSpPr>
          <p:nvPr/>
        </p:nvGrpSpPr>
        <p:grpSpPr bwMode="auto">
          <a:xfrm>
            <a:off x="152400" y="4953000"/>
            <a:ext cx="2578100" cy="1066800"/>
            <a:chOff x="3120" y="2160"/>
            <a:chExt cx="1624" cy="672"/>
          </a:xfrm>
        </p:grpSpPr>
        <p:sp>
          <p:nvSpPr>
            <p:cNvPr id="196630" name="Rectangle 160"/>
            <p:cNvSpPr>
              <a:spLocks noChangeArrowheads="1"/>
            </p:cNvSpPr>
            <p:nvPr/>
          </p:nvSpPr>
          <p:spPr bwMode="auto">
            <a:xfrm>
              <a:off x="3546" y="2160"/>
              <a:ext cx="1198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bird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answers 1</a:t>
              </a:r>
              <a:r>
                <a:rPr lang="en-US" altLang="en-US">
                  <a:solidFill>
                    <a:srgbClr val="00FFFF"/>
                  </a:solidFill>
                </a:rPr>
                <a:t>.</a:t>
              </a:r>
              <a:endParaRPr lang="en-US" altLang="en-US"/>
            </a:p>
          </p:txBody>
        </p:sp>
        <p:pic>
          <p:nvPicPr>
            <p:cNvPr id="196631" name="Picture 161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0" y="2256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" name="Group 169"/>
          <p:cNvGrpSpPr>
            <a:grpSpLocks/>
          </p:cNvGrpSpPr>
          <p:nvPr/>
        </p:nvGrpSpPr>
        <p:grpSpPr bwMode="auto">
          <a:xfrm>
            <a:off x="381000" y="3014663"/>
            <a:ext cx="4922838" cy="808037"/>
            <a:chOff x="240" y="2131"/>
            <a:chExt cx="3101" cy="509"/>
          </a:xfrm>
        </p:grpSpPr>
        <p:sp>
          <p:nvSpPr>
            <p:cNvPr id="196622" name="Rectangle 79"/>
            <p:cNvSpPr>
              <a:spLocks noChangeArrowheads="1"/>
            </p:cNvSpPr>
            <p:nvPr/>
          </p:nvSpPr>
          <p:spPr bwMode="auto">
            <a:xfrm>
              <a:off x="544" y="2131"/>
              <a:ext cx="279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while”, 11</a:t>
              </a:r>
            </a:p>
          </p:txBody>
        </p:sp>
        <p:grpSp>
          <p:nvGrpSpPr>
            <p:cNvPr id="196623" name="Group 162"/>
            <p:cNvGrpSpPr>
              <a:grpSpLocks/>
            </p:cNvGrpSpPr>
            <p:nvPr/>
          </p:nvGrpSpPr>
          <p:grpSpPr bwMode="auto">
            <a:xfrm>
              <a:off x="240" y="2160"/>
              <a:ext cx="288" cy="480"/>
              <a:chOff x="2432" y="1328"/>
              <a:chExt cx="906" cy="2075"/>
            </a:xfrm>
          </p:grpSpPr>
          <p:sp>
            <p:nvSpPr>
              <p:cNvPr id="196624" name="Freeform 163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5" name="Freeform 164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6" name="Freeform 165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7" name="Freeform 166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8" name="Freeform 167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9" name="Freeform 168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599658" name="Text Box 170"/>
          <p:cNvSpPr txBox="1">
            <a:spLocks noChangeArrowheads="1"/>
          </p:cNvSpPr>
          <p:nvPr/>
        </p:nvSpPr>
        <p:spPr bwMode="auto">
          <a:xfrm>
            <a:off x="3946525" y="6202363"/>
            <a:ext cx="46339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fine set of sub-instances!</a:t>
            </a:r>
          </a:p>
        </p:txBody>
      </p:sp>
      <p:sp>
        <p:nvSpPr>
          <p:cNvPr id="196621" name="Text Box 207"/>
          <p:cNvSpPr txBox="1">
            <a:spLocks noChangeArrowheads="1"/>
          </p:cNvSpPr>
          <p:nvPr/>
        </p:nvSpPr>
        <p:spPr bwMode="auto">
          <a:xfrm>
            <a:off x="293688" y="914400"/>
            <a:ext cx="7859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 the set of </a:t>
            </a:r>
            <a:r>
              <a:rPr lang="en-US" altLang="en-US">
                <a:solidFill>
                  <a:srgbClr val="FF0000"/>
                </a:solidFill>
              </a:rPr>
              <a:t>prefixes</a:t>
            </a:r>
            <a:r>
              <a:rPr lang="en-US" altLang="en-US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25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" dur="25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1" dur="25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9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996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5996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9658" grpId="0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197635" name="Group 14"/>
          <p:cNvGrpSpPr>
            <a:grpSpLocks/>
          </p:cNvGrpSpPr>
          <p:nvPr/>
        </p:nvGrpSpPr>
        <p:grpSpPr bwMode="auto">
          <a:xfrm>
            <a:off x="341313" y="1524000"/>
            <a:ext cx="7354887" cy="762000"/>
            <a:chOff x="551" y="960"/>
            <a:chExt cx="4633" cy="480"/>
          </a:xfrm>
        </p:grpSpPr>
        <p:sp>
          <p:nvSpPr>
            <p:cNvPr id="197790" name="Rectangle 15"/>
            <p:cNvSpPr>
              <a:spLocks noChangeArrowheads="1"/>
            </p:cNvSpPr>
            <p:nvPr/>
          </p:nvSpPr>
          <p:spPr bwMode="auto">
            <a:xfrm>
              <a:off x="864" y="1027"/>
              <a:ext cx="43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 be”, 11</a:t>
              </a:r>
            </a:p>
          </p:txBody>
        </p:sp>
        <p:grpSp>
          <p:nvGrpSpPr>
            <p:cNvPr id="197791" name="Group 16"/>
            <p:cNvGrpSpPr>
              <a:grpSpLocks/>
            </p:cNvGrpSpPr>
            <p:nvPr/>
          </p:nvGrpSpPr>
          <p:grpSpPr bwMode="auto">
            <a:xfrm>
              <a:off x="551" y="960"/>
              <a:ext cx="288" cy="480"/>
              <a:chOff x="2432" y="1328"/>
              <a:chExt cx="906" cy="2075"/>
            </a:xfrm>
          </p:grpSpPr>
          <p:sp>
            <p:nvSpPr>
              <p:cNvPr id="197792" name="Freeform 1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3" name="Freeform 1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4" name="Freeform 1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5" name="Freeform 2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6" name="Freeform 2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7" name="Freeform 2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00651" name="Text Box 139"/>
          <p:cNvSpPr txBox="1">
            <a:spLocks noChangeArrowheads="1"/>
          </p:cNvSpPr>
          <p:nvPr/>
        </p:nvSpPr>
        <p:spPr bwMode="auto">
          <a:xfrm>
            <a:off x="5410200" y="5791200"/>
            <a:ext cx="269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 easy</a:t>
            </a:r>
          </a:p>
        </p:txBody>
      </p:sp>
      <p:sp>
        <p:nvSpPr>
          <p:cNvPr id="1600652" name="Text Box 140"/>
          <p:cNvSpPr txBox="1">
            <a:spLocks noChangeArrowheads="1"/>
          </p:cNvSpPr>
          <p:nvPr/>
        </p:nvSpPr>
        <p:spPr bwMode="auto">
          <a:xfrm>
            <a:off x="5470525" y="6278563"/>
            <a:ext cx="370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Instance to be solved.</a:t>
            </a:r>
          </a:p>
        </p:txBody>
      </p:sp>
      <p:sp>
        <p:nvSpPr>
          <p:cNvPr id="1600654" name="Line 142"/>
          <p:cNvSpPr>
            <a:spLocks noChangeShapeType="1"/>
          </p:cNvSpPr>
          <p:nvPr/>
        </p:nvSpPr>
        <p:spPr bwMode="auto">
          <a:xfrm flipH="1">
            <a:off x="7772400" y="1905000"/>
            <a:ext cx="533400" cy="0"/>
          </a:xfrm>
          <a:prstGeom prst="line">
            <a:avLst/>
          </a:prstGeom>
          <a:noFill/>
          <a:ln w="635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0655" name="Line 143"/>
          <p:cNvSpPr>
            <a:spLocks noChangeShapeType="1"/>
          </p:cNvSpPr>
          <p:nvPr/>
        </p:nvSpPr>
        <p:spPr bwMode="auto">
          <a:xfrm flipH="1">
            <a:off x="2133600" y="4419600"/>
            <a:ext cx="533400" cy="0"/>
          </a:xfrm>
          <a:prstGeom prst="line">
            <a:avLst/>
          </a:prstGeom>
          <a:noFill/>
          <a:ln w="635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0656" name="Rectangle 144"/>
          <p:cNvSpPr>
            <a:spLocks noChangeArrowheads="1"/>
          </p:cNvSpPr>
          <p:nvPr/>
        </p:nvSpPr>
        <p:spPr bwMode="auto">
          <a:xfrm>
            <a:off x="4405313" y="4313238"/>
            <a:ext cx="4878387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in an order such that </a:t>
            </a:r>
            <a:br>
              <a:rPr lang="en-US" altLang="en-US"/>
            </a:br>
            <a:r>
              <a:rPr lang="en-US" altLang="en-US"/>
              <a:t>no friend must wait.</a:t>
            </a:r>
          </a:p>
          <a:p>
            <a:pPr eaLnBrk="1" hangingPunct="1"/>
            <a:r>
              <a:rPr lang="en-US" altLang="en-US"/>
              <a:t>from “smallest” to “largest”</a:t>
            </a:r>
          </a:p>
        </p:txBody>
      </p:sp>
      <p:sp>
        <p:nvSpPr>
          <p:cNvPr id="1600657" name="Text Box 145"/>
          <p:cNvSpPr txBox="1">
            <a:spLocks noChangeArrowheads="1"/>
          </p:cNvSpPr>
          <p:nvPr/>
        </p:nvSpPr>
        <p:spPr bwMode="auto">
          <a:xfrm>
            <a:off x="4114800" y="3886200"/>
            <a:ext cx="50498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 what order should they go?</a:t>
            </a:r>
          </a:p>
        </p:txBody>
      </p:sp>
      <p:sp>
        <p:nvSpPr>
          <p:cNvPr id="1600658" name="Text Box 146"/>
          <p:cNvSpPr txBox="1">
            <a:spLocks noChangeArrowheads="1"/>
          </p:cNvSpPr>
          <p:nvPr/>
        </p:nvSpPr>
        <p:spPr bwMode="auto">
          <a:xfrm>
            <a:off x="4100513" y="5791200"/>
            <a:ext cx="9286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First</a:t>
            </a:r>
          </a:p>
        </p:txBody>
      </p:sp>
      <p:sp>
        <p:nvSpPr>
          <p:cNvPr id="1600659" name="Text Box 147"/>
          <p:cNvSpPr txBox="1">
            <a:spLocks noChangeArrowheads="1"/>
          </p:cNvSpPr>
          <p:nvPr/>
        </p:nvSpPr>
        <p:spPr bwMode="auto">
          <a:xfrm>
            <a:off x="4135438" y="6248400"/>
            <a:ext cx="8842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Last</a:t>
            </a:r>
          </a:p>
        </p:txBody>
      </p:sp>
      <p:grpSp>
        <p:nvGrpSpPr>
          <p:cNvPr id="197644" name="Group 148"/>
          <p:cNvGrpSpPr>
            <a:grpSpLocks/>
          </p:cNvGrpSpPr>
          <p:nvPr/>
        </p:nvGrpSpPr>
        <p:grpSpPr bwMode="auto">
          <a:xfrm>
            <a:off x="319088" y="2043113"/>
            <a:ext cx="6835775" cy="2909887"/>
            <a:chOff x="201" y="1287"/>
            <a:chExt cx="4306" cy="1833"/>
          </a:xfrm>
        </p:grpSpPr>
        <p:grpSp>
          <p:nvGrpSpPr>
            <p:cNvPr id="197646" name="Group 149"/>
            <p:cNvGrpSpPr>
              <a:grpSpLocks/>
            </p:cNvGrpSpPr>
            <p:nvPr/>
          </p:nvGrpSpPr>
          <p:grpSpPr bwMode="auto">
            <a:xfrm>
              <a:off x="240" y="1644"/>
              <a:ext cx="3665" cy="576"/>
              <a:chOff x="572" y="1728"/>
              <a:chExt cx="3665" cy="576"/>
            </a:xfrm>
          </p:grpSpPr>
          <p:sp>
            <p:nvSpPr>
              <p:cNvPr id="197773" name="Rectangle 150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3373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there”, 11</a:t>
                </a:r>
              </a:p>
            </p:txBody>
          </p:sp>
          <p:grpSp>
            <p:nvGrpSpPr>
              <p:cNvPr id="197774" name="Group 151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75" name="Freeform 152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76" name="Group 153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77" name="Freeform 154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78" name="Freeform 155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79" name="Freeform 156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0" name="Freeform 157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1" name="Freeform 158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2" name="Freeform 159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3" name="Freeform 160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4" name="Oval 16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5" name="Oval 16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6" name="Oval 16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7" name="Oval 16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8" name="Oval 165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89" name="Oval 166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47" name="Group 167"/>
            <p:cNvGrpSpPr>
              <a:grpSpLocks/>
            </p:cNvGrpSpPr>
            <p:nvPr/>
          </p:nvGrpSpPr>
          <p:grpSpPr bwMode="auto">
            <a:xfrm>
              <a:off x="244" y="1824"/>
              <a:ext cx="3089" cy="576"/>
              <a:chOff x="572" y="1728"/>
              <a:chExt cx="3089" cy="576"/>
            </a:xfrm>
          </p:grpSpPr>
          <p:sp>
            <p:nvSpPr>
              <p:cNvPr id="197756" name="Rectangle 168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279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while”, 11</a:t>
                </a:r>
              </a:p>
            </p:txBody>
          </p:sp>
          <p:grpSp>
            <p:nvGrpSpPr>
              <p:cNvPr id="197757" name="Group 169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58" name="Freeform 17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59" name="Group 17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60" name="Freeform 17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1" name="Freeform 17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2" name="Freeform 17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3" name="Freeform 17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4" name="Freeform 17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5" name="Freeform 17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6" name="Freeform 17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7" name="Oval 17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68" name="Oval 18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69" name="Oval 18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70" name="Oval 18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71" name="Oval 18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72" name="Oval 18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48" name="Group 185"/>
            <p:cNvGrpSpPr>
              <a:grpSpLocks/>
            </p:cNvGrpSpPr>
            <p:nvPr/>
          </p:nvGrpSpPr>
          <p:grpSpPr bwMode="auto">
            <a:xfrm>
              <a:off x="248" y="1998"/>
              <a:ext cx="2456" cy="576"/>
              <a:chOff x="572" y="1728"/>
              <a:chExt cx="2456" cy="576"/>
            </a:xfrm>
          </p:grpSpPr>
          <p:sp>
            <p:nvSpPr>
              <p:cNvPr id="197739" name="Rectangle 186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216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man”, 11</a:t>
                </a:r>
              </a:p>
            </p:txBody>
          </p:sp>
          <p:grpSp>
            <p:nvGrpSpPr>
              <p:cNvPr id="197740" name="Group 187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41" name="Freeform 188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42" name="Group 189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43" name="Freeform 190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4" name="Freeform 191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5" name="Freeform 192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6" name="Freeform 193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7" name="Freeform 194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8" name="Freeform 195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9" name="Freeform 196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50" name="Oval 19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1" name="Oval 19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2" name="Oval 19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3" name="Oval 20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4" name="Oval 201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55" name="Oval 202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49" name="Group 203"/>
            <p:cNvGrpSpPr>
              <a:grpSpLocks/>
            </p:cNvGrpSpPr>
            <p:nvPr/>
          </p:nvGrpSpPr>
          <p:grpSpPr bwMode="auto">
            <a:xfrm>
              <a:off x="252" y="2172"/>
              <a:ext cx="1951" cy="576"/>
              <a:chOff x="572" y="1728"/>
              <a:chExt cx="1951" cy="576"/>
            </a:xfrm>
          </p:grpSpPr>
          <p:sp>
            <p:nvSpPr>
              <p:cNvPr id="197722" name="Rectangle 204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1659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life”, 11</a:t>
                </a:r>
              </a:p>
            </p:txBody>
          </p:sp>
          <p:grpSp>
            <p:nvGrpSpPr>
              <p:cNvPr id="197723" name="Group 205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24" name="Freeform 206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25" name="Group 207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26" name="Freeform 208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27" name="Freeform 209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28" name="Freeform 210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29" name="Freeform 211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0" name="Freeform 212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1" name="Freeform 213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2" name="Freeform 214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3" name="Oval 21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4" name="Oval 21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5" name="Oval 21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6" name="Oval 21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7" name="Oval 219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38" name="Oval 220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0" name="Group 221"/>
            <p:cNvGrpSpPr>
              <a:grpSpLocks/>
            </p:cNvGrpSpPr>
            <p:nvPr/>
          </p:nvGrpSpPr>
          <p:grpSpPr bwMode="auto">
            <a:xfrm>
              <a:off x="256" y="2352"/>
              <a:ext cx="1546" cy="576"/>
              <a:chOff x="572" y="1728"/>
              <a:chExt cx="1546" cy="576"/>
            </a:xfrm>
          </p:grpSpPr>
          <p:sp>
            <p:nvSpPr>
              <p:cNvPr id="197705" name="Rectangle 222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125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“Love”, 11</a:t>
                </a:r>
              </a:p>
            </p:txBody>
          </p:sp>
          <p:grpSp>
            <p:nvGrpSpPr>
              <p:cNvPr id="197706" name="Group 223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07" name="Freeform 224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08" name="Group 225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09" name="Freeform 226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0" name="Freeform 227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1" name="Freeform 228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2" name="Freeform 229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3" name="Freeform 230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4" name="Freeform 231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5" name="Freeform 232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6" name="Oval 23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17" name="Oval 23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18" name="Oval 23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19" name="Oval 23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20" name="Oval 237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21" name="Oval 238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1" name="Group 239"/>
            <p:cNvGrpSpPr>
              <a:grpSpLocks/>
            </p:cNvGrpSpPr>
            <p:nvPr/>
          </p:nvGrpSpPr>
          <p:grpSpPr bwMode="auto">
            <a:xfrm>
              <a:off x="260" y="2544"/>
              <a:ext cx="1020" cy="576"/>
              <a:chOff x="572" y="1728"/>
              <a:chExt cx="1020" cy="576"/>
            </a:xfrm>
          </p:grpSpPr>
          <p:sp>
            <p:nvSpPr>
              <p:cNvPr id="197688" name="Rectangle 240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7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“”, 11</a:t>
                </a:r>
              </a:p>
            </p:txBody>
          </p:sp>
          <p:grpSp>
            <p:nvGrpSpPr>
              <p:cNvPr id="197689" name="Group 241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690" name="Freeform 242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691" name="Group 243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692" name="Freeform 244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3" name="Freeform 245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4" name="Freeform 246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5" name="Freeform 247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6" name="Freeform 248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7" name="Freeform 249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8" name="Freeform 250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9" name="Oval 25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0" name="Oval 25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1" name="Oval 25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2" name="Oval 25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3" name="Oval 255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04" name="Oval 256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2" name="Group 257"/>
            <p:cNvGrpSpPr>
              <a:grpSpLocks/>
            </p:cNvGrpSpPr>
            <p:nvPr/>
          </p:nvGrpSpPr>
          <p:grpSpPr bwMode="auto">
            <a:xfrm>
              <a:off x="232" y="1470"/>
              <a:ext cx="3943" cy="576"/>
              <a:chOff x="572" y="1728"/>
              <a:chExt cx="3943" cy="576"/>
            </a:xfrm>
          </p:grpSpPr>
          <p:sp>
            <p:nvSpPr>
              <p:cNvPr id="197671" name="Rectangle 258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36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 as”, 11</a:t>
                </a:r>
              </a:p>
            </p:txBody>
          </p:sp>
          <p:grpSp>
            <p:nvGrpSpPr>
              <p:cNvPr id="197672" name="Group 259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673" name="Freeform 26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674" name="Group 26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675" name="Freeform 26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6" name="Freeform 26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7" name="Freeform 26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8" name="Freeform 26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9" name="Freeform 26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80" name="Freeform 26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81" name="Freeform 26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82" name="Oval 26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3" name="Oval 27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4" name="Oval 27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5" name="Oval 27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6" name="Oval 27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687" name="Oval 27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3" name="Group 275"/>
            <p:cNvGrpSpPr>
              <a:grpSpLocks/>
            </p:cNvGrpSpPr>
            <p:nvPr/>
          </p:nvGrpSpPr>
          <p:grpSpPr bwMode="auto">
            <a:xfrm>
              <a:off x="201" y="1287"/>
              <a:ext cx="4306" cy="576"/>
              <a:chOff x="572" y="1728"/>
              <a:chExt cx="4306" cy="576"/>
            </a:xfrm>
          </p:grpSpPr>
          <p:sp>
            <p:nvSpPr>
              <p:cNvPr id="197654" name="Rectangle 276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401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 as we”, 11</a:t>
                </a:r>
              </a:p>
            </p:txBody>
          </p:sp>
          <p:grpSp>
            <p:nvGrpSpPr>
              <p:cNvPr id="197655" name="Group 277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656" name="Freeform 278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657" name="Group 279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658" name="Freeform 280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59" name="Freeform 281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0" name="Freeform 282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1" name="Freeform 283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2" name="Freeform 284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3" name="Freeform 285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4" name="Freeform 286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5" name="Oval 28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6" name="Oval 28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7" name="Oval 28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8" name="Oval 29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9" name="Oval 291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670" name="Oval 292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</p:grpSp>
      <p:sp>
        <p:nvSpPr>
          <p:cNvPr id="197645" name="Text Box 207"/>
          <p:cNvSpPr txBox="1">
            <a:spLocks noChangeArrowheads="1"/>
          </p:cNvSpPr>
          <p:nvPr/>
        </p:nvSpPr>
        <p:spPr bwMode="auto">
          <a:xfrm>
            <a:off x="293688" y="914400"/>
            <a:ext cx="7859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 the set of </a:t>
            </a:r>
            <a:r>
              <a:rPr lang="en-US" altLang="en-US">
                <a:solidFill>
                  <a:srgbClr val="FF0000"/>
                </a:solidFill>
              </a:rPr>
              <a:t>prefixes</a:t>
            </a:r>
            <a:r>
              <a:rPr lang="en-US" altLang="en-US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06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06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06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06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00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00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006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006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006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006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006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006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006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00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6006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6006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0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6006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006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0651" grpId="0"/>
      <p:bldP spid="1600652" grpId="0"/>
      <p:bldP spid="1600654" grpId="0" animBg="1"/>
      <p:bldP spid="1600655" grpId="0" animBg="1"/>
      <p:bldP spid="1600655" grpId="1" animBg="1"/>
      <p:bldP spid="1600657" grpId="0"/>
      <p:bldP spid="1600658" grpId="0"/>
      <p:bldP spid="1600659" grpId="0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447800"/>
            <a:ext cx="8001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Construct a table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storing the cost of opt sol and bird’s advice.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each sub-instance.  </a:t>
            </a:r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530225" y="2667000"/>
            <a:ext cx="2365375" cy="2819400"/>
            <a:chOff x="529703" y="2667000"/>
            <a:chExt cx="2365897" cy="2819400"/>
          </a:xfrm>
        </p:grpSpPr>
        <p:sp>
          <p:nvSpPr>
            <p:cNvPr id="198688" name="Text Box 3"/>
            <p:cNvSpPr txBox="1">
              <a:spLocks noChangeArrowheads="1"/>
            </p:cNvSpPr>
            <p:nvPr/>
          </p:nvSpPr>
          <p:spPr bwMode="auto">
            <a:xfrm>
              <a:off x="697562" y="3068360"/>
              <a:ext cx="219803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Sub-Instances</a:t>
              </a:r>
              <a:endParaRPr lang="en-US" altLang="en-US" sz="2800"/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529703" y="2667000"/>
              <a:ext cx="841561" cy="5238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800" u="dbl" dirty="0">
                  <a:solidFill>
                    <a:srgbClr val="FF0000"/>
                  </a:solidFill>
                </a:rPr>
                <a:t>Map</a:t>
              </a:r>
            </a:p>
          </p:txBody>
        </p:sp>
        <p:sp>
          <p:nvSpPr>
            <p:cNvPr id="198690" name="Text Box 3"/>
            <p:cNvSpPr txBox="1">
              <a:spLocks noChangeArrowheads="1"/>
            </p:cNvSpPr>
            <p:nvPr/>
          </p:nvSpPr>
          <p:spPr bwMode="auto">
            <a:xfrm>
              <a:off x="1220542" y="3972580"/>
              <a:ext cx="13003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Indexes</a:t>
              </a:r>
              <a:endParaRPr lang="en-US" altLang="en-US" sz="2800"/>
            </a:p>
          </p:txBody>
        </p:sp>
        <p:sp>
          <p:nvSpPr>
            <p:cNvPr id="198691" name="Text Box 3"/>
            <p:cNvSpPr txBox="1">
              <a:spLocks noChangeArrowheads="1"/>
            </p:cNvSpPr>
            <p:nvPr/>
          </p:nvSpPr>
          <p:spPr bwMode="auto">
            <a:xfrm>
              <a:off x="851139" y="4963180"/>
              <a:ext cx="1955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Cell of table</a:t>
              </a:r>
              <a:endParaRPr lang="en-US" altLang="en-US" sz="2800"/>
            </a:p>
          </p:txBody>
        </p:sp>
        <p:sp>
          <p:nvSpPr>
            <p:cNvPr id="198692" name="Left-Right Arrow 37"/>
            <p:cNvSpPr>
              <a:spLocks noChangeArrowheads="1"/>
            </p:cNvSpPr>
            <p:nvPr/>
          </p:nvSpPr>
          <p:spPr bwMode="auto">
            <a:xfrm rot="5400000">
              <a:off x="1541212" y="36339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198693" name="Left-Right Arrow 39"/>
            <p:cNvSpPr>
              <a:spLocks noChangeArrowheads="1"/>
            </p:cNvSpPr>
            <p:nvPr/>
          </p:nvSpPr>
          <p:spPr bwMode="auto">
            <a:xfrm rot="5400000">
              <a:off x="1503112" y="45483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46" name="Text Box 6"/>
          <p:cNvSpPr txBox="1">
            <a:spLocks noChangeArrowheads="1"/>
          </p:cNvSpPr>
          <p:nvPr/>
        </p:nvSpPr>
        <p:spPr bwMode="auto">
          <a:xfrm>
            <a:off x="3886200" y="3916363"/>
            <a:ext cx="41671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>
                <a:sym typeface="Symbol" pitchFamily="18" charset="2"/>
              </a:rPr>
              <a:t></a:t>
            </a:r>
            <a:r>
              <a:rPr lang="en-US" altLang="en-US" sz="2800"/>
              <a:t> </a:t>
            </a:r>
            <a:r>
              <a:rPr lang="en-US" altLang="en-US" sz="2800" i="1"/>
              <a:t>i </a:t>
            </a:r>
            <a:r>
              <a:rPr lang="el-GR" altLang="en-US" sz="2800"/>
              <a:t>ϵ</a:t>
            </a:r>
            <a:r>
              <a:rPr lang="en-CA" altLang="en-US" sz="2800"/>
              <a:t> [n], i.e. for each word.</a:t>
            </a:r>
            <a:endParaRPr lang="en-US" altLang="en-US" sz="2800" baseline="-25000"/>
          </a:p>
        </p:txBody>
      </p:sp>
      <p:graphicFrame>
        <p:nvGraphicFramePr>
          <p:cNvPr id="47" name="Group 4"/>
          <p:cNvGraphicFramePr>
            <a:graphicFrameLocks noGrp="1"/>
          </p:cNvGraphicFramePr>
          <p:nvPr/>
        </p:nvGraphicFramePr>
        <p:xfrm>
          <a:off x="1447800" y="5864225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2" name="Text Box 25"/>
          <p:cNvSpPr txBox="1">
            <a:spLocks noChangeArrowheads="1"/>
          </p:cNvSpPr>
          <p:nvPr/>
        </p:nvSpPr>
        <p:spPr bwMode="auto">
          <a:xfrm>
            <a:off x="3962400" y="6370638"/>
            <a:ext cx="2841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1"/>
              <a:t>i</a:t>
            </a:r>
          </a:p>
        </p:txBody>
      </p:sp>
      <p:cxnSp>
        <p:nvCxnSpPr>
          <p:cNvPr id="54" name="Straight Arrow Connector 53"/>
          <p:cNvCxnSpPr>
            <a:cxnSpLocks noChangeShapeType="1"/>
          </p:cNvCxnSpPr>
          <p:nvPr/>
        </p:nvCxnSpPr>
        <p:spPr bwMode="auto">
          <a:xfrm rot="16200000" flipH="1">
            <a:off x="1676400" y="4191000"/>
            <a:ext cx="3733800" cy="990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traight Arrow Connector 55"/>
          <p:cNvCxnSpPr>
            <a:cxnSpLocks noChangeShapeType="1"/>
          </p:cNvCxnSpPr>
          <p:nvPr/>
        </p:nvCxnSpPr>
        <p:spPr bwMode="auto">
          <a:xfrm rot="16200000" flipH="1">
            <a:off x="2209800" y="4114800"/>
            <a:ext cx="3733800" cy="228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Rectangle 27"/>
          <p:cNvSpPr>
            <a:spLocks noChangeArrowheads="1"/>
          </p:cNvSpPr>
          <p:nvPr/>
        </p:nvSpPr>
        <p:spPr bwMode="auto">
          <a:xfrm>
            <a:off x="1219200" y="5334000"/>
            <a:ext cx="80772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printing of first </a:t>
            </a:r>
            <a:r>
              <a:rPr lang="en-US" altLang="en-US" i="1"/>
              <a:t>i </a:t>
            </a:r>
            <a:r>
              <a:rPr lang="en-US" altLang="en-US"/>
              <a:t>words?”</a:t>
            </a:r>
            <a:endParaRPr lang="en-US" altLang="en-US" sz="4400">
              <a:solidFill>
                <a:schemeClr val="hlink"/>
              </a:solidFill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3733800" y="3057525"/>
            <a:ext cx="43116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The set of prefixes of words.</a:t>
            </a:r>
          </a:p>
        </p:txBody>
      </p:sp>
      <p:sp>
        <p:nvSpPr>
          <p:cNvPr id="198687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Table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  <p:bldP spid="46" grpId="0"/>
      <p:bldP spid="52" grpId="0"/>
      <p:bldP spid="60" grpId="0"/>
      <p:bldP spid="2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  <p:sp>
        <p:nvSpPr>
          <p:cNvPr id="199683" name="Rectangle 3"/>
          <p:cNvSpPr>
            <a:spLocks noChangeArrowheads="1"/>
          </p:cNvSpPr>
          <p:nvPr/>
        </p:nvSpPr>
        <p:spPr bwMode="auto">
          <a:xfrm>
            <a:off x="533400" y="1573213"/>
            <a:ext cx="8001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Fill out a table containing </a:t>
            </a:r>
            <a:br>
              <a:rPr lang="en-US" altLang="en-US"/>
            </a:br>
            <a:r>
              <a:rPr lang="en-US" altLang="en-US"/>
              <a:t>an optimal solution for each sub-instance.  </a:t>
            </a:r>
          </a:p>
        </p:txBody>
      </p:sp>
      <p:graphicFrame>
        <p:nvGraphicFramePr>
          <p:cNvPr id="1589252" name="Group 4"/>
          <p:cNvGraphicFramePr>
            <a:graphicFrameLocks noGrp="1"/>
          </p:cNvGraphicFramePr>
          <p:nvPr/>
        </p:nvGraphicFramePr>
        <p:xfrm>
          <a:off x="1447800" y="3749675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9705" name="Rectangle 25"/>
          <p:cNvSpPr>
            <a:spLocks noChangeArrowheads="1"/>
          </p:cNvSpPr>
          <p:nvPr/>
        </p:nvSpPr>
        <p:spPr bwMode="auto">
          <a:xfrm>
            <a:off x="533400" y="3001963"/>
            <a:ext cx="7696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printing of first </a:t>
            </a:r>
            <a:r>
              <a:rPr lang="en-US" altLang="en-US" i="1"/>
              <a:t>i </a:t>
            </a:r>
            <a:r>
              <a:rPr lang="en-US" altLang="en-US"/>
              <a:t>words?”</a:t>
            </a:r>
            <a:endParaRPr lang="en-US" altLang="en-US" sz="4400">
              <a:solidFill>
                <a:schemeClr val="hlink"/>
              </a:solidFill>
            </a:endParaRPr>
          </a:p>
        </p:txBody>
      </p:sp>
      <p:sp>
        <p:nvSpPr>
          <p:cNvPr id="199706" name="Text Box 26"/>
          <p:cNvSpPr txBox="1">
            <a:spLocks noChangeArrowheads="1"/>
          </p:cNvSpPr>
          <p:nvPr/>
        </p:nvSpPr>
        <p:spPr bwMode="auto">
          <a:xfrm>
            <a:off x="914400" y="4525963"/>
            <a:ext cx="1779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</a:t>
            </a:r>
          </a:p>
        </p:txBody>
      </p:sp>
      <p:sp>
        <p:nvSpPr>
          <p:cNvPr id="199707" name="Text Box 27"/>
          <p:cNvSpPr txBox="1">
            <a:spLocks noChangeArrowheads="1"/>
          </p:cNvSpPr>
          <p:nvPr/>
        </p:nvSpPr>
        <p:spPr bwMode="auto">
          <a:xfrm>
            <a:off x="6765925" y="4591050"/>
            <a:ext cx="1538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Original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Local vs Global Considerations</a:t>
            </a:r>
          </a:p>
        </p:txBody>
      </p:sp>
      <p:sp>
        <p:nvSpPr>
          <p:cNvPr id="13004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6200" y="1981200"/>
            <a:ext cx="9448800" cy="4114800"/>
          </a:xfrm>
        </p:spPr>
        <p:txBody>
          <a:bodyPr/>
          <a:lstStyle/>
          <a:p>
            <a:pPr eaLnBrk="1" hangingPunct="1"/>
            <a:r>
              <a:rPr lang="en-US" altLang="en-US"/>
              <a:t>We are able to make </a:t>
            </a:r>
            <a:r>
              <a:rPr lang="en-US" altLang="en-US" b="1"/>
              <a:t>local</a:t>
            </a:r>
            <a:r>
              <a:rPr lang="en-US" altLang="en-US"/>
              <a:t> observations and choices.</a:t>
            </a:r>
          </a:p>
          <a:p>
            <a:pPr lvl="1" eaLnBrk="1" hangingPunct="1"/>
            <a:r>
              <a:rPr lang="en-US" altLang="en-US" sz="3200"/>
              <a:t>Eg. Which edge out of </a:t>
            </a:r>
            <a:r>
              <a:rPr lang="en-US" altLang="en-US" sz="3200" i="1"/>
              <a:t>s</a:t>
            </a:r>
            <a:r>
              <a:rPr lang="en-US" altLang="en-US" sz="3200"/>
              <a:t> is cheapest? </a:t>
            </a:r>
          </a:p>
          <a:p>
            <a:pPr eaLnBrk="1" hangingPunct="1"/>
            <a:r>
              <a:rPr lang="en-US" altLang="en-US"/>
              <a:t>But it is hard to see the </a:t>
            </a:r>
            <a:r>
              <a:rPr lang="en-US" altLang="en-US" b="1"/>
              <a:t>global</a:t>
            </a:r>
            <a:r>
              <a:rPr lang="en-US" altLang="en-US"/>
              <a:t> consequences </a:t>
            </a:r>
          </a:p>
          <a:p>
            <a:pPr lvl="1" eaLnBrk="1" hangingPunct="1"/>
            <a:r>
              <a:rPr lang="en-US" altLang="en-US" sz="3200"/>
              <a:t>Which path is the overall cheapest?</a:t>
            </a:r>
          </a:p>
          <a:p>
            <a:pPr eaLnBrk="1" hangingPunct="1"/>
            <a:r>
              <a:rPr lang="en-US" altLang="en-US"/>
              <a:t>Sometimes a local initial sacrifice can globally</a:t>
            </a:r>
            <a:br>
              <a:rPr lang="en-US" altLang="en-US"/>
            </a:br>
            <a:r>
              <a:rPr lang="en-US" altLang="en-US"/>
              <a:t> lead to a better overall solution.</a:t>
            </a:r>
          </a:p>
          <a:p>
            <a:pPr lvl="1" eaLnBrk="1" hangingPunct="1"/>
            <a:endParaRPr lang="en-US" altLang="en-US" sz="32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0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0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0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0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0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0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4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004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004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4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004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004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0483" grpId="0" build="p" bldLvl="2" autoUpdateAnimBg="0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635" name="Group 14"/>
          <p:cNvGrpSpPr>
            <a:grpSpLocks/>
          </p:cNvGrpSpPr>
          <p:nvPr/>
        </p:nvGrpSpPr>
        <p:grpSpPr bwMode="auto">
          <a:xfrm>
            <a:off x="341313" y="1524000"/>
            <a:ext cx="7354887" cy="762000"/>
            <a:chOff x="551" y="960"/>
            <a:chExt cx="4633" cy="480"/>
          </a:xfrm>
        </p:grpSpPr>
        <p:sp>
          <p:nvSpPr>
            <p:cNvPr id="197790" name="Rectangle 15"/>
            <p:cNvSpPr>
              <a:spLocks noChangeArrowheads="1"/>
            </p:cNvSpPr>
            <p:nvPr/>
          </p:nvSpPr>
          <p:spPr bwMode="auto">
            <a:xfrm>
              <a:off x="864" y="1027"/>
              <a:ext cx="43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“Love life man while there as we be”, 11</a:t>
              </a:r>
            </a:p>
          </p:txBody>
        </p:sp>
        <p:grpSp>
          <p:nvGrpSpPr>
            <p:cNvPr id="197791" name="Group 16"/>
            <p:cNvGrpSpPr>
              <a:grpSpLocks/>
            </p:cNvGrpSpPr>
            <p:nvPr/>
          </p:nvGrpSpPr>
          <p:grpSpPr bwMode="auto">
            <a:xfrm>
              <a:off x="551" y="960"/>
              <a:ext cx="288" cy="480"/>
              <a:chOff x="2432" y="1328"/>
              <a:chExt cx="906" cy="2075"/>
            </a:xfrm>
          </p:grpSpPr>
          <p:sp>
            <p:nvSpPr>
              <p:cNvPr id="197792" name="Freeform 1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3" name="Freeform 1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4" name="Freeform 1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5" name="Freeform 2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6" name="Freeform 2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7" name="Freeform 2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97644" name="Group 148"/>
          <p:cNvGrpSpPr>
            <a:grpSpLocks/>
          </p:cNvGrpSpPr>
          <p:nvPr/>
        </p:nvGrpSpPr>
        <p:grpSpPr bwMode="auto">
          <a:xfrm>
            <a:off x="319088" y="2043113"/>
            <a:ext cx="6835775" cy="2909887"/>
            <a:chOff x="201" y="1287"/>
            <a:chExt cx="4306" cy="1833"/>
          </a:xfrm>
        </p:grpSpPr>
        <p:grpSp>
          <p:nvGrpSpPr>
            <p:cNvPr id="197646" name="Group 149"/>
            <p:cNvGrpSpPr>
              <a:grpSpLocks/>
            </p:cNvGrpSpPr>
            <p:nvPr/>
          </p:nvGrpSpPr>
          <p:grpSpPr bwMode="auto">
            <a:xfrm>
              <a:off x="240" y="1644"/>
              <a:ext cx="3665" cy="576"/>
              <a:chOff x="572" y="1728"/>
              <a:chExt cx="3665" cy="576"/>
            </a:xfrm>
          </p:grpSpPr>
          <p:sp>
            <p:nvSpPr>
              <p:cNvPr id="197773" name="Rectangle 150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3373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there”, 11</a:t>
                </a:r>
              </a:p>
            </p:txBody>
          </p:sp>
          <p:grpSp>
            <p:nvGrpSpPr>
              <p:cNvPr id="197774" name="Group 151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75" name="Freeform 152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76" name="Group 153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77" name="Freeform 154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78" name="Freeform 155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79" name="Freeform 156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0" name="Freeform 157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1" name="Freeform 158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2" name="Freeform 159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3" name="Freeform 160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84" name="Oval 16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5" name="Oval 16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6" name="Oval 16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7" name="Oval 16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88" name="Oval 165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89" name="Oval 166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47" name="Group 167"/>
            <p:cNvGrpSpPr>
              <a:grpSpLocks/>
            </p:cNvGrpSpPr>
            <p:nvPr/>
          </p:nvGrpSpPr>
          <p:grpSpPr bwMode="auto">
            <a:xfrm>
              <a:off x="244" y="1824"/>
              <a:ext cx="3089" cy="576"/>
              <a:chOff x="572" y="1728"/>
              <a:chExt cx="3089" cy="576"/>
            </a:xfrm>
          </p:grpSpPr>
          <p:sp>
            <p:nvSpPr>
              <p:cNvPr id="197756" name="Rectangle 168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279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while”, 11</a:t>
                </a:r>
              </a:p>
            </p:txBody>
          </p:sp>
          <p:grpSp>
            <p:nvGrpSpPr>
              <p:cNvPr id="197757" name="Group 169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58" name="Freeform 17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59" name="Group 17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60" name="Freeform 17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1" name="Freeform 17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2" name="Freeform 17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3" name="Freeform 17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4" name="Freeform 17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5" name="Freeform 17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6" name="Freeform 17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67" name="Oval 17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68" name="Oval 18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69" name="Oval 18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70" name="Oval 18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71" name="Oval 18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72" name="Oval 18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48" name="Group 185"/>
            <p:cNvGrpSpPr>
              <a:grpSpLocks/>
            </p:cNvGrpSpPr>
            <p:nvPr/>
          </p:nvGrpSpPr>
          <p:grpSpPr bwMode="auto">
            <a:xfrm>
              <a:off x="248" y="1998"/>
              <a:ext cx="2456" cy="576"/>
              <a:chOff x="572" y="1728"/>
              <a:chExt cx="2456" cy="576"/>
            </a:xfrm>
          </p:grpSpPr>
          <p:sp>
            <p:nvSpPr>
              <p:cNvPr id="197739" name="Rectangle 186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216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man”, 11</a:t>
                </a:r>
              </a:p>
            </p:txBody>
          </p:sp>
          <p:grpSp>
            <p:nvGrpSpPr>
              <p:cNvPr id="197740" name="Group 187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41" name="Freeform 188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42" name="Group 189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43" name="Freeform 190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4" name="Freeform 191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5" name="Freeform 192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6" name="Freeform 193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7" name="Freeform 194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8" name="Freeform 195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49" name="Freeform 196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50" name="Oval 19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1" name="Oval 19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2" name="Oval 19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3" name="Oval 20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54" name="Oval 201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55" name="Oval 202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49" name="Group 203"/>
            <p:cNvGrpSpPr>
              <a:grpSpLocks/>
            </p:cNvGrpSpPr>
            <p:nvPr/>
          </p:nvGrpSpPr>
          <p:grpSpPr bwMode="auto">
            <a:xfrm>
              <a:off x="252" y="2172"/>
              <a:ext cx="1951" cy="576"/>
              <a:chOff x="572" y="1728"/>
              <a:chExt cx="1951" cy="576"/>
            </a:xfrm>
          </p:grpSpPr>
          <p:sp>
            <p:nvSpPr>
              <p:cNvPr id="197722" name="Rectangle 204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1659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life”, 11</a:t>
                </a:r>
              </a:p>
            </p:txBody>
          </p:sp>
          <p:grpSp>
            <p:nvGrpSpPr>
              <p:cNvPr id="197723" name="Group 205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24" name="Freeform 206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25" name="Group 207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26" name="Freeform 208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27" name="Freeform 209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28" name="Freeform 210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29" name="Freeform 211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0" name="Freeform 212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1" name="Freeform 213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2" name="Freeform 214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33" name="Oval 21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4" name="Oval 21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5" name="Oval 21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6" name="Oval 21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37" name="Oval 219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38" name="Oval 220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0" name="Group 221"/>
            <p:cNvGrpSpPr>
              <a:grpSpLocks/>
            </p:cNvGrpSpPr>
            <p:nvPr/>
          </p:nvGrpSpPr>
          <p:grpSpPr bwMode="auto">
            <a:xfrm>
              <a:off x="256" y="2352"/>
              <a:ext cx="1546" cy="576"/>
              <a:chOff x="572" y="1728"/>
              <a:chExt cx="1546" cy="576"/>
            </a:xfrm>
          </p:grpSpPr>
          <p:sp>
            <p:nvSpPr>
              <p:cNvPr id="197705" name="Rectangle 222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125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“Love”, 11</a:t>
                </a:r>
              </a:p>
            </p:txBody>
          </p:sp>
          <p:grpSp>
            <p:nvGrpSpPr>
              <p:cNvPr id="197706" name="Group 223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707" name="Freeform 224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708" name="Group 225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709" name="Freeform 226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0" name="Freeform 227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1" name="Freeform 228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2" name="Freeform 229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3" name="Freeform 230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4" name="Freeform 231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5" name="Freeform 232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16" name="Oval 23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17" name="Oval 23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18" name="Oval 235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19" name="Oval 236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20" name="Oval 237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21" name="Oval 238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1" name="Group 239"/>
            <p:cNvGrpSpPr>
              <a:grpSpLocks/>
            </p:cNvGrpSpPr>
            <p:nvPr/>
          </p:nvGrpSpPr>
          <p:grpSpPr bwMode="auto">
            <a:xfrm>
              <a:off x="260" y="2544"/>
              <a:ext cx="1020" cy="576"/>
              <a:chOff x="572" y="1728"/>
              <a:chExt cx="1020" cy="576"/>
            </a:xfrm>
          </p:grpSpPr>
          <p:sp>
            <p:nvSpPr>
              <p:cNvPr id="197688" name="Rectangle 240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7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“”, 11</a:t>
                </a:r>
              </a:p>
            </p:txBody>
          </p:sp>
          <p:grpSp>
            <p:nvGrpSpPr>
              <p:cNvPr id="197689" name="Group 241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690" name="Freeform 242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691" name="Group 243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692" name="Freeform 244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3" name="Freeform 245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4" name="Freeform 246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5" name="Freeform 247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6" name="Freeform 248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7" name="Freeform 249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8" name="Freeform 250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99" name="Oval 25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0" name="Oval 25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1" name="Oval 25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2" name="Oval 254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703" name="Oval 255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704" name="Oval 256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2" name="Group 257"/>
            <p:cNvGrpSpPr>
              <a:grpSpLocks/>
            </p:cNvGrpSpPr>
            <p:nvPr/>
          </p:nvGrpSpPr>
          <p:grpSpPr bwMode="auto">
            <a:xfrm>
              <a:off x="232" y="1470"/>
              <a:ext cx="3943" cy="576"/>
              <a:chOff x="572" y="1728"/>
              <a:chExt cx="3943" cy="576"/>
            </a:xfrm>
          </p:grpSpPr>
          <p:sp>
            <p:nvSpPr>
              <p:cNvPr id="197671" name="Rectangle 258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36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 as”, 11</a:t>
                </a:r>
              </a:p>
            </p:txBody>
          </p:sp>
          <p:grpSp>
            <p:nvGrpSpPr>
              <p:cNvPr id="197672" name="Group 259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673" name="Freeform 26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674" name="Group 26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675" name="Freeform 26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6" name="Freeform 26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7" name="Freeform 26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8" name="Freeform 26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79" name="Freeform 26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80" name="Freeform 26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81" name="Freeform 26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82" name="Oval 26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3" name="Oval 27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4" name="Oval 27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5" name="Oval 27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86" name="Oval 27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687" name="Oval 27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  <p:grpSp>
          <p:nvGrpSpPr>
            <p:cNvPr id="197653" name="Group 275"/>
            <p:cNvGrpSpPr>
              <a:grpSpLocks/>
            </p:cNvGrpSpPr>
            <p:nvPr/>
          </p:nvGrpSpPr>
          <p:grpSpPr bwMode="auto">
            <a:xfrm>
              <a:off x="201" y="1287"/>
              <a:ext cx="4306" cy="576"/>
              <a:chOff x="572" y="1728"/>
              <a:chExt cx="4306" cy="576"/>
            </a:xfrm>
          </p:grpSpPr>
          <p:sp>
            <p:nvSpPr>
              <p:cNvPr id="197654" name="Rectangle 276"/>
              <p:cNvSpPr>
                <a:spLocks noChangeArrowheads="1"/>
              </p:cNvSpPr>
              <p:nvPr/>
            </p:nvSpPr>
            <p:spPr bwMode="auto">
              <a:xfrm>
                <a:off x="864" y="1795"/>
                <a:ext cx="401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“Love life man while there as we”, 11</a:t>
                </a:r>
              </a:p>
            </p:txBody>
          </p:sp>
          <p:grpSp>
            <p:nvGrpSpPr>
              <p:cNvPr id="197655" name="Group 277"/>
              <p:cNvGrpSpPr>
                <a:grpSpLocks/>
              </p:cNvGrpSpPr>
              <p:nvPr/>
            </p:nvGrpSpPr>
            <p:grpSpPr bwMode="auto">
              <a:xfrm>
                <a:off x="572" y="1728"/>
                <a:ext cx="340" cy="576"/>
                <a:chOff x="3309" y="2976"/>
                <a:chExt cx="484" cy="1010"/>
              </a:xfrm>
            </p:grpSpPr>
            <p:sp>
              <p:nvSpPr>
                <p:cNvPr id="197656" name="Freeform 278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7657" name="Group 279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197658" name="Freeform 280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59" name="Freeform 281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0" name="Freeform 282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1" name="Freeform 283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2" name="Freeform 284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3" name="Freeform 285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4" name="Freeform 286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65" name="Oval 287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6" name="Oval 288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7" name="Oval 28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8" name="Oval 29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197669" name="Oval 291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197670" name="Oval 292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</p:grpSp>
      <p:sp>
        <p:nvSpPr>
          <p:cNvPr id="197645" name="Text Box 207"/>
          <p:cNvSpPr txBox="1">
            <a:spLocks noChangeArrowheads="1"/>
          </p:cNvSpPr>
          <p:nvPr/>
        </p:nvSpPr>
        <p:spPr bwMode="auto">
          <a:xfrm>
            <a:off x="293688" y="914400"/>
            <a:ext cx="7859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 the set of </a:t>
            </a:r>
            <a:r>
              <a:rPr lang="en-US" altLang="en-US">
                <a:solidFill>
                  <a:srgbClr val="FF0000"/>
                </a:solidFill>
              </a:rPr>
              <a:t>prefixes</a:t>
            </a:r>
            <a:r>
              <a:rPr lang="en-US" altLang="en-US"/>
              <a:t>.</a:t>
            </a:r>
          </a:p>
        </p:txBody>
      </p:sp>
      <p:graphicFrame>
        <p:nvGraphicFramePr>
          <p:cNvPr id="166" name="Group 4">
            <a:extLst>
              <a:ext uri="{FF2B5EF4-FFF2-40B4-BE49-F238E27FC236}">
                <a16:creationId xmlns:a16="http://schemas.microsoft.com/office/drawing/2014/main" id="{03033588-EF16-4099-BEE0-2DA0E764DD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934714"/>
              </p:ext>
            </p:extLst>
          </p:nvPr>
        </p:nvGraphicFramePr>
        <p:xfrm>
          <a:off x="2057400" y="5589587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7" name="Rectangle 25">
            <a:extLst>
              <a:ext uri="{FF2B5EF4-FFF2-40B4-BE49-F238E27FC236}">
                <a16:creationId xmlns:a16="http://schemas.microsoft.com/office/drawing/2014/main" id="{4A17155F-826C-4852-99A2-885C40040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631191"/>
            <a:ext cx="7696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dirty="0"/>
              <a:t>“Which is the best printing of first </a:t>
            </a:r>
            <a:r>
              <a:rPr lang="en-US" altLang="en-US" i="1" dirty="0" err="1"/>
              <a:t>i</a:t>
            </a:r>
            <a:r>
              <a:rPr lang="en-US" altLang="en-US" i="1" dirty="0"/>
              <a:t> </a:t>
            </a:r>
            <a:r>
              <a:rPr lang="en-US" altLang="en-US" dirty="0"/>
              <a:t>words?”</a:t>
            </a:r>
            <a:endParaRPr lang="en-US" altLang="en-US" sz="4400" dirty="0">
              <a:solidFill>
                <a:schemeClr val="hlink"/>
              </a:solidFill>
            </a:endParaRPr>
          </a:p>
        </p:txBody>
      </p:sp>
      <p:sp>
        <p:nvSpPr>
          <p:cNvPr id="168" name="Text Box 26">
            <a:extLst>
              <a:ext uri="{FF2B5EF4-FFF2-40B4-BE49-F238E27FC236}">
                <a16:creationId xmlns:a16="http://schemas.microsoft.com/office/drawing/2014/main" id="{5960ED1A-F16A-4D6F-882F-951B04C5CD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137275"/>
            <a:ext cx="1779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</a:t>
            </a:r>
          </a:p>
        </p:txBody>
      </p:sp>
      <p:sp>
        <p:nvSpPr>
          <p:cNvPr id="169" name="Text Box 27">
            <a:extLst>
              <a:ext uri="{FF2B5EF4-FFF2-40B4-BE49-F238E27FC236}">
                <a16:creationId xmlns:a16="http://schemas.microsoft.com/office/drawing/2014/main" id="{846D6AB6-4884-464A-BF14-159FF71F7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5525" y="6202362"/>
            <a:ext cx="1538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Original</a:t>
            </a:r>
          </a:p>
        </p:txBody>
      </p:sp>
      <p:sp>
        <p:nvSpPr>
          <p:cNvPr id="162" name="Rectangle 2">
            <a:extLst>
              <a:ext uri="{FF2B5EF4-FFF2-40B4-BE49-F238E27FC236}">
                <a16:creationId xmlns:a16="http://schemas.microsoft.com/office/drawing/2014/main" id="{DE8FD3A0-E6F0-49F6-B002-CF026DA19D8E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Printing Neatly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D78CA2D-70C6-4C0D-8B36-15B0EA8E1823}"/>
              </a:ext>
            </a:extLst>
          </p:cNvPr>
          <p:cNvGrpSpPr/>
          <p:nvPr/>
        </p:nvGrpSpPr>
        <p:grpSpPr>
          <a:xfrm>
            <a:off x="2155373" y="5432878"/>
            <a:ext cx="406399" cy="584775"/>
            <a:chOff x="2032001" y="5175250"/>
            <a:chExt cx="406399" cy="584775"/>
          </a:xfrm>
        </p:grpSpPr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7F588F9A-131F-44EC-AE9B-BA0834167D82}"/>
                </a:ext>
              </a:extLst>
            </p:cNvPr>
            <p:cNvSpPr/>
            <p:nvPr/>
          </p:nvSpPr>
          <p:spPr bwMode="auto">
            <a:xfrm>
              <a:off x="2286000" y="5562600"/>
              <a:ext cx="152400" cy="174625"/>
            </a:xfrm>
            <a:prstGeom prst="ellipse">
              <a:avLst/>
            </a:prstGeom>
            <a:solidFill>
              <a:srgbClr val="CC00CC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64" name="Text Box 26">
              <a:extLst>
                <a:ext uri="{FF2B5EF4-FFF2-40B4-BE49-F238E27FC236}">
                  <a16:creationId xmlns:a16="http://schemas.microsoft.com/office/drawing/2014/main" id="{E52E5E76-0522-4948-BF99-09030C868D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2001" y="5175250"/>
              <a:ext cx="344966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dirty="0">
                  <a:solidFill>
                    <a:srgbClr val="CC00CC"/>
                  </a:solidFill>
                </a:rPr>
                <a:t>s</a:t>
              </a:r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C4D96CB0-5E56-4FBD-B0F8-130105CF70BC}"/>
              </a:ext>
            </a:extLst>
          </p:cNvPr>
          <p:cNvGrpSpPr/>
          <p:nvPr/>
        </p:nvGrpSpPr>
        <p:grpSpPr>
          <a:xfrm>
            <a:off x="7753317" y="5424714"/>
            <a:ext cx="352911" cy="584775"/>
            <a:chOff x="1934028" y="5175250"/>
            <a:chExt cx="352911" cy="584775"/>
          </a:xfrm>
        </p:grpSpPr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E51EBB0F-1FCE-4249-8BCC-D0F9CA55B26E}"/>
                </a:ext>
              </a:extLst>
            </p:cNvPr>
            <p:cNvSpPr/>
            <p:nvPr/>
          </p:nvSpPr>
          <p:spPr bwMode="auto">
            <a:xfrm>
              <a:off x="1934028" y="5562600"/>
              <a:ext cx="152400" cy="174625"/>
            </a:xfrm>
            <a:prstGeom prst="ellipse">
              <a:avLst/>
            </a:prstGeom>
            <a:solidFill>
              <a:srgbClr val="CC00CC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72" name="Text Box 26">
              <a:extLst>
                <a:ext uri="{FF2B5EF4-FFF2-40B4-BE49-F238E27FC236}">
                  <a16:creationId xmlns:a16="http://schemas.microsoft.com/office/drawing/2014/main" id="{52CCB6BF-CCBD-4415-940B-D898D4244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8459" y="5175250"/>
              <a:ext cx="29848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dirty="0">
                  <a:solidFill>
                    <a:srgbClr val="CC00CC"/>
                  </a:solidFill>
                </a:rPr>
                <a:t>t</a:t>
              </a:r>
            </a:p>
          </p:txBody>
        </p:sp>
      </p:grpSp>
      <p:grpSp>
        <p:nvGrpSpPr>
          <p:cNvPr id="173" name="Group 93">
            <a:extLst>
              <a:ext uri="{FF2B5EF4-FFF2-40B4-BE49-F238E27FC236}">
                <a16:creationId xmlns:a16="http://schemas.microsoft.com/office/drawing/2014/main" id="{EDF4265A-AFF9-48B1-9BE0-C0497A8A6120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04800"/>
            <a:ext cx="1421209" cy="1143000"/>
            <a:chOff x="671" y="1444"/>
            <a:chExt cx="1633" cy="1436"/>
          </a:xfrm>
        </p:grpSpPr>
        <p:sp>
          <p:nvSpPr>
            <p:cNvPr id="174" name="AutoShape 24">
              <a:extLst>
                <a:ext uri="{FF2B5EF4-FFF2-40B4-BE49-F238E27FC236}">
                  <a16:creationId xmlns:a16="http://schemas.microsoft.com/office/drawing/2014/main" id="{9A1DB3C1-72D5-40B1-B7FC-0A7AA730588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71" y="1444"/>
              <a:ext cx="1633" cy="14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Freeform 29">
              <a:extLst>
                <a:ext uri="{FF2B5EF4-FFF2-40B4-BE49-F238E27FC236}">
                  <a16:creationId xmlns:a16="http://schemas.microsoft.com/office/drawing/2014/main" id="{72637502-9758-468F-9119-D6CDE37F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444"/>
              <a:ext cx="1515" cy="1433"/>
            </a:xfrm>
            <a:custGeom>
              <a:avLst/>
              <a:gdLst>
                <a:gd name="T0" fmla="*/ 12 w 3030"/>
                <a:gd name="T1" fmla="*/ 7 h 2866"/>
                <a:gd name="T2" fmla="*/ 12 w 3030"/>
                <a:gd name="T3" fmla="*/ 6 h 2866"/>
                <a:gd name="T4" fmla="*/ 12 w 3030"/>
                <a:gd name="T5" fmla="*/ 5 h 2866"/>
                <a:gd name="T6" fmla="*/ 12 w 3030"/>
                <a:gd name="T7" fmla="*/ 4 h 2866"/>
                <a:gd name="T8" fmla="*/ 11 w 3030"/>
                <a:gd name="T9" fmla="*/ 3 h 2866"/>
                <a:gd name="T10" fmla="*/ 11 w 3030"/>
                <a:gd name="T11" fmla="*/ 2 h 2866"/>
                <a:gd name="T12" fmla="*/ 10 w 3030"/>
                <a:gd name="T13" fmla="*/ 2 h 2866"/>
                <a:gd name="T14" fmla="*/ 10 w 3030"/>
                <a:gd name="T15" fmla="*/ 1 h 2866"/>
                <a:gd name="T16" fmla="*/ 9 w 3030"/>
                <a:gd name="T17" fmla="*/ 0 h 2866"/>
                <a:gd name="T18" fmla="*/ 1 w 3030"/>
                <a:gd name="T19" fmla="*/ 3 h 2866"/>
                <a:gd name="T20" fmla="*/ 2 w 3030"/>
                <a:gd name="T21" fmla="*/ 3 h 2866"/>
                <a:gd name="T22" fmla="*/ 2 w 3030"/>
                <a:gd name="T23" fmla="*/ 3 h 2866"/>
                <a:gd name="T24" fmla="*/ 2 w 3030"/>
                <a:gd name="T25" fmla="*/ 3 h 2866"/>
                <a:gd name="T26" fmla="*/ 2 w 3030"/>
                <a:gd name="T27" fmla="*/ 3 h 2866"/>
                <a:gd name="T28" fmla="*/ 2 w 3030"/>
                <a:gd name="T29" fmla="*/ 4 h 2866"/>
                <a:gd name="T30" fmla="*/ 2 w 3030"/>
                <a:gd name="T31" fmla="*/ 4 h 2866"/>
                <a:gd name="T32" fmla="*/ 1 w 3030"/>
                <a:gd name="T33" fmla="*/ 4 h 2866"/>
                <a:gd name="T34" fmla="*/ 1 w 3030"/>
                <a:gd name="T35" fmla="*/ 4 h 2866"/>
                <a:gd name="T36" fmla="*/ 1 w 3030"/>
                <a:gd name="T37" fmla="*/ 4 h 2866"/>
                <a:gd name="T38" fmla="*/ 1 w 3030"/>
                <a:gd name="T39" fmla="*/ 6 h 2866"/>
                <a:gd name="T40" fmla="*/ 1 w 3030"/>
                <a:gd name="T41" fmla="*/ 7 h 2866"/>
                <a:gd name="T42" fmla="*/ 2 w 3030"/>
                <a:gd name="T43" fmla="*/ 8 h 2866"/>
                <a:gd name="T44" fmla="*/ 2 w 3030"/>
                <a:gd name="T45" fmla="*/ 9 h 2866"/>
                <a:gd name="T46" fmla="*/ 3 w 3030"/>
                <a:gd name="T47" fmla="*/ 10 h 2866"/>
                <a:gd name="T48" fmla="*/ 3 w 3030"/>
                <a:gd name="T49" fmla="*/ 11 h 2866"/>
                <a:gd name="T50" fmla="*/ 4 w 3030"/>
                <a:gd name="T51" fmla="*/ 11 h 2866"/>
                <a:gd name="T52" fmla="*/ 4 w 3030"/>
                <a:gd name="T53" fmla="*/ 12 h 2866"/>
                <a:gd name="T54" fmla="*/ 4 w 3030"/>
                <a:gd name="T55" fmla="*/ 12 h 2866"/>
                <a:gd name="T56" fmla="*/ 4 w 3030"/>
                <a:gd name="T57" fmla="*/ 12 h 2866"/>
                <a:gd name="T58" fmla="*/ 4 w 3030"/>
                <a:gd name="T59" fmla="*/ 12 h 2866"/>
                <a:gd name="T60" fmla="*/ 5 w 3030"/>
                <a:gd name="T61" fmla="*/ 12 h 2866"/>
                <a:gd name="T62" fmla="*/ 12 w 3030"/>
                <a:gd name="T63" fmla="*/ 9 h 2866"/>
                <a:gd name="T64" fmla="*/ 12 w 3030"/>
                <a:gd name="T65" fmla="*/ 9 h 2866"/>
                <a:gd name="T66" fmla="*/ 12 w 3030"/>
                <a:gd name="T67" fmla="*/ 8 h 2866"/>
                <a:gd name="T68" fmla="*/ 12 w 3030"/>
                <a:gd name="T69" fmla="*/ 8 h 2866"/>
                <a:gd name="T70" fmla="*/ 12 w 3030"/>
                <a:gd name="T71" fmla="*/ 7 h 28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030"/>
                <a:gd name="T109" fmla="*/ 0 h 2866"/>
                <a:gd name="T110" fmla="*/ 3030 w 3030"/>
                <a:gd name="T111" fmla="*/ 2866 h 28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030" h="2866">
                  <a:moveTo>
                    <a:pt x="3022" y="1685"/>
                  </a:moveTo>
                  <a:lnTo>
                    <a:pt x="3013" y="1585"/>
                  </a:lnTo>
                  <a:lnTo>
                    <a:pt x="2999" y="1479"/>
                  </a:lnTo>
                  <a:lnTo>
                    <a:pt x="2980" y="1371"/>
                  </a:lnTo>
                  <a:lnTo>
                    <a:pt x="2958" y="1259"/>
                  </a:lnTo>
                  <a:lnTo>
                    <a:pt x="2931" y="1144"/>
                  </a:lnTo>
                  <a:lnTo>
                    <a:pt x="2900" y="1031"/>
                  </a:lnTo>
                  <a:lnTo>
                    <a:pt x="2863" y="916"/>
                  </a:lnTo>
                  <a:lnTo>
                    <a:pt x="2823" y="803"/>
                  </a:lnTo>
                  <a:lnTo>
                    <a:pt x="2775" y="692"/>
                  </a:lnTo>
                  <a:lnTo>
                    <a:pt x="2725" y="582"/>
                  </a:lnTo>
                  <a:lnTo>
                    <a:pt x="2668" y="476"/>
                  </a:lnTo>
                  <a:lnTo>
                    <a:pt x="2607" y="374"/>
                  </a:lnTo>
                  <a:lnTo>
                    <a:pt x="2540" y="277"/>
                  </a:lnTo>
                  <a:lnTo>
                    <a:pt x="2467" y="187"/>
                  </a:lnTo>
                  <a:lnTo>
                    <a:pt x="2389" y="102"/>
                  </a:lnTo>
                  <a:lnTo>
                    <a:pt x="2305" y="27"/>
                  </a:lnTo>
                  <a:lnTo>
                    <a:pt x="2271" y="0"/>
                  </a:lnTo>
                  <a:lnTo>
                    <a:pt x="108" y="525"/>
                  </a:lnTo>
                  <a:lnTo>
                    <a:pt x="239" y="637"/>
                  </a:lnTo>
                  <a:lnTo>
                    <a:pt x="250" y="648"/>
                  </a:lnTo>
                  <a:lnTo>
                    <a:pt x="263" y="659"/>
                  </a:lnTo>
                  <a:lnTo>
                    <a:pt x="274" y="670"/>
                  </a:lnTo>
                  <a:lnTo>
                    <a:pt x="286" y="682"/>
                  </a:lnTo>
                  <a:lnTo>
                    <a:pt x="299" y="696"/>
                  </a:lnTo>
                  <a:lnTo>
                    <a:pt x="311" y="712"/>
                  </a:lnTo>
                  <a:lnTo>
                    <a:pt x="324" y="726"/>
                  </a:lnTo>
                  <a:lnTo>
                    <a:pt x="337" y="744"/>
                  </a:lnTo>
                  <a:lnTo>
                    <a:pt x="327" y="755"/>
                  </a:lnTo>
                  <a:lnTo>
                    <a:pt x="316" y="770"/>
                  </a:lnTo>
                  <a:lnTo>
                    <a:pt x="303" y="786"/>
                  </a:lnTo>
                  <a:lnTo>
                    <a:pt x="288" y="806"/>
                  </a:lnTo>
                  <a:lnTo>
                    <a:pt x="269" y="830"/>
                  </a:lnTo>
                  <a:lnTo>
                    <a:pt x="248" y="857"/>
                  </a:lnTo>
                  <a:lnTo>
                    <a:pt x="225" y="887"/>
                  </a:lnTo>
                  <a:lnTo>
                    <a:pt x="198" y="921"/>
                  </a:lnTo>
                  <a:lnTo>
                    <a:pt x="0" y="876"/>
                  </a:lnTo>
                  <a:lnTo>
                    <a:pt x="16" y="1000"/>
                  </a:lnTo>
                  <a:lnTo>
                    <a:pt x="42" y="1179"/>
                  </a:lnTo>
                  <a:lnTo>
                    <a:pt x="79" y="1353"/>
                  </a:lnTo>
                  <a:lnTo>
                    <a:pt x="121" y="1523"/>
                  </a:lnTo>
                  <a:lnTo>
                    <a:pt x="171" y="1685"/>
                  </a:lnTo>
                  <a:lnTo>
                    <a:pt x="228" y="1842"/>
                  </a:lnTo>
                  <a:lnTo>
                    <a:pt x="288" y="1990"/>
                  </a:lnTo>
                  <a:lnTo>
                    <a:pt x="352" y="2132"/>
                  </a:lnTo>
                  <a:lnTo>
                    <a:pt x="418" y="2261"/>
                  </a:lnTo>
                  <a:lnTo>
                    <a:pt x="486" y="2382"/>
                  </a:lnTo>
                  <a:lnTo>
                    <a:pt x="555" y="2490"/>
                  </a:lnTo>
                  <a:lnTo>
                    <a:pt x="623" y="2587"/>
                  </a:lnTo>
                  <a:lnTo>
                    <a:pt x="689" y="2671"/>
                  </a:lnTo>
                  <a:lnTo>
                    <a:pt x="753" y="2740"/>
                  </a:lnTo>
                  <a:lnTo>
                    <a:pt x="813" y="2795"/>
                  </a:lnTo>
                  <a:lnTo>
                    <a:pt x="868" y="2834"/>
                  </a:lnTo>
                  <a:lnTo>
                    <a:pt x="917" y="2858"/>
                  </a:lnTo>
                  <a:lnTo>
                    <a:pt x="934" y="2863"/>
                  </a:lnTo>
                  <a:lnTo>
                    <a:pt x="951" y="2864"/>
                  </a:lnTo>
                  <a:lnTo>
                    <a:pt x="969" y="2866"/>
                  </a:lnTo>
                  <a:lnTo>
                    <a:pt x="986" y="2864"/>
                  </a:lnTo>
                  <a:lnTo>
                    <a:pt x="1002" y="2861"/>
                  </a:lnTo>
                  <a:lnTo>
                    <a:pt x="1016" y="2856"/>
                  </a:lnTo>
                  <a:lnTo>
                    <a:pt x="1030" y="2848"/>
                  </a:lnTo>
                  <a:lnTo>
                    <a:pt x="1044" y="2841"/>
                  </a:lnTo>
                  <a:lnTo>
                    <a:pt x="2947" y="2213"/>
                  </a:lnTo>
                  <a:lnTo>
                    <a:pt x="2963" y="2196"/>
                  </a:lnTo>
                  <a:lnTo>
                    <a:pt x="2989" y="2154"/>
                  </a:lnTo>
                  <a:lnTo>
                    <a:pt x="3008" y="2099"/>
                  </a:lnTo>
                  <a:lnTo>
                    <a:pt x="3021" y="2034"/>
                  </a:lnTo>
                  <a:lnTo>
                    <a:pt x="3027" y="1963"/>
                  </a:lnTo>
                  <a:lnTo>
                    <a:pt x="3030" y="1890"/>
                  </a:lnTo>
                  <a:lnTo>
                    <a:pt x="3030" y="1817"/>
                  </a:lnTo>
                  <a:lnTo>
                    <a:pt x="3027" y="1746"/>
                  </a:lnTo>
                  <a:lnTo>
                    <a:pt x="3022" y="1685"/>
                  </a:lnTo>
                  <a:close/>
                </a:path>
              </a:pathLst>
            </a:custGeom>
            <a:solidFill>
              <a:srgbClr val="9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Freeform 30">
              <a:extLst>
                <a:ext uri="{FF2B5EF4-FFF2-40B4-BE49-F238E27FC236}">
                  <a16:creationId xmlns:a16="http://schemas.microsoft.com/office/drawing/2014/main" id="{7E088D99-BD20-4788-8811-25AC892EF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471"/>
              <a:ext cx="1461" cy="1381"/>
            </a:xfrm>
            <a:custGeom>
              <a:avLst/>
              <a:gdLst>
                <a:gd name="T0" fmla="*/ 12 w 2922"/>
                <a:gd name="T1" fmla="*/ 6 h 2764"/>
                <a:gd name="T2" fmla="*/ 12 w 2922"/>
                <a:gd name="T3" fmla="*/ 5 h 2764"/>
                <a:gd name="T4" fmla="*/ 12 w 2922"/>
                <a:gd name="T5" fmla="*/ 4 h 2764"/>
                <a:gd name="T6" fmla="*/ 11 w 2922"/>
                <a:gd name="T7" fmla="*/ 3 h 2764"/>
                <a:gd name="T8" fmla="*/ 11 w 2922"/>
                <a:gd name="T9" fmla="*/ 2 h 2764"/>
                <a:gd name="T10" fmla="*/ 11 w 2922"/>
                <a:gd name="T11" fmla="*/ 1 h 2764"/>
                <a:gd name="T12" fmla="*/ 10 w 2922"/>
                <a:gd name="T13" fmla="*/ 1 h 2764"/>
                <a:gd name="T14" fmla="*/ 9 w 2922"/>
                <a:gd name="T15" fmla="*/ 0 h 2764"/>
                <a:gd name="T16" fmla="*/ 9 w 2922"/>
                <a:gd name="T17" fmla="*/ 0 h 2764"/>
                <a:gd name="T18" fmla="*/ 1 w 2922"/>
                <a:gd name="T19" fmla="*/ 2 h 2764"/>
                <a:gd name="T20" fmla="*/ 1 w 2922"/>
                <a:gd name="T21" fmla="*/ 2 h 2764"/>
                <a:gd name="T22" fmla="*/ 2 w 2922"/>
                <a:gd name="T23" fmla="*/ 2 h 2764"/>
                <a:gd name="T24" fmla="*/ 2 w 2922"/>
                <a:gd name="T25" fmla="*/ 2 h 2764"/>
                <a:gd name="T26" fmla="*/ 2 w 2922"/>
                <a:gd name="T27" fmla="*/ 2 h 2764"/>
                <a:gd name="T28" fmla="*/ 2 w 2922"/>
                <a:gd name="T29" fmla="*/ 2 h 2764"/>
                <a:gd name="T30" fmla="*/ 1 w 2922"/>
                <a:gd name="T31" fmla="*/ 3 h 2764"/>
                <a:gd name="T32" fmla="*/ 1 w 2922"/>
                <a:gd name="T33" fmla="*/ 3 h 2764"/>
                <a:gd name="T34" fmla="*/ 1 w 2922"/>
                <a:gd name="T35" fmla="*/ 3 h 2764"/>
                <a:gd name="T36" fmla="*/ 1 w 2922"/>
                <a:gd name="T37" fmla="*/ 3 h 2764"/>
                <a:gd name="T38" fmla="*/ 1 w 2922"/>
                <a:gd name="T39" fmla="*/ 5 h 2764"/>
                <a:gd name="T40" fmla="*/ 1 w 2922"/>
                <a:gd name="T41" fmla="*/ 6 h 2764"/>
                <a:gd name="T42" fmla="*/ 2 w 2922"/>
                <a:gd name="T43" fmla="*/ 7 h 2764"/>
                <a:gd name="T44" fmla="*/ 2 w 2922"/>
                <a:gd name="T45" fmla="*/ 8 h 2764"/>
                <a:gd name="T46" fmla="*/ 3 w 2922"/>
                <a:gd name="T47" fmla="*/ 9 h 2764"/>
                <a:gd name="T48" fmla="*/ 3 w 2922"/>
                <a:gd name="T49" fmla="*/ 10 h 2764"/>
                <a:gd name="T50" fmla="*/ 4 w 2922"/>
                <a:gd name="T51" fmla="*/ 10 h 2764"/>
                <a:gd name="T52" fmla="*/ 4 w 2922"/>
                <a:gd name="T53" fmla="*/ 10 h 2764"/>
                <a:gd name="T54" fmla="*/ 4 w 2922"/>
                <a:gd name="T55" fmla="*/ 10 h 2764"/>
                <a:gd name="T56" fmla="*/ 4 w 2922"/>
                <a:gd name="T57" fmla="*/ 10 h 2764"/>
                <a:gd name="T58" fmla="*/ 4 w 2922"/>
                <a:gd name="T59" fmla="*/ 10 h 2764"/>
                <a:gd name="T60" fmla="*/ 4 w 2922"/>
                <a:gd name="T61" fmla="*/ 10 h 2764"/>
                <a:gd name="T62" fmla="*/ 12 w 2922"/>
                <a:gd name="T63" fmla="*/ 8 h 2764"/>
                <a:gd name="T64" fmla="*/ 12 w 2922"/>
                <a:gd name="T65" fmla="*/ 7 h 2764"/>
                <a:gd name="T66" fmla="*/ 12 w 2922"/>
                <a:gd name="T67" fmla="*/ 7 h 2764"/>
                <a:gd name="T68" fmla="*/ 12 w 2922"/>
                <a:gd name="T69" fmla="*/ 6 h 2764"/>
                <a:gd name="T70" fmla="*/ 12 w 2922"/>
                <a:gd name="T71" fmla="*/ 6 h 27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922"/>
                <a:gd name="T109" fmla="*/ 0 h 2764"/>
                <a:gd name="T110" fmla="*/ 2922 w 2922"/>
                <a:gd name="T111" fmla="*/ 2764 h 27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922" h="2764">
                  <a:moveTo>
                    <a:pt x="2916" y="1637"/>
                  </a:moveTo>
                  <a:lnTo>
                    <a:pt x="2906" y="1538"/>
                  </a:lnTo>
                  <a:lnTo>
                    <a:pt x="2892" y="1434"/>
                  </a:lnTo>
                  <a:lnTo>
                    <a:pt x="2875" y="1327"/>
                  </a:lnTo>
                  <a:lnTo>
                    <a:pt x="2853" y="1219"/>
                  </a:lnTo>
                  <a:lnTo>
                    <a:pt x="2826" y="1107"/>
                  </a:lnTo>
                  <a:lnTo>
                    <a:pt x="2794" y="996"/>
                  </a:lnTo>
                  <a:lnTo>
                    <a:pt x="2760" y="882"/>
                  </a:lnTo>
                  <a:lnTo>
                    <a:pt x="2719" y="771"/>
                  </a:lnTo>
                  <a:lnTo>
                    <a:pt x="2675" y="662"/>
                  </a:lnTo>
                  <a:lnTo>
                    <a:pt x="2625" y="555"/>
                  </a:lnTo>
                  <a:lnTo>
                    <a:pt x="2570" y="452"/>
                  </a:lnTo>
                  <a:lnTo>
                    <a:pt x="2510" y="351"/>
                  </a:lnTo>
                  <a:lnTo>
                    <a:pt x="2444" y="257"/>
                  </a:lnTo>
                  <a:lnTo>
                    <a:pt x="2373" y="169"/>
                  </a:lnTo>
                  <a:lnTo>
                    <a:pt x="2298" y="87"/>
                  </a:lnTo>
                  <a:lnTo>
                    <a:pt x="2216" y="13"/>
                  </a:lnTo>
                  <a:lnTo>
                    <a:pt x="2200" y="0"/>
                  </a:lnTo>
                  <a:lnTo>
                    <a:pt x="156" y="497"/>
                  </a:lnTo>
                  <a:lnTo>
                    <a:pt x="214" y="547"/>
                  </a:lnTo>
                  <a:lnTo>
                    <a:pt x="228" y="560"/>
                  </a:lnTo>
                  <a:lnTo>
                    <a:pt x="244" y="576"/>
                  </a:lnTo>
                  <a:lnTo>
                    <a:pt x="260" y="592"/>
                  </a:lnTo>
                  <a:lnTo>
                    <a:pt x="275" y="609"/>
                  </a:lnTo>
                  <a:lnTo>
                    <a:pt x="291" y="628"/>
                  </a:lnTo>
                  <a:lnTo>
                    <a:pt x="307" y="647"/>
                  </a:lnTo>
                  <a:lnTo>
                    <a:pt x="324" y="669"/>
                  </a:lnTo>
                  <a:lnTo>
                    <a:pt x="340" y="691"/>
                  </a:lnTo>
                  <a:lnTo>
                    <a:pt x="332" y="702"/>
                  </a:lnTo>
                  <a:lnTo>
                    <a:pt x="312" y="728"/>
                  </a:lnTo>
                  <a:lnTo>
                    <a:pt x="282" y="764"/>
                  </a:lnTo>
                  <a:lnTo>
                    <a:pt x="249" y="807"/>
                  </a:lnTo>
                  <a:lnTo>
                    <a:pt x="216" y="849"/>
                  </a:lnTo>
                  <a:lnTo>
                    <a:pt x="187" y="887"/>
                  </a:lnTo>
                  <a:lnTo>
                    <a:pt x="167" y="914"/>
                  </a:lnTo>
                  <a:lnTo>
                    <a:pt x="159" y="923"/>
                  </a:lnTo>
                  <a:lnTo>
                    <a:pt x="0" y="885"/>
                  </a:lnTo>
                  <a:lnTo>
                    <a:pt x="6" y="942"/>
                  </a:lnTo>
                  <a:lnTo>
                    <a:pt x="33" y="1115"/>
                  </a:lnTo>
                  <a:lnTo>
                    <a:pt x="68" y="1283"/>
                  </a:lnTo>
                  <a:lnTo>
                    <a:pt x="110" y="1448"/>
                  </a:lnTo>
                  <a:lnTo>
                    <a:pt x="159" y="1607"/>
                  </a:lnTo>
                  <a:lnTo>
                    <a:pt x="212" y="1759"/>
                  </a:lnTo>
                  <a:lnTo>
                    <a:pt x="271" y="1906"/>
                  </a:lnTo>
                  <a:lnTo>
                    <a:pt x="334" y="2042"/>
                  </a:lnTo>
                  <a:lnTo>
                    <a:pt x="398" y="2171"/>
                  </a:lnTo>
                  <a:lnTo>
                    <a:pt x="462" y="2289"/>
                  </a:lnTo>
                  <a:lnTo>
                    <a:pt x="529" y="2396"/>
                  </a:lnTo>
                  <a:lnTo>
                    <a:pt x="595" y="2492"/>
                  </a:lnTo>
                  <a:lnTo>
                    <a:pt x="657" y="2575"/>
                  </a:lnTo>
                  <a:lnTo>
                    <a:pt x="719" y="2643"/>
                  </a:lnTo>
                  <a:lnTo>
                    <a:pt x="775" y="2698"/>
                  </a:lnTo>
                  <a:lnTo>
                    <a:pt x="827" y="2736"/>
                  </a:lnTo>
                  <a:lnTo>
                    <a:pt x="873" y="2758"/>
                  </a:lnTo>
                  <a:lnTo>
                    <a:pt x="889" y="2762"/>
                  </a:lnTo>
                  <a:lnTo>
                    <a:pt x="904" y="2764"/>
                  </a:lnTo>
                  <a:lnTo>
                    <a:pt x="917" y="2762"/>
                  </a:lnTo>
                  <a:lnTo>
                    <a:pt x="930" y="2761"/>
                  </a:lnTo>
                  <a:lnTo>
                    <a:pt x="939" y="2758"/>
                  </a:lnTo>
                  <a:lnTo>
                    <a:pt x="948" y="2753"/>
                  </a:lnTo>
                  <a:lnTo>
                    <a:pt x="958" y="2748"/>
                  </a:lnTo>
                  <a:lnTo>
                    <a:pt x="964" y="2744"/>
                  </a:lnTo>
                  <a:lnTo>
                    <a:pt x="2860" y="2118"/>
                  </a:lnTo>
                  <a:lnTo>
                    <a:pt x="2867" y="2110"/>
                  </a:lnTo>
                  <a:lnTo>
                    <a:pt x="2890" y="2069"/>
                  </a:lnTo>
                  <a:lnTo>
                    <a:pt x="2906" y="2014"/>
                  </a:lnTo>
                  <a:lnTo>
                    <a:pt x="2916" y="1948"/>
                  </a:lnTo>
                  <a:lnTo>
                    <a:pt x="2920" y="1876"/>
                  </a:lnTo>
                  <a:lnTo>
                    <a:pt x="2922" y="1805"/>
                  </a:lnTo>
                  <a:lnTo>
                    <a:pt x="2920" y="1737"/>
                  </a:lnTo>
                  <a:lnTo>
                    <a:pt x="2919" y="1679"/>
                  </a:lnTo>
                  <a:lnTo>
                    <a:pt x="2916" y="1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Freeform 31">
              <a:extLst>
                <a:ext uri="{FF2B5EF4-FFF2-40B4-BE49-F238E27FC236}">
                  <a16:creationId xmlns:a16="http://schemas.microsoft.com/office/drawing/2014/main" id="{22AAA086-58EA-427E-A9F3-9C99999F6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850"/>
              <a:ext cx="433" cy="963"/>
            </a:xfrm>
            <a:custGeom>
              <a:avLst/>
              <a:gdLst>
                <a:gd name="T0" fmla="*/ 0 w 865"/>
                <a:gd name="T1" fmla="*/ 0 h 1927"/>
                <a:gd name="T2" fmla="*/ 1 w 865"/>
                <a:gd name="T3" fmla="*/ 0 h 1927"/>
                <a:gd name="T4" fmla="*/ 2 w 865"/>
                <a:gd name="T5" fmla="*/ 0 h 1927"/>
                <a:gd name="T6" fmla="*/ 2 w 865"/>
                <a:gd name="T7" fmla="*/ 0 h 1927"/>
                <a:gd name="T8" fmla="*/ 2 w 865"/>
                <a:gd name="T9" fmla="*/ 0 h 1927"/>
                <a:gd name="T10" fmla="*/ 2 w 865"/>
                <a:gd name="T11" fmla="*/ 0 h 1927"/>
                <a:gd name="T12" fmla="*/ 2 w 865"/>
                <a:gd name="T13" fmla="*/ 0 h 1927"/>
                <a:gd name="T14" fmla="*/ 2 w 865"/>
                <a:gd name="T15" fmla="*/ 0 h 1927"/>
                <a:gd name="T16" fmla="*/ 2 w 865"/>
                <a:gd name="T17" fmla="*/ 0 h 1927"/>
                <a:gd name="T18" fmla="*/ 2 w 865"/>
                <a:gd name="T19" fmla="*/ 0 h 1927"/>
                <a:gd name="T20" fmla="*/ 2 w 865"/>
                <a:gd name="T21" fmla="*/ 1 h 1927"/>
                <a:gd name="T22" fmla="*/ 2 w 865"/>
                <a:gd name="T23" fmla="*/ 1 h 1927"/>
                <a:gd name="T24" fmla="*/ 2 w 865"/>
                <a:gd name="T25" fmla="*/ 1 h 1927"/>
                <a:gd name="T26" fmla="*/ 2 w 865"/>
                <a:gd name="T27" fmla="*/ 1 h 1927"/>
                <a:gd name="T28" fmla="*/ 3 w 865"/>
                <a:gd name="T29" fmla="*/ 1 h 1927"/>
                <a:gd name="T30" fmla="*/ 3 w 865"/>
                <a:gd name="T31" fmla="*/ 1 h 1927"/>
                <a:gd name="T32" fmla="*/ 3 w 865"/>
                <a:gd name="T33" fmla="*/ 2 h 1927"/>
                <a:gd name="T34" fmla="*/ 3 w 865"/>
                <a:gd name="T35" fmla="*/ 2 h 1927"/>
                <a:gd name="T36" fmla="*/ 3 w 865"/>
                <a:gd name="T37" fmla="*/ 2 h 1927"/>
                <a:gd name="T38" fmla="*/ 3 w 865"/>
                <a:gd name="T39" fmla="*/ 2 h 1927"/>
                <a:gd name="T40" fmla="*/ 3 w 865"/>
                <a:gd name="T41" fmla="*/ 3 h 1927"/>
                <a:gd name="T42" fmla="*/ 3 w 865"/>
                <a:gd name="T43" fmla="*/ 3 h 1927"/>
                <a:gd name="T44" fmla="*/ 3 w 865"/>
                <a:gd name="T45" fmla="*/ 4 h 1927"/>
                <a:gd name="T46" fmla="*/ 4 w 865"/>
                <a:gd name="T47" fmla="*/ 4 h 1927"/>
                <a:gd name="T48" fmla="*/ 4 w 865"/>
                <a:gd name="T49" fmla="*/ 4 h 1927"/>
                <a:gd name="T50" fmla="*/ 4 w 865"/>
                <a:gd name="T51" fmla="*/ 5 h 1927"/>
                <a:gd name="T52" fmla="*/ 4 w 865"/>
                <a:gd name="T53" fmla="*/ 5 h 1927"/>
                <a:gd name="T54" fmla="*/ 4 w 865"/>
                <a:gd name="T55" fmla="*/ 6 h 1927"/>
                <a:gd name="T56" fmla="*/ 4 w 865"/>
                <a:gd name="T57" fmla="*/ 6 h 1927"/>
                <a:gd name="T58" fmla="*/ 4 w 865"/>
                <a:gd name="T59" fmla="*/ 6 h 1927"/>
                <a:gd name="T60" fmla="*/ 4 w 865"/>
                <a:gd name="T61" fmla="*/ 6 h 1927"/>
                <a:gd name="T62" fmla="*/ 4 w 865"/>
                <a:gd name="T63" fmla="*/ 7 h 1927"/>
                <a:gd name="T64" fmla="*/ 4 w 865"/>
                <a:gd name="T65" fmla="*/ 7 h 1927"/>
                <a:gd name="T66" fmla="*/ 4 w 865"/>
                <a:gd name="T67" fmla="*/ 7 h 1927"/>
                <a:gd name="T68" fmla="*/ 4 w 865"/>
                <a:gd name="T69" fmla="*/ 7 h 1927"/>
                <a:gd name="T70" fmla="*/ 4 w 865"/>
                <a:gd name="T71" fmla="*/ 7 h 1927"/>
                <a:gd name="T72" fmla="*/ 4 w 865"/>
                <a:gd name="T73" fmla="*/ 7 h 1927"/>
                <a:gd name="T74" fmla="*/ 4 w 865"/>
                <a:gd name="T75" fmla="*/ 7 h 1927"/>
                <a:gd name="T76" fmla="*/ 4 w 865"/>
                <a:gd name="T77" fmla="*/ 7 h 1927"/>
                <a:gd name="T78" fmla="*/ 3 w 865"/>
                <a:gd name="T79" fmla="*/ 7 h 1927"/>
                <a:gd name="T80" fmla="*/ 3 w 865"/>
                <a:gd name="T81" fmla="*/ 7 h 1927"/>
                <a:gd name="T82" fmla="*/ 3 w 865"/>
                <a:gd name="T83" fmla="*/ 7 h 1927"/>
                <a:gd name="T84" fmla="*/ 3 w 865"/>
                <a:gd name="T85" fmla="*/ 6 h 1927"/>
                <a:gd name="T86" fmla="*/ 3 w 865"/>
                <a:gd name="T87" fmla="*/ 6 h 1927"/>
                <a:gd name="T88" fmla="*/ 2 w 865"/>
                <a:gd name="T89" fmla="*/ 6 h 1927"/>
                <a:gd name="T90" fmla="*/ 2 w 865"/>
                <a:gd name="T91" fmla="*/ 5 h 1927"/>
                <a:gd name="T92" fmla="*/ 2 w 865"/>
                <a:gd name="T93" fmla="*/ 5 h 1927"/>
                <a:gd name="T94" fmla="*/ 2 w 865"/>
                <a:gd name="T95" fmla="*/ 5 h 1927"/>
                <a:gd name="T96" fmla="*/ 2 w 865"/>
                <a:gd name="T97" fmla="*/ 4 h 1927"/>
                <a:gd name="T98" fmla="*/ 1 w 865"/>
                <a:gd name="T99" fmla="*/ 3 h 1927"/>
                <a:gd name="T100" fmla="*/ 1 w 865"/>
                <a:gd name="T101" fmla="*/ 3 h 1927"/>
                <a:gd name="T102" fmla="*/ 1 w 865"/>
                <a:gd name="T103" fmla="*/ 2 h 1927"/>
                <a:gd name="T104" fmla="*/ 1 w 865"/>
                <a:gd name="T105" fmla="*/ 2 h 1927"/>
                <a:gd name="T106" fmla="*/ 1 w 865"/>
                <a:gd name="T107" fmla="*/ 1 h 1927"/>
                <a:gd name="T108" fmla="*/ 0 w 865"/>
                <a:gd name="T109" fmla="*/ 0 h 19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65"/>
                <a:gd name="T166" fmla="*/ 0 h 1927"/>
                <a:gd name="T167" fmla="*/ 865 w 865"/>
                <a:gd name="T168" fmla="*/ 1927 h 192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65" h="1927">
                  <a:moveTo>
                    <a:pt x="0" y="230"/>
                  </a:moveTo>
                  <a:lnTo>
                    <a:pt x="97" y="253"/>
                  </a:lnTo>
                  <a:lnTo>
                    <a:pt x="294" y="0"/>
                  </a:lnTo>
                  <a:lnTo>
                    <a:pt x="313" y="30"/>
                  </a:lnTo>
                  <a:lnTo>
                    <a:pt x="332" y="61"/>
                  </a:lnTo>
                  <a:lnTo>
                    <a:pt x="351" y="93"/>
                  </a:lnTo>
                  <a:lnTo>
                    <a:pt x="369" y="127"/>
                  </a:lnTo>
                  <a:lnTo>
                    <a:pt x="390" y="162"/>
                  </a:lnTo>
                  <a:lnTo>
                    <a:pt x="409" y="197"/>
                  </a:lnTo>
                  <a:lnTo>
                    <a:pt x="428" y="234"/>
                  </a:lnTo>
                  <a:lnTo>
                    <a:pt x="447" y="272"/>
                  </a:lnTo>
                  <a:lnTo>
                    <a:pt x="465" y="310"/>
                  </a:lnTo>
                  <a:lnTo>
                    <a:pt x="484" y="349"/>
                  </a:lnTo>
                  <a:lnTo>
                    <a:pt x="503" y="390"/>
                  </a:lnTo>
                  <a:lnTo>
                    <a:pt x="522" y="432"/>
                  </a:lnTo>
                  <a:lnTo>
                    <a:pt x="541" y="475"/>
                  </a:lnTo>
                  <a:lnTo>
                    <a:pt x="558" y="517"/>
                  </a:lnTo>
                  <a:lnTo>
                    <a:pt x="577" y="561"/>
                  </a:lnTo>
                  <a:lnTo>
                    <a:pt x="594" y="605"/>
                  </a:lnTo>
                  <a:lnTo>
                    <a:pt x="640" y="726"/>
                  </a:lnTo>
                  <a:lnTo>
                    <a:pt x="682" y="844"/>
                  </a:lnTo>
                  <a:lnTo>
                    <a:pt x="720" y="959"/>
                  </a:lnTo>
                  <a:lnTo>
                    <a:pt x="753" y="1069"/>
                  </a:lnTo>
                  <a:lnTo>
                    <a:pt x="781" y="1176"/>
                  </a:lnTo>
                  <a:lnTo>
                    <a:pt x="805" y="1278"/>
                  </a:lnTo>
                  <a:lnTo>
                    <a:pt x="825" y="1376"/>
                  </a:lnTo>
                  <a:lnTo>
                    <a:pt x="841" y="1467"/>
                  </a:lnTo>
                  <a:lnTo>
                    <a:pt x="854" y="1552"/>
                  </a:lnTo>
                  <a:lnTo>
                    <a:pt x="860" y="1629"/>
                  </a:lnTo>
                  <a:lnTo>
                    <a:pt x="865" y="1699"/>
                  </a:lnTo>
                  <a:lnTo>
                    <a:pt x="863" y="1762"/>
                  </a:lnTo>
                  <a:lnTo>
                    <a:pt x="859" y="1817"/>
                  </a:lnTo>
                  <a:lnTo>
                    <a:pt x="851" y="1863"/>
                  </a:lnTo>
                  <a:lnTo>
                    <a:pt x="838" y="1899"/>
                  </a:lnTo>
                  <a:lnTo>
                    <a:pt x="821" y="1926"/>
                  </a:lnTo>
                  <a:lnTo>
                    <a:pt x="818" y="1927"/>
                  </a:lnTo>
                  <a:lnTo>
                    <a:pt x="813" y="1927"/>
                  </a:lnTo>
                  <a:lnTo>
                    <a:pt x="808" y="1926"/>
                  </a:lnTo>
                  <a:lnTo>
                    <a:pt x="803" y="1924"/>
                  </a:lnTo>
                  <a:lnTo>
                    <a:pt x="767" y="1907"/>
                  </a:lnTo>
                  <a:lnTo>
                    <a:pt x="723" y="1874"/>
                  </a:lnTo>
                  <a:lnTo>
                    <a:pt x="676" y="1827"/>
                  </a:lnTo>
                  <a:lnTo>
                    <a:pt x="623" y="1765"/>
                  </a:lnTo>
                  <a:lnTo>
                    <a:pt x="566" y="1692"/>
                  </a:lnTo>
                  <a:lnTo>
                    <a:pt x="506" y="1605"/>
                  </a:lnTo>
                  <a:lnTo>
                    <a:pt x="445" y="1506"/>
                  </a:lnTo>
                  <a:lnTo>
                    <a:pt x="384" y="1398"/>
                  </a:lnTo>
                  <a:lnTo>
                    <a:pt x="324" y="1280"/>
                  </a:lnTo>
                  <a:lnTo>
                    <a:pt x="264" y="1152"/>
                  </a:lnTo>
                  <a:lnTo>
                    <a:pt x="208" y="1016"/>
                  </a:lnTo>
                  <a:lnTo>
                    <a:pt x="154" y="871"/>
                  </a:lnTo>
                  <a:lnTo>
                    <a:pt x="107" y="720"/>
                  </a:lnTo>
                  <a:lnTo>
                    <a:pt x="64" y="561"/>
                  </a:lnTo>
                  <a:lnTo>
                    <a:pt x="28" y="398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32">
              <a:extLst>
                <a:ext uri="{FF2B5EF4-FFF2-40B4-BE49-F238E27FC236}">
                  <a16:creationId xmlns:a16="http://schemas.microsoft.com/office/drawing/2014/main" id="{77C502FE-B0AF-402B-9D9A-9BEDD8EF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513"/>
              <a:ext cx="1263" cy="1279"/>
            </a:xfrm>
            <a:custGeom>
              <a:avLst/>
              <a:gdLst>
                <a:gd name="T0" fmla="*/ 9 w 2527"/>
                <a:gd name="T1" fmla="*/ 8 h 2558"/>
                <a:gd name="T2" fmla="*/ 2 w 2527"/>
                <a:gd name="T3" fmla="*/ 10 h 2558"/>
                <a:gd name="T4" fmla="*/ 2 w 2527"/>
                <a:gd name="T5" fmla="*/ 10 h 2558"/>
                <a:gd name="T6" fmla="*/ 2 w 2527"/>
                <a:gd name="T7" fmla="*/ 10 h 2558"/>
                <a:gd name="T8" fmla="*/ 2 w 2527"/>
                <a:gd name="T9" fmla="*/ 10 h 2558"/>
                <a:gd name="T10" fmla="*/ 2 w 2527"/>
                <a:gd name="T11" fmla="*/ 10 h 2558"/>
                <a:gd name="T12" fmla="*/ 2 w 2527"/>
                <a:gd name="T13" fmla="*/ 9 h 2558"/>
                <a:gd name="T14" fmla="*/ 2 w 2527"/>
                <a:gd name="T15" fmla="*/ 9 h 2558"/>
                <a:gd name="T16" fmla="*/ 2 w 2527"/>
                <a:gd name="T17" fmla="*/ 9 h 2558"/>
                <a:gd name="T18" fmla="*/ 2 w 2527"/>
                <a:gd name="T19" fmla="*/ 8 h 2558"/>
                <a:gd name="T20" fmla="*/ 2 w 2527"/>
                <a:gd name="T21" fmla="*/ 8 h 2558"/>
                <a:gd name="T22" fmla="*/ 2 w 2527"/>
                <a:gd name="T23" fmla="*/ 8 h 2558"/>
                <a:gd name="T24" fmla="*/ 2 w 2527"/>
                <a:gd name="T25" fmla="*/ 7 h 2558"/>
                <a:gd name="T26" fmla="*/ 2 w 2527"/>
                <a:gd name="T27" fmla="*/ 7 h 2558"/>
                <a:gd name="T28" fmla="*/ 2 w 2527"/>
                <a:gd name="T29" fmla="*/ 6 h 2558"/>
                <a:gd name="T30" fmla="*/ 2 w 2527"/>
                <a:gd name="T31" fmla="*/ 6 h 2558"/>
                <a:gd name="T32" fmla="*/ 1 w 2527"/>
                <a:gd name="T33" fmla="*/ 6 h 2558"/>
                <a:gd name="T34" fmla="*/ 1 w 2527"/>
                <a:gd name="T35" fmla="*/ 5 h 2558"/>
                <a:gd name="T36" fmla="*/ 1 w 2527"/>
                <a:gd name="T37" fmla="*/ 5 h 2558"/>
                <a:gd name="T38" fmla="*/ 1 w 2527"/>
                <a:gd name="T39" fmla="*/ 5 h 2558"/>
                <a:gd name="T40" fmla="*/ 1 w 2527"/>
                <a:gd name="T41" fmla="*/ 5 h 2558"/>
                <a:gd name="T42" fmla="*/ 1 w 2527"/>
                <a:gd name="T43" fmla="*/ 4 h 2558"/>
                <a:gd name="T44" fmla="*/ 1 w 2527"/>
                <a:gd name="T45" fmla="*/ 4 h 2558"/>
                <a:gd name="T46" fmla="*/ 1 w 2527"/>
                <a:gd name="T47" fmla="*/ 4 h 2558"/>
                <a:gd name="T48" fmla="*/ 0 w 2527"/>
                <a:gd name="T49" fmla="*/ 4 h 2558"/>
                <a:gd name="T50" fmla="*/ 0 w 2527"/>
                <a:gd name="T51" fmla="*/ 4 h 2558"/>
                <a:gd name="T52" fmla="*/ 0 w 2527"/>
                <a:gd name="T53" fmla="*/ 3 h 2558"/>
                <a:gd name="T54" fmla="*/ 0 w 2527"/>
                <a:gd name="T55" fmla="*/ 3 h 2558"/>
                <a:gd name="T56" fmla="*/ 0 w 2527"/>
                <a:gd name="T57" fmla="*/ 3 h 2558"/>
                <a:gd name="T58" fmla="*/ 0 w 2527"/>
                <a:gd name="T59" fmla="*/ 3 h 2558"/>
                <a:gd name="T60" fmla="*/ 0 w 2527"/>
                <a:gd name="T61" fmla="*/ 3 h 2558"/>
                <a:gd name="T62" fmla="*/ 0 w 2527"/>
                <a:gd name="T63" fmla="*/ 3 h 2558"/>
                <a:gd name="T64" fmla="*/ 0 w 2527"/>
                <a:gd name="T65" fmla="*/ 2 h 2558"/>
                <a:gd name="T66" fmla="*/ 0 w 2527"/>
                <a:gd name="T67" fmla="*/ 2 h 2558"/>
                <a:gd name="T68" fmla="*/ 7 w 2527"/>
                <a:gd name="T69" fmla="*/ 0 h 2558"/>
                <a:gd name="T70" fmla="*/ 7 w 2527"/>
                <a:gd name="T71" fmla="*/ 1 h 2558"/>
                <a:gd name="T72" fmla="*/ 7 w 2527"/>
                <a:gd name="T73" fmla="*/ 1 h 2558"/>
                <a:gd name="T74" fmla="*/ 8 w 2527"/>
                <a:gd name="T75" fmla="*/ 1 h 2558"/>
                <a:gd name="T76" fmla="*/ 8 w 2527"/>
                <a:gd name="T77" fmla="*/ 2 h 2558"/>
                <a:gd name="T78" fmla="*/ 8 w 2527"/>
                <a:gd name="T79" fmla="*/ 2 h 2558"/>
                <a:gd name="T80" fmla="*/ 8 w 2527"/>
                <a:gd name="T81" fmla="*/ 3 h 2558"/>
                <a:gd name="T82" fmla="*/ 8 w 2527"/>
                <a:gd name="T83" fmla="*/ 3 h 2558"/>
                <a:gd name="T84" fmla="*/ 9 w 2527"/>
                <a:gd name="T85" fmla="*/ 3 h 2558"/>
                <a:gd name="T86" fmla="*/ 9 w 2527"/>
                <a:gd name="T87" fmla="*/ 4 h 2558"/>
                <a:gd name="T88" fmla="*/ 9 w 2527"/>
                <a:gd name="T89" fmla="*/ 4 h 2558"/>
                <a:gd name="T90" fmla="*/ 9 w 2527"/>
                <a:gd name="T91" fmla="*/ 5 h 2558"/>
                <a:gd name="T92" fmla="*/ 9 w 2527"/>
                <a:gd name="T93" fmla="*/ 5 h 2558"/>
                <a:gd name="T94" fmla="*/ 9 w 2527"/>
                <a:gd name="T95" fmla="*/ 5 h 2558"/>
                <a:gd name="T96" fmla="*/ 9 w 2527"/>
                <a:gd name="T97" fmla="*/ 6 h 2558"/>
                <a:gd name="T98" fmla="*/ 9 w 2527"/>
                <a:gd name="T99" fmla="*/ 6 h 2558"/>
                <a:gd name="T100" fmla="*/ 9 w 2527"/>
                <a:gd name="T101" fmla="*/ 7 h 2558"/>
                <a:gd name="T102" fmla="*/ 9 w 2527"/>
                <a:gd name="T103" fmla="*/ 7 h 2558"/>
                <a:gd name="T104" fmla="*/ 9 w 2527"/>
                <a:gd name="T105" fmla="*/ 8 h 2558"/>
                <a:gd name="T106" fmla="*/ 9 w 2527"/>
                <a:gd name="T107" fmla="*/ 8 h 2558"/>
                <a:gd name="T108" fmla="*/ 9 w 2527"/>
                <a:gd name="T109" fmla="*/ 8 h 25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527"/>
                <a:gd name="T166" fmla="*/ 0 h 2558"/>
                <a:gd name="T167" fmla="*/ 2527 w 2527"/>
                <a:gd name="T168" fmla="*/ 2558 h 255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527" h="2558">
                  <a:moveTo>
                    <a:pt x="2495" y="1965"/>
                  </a:moveTo>
                  <a:lnTo>
                    <a:pt x="698" y="2558"/>
                  </a:lnTo>
                  <a:lnTo>
                    <a:pt x="709" y="2508"/>
                  </a:lnTo>
                  <a:lnTo>
                    <a:pt x="714" y="2449"/>
                  </a:lnTo>
                  <a:lnTo>
                    <a:pt x="715" y="2385"/>
                  </a:lnTo>
                  <a:lnTo>
                    <a:pt x="714" y="2316"/>
                  </a:lnTo>
                  <a:lnTo>
                    <a:pt x="707" y="2240"/>
                  </a:lnTo>
                  <a:lnTo>
                    <a:pt x="698" y="2160"/>
                  </a:lnTo>
                  <a:lnTo>
                    <a:pt x="684" y="2077"/>
                  </a:lnTo>
                  <a:lnTo>
                    <a:pt x="668" y="1990"/>
                  </a:lnTo>
                  <a:lnTo>
                    <a:pt x="648" y="1901"/>
                  </a:lnTo>
                  <a:lnTo>
                    <a:pt x="626" y="1810"/>
                  </a:lnTo>
                  <a:lnTo>
                    <a:pt x="600" y="1715"/>
                  </a:lnTo>
                  <a:lnTo>
                    <a:pt x="574" y="1623"/>
                  </a:lnTo>
                  <a:lnTo>
                    <a:pt x="544" y="1528"/>
                  </a:lnTo>
                  <a:lnTo>
                    <a:pt x="512" y="1434"/>
                  </a:lnTo>
                  <a:lnTo>
                    <a:pt x="478" y="1341"/>
                  </a:lnTo>
                  <a:lnTo>
                    <a:pt x="443" y="1250"/>
                  </a:lnTo>
                  <a:lnTo>
                    <a:pt x="417" y="1184"/>
                  </a:lnTo>
                  <a:lnTo>
                    <a:pt x="390" y="1120"/>
                  </a:lnTo>
                  <a:lnTo>
                    <a:pt x="361" y="1058"/>
                  </a:lnTo>
                  <a:lnTo>
                    <a:pt x="333" y="997"/>
                  </a:lnTo>
                  <a:lnTo>
                    <a:pt x="306" y="939"/>
                  </a:lnTo>
                  <a:lnTo>
                    <a:pt x="278" y="882"/>
                  </a:lnTo>
                  <a:lnTo>
                    <a:pt x="250" y="827"/>
                  </a:lnTo>
                  <a:lnTo>
                    <a:pt x="222" y="775"/>
                  </a:lnTo>
                  <a:lnTo>
                    <a:pt x="193" y="727"/>
                  </a:lnTo>
                  <a:lnTo>
                    <a:pt x="165" y="678"/>
                  </a:lnTo>
                  <a:lnTo>
                    <a:pt x="137" y="634"/>
                  </a:lnTo>
                  <a:lnTo>
                    <a:pt x="108" y="591"/>
                  </a:lnTo>
                  <a:lnTo>
                    <a:pt x="80" y="552"/>
                  </a:lnTo>
                  <a:lnTo>
                    <a:pt x="53" y="516"/>
                  </a:lnTo>
                  <a:lnTo>
                    <a:pt x="27" y="483"/>
                  </a:lnTo>
                  <a:lnTo>
                    <a:pt x="0" y="453"/>
                  </a:lnTo>
                  <a:lnTo>
                    <a:pt x="1862" y="0"/>
                  </a:lnTo>
                  <a:lnTo>
                    <a:pt x="1939" y="73"/>
                  </a:lnTo>
                  <a:lnTo>
                    <a:pt x="2009" y="151"/>
                  </a:lnTo>
                  <a:lnTo>
                    <a:pt x="2075" y="236"/>
                  </a:lnTo>
                  <a:lnTo>
                    <a:pt x="2137" y="327"/>
                  </a:lnTo>
                  <a:lnTo>
                    <a:pt x="2193" y="422"/>
                  </a:lnTo>
                  <a:lnTo>
                    <a:pt x="2245" y="522"/>
                  </a:lnTo>
                  <a:lnTo>
                    <a:pt x="2292" y="624"/>
                  </a:lnTo>
                  <a:lnTo>
                    <a:pt x="2335" y="730"/>
                  </a:lnTo>
                  <a:lnTo>
                    <a:pt x="2371" y="835"/>
                  </a:lnTo>
                  <a:lnTo>
                    <a:pt x="2406" y="944"/>
                  </a:lnTo>
                  <a:lnTo>
                    <a:pt x="2434" y="1050"/>
                  </a:lnTo>
                  <a:lnTo>
                    <a:pt x="2459" y="1157"/>
                  </a:lnTo>
                  <a:lnTo>
                    <a:pt x="2480" y="1261"/>
                  </a:lnTo>
                  <a:lnTo>
                    <a:pt x="2497" y="1363"/>
                  </a:lnTo>
                  <a:lnTo>
                    <a:pt x="2509" y="1462"/>
                  </a:lnTo>
                  <a:lnTo>
                    <a:pt x="2519" y="1558"/>
                  </a:lnTo>
                  <a:lnTo>
                    <a:pt x="2527" y="1717"/>
                  </a:lnTo>
                  <a:lnTo>
                    <a:pt x="2522" y="1836"/>
                  </a:lnTo>
                  <a:lnTo>
                    <a:pt x="2511" y="1920"/>
                  </a:lnTo>
                  <a:lnTo>
                    <a:pt x="2495" y="1965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Freeform 33">
              <a:extLst>
                <a:ext uri="{FF2B5EF4-FFF2-40B4-BE49-F238E27FC236}">
                  <a16:creationId xmlns:a16="http://schemas.microsoft.com/office/drawing/2014/main" id="{46DC60AB-958F-4665-8CC4-A3FA39F97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545"/>
              <a:ext cx="997" cy="318"/>
            </a:xfrm>
            <a:custGeom>
              <a:avLst/>
              <a:gdLst>
                <a:gd name="T0" fmla="*/ 8 w 1992"/>
                <a:gd name="T1" fmla="*/ 0 h 635"/>
                <a:gd name="T2" fmla="*/ 0 w 1992"/>
                <a:gd name="T3" fmla="*/ 2 h 635"/>
                <a:gd name="T4" fmla="*/ 1 w 1992"/>
                <a:gd name="T5" fmla="*/ 2 h 635"/>
                <a:gd name="T6" fmla="*/ 1 w 1992"/>
                <a:gd name="T7" fmla="*/ 2 h 635"/>
                <a:gd name="T8" fmla="*/ 1 w 1992"/>
                <a:gd name="T9" fmla="*/ 3 h 635"/>
                <a:gd name="T10" fmla="*/ 1 w 1992"/>
                <a:gd name="T11" fmla="*/ 3 h 635"/>
                <a:gd name="T12" fmla="*/ 1 w 1992"/>
                <a:gd name="T13" fmla="*/ 3 h 635"/>
                <a:gd name="T14" fmla="*/ 1 w 1992"/>
                <a:gd name="T15" fmla="*/ 3 h 635"/>
                <a:gd name="T16" fmla="*/ 1 w 1992"/>
                <a:gd name="T17" fmla="*/ 3 h 635"/>
                <a:gd name="T18" fmla="*/ 1 w 1992"/>
                <a:gd name="T19" fmla="*/ 3 h 635"/>
                <a:gd name="T20" fmla="*/ 8 w 1992"/>
                <a:gd name="T21" fmla="*/ 1 h 635"/>
                <a:gd name="T22" fmla="*/ 8 w 1992"/>
                <a:gd name="T23" fmla="*/ 1 h 635"/>
                <a:gd name="T24" fmla="*/ 8 w 1992"/>
                <a:gd name="T25" fmla="*/ 1 h 635"/>
                <a:gd name="T26" fmla="*/ 8 w 1992"/>
                <a:gd name="T27" fmla="*/ 1 h 635"/>
                <a:gd name="T28" fmla="*/ 8 w 1992"/>
                <a:gd name="T29" fmla="*/ 1 h 635"/>
                <a:gd name="T30" fmla="*/ 8 w 1992"/>
                <a:gd name="T31" fmla="*/ 1 h 635"/>
                <a:gd name="T32" fmla="*/ 8 w 1992"/>
                <a:gd name="T33" fmla="*/ 1 h 635"/>
                <a:gd name="T34" fmla="*/ 8 w 1992"/>
                <a:gd name="T35" fmla="*/ 1 h 635"/>
                <a:gd name="T36" fmla="*/ 8 w 1992"/>
                <a:gd name="T37" fmla="*/ 0 h 6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2"/>
                <a:gd name="T58" fmla="*/ 0 h 635"/>
                <a:gd name="T59" fmla="*/ 1992 w 1992"/>
                <a:gd name="T60" fmla="*/ 635 h 63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2" h="635">
                  <a:moveTo>
                    <a:pt x="1868" y="0"/>
                  </a:moveTo>
                  <a:lnTo>
                    <a:pt x="0" y="465"/>
                  </a:lnTo>
                  <a:lnTo>
                    <a:pt x="14" y="484"/>
                  </a:lnTo>
                  <a:lnTo>
                    <a:pt x="28" y="503"/>
                  </a:lnTo>
                  <a:lnTo>
                    <a:pt x="42" y="523"/>
                  </a:lnTo>
                  <a:lnTo>
                    <a:pt x="58" y="545"/>
                  </a:lnTo>
                  <a:lnTo>
                    <a:pt x="72" y="566"/>
                  </a:lnTo>
                  <a:lnTo>
                    <a:pt x="86" y="589"/>
                  </a:lnTo>
                  <a:lnTo>
                    <a:pt x="100" y="611"/>
                  </a:lnTo>
                  <a:lnTo>
                    <a:pt x="115" y="635"/>
                  </a:lnTo>
                  <a:lnTo>
                    <a:pt x="1992" y="143"/>
                  </a:lnTo>
                  <a:lnTo>
                    <a:pt x="1978" y="124"/>
                  </a:lnTo>
                  <a:lnTo>
                    <a:pt x="1962" y="105"/>
                  </a:lnTo>
                  <a:lnTo>
                    <a:pt x="1946" y="88"/>
                  </a:lnTo>
                  <a:lnTo>
                    <a:pt x="1932" y="69"/>
                  </a:lnTo>
                  <a:lnTo>
                    <a:pt x="1917" y="52"/>
                  </a:lnTo>
                  <a:lnTo>
                    <a:pt x="1901" y="34"/>
                  </a:lnTo>
                  <a:lnTo>
                    <a:pt x="1884" y="17"/>
                  </a:lnTo>
                  <a:lnTo>
                    <a:pt x="1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Freeform 34">
              <a:extLst>
                <a:ext uri="{FF2B5EF4-FFF2-40B4-BE49-F238E27FC236}">
                  <a16:creationId xmlns:a16="http://schemas.microsoft.com/office/drawing/2014/main" id="{CB15A46A-6EC5-4E7F-A606-DB310BC7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40"/>
              <a:ext cx="244" cy="202"/>
            </a:xfrm>
            <a:custGeom>
              <a:avLst/>
              <a:gdLst>
                <a:gd name="T0" fmla="*/ 1 w 487"/>
                <a:gd name="T1" fmla="*/ 1 h 406"/>
                <a:gd name="T2" fmla="*/ 1 w 487"/>
                <a:gd name="T3" fmla="*/ 1 h 406"/>
                <a:gd name="T4" fmla="*/ 1 w 487"/>
                <a:gd name="T5" fmla="*/ 1 h 406"/>
                <a:gd name="T6" fmla="*/ 1 w 487"/>
                <a:gd name="T7" fmla="*/ 1 h 406"/>
                <a:gd name="T8" fmla="*/ 1 w 487"/>
                <a:gd name="T9" fmla="*/ 1 h 406"/>
                <a:gd name="T10" fmla="*/ 1 w 487"/>
                <a:gd name="T11" fmla="*/ 0 h 406"/>
                <a:gd name="T12" fmla="*/ 1 w 487"/>
                <a:gd name="T13" fmla="*/ 0 h 406"/>
                <a:gd name="T14" fmla="*/ 1 w 487"/>
                <a:gd name="T15" fmla="*/ 0 h 406"/>
                <a:gd name="T16" fmla="*/ 1 w 487"/>
                <a:gd name="T17" fmla="*/ 0 h 406"/>
                <a:gd name="T18" fmla="*/ 0 w 487"/>
                <a:gd name="T19" fmla="*/ 0 h 406"/>
                <a:gd name="T20" fmla="*/ 2 w 487"/>
                <a:gd name="T21" fmla="*/ 0 h 406"/>
                <a:gd name="T22" fmla="*/ 2 w 487"/>
                <a:gd name="T23" fmla="*/ 0 h 406"/>
                <a:gd name="T24" fmla="*/ 2 w 487"/>
                <a:gd name="T25" fmla="*/ 0 h 406"/>
                <a:gd name="T26" fmla="*/ 2 w 487"/>
                <a:gd name="T27" fmla="*/ 0 h 406"/>
                <a:gd name="T28" fmla="*/ 2 w 487"/>
                <a:gd name="T29" fmla="*/ 0 h 406"/>
                <a:gd name="T30" fmla="*/ 2 w 487"/>
                <a:gd name="T31" fmla="*/ 0 h 406"/>
                <a:gd name="T32" fmla="*/ 2 w 487"/>
                <a:gd name="T33" fmla="*/ 0 h 406"/>
                <a:gd name="T34" fmla="*/ 2 w 487"/>
                <a:gd name="T35" fmla="*/ 0 h 406"/>
                <a:gd name="T36" fmla="*/ 2 w 487"/>
                <a:gd name="T37" fmla="*/ 0 h 406"/>
                <a:gd name="T38" fmla="*/ 2 w 487"/>
                <a:gd name="T39" fmla="*/ 0 h 406"/>
                <a:gd name="T40" fmla="*/ 2 w 487"/>
                <a:gd name="T41" fmla="*/ 0 h 406"/>
                <a:gd name="T42" fmla="*/ 2 w 487"/>
                <a:gd name="T43" fmla="*/ 0 h 406"/>
                <a:gd name="T44" fmla="*/ 2 w 487"/>
                <a:gd name="T45" fmla="*/ 0 h 406"/>
                <a:gd name="T46" fmla="*/ 2 w 487"/>
                <a:gd name="T47" fmla="*/ 1 h 406"/>
                <a:gd name="T48" fmla="*/ 1 w 487"/>
                <a:gd name="T49" fmla="*/ 0 h 406"/>
                <a:gd name="T50" fmla="*/ 1 w 487"/>
                <a:gd name="T51" fmla="*/ 1 h 406"/>
                <a:gd name="T52" fmla="*/ 1 w 487"/>
                <a:gd name="T53" fmla="*/ 1 h 406"/>
                <a:gd name="T54" fmla="*/ 1 w 487"/>
                <a:gd name="T55" fmla="*/ 1 h 406"/>
                <a:gd name="T56" fmla="*/ 1 w 487"/>
                <a:gd name="T57" fmla="*/ 1 h 406"/>
                <a:gd name="T58" fmla="*/ 1 w 487"/>
                <a:gd name="T59" fmla="*/ 1 h 406"/>
                <a:gd name="T60" fmla="*/ 1 w 487"/>
                <a:gd name="T61" fmla="*/ 1 h 406"/>
                <a:gd name="T62" fmla="*/ 2 w 487"/>
                <a:gd name="T63" fmla="*/ 1 h 406"/>
                <a:gd name="T64" fmla="*/ 1 w 487"/>
                <a:gd name="T65" fmla="*/ 1 h 4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7"/>
                <a:gd name="T100" fmla="*/ 0 h 406"/>
                <a:gd name="T101" fmla="*/ 487 w 487"/>
                <a:gd name="T102" fmla="*/ 406 h 4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7" h="406">
                  <a:moveTo>
                    <a:pt x="152" y="406"/>
                  </a:moveTo>
                  <a:lnTo>
                    <a:pt x="148" y="395"/>
                  </a:lnTo>
                  <a:lnTo>
                    <a:pt x="160" y="390"/>
                  </a:lnTo>
                  <a:lnTo>
                    <a:pt x="171" y="385"/>
                  </a:lnTo>
                  <a:lnTo>
                    <a:pt x="177" y="380"/>
                  </a:lnTo>
                  <a:lnTo>
                    <a:pt x="181" y="374"/>
                  </a:lnTo>
                  <a:lnTo>
                    <a:pt x="182" y="368"/>
                  </a:lnTo>
                  <a:lnTo>
                    <a:pt x="182" y="362"/>
                  </a:lnTo>
                  <a:lnTo>
                    <a:pt x="179" y="354"/>
                  </a:lnTo>
                  <a:lnTo>
                    <a:pt x="176" y="346"/>
                  </a:lnTo>
                  <a:lnTo>
                    <a:pt x="69" y="126"/>
                  </a:lnTo>
                  <a:lnTo>
                    <a:pt x="52" y="118"/>
                  </a:lnTo>
                  <a:lnTo>
                    <a:pt x="39" y="113"/>
                  </a:lnTo>
                  <a:lnTo>
                    <a:pt x="30" y="109"/>
                  </a:lnTo>
                  <a:lnTo>
                    <a:pt x="23" y="107"/>
                  </a:lnTo>
                  <a:lnTo>
                    <a:pt x="20" y="105"/>
                  </a:lnTo>
                  <a:lnTo>
                    <a:pt x="15" y="104"/>
                  </a:lnTo>
                  <a:lnTo>
                    <a:pt x="11" y="104"/>
                  </a:lnTo>
                  <a:lnTo>
                    <a:pt x="4" y="105"/>
                  </a:lnTo>
                  <a:lnTo>
                    <a:pt x="0" y="93"/>
                  </a:lnTo>
                  <a:lnTo>
                    <a:pt x="115" y="65"/>
                  </a:lnTo>
                  <a:lnTo>
                    <a:pt x="398" y="212"/>
                  </a:lnTo>
                  <a:lnTo>
                    <a:pt x="401" y="211"/>
                  </a:lnTo>
                  <a:lnTo>
                    <a:pt x="333" y="74"/>
                  </a:lnTo>
                  <a:lnTo>
                    <a:pt x="327" y="63"/>
                  </a:lnTo>
                  <a:lnTo>
                    <a:pt x="321" y="54"/>
                  </a:lnTo>
                  <a:lnTo>
                    <a:pt x="313" y="47"/>
                  </a:lnTo>
                  <a:lnTo>
                    <a:pt x="306" y="43"/>
                  </a:lnTo>
                  <a:lnTo>
                    <a:pt x="303" y="41"/>
                  </a:lnTo>
                  <a:lnTo>
                    <a:pt x="298" y="39"/>
                  </a:lnTo>
                  <a:lnTo>
                    <a:pt x="294" y="39"/>
                  </a:lnTo>
                  <a:lnTo>
                    <a:pt x="287" y="39"/>
                  </a:lnTo>
                  <a:lnTo>
                    <a:pt x="281" y="39"/>
                  </a:lnTo>
                  <a:lnTo>
                    <a:pt x="275" y="39"/>
                  </a:lnTo>
                  <a:lnTo>
                    <a:pt x="267" y="39"/>
                  </a:lnTo>
                  <a:lnTo>
                    <a:pt x="259" y="41"/>
                  </a:lnTo>
                  <a:lnTo>
                    <a:pt x="254" y="28"/>
                  </a:lnTo>
                  <a:lnTo>
                    <a:pt x="371" y="0"/>
                  </a:lnTo>
                  <a:lnTo>
                    <a:pt x="377" y="11"/>
                  </a:lnTo>
                  <a:lnTo>
                    <a:pt x="366" y="16"/>
                  </a:lnTo>
                  <a:lnTo>
                    <a:pt x="358" y="20"/>
                  </a:lnTo>
                  <a:lnTo>
                    <a:pt x="352" y="25"/>
                  </a:lnTo>
                  <a:lnTo>
                    <a:pt x="347" y="30"/>
                  </a:lnTo>
                  <a:lnTo>
                    <a:pt x="346" y="35"/>
                  </a:lnTo>
                  <a:lnTo>
                    <a:pt x="346" y="41"/>
                  </a:lnTo>
                  <a:lnTo>
                    <a:pt x="349" y="50"/>
                  </a:lnTo>
                  <a:lnTo>
                    <a:pt x="352" y="60"/>
                  </a:lnTo>
                  <a:lnTo>
                    <a:pt x="487" y="332"/>
                  </a:lnTo>
                  <a:lnTo>
                    <a:pt x="471" y="335"/>
                  </a:lnTo>
                  <a:lnTo>
                    <a:pt x="110" y="148"/>
                  </a:lnTo>
                  <a:lnTo>
                    <a:pt x="107" y="149"/>
                  </a:lnTo>
                  <a:lnTo>
                    <a:pt x="196" y="330"/>
                  </a:lnTo>
                  <a:lnTo>
                    <a:pt x="201" y="340"/>
                  </a:lnTo>
                  <a:lnTo>
                    <a:pt x="207" y="347"/>
                  </a:lnTo>
                  <a:lnTo>
                    <a:pt x="212" y="354"/>
                  </a:lnTo>
                  <a:lnTo>
                    <a:pt x="218" y="358"/>
                  </a:lnTo>
                  <a:lnTo>
                    <a:pt x="223" y="362"/>
                  </a:lnTo>
                  <a:lnTo>
                    <a:pt x="228" y="363"/>
                  </a:lnTo>
                  <a:lnTo>
                    <a:pt x="234" y="365"/>
                  </a:lnTo>
                  <a:lnTo>
                    <a:pt x="240" y="365"/>
                  </a:lnTo>
                  <a:lnTo>
                    <a:pt x="247" y="366"/>
                  </a:lnTo>
                  <a:lnTo>
                    <a:pt x="254" y="365"/>
                  </a:lnTo>
                  <a:lnTo>
                    <a:pt x="262" y="365"/>
                  </a:lnTo>
                  <a:lnTo>
                    <a:pt x="270" y="363"/>
                  </a:lnTo>
                  <a:lnTo>
                    <a:pt x="276" y="374"/>
                  </a:lnTo>
                  <a:lnTo>
                    <a:pt x="152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Freeform 35">
              <a:extLst>
                <a:ext uri="{FF2B5EF4-FFF2-40B4-BE49-F238E27FC236}">
                  <a16:creationId xmlns:a16="http://schemas.microsoft.com/office/drawing/2014/main" id="{968FAEE7-BEA0-4F57-A883-1CBC43EE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697"/>
              <a:ext cx="237" cy="196"/>
            </a:xfrm>
            <a:custGeom>
              <a:avLst/>
              <a:gdLst>
                <a:gd name="T0" fmla="*/ 1 w 473"/>
                <a:gd name="T1" fmla="*/ 2 h 392"/>
                <a:gd name="T2" fmla="*/ 1 w 473"/>
                <a:gd name="T3" fmla="*/ 2 h 392"/>
                <a:gd name="T4" fmla="*/ 1 w 473"/>
                <a:gd name="T5" fmla="*/ 2 h 392"/>
                <a:gd name="T6" fmla="*/ 1 w 473"/>
                <a:gd name="T7" fmla="*/ 2 h 392"/>
                <a:gd name="T8" fmla="*/ 1 w 473"/>
                <a:gd name="T9" fmla="*/ 2 h 392"/>
                <a:gd name="T10" fmla="*/ 1 w 473"/>
                <a:gd name="T11" fmla="*/ 1 h 392"/>
                <a:gd name="T12" fmla="*/ 1 w 473"/>
                <a:gd name="T13" fmla="*/ 1 h 392"/>
                <a:gd name="T14" fmla="*/ 1 w 473"/>
                <a:gd name="T15" fmla="*/ 1 h 392"/>
                <a:gd name="T16" fmla="*/ 1 w 473"/>
                <a:gd name="T17" fmla="*/ 1 h 392"/>
                <a:gd name="T18" fmla="*/ 1 w 473"/>
                <a:gd name="T19" fmla="*/ 1 h 392"/>
                <a:gd name="T20" fmla="*/ 2 w 473"/>
                <a:gd name="T21" fmla="*/ 0 h 392"/>
                <a:gd name="T22" fmla="*/ 2 w 473"/>
                <a:gd name="T23" fmla="*/ 1 h 392"/>
                <a:gd name="T24" fmla="*/ 2 w 473"/>
                <a:gd name="T25" fmla="*/ 1 h 392"/>
                <a:gd name="T26" fmla="*/ 2 w 473"/>
                <a:gd name="T27" fmla="*/ 1 h 392"/>
                <a:gd name="T28" fmla="*/ 2 w 473"/>
                <a:gd name="T29" fmla="*/ 1 h 392"/>
                <a:gd name="T30" fmla="*/ 2 w 473"/>
                <a:gd name="T31" fmla="*/ 1 h 392"/>
                <a:gd name="T32" fmla="*/ 2 w 473"/>
                <a:gd name="T33" fmla="*/ 1 h 392"/>
                <a:gd name="T34" fmla="*/ 1 w 473"/>
                <a:gd name="T35" fmla="*/ 1 h 392"/>
                <a:gd name="T36" fmla="*/ 1 w 473"/>
                <a:gd name="T37" fmla="*/ 1 h 392"/>
                <a:gd name="T38" fmla="*/ 1 w 473"/>
                <a:gd name="T39" fmla="*/ 1 h 392"/>
                <a:gd name="T40" fmla="*/ 1 w 473"/>
                <a:gd name="T41" fmla="*/ 1 h 392"/>
                <a:gd name="T42" fmla="*/ 1 w 473"/>
                <a:gd name="T43" fmla="*/ 1 h 392"/>
                <a:gd name="T44" fmla="*/ 1 w 473"/>
                <a:gd name="T45" fmla="*/ 1 h 392"/>
                <a:gd name="T46" fmla="*/ 1 w 473"/>
                <a:gd name="T47" fmla="*/ 1 h 392"/>
                <a:gd name="T48" fmla="*/ 1 w 473"/>
                <a:gd name="T49" fmla="*/ 1 h 392"/>
                <a:gd name="T50" fmla="*/ 1 w 473"/>
                <a:gd name="T51" fmla="*/ 1 h 392"/>
                <a:gd name="T52" fmla="*/ 1 w 473"/>
                <a:gd name="T53" fmla="*/ 1 h 392"/>
                <a:gd name="T54" fmla="*/ 2 w 473"/>
                <a:gd name="T55" fmla="*/ 1 h 392"/>
                <a:gd name="T56" fmla="*/ 2 w 473"/>
                <a:gd name="T57" fmla="*/ 1 h 392"/>
                <a:gd name="T58" fmla="*/ 2 w 473"/>
                <a:gd name="T59" fmla="*/ 1 h 392"/>
                <a:gd name="T60" fmla="*/ 2 w 473"/>
                <a:gd name="T61" fmla="*/ 1 h 392"/>
                <a:gd name="T62" fmla="*/ 2 w 473"/>
                <a:gd name="T63" fmla="*/ 1 h 392"/>
                <a:gd name="T64" fmla="*/ 2 w 473"/>
                <a:gd name="T65" fmla="*/ 1 h 392"/>
                <a:gd name="T66" fmla="*/ 2 w 473"/>
                <a:gd name="T67" fmla="*/ 1 h 392"/>
                <a:gd name="T68" fmla="*/ 2 w 473"/>
                <a:gd name="T69" fmla="*/ 1 h 392"/>
                <a:gd name="T70" fmla="*/ 2 w 473"/>
                <a:gd name="T71" fmla="*/ 1 h 392"/>
                <a:gd name="T72" fmla="*/ 2 w 473"/>
                <a:gd name="T73" fmla="*/ 1 h 392"/>
                <a:gd name="T74" fmla="*/ 2 w 473"/>
                <a:gd name="T75" fmla="*/ 1 h 392"/>
                <a:gd name="T76" fmla="*/ 1 w 473"/>
                <a:gd name="T77" fmla="*/ 1 h 392"/>
                <a:gd name="T78" fmla="*/ 1 w 473"/>
                <a:gd name="T79" fmla="*/ 1 h 392"/>
                <a:gd name="T80" fmla="*/ 2 w 473"/>
                <a:gd name="T81" fmla="*/ 2 h 392"/>
                <a:gd name="T82" fmla="*/ 2 w 473"/>
                <a:gd name="T83" fmla="*/ 2 h 392"/>
                <a:gd name="T84" fmla="*/ 2 w 473"/>
                <a:gd name="T85" fmla="*/ 2 h 392"/>
                <a:gd name="T86" fmla="*/ 2 w 473"/>
                <a:gd name="T87" fmla="*/ 2 h 392"/>
                <a:gd name="T88" fmla="*/ 2 w 473"/>
                <a:gd name="T89" fmla="*/ 2 h 392"/>
                <a:gd name="T90" fmla="*/ 2 w 473"/>
                <a:gd name="T91" fmla="*/ 2 h 392"/>
                <a:gd name="T92" fmla="*/ 2 w 473"/>
                <a:gd name="T93" fmla="*/ 2 h 392"/>
                <a:gd name="T94" fmla="*/ 2 w 473"/>
                <a:gd name="T95" fmla="*/ 2 h 392"/>
                <a:gd name="T96" fmla="*/ 2 w 473"/>
                <a:gd name="T97" fmla="*/ 2 h 392"/>
                <a:gd name="T98" fmla="*/ 2 w 473"/>
                <a:gd name="T99" fmla="*/ 1 h 392"/>
                <a:gd name="T100" fmla="*/ 2 w 473"/>
                <a:gd name="T101" fmla="*/ 1 h 3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73"/>
                <a:gd name="T154" fmla="*/ 0 h 392"/>
                <a:gd name="T155" fmla="*/ 473 w 473"/>
                <a:gd name="T156" fmla="*/ 392 h 3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73" h="392">
                  <a:moveTo>
                    <a:pt x="473" y="311"/>
                  </a:moveTo>
                  <a:lnTo>
                    <a:pt x="155" y="392"/>
                  </a:lnTo>
                  <a:lnTo>
                    <a:pt x="149" y="381"/>
                  </a:lnTo>
                  <a:lnTo>
                    <a:pt x="160" y="377"/>
                  </a:lnTo>
                  <a:lnTo>
                    <a:pt x="168" y="373"/>
                  </a:lnTo>
                  <a:lnTo>
                    <a:pt x="174" y="370"/>
                  </a:lnTo>
                  <a:lnTo>
                    <a:pt x="179" y="366"/>
                  </a:lnTo>
                  <a:lnTo>
                    <a:pt x="184" y="360"/>
                  </a:lnTo>
                  <a:lnTo>
                    <a:pt x="185" y="352"/>
                  </a:lnTo>
                  <a:lnTo>
                    <a:pt x="185" y="344"/>
                  </a:lnTo>
                  <a:lnTo>
                    <a:pt x="181" y="335"/>
                  </a:lnTo>
                  <a:lnTo>
                    <a:pt x="70" y="112"/>
                  </a:lnTo>
                  <a:lnTo>
                    <a:pt x="66" y="102"/>
                  </a:lnTo>
                  <a:lnTo>
                    <a:pt x="59" y="94"/>
                  </a:lnTo>
                  <a:lnTo>
                    <a:pt x="52" y="90"/>
                  </a:lnTo>
                  <a:lnTo>
                    <a:pt x="42" y="88"/>
                  </a:lnTo>
                  <a:lnTo>
                    <a:pt x="36" y="88"/>
                  </a:lnTo>
                  <a:lnTo>
                    <a:pt x="26" y="88"/>
                  </a:lnTo>
                  <a:lnTo>
                    <a:pt x="17" y="90"/>
                  </a:lnTo>
                  <a:lnTo>
                    <a:pt x="6" y="91"/>
                  </a:lnTo>
                  <a:lnTo>
                    <a:pt x="0" y="79"/>
                  </a:lnTo>
                  <a:lnTo>
                    <a:pt x="314" y="0"/>
                  </a:lnTo>
                  <a:lnTo>
                    <a:pt x="360" y="94"/>
                  </a:lnTo>
                  <a:lnTo>
                    <a:pt x="347" y="98"/>
                  </a:lnTo>
                  <a:lnTo>
                    <a:pt x="339" y="88"/>
                  </a:lnTo>
                  <a:lnTo>
                    <a:pt x="331" y="79"/>
                  </a:lnTo>
                  <a:lnTo>
                    <a:pt x="322" y="71"/>
                  </a:lnTo>
                  <a:lnTo>
                    <a:pt x="314" y="63"/>
                  </a:lnTo>
                  <a:lnTo>
                    <a:pt x="306" y="57"/>
                  </a:lnTo>
                  <a:lnTo>
                    <a:pt x="298" y="52"/>
                  </a:lnTo>
                  <a:lnTo>
                    <a:pt x="289" y="47"/>
                  </a:lnTo>
                  <a:lnTo>
                    <a:pt x="281" y="44"/>
                  </a:lnTo>
                  <a:lnTo>
                    <a:pt x="272" y="43"/>
                  </a:lnTo>
                  <a:lnTo>
                    <a:pt x="262" y="41"/>
                  </a:lnTo>
                  <a:lnTo>
                    <a:pt x="251" y="41"/>
                  </a:lnTo>
                  <a:lnTo>
                    <a:pt x="240" y="41"/>
                  </a:lnTo>
                  <a:lnTo>
                    <a:pt x="228" y="43"/>
                  </a:lnTo>
                  <a:lnTo>
                    <a:pt x="214" y="44"/>
                  </a:lnTo>
                  <a:lnTo>
                    <a:pt x="198" y="47"/>
                  </a:lnTo>
                  <a:lnTo>
                    <a:pt x="182" y="50"/>
                  </a:lnTo>
                  <a:lnTo>
                    <a:pt x="171" y="54"/>
                  </a:lnTo>
                  <a:lnTo>
                    <a:pt x="163" y="57"/>
                  </a:lnTo>
                  <a:lnTo>
                    <a:pt x="157" y="60"/>
                  </a:lnTo>
                  <a:lnTo>
                    <a:pt x="154" y="63"/>
                  </a:lnTo>
                  <a:lnTo>
                    <a:pt x="152" y="66"/>
                  </a:lnTo>
                  <a:lnTo>
                    <a:pt x="152" y="71"/>
                  </a:lnTo>
                  <a:lnTo>
                    <a:pt x="152" y="77"/>
                  </a:lnTo>
                  <a:lnTo>
                    <a:pt x="155" y="83"/>
                  </a:lnTo>
                  <a:lnTo>
                    <a:pt x="207" y="190"/>
                  </a:lnTo>
                  <a:lnTo>
                    <a:pt x="218" y="187"/>
                  </a:lnTo>
                  <a:lnTo>
                    <a:pt x="229" y="184"/>
                  </a:lnTo>
                  <a:lnTo>
                    <a:pt x="237" y="181"/>
                  </a:lnTo>
                  <a:lnTo>
                    <a:pt x="245" y="176"/>
                  </a:lnTo>
                  <a:lnTo>
                    <a:pt x="251" y="173"/>
                  </a:lnTo>
                  <a:lnTo>
                    <a:pt x="258" y="168"/>
                  </a:lnTo>
                  <a:lnTo>
                    <a:pt x="261" y="164"/>
                  </a:lnTo>
                  <a:lnTo>
                    <a:pt x="264" y="159"/>
                  </a:lnTo>
                  <a:lnTo>
                    <a:pt x="267" y="148"/>
                  </a:lnTo>
                  <a:lnTo>
                    <a:pt x="269" y="135"/>
                  </a:lnTo>
                  <a:lnTo>
                    <a:pt x="267" y="118"/>
                  </a:lnTo>
                  <a:lnTo>
                    <a:pt x="262" y="99"/>
                  </a:lnTo>
                  <a:lnTo>
                    <a:pt x="276" y="96"/>
                  </a:lnTo>
                  <a:lnTo>
                    <a:pt x="354" y="252"/>
                  </a:lnTo>
                  <a:lnTo>
                    <a:pt x="339" y="255"/>
                  </a:lnTo>
                  <a:lnTo>
                    <a:pt x="333" y="245"/>
                  </a:lnTo>
                  <a:lnTo>
                    <a:pt x="327" y="238"/>
                  </a:lnTo>
                  <a:lnTo>
                    <a:pt x="320" y="230"/>
                  </a:lnTo>
                  <a:lnTo>
                    <a:pt x="314" y="223"/>
                  </a:lnTo>
                  <a:lnTo>
                    <a:pt x="308" y="219"/>
                  </a:lnTo>
                  <a:lnTo>
                    <a:pt x="302" y="214"/>
                  </a:lnTo>
                  <a:lnTo>
                    <a:pt x="295" y="209"/>
                  </a:lnTo>
                  <a:lnTo>
                    <a:pt x="289" y="206"/>
                  </a:lnTo>
                  <a:lnTo>
                    <a:pt x="283" y="203"/>
                  </a:lnTo>
                  <a:lnTo>
                    <a:pt x="275" y="201"/>
                  </a:lnTo>
                  <a:lnTo>
                    <a:pt x="267" y="200"/>
                  </a:lnTo>
                  <a:lnTo>
                    <a:pt x="258" y="200"/>
                  </a:lnTo>
                  <a:lnTo>
                    <a:pt x="248" y="200"/>
                  </a:lnTo>
                  <a:lnTo>
                    <a:pt x="237" y="201"/>
                  </a:lnTo>
                  <a:lnTo>
                    <a:pt x="226" y="203"/>
                  </a:lnTo>
                  <a:lnTo>
                    <a:pt x="215" y="206"/>
                  </a:lnTo>
                  <a:lnTo>
                    <a:pt x="272" y="318"/>
                  </a:lnTo>
                  <a:lnTo>
                    <a:pt x="275" y="324"/>
                  </a:lnTo>
                  <a:lnTo>
                    <a:pt x="280" y="329"/>
                  </a:lnTo>
                  <a:lnTo>
                    <a:pt x="284" y="333"/>
                  </a:lnTo>
                  <a:lnTo>
                    <a:pt x="291" y="335"/>
                  </a:lnTo>
                  <a:lnTo>
                    <a:pt x="297" y="337"/>
                  </a:lnTo>
                  <a:lnTo>
                    <a:pt x="306" y="337"/>
                  </a:lnTo>
                  <a:lnTo>
                    <a:pt x="317" y="335"/>
                  </a:lnTo>
                  <a:lnTo>
                    <a:pt x="330" y="332"/>
                  </a:lnTo>
                  <a:lnTo>
                    <a:pt x="342" y="329"/>
                  </a:lnTo>
                  <a:lnTo>
                    <a:pt x="354" y="324"/>
                  </a:lnTo>
                  <a:lnTo>
                    <a:pt x="365" y="319"/>
                  </a:lnTo>
                  <a:lnTo>
                    <a:pt x="376" y="315"/>
                  </a:lnTo>
                  <a:lnTo>
                    <a:pt x="383" y="310"/>
                  </a:lnTo>
                  <a:lnTo>
                    <a:pt x="391" y="305"/>
                  </a:lnTo>
                  <a:lnTo>
                    <a:pt x="399" y="299"/>
                  </a:lnTo>
                  <a:lnTo>
                    <a:pt x="405" y="293"/>
                  </a:lnTo>
                  <a:lnTo>
                    <a:pt x="416" y="278"/>
                  </a:lnTo>
                  <a:lnTo>
                    <a:pt x="424" y="260"/>
                  </a:lnTo>
                  <a:lnTo>
                    <a:pt x="429" y="239"/>
                  </a:lnTo>
                  <a:lnTo>
                    <a:pt x="432" y="214"/>
                  </a:lnTo>
                  <a:lnTo>
                    <a:pt x="448" y="211"/>
                  </a:lnTo>
                  <a:lnTo>
                    <a:pt x="473" y="3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Freeform 36">
              <a:extLst>
                <a:ext uri="{FF2B5EF4-FFF2-40B4-BE49-F238E27FC236}">
                  <a16:creationId xmlns:a16="http://schemas.microsoft.com/office/drawing/2014/main" id="{6D4E9246-A7D9-4015-A082-1E2B0576B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625"/>
              <a:ext cx="267" cy="206"/>
            </a:xfrm>
            <a:custGeom>
              <a:avLst/>
              <a:gdLst>
                <a:gd name="T0" fmla="*/ 0 w 535"/>
                <a:gd name="T1" fmla="*/ 0 h 413"/>
                <a:gd name="T2" fmla="*/ 0 w 535"/>
                <a:gd name="T3" fmla="*/ 0 h 413"/>
                <a:gd name="T4" fmla="*/ 0 w 535"/>
                <a:gd name="T5" fmla="*/ 0 h 413"/>
                <a:gd name="T6" fmla="*/ 0 w 535"/>
                <a:gd name="T7" fmla="*/ 0 h 413"/>
                <a:gd name="T8" fmla="*/ 0 w 535"/>
                <a:gd name="T9" fmla="*/ 0 h 413"/>
                <a:gd name="T10" fmla="*/ 0 w 535"/>
                <a:gd name="T11" fmla="*/ 0 h 413"/>
                <a:gd name="T12" fmla="*/ 0 w 535"/>
                <a:gd name="T13" fmla="*/ 0 h 413"/>
                <a:gd name="T14" fmla="*/ 1 w 535"/>
                <a:gd name="T15" fmla="*/ 1 h 413"/>
                <a:gd name="T16" fmla="*/ 1 w 535"/>
                <a:gd name="T17" fmla="*/ 0 h 413"/>
                <a:gd name="T18" fmla="*/ 1 w 535"/>
                <a:gd name="T19" fmla="*/ 0 h 413"/>
                <a:gd name="T20" fmla="*/ 1 w 535"/>
                <a:gd name="T21" fmla="*/ 0 h 413"/>
                <a:gd name="T22" fmla="*/ 1 w 535"/>
                <a:gd name="T23" fmla="*/ 0 h 413"/>
                <a:gd name="T24" fmla="*/ 0 w 535"/>
                <a:gd name="T25" fmla="*/ 0 h 413"/>
                <a:gd name="T26" fmla="*/ 0 w 535"/>
                <a:gd name="T27" fmla="*/ 0 h 413"/>
                <a:gd name="T28" fmla="*/ 0 w 535"/>
                <a:gd name="T29" fmla="*/ 0 h 413"/>
                <a:gd name="T30" fmla="*/ 0 w 535"/>
                <a:gd name="T31" fmla="*/ 0 h 413"/>
                <a:gd name="T32" fmla="*/ 0 w 535"/>
                <a:gd name="T33" fmla="*/ 0 h 413"/>
                <a:gd name="T34" fmla="*/ 1 w 535"/>
                <a:gd name="T35" fmla="*/ 0 h 413"/>
                <a:gd name="T36" fmla="*/ 1 w 535"/>
                <a:gd name="T37" fmla="*/ 0 h 413"/>
                <a:gd name="T38" fmla="*/ 1 w 535"/>
                <a:gd name="T39" fmla="*/ 0 h 413"/>
                <a:gd name="T40" fmla="*/ 1 w 535"/>
                <a:gd name="T41" fmla="*/ 0 h 413"/>
                <a:gd name="T42" fmla="*/ 1 w 535"/>
                <a:gd name="T43" fmla="*/ 0 h 413"/>
                <a:gd name="T44" fmla="*/ 1 w 535"/>
                <a:gd name="T45" fmla="*/ 0 h 413"/>
                <a:gd name="T46" fmla="*/ 1 w 535"/>
                <a:gd name="T47" fmla="*/ 0 h 413"/>
                <a:gd name="T48" fmla="*/ 1 w 535"/>
                <a:gd name="T49" fmla="*/ 0 h 413"/>
                <a:gd name="T50" fmla="*/ 1 w 535"/>
                <a:gd name="T51" fmla="*/ 0 h 413"/>
                <a:gd name="T52" fmla="*/ 1 w 535"/>
                <a:gd name="T53" fmla="*/ 0 h 413"/>
                <a:gd name="T54" fmla="*/ 1 w 535"/>
                <a:gd name="T55" fmla="*/ 0 h 413"/>
                <a:gd name="T56" fmla="*/ 1 w 535"/>
                <a:gd name="T57" fmla="*/ 0 h 413"/>
                <a:gd name="T58" fmla="*/ 1 w 535"/>
                <a:gd name="T59" fmla="*/ 0 h 413"/>
                <a:gd name="T60" fmla="*/ 1 w 535"/>
                <a:gd name="T61" fmla="*/ 0 h 413"/>
                <a:gd name="T62" fmla="*/ 1 w 535"/>
                <a:gd name="T63" fmla="*/ 0 h 413"/>
                <a:gd name="T64" fmla="*/ 2 w 535"/>
                <a:gd name="T65" fmla="*/ 0 h 413"/>
                <a:gd name="T66" fmla="*/ 2 w 535"/>
                <a:gd name="T67" fmla="*/ 0 h 413"/>
                <a:gd name="T68" fmla="*/ 2 w 535"/>
                <a:gd name="T69" fmla="*/ 0 h 413"/>
                <a:gd name="T70" fmla="*/ 1 w 535"/>
                <a:gd name="T71" fmla="*/ 0 h 413"/>
                <a:gd name="T72" fmla="*/ 1 w 535"/>
                <a:gd name="T73" fmla="*/ 0 h 413"/>
                <a:gd name="T74" fmla="*/ 2 w 535"/>
                <a:gd name="T75" fmla="*/ 1 h 413"/>
                <a:gd name="T76" fmla="*/ 1 w 535"/>
                <a:gd name="T77" fmla="*/ 0 h 413"/>
                <a:gd name="T78" fmla="*/ 1 w 535"/>
                <a:gd name="T79" fmla="*/ 1 h 413"/>
                <a:gd name="T80" fmla="*/ 0 w 535"/>
                <a:gd name="T81" fmla="*/ 0 h 413"/>
                <a:gd name="T82" fmla="*/ 0 w 535"/>
                <a:gd name="T83" fmla="*/ 0 h 413"/>
                <a:gd name="T84" fmla="*/ 0 w 535"/>
                <a:gd name="T85" fmla="*/ 0 h 413"/>
                <a:gd name="T86" fmla="*/ 0 w 535"/>
                <a:gd name="T87" fmla="*/ 0 h 413"/>
                <a:gd name="T88" fmla="*/ 0 w 535"/>
                <a:gd name="T89" fmla="*/ 0 h 4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5"/>
                <a:gd name="T136" fmla="*/ 0 h 413"/>
                <a:gd name="T137" fmla="*/ 535 w 535"/>
                <a:gd name="T138" fmla="*/ 413 h 4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5" h="413">
                  <a:moveTo>
                    <a:pt x="0" y="132"/>
                  </a:moveTo>
                  <a:lnTo>
                    <a:pt x="160" y="91"/>
                  </a:lnTo>
                  <a:lnTo>
                    <a:pt x="165" y="103"/>
                  </a:lnTo>
                  <a:lnTo>
                    <a:pt x="157" y="106"/>
                  </a:lnTo>
                  <a:lnTo>
                    <a:pt x="149" y="110"/>
                  </a:lnTo>
                  <a:lnTo>
                    <a:pt x="145" y="111"/>
                  </a:lnTo>
                  <a:lnTo>
                    <a:pt x="142" y="114"/>
                  </a:lnTo>
                  <a:lnTo>
                    <a:pt x="138" y="117"/>
                  </a:lnTo>
                  <a:lnTo>
                    <a:pt x="138" y="121"/>
                  </a:lnTo>
                  <a:lnTo>
                    <a:pt x="138" y="125"/>
                  </a:lnTo>
                  <a:lnTo>
                    <a:pt x="142" y="132"/>
                  </a:lnTo>
                  <a:lnTo>
                    <a:pt x="143" y="135"/>
                  </a:lnTo>
                  <a:lnTo>
                    <a:pt x="145" y="138"/>
                  </a:lnTo>
                  <a:lnTo>
                    <a:pt x="148" y="141"/>
                  </a:lnTo>
                  <a:lnTo>
                    <a:pt x="151" y="146"/>
                  </a:lnTo>
                  <a:lnTo>
                    <a:pt x="293" y="290"/>
                  </a:lnTo>
                  <a:lnTo>
                    <a:pt x="297" y="290"/>
                  </a:lnTo>
                  <a:lnTo>
                    <a:pt x="293" y="139"/>
                  </a:lnTo>
                  <a:lnTo>
                    <a:pt x="293" y="138"/>
                  </a:lnTo>
                  <a:lnTo>
                    <a:pt x="289" y="133"/>
                  </a:lnTo>
                  <a:lnTo>
                    <a:pt x="285" y="128"/>
                  </a:lnTo>
                  <a:lnTo>
                    <a:pt x="277" y="121"/>
                  </a:lnTo>
                  <a:lnTo>
                    <a:pt x="269" y="113"/>
                  </a:lnTo>
                  <a:lnTo>
                    <a:pt x="263" y="106"/>
                  </a:lnTo>
                  <a:lnTo>
                    <a:pt x="258" y="102"/>
                  </a:lnTo>
                  <a:lnTo>
                    <a:pt x="253" y="99"/>
                  </a:lnTo>
                  <a:lnTo>
                    <a:pt x="249" y="97"/>
                  </a:lnTo>
                  <a:lnTo>
                    <a:pt x="244" y="94"/>
                  </a:lnTo>
                  <a:lnTo>
                    <a:pt x="239" y="92"/>
                  </a:lnTo>
                  <a:lnTo>
                    <a:pt x="234" y="91"/>
                  </a:lnTo>
                  <a:lnTo>
                    <a:pt x="230" y="91"/>
                  </a:lnTo>
                  <a:lnTo>
                    <a:pt x="223" y="91"/>
                  </a:lnTo>
                  <a:lnTo>
                    <a:pt x="216" y="91"/>
                  </a:lnTo>
                  <a:lnTo>
                    <a:pt x="206" y="92"/>
                  </a:lnTo>
                  <a:lnTo>
                    <a:pt x="200" y="81"/>
                  </a:lnTo>
                  <a:lnTo>
                    <a:pt x="370" y="39"/>
                  </a:lnTo>
                  <a:lnTo>
                    <a:pt x="374" y="50"/>
                  </a:lnTo>
                  <a:lnTo>
                    <a:pt x="365" y="53"/>
                  </a:lnTo>
                  <a:lnTo>
                    <a:pt x="355" y="56"/>
                  </a:lnTo>
                  <a:lnTo>
                    <a:pt x="349" y="59"/>
                  </a:lnTo>
                  <a:lnTo>
                    <a:pt x="346" y="62"/>
                  </a:lnTo>
                  <a:lnTo>
                    <a:pt x="343" y="66"/>
                  </a:lnTo>
                  <a:lnTo>
                    <a:pt x="343" y="69"/>
                  </a:lnTo>
                  <a:lnTo>
                    <a:pt x="343" y="72"/>
                  </a:lnTo>
                  <a:lnTo>
                    <a:pt x="344" y="77"/>
                  </a:lnTo>
                  <a:lnTo>
                    <a:pt x="346" y="80"/>
                  </a:lnTo>
                  <a:lnTo>
                    <a:pt x="349" y="84"/>
                  </a:lnTo>
                  <a:lnTo>
                    <a:pt x="355" y="92"/>
                  </a:lnTo>
                  <a:lnTo>
                    <a:pt x="365" y="102"/>
                  </a:lnTo>
                  <a:lnTo>
                    <a:pt x="495" y="235"/>
                  </a:lnTo>
                  <a:lnTo>
                    <a:pt x="499" y="234"/>
                  </a:lnTo>
                  <a:lnTo>
                    <a:pt x="483" y="67"/>
                  </a:lnTo>
                  <a:lnTo>
                    <a:pt x="483" y="64"/>
                  </a:lnTo>
                  <a:lnTo>
                    <a:pt x="481" y="59"/>
                  </a:lnTo>
                  <a:lnTo>
                    <a:pt x="480" y="55"/>
                  </a:lnTo>
                  <a:lnTo>
                    <a:pt x="477" y="48"/>
                  </a:lnTo>
                  <a:lnTo>
                    <a:pt x="473" y="42"/>
                  </a:lnTo>
                  <a:lnTo>
                    <a:pt x="469" y="37"/>
                  </a:lnTo>
                  <a:lnTo>
                    <a:pt x="464" y="36"/>
                  </a:lnTo>
                  <a:lnTo>
                    <a:pt x="458" y="34"/>
                  </a:lnTo>
                  <a:lnTo>
                    <a:pt x="453" y="34"/>
                  </a:lnTo>
                  <a:lnTo>
                    <a:pt x="447" y="34"/>
                  </a:lnTo>
                  <a:lnTo>
                    <a:pt x="439" y="36"/>
                  </a:lnTo>
                  <a:lnTo>
                    <a:pt x="429" y="37"/>
                  </a:lnTo>
                  <a:lnTo>
                    <a:pt x="423" y="25"/>
                  </a:lnTo>
                  <a:lnTo>
                    <a:pt x="522" y="0"/>
                  </a:lnTo>
                  <a:lnTo>
                    <a:pt x="528" y="12"/>
                  </a:lnTo>
                  <a:lnTo>
                    <a:pt x="524" y="14"/>
                  </a:lnTo>
                  <a:lnTo>
                    <a:pt x="519" y="17"/>
                  </a:lnTo>
                  <a:lnTo>
                    <a:pt x="514" y="18"/>
                  </a:lnTo>
                  <a:lnTo>
                    <a:pt x="511" y="22"/>
                  </a:lnTo>
                  <a:lnTo>
                    <a:pt x="508" y="26"/>
                  </a:lnTo>
                  <a:lnTo>
                    <a:pt x="506" y="33"/>
                  </a:lnTo>
                  <a:lnTo>
                    <a:pt x="505" y="40"/>
                  </a:lnTo>
                  <a:lnTo>
                    <a:pt x="505" y="50"/>
                  </a:lnTo>
                  <a:lnTo>
                    <a:pt x="535" y="356"/>
                  </a:lnTo>
                  <a:lnTo>
                    <a:pt x="519" y="361"/>
                  </a:lnTo>
                  <a:lnTo>
                    <a:pt x="321" y="166"/>
                  </a:lnTo>
                  <a:lnTo>
                    <a:pt x="318" y="168"/>
                  </a:lnTo>
                  <a:lnTo>
                    <a:pt x="324" y="410"/>
                  </a:lnTo>
                  <a:lnTo>
                    <a:pt x="310" y="413"/>
                  </a:lnTo>
                  <a:lnTo>
                    <a:pt x="58" y="163"/>
                  </a:lnTo>
                  <a:lnTo>
                    <a:pt x="50" y="155"/>
                  </a:lnTo>
                  <a:lnTo>
                    <a:pt x="43" y="150"/>
                  </a:lnTo>
                  <a:lnTo>
                    <a:pt x="36" y="146"/>
                  </a:lnTo>
                  <a:lnTo>
                    <a:pt x="32" y="144"/>
                  </a:lnTo>
                  <a:lnTo>
                    <a:pt x="27" y="143"/>
                  </a:lnTo>
                  <a:lnTo>
                    <a:pt x="21" y="143"/>
                  </a:lnTo>
                  <a:lnTo>
                    <a:pt x="13" y="143"/>
                  </a:lnTo>
                  <a:lnTo>
                    <a:pt x="5" y="143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Freeform 37">
              <a:extLst>
                <a:ext uri="{FF2B5EF4-FFF2-40B4-BE49-F238E27FC236}">
                  <a16:creationId xmlns:a16="http://schemas.microsoft.com/office/drawing/2014/main" id="{4F61DC91-91D6-4878-B91D-63556E05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591"/>
              <a:ext cx="171" cy="195"/>
            </a:xfrm>
            <a:custGeom>
              <a:avLst/>
              <a:gdLst>
                <a:gd name="T0" fmla="*/ 0 w 343"/>
                <a:gd name="T1" fmla="*/ 2 h 390"/>
                <a:gd name="T2" fmla="*/ 0 w 343"/>
                <a:gd name="T3" fmla="*/ 2 h 390"/>
                <a:gd name="T4" fmla="*/ 0 w 343"/>
                <a:gd name="T5" fmla="*/ 2 h 390"/>
                <a:gd name="T6" fmla="*/ 0 w 343"/>
                <a:gd name="T7" fmla="*/ 2 h 390"/>
                <a:gd name="T8" fmla="*/ 0 w 343"/>
                <a:gd name="T9" fmla="*/ 2 h 390"/>
                <a:gd name="T10" fmla="*/ 0 w 343"/>
                <a:gd name="T11" fmla="*/ 2 h 390"/>
                <a:gd name="T12" fmla="*/ 1 w 343"/>
                <a:gd name="T13" fmla="*/ 2 h 390"/>
                <a:gd name="T14" fmla="*/ 1 w 343"/>
                <a:gd name="T15" fmla="*/ 2 h 390"/>
                <a:gd name="T16" fmla="*/ 1 w 343"/>
                <a:gd name="T17" fmla="*/ 2 h 390"/>
                <a:gd name="T18" fmla="*/ 1 w 343"/>
                <a:gd name="T19" fmla="*/ 1 h 390"/>
                <a:gd name="T20" fmla="*/ 0 w 343"/>
                <a:gd name="T21" fmla="*/ 1 h 390"/>
                <a:gd name="T22" fmla="*/ 0 w 343"/>
                <a:gd name="T23" fmla="*/ 1 h 390"/>
                <a:gd name="T24" fmla="*/ 0 w 343"/>
                <a:gd name="T25" fmla="*/ 1 h 390"/>
                <a:gd name="T26" fmla="*/ 0 w 343"/>
                <a:gd name="T27" fmla="*/ 1 h 390"/>
                <a:gd name="T28" fmla="*/ 0 w 343"/>
                <a:gd name="T29" fmla="*/ 1 h 390"/>
                <a:gd name="T30" fmla="*/ 0 w 343"/>
                <a:gd name="T31" fmla="*/ 1 h 390"/>
                <a:gd name="T32" fmla="*/ 0 w 343"/>
                <a:gd name="T33" fmla="*/ 1 h 390"/>
                <a:gd name="T34" fmla="*/ 0 w 343"/>
                <a:gd name="T35" fmla="*/ 1 h 390"/>
                <a:gd name="T36" fmla="*/ 0 w 343"/>
                <a:gd name="T37" fmla="*/ 1 h 390"/>
                <a:gd name="T38" fmla="*/ 0 w 343"/>
                <a:gd name="T39" fmla="*/ 1 h 390"/>
                <a:gd name="T40" fmla="*/ 0 w 343"/>
                <a:gd name="T41" fmla="*/ 1 h 390"/>
                <a:gd name="T42" fmla="*/ 0 w 343"/>
                <a:gd name="T43" fmla="*/ 1 h 390"/>
                <a:gd name="T44" fmla="*/ 0 w 343"/>
                <a:gd name="T45" fmla="*/ 1 h 390"/>
                <a:gd name="T46" fmla="*/ 0 w 343"/>
                <a:gd name="T47" fmla="*/ 1 h 390"/>
                <a:gd name="T48" fmla="*/ 0 w 343"/>
                <a:gd name="T49" fmla="*/ 1 h 390"/>
                <a:gd name="T50" fmla="*/ 0 w 343"/>
                <a:gd name="T51" fmla="*/ 1 h 390"/>
                <a:gd name="T52" fmla="*/ 0 w 343"/>
                <a:gd name="T53" fmla="*/ 1 h 390"/>
                <a:gd name="T54" fmla="*/ 0 w 343"/>
                <a:gd name="T55" fmla="*/ 1 h 390"/>
                <a:gd name="T56" fmla="*/ 0 w 343"/>
                <a:gd name="T57" fmla="*/ 1 h 390"/>
                <a:gd name="T58" fmla="*/ 0 w 343"/>
                <a:gd name="T59" fmla="*/ 1 h 390"/>
                <a:gd name="T60" fmla="*/ 0 w 343"/>
                <a:gd name="T61" fmla="*/ 1 h 390"/>
                <a:gd name="T62" fmla="*/ 0 w 343"/>
                <a:gd name="T63" fmla="*/ 1 h 390"/>
                <a:gd name="T64" fmla="*/ 0 w 343"/>
                <a:gd name="T65" fmla="*/ 1 h 390"/>
                <a:gd name="T66" fmla="*/ 0 w 343"/>
                <a:gd name="T67" fmla="*/ 1 h 390"/>
                <a:gd name="T68" fmla="*/ 0 w 343"/>
                <a:gd name="T69" fmla="*/ 1 h 390"/>
                <a:gd name="T70" fmla="*/ 0 w 343"/>
                <a:gd name="T71" fmla="*/ 1 h 390"/>
                <a:gd name="T72" fmla="*/ 0 w 343"/>
                <a:gd name="T73" fmla="*/ 1 h 390"/>
                <a:gd name="T74" fmla="*/ 0 w 343"/>
                <a:gd name="T75" fmla="*/ 1 h 390"/>
                <a:gd name="T76" fmla="*/ 0 w 343"/>
                <a:gd name="T77" fmla="*/ 1 h 390"/>
                <a:gd name="T78" fmla="*/ 0 w 343"/>
                <a:gd name="T79" fmla="*/ 1 h 390"/>
                <a:gd name="T80" fmla="*/ 0 w 343"/>
                <a:gd name="T81" fmla="*/ 1 h 390"/>
                <a:gd name="T82" fmla="*/ 0 w 343"/>
                <a:gd name="T83" fmla="*/ 1 h 390"/>
                <a:gd name="T84" fmla="*/ 0 w 343"/>
                <a:gd name="T85" fmla="*/ 1 h 390"/>
                <a:gd name="T86" fmla="*/ 0 w 343"/>
                <a:gd name="T87" fmla="*/ 1 h 390"/>
                <a:gd name="T88" fmla="*/ 1 w 343"/>
                <a:gd name="T89" fmla="*/ 1 h 390"/>
                <a:gd name="T90" fmla="*/ 1 w 343"/>
                <a:gd name="T91" fmla="*/ 1 h 390"/>
                <a:gd name="T92" fmla="*/ 1 w 343"/>
                <a:gd name="T93" fmla="*/ 1 h 390"/>
                <a:gd name="T94" fmla="*/ 1 w 343"/>
                <a:gd name="T95" fmla="*/ 1 h 390"/>
                <a:gd name="T96" fmla="*/ 1 w 343"/>
                <a:gd name="T97" fmla="*/ 2 h 390"/>
                <a:gd name="T98" fmla="*/ 1 w 343"/>
                <a:gd name="T99" fmla="*/ 2 h 390"/>
                <a:gd name="T100" fmla="*/ 1 w 343"/>
                <a:gd name="T101" fmla="*/ 2 h 390"/>
                <a:gd name="T102" fmla="*/ 0 w 343"/>
                <a:gd name="T103" fmla="*/ 2 h 390"/>
                <a:gd name="T104" fmla="*/ 0 w 343"/>
                <a:gd name="T105" fmla="*/ 2 h 390"/>
                <a:gd name="T106" fmla="*/ 0 w 343"/>
                <a:gd name="T107" fmla="*/ 2 h 390"/>
                <a:gd name="T108" fmla="*/ 0 w 343"/>
                <a:gd name="T109" fmla="*/ 2 h 390"/>
                <a:gd name="T110" fmla="*/ 0 w 343"/>
                <a:gd name="T111" fmla="*/ 2 h 390"/>
                <a:gd name="T112" fmla="*/ 0 w 343"/>
                <a:gd name="T113" fmla="*/ 2 h 390"/>
                <a:gd name="T114" fmla="*/ 0 w 343"/>
                <a:gd name="T115" fmla="*/ 2 h 390"/>
                <a:gd name="T116" fmla="*/ 0 w 343"/>
                <a:gd name="T117" fmla="*/ 2 h 3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43"/>
                <a:gd name="T178" fmla="*/ 0 h 390"/>
                <a:gd name="T179" fmla="*/ 343 w 343"/>
                <a:gd name="T180" fmla="*/ 390 h 39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43" h="390">
                  <a:moveTo>
                    <a:pt x="121" y="390"/>
                  </a:moveTo>
                  <a:lnTo>
                    <a:pt x="65" y="275"/>
                  </a:lnTo>
                  <a:lnTo>
                    <a:pt x="80" y="270"/>
                  </a:lnTo>
                  <a:lnTo>
                    <a:pt x="90" y="283"/>
                  </a:lnTo>
                  <a:lnTo>
                    <a:pt x="101" y="292"/>
                  </a:lnTo>
                  <a:lnTo>
                    <a:pt x="110" y="302"/>
                  </a:lnTo>
                  <a:lnTo>
                    <a:pt x="121" y="311"/>
                  </a:lnTo>
                  <a:lnTo>
                    <a:pt x="131" y="317"/>
                  </a:lnTo>
                  <a:lnTo>
                    <a:pt x="140" y="325"/>
                  </a:lnTo>
                  <a:lnTo>
                    <a:pt x="151" y="330"/>
                  </a:lnTo>
                  <a:lnTo>
                    <a:pt x="161" y="335"/>
                  </a:lnTo>
                  <a:lnTo>
                    <a:pt x="172" y="338"/>
                  </a:lnTo>
                  <a:lnTo>
                    <a:pt x="181" y="341"/>
                  </a:lnTo>
                  <a:lnTo>
                    <a:pt x="192" y="343"/>
                  </a:lnTo>
                  <a:lnTo>
                    <a:pt x="202" y="344"/>
                  </a:lnTo>
                  <a:lnTo>
                    <a:pt x="213" y="344"/>
                  </a:lnTo>
                  <a:lnTo>
                    <a:pt x="222" y="344"/>
                  </a:lnTo>
                  <a:lnTo>
                    <a:pt x="231" y="343"/>
                  </a:lnTo>
                  <a:lnTo>
                    <a:pt x="241" y="341"/>
                  </a:lnTo>
                  <a:lnTo>
                    <a:pt x="258" y="336"/>
                  </a:lnTo>
                  <a:lnTo>
                    <a:pt x="271" y="329"/>
                  </a:lnTo>
                  <a:lnTo>
                    <a:pt x="280" y="322"/>
                  </a:lnTo>
                  <a:lnTo>
                    <a:pt x="285" y="313"/>
                  </a:lnTo>
                  <a:lnTo>
                    <a:pt x="288" y="302"/>
                  </a:lnTo>
                  <a:lnTo>
                    <a:pt x="290" y="292"/>
                  </a:lnTo>
                  <a:lnTo>
                    <a:pt x="288" y="283"/>
                  </a:lnTo>
                  <a:lnTo>
                    <a:pt x="285" y="273"/>
                  </a:lnTo>
                  <a:lnTo>
                    <a:pt x="279" y="264"/>
                  </a:lnTo>
                  <a:lnTo>
                    <a:pt x="271" y="256"/>
                  </a:lnTo>
                  <a:lnTo>
                    <a:pt x="261" y="250"/>
                  </a:lnTo>
                  <a:lnTo>
                    <a:pt x="252" y="245"/>
                  </a:lnTo>
                  <a:lnTo>
                    <a:pt x="247" y="244"/>
                  </a:lnTo>
                  <a:lnTo>
                    <a:pt x="242" y="242"/>
                  </a:lnTo>
                  <a:lnTo>
                    <a:pt x="236" y="240"/>
                  </a:lnTo>
                  <a:lnTo>
                    <a:pt x="230" y="239"/>
                  </a:lnTo>
                  <a:lnTo>
                    <a:pt x="222" y="237"/>
                  </a:lnTo>
                  <a:lnTo>
                    <a:pt x="214" y="236"/>
                  </a:lnTo>
                  <a:lnTo>
                    <a:pt x="206" y="234"/>
                  </a:lnTo>
                  <a:lnTo>
                    <a:pt x="197" y="233"/>
                  </a:lnTo>
                  <a:lnTo>
                    <a:pt x="153" y="228"/>
                  </a:lnTo>
                  <a:lnTo>
                    <a:pt x="137" y="225"/>
                  </a:lnTo>
                  <a:lnTo>
                    <a:pt x="123" y="223"/>
                  </a:lnTo>
                  <a:lnTo>
                    <a:pt x="110" y="220"/>
                  </a:lnTo>
                  <a:lnTo>
                    <a:pt x="98" y="217"/>
                  </a:lnTo>
                  <a:lnTo>
                    <a:pt x="85" y="214"/>
                  </a:lnTo>
                  <a:lnTo>
                    <a:pt x="76" y="209"/>
                  </a:lnTo>
                  <a:lnTo>
                    <a:pt x="66" y="206"/>
                  </a:lnTo>
                  <a:lnTo>
                    <a:pt x="57" y="203"/>
                  </a:lnTo>
                  <a:lnTo>
                    <a:pt x="49" y="198"/>
                  </a:lnTo>
                  <a:lnTo>
                    <a:pt x="43" y="193"/>
                  </a:lnTo>
                  <a:lnTo>
                    <a:pt x="36" y="189"/>
                  </a:lnTo>
                  <a:lnTo>
                    <a:pt x="30" y="182"/>
                  </a:lnTo>
                  <a:lnTo>
                    <a:pt x="24" y="176"/>
                  </a:lnTo>
                  <a:lnTo>
                    <a:pt x="19" y="170"/>
                  </a:lnTo>
                  <a:lnTo>
                    <a:pt x="14" y="162"/>
                  </a:lnTo>
                  <a:lnTo>
                    <a:pt x="10" y="154"/>
                  </a:lnTo>
                  <a:lnTo>
                    <a:pt x="3" y="137"/>
                  </a:lnTo>
                  <a:lnTo>
                    <a:pt x="0" y="119"/>
                  </a:lnTo>
                  <a:lnTo>
                    <a:pt x="2" y="102"/>
                  </a:lnTo>
                  <a:lnTo>
                    <a:pt x="7" y="83"/>
                  </a:lnTo>
                  <a:lnTo>
                    <a:pt x="11" y="75"/>
                  </a:lnTo>
                  <a:lnTo>
                    <a:pt x="16" y="68"/>
                  </a:lnTo>
                  <a:lnTo>
                    <a:pt x="24" y="60"/>
                  </a:lnTo>
                  <a:lnTo>
                    <a:pt x="32" y="53"/>
                  </a:lnTo>
                  <a:lnTo>
                    <a:pt x="43" y="47"/>
                  </a:lnTo>
                  <a:lnTo>
                    <a:pt x="54" y="41"/>
                  </a:lnTo>
                  <a:lnTo>
                    <a:pt x="66" y="36"/>
                  </a:lnTo>
                  <a:lnTo>
                    <a:pt x="80" y="33"/>
                  </a:lnTo>
                  <a:lnTo>
                    <a:pt x="88" y="31"/>
                  </a:lnTo>
                  <a:lnTo>
                    <a:pt x="96" y="30"/>
                  </a:lnTo>
                  <a:lnTo>
                    <a:pt x="104" y="28"/>
                  </a:lnTo>
                  <a:lnTo>
                    <a:pt x="112" y="27"/>
                  </a:lnTo>
                  <a:lnTo>
                    <a:pt x="118" y="27"/>
                  </a:lnTo>
                  <a:lnTo>
                    <a:pt x="126" y="25"/>
                  </a:lnTo>
                  <a:lnTo>
                    <a:pt x="134" y="25"/>
                  </a:lnTo>
                  <a:lnTo>
                    <a:pt x="142" y="25"/>
                  </a:lnTo>
                  <a:lnTo>
                    <a:pt x="156" y="25"/>
                  </a:lnTo>
                  <a:lnTo>
                    <a:pt x="167" y="25"/>
                  </a:lnTo>
                  <a:lnTo>
                    <a:pt x="175" y="25"/>
                  </a:lnTo>
                  <a:lnTo>
                    <a:pt x="178" y="25"/>
                  </a:lnTo>
                  <a:lnTo>
                    <a:pt x="183" y="24"/>
                  </a:lnTo>
                  <a:lnTo>
                    <a:pt x="186" y="22"/>
                  </a:lnTo>
                  <a:lnTo>
                    <a:pt x="187" y="19"/>
                  </a:lnTo>
                  <a:lnTo>
                    <a:pt x="187" y="17"/>
                  </a:lnTo>
                  <a:lnTo>
                    <a:pt x="189" y="14"/>
                  </a:lnTo>
                  <a:lnTo>
                    <a:pt x="189" y="11"/>
                  </a:lnTo>
                  <a:lnTo>
                    <a:pt x="189" y="8"/>
                  </a:lnTo>
                  <a:lnTo>
                    <a:pt x="187" y="5"/>
                  </a:lnTo>
                  <a:lnTo>
                    <a:pt x="205" y="0"/>
                  </a:lnTo>
                  <a:lnTo>
                    <a:pt x="253" y="101"/>
                  </a:lnTo>
                  <a:lnTo>
                    <a:pt x="239" y="105"/>
                  </a:lnTo>
                  <a:lnTo>
                    <a:pt x="231" y="97"/>
                  </a:lnTo>
                  <a:lnTo>
                    <a:pt x="224" y="90"/>
                  </a:lnTo>
                  <a:lnTo>
                    <a:pt x="216" y="83"/>
                  </a:lnTo>
                  <a:lnTo>
                    <a:pt x="208" y="75"/>
                  </a:lnTo>
                  <a:lnTo>
                    <a:pt x="198" y="69"/>
                  </a:lnTo>
                  <a:lnTo>
                    <a:pt x="189" y="64"/>
                  </a:lnTo>
                  <a:lnTo>
                    <a:pt x="180" y="58"/>
                  </a:lnTo>
                  <a:lnTo>
                    <a:pt x="170" y="53"/>
                  </a:lnTo>
                  <a:lnTo>
                    <a:pt x="161" y="50"/>
                  </a:lnTo>
                  <a:lnTo>
                    <a:pt x="150" y="47"/>
                  </a:lnTo>
                  <a:lnTo>
                    <a:pt x="140" y="44"/>
                  </a:lnTo>
                  <a:lnTo>
                    <a:pt x="131" y="42"/>
                  </a:lnTo>
                  <a:lnTo>
                    <a:pt x="121" y="42"/>
                  </a:lnTo>
                  <a:lnTo>
                    <a:pt x="112" y="42"/>
                  </a:lnTo>
                  <a:lnTo>
                    <a:pt x="101" y="44"/>
                  </a:lnTo>
                  <a:lnTo>
                    <a:pt x="92" y="46"/>
                  </a:lnTo>
                  <a:lnTo>
                    <a:pt x="79" y="50"/>
                  </a:lnTo>
                  <a:lnTo>
                    <a:pt x="68" y="55"/>
                  </a:lnTo>
                  <a:lnTo>
                    <a:pt x="60" y="61"/>
                  </a:lnTo>
                  <a:lnTo>
                    <a:pt x="54" y="69"/>
                  </a:lnTo>
                  <a:lnTo>
                    <a:pt x="51" y="77"/>
                  </a:lnTo>
                  <a:lnTo>
                    <a:pt x="49" y="86"/>
                  </a:lnTo>
                  <a:lnTo>
                    <a:pt x="51" y="96"/>
                  </a:lnTo>
                  <a:lnTo>
                    <a:pt x="54" y="105"/>
                  </a:lnTo>
                  <a:lnTo>
                    <a:pt x="60" y="115"/>
                  </a:lnTo>
                  <a:lnTo>
                    <a:pt x="66" y="123"/>
                  </a:lnTo>
                  <a:lnTo>
                    <a:pt x="74" y="129"/>
                  </a:lnTo>
                  <a:lnTo>
                    <a:pt x="84" y="134"/>
                  </a:lnTo>
                  <a:lnTo>
                    <a:pt x="90" y="135"/>
                  </a:lnTo>
                  <a:lnTo>
                    <a:pt x="96" y="137"/>
                  </a:lnTo>
                  <a:lnTo>
                    <a:pt x="106" y="138"/>
                  </a:lnTo>
                  <a:lnTo>
                    <a:pt x="115" y="141"/>
                  </a:lnTo>
                  <a:lnTo>
                    <a:pt x="126" y="143"/>
                  </a:lnTo>
                  <a:lnTo>
                    <a:pt x="139" y="145"/>
                  </a:lnTo>
                  <a:lnTo>
                    <a:pt x="153" y="148"/>
                  </a:lnTo>
                  <a:lnTo>
                    <a:pt x="167" y="149"/>
                  </a:lnTo>
                  <a:lnTo>
                    <a:pt x="216" y="156"/>
                  </a:lnTo>
                  <a:lnTo>
                    <a:pt x="224" y="157"/>
                  </a:lnTo>
                  <a:lnTo>
                    <a:pt x="231" y="159"/>
                  </a:lnTo>
                  <a:lnTo>
                    <a:pt x="239" y="160"/>
                  </a:lnTo>
                  <a:lnTo>
                    <a:pt x="247" y="162"/>
                  </a:lnTo>
                  <a:lnTo>
                    <a:pt x="253" y="163"/>
                  </a:lnTo>
                  <a:lnTo>
                    <a:pt x="260" y="167"/>
                  </a:lnTo>
                  <a:lnTo>
                    <a:pt x="266" y="168"/>
                  </a:lnTo>
                  <a:lnTo>
                    <a:pt x="272" y="171"/>
                  </a:lnTo>
                  <a:lnTo>
                    <a:pt x="283" y="176"/>
                  </a:lnTo>
                  <a:lnTo>
                    <a:pt x="293" y="181"/>
                  </a:lnTo>
                  <a:lnTo>
                    <a:pt x="301" y="187"/>
                  </a:lnTo>
                  <a:lnTo>
                    <a:pt x="309" y="193"/>
                  </a:lnTo>
                  <a:lnTo>
                    <a:pt x="316" y="201"/>
                  </a:lnTo>
                  <a:lnTo>
                    <a:pt x="323" y="209"/>
                  </a:lnTo>
                  <a:lnTo>
                    <a:pt x="329" y="217"/>
                  </a:lnTo>
                  <a:lnTo>
                    <a:pt x="334" y="226"/>
                  </a:lnTo>
                  <a:lnTo>
                    <a:pt x="342" y="244"/>
                  </a:lnTo>
                  <a:lnTo>
                    <a:pt x="343" y="262"/>
                  </a:lnTo>
                  <a:lnTo>
                    <a:pt x="342" y="281"/>
                  </a:lnTo>
                  <a:lnTo>
                    <a:pt x="334" y="300"/>
                  </a:lnTo>
                  <a:lnTo>
                    <a:pt x="329" y="310"/>
                  </a:lnTo>
                  <a:lnTo>
                    <a:pt x="323" y="319"/>
                  </a:lnTo>
                  <a:lnTo>
                    <a:pt x="313" y="327"/>
                  </a:lnTo>
                  <a:lnTo>
                    <a:pt x="304" y="335"/>
                  </a:lnTo>
                  <a:lnTo>
                    <a:pt x="291" y="341"/>
                  </a:lnTo>
                  <a:lnTo>
                    <a:pt x="277" y="347"/>
                  </a:lnTo>
                  <a:lnTo>
                    <a:pt x="263" y="354"/>
                  </a:lnTo>
                  <a:lnTo>
                    <a:pt x="246" y="358"/>
                  </a:lnTo>
                  <a:lnTo>
                    <a:pt x="238" y="360"/>
                  </a:lnTo>
                  <a:lnTo>
                    <a:pt x="228" y="362"/>
                  </a:lnTo>
                  <a:lnTo>
                    <a:pt x="220" y="363"/>
                  </a:lnTo>
                  <a:lnTo>
                    <a:pt x="211" y="363"/>
                  </a:lnTo>
                  <a:lnTo>
                    <a:pt x="202" y="365"/>
                  </a:lnTo>
                  <a:lnTo>
                    <a:pt x="192" y="365"/>
                  </a:lnTo>
                  <a:lnTo>
                    <a:pt x="183" y="365"/>
                  </a:lnTo>
                  <a:lnTo>
                    <a:pt x="173" y="365"/>
                  </a:lnTo>
                  <a:lnTo>
                    <a:pt x="161" y="363"/>
                  </a:lnTo>
                  <a:lnTo>
                    <a:pt x="158" y="363"/>
                  </a:lnTo>
                  <a:lnTo>
                    <a:pt x="153" y="363"/>
                  </a:lnTo>
                  <a:lnTo>
                    <a:pt x="150" y="365"/>
                  </a:lnTo>
                  <a:lnTo>
                    <a:pt x="147" y="365"/>
                  </a:lnTo>
                  <a:lnTo>
                    <a:pt x="143" y="366"/>
                  </a:lnTo>
                  <a:lnTo>
                    <a:pt x="140" y="368"/>
                  </a:lnTo>
                  <a:lnTo>
                    <a:pt x="139" y="371"/>
                  </a:lnTo>
                  <a:lnTo>
                    <a:pt x="137" y="373"/>
                  </a:lnTo>
                  <a:lnTo>
                    <a:pt x="137" y="376"/>
                  </a:lnTo>
                  <a:lnTo>
                    <a:pt x="137" y="379"/>
                  </a:lnTo>
                  <a:lnTo>
                    <a:pt x="137" y="382"/>
                  </a:lnTo>
                  <a:lnTo>
                    <a:pt x="137" y="385"/>
                  </a:lnTo>
                  <a:lnTo>
                    <a:pt x="121" y="3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" name="Freeform 38">
              <a:extLst>
                <a:ext uri="{FF2B5EF4-FFF2-40B4-BE49-F238E27FC236}">
                  <a16:creationId xmlns:a16="http://schemas.microsoft.com/office/drawing/2014/main" id="{BC3DC9FC-E252-49A9-82A7-286389B1F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57"/>
              <a:ext cx="402" cy="956"/>
            </a:xfrm>
            <a:custGeom>
              <a:avLst/>
              <a:gdLst>
                <a:gd name="T0" fmla="*/ 3 w 803"/>
                <a:gd name="T1" fmla="*/ 8 h 1911"/>
                <a:gd name="T2" fmla="*/ 4 w 803"/>
                <a:gd name="T3" fmla="*/ 8 h 1911"/>
                <a:gd name="T4" fmla="*/ 4 w 803"/>
                <a:gd name="T5" fmla="*/ 7 h 1911"/>
                <a:gd name="T6" fmla="*/ 3 w 803"/>
                <a:gd name="T7" fmla="*/ 5 h 1911"/>
                <a:gd name="T8" fmla="*/ 3 w 803"/>
                <a:gd name="T9" fmla="*/ 4 h 1911"/>
                <a:gd name="T10" fmla="*/ 2 w 803"/>
                <a:gd name="T11" fmla="*/ 3 h 1911"/>
                <a:gd name="T12" fmla="*/ 2 w 803"/>
                <a:gd name="T13" fmla="*/ 2 h 1911"/>
                <a:gd name="T14" fmla="*/ 2 w 803"/>
                <a:gd name="T15" fmla="*/ 1 h 1911"/>
                <a:gd name="T16" fmla="*/ 1 w 803"/>
                <a:gd name="T17" fmla="*/ 0 h 1911"/>
                <a:gd name="T18" fmla="*/ 2 w 803"/>
                <a:gd name="T19" fmla="*/ 2 h 1911"/>
                <a:gd name="T20" fmla="*/ 3 w 803"/>
                <a:gd name="T21" fmla="*/ 4 h 1911"/>
                <a:gd name="T22" fmla="*/ 3 w 803"/>
                <a:gd name="T23" fmla="*/ 6 h 1911"/>
                <a:gd name="T24" fmla="*/ 3 w 803"/>
                <a:gd name="T25" fmla="*/ 6 h 1911"/>
                <a:gd name="T26" fmla="*/ 2 w 803"/>
                <a:gd name="T27" fmla="*/ 4 h 1911"/>
                <a:gd name="T28" fmla="*/ 2 w 803"/>
                <a:gd name="T29" fmla="*/ 1 h 1911"/>
                <a:gd name="T30" fmla="*/ 1 w 803"/>
                <a:gd name="T31" fmla="*/ 1 h 1911"/>
                <a:gd name="T32" fmla="*/ 2 w 803"/>
                <a:gd name="T33" fmla="*/ 3 h 1911"/>
                <a:gd name="T34" fmla="*/ 3 w 803"/>
                <a:gd name="T35" fmla="*/ 5 h 1911"/>
                <a:gd name="T36" fmla="*/ 4 w 803"/>
                <a:gd name="T37" fmla="*/ 8 h 1911"/>
                <a:gd name="T38" fmla="*/ 3 w 803"/>
                <a:gd name="T39" fmla="*/ 5 h 1911"/>
                <a:gd name="T40" fmla="*/ 2 w 803"/>
                <a:gd name="T41" fmla="*/ 3 h 1911"/>
                <a:gd name="T42" fmla="*/ 1 w 803"/>
                <a:gd name="T43" fmla="*/ 1 h 1911"/>
                <a:gd name="T44" fmla="*/ 1 w 803"/>
                <a:gd name="T45" fmla="*/ 2 h 1911"/>
                <a:gd name="T46" fmla="*/ 2 w 803"/>
                <a:gd name="T47" fmla="*/ 4 h 1911"/>
                <a:gd name="T48" fmla="*/ 3 w 803"/>
                <a:gd name="T49" fmla="*/ 6 h 1911"/>
                <a:gd name="T50" fmla="*/ 3 w 803"/>
                <a:gd name="T51" fmla="*/ 7 h 1911"/>
                <a:gd name="T52" fmla="*/ 2 w 803"/>
                <a:gd name="T53" fmla="*/ 4 h 1911"/>
                <a:gd name="T54" fmla="*/ 1 w 803"/>
                <a:gd name="T55" fmla="*/ 2 h 1911"/>
                <a:gd name="T56" fmla="*/ 1 w 803"/>
                <a:gd name="T57" fmla="*/ 1 h 1911"/>
                <a:gd name="T58" fmla="*/ 2 w 803"/>
                <a:gd name="T59" fmla="*/ 3 h 1911"/>
                <a:gd name="T60" fmla="*/ 2 w 803"/>
                <a:gd name="T61" fmla="*/ 5 h 1911"/>
                <a:gd name="T62" fmla="*/ 3 w 803"/>
                <a:gd name="T63" fmla="*/ 7 h 1911"/>
                <a:gd name="T64" fmla="*/ 3 w 803"/>
                <a:gd name="T65" fmla="*/ 6 h 1911"/>
                <a:gd name="T66" fmla="*/ 2 w 803"/>
                <a:gd name="T67" fmla="*/ 3 h 1911"/>
                <a:gd name="T68" fmla="*/ 1 w 803"/>
                <a:gd name="T69" fmla="*/ 2 h 1911"/>
                <a:gd name="T70" fmla="*/ 1 w 803"/>
                <a:gd name="T71" fmla="*/ 2 h 1911"/>
                <a:gd name="T72" fmla="*/ 2 w 803"/>
                <a:gd name="T73" fmla="*/ 3 h 1911"/>
                <a:gd name="T74" fmla="*/ 3 w 803"/>
                <a:gd name="T75" fmla="*/ 6 h 1911"/>
                <a:gd name="T76" fmla="*/ 3 w 803"/>
                <a:gd name="T77" fmla="*/ 7 h 1911"/>
                <a:gd name="T78" fmla="*/ 2 w 803"/>
                <a:gd name="T79" fmla="*/ 5 h 1911"/>
                <a:gd name="T80" fmla="*/ 1 w 803"/>
                <a:gd name="T81" fmla="*/ 3 h 1911"/>
                <a:gd name="T82" fmla="*/ 1 w 803"/>
                <a:gd name="T83" fmla="*/ 1 h 1911"/>
                <a:gd name="T84" fmla="*/ 1 w 803"/>
                <a:gd name="T85" fmla="*/ 2 h 1911"/>
                <a:gd name="T86" fmla="*/ 2 w 803"/>
                <a:gd name="T87" fmla="*/ 4 h 1911"/>
                <a:gd name="T88" fmla="*/ 3 w 803"/>
                <a:gd name="T89" fmla="*/ 7 h 1911"/>
                <a:gd name="T90" fmla="*/ 2 w 803"/>
                <a:gd name="T91" fmla="*/ 6 h 1911"/>
                <a:gd name="T92" fmla="*/ 1 w 803"/>
                <a:gd name="T93" fmla="*/ 4 h 1911"/>
                <a:gd name="T94" fmla="*/ 1 w 803"/>
                <a:gd name="T95" fmla="*/ 2 h 1911"/>
                <a:gd name="T96" fmla="*/ 1 w 803"/>
                <a:gd name="T97" fmla="*/ 1 h 1911"/>
                <a:gd name="T98" fmla="*/ 1 w 803"/>
                <a:gd name="T99" fmla="*/ 3 h 1911"/>
                <a:gd name="T100" fmla="*/ 2 w 803"/>
                <a:gd name="T101" fmla="*/ 5 h 1911"/>
                <a:gd name="T102" fmla="*/ 3 w 803"/>
                <a:gd name="T103" fmla="*/ 7 h 1911"/>
                <a:gd name="T104" fmla="*/ 2 w 803"/>
                <a:gd name="T105" fmla="*/ 6 h 1911"/>
                <a:gd name="T106" fmla="*/ 1 w 803"/>
                <a:gd name="T107" fmla="*/ 3 h 1911"/>
                <a:gd name="T108" fmla="*/ 1 w 803"/>
                <a:gd name="T109" fmla="*/ 2 h 1911"/>
                <a:gd name="T110" fmla="*/ 1 w 803"/>
                <a:gd name="T111" fmla="*/ 2 h 1911"/>
                <a:gd name="T112" fmla="*/ 1 w 803"/>
                <a:gd name="T113" fmla="*/ 3 h 1911"/>
                <a:gd name="T114" fmla="*/ 1 w 803"/>
                <a:gd name="T115" fmla="*/ 4 h 1911"/>
                <a:gd name="T116" fmla="*/ 2 w 803"/>
                <a:gd name="T117" fmla="*/ 6 h 1911"/>
                <a:gd name="T118" fmla="*/ 3 w 803"/>
                <a:gd name="T119" fmla="*/ 7 h 19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03"/>
                <a:gd name="T181" fmla="*/ 0 h 1911"/>
                <a:gd name="T182" fmla="*/ 803 w 803"/>
                <a:gd name="T183" fmla="*/ 1911 h 191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03" h="1911">
                  <a:moveTo>
                    <a:pt x="725" y="1894"/>
                  </a:moveTo>
                  <a:lnTo>
                    <a:pt x="732" y="1899"/>
                  </a:lnTo>
                  <a:lnTo>
                    <a:pt x="740" y="1902"/>
                  </a:lnTo>
                  <a:lnTo>
                    <a:pt x="747" y="1905"/>
                  </a:lnTo>
                  <a:lnTo>
                    <a:pt x="754" y="1908"/>
                  </a:lnTo>
                  <a:lnTo>
                    <a:pt x="759" y="1910"/>
                  </a:lnTo>
                  <a:lnTo>
                    <a:pt x="764" y="1911"/>
                  </a:lnTo>
                  <a:lnTo>
                    <a:pt x="769" y="1911"/>
                  </a:lnTo>
                  <a:lnTo>
                    <a:pt x="772" y="1910"/>
                  </a:lnTo>
                  <a:lnTo>
                    <a:pt x="781" y="1896"/>
                  </a:lnTo>
                  <a:lnTo>
                    <a:pt x="791" y="1880"/>
                  </a:lnTo>
                  <a:lnTo>
                    <a:pt x="797" y="1860"/>
                  </a:lnTo>
                  <a:lnTo>
                    <a:pt x="803" y="1836"/>
                  </a:lnTo>
                  <a:lnTo>
                    <a:pt x="799" y="1753"/>
                  </a:lnTo>
                  <a:lnTo>
                    <a:pt x="791" y="1669"/>
                  </a:lnTo>
                  <a:lnTo>
                    <a:pt x="780" y="1586"/>
                  </a:lnTo>
                  <a:lnTo>
                    <a:pt x="767" y="1501"/>
                  </a:lnTo>
                  <a:lnTo>
                    <a:pt x="750" y="1416"/>
                  </a:lnTo>
                  <a:lnTo>
                    <a:pt x="732" y="1331"/>
                  </a:lnTo>
                  <a:lnTo>
                    <a:pt x="712" y="1246"/>
                  </a:lnTo>
                  <a:lnTo>
                    <a:pt x="690" y="1163"/>
                  </a:lnTo>
                  <a:lnTo>
                    <a:pt x="666" y="1081"/>
                  </a:lnTo>
                  <a:lnTo>
                    <a:pt x="643" y="1001"/>
                  </a:lnTo>
                  <a:lnTo>
                    <a:pt x="618" y="921"/>
                  </a:lnTo>
                  <a:lnTo>
                    <a:pt x="591" y="844"/>
                  </a:lnTo>
                  <a:lnTo>
                    <a:pt x="564" y="769"/>
                  </a:lnTo>
                  <a:lnTo>
                    <a:pt x="539" y="696"/>
                  </a:lnTo>
                  <a:lnTo>
                    <a:pt x="512" y="627"/>
                  </a:lnTo>
                  <a:lnTo>
                    <a:pt x="486" y="561"/>
                  </a:lnTo>
                  <a:lnTo>
                    <a:pt x="468" y="517"/>
                  </a:lnTo>
                  <a:lnTo>
                    <a:pt x="449" y="473"/>
                  </a:lnTo>
                  <a:lnTo>
                    <a:pt x="432" y="431"/>
                  </a:lnTo>
                  <a:lnTo>
                    <a:pt x="415" y="390"/>
                  </a:lnTo>
                  <a:lnTo>
                    <a:pt x="396" y="350"/>
                  </a:lnTo>
                  <a:lnTo>
                    <a:pt x="380" y="311"/>
                  </a:lnTo>
                  <a:lnTo>
                    <a:pt x="363" y="273"/>
                  </a:lnTo>
                  <a:lnTo>
                    <a:pt x="346" y="237"/>
                  </a:lnTo>
                  <a:lnTo>
                    <a:pt x="330" y="203"/>
                  </a:lnTo>
                  <a:lnTo>
                    <a:pt x="314" y="168"/>
                  </a:lnTo>
                  <a:lnTo>
                    <a:pt x="298" y="137"/>
                  </a:lnTo>
                  <a:lnTo>
                    <a:pt x="284" y="105"/>
                  </a:lnTo>
                  <a:lnTo>
                    <a:pt x="270" y="77"/>
                  </a:lnTo>
                  <a:lnTo>
                    <a:pt x="258" y="49"/>
                  </a:lnTo>
                  <a:lnTo>
                    <a:pt x="245" y="23"/>
                  </a:lnTo>
                  <a:lnTo>
                    <a:pt x="232" y="0"/>
                  </a:lnTo>
                  <a:lnTo>
                    <a:pt x="221" y="14"/>
                  </a:lnTo>
                  <a:lnTo>
                    <a:pt x="253" y="77"/>
                  </a:lnTo>
                  <a:lnTo>
                    <a:pt x="289" y="152"/>
                  </a:lnTo>
                  <a:lnTo>
                    <a:pt x="328" y="236"/>
                  </a:lnTo>
                  <a:lnTo>
                    <a:pt x="369" y="327"/>
                  </a:lnTo>
                  <a:lnTo>
                    <a:pt x="413" y="427"/>
                  </a:lnTo>
                  <a:lnTo>
                    <a:pt x="457" y="534"/>
                  </a:lnTo>
                  <a:lnTo>
                    <a:pt x="501" y="648"/>
                  </a:lnTo>
                  <a:lnTo>
                    <a:pt x="547" y="764"/>
                  </a:lnTo>
                  <a:lnTo>
                    <a:pt x="589" y="886"/>
                  </a:lnTo>
                  <a:lnTo>
                    <a:pt x="630" y="1012"/>
                  </a:lnTo>
                  <a:lnTo>
                    <a:pt x="668" y="1140"/>
                  </a:lnTo>
                  <a:lnTo>
                    <a:pt x="701" y="1268"/>
                  </a:lnTo>
                  <a:lnTo>
                    <a:pt x="731" y="1399"/>
                  </a:lnTo>
                  <a:lnTo>
                    <a:pt x="756" y="1529"/>
                  </a:lnTo>
                  <a:lnTo>
                    <a:pt x="775" y="1657"/>
                  </a:lnTo>
                  <a:lnTo>
                    <a:pt x="786" y="1784"/>
                  </a:lnTo>
                  <a:lnTo>
                    <a:pt x="762" y="1657"/>
                  </a:lnTo>
                  <a:lnTo>
                    <a:pt x="736" y="1528"/>
                  </a:lnTo>
                  <a:lnTo>
                    <a:pt x="704" y="1399"/>
                  </a:lnTo>
                  <a:lnTo>
                    <a:pt x="668" y="1270"/>
                  </a:lnTo>
                  <a:lnTo>
                    <a:pt x="630" y="1143"/>
                  </a:lnTo>
                  <a:lnTo>
                    <a:pt x="589" y="1015"/>
                  </a:lnTo>
                  <a:lnTo>
                    <a:pt x="548" y="891"/>
                  </a:lnTo>
                  <a:lnTo>
                    <a:pt x="506" y="772"/>
                  </a:lnTo>
                  <a:lnTo>
                    <a:pt x="462" y="655"/>
                  </a:lnTo>
                  <a:lnTo>
                    <a:pt x="420" y="545"/>
                  </a:lnTo>
                  <a:lnTo>
                    <a:pt x="377" y="440"/>
                  </a:lnTo>
                  <a:lnTo>
                    <a:pt x="336" y="343"/>
                  </a:lnTo>
                  <a:lnTo>
                    <a:pt x="298" y="253"/>
                  </a:lnTo>
                  <a:lnTo>
                    <a:pt x="262" y="171"/>
                  </a:lnTo>
                  <a:lnTo>
                    <a:pt x="231" y="99"/>
                  </a:lnTo>
                  <a:lnTo>
                    <a:pt x="203" y="38"/>
                  </a:lnTo>
                  <a:lnTo>
                    <a:pt x="193" y="52"/>
                  </a:lnTo>
                  <a:lnTo>
                    <a:pt x="221" y="115"/>
                  </a:lnTo>
                  <a:lnTo>
                    <a:pt x="254" y="187"/>
                  </a:lnTo>
                  <a:lnTo>
                    <a:pt x="289" y="269"/>
                  </a:lnTo>
                  <a:lnTo>
                    <a:pt x="328" y="360"/>
                  </a:lnTo>
                  <a:lnTo>
                    <a:pt x="368" y="457"/>
                  </a:lnTo>
                  <a:lnTo>
                    <a:pt x="410" y="561"/>
                  </a:lnTo>
                  <a:lnTo>
                    <a:pt x="453" y="673"/>
                  </a:lnTo>
                  <a:lnTo>
                    <a:pt x="495" y="787"/>
                  </a:lnTo>
                  <a:lnTo>
                    <a:pt x="537" y="908"/>
                  </a:lnTo>
                  <a:lnTo>
                    <a:pt x="580" y="1031"/>
                  </a:lnTo>
                  <a:lnTo>
                    <a:pt x="619" y="1157"/>
                  </a:lnTo>
                  <a:lnTo>
                    <a:pt x="657" y="1286"/>
                  </a:lnTo>
                  <a:lnTo>
                    <a:pt x="692" y="1413"/>
                  </a:lnTo>
                  <a:lnTo>
                    <a:pt x="723" y="1542"/>
                  </a:lnTo>
                  <a:lnTo>
                    <a:pt x="750" y="1671"/>
                  </a:lnTo>
                  <a:lnTo>
                    <a:pt x="772" y="1797"/>
                  </a:lnTo>
                  <a:lnTo>
                    <a:pt x="739" y="1669"/>
                  </a:lnTo>
                  <a:lnTo>
                    <a:pt x="703" y="1542"/>
                  </a:lnTo>
                  <a:lnTo>
                    <a:pt x="663" y="1413"/>
                  </a:lnTo>
                  <a:lnTo>
                    <a:pt x="624" y="1286"/>
                  </a:lnTo>
                  <a:lnTo>
                    <a:pt x="582" y="1158"/>
                  </a:lnTo>
                  <a:lnTo>
                    <a:pt x="539" y="1034"/>
                  </a:lnTo>
                  <a:lnTo>
                    <a:pt x="497" y="913"/>
                  </a:lnTo>
                  <a:lnTo>
                    <a:pt x="454" y="794"/>
                  </a:lnTo>
                  <a:lnTo>
                    <a:pt x="413" y="681"/>
                  </a:lnTo>
                  <a:lnTo>
                    <a:pt x="372" y="572"/>
                  </a:lnTo>
                  <a:lnTo>
                    <a:pt x="333" y="470"/>
                  </a:lnTo>
                  <a:lnTo>
                    <a:pt x="295" y="374"/>
                  </a:lnTo>
                  <a:lnTo>
                    <a:pt x="261" y="286"/>
                  </a:lnTo>
                  <a:lnTo>
                    <a:pt x="228" y="206"/>
                  </a:lnTo>
                  <a:lnTo>
                    <a:pt x="199" y="135"/>
                  </a:lnTo>
                  <a:lnTo>
                    <a:pt x="174" y="75"/>
                  </a:lnTo>
                  <a:lnTo>
                    <a:pt x="163" y="89"/>
                  </a:lnTo>
                  <a:lnTo>
                    <a:pt x="188" y="151"/>
                  </a:lnTo>
                  <a:lnTo>
                    <a:pt x="217" y="223"/>
                  </a:lnTo>
                  <a:lnTo>
                    <a:pt x="250" y="303"/>
                  </a:lnTo>
                  <a:lnTo>
                    <a:pt x="284" y="391"/>
                  </a:lnTo>
                  <a:lnTo>
                    <a:pt x="322" y="487"/>
                  </a:lnTo>
                  <a:lnTo>
                    <a:pt x="361" y="589"/>
                  </a:lnTo>
                  <a:lnTo>
                    <a:pt x="402" y="698"/>
                  </a:lnTo>
                  <a:lnTo>
                    <a:pt x="443" y="811"/>
                  </a:lnTo>
                  <a:lnTo>
                    <a:pt x="486" y="929"/>
                  </a:lnTo>
                  <a:lnTo>
                    <a:pt x="528" y="1050"/>
                  </a:lnTo>
                  <a:lnTo>
                    <a:pt x="569" y="1174"/>
                  </a:lnTo>
                  <a:lnTo>
                    <a:pt x="610" y="1300"/>
                  </a:lnTo>
                  <a:lnTo>
                    <a:pt x="651" y="1427"/>
                  </a:lnTo>
                  <a:lnTo>
                    <a:pt x="688" y="1555"/>
                  </a:lnTo>
                  <a:lnTo>
                    <a:pt x="725" y="1682"/>
                  </a:lnTo>
                  <a:lnTo>
                    <a:pt x="758" y="1808"/>
                  </a:lnTo>
                  <a:lnTo>
                    <a:pt x="714" y="1682"/>
                  </a:lnTo>
                  <a:lnTo>
                    <a:pt x="668" y="1555"/>
                  </a:lnTo>
                  <a:lnTo>
                    <a:pt x="624" y="1427"/>
                  </a:lnTo>
                  <a:lnTo>
                    <a:pt x="578" y="1301"/>
                  </a:lnTo>
                  <a:lnTo>
                    <a:pt x="533" y="1176"/>
                  </a:lnTo>
                  <a:lnTo>
                    <a:pt x="489" y="1053"/>
                  </a:lnTo>
                  <a:lnTo>
                    <a:pt x="445" y="934"/>
                  </a:lnTo>
                  <a:lnTo>
                    <a:pt x="404" y="819"/>
                  </a:lnTo>
                  <a:lnTo>
                    <a:pt x="363" y="707"/>
                  </a:lnTo>
                  <a:lnTo>
                    <a:pt x="324" y="600"/>
                  </a:lnTo>
                  <a:lnTo>
                    <a:pt x="287" y="500"/>
                  </a:lnTo>
                  <a:lnTo>
                    <a:pt x="253" y="407"/>
                  </a:lnTo>
                  <a:lnTo>
                    <a:pt x="220" y="321"/>
                  </a:lnTo>
                  <a:lnTo>
                    <a:pt x="192" y="242"/>
                  </a:lnTo>
                  <a:lnTo>
                    <a:pt x="166" y="173"/>
                  </a:lnTo>
                  <a:lnTo>
                    <a:pt x="144" y="113"/>
                  </a:lnTo>
                  <a:lnTo>
                    <a:pt x="133" y="127"/>
                  </a:lnTo>
                  <a:lnTo>
                    <a:pt x="155" y="188"/>
                  </a:lnTo>
                  <a:lnTo>
                    <a:pt x="182" y="258"/>
                  </a:lnTo>
                  <a:lnTo>
                    <a:pt x="210" y="336"/>
                  </a:lnTo>
                  <a:lnTo>
                    <a:pt x="243" y="423"/>
                  </a:lnTo>
                  <a:lnTo>
                    <a:pt x="276" y="517"/>
                  </a:lnTo>
                  <a:lnTo>
                    <a:pt x="314" y="618"/>
                  </a:lnTo>
                  <a:lnTo>
                    <a:pt x="352" y="723"/>
                  </a:lnTo>
                  <a:lnTo>
                    <a:pt x="393" y="835"/>
                  </a:lnTo>
                  <a:lnTo>
                    <a:pt x="435" y="951"/>
                  </a:lnTo>
                  <a:lnTo>
                    <a:pt x="478" y="1069"/>
                  </a:lnTo>
                  <a:lnTo>
                    <a:pt x="522" y="1191"/>
                  </a:lnTo>
                  <a:lnTo>
                    <a:pt x="567" y="1316"/>
                  </a:lnTo>
                  <a:lnTo>
                    <a:pt x="611" y="1440"/>
                  </a:lnTo>
                  <a:lnTo>
                    <a:pt x="657" y="1566"/>
                  </a:lnTo>
                  <a:lnTo>
                    <a:pt x="701" y="1691"/>
                  </a:lnTo>
                  <a:lnTo>
                    <a:pt x="745" y="1817"/>
                  </a:lnTo>
                  <a:lnTo>
                    <a:pt x="690" y="1691"/>
                  </a:lnTo>
                  <a:lnTo>
                    <a:pt x="637" y="1566"/>
                  </a:lnTo>
                  <a:lnTo>
                    <a:pt x="583" y="1440"/>
                  </a:lnTo>
                  <a:lnTo>
                    <a:pt x="533" y="1316"/>
                  </a:lnTo>
                  <a:lnTo>
                    <a:pt x="486" y="1193"/>
                  </a:lnTo>
                  <a:lnTo>
                    <a:pt x="438" y="1072"/>
                  </a:lnTo>
                  <a:lnTo>
                    <a:pt x="394" y="956"/>
                  </a:lnTo>
                  <a:lnTo>
                    <a:pt x="352" y="841"/>
                  </a:lnTo>
                  <a:lnTo>
                    <a:pt x="313" y="732"/>
                  </a:lnTo>
                  <a:lnTo>
                    <a:pt x="276" y="629"/>
                  </a:lnTo>
                  <a:lnTo>
                    <a:pt x="242" y="530"/>
                  </a:lnTo>
                  <a:lnTo>
                    <a:pt x="210" y="438"/>
                  </a:lnTo>
                  <a:lnTo>
                    <a:pt x="182" y="354"/>
                  </a:lnTo>
                  <a:lnTo>
                    <a:pt x="155" y="277"/>
                  </a:lnTo>
                  <a:lnTo>
                    <a:pt x="133" y="209"/>
                  </a:lnTo>
                  <a:lnTo>
                    <a:pt x="114" y="151"/>
                  </a:lnTo>
                  <a:lnTo>
                    <a:pt x="103" y="166"/>
                  </a:lnTo>
                  <a:lnTo>
                    <a:pt x="122" y="226"/>
                  </a:lnTo>
                  <a:lnTo>
                    <a:pt x="146" y="295"/>
                  </a:lnTo>
                  <a:lnTo>
                    <a:pt x="171" y="371"/>
                  </a:lnTo>
                  <a:lnTo>
                    <a:pt x="199" y="456"/>
                  </a:lnTo>
                  <a:lnTo>
                    <a:pt x="231" y="548"/>
                  </a:lnTo>
                  <a:lnTo>
                    <a:pt x="265" y="646"/>
                  </a:lnTo>
                  <a:lnTo>
                    <a:pt x="302" y="750"/>
                  </a:lnTo>
                  <a:lnTo>
                    <a:pt x="342" y="858"/>
                  </a:lnTo>
                  <a:lnTo>
                    <a:pt x="383" y="971"/>
                  </a:lnTo>
                  <a:lnTo>
                    <a:pt x="427" y="1088"/>
                  </a:lnTo>
                  <a:lnTo>
                    <a:pt x="473" y="1207"/>
                  </a:lnTo>
                  <a:lnTo>
                    <a:pt x="522" y="1328"/>
                  </a:lnTo>
                  <a:lnTo>
                    <a:pt x="572" y="1452"/>
                  </a:lnTo>
                  <a:lnTo>
                    <a:pt x="622" y="1577"/>
                  </a:lnTo>
                  <a:lnTo>
                    <a:pt x="676" y="1701"/>
                  </a:lnTo>
                  <a:lnTo>
                    <a:pt x="731" y="1825"/>
                  </a:lnTo>
                  <a:lnTo>
                    <a:pt x="665" y="1701"/>
                  </a:lnTo>
                  <a:lnTo>
                    <a:pt x="602" y="1575"/>
                  </a:lnTo>
                  <a:lnTo>
                    <a:pt x="544" y="1452"/>
                  </a:lnTo>
                  <a:lnTo>
                    <a:pt x="489" y="1328"/>
                  </a:lnTo>
                  <a:lnTo>
                    <a:pt x="437" y="1209"/>
                  </a:lnTo>
                  <a:lnTo>
                    <a:pt x="388" y="1089"/>
                  </a:lnTo>
                  <a:lnTo>
                    <a:pt x="342" y="974"/>
                  </a:lnTo>
                  <a:lnTo>
                    <a:pt x="302" y="863"/>
                  </a:lnTo>
                  <a:lnTo>
                    <a:pt x="262" y="758"/>
                  </a:lnTo>
                  <a:lnTo>
                    <a:pt x="228" y="655"/>
                  </a:lnTo>
                  <a:lnTo>
                    <a:pt x="196" y="559"/>
                  </a:lnTo>
                  <a:lnTo>
                    <a:pt x="168" y="470"/>
                  </a:lnTo>
                  <a:lnTo>
                    <a:pt x="141" y="388"/>
                  </a:lnTo>
                  <a:lnTo>
                    <a:pt x="119" y="313"/>
                  </a:lnTo>
                  <a:lnTo>
                    <a:pt x="100" y="247"/>
                  </a:lnTo>
                  <a:lnTo>
                    <a:pt x="85" y="190"/>
                  </a:lnTo>
                  <a:lnTo>
                    <a:pt x="72" y="206"/>
                  </a:lnTo>
                  <a:lnTo>
                    <a:pt x="89" y="264"/>
                  </a:lnTo>
                  <a:lnTo>
                    <a:pt x="108" y="332"/>
                  </a:lnTo>
                  <a:lnTo>
                    <a:pt x="130" y="407"/>
                  </a:lnTo>
                  <a:lnTo>
                    <a:pt x="157" y="489"/>
                  </a:lnTo>
                  <a:lnTo>
                    <a:pt x="185" y="578"/>
                  </a:lnTo>
                  <a:lnTo>
                    <a:pt x="217" y="674"/>
                  </a:lnTo>
                  <a:lnTo>
                    <a:pt x="253" y="775"/>
                  </a:lnTo>
                  <a:lnTo>
                    <a:pt x="291" y="880"/>
                  </a:lnTo>
                  <a:lnTo>
                    <a:pt x="331" y="990"/>
                  </a:lnTo>
                  <a:lnTo>
                    <a:pt x="377" y="1105"/>
                  </a:lnTo>
                  <a:lnTo>
                    <a:pt x="426" y="1221"/>
                  </a:lnTo>
                  <a:lnTo>
                    <a:pt x="476" y="1341"/>
                  </a:lnTo>
                  <a:lnTo>
                    <a:pt x="531" y="1462"/>
                  </a:lnTo>
                  <a:lnTo>
                    <a:pt x="589" y="1584"/>
                  </a:lnTo>
                  <a:lnTo>
                    <a:pt x="652" y="1709"/>
                  </a:lnTo>
                  <a:lnTo>
                    <a:pt x="717" y="1831"/>
                  </a:lnTo>
                  <a:lnTo>
                    <a:pt x="640" y="1707"/>
                  </a:lnTo>
                  <a:lnTo>
                    <a:pt x="569" y="1584"/>
                  </a:lnTo>
                  <a:lnTo>
                    <a:pt x="504" y="1462"/>
                  </a:lnTo>
                  <a:lnTo>
                    <a:pt x="443" y="1342"/>
                  </a:lnTo>
                  <a:lnTo>
                    <a:pt x="388" y="1223"/>
                  </a:lnTo>
                  <a:lnTo>
                    <a:pt x="338" y="1108"/>
                  </a:lnTo>
                  <a:lnTo>
                    <a:pt x="291" y="995"/>
                  </a:lnTo>
                  <a:lnTo>
                    <a:pt x="250" y="886"/>
                  </a:lnTo>
                  <a:lnTo>
                    <a:pt x="212" y="783"/>
                  </a:lnTo>
                  <a:lnTo>
                    <a:pt x="179" y="684"/>
                  </a:lnTo>
                  <a:lnTo>
                    <a:pt x="149" y="589"/>
                  </a:lnTo>
                  <a:lnTo>
                    <a:pt x="124" y="503"/>
                  </a:lnTo>
                  <a:lnTo>
                    <a:pt x="102" y="423"/>
                  </a:lnTo>
                  <a:lnTo>
                    <a:pt x="83" y="350"/>
                  </a:lnTo>
                  <a:lnTo>
                    <a:pt x="67" y="286"/>
                  </a:lnTo>
                  <a:lnTo>
                    <a:pt x="55" y="229"/>
                  </a:lnTo>
                  <a:lnTo>
                    <a:pt x="48" y="237"/>
                  </a:lnTo>
                  <a:lnTo>
                    <a:pt x="39" y="234"/>
                  </a:lnTo>
                  <a:lnTo>
                    <a:pt x="52" y="291"/>
                  </a:lnTo>
                  <a:lnTo>
                    <a:pt x="67" y="355"/>
                  </a:lnTo>
                  <a:lnTo>
                    <a:pt x="86" y="429"/>
                  </a:lnTo>
                  <a:lnTo>
                    <a:pt x="110" y="509"/>
                  </a:lnTo>
                  <a:lnTo>
                    <a:pt x="135" y="597"/>
                  </a:lnTo>
                  <a:lnTo>
                    <a:pt x="165" y="690"/>
                  </a:lnTo>
                  <a:lnTo>
                    <a:pt x="198" y="789"/>
                  </a:lnTo>
                  <a:lnTo>
                    <a:pt x="236" y="893"/>
                  </a:lnTo>
                  <a:lnTo>
                    <a:pt x="278" y="1001"/>
                  </a:lnTo>
                  <a:lnTo>
                    <a:pt x="324" y="1114"/>
                  </a:lnTo>
                  <a:lnTo>
                    <a:pt x="374" y="1229"/>
                  </a:lnTo>
                  <a:lnTo>
                    <a:pt x="429" y="1349"/>
                  </a:lnTo>
                  <a:lnTo>
                    <a:pt x="490" y="1468"/>
                  </a:lnTo>
                  <a:lnTo>
                    <a:pt x="556" y="1591"/>
                  </a:lnTo>
                  <a:lnTo>
                    <a:pt x="627" y="1713"/>
                  </a:lnTo>
                  <a:lnTo>
                    <a:pt x="703" y="1837"/>
                  </a:lnTo>
                  <a:lnTo>
                    <a:pt x="611" y="1709"/>
                  </a:lnTo>
                  <a:lnTo>
                    <a:pt x="528" y="1581"/>
                  </a:lnTo>
                  <a:lnTo>
                    <a:pt x="454" y="1454"/>
                  </a:lnTo>
                  <a:lnTo>
                    <a:pt x="387" y="1330"/>
                  </a:lnTo>
                  <a:lnTo>
                    <a:pt x="325" y="1209"/>
                  </a:lnTo>
                  <a:lnTo>
                    <a:pt x="272" y="1089"/>
                  </a:lnTo>
                  <a:lnTo>
                    <a:pt x="225" y="976"/>
                  </a:lnTo>
                  <a:lnTo>
                    <a:pt x="184" y="866"/>
                  </a:lnTo>
                  <a:lnTo>
                    <a:pt x="148" y="762"/>
                  </a:lnTo>
                  <a:lnTo>
                    <a:pt x="116" y="663"/>
                  </a:lnTo>
                  <a:lnTo>
                    <a:pt x="89" y="570"/>
                  </a:lnTo>
                  <a:lnTo>
                    <a:pt x="67" y="486"/>
                  </a:lnTo>
                  <a:lnTo>
                    <a:pt x="50" y="409"/>
                  </a:lnTo>
                  <a:lnTo>
                    <a:pt x="36" y="339"/>
                  </a:lnTo>
                  <a:lnTo>
                    <a:pt x="25" y="280"/>
                  </a:lnTo>
                  <a:lnTo>
                    <a:pt x="17" y="229"/>
                  </a:lnTo>
                  <a:lnTo>
                    <a:pt x="0" y="226"/>
                  </a:lnTo>
                  <a:lnTo>
                    <a:pt x="6" y="266"/>
                  </a:lnTo>
                  <a:lnTo>
                    <a:pt x="14" y="313"/>
                  </a:lnTo>
                  <a:lnTo>
                    <a:pt x="23" y="366"/>
                  </a:lnTo>
                  <a:lnTo>
                    <a:pt x="36" y="424"/>
                  </a:lnTo>
                  <a:lnTo>
                    <a:pt x="52" y="489"/>
                  </a:lnTo>
                  <a:lnTo>
                    <a:pt x="69" y="558"/>
                  </a:lnTo>
                  <a:lnTo>
                    <a:pt x="89" y="633"/>
                  </a:lnTo>
                  <a:lnTo>
                    <a:pt x="113" y="712"/>
                  </a:lnTo>
                  <a:lnTo>
                    <a:pt x="132" y="769"/>
                  </a:lnTo>
                  <a:lnTo>
                    <a:pt x="152" y="830"/>
                  </a:lnTo>
                  <a:lnTo>
                    <a:pt x="174" y="893"/>
                  </a:lnTo>
                  <a:lnTo>
                    <a:pt x="199" y="959"/>
                  </a:lnTo>
                  <a:lnTo>
                    <a:pt x="228" y="1028"/>
                  </a:lnTo>
                  <a:lnTo>
                    <a:pt x="258" y="1099"/>
                  </a:lnTo>
                  <a:lnTo>
                    <a:pt x="291" y="1173"/>
                  </a:lnTo>
                  <a:lnTo>
                    <a:pt x="327" y="1246"/>
                  </a:lnTo>
                  <a:lnTo>
                    <a:pt x="366" y="1323"/>
                  </a:lnTo>
                  <a:lnTo>
                    <a:pt x="407" y="1402"/>
                  </a:lnTo>
                  <a:lnTo>
                    <a:pt x="451" y="1482"/>
                  </a:lnTo>
                  <a:lnTo>
                    <a:pt x="500" y="1564"/>
                  </a:lnTo>
                  <a:lnTo>
                    <a:pt x="550" y="1646"/>
                  </a:lnTo>
                  <a:lnTo>
                    <a:pt x="605" y="1727"/>
                  </a:lnTo>
                  <a:lnTo>
                    <a:pt x="663" y="1811"/>
                  </a:lnTo>
                  <a:lnTo>
                    <a:pt x="725" y="1894"/>
                  </a:lnTo>
                  <a:close/>
                </a:path>
              </a:pathLst>
            </a:custGeom>
            <a:solidFill>
              <a:srgbClr val="CCD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39">
              <a:extLst>
                <a:ext uri="{FF2B5EF4-FFF2-40B4-BE49-F238E27FC236}">
                  <a16:creationId xmlns:a16="http://schemas.microsoft.com/office/drawing/2014/main" id="{B14FD9C2-ACCA-4623-942C-938466CD0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156"/>
              <a:ext cx="942" cy="572"/>
            </a:xfrm>
            <a:custGeom>
              <a:avLst/>
              <a:gdLst>
                <a:gd name="T0" fmla="*/ 8 w 1882"/>
                <a:gd name="T1" fmla="*/ 1 h 1145"/>
                <a:gd name="T2" fmla="*/ 8 w 1882"/>
                <a:gd name="T3" fmla="*/ 0 h 1145"/>
                <a:gd name="T4" fmla="*/ 8 w 1882"/>
                <a:gd name="T5" fmla="*/ 0 h 1145"/>
                <a:gd name="T6" fmla="*/ 8 w 1882"/>
                <a:gd name="T7" fmla="*/ 0 h 1145"/>
                <a:gd name="T8" fmla="*/ 8 w 1882"/>
                <a:gd name="T9" fmla="*/ 0 h 1145"/>
                <a:gd name="T10" fmla="*/ 0 w 1882"/>
                <a:gd name="T11" fmla="*/ 2 h 1145"/>
                <a:gd name="T12" fmla="*/ 1 w 1882"/>
                <a:gd name="T13" fmla="*/ 2 h 1145"/>
                <a:gd name="T14" fmla="*/ 1 w 1882"/>
                <a:gd name="T15" fmla="*/ 2 h 1145"/>
                <a:gd name="T16" fmla="*/ 1 w 1882"/>
                <a:gd name="T17" fmla="*/ 3 h 1145"/>
                <a:gd name="T18" fmla="*/ 1 w 1882"/>
                <a:gd name="T19" fmla="*/ 3 h 1145"/>
                <a:gd name="T20" fmla="*/ 1 w 1882"/>
                <a:gd name="T21" fmla="*/ 3 h 1145"/>
                <a:gd name="T22" fmla="*/ 1 w 1882"/>
                <a:gd name="T23" fmla="*/ 4 h 1145"/>
                <a:gd name="T24" fmla="*/ 1 w 1882"/>
                <a:gd name="T25" fmla="*/ 4 h 1145"/>
                <a:gd name="T26" fmla="*/ 1 w 1882"/>
                <a:gd name="T27" fmla="*/ 4 h 1145"/>
                <a:gd name="T28" fmla="*/ 8 w 1882"/>
                <a:gd name="T29" fmla="*/ 2 h 1145"/>
                <a:gd name="T30" fmla="*/ 8 w 1882"/>
                <a:gd name="T31" fmla="*/ 1 h 1145"/>
                <a:gd name="T32" fmla="*/ 8 w 1882"/>
                <a:gd name="T33" fmla="*/ 1 h 1145"/>
                <a:gd name="T34" fmla="*/ 8 w 1882"/>
                <a:gd name="T35" fmla="*/ 1 h 1145"/>
                <a:gd name="T36" fmla="*/ 8 w 1882"/>
                <a:gd name="T37" fmla="*/ 1 h 11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82"/>
                <a:gd name="T58" fmla="*/ 0 h 1145"/>
                <a:gd name="T59" fmla="*/ 1882 w 1882"/>
                <a:gd name="T60" fmla="*/ 1145 h 114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82" h="1145">
                  <a:moveTo>
                    <a:pt x="1876" y="272"/>
                  </a:moveTo>
                  <a:lnTo>
                    <a:pt x="1870" y="206"/>
                  </a:lnTo>
                  <a:lnTo>
                    <a:pt x="1862" y="140"/>
                  </a:lnTo>
                  <a:lnTo>
                    <a:pt x="1852" y="71"/>
                  </a:lnTo>
                  <a:lnTo>
                    <a:pt x="1841" y="0"/>
                  </a:lnTo>
                  <a:lnTo>
                    <a:pt x="0" y="591"/>
                  </a:lnTo>
                  <a:lnTo>
                    <a:pt x="17" y="670"/>
                  </a:lnTo>
                  <a:lnTo>
                    <a:pt x="33" y="745"/>
                  </a:lnTo>
                  <a:lnTo>
                    <a:pt x="47" y="821"/>
                  </a:lnTo>
                  <a:lnTo>
                    <a:pt x="58" y="892"/>
                  </a:lnTo>
                  <a:lnTo>
                    <a:pt x="66" y="961"/>
                  </a:lnTo>
                  <a:lnTo>
                    <a:pt x="71" y="1027"/>
                  </a:lnTo>
                  <a:lnTo>
                    <a:pt x="72" y="1088"/>
                  </a:lnTo>
                  <a:lnTo>
                    <a:pt x="72" y="1145"/>
                  </a:lnTo>
                  <a:lnTo>
                    <a:pt x="1877" y="565"/>
                  </a:lnTo>
                  <a:lnTo>
                    <a:pt x="1881" y="508"/>
                  </a:lnTo>
                  <a:lnTo>
                    <a:pt x="1882" y="440"/>
                  </a:lnTo>
                  <a:lnTo>
                    <a:pt x="1881" y="362"/>
                  </a:lnTo>
                  <a:lnTo>
                    <a:pt x="1876" y="272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40">
              <a:extLst>
                <a:ext uri="{FF2B5EF4-FFF2-40B4-BE49-F238E27FC236}">
                  <a16:creationId xmlns:a16="http://schemas.microsoft.com/office/drawing/2014/main" id="{E66F5065-CE4E-4E8C-9CD3-D2A0C928E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013"/>
              <a:ext cx="951" cy="393"/>
            </a:xfrm>
            <a:custGeom>
              <a:avLst/>
              <a:gdLst>
                <a:gd name="T0" fmla="*/ 8 w 1901"/>
                <a:gd name="T1" fmla="*/ 0 h 786"/>
                <a:gd name="T2" fmla="*/ 0 w 1901"/>
                <a:gd name="T3" fmla="*/ 3 h 786"/>
                <a:gd name="T4" fmla="*/ 1 w 1901"/>
                <a:gd name="T5" fmla="*/ 3 h 786"/>
                <a:gd name="T6" fmla="*/ 1 w 1901"/>
                <a:gd name="T7" fmla="*/ 3 h 786"/>
                <a:gd name="T8" fmla="*/ 1 w 1901"/>
                <a:gd name="T9" fmla="*/ 3 h 786"/>
                <a:gd name="T10" fmla="*/ 1 w 1901"/>
                <a:gd name="T11" fmla="*/ 3 h 786"/>
                <a:gd name="T12" fmla="*/ 1 w 1901"/>
                <a:gd name="T13" fmla="*/ 3 h 786"/>
                <a:gd name="T14" fmla="*/ 1 w 1901"/>
                <a:gd name="T15" fmla="*/ 3 h 786"/>
                <a:gd name="T16" fmla="*/ 1 w 1901"/>
                <a:gd name="T17" fmla="*/ 3 h 786"/>
                <a:gd name="T18" fmla="*/ 1 w 1901"/>
                <a:gd name="T19" fmla="*/ 4 h 786"/>
                <a:gd name="T20" fmla="*/ 8 w 1901"/>
                <a:gd name="T21" fmla="*/ 1 h 786"/>
                <a:gd name="T22" fmla="*/ 8 w 1901"/>
                <a:gd name="T23" fmla="*/ 1 h 786"/>
                <a:gd name="T24" fmla="*/ 8 w 1901"/>
                <a:gd name="T25" fmla="*/ 1 h 786"/>
                <a:gd name="T26" fmla="*/ 8 w 1901"/>
                <a:gd name="T27" fmla="*/ 1 h 786"/>
                <a:gd name="T28" fmla="*/ 8 w 1901"/>
                <a:gd name="T29" fmla="*/ 0 h 7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01"/>
                <a:gd name="T46" fmla="*/ 0 h 786"/>
                <a:gd name="T47" fmla="*/ 1901 w 1901"/>
                <a:gd name="T48" fmla="*/ 786 h 7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01" h="786">
                  <a:moveTo>
                    <a:pt x="1855" y="0"/>
                  </a:moveTo>
                  <a:lnTo>
                    <a:pt x="0" y="596"/>
                  </a:lnTo>
                  <a:lnTo>
                    <a:pt x="6" y="619"/>
                  </a:lnTo>
                  <a:lnTo>
                    <a:pt x="14" y="645"/>
                  </a:lnTo>
                  <a:lnTo>
                    <a:pt x="20" y="668"/>
                  </a:lnTo>
                  <a:lnTo>
                    <a:pt x="28" y="692"/>
                  </a:lnTo>
                  <a:lnTo>
                    <a:pt x="34" y="715"/>
                  </a:lnTo>
                  <a:lnTo>
                    <a:pt x="41" y="739"/>
                  </a:lnTo>
                  <a:lnTo>
                    <a:pt x="47" y="763"/>
                  </a:lnTo>
                  <a:lnTo>
                    <a:pt x="53" y="786"/>
                  </a:lnTo>
                  <a:lnTo>
                    <a:pt x="1901" y="193"/>
                  </a:lnTo>
                  <a:lnTo>
                    <a:pt x="1892" y="146"/>
                  </a:lnTo>
                  <a:lnTo>
                    <a:pt x="1881" y="98"/>
                  </a:lnTo>
                  <a:lnTo>
                    <a:pt x="1868" y="49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41">
              <a:extLst>
                <a:ext uri="{FF2B5EF4-FFF2-40B4-BE49-F238E27FC236}">
                  <a16:creationId xmlns:a16="http://schemas.microsoft.com/office/drawing/2014/main" id="{1A1D9983-9D3B-4D2C-AC2F-0525190AB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945"/>
              <a:ext cx="242" cy="74"/>
            </a:xfrm>
            <a:custGeom>
              <a:avLst/>
              <a:gdLst>
                <a:gd name="T0" fmla="*/ 2 w 484"/>
                <a:gd name="T1" fmla="*/ 0 h 146"/>
                <a:gd name="T2" fmla="*/ 0 w 484"/>
                <a:gd name="T3" fmla="*/ 1 h 146"/>
                <a:gd name="T4" fmla="*/ 1 w 484"/>
                <a:gd name="T5" fmla="*/ 1 h 146"/>
                <a:gd name="T6" fmla="*/ 1 w 484"/>
                <a:gd name="T7" fmla="*/ 1 h 146"/>
                <a:gd name="T8" fmla="*/ 1 w 484"/>
                <a:gd name="T9" fmla="*/ 1 h 146"/>
                <a:gd name="T10" fmla="*/ 1 w 484"/>
                <a:gd name="T11" fmla="*/ 1 h 146"/>
                <a:gd name="T12" fmla="*/ 2 w 484"/>
                <a:gd name="T13" fmla="*/ 1 h 146"/>
                <a:gd name="T14" fmla="*/ 2 w 484"/>
                <a:gd name="T15" fmla="*/ 1 h 146"/>
                <a:gd name="T16" fmla="*/ 2 w 484"/>
                <a:gd name="T17" fmla="*/ 1 h 146"/>
                <a:gd name="T18" fmla="*/ 2 w 484"/>
                <a:gd name="T19" fmla="*/ 1 h 146"/>
                <a:gd name="T20" fmla="*/ 2 w 484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4"/>
                <a:gd name="T34" fmla="*/ 0 h 146"/>
                <a:gd name="T35" fmla="*/ 484 w 484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4" h="146">
                  <a:moveTo>
                    <a:pt x="475" y="0"/>
                  </a:moveTo>
                  <a:lnTo>
                    <a:pt x="0" y="129"/>
                  </a:lnTo>
                  <a:lnTo>
                    <a:pt x="2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4" y="19"/>
                  </a:lnTo>
                  <a:lnTo>
                    <a:pt x="483" y="14"/>
                  </a:lnTo>
                  <a:lnTo>
                    <a:pt x="480" y="9"/>
                  </a:lnTo>
                  <a:lnTo>
                    <a:pt x="478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42">
              <a:extLst>
                <a:ext uri="{FF2B5EF4-FFF2-40B4-BE49-F238E27FC236}">
                  <a16:creationId xmlns:a16="http://schemas.microsoft.com/office/drawing/2014/main" id="{A27AEBFE-09CE-4519-A991-E2152EC3E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986"/>
              <a:ext cx="242" cy="73"/>
            </a:xfrm>
            <a:custGeom>
              <a:avLst/>
              <a:gdLst>
                <a:gd name="T0" fmla="*/ 1 w 485"/>
                <a:gd name="T1" fmla="*/ 0 h 146"/>
                <a:gd name="T2" fmla="*/ 0 w 485"/>
                <a:gd name="T3" fmla="*/ 1 h 146"/>
                <a:gd name="T4" fmla="*/ 0 w 485"/>
                <a:gd name="T5" fmla="*/ 1 h 146"/>
                <a:gd name="T6" fmla="*/ 0 w 485"/>
                <a:gd name="T7" fmla="*/ 1 h 146"/>
                <a:gd name="T8" fmla="*/ 0 w 485"/>
                <a:gd name="T9" fmla="*/ 1 h 146"/>
                <a:gd name="T10" fmla="*/ 0 w 485"/>
                <a:gd name="T11" fmla="*/ 1 h 146"/>
                <a:gd name="T12" fmla="*/ 1 w 485"/>
                <a:gd name="T13" fmla="*/ 1 h 146"/>
                <a:gd name="T14" fmla="*/ 1 w 485"/>
                <a:gd name="T15" fmla="*/ 1 h 146"/>
                <a:gd name="T16" fmla="*/ 1 w 485"/>
                <a:gd name="T17" fmla="*/ 1 h 146"/>
                <a:gd name="T18" fmla="*/ 1 w 485"/>
                <a:gd name="T19" fmla="*/ 1 h 146"/>
                <a:gd name="T20" fmla="*/ 1 w 485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5"/>
                <a:gd name="T34" fmla="*/ 0 h 146"/>
                <a:gd name="T35" fmla="*/ 485 w 485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5" h="146">
                  <a:moveTo>
                    <a:pt x="475" y="0"/>
                  </a:moveTo>
                  <a:lnTo>
                    <a:pt x="0" y="129"/>
                  </a:lnTo>
                  <a:lnTo>
                    <a:pt x="2" y="133"/>
                  </a:lnTo>
                  <a:lnTo>
                    <a:pt x="5" y="138"/>
                  </a:lnTo>
                  <a:lnTo>
                    <a:pt x="7" y="143"/>
                  </a:lnTo>
                  <a:lnTo>
                    <a:pt x="8" y="146"/>
                  </a:lnTo>
                  <a:lnTo>
                    <a:pt x="485" y="17"/>
                  </a:lnTo>
                  <a:lnTo>
                    <a:pt x="483" y="12"/>
                  </a:lnTo>
                  <a:lnTo>
                    <a:pt x="480" y="8"/>
                  </a:lnTo>
                  <a:lnTo>
                    <a:pt x="478" y="3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" name="Freeform 43">
              <a:extLst>
                <a:ext uri="{FF2B5EF4-FFF2-40B4-BE49-F238E27FC236}">
                  <a16:creationId xmlns:a16="http://schemas.microsoft.com/office/drawing/2014/main" id="{460C3A32-4313-4FDB-9CB8-46CA0D88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26"/>
              <a:ext cx="241" cy="75"/>
            </a:xfrm>
            <a:custGeom>
              <a:avLst/>
              <a:gdLst>
                <a:gd name="T0" fmla="*/ 2 w 482"/>
                <a:gd name="T1" fmla="*/ 0 h 149"/>
                <a:gd name="T2" fmla="*/ 0 w 482"/>
                <a:gd name="T3" fmla="*/ 1 h 149"/>
                <a:gd name="T4" fmla="*/ 1 w 482"/>
                <a:gd name="T5" fmla="*/ 1 h 149"/>
                <a:gd name="T6" fmla="*/ 1 w 482"/>
                <a:gd name="T7" fmla="*/ 1 h 149"/>
                <a:gd name="T8" fmla="*/ 1 w 482"/>
                <a:gd name="T9" fmla="*/ 1 h 149"/>
                <a:gd name="T10" fmla="*/ 1 w 482"/>
                <a:gd name="T11" fmla="*/ 1 h 149"/>
                <a:gd name="T12" fmla="*/ 2 w 482"/>
                <a:gd name="T13" fmla="*/ 1 h 149"/>
                <a:gd name="T14" fmla="*/ 2 w 482"/>
                <a:gd name="T15" fmla="*/ 1 h 149"/>
                <a:gd name="T16" fmla="*/ 2 w 482"/>
                <a:gd name="T17" fmla="*/ 1 h 149"/>
                <a:gd name="T18" fmla="*/ 2 w 482"/>
                <a:gd name="T19" fmla="*/ 1 h 149"/>
                <a:gd name="T20" fmla="*/ 2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0"/>
                  </a:lnTo>
                  <a:lnTo>
                    <a:pt x="2" y="135"/>
                  </a:lnTo>
                  <a:lnTo>
                    <a:pt x="4" y="140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9"/>
                  </a:lnTo>
                  <a:lnTo>
                    <a:pt x="480" y="14"/>
                  </a:lnTo>
                  <a:lnTo>
                    <a:pt x="478" y="9"/>
                  </a:lnTo>
                  <a:lnTo>
                    <a:pt x="477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44">
              <a:extLst>
                <a:ext uri="{FF2B5EF4-FFF2-40B4-BE49-F238E27FC236}">
                  <a16:creationId xmlns:a16="http://schemas.microsoft.com/office/drawing/2014/main" id="{68AA1CC4-3F81-47C7-8445-C1349527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067"/>
              <a:ext cx="240" cy="75"/>
            </a:xfrm>
            <a:custGeom>
              <a:avLst/>
              <a:gdLst>
                <a:gd name="T0" fmla="*/ 1 w 482"/>
                <a:gd name="T1" fmla="*/ 0 h 149"/>
                <a:gd name="T2" fmla="*/ 0 w 482"/>
                <a:gd name="T3" fmla="*/ 1 h 149"/>
                <a:gd name="T4" fmla="*/ 0 w 482"/>
                <a:gd name="T5" fmla="*/ 1 h 149"/>
                <a:gd name="T6" fmla="*/ 0 w 482"/>
                <a:gd name="T7" fmla="*/ 1 h 149"/>
                <a:gd name="T8" fmla="*/ 0 w 482"/>
                <a:gd name="T9" fmla="*/ 1 h 149"/>
                <a:gd name="T10" fmla="*/ 0 w 482"/>
                <a:gd name="T11" fmla="*/ 1 h 149"/>
                <a:gd name="T12" fmla="*/ 1 w 482"/>
                <a:gd name="T13" fmla="*/ 1 h 149"/>
                <a:gd name="T14" fmla="*/ 1 w 482"/>
                <a:gd name="T15" fmla="*/ 1 h 149"/>
                <a:gd name="T16" fmla="*/ 1 w 482"/>
                <a:gd name="T17" fmla="*/ 1 h 149"/>
                <a:gd name="T18" fmla="*/ 1 w 482"/>
                <a:gd name="T19" fmla="*/ 1 h 149"/>
                <a:gd name="T20" fmla="*/ 1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8"/>
                  </a:lnTo>
                  <a:lnTo>
                    <a:pt x="480" y="11"/>
                  </a:lnTo>
                  <a:lnTo>
                    <a:pt x="477" y="6"/>
                  </a:lnTo>
                  <a:lnTo>
                    <a:pt x="475" y="1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45">
              <a:extLst>
                <a:ext uri="{FF2B5EF4-FFF2-40B4-BE49-F238E27FC236}">
                  <a16:creationId xmlns:a16="http://schemas.microsoft.com/office/drawing/2014/main" id="{A890E0B3-A97E-4DD2-B90E-473FB89E0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108"/>
              <a:ext cx="240" cy="76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1 h 151"/>
                <a:gd name="T4" fmla="*/ 1 w 479"/>
                <a:gd name="T5" fmla="*/ 1 h 151"/>
                <a:gd name="T6" fmla="*/ 1 w 479"/>
                <a:gd name="T7" fmla="*/ 1 h 151"/>
                <a:gd name="T8" fmla="*/ 1 w 479"/>
                <a:gd name="T9" fmla="*/ 1 h 151"/>
                <a:gd name="T10" fmla="*/ 1 w 479"/>
                <a:gd name="T11" fmla="*/ 1 h 151"/>
                <a:gd name="T12" fmla="*/ 2 w 479"/>
                <a:gd name="T13" fmla="*/ 1 h 151"/>
                <a:gd name="T14" fmla="*/ 2 w 479"/>
                <a:gd name="T15" fmla="*/ 1 h 151"/>
                <a:gd name="T16" fmla="*/ 2 w 479"/>
                <a:gd name="T17" fmla="*/ 1 h 151"/>
                <a:gd name="T18" fmla="*/ 2 w 479"/>
                <a:gd name="T19" fmla="*/ 1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4"/>
                  </a:lnTo>
                  <a:lnTo>
                    <a:pt x="476" y="10"/>
                  </a:lnTo>
                  <a:lnTo>
                    <a:pt x="474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46">
              <a:extLst>
                <a:ext uri="{FF2B5EF4-FFF2-40B4-BE49-F238E27FC236}">
                  <a16:creationId xmlns:a16="http://schemas.microsoft.com/office/drawing/2014/main" id="{330B3B9F-C902-4C60-8F73-C08EBF74F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149"/>
              <a:ext cx="240" cy="76"/>
            </a:xfrm>
            <a:custGeom>
              <a:avLst/>
              <a:gdLst>
                <a:gd name="T0" fmla="*/ 2 w 480"/>
                <a:gd name="T1" fmla="*/ 0 h 153"/>
                <a:gd name="T2" fmla="*/ 0 w 480"/>
                <a:gd name="T3" fmla="*/ 0 h 153"/>
                <a:gd name="T4" fmla="*/ 1 w 480"/>
                <a:gd name="T5" fmla="*/ 0 h 153"/>
                <a:gd name="T6" fmla="*/ 1 w 480"/>
                <a:gd name="T7" fmla="*/ 0 h 153"/>
                <a:gd name="T8" fmla="*/ 1 w 480"/>
                <a:gd name="T9" fmla="*/ 0 h 153"/>
                <a:gd name="T10" fmla="*/ 1 w 480"/>
                <a:gd name="T11" fmla="*/ 0 h 153"/>
                <a:gd name="T12" fmla="*/ 2 w 480"/>
                <a:gd name="T13" fmla="*/ 0 h 153"/>
                <a:gd name="T14" fmla="*/ 2 w 480"/>
                <a:gd name="T15" fmla="*/ 0 h 153"/>
                <a:gd name="T16" fmla="*/ 2 w 480"/>
                <a:gd name="T17" fmla="*/ 0 h 153"/>
                <a:gd name="T18" fmla="*/ 2 w 480"/>
                <a:gd name="T19" fmla="*/ 0 h 153"/>
                <a:gd name="T20" fmla="*/ 2 w 480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3"/>
                <a:gd name="T35" fmla="*/ 480 w 480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3">
                  <a:moveTo>
                    <a:pt x="474" y="0"/>
                  </a:moveTo>
                  <a:lnTo>
                    <a:pt x="0" y="134"/>
                  </a:lnTo>
                  <a:lnTo>
                    <a:pt x="2" y="138"/>
                  </a:lnTo>
                  <a:lnTo>
                    <a:pt x="4" y="143"/>
                  </a:lnTo>
                  <a:lnTo>
                    <a:pt x="5" y="148"/>
                  </a:lnTo>
                  <a:lnTo>
                    <a:pt x="7" y="153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5" y="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47">
              <a:extLst>
                <a:ext uri="{FF2B5EF4-FFF2-40B4-BE49-F238E27FC236}">
                  <a16:creationId xmlns:a16="http://schemas.microsoft.com/office/drawing/2014/main" id="{A114925A-2E0B-4B04-A6F2-B19F07B2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191"/>
              <a:ext cx="240" cy="75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0 h 151"/>
                <a:gd name="T4" fmla="*/ 1 w 479"/>
                <a:gd name="T5" fmla="*/ 0 h 151"/>
                <a:gd name="T6" fmla="*/ 1 w 479"/>
                <a:gd name="T7" fmla="*/ 0 h 151"/>
                <a:gd name="T8" fmla="*/ 1 w 479"/>
                <a:gd name="T9" fmla="*/ 0 h 151"/>
                <a:gd name="T10" fmla="*/ 1 w 479"/>
                <a:gd name="T11" fmla="*/ 0 h 151"/>
                <a:gd name="T12" fmla="*/ 2 w 479"/>
                <a:gd name="T13" fmla="*/ 0 h 151"/>
                <a:gd name="T14" fmla="*/ 2 w 479"/>
                <a:gd name="T15" fmla="*/ 0 h 151"/>
                <a:gd name="T16" fmla="*/ 2 w 479"/>
                <a:gd name="T17" fmla="*/ 0 h 151"/>
                <a:gd name="T18" fmla="*/ 2 w 479"/>
                <a:gd name="T19" fmla="*/ 0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5"/>
                  </a:lnTo>
                  <a:lnTo>
                    <a:pt x="476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48">
              <a:extLst>
                <a:ext uri="{FF2B5EF4-FFF2-40B4-BE49-F238E27FC236}">
                  <a16:creationId xmlns:a16="http://schemas.microsoft.com/office/drawing/2014/main" id="{0300CC98-02AE-4918-8B85-71D72053F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32"/>
              <a:ext cx="240" cy="77"/>
            </a:xfrm>
            <a:custGeom>
              <a:avLst/>
              <a:gdLst>
                <a:gd name="T0" fmla="*/ 2 w 478"/>
                <a:gd name="T1" fmla="*/ 0 h 152"/>
                <a:gd name="T2" fmla="*/ 0 w 478"/>
                <a:gd name="T3" fmla="*/ 1 h 152"/>
                <a:gd name="T4" fmla="*/ 1 w 478"/>
                <a:gd name="T5" fmla="*/ 1 h 152"/>
                <a:gd name="T6" fmla="*/ 1 w 478"/>
                <a:gd name="T7" fmla="*/ 1 h 152"/>
                <a:gd name="T8" fmla="*/ 1 w 478"/>
                <a:gd name="T9" fmla="*/ 1 h 152"/>
                <a:gd name="T10" fmla="*/ 1 w 478"/>
                <a:gd name="T11" fmla="*/ 1 h 152"/>
                <a:gd name="T12" fmla="*/ 2 w 478"/>
                <a:gd name="T13" fmla="*/ 1 h 152"/>
                <a:gd name="T14" fmla="*/ 2 w 478"/>
                <a:gd name="T15" fmla="*/ 1 h 152"/>
                <a:gd name="T16" fmla="*/ 2 w 478"/>
                <a:gd name="T17" fmla="*/ 1 h 152"/>
                <a:gd name="T18" fmla="*/ 2 w 478"/>
                <a:gd name="T19" fmla="*/ 1 h 152"/>
                <a:gd name="T20" fmla="*/ 2 w 478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2"/>
                <a:gd name="T35" fmla="*/ 478 w 478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2">
                  <a:moveTo>
                    <a:pt x="472" y="0"/>
                  </a:moveTo>
                  <a:lnTo>
                    <a:pt x="0" y="133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3" y="147"/>
                  </a:lnTo>
                  <a:lnTo>
                    <a:pt x="5" y="152"/>
                  </a:lnTo>
                  <a:lnTo>
                    <a:pt x="478" y="17"/>
                  </a:lnTo>
                  <a:lnTo>
                    <a:pt x="476" y="12"/>
                  </a:lnTo>
                  <a:lnTo>
                    <a:pt x="475" y="8"/>
                  </a:lnTo>
                  <a:lnTo>
                    <a:pt x="473" y="3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49">
              <a:extLst>
                <a:ext uri="{FF2B5EF4-FFF2-40B4-BE49-F238E27FC236}">
                  <a16:creationId xmlns:a16="http://schemas.microsoft.com/office/drawing/2014/main" id="{25B7716C-FEB4-4983-A748-31548E446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273"/>
              <a:ext cx="239" cy="78"/>
            </a:xfrm>
            <a:custGeom>
              <a:avLst/>
              <a:gdLst>
                <a:gd name="T0" fmla="*/ 2 w 478"/>
                <a:gd name="T1" fmla="*/ 0 h 156"/>
                <a:gd name="T2" fmla="*/ 0 w 478"/>
                <a:gd name="T3" fmla="*/ 1 h 156"/>
                <a:gd name="T4" fmla="*/ 1 w 478"/>
                <a:gd name="T5" fmla="*/ 1 h 156"/>
                <a:gd name="T6" fmla="*/ 1 w 478"/>
                <a:gd name="T7" fmla="*/ 1 h 156"/>
                <a:gd name="T8" fmla="*/ 1 w 478"/>
                <a:gd name="T9" fmla="*/ 1 h 156"/>
                <a:gd name="T10" fmla="*/ 1 w 478"/>
                <a:gd name="T11" fmla="*/ 1 h 156"/>
                <a:gd name="T12" fmla="*/ 2 w 478"/>
                <a:gd name="T13" fmla="*/ 1 h 156"/>
                <a:gd name="T14" fmla="*/ 2 w 478"/>
                <a:gd name="T15" fmla="*/ 1 h 156"/>
                <a:gd name="T16" fmla="*/ 2 w 478"/>
                <a:gd name="T17" fmla="*/ 1 h 156"/>
                <a:gd name="T18" fmla="*/ 2 w 478"/>
                <a:gd name="T19" fmla="*/ 1 h 156"/>
                <a:gd name="T20" fmla="*/ 2 w 478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6"/>
                <a:gd name="T35" fmla="*/ 478 w 478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6">
                  <a:moveTo>
                    <a:pt x="472" y="0"/>
                  </a:moveTo>
                  <a:lnTo>
                    <a:pt x="0" y="137"/>
                  </a:lnTo>
                  <a:lnTo>
                    <a:pt x="2" y="142"/>
                  </a:lnTo>
                  <a:lnTo>
                    <a:pt x="3" y="147"/>
                  </a:lnTo>
                  <a:lnTo>
                    <a:pt x="5" y="151"/>
                  </a:lnTo>
                  <a:lnTo>
                    <a:pt x="6" y="156"/>
                  </a:lnTo>
                  <a:lnTo>
                    <a:pt x="478" y="19"/>
                  </a:lnTo>
                  <a:lnTo>
                    <a:pt x="477" y="15"/>
                  </a:lnTo>
                  <a:lnTo>
                    <a:pt x="475" y="10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Freeform 50">
              <a:extLst>
                <a:ext uri="{FF2B5EF4-FFF2-40B4-BE49-F238E27FC236}">
                  <a16:creationId xmlns:a16="http://schemas.microsoft.com/office/drawing/2014/main" id="{3412E53E-D0BE-45CA-8ECF-6E456934E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315"/>
              <a:ext cx="239" cy="78"/>
            </a:xfrm>
            <a:custGeom>
              <a:avLst/>
              <a:gdLst>
                <a:gd name="T0" fmla="*/ 2 w 478"/>
                <a:gd name="T1" fmla="*/ 0 h 157"/>
                <a:gd name="T2" fmla="*/ 0 w 478"/>
                <a:gd name="T3" fmla="*/ 0 h 157"/>
                <a:gd name="T4" fmla="*/ 1 w 478"/>
                <a:gd name="T5" fmla="*/ 0 h 157"/>
                <a:gd name="T6" fmla="*/ 1 w 478"/>
                <a:gd name="T7" fmla="*/ 0 h 157"/>
                <a:gd name="T8" fmla="*/ 1 w 478"/>
                <a:gd name="T9" fmla="*/ 0 h 157"/>
                <a:gd name="T10" fmla="*/ 1 w 478"/>
                <a:gd name="T11" fmla="*/ 0 h 157"/>
                <a:gd name="T12" fmla="*/ 2 w 478"/>
                <a:gd name="T13" fmla="*/ 0 h 157"/>
                <a:gd name="T14" fmla="*/ 2 w 478"/>
                <a:gd name="T15" fmla="*/ 0 h 157"/>
                <a:gd name="T16" fmla="*/ 2 w 478"/>
                <a:gd name="T17" fmla="*/ 0 h 157"/>
                <a:gd name="T18" fmla="*/ 2 w 478"/>
                <a:gd name="T19" fmla="*/ 0 h 157"/>
                <a:gd name="T20" fmla="*/ 2 w 478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7"/>
                <a:gd name="T35" fmla="*/ 478 w 478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7">
                  <a:moveTo>
                    <a:pt x="471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4" y="152"/>
                  </a:lnTo>
                  <a:lnTo>
                    <a:pt x="6" y="157"/>
                  </a:lnTo>
                  <a:lnTo>
                    <a:pt x="478" y="19"/>
                  </a:lnTo>
                  <a:lnTo>
                    <a:pt x="476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51">
              <a:extLst>
                <a:ext uri="{FF2B5EF4-FFF2-40B4-BE49-F238E27FC236}">
                  <a16:creationId xmlns:a16="http://schemas.microsoft.com/office/drawing/2014/main" id="{0E724AD4-31F5-4690-B658-FAB694CC3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357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0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3" y="147"/>
                  </a:lnTo>
                  <a:lnTo>
                    <a:pt x="3" y="152"/>
                  </a:lnTo>
                  <a:lnTo>
                    <a:pt x="5" y="157"/>
                  </a:lnTo>
                  <a:lnTo>
                    <a:pt x="477" y="18"/>
                  </a:lnTo>
                  <a:lnTo>
                    <a:pt x="475" y="14"/>
                  </a:lnTo>
                  <a:lnTo>
                    <a:pt x="474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52">
              <a:extLst>
                <a:ext uri="{FF2B5EF4-FFF2-40B4-BE49-F238E27FC236}">
                  <a16:creationId xmlns:a16="http://schemas.microsoft.com/office/drawing/2014/main" id="{E06D45D5-A1F4-4ED3-A9E1-DBC2B312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39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0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4" y="160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11"/>
                  </a:lnTo>
                  <a:lnTo>
                    <a:pt x="472" y="6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53">
              <a:extLst>
                <a:ext uri="{FF2B5EF4-FFF2-40B4-BE49-F238E27FC236}">
                  <a16:creationId xmlns:a16="http://schemas.microsoft.com/office/drawing/2014/main" id="{7DB92680-423B-4095-88D9-C7F6BB91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442"/>
              <a:ext cx="238" cy="80"/>
            </a:xfrm>
            <a:custGeom>
              <a:avLst/>
              <a:gdLst>
                <a:gd name="T0" fmla="*/ 2 w 475"/>
                <a:gd name="T1" fmla="*/ 0 h 161"/>
                <a:gd name="T2" fmla="*/ 0 w 475"/>
                <a:gd name="T3" fmla="*/ 0 h 161"/>
                <a:gd name="T4" fmla="*/ 1 w 475"/>
                <a:gd name="T5" fmla="*/ 0 h 161"/>
                <a:gd name="T6" fmla="*/ 1 w 475"/>
                <a:gd name="T7" fmla="*/ 0 h 161"/>
                <a:gd name="T8" fmla="*/ 1 w 475"/>
                <a:gd name="T9" fmla="*/ 0 h 161"/>
                <a:gd name="T10" fmla="*/ 1 w 475"/>
                <a:gd name="T11" fmla="*/ 0 h 161"/>
                <a:gd name="T12" fmla="*/ 2 w 475"/>
                <a:gd name="T13" fmla="*/ 0 h 161"/>
                <a:gd name="T14" fmla="*/ 2 w 475"/>
                <a:gd name="T15" fmla="*/ 0 h 161"/>
                <a:gd name="T16" fmla="*/ 2 w 475"/>
                <a:gd name="T17" fmla="*/ 0 h 161"/>
                <a:gd name="T18" fmla="*/ 2 w 475"/>
                <a:gd name="T19" fmla="*/ 0 h 161"/>
                <a:gd name="T20" fmla="*/ 2 w 475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1"/>
                <a:gd name="T35" fmla="*/ 475 w 475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1">
                  <a:moveTo>
                    <a:pt x="470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1" y="151"/>
                  </a:lnTo>
                  <a:lnTo>
                    <a:pt x="1" y="156"/>
                  </a:lnTo>
                  <a:lnTo>
                    <a:pt x="3" y="161"/>
                  </a:lnTo>
                  <a:lnTo>
                    <a:pt x="475" y="19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Freeform 54">
              <a:extLst>
                <a:ext uri="{FF2B5EF4-FFF2-40B4-BE49-F238E27FC236}">
                  <a16:creationId xmlns:a16="http://schemas.microsoft.com/office/drawing/2014/main" id="{864FE889-4B91-48CF-B37E-F5CB3E86C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485"/>
              <a:ext cx="238" cy="81"/>
            </a:xfrm>
            <a:custGeom>
              <a:avLst/>
              <a:gdLst>
                <a:gd name="T0" fmla="*/ 2 w 475"/>
                <a:gd name="T1" fmla="*/ 0 h 162"/>
                <a:gd name="T2" fmla="*/ 0 w 475"/>
                <a:gd name="T3" fmla="*/ 1 h 162"/>
                <a:gd name="T4" fmla="*/ 1 w 475"/>
                <a:gd name="T5" fmla="*/ 1 h 162"/>
                <a:gd name="T6" fmla="*/ 1 w 475"/>
                <a:gd name="T7" fmla="*/ 1 h 162"/>
                <a:gd name="T8" fmla="*/ 1 w 475"/>
                <a:gd name="T9" fmla="*/ 1 h 162"/>
                <a:gd name="T10" fmla="*/ 1 w 475"/>
                <a:gd name="T11" fmla="*/ 1 h 162"/>
                <a:gd name="T12" fmla="*/ 2 w 475"/>
                <a:gd name="T13" fmla="*/ 1 h 162"/>
                <a:gd name="T14" fmla="*/ 2 w 475"/>
                <a:gd name="T15" fmla="*/ 1 h 162"/>
                <a:gd name="T16" fmla="*/ 2 w 475"/>
                <a:gd name="T17" fmla="*/ 1 h 162"/>
                <a:gd name="T18" fmla="*/ 2 w 475"/>
                <a:gd name="T19" fmla="*/ 1 h 162"/>
                <a:gd name="T20" fmla="*/ 2 w 475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2"/>
                <a:gd name="T35" fmla="*/ 475 w 475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2">
                  <a:moveTo>
                    <a:pt x="472" y="0"/>
                  </a:moveTo>
                  <a:lnTo>
                    <a:pt x="0" y="141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4" y="157"/>
                  </a:lnTo>
                  <a:lnTo>
                    <a:pt x="4" y="162"/>
                  </a:lnTo>
                  <a:lnTo>
                    <a:pt x="475" y="19"/>
                  </a:lnTo>
                  <a:lnTo>
                    <a:pt x="474" y="14"/>
                  </a:lnTo>
                  <a:lnTo>
                    <a:pt x="474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Freeform 55">
              <a:extLst>
                <a:ext uri="{FF2B5EF4-FFF2-40B4-BE49-F238E27FC236}">
                  <a16:creationId xmlns:a16="http://schemas.microsoft.com/office/drawing/2014/main" id="{0F8F8EAF-D165-4EA4-9F65-FF3BE4024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529"/>
              <a:ext cx="237" cy="81"/>
            </a:xfrm>
            <a:custGeom>
              <a:avLst/>
              <a:gdLst>
                <a:gd name="T0" fmla="*/ 2 w 473"/>
                <a:gd name="T1" fmla="*/ 0 h 164"/>
                <a:gd name="T2" fmla="*/ 0 w 473"/>
                <a:gd name="T3" fmla="*/ 0 h 164"/>
                <a:gd name="T4" fmla="*/ 0 w 473"/>
                <a:gd name="T5" fmla="*/ 0 h 164"/>
                <a:gd name="T6" fmla="*/ 1 w 473"/>
                <a:gd name="T7" fmla="*/ 0 h 164"/>
                <a:gd name="T8" fmla="*/ 1 w 473"/>
                <a:gd name="T9" fmla="*/ 0 h 164"/>
                <a:gd name="T10" fmla="*/ 1 w 473"/>
                <a:gd name="T11" fmla="*/ 0 h 164"/>
                <a:gd name="T12" fmla="*/ 2 w 473"/>
                <a:gd name="T13" fmla="*/ 0 h 164"/>
                <a:gd name="T14" fmla="*/ 2 w 473"/>
                <a:gd name="T15" fmla="*/ 0 h 164"/>
                <a:gd name="T16" fmla="*/ 2 w 473"/>
                <a:gd name="T17" fmla="*/ 0 h 164"/>
                <a:gd name="T18" fmla="*/ 2 w 473"/>
                <a:gd name="T19" fmla="*/ 0 h 164"/>
                <a:gd name="T20" fmla="*/ 2 w 473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4"/>
                <a:gd name="T35" fmla="*/ 473 w 473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4">
                  <a:moveTo>
                    <a:pt x="470" y="0"/>
                  </a:moveTo>
                  <a:lnTo>
                    <a:pt x="0" y="143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1" y="159"/>
                  </a:lnTo>
                  <a:lnTo>
                    <a:pt x="1" y="164"/>
                  </a:lnTo>
                  <a:lnTo>
                    <a:pt x="473" y="19"/>
                  </a:lnTo>
                  <a:lnTo>
                    <a:pt x="471" y="14"/>
                  </a:lnTo>
                  <a:lnTo>
                    <a:pt x="471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Freeform 56">
              <a:extLst>
                <a:ext uri="{FF2B5EF4-FFF2-40B4-BE49-F238E27FC236}">
                  <a16:creationId xmlns:a16="http://schemas.microsoft.com/office/drawing/2014/main" id="{12497C3D-D0F9-4D43-8610-8D5F9B9F4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573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1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2" y="0"/>
                  </a:moveTo>
                  <a:lnTo>
                    <a:pt x="0" y="145"/>
                  </a:lnTo>
                  <a:lnTo>
                    <a:pt x="2" y="150"/>
                  </a:lnTo>
                  <a:lnTo>
                    <a:pt x="2" y="154"/>
                  </a:lnTo>
                  <a:lnTo>
                    <a:pt x="2" y="161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Freeform 57">
              <a:extLst>
                <a:ext uri="{FF2B5EF4-FFF2-40B4-BE49-F238E27FC236}">
                  <a16:creationId xmlns:a16="http://schemas.microsoft.com/office/drawing/2014/main" id="{93275837-B7E5-444A-9FB3-5549E5CD3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617"/>
              <a:ext cx="236" cy="84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1 h 167"/>
                <a:gd name="T4" fmla="*/ 0 w 472"/>
                <a:gd name="T5" fmla="*/ 1 h 167"/>
                <a:gd name="T6" fmla="*/ 0 w 472"/>
                <a:gd name="T7" fmla="*/ 1 h 167"/>
                <a:gd name="T8" fmla="*/ 0 w 472"/>
                <a:gd name="T9" fmla="*/ 1 h 167"/>
                <a:gd name="T10" fmla="*/ 0 w 472"/>
                <a:gd name="T11" fmla="*/ 1 h 167"/>
                <a:gd name="T12" fmla="*/ 2 w 472"/>
                <a:gd name="T13" fmla="*/ 1 h 167"/>
                <a:gd name="T14" fmla="*/ 2 w 472"/>
                <a:gd name="T15" fmla="*/ 1 h 167"/>
                <a:gd name="T16" fmla="*/ 2 w 472"/>
                <a:gd name="T17" fmla="*/ 1 h 167"/>
                <a:gd name="T18" fmla="*/ 2 w 472"/>
                <a:gd name="T19" fmla="*/ 1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2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7"/>
                  </a:lnTo>
                  <a:lnTo>
                    <a:pt x="472" y="20"/>
                  </a:lnTo>
                  <a:lnTo>
                    <a:pt x="472" y="14"/>
                  </a:lnTo>
                  <a:lnTo>
                    <a:pt x="472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" name="Freeform 58">
              <a:extLst>
                <a:ext uri="{FF2B5EF4-FFF2-40B4-BE49-F238E27FC236}">
                  <a16:creationId xmlns:a16="http://schemas.microsoft.com/office/drawing/2014/main" id="{4E53C9C6-4D17-4D4B-82D7-9BC88AC3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862"/>
              <a:ext cx="242" cy="73"/>
            </a:xfrm>
            <a:custGeom>
              <a:avLst/>
              <a:gdLst>
                <a:gd name="T0" fmla="*/ 2 w 483"/>
                <a:gd name="T1" fmla="*/ 0 h 146"/>
                <a:gd name="T2" fmla="*/ 0 w 483"/>
                <a:gd name="T3" fmla="*/ 1 h 146"/>
                <a:gd name="T4" fmla="*/ 1 w 483"/>
                <a:gd name="T5" fmla="*/ 1 h 146"/>
                <a:gd name="T6" fmla="*/ 1 w 483"/>
                <a:gd name="T7" fmla="*/ 1 h 146"/>
                <a:gd name="T8" fmla="*/ 1 w 483"/>
                <a:gd name="T9" fmla="*/ 1 h 146"/>
                <a:gd name="T10" fmla="*/ 1 w 483"/>
                <a:gd name="T11" fmla="*/ 1 h 146"/>
                <a:gd name="T12" fmla="*/ 2 w 483"/>
                <a:gd name="T13" fmla="*/ 1 h 146"/>
                <a:gd name="T14" fmla="*/ 2 w 483"/>
                <a:gd name="T15" fmla="*/ 1 h 146"/>
                <a:gd name="T16" fmla="*/ 2 w 483"/>
                <a:gd name="T17" fmla="*/ 1 h 146"/>
                <a:gd name="T18" fmla="*/ 2 w 483"/>
                <a:gd name="T19" fmla="*/ 1 h 146"/>
                <a:gd name="T20" fmla="*/ 2 w 483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3"/>
                <a:gd name="T34" fmla="*/ 0 h 146"/>
                <a:gd name="T35" fmla="*/ 483 w 483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3" h="146">
                  <a:moveTo>
                    <a:pt x="475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5" y="139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3" y="19"/>
                  </a:lnTo>
                  <a:lnTo>
                    <a:pt x="481" y="14"/>
                  </a:lnTo>
                  <a:lnTo>
                    <a:pt x="479" y="10"/>
                  </a:lnTo>
                  <a:lnTo>
                    <a:pt x="476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Freeform 59">
              <a:extLst>
                <a:ext uri="{FF2B5EF4-FFF2-40B4-BE49-F238E27FC236}">
                  <a16:creationId xmlns:a16="http://schemas.microsoft.com/office/drawing/2014/main" id="{652D049A-A5A2-4CE0-867C-8E09282E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903"/>
              <a:ext cx="241" cy="74"/>
            </a:xfrm>
            <a:custGeom>
              <a:avLst/>
              <a:gdLst>
                <a:gd name="T0" fmla="*/ 2 w 481"/>
                <a:gd name="T1" fmla="*/ 0 h 148"/>
                <a:gd name="T2" fmla="*/ 0 w 481"/>
                <a:gd name="T3" fmla="*/ 1 h 148"/>
                <a:gd name="T4" fmla="*/ 1 w 481"/>
                <a:gd name="T5" fmla="*/ 1 h 148"/>
                <a:gd name="T6" fmla="*/ 1 w 481"/>
                <a:gd name="T7" fmla="*/ 1 h 148"/>
                <a:gd name="T8" fmla="*/ 1 w 481"/>
                <a:gd name="T9" fmla="*/ 1 h 148"/>
                <a:gd name="T10" fmla="*/ 1 w 481"/>
                <a:gd name="T11" fmla="*/ 1 h 148"/>
                <a:gd name="T12" fmla="*/ 2 w 481"/>
                <a:gd name="T13" fmla="*/ 1 h 148"/>
                <a:gd name="T14" fmla="*/ 2 w 481"/>
                <a:gd name="T15" fmla="*/ 1 h 148"/>
                <a:gd name="T16" fmla="*/ 2 w 481"/>
                <a:gd name="T17" fmla="*/ 1 h 148"/>
                <a:gd name="T18" fmla="*/ 2 w 481"/>
                <a:gd name="T19" fmla="*/ 1 h 148"/>
                <a:gd name="T20" fmla="*/ 2 w 481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48"/>
                <a:gd name="T35" fmla="*/ 481 w 481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48">
                  <a:moveTo>
                    <a:pt x="473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7" y="148"/>
                  </a:lnTo>
                  <a:lnTo>
                    <a:pt x="481" y="17"/>
                  </a:lnTo>
                  <a:lnTo>
                    <a:pt x="479" y="13"/>
                  </a:lnTo>
                  <a:lnTo>
                    <a:pt x="478" y="8"/>
                  </a:lnTo>
                  <a:lnTo>
                    <a:pt x="474" y="3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Freeform 60">
              <a:extLst>
                <a:ext uri="{FF2B5EF4-FFF2-40B4-BE49-F238E27FC236}">
                  <a16:creationId xmlns:a16="http://schemas.microsoft.com/office/drawing/2014/main" id="{DFD93377-3745-472E-BE8B-BE78173D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943"/>
              <a:ext cx="240" cy="75"/>
            </a:xfrm>
            <a:custGeom>
              <a:avLst/>
              <a:gdLst>
                <a:gd name="T0" fmla="*/ 1 w 481"/>
                <a:gd name="T1" fmla="*/ 0 h 150"/>
                <a:gd name="T2" fmla="*/ 0 w 481"/>
                <a:gd name="T3" fmla="*/ 1 h 150"/>
                <a:gd name="T4" fmla="*/ 0 w 481"/>
                <a:gd name="T5" fmla="*/ 1 h 150"/>
                <a:gd name="T6" fmla="*/ 0 w 481"/>
                <a:gd name="T7" fmla="*/ 1 h 150"/>
                <a:gd name="T8" fmla="*/ 0 w 481"/>
                <a:gd name="T9" fmla="*/ 1 h 150"/>
                <a:gd name="T10" fmla="*/ 0 w 481"/>
                <a:gd name="T11" fmla="*/ 1 h 150"/>
                <a:gd name="T12" fmla="*/ 1 w 481"/>
                <a:gd name="T13" fmla="*/ 1 h 150"/>
                <a:gd name="T14" fmla="*/ 1 w 481"/>
                <a:gd name="T15" fmla="*/ 1 h 150"/>
                <a:gd name="T16" fmla="*/ 1 w 481"/>
                <a:gd name="T17" fmla="*/ 1 h 150"/>
                <a:gd name="T18" fmla="*/ 1 w 481"/>
                <a:gd name="T19" fmla="*/ 1 h 150"/>
                <a:gd name="T20" fmla="*/ 1 w 481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50"/>
                <a:gd name="T35" fmla="*/ 481 w 481"/>
                <a:gd name="T36" fmla="*/ 150 h 1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50">
                  <a:moveTo>
                    <a:pt x="473" y="0"/>
                  </a:moveTo>
                  <a:lnTo>
                    <a:pt x="0" y="131"/>
                  </a:lnTo>
                  <a:lnTo>
                    <a:pt x="2" y="135"/>
                  </a:lnTo>
                  <a:lnTo>
                    <a:pt x="5" y="140"/>
                  </a:lnTo>
                  <a:lnTo>
                    <a:pt x="6" y="145"/>
                  </a:lnTo>
                  <a:lnTo>
                    <a:pt x="8" y="150"/>
                  </a:lnTo>
                  <a:lnTo>
                    <a:pt x="481" y="19"/>
                  </a:lnTo>
                  <a:lnTo>
                    <a:pt x="480" y="14"/>
                  </a:lnTo>
                  <a:lnTo>
                    <a:pt x="478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Freeform 61">
              <a:extLst>
                <a:ext uri="{FF2B5EF4-FFF2-40B4-BE49-F238E27FC236}">
                  <a16:creationId xmlns:a16="http://schemas.microsoft.com/office/drawing/2014/main" id="{BF14CF40-F326-42AE-AB41-CAE5B9BE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984"/>
              <a:ext cx="240" cy="75"/>
            </a:xfrm>
            <a:custGeom>
              <a:avLst/>
              <a:gdLst>
                <a:gd name="T0" fmla="*/ 2 w 479"/>
                <a:gd name="T1" fmla="*/ 0 h 149"/>
                <a:gd name="T2" fmla="*/ 0 w 479"/>
                <a:gd name="T3" fmla="*/ 1 h 149"/>
                <a:gd name="T4" fmla="*/ 1 w 479"/>
                <a:gd name="T5" fmla="*/ 1 h 149"/>
                <a:gd name="T6" fmla="*/ 1 w 479"/>
                <a:gd name="T7" fmla="*/ 1 h 149"/>
                <a:gd name="T8" fmla="*/ 1 w 479"/>
                <a:gd name="T9" fmla="*/ 1 h 149"/>
                <a:gd name="T10" fmla="*/ 1 w 479"/>
                <a:gd name="T11" fmla="*/ 1 h 149"/>
                <a:gd name="T12" fmla="*/ 2 w 479"/>
                <a:gd name="T13" fmla="*/ 1 h 149"/>
                <a:gd name="T14" fmla="*/ 2 w 479"/>
                <a:gd name="T15" fmla="*/ 1 h 149"/>
                <a:gd name="T16" fmla="*/ 2 w 479"/>
                <a:gd name="T17" fmla="*/ 1 h 149"/>
                <a:gd name="T18" fmla="*/ 2 w 479"/>
                <a:gd name="T19" fmla="*/ 1 h 149"/>
                <a:gd name="T20" fmla="*/ 2 w 479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49"/>
                <a:gd name="T35" fmla="*/ 479 w 479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49">
                  <a:moveTo>
                    <a:pt x="471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0"/>
                  </a:lnTo>
                  <a:lnTo>
                    <a:pt x="4" y="145"/>
                  </a:lnTo>
                  <a:lnTo>
                    <a:pt x="6" y="149"/>
                  </a:lnTo>
                  <a:lnTo>
                    <a:pt x="479" y="19"/>
                  </a:lnTo>
                  <a:lnTo>
                    <a:pt x="476" y="11"/>
                  </a:lnTo>
                  <a:lnTo>
                    <a:pt x="475" y="6"/>
                  </a:lnTo>
                  <a:lnTo>
                    <a:pt x="473" y="2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Freeform 62">
              <a:extLst>
                <a:ext uri="{FF2B5EF4-FFF2-40B4-BE49-F238E27FC236}">
                  <a16:creationId xmlns:a16="http://schemas.microsoft.com/office/drawing/2014/main" id="{649EF97F-9A98-475A-B24E-16085C9A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025"/>
              <a:ext cx="239" cy="75"/>
            </a:xfrm>
            <a:custGeom>
              <a:avLst/>
              <a:gdLst>
                <a:gd name="T0" fmla="*/ 1 w 480"/>
                <a:gd name="T1" fmla="*/ 0 h 151"/>
                <a:gd name="T2" fmla="*/ 0 w 480"/>
                <a:gd name="T3" fmla="*/ 0 h 151"/>
                <a:gd name="T4" fmla="*/ 0 w 480"/>
                <a:gd name="T5" fmla="*/ 0 h 151"/>
                <a:gd name="T6" fmla="*/ 0 w 480"/>
                <a:gd name="T7" fmla="*/ 0 h 151"/>
                <a:gd name="T8" fmla="*/ 0 w 480"/>
                <a:gd name="T9" fmla="*/ 0 h 151"/>
                <a:gd name="T10" fmla="*/ 0 w 480"/>
                <a:gd name="T11" fmla="*/ 0 h 151"/>
                <a:gd name="T12" fmla="*/ 1 w 480"/>
                <a:gd name="T13" fmla="*/ 0 h 151"/>
                <a:gd name="T14" fmla="*/ 1 w 480"/>
                <a:gd name="T15" fmla="*/ 0 h 151"/>
                <a:gd name="T16" fmla="*/ 1 w 480"/>
                <a:gd name="T17" fmla="*/ 0 h 151"/>
                <a:gd name="T18" fmla="*/ 1 w 480"/>
                <a:gd name="T19" fmla="*/ 0 h 151"/>
                <a:gd name="T20" fmla="*/ 1 w 480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1"/>
                <a:gd name="T35" fmla="*/ 480 w 48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1">
                  <a:moveTo>
                    <a:pt x="472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Freeform 63">
              <a:extLst>
                <a:ext uri="{FF2B5EF4-FFF2-40B4-BE49-F238E27FC236}">
                  <a16:creationId xmlns:a16="http://schemas.microsoft.com/office/drawing/2014/main" id="{BA600BE1-7BB0-417F-8EAE-96EABA10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066"/>
              <a:ext cx="239" cy="76"/>
            </a:xfrm>
            <a:custGeom>
              <a:avLst/>
              <a:gdLst>
                <a:gd name="T0" fmla="*/ 2 w 478"/>
                <a:gd name="T1" fmla="*/ 0 h 153"/>
                <a:gd name="T2" fmla="*/ 0 w 478"/>
                <a:gd name="T3" fmla="*/ 0 h 153"/>
                <a:gd name="T4" fmla="*/ 1 w 478"/>
                <a:gd name="T5" fmla="*/ 0 h 153"/>
                <a:gd name="T6" fmla="*/ 1 w 478"/>
                <a:gd name="T7" fmla="*/ 0 h 153"/>
                <a:gd name="T8" fmla="*/ 1 w 478"/>
                <a:gd name="T9" fmla="*/ 0 h 153"/>
                <a:gd name="T10" fmla="*/ 1 w 478"/>
                <a:gd name="T11" fmla="*/ 0 h 153"/>
                <a:gd name="T12" fmla="*/ 2 w 478"/>
                <a:gd name="T13" fmla="*/ 0 h 153"/>
                <a:gd name="T14" fmla="*/ 2 w 478"/>
                <a:gd name="T15" fmla="*/ 0 h 153"/>
                <a:gd name="T16" fmla="*/ 2 w 478"/>
                <a:gd name="T17" fmla="*/ 0 h 153"/>
                <a:gd name="T18" fmla="*/ 2 w 478"/>
                <a:gd name="T19" fmla="*/ 0 h 153"/>
                <a:gd name="T20" fmla="*/ 2 w 478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3"/>
                <a:gd name="T35" fmla="*/ 478 w 478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3">
                  <a:moveTo>
                    <a:pt x="470" y="0"/>
                  </a:moveTo>
                  <a:lnTo>
                    <a:pt x="0" y="134"/>
                  </a:lnTo>
                  <a:lnTo>
                    <a:pt x="1" y="139"/>
                  </a:lnTo>
                  <a:lnTo>
                    <a:pt x="3" y="143"/>
                  </a:lnTo>
                  <a:lnTo>
                    <a:pt x="4" y="148"/>
                  </a:lnTo>
                  <a:lnTo>
                    <a:pt x="6" y="153"/>
                  </a:lnTo>
                  <a:lnTo>
                    <a:pt x="478" y="19"/>
                  </a:lnTo>
                  <a:lnTo>
                    <a:pt x="476" y="15"/>
                  </a:lnTo>
                  <a:lnTo>
                    <a:pt x="475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64">
              <a:extLst>
                <a:ext uri="{FF2B5EF4-FFF2-40B4-BE49-F238E27FC236}">
                  <a16:creationId xmlns:a16="http://schemas.microsoft.com/office/drawing/2014/main" id="{8CF3CB73-F51C-4054-8E25-5CEE7CFE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107"/>
              <a:ext cx="239" cy="77"/>
            </a:xfrm>
            <a:custGeom>
              <a:avLst/>
              <a:gdLst>
                <a:gd name="T0" fmla="*/ 2 w 476"/>
                <a:gd name="T1" fmla="*/ 0 h 152"/>
                <a:gd name="T2" fmla="*/ 0 w 476"/>
                <a:gd name="T3" fmla="*/ 1 h 152"/>
                <a:gd name="T4" fmla="*/ 1 w 476"/>
                <a:gd name="T5" fmla="*/ 1 h 152"/>
                <a:gd name="T6" fmla="*/ 1 w 476"/>
                <a:gd name="T7" fmla="*/ 1 h 152"/>
                <a:gd name="T8" fmla="*/ 1 w 476"/>
                <a:gd name="T9" fmla="*/ 1 h 152"/>
                <a:gd name="T10" fmla="*/ 1 w 476"/>
                <a:gd name="T11" fmla="*/ 1 h 152"/>
                <a:gd name="T12" fmla="*/ 2 w 476"/>
                <a:gd name="T13" fmla="*/ 1 h 152"/>
                <a:gd name="T14" fmla="*/ 2 w 476"/>
                <a:gd name="T15" fmla="*/ 1 h 152"/>
                <a:gd name="T16" fmla="*/ 2 w 476"/>
                <a:gd name="T17" fmla="*/ 1 h 152"/>
                <a:gd name="T18" fmla="*/ 2 w 476"/>
                <a:gd name="T19" fmla="*/ 1 h 152"/>
                <a:gd name="T20" fmla="*/ 2 w 476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2"/>
                <a:gd name="T35" fmla="*/ 476 w 476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2">
                  <a:moveTo>
                    <a:pt x="472" y="0"/>
                  </a:moveTo>
                  <a:lnTo>
                    <a:pt x="0" y="135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5" y="148"/>
                  </a:lnTo>
                  <a:lnTo>
                    <a:pt x="6" y="152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Freeform 65">
              <a:extLst>
                <a:ext uri="{FF2B5EF4-FFF2-40B4-BE49-F238E27FC236}">
                  <a16:creationId xmlns:a16="http://schemas.microsoft.com/office/drawing/2014/main" id="{4EE8264A-37A6-4C31-B05D-EA2218A52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49"/>
              <a:ext cx="238" cy="77"/>
            </a:xfrm>
            <a:custGeom>
              <a:avLst/>
              <a:gdLst>
                <a:gd name="T0" fmla="*/ 2 w 476"/>
                <a:gd name="T1" fmla="*/ 0 h 154"/>
                <a:gd name="T2" fmla="*/ 0 w 476"/>
                <a:gd name="T3" fmla="*/ 1 h 154"/>
                <a:gd name="T4" fmla="*/ 1 w 476"/>
                <a:gd name="T5" fmla="*/ 1 h 154"/>
                <a:gd name="T6" fmla="*/ 1 w 476"/>
                <a:gd name="T7" fmla="*/ 1 h 154"/>
                <a:gd name="T8" fmla="*/ 1 w 476"/>
                <a:gd name="T9" fmla="*/ 1 h 154"/>
                <a:gd name="T10" fmla="*/ 1 w 476"/>
                <a:gd name="T11" fmla="*/ 1 h 154"/>
                <a:gd name="T12" fmla="*/ 2 w 476"/>
                <a:gd name="T13" fmla="*/ 1 h 154"/>
                <a:gd name="T14" fmla="*/ 2 w 476"/>
                <a:gd name="T15" fmla="*/ 1 h 154"/>
                <a:gd name="T16" fmla="*/ 2 w 476"/>
                <a:gd name="T17" fmla="*/ 1 h 154"/>
                <a:gd name="T18" fmla="*/ 2 w 476"/>
                <a:gd name="T19" fmla="*/ 1 h 154"/>
                <a:gd name="T20" fmla="*/ 2 w 476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4"/>
                <a:gd name="T35" fmla="*/ 476 w 476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4">
                  <a:moveTo>
                    <a:pt x="471" y="0"/>
                  </a:moveTo>
                  <a:lnTo>
                    <a:pt x="0" y="135"/>
                  </a:lnTo>
                  <a:lnTo>
                    <a:pt x="1" y="140"/>
                  </a:lnTo>
                  <a:lnTo>
                    <a:pt x="3" y="145"/>
                  </a:lnTo>
                  <a:lnTo>
                    <a:pt x="4" y="149"/>
                  </a:lnTo>
                  <a:lnTo>
                    <a:pt x="6" y="154"/>
                  </a:lnTo>
                  <a:lnTo>
                    <a:pt x="476" y="17"/>
                  </a:lnTo>
                  <a:lnTo>
                    <a:pt x="475" y="13"/>
                  </a:lnTo>
                  <a:lnTo>
                    <a:pt x="475" y="8"/>
                  </a:lnTo>
                  <a:lnTo>
                    <a:pt x="473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66">
              <a:extLst>
                <a:ext uri="{FF2B5EF4-FFF2-40B4-BE49-F238E27FC236}">
                  <a16:creationId xmlns:a16="http://schemas.microsoft.com/office/drawing/2014/main" id="{112CA9F7-E14B-4AC5-BEA8-77C224EEA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191"/>
              <a:ext cx="238" cy="77"/>
            </a:xfrm>
            <a:custGeom>
              <a:avLst/>
              <a:gdLst>
                <a:gd name="T0" fmla="*/ 2 w 475"/>
                <a:gd name="T1" fmla="*/ 0 h 154"/>
                <a:gd name="T2" fmla="*/ 0 w 475"/>
                <a:gd name="T3" fmla="*/ 1 h 154"/>
                <a:gd name="T4" fmla="*/ 1 w 475"/>
                <a:gd name="T5" fmla="*/ 1 h 154"/>
                <a:gd name="T6" fmla="*/ 1 w 475"/>
                <a:gd name="T7" fmla="*/ 1 h 154"/>
                <a:gd name="T8" fmla="*/ 1 w 475"/>
                <a:gd name="T9" fmla="*/ 1 h 154"/>
                <a:gd name="T10" fmla="*/ 1 w 475"/>
                <a:gd name="T11" fmla="*/ 1 h 154"/>
                <a:gd name="T12" fmla="*/ 2 w 475"/>
                <a:gd name="T13" fmla="*/ 1 h 154"/>
                <a:gd name="T14" fmla="*/ 2 w 475"/>
                <a:gd name="T15" fmla="*/ 1 h 154"/>
                <a:gd name="T16" fmla="*/ 2 w 475"/>
                <a:gd name="T17" fmla="*/ 1 h 154"/>
                <a:gd name="T18" fmla="*/ 2 w 475"/>
                <a:gd name="T19" fmla="*/ 1 h 154"/>
                <a:gd name="T20" fmla="*/ 2 w 475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4"/>
                <a:gd name="T35" fmla="*/ 475 w 475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4">
                  <a:moveTo>
                    <a:pt x="471" y="0"/>
                  </a:moveTo>
                  <a:lnTo>
                    <a:pt x="0" y="136"/>
                  </a:lnTo>
                  <a:lnTo>
                    <a:pt x="2" y="140"/>
                  </a:lnTo>
                  <a:lnTo>
                    <a:pt x="4" y="145"/>
                  </a:lnTo>
                  <a:lnTo>
                    <a:pt x="4" y="150"/>
                  </a:lnTo>
                  <a:lnTo>
                    <a:pt x="5" y="154"/>
                  </a:lnTo>
                  <a:lnTo>
                    <a:pt x="475" y="19"/>
                  </a:lnTo>
                  <a:lnTo>
                    <a:pt x="474" y="15"/>
                  </a:lnTo>
                  <a:lnTo>
                    <a:pt x="474" y="10"/>
                  </a:lnTo>
                  <a:lnTo>
                    <a:pt x="472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Freeform 67">
              <a:extLst>
                <a:ext uri="{FF2B5EF4-FFF2-40B4-BE49-F238E27FC236}">
                  <a16:creationId xmlns:a16="http://schemas.microsoft.com/office/drawing/2014/main" id="{15067FD6-6278-473F-88B6-8A2EEE9E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232"/>
              <a:ext cx="237" cy="78"/>
            </a:xfrm>
            <a:custGeom>
              <a:avLst/>
              <a:gdLst>
                <a:gd name="T0" fmla="*/ 1 w 475"/>
                <a:gd name="T1" fmla="*/ 0 h 155"/>
                <a:gd name="T2" fmla="*/ 0 w 475"/>
                <a:gd name="T3" fmla="*/ 1 h 155"/>
                <a:gd name="T4" fmla="*/ 0 w 475"/>
                <a:gd name="T5" fmla="*/ 1 h 155"/>
                <a:gd name="T6" fmla="*/ 0 w 475"/>
                <a:gd name="T7" fmla="*/ 1 h 155"/>
                <a:gd name="T8" fmla="*/ 0 w 475"/>
                <a:gd name="T9" fmla="*/ 1 h 155"/>
                <a:gd name="T10" fmla="*/ 0 w 475"/>
                <a:gd name="T11" fmla="*/ 1 h 155"/>
                <a:gd name="T12" fmla="*/ 1 w 475"/>
                <a:gd name="T13" fmla="*/ 1 h 155"/>
                <a:gd name="T14" fmla="*/ 1 w 475"/>
                <a:gd name="T15" fmla="*/ 1 h 155"/>
                <a:gd name="T16" fmla="*/ 1 w 475"/>
                <a:gd name="T17" fmla="*/ 1 h 155"/>
                <a:gd name="T18" fmla="*/ 1 w 475"/>
                <a:gd name="T19" fmla="*/ 1 h 155"/>
                <a:gd name="T20" fmla="*/ 1 w 475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5"/>
                <a:gd name="T35" fmla="*/ 475 w 475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5">
                  <a:moveTo>
                    <a:pt x="470" y="0"/>
                  </a:moveTo>
                  <a:lnTo>
                    <a:pt x="0" y="136"/>
                  </a:lnTo>
                  <a:lnTo>
                    <a:pt x="2" y="141"/>
                  </a:lnTo>
                  <a:lnTo>
                    <a:pt x="2" y="146"/>
                  </a:lnTo>
                  <a:lnTo>
                    <a:pt x="2" y="151"/>
                  </a:lnTo>
                  <a:lnTo>
                    <a:pt x="3" y="155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Freeform 68">
              <a:extLst>
                <a:ext uri="{FF2B5EF4-FFF2-40B4-BE49-F238E27FC236}">
                  <a16:creationId xmlns:a16="http://schemas.microsoft.com/office/drawing/2014/main" id="{37CA4CEC-2EF0-4323-9244-0260707C2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274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2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4" y="148"/>
                  </a:lnTo>
                  <a:lnTo>
                    <a:pt x="4" y="152"/>
                  </a:lnTo>
                  <a:lnTo>
                    <a:pt x="5" y="157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Freeform 69">
              <a:extLst>
                <a:ext uri="{FF2B5EF4-FFF2-40B4-BE49-F238E27FC236}">
                  <a16:creationId xmlns:a16="http://schemas.microsoft.com/office/drawing/2014/main" id="{3E58B516-2E7E-4FAC-B6CE-FA6CA484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16"/>
              <a:ext cx="239" cy="80"/>
            </a:xfrm>
            <a:custGeom>
              <a:avLst/>
              <a:gdLst>
                <a:gd name="T0" fmla="*/ 2 w 476"/>
                <a:gd name="T1" fmla="*/ 0 h 161"/>
                <a:gd name="T2" fmla="*/ 0 w 476"/>
                <a:gd name="T3" fmla="*/ 0 h 161"/>
                <a:gd name="T4" fmla="*/ 1 w 476"/>
                <a:gd name="T5" fmla="*/ 0 h 161"/>
                <a:gd name="T6" fmla="*/ 1 w 476"/>
                <a:gd name="T7" fmla="*/ 0 h 161"/>
                <a:gd name="T8" fmla="*/ 1 w 476"/>
                <a:gd name="T9" fmla="*/ 0 h 161"/>
                <a:gd name="T10" fmla="*/ 1 w 476"/>
                <a:gd name="T11" fmla="*/ 0 h 161"/>
                <a:gd name="T12" fmla="*/ 2 w 476"/>
                <a:gd name="T13" fmla="*/ 0 h 161"/>
                <a:gd name="T14" fmla="*/ 2 w 476"/>
                <a:gd name="T15" fmla="*/ 0 h 161"/>
                <a:gd name="T16" fmla="*/ 2 w 476"/>
                <a:gd name="T17" fmla="*/ 0 h 161"/>
                <a:gd name="T18" fmla="*/ 2 w 476"/>
                <a:gd name="T19" fmla="*/ 0 h 161"/>
                <a:gd name="T20" fmla="*/ 2 w 476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61"/>
                <a:gd name="T35" fmla="*/ 476 w 476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61">
                  <a:moveTo>
                    <a:pt x="472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1"/>
                  </a:lnTo>
                  <a:lnTo>
                    <a:pt x="476" y="21"/>
                  </a:lnTo>
                  <a:lnTo>
                    <a:pt x="475" y="16"/>
                  </a:lnTo>
                  <a:lnTo>
                    <a:pt x="475" y="11"/>
                  </a:lnTo>
                  <a:lnTo>
                    <a:pt x="473" y="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Freeform 70">
              <a:extLst>
                <a:ext uri="{FF2B5EF4-FFF2-40B4-BE49-F238E27FC236}">
                  <a16:creationId xmlns:a16="http://schemas.microsoft.com/office/drawing/2014/main" id="{84FF7570-9A1E-4125-BD8C-C15C8786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35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1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5"/>
                  </a:lnTo>
                  <a:lnTo>
                    <a:pt x="4" y="160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Freeform 71">
              <a:extLst>
                <a:ext uri="{FF2B5EF4-FFF2-40B4-BE49-F238E27FC236}">
                  <a16:creationId xmlns:a16="http://schemas.microsoft.com/office/drawing/2014/main" id="{CA7D2ADA-2062-4704-AE64-C5B73EFC9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402"/>
              <a:ext cx="236" cy="81"/>
            </a:xfrm>
            <a:custGeom>
              <a:avLst/>
              <a:gdLst>
                <a:gd name="T0" fmla="*/ 1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0 w 473"/>
                <a:gd name="T7" fmla="*/ 1 h 162"/>
                <a:gd name="T8" fmla="*/ 0 w 473"/>
                <a:gd name="T9" fmla="*/ 1 h 162"/>
                <a:gd name="T10" fmla="*/ 0 w 473"/>
                <a:gd name="T11" fmla="*/ 1 h 162"/>
                <a:gd name="T12" fmla="*/ 1 w 473"/>
                <a:gd name="T13" fmla="*/ 1 h 162"/>
                <a:gd name="T14" fmla="*/ 1 w 473"/>
                <a:gd name="T15" fmla="*/ 1 h 162"/>
                <a:gd name="T16" fmla="*/ 1 w 473"/>
                <a:gd name="T17" fmla="*/ 1 h 162"/>
                <a:gd name="T18" fmla="*/ 1 w 473"/>
                <a:gd name="T19" fmla="*/ 1 h 162"/>
                <a:gd name="T20" fmla="*/ 1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2"/>
                  </a:lnTo>
                  <a:lnTo>
                    <a:pt x="0" y="148"/>
                  </a:lnTo>
                  <a:lnTo>
                    <a:pt x="2" y="153"/>
                  </a:lnTo>
                  <a:lnTo>
                    <a:pt x="2" y="157"/>
                  </a:lnTo>
                  <a:lnTo>
                    <a:pt x="3" y="162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Freeform 72">
              <a:extLst>
                <a:ext uri="{FF2B5EF4-FFF2-40B4-BE49-F238E27FC236}">
                  <a16:creationId xmlns:a16="http://schemas.microsoft.com/office/drawing/2014/main" id="{DECDEDC2-AE72-42E5-A6A3-626572CF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445"/>
              <a:ext cx="236" cy="82"/>
            </a:xfrm>
            <a:custGeom>
              <a:avLst/>
              <a:gdLst>
                <a:gd name="T0" fmla="*/ 1 w 473"/>
                <a:gd name="T1" fmla="*/ 0 h 163"/>
                <a:gd name="T2" fmla="*/ 0 w 473"/>
                <a:gd name="T3" fmla="*/ 1 h 163"/>
                <a:gd name="T4" fmla="*/ 0 w 473"/>
                <a:gd name="T5" fmla="*/ 1 h 163"/>
                <a:gd name="T6" fmla="*/ 0 w 473"/>
                <a:gd name="T7" fmla="*/ 1 h 163"/>
                <a:gd name="T8" fmla="*/ 0 w 473"/>
                <a:gd name="T9" fmla="*/ 1 h 163"/>
                <a:gd name="T10" fmla="*/ 0 w 473"/>
                <a:gd name="T11" fmla="*/ 1 h 163"/>
                <a:gd name="T12" fmla="*/ 1 w 473"/>
                <a:gd name="T13" fmla="*/ 1 h 163"/>
                <a:gd name="T14" fmla="*/ 1 w 473"/>
                <a:gd name="T15" fmla="*/ 1 h 163"/>
                <a:gd name="T16" fmla="*/ 1 w 473"/>
                <a:gd name="T17" fmla="*/ 1 h 163"/>
                <a:gd name="T18" fmla="*/ 1 w 473"/>
                <a:gd name="T19" fmla="*/ 1 h 163"/>
                <a:gd name="T20" fmla="*/ 1 w 473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3"/>
                <a:gd name="T35" fmla="*/ 473 w 473"/>
                <a:gd name="T36" fmla="*/ 163 h 16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3">
                  <a:moveTo>
                    <a:pt x="471" y="0"/>
                  </a:moveTo>
                  <a:lnTo>
                    <a:pt x="0" y="143"/>
                  </a:lnTo>
                  <a:lnTo>
                    <a:pt x="1" y="149"/>
                  </a:lnTo>
                  <a:lnTo>
                    <a:pt x="1" y="154"/>
                  </a:lnTo>
                  <a:lnTo>
                    <a:pt x="1" y="158"/>
                  </a:lnTo>
                  <a:lnTo>
                    <a:pt x="3" y="163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1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Freeform 73">
              <a:extLst>
                <a:ext uri="{FF2B5EF4-FFF2-40B4-BE49-F238E27FC236}">
                  <a16:creationId xmlns:a16="http://schemas.microsoft.com/office/drawing/2014/main" id="{FDD82F8F-7A85-408E-A190-72541A04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489"/>
              <a:ext cx="236" cy="83"/>
            </a:xfrm>
            <a:custGeom>
              <a:avLst/>
              <a:gdLst>
                <a:gd name="T0" fmla="*/ 2 w 471"/>
                <a:gd name="T1" fmla="*/ 0 h 165"/>
                <a:gd name="T2" fmla="*/ 0 w 471"/>
                <a:gd name="T3" fmla="*/ 1 h 165"/>
                <a:gd name="T4" fmla="*/ 0 w 471"/>
                <a:gd name="T5" fmla="*/ 1 h 165"/>
                <a:gd name="T6" fmla="*/ 1 w 471"/>
                <a:gd name="T7" fmla="*/ 1 h 165"/>
                <a:gd name="T8" fmla="*/ 1 w 471"/>
                <a:gd name="T9" fmla="*/ 1 h 165"/>
                <a:gd name="T10" fmla="*/ 1 w 471"/>
                <a:gd name="T11" fmla="*/ 1 h 165"/>
                <a:gd name="T12" fmla="*/ 2 w 471"/>
                <a:gd name="T13" fmla="*/ 1 h 165"/>
                <a:gd name="T14" fmla="*/ 2 w 471"/>
                <a:gd name="T15" fmla="*/ 1 h 165"/>
                <a:gd name="T16" fmla="*/ 2 w 471"/>
                <a:gd name="T17" fmla="*/ 1 h 165"/>
                <a:gd name="T18" fmla="*/ 2 w 471"/>
                <a:gd name="T19" fmla="*/ 1 h 165"/>
                <a:gd name="T20" fmla="*/ 2 w 471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1"/>
                <a:gd name="T34" fmla="*/ 0 h 165"/>
                <a:gd name="T35" fmla="*/ 471 w 471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1" h="165">
                  <a:moveTo>
                    <a:pt x="470" y="0"/>
                  </a:moveTo>
                  <a:lnTo>
                    <a:pt x="0" y="144"/>
                  </a:lnTo>
                  <a:lnTo>
                    <a:pt x="0" y="149"/>
                  </a:lnTo>
                  <a:lnTo>
                    <a:pt x="1" y="154"/>
                  </a:lnTo>
                  <a:lnTo>
                    <a:pt x="1" y="160"/>
                  </a:lnTo>
                  <a:lnTo>
                    <a:pt x="1" y="165"/>
                  </a:lnTo>
                  <a:lnTo>
                    <a:pt x="471" y="20"/>
                  </a:lnTo>
                  <a:lnTo>
                    <a:pt x="471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Freeform 74">
              <a:extLst>
                <a:ext uri="{FF2B5EF4-FFF2-40B4-BE49-F238E27FC236}">
                  <a16:creationId xmlns:a16="http://schemas.microsoft.com/office/drawing/2014/main" id="{7147F4CF-95D1-4470-8E36-19B74E503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534"/>
              <a:ext cx="236" cy="83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0 h 167"/>
                <a:gd name="T4" fmla="*/ 0 w 472"/>
                <a:gd name="T5" fmla="*/ 0 h 167"/>
                <a:gd name="T6" fmla="*/ 0 w 472"/>
                <a:gd name="T7" fmla="*/ 0 h 167"/>
                <a:gd name="T8" fmla="*/ 0 w 472"/>
                <a:gd name="T9" fmla="*/ 0 h 167"/>
                <a:gd name="T10" fmla="*/ 0 w 472"/>
                <a:gd name="T11" fmla="*/ 0 h 167"/>
                <a:gd name="T12" fmla="*/ 2 w 472"/>
                <a:gd name="T13" fmla="*/ 0 h 167"/>
                <a:gd name="T14" fmla="*/ 2 w 472"/>
                <a:gd name="T15" fmla="*/ 0 h 167"/>
                <a:gd name="T16" fmla="*/ 2 w 472"/>
                <a:gd name="T17" fmla="*/ 0 h 167"/>
                <a:gd name="T18" fmla="*/ 2 w 472"/>
                <a:gd name="T19" fmla="*/ 0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0" y="0"/>
                  </a:moveTo>
                  <a:lnTo>
                    <a:pt x="0" y="147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472" y="21"/>
                  </a:lnTo>
                  <a:lnTo>
                    <a:pt x="472" y="14"/>
                  </a:lnTo>
                  <a:lnTo>
                    <a:pt x="472" y="10"/>
                  </a:lnTo>
                  <a:lnTo>
                    <a:pt x="470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Freeform 75">
              <a:extLst>
                <a:ext uri="{FF2B5EF4-FFF2-40B4-BE49-F238E27FC236}">
                  <a16:creationId xmlns:a16="http://schemas.microsoft.com/office/drawing/2014/main" id="{3E718063-30D1-4F43-AA02-A10651844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102"/>
              <a:ext cx="238" cy="78"/>
            </a:xfrm>
            <a:custGeom>
              <a:avLst/>
              <a:gdLst>
                <a:gd name="T0" fmla="*/ 1 w 477"/>
                <a:gd name="T1" fmla="*/ 0 h 155"/>
                <a:gd name="T2" fmla="*/ 0 w 477"/>
                <a:gd name="T3" fmla="*/ 1 h 155"/>
                <a:gd name="T4" fmla="*/ 0 w 477"/>
                <a:gd name="T5" fmla="*/ 1 h 155"/>
                <a:gd name="T6" fmla="*/ 0 w 477"/>
                <a:gd name="T7" fmla="*/ 1 h 155"/>
                <a:gd name="T8" fmla="*/ 0 w 477"/>
                <a:gd name="T9" fmla="*/ 1 h 155"/>
                <a:gd name="T10" fmla="*/ 0 w 477"/>
                <a:gd name="T11" fmla="*/ 1 h 155"/>
                <a:gd name="T12" fmla="*/ 1 w 477"/>
                <a:gd name="T13" fmla="*/ 1 h 155"/>
                <a:gd name="T14" fmla="*/ 1 w 477"/>
                <a:gd name="T15" fmla="*/ 1 h 155"/>
                <a:gd name="T16" fmla="*/ 1 w 477"/>
                <a:gd name="T17" fmla="*/ 1 h 155"/>
                <a:gd name="T18" fmla="*/ 1 w 477"/>
                <a:gd name="T19" fmla="*/ 1 h 155"/>
                <a:gd name="T20" fmla="*/ 1 w 47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5"/>
                <a:gd name="T35" fmla="*/ 477 w 47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5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76">
              <a:extLst>
                <a:ext uri="{FF2B5EF4-FFF2-40B4-BE49-F238E27FC236}">
                  <a16:creationId xmlns:a16="http://schemas.microsoft.com/office/drawing/2014/main" id="{70C8C85A-77C5-4461-96DF-2BF418C9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144"/>
              <a:ext cx="238" cy="78"/>
            </a:xfrm>
            <a:custGeom>
              <a:avLst/>
              <a:gdLst>
                <a:gd name="T0" fmla="*/ 2 w 476"/>
                <a:gd name="T1" fmla="*/ 0 h 157"/>
                <a:gd name="T2" fmla="*/ 0 w 476"/>
                <a:gd name="T3" fmla="*/ 0 h 157"/>
                <a:gd name="T4" fmla="*/ 1 w 476"/>
                <a:gd name="T5" fmla="*/ 0 h 157"/>
                <a:gd name="T6" fmla="*/ 1 w 476"/>
                <a:gd name="T7" fmla="*/ 0 h 157"/>
                <a:gd name="T8" fmla="*/ 1 w 476"/>
                <a:gd name="T9" fmla="*/ 0 h 157"/>
                <a:gd name="T10" fmla="*/ 1 w 476"/>
                <a:gd name="T11" fmla="*/ 0 h 157"/>
                <a:gd name="T12" fmla="*/ 2 w 476"/>
                <a:gd name="T13" fmla="*/ 0 h 157"/>
                <a:gd name="T14" fmla="*/ 2 w 476"/>
                <a:gd name="T15" fmla="*/ 0 h 157"/>
                <a:gd name="T16" fmla="*/ 2 w 476"/>
                <a:gd name="T17" fmla="*/ 0 h 157"/>
                <a:gd name="T18" fmla="*/ 2 w 476"/>
                <a:gd name="T19" fmla="*/ 0 h 157"/>
                <a:gd name="T20" fmla="*/ 2 w 476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7"/>
                <a:gd name="T35" fmla="*/ 476 w 476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7">
                  <a:moveTo>
                    <a:pt x="472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3" y="153"/>
                  </a:lnTo>
                  <a:lnTo>
                    <a:pt x="5" y="157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Freeform 77">
              <a:extLst>
                <a:ext uri="{FF2B5EF4-FFF2-40B4-BE49-F238E27FC236}">
                  <a16:creationId xmlns:a16="http://schemas.microsoft.com/office/drawing/2014/main" id="{F3FFBEC4-D75A-41E9-BB11-FA39345D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186"/>
              <a:ext cx="238" cy="78"/>
            </a:xfrm>
            <a:custGeom>
              <a:avLst/>
              <a:gdLst>
                <a:gd name="T0" fmla="*/ 2 w 476"/>
                <a:gd name="T1" fmla="*/ 0 h 156"/>
                <a:gd name="T2" fmla="*/ 0 w 476"/>
                <a:gd name="T3" fmla="*/ 1 h 156"/>
                <a:gd name="T4" fmla="*/ 1 w 476"/>
                <a:gd name="T5" fmla="*/ 1 h 156"/>
                <a:gd name="T6" fmla="*/ 1 w 476"/>
                <a:gd name="T7" fmla="*/ 1 h 156"/>
                <a:gd name="T8" fmla="*/ 1 w 476"/>
                <a:gd name="T9" fmla="*/ 1 h 156"/>
                <a:gd name="T10" fmla="*/ 1 w 476"/>
                <a:gd name="T11" fmla="*/ 1 h 156"/>
                <a:gd name="T12" fmla="*/ 2 w 476"/>
                <a:gd name="T13" fmla="*/ 1 h 156"/>
                <a:gd name="T14" fmla="*/ 2 w 476"/>
                <a:gd name="T15" fmla="*/ 1 h 156"/>
                <a:gd name="T16" fmla="*/ 2 w 476"/>
                <a:gd name="T17" fmla="*/ 1 h 156"/>
                <a:gd name="T18" fmla="*/ 2 w 476"/>
                <a:gd name="T19" fmla="*/ 1 h 156"/>
                <a:gd name="T20" fmla="*/ 2 w 476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6"/>
                <a:gd name="T35" fmla="*/ 476 w 476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6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6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78">
              <a:extLst>
                <a:ext uri="{FF2B5EF4-FFF2-40B4-BE49-F238E27FC236}">
                  <a16:creationId xmlns:a16="http://schemas.microsoft.com/office/drawing/2014/main" id="{D0225DA7-6702-43C2-BC52-9446EBDE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228"/>
              <a:ext cx="237" cy="79"/>
            </a:xfrm>
            <a:custGeom>
              <a:avLst/>
              <a:gdLst>
                <a:gd name="T0" fmla="*/ 1 w 475"/>
                <a:gd name="T1" fmla="*/ 0 h 157"/>
                <a:gd name="T2" fmla="*/ 0 w 475"/>
                <a:gd name="T3" fmla="*/ 1 h 157"/>
                <a:gd name="T4" fmla="*/ 0 w 475"/>
                <a:gd name="T5" fmla="*/ 1 h 157"/>
                <a:gd name="T6" fmla="*/ 0 w 475"/>
                <a:gd name="T7" fmla="*/ 1 h 157"/>
                <a:gd name="T8" fmla="*/ 0 w 475"/>
                <a:gd name="T9" fmla="*/ 1 h 157"/>
                <a:gd name="T10" fmla="*/ 0 w 475"/>
                <a:gd name="T11" fmla="*/ 1 h 157"/>
                <a:gd name="T12" fmla="*/ 1 w 475"/>
                <a:gd name="T13" fmla="*/ 1 h 157"/>
                <a:gd name="T14" fmla="*/ 1 w 475"/>
                <a:gd name="T15" fmla="*/ 1 h 157"/>
                <a:gd name="T16" fmla="*/ 1 w 475"/>
                <a:gd name="T17" fmla="*/ 1 h 157"/>
                <a:gd name="T18" fmla="*/ 1 w 475"/>
                <a:gd name="T19" fmla="*/ 1 h 157"/>
                <a:gd name="T20" fmla="*/ 1 w 475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7"/>
                <a:gd name="T35" fmla="*/ 475 w 475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7">
                  <a:moveTo>
                    <a:pt x="470" y="0"/>
                  </a:moveTo>
                  <a:lnTo>
                    <a:pt x="0" y="138"/>
                  </a:lnTo>
                  <a:lnTo>
                    <a:pt x="0" y="143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3" y="157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79">
              <a:extLst>
                <a:ext uri="{FF2B5EF4-FFF2-40B4-BE49-F238E27FC236}">
                  <a16:creationId xmlns:a16="http://schemas.microsoft.com/office/drawing/2014/main" id="{707AFC6F-2FEC-4E33-94B4-0DE284122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270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2" y="0"/>
                  </a:moveTo>
                  <a:lnTo>
                    <a:pt x="0" y="142"/>
                  </a:lnTo>
                  <a:lnTo>
                    <a:pt x="2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0"/>
                  </a:lnTo>
                  <a:lnTo>
                    <a:pt x="475" y="19"/>
                  </a:lnTo>
                  <a:lnTo>
                    <a:pt x="475" y="14"/>
                  </a:lnTo>
                  <a:lnTo>
                    <a:pt x="474" y="10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80">
              <a:extLst>
                <a:ext uri="{FF2B5EF4-FFF2-40B4-BE49-F238E27FC236}">
                  <a16:creationId xmlns:a16="http://schemas.microsoft.com/office/drawing/2014/main" id="{45A27DE9-053E-4AB8-B5E6-EB04D62C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313"/>
              <a:ext cx="237" cy="81"/>
            </a:xfrm>
            <a:custGeom>
              <a:avLst/>
              <a:gdLst>
                <a:gd name="T0" fmla="*/ 2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1 w 473"/>
                <a:gd name="T7" fmla="*/ 1 h 162"/>
                <a:gd name="T8" fmla="*/ 1 w 473"/>
                <a:gd name="T9" fmla="*/ 1 h 162"/>
                <a:gd name="T10" fmla="*/ 1 w 473"/>
                <a:gd name="T11" fmla="*/ 1 h 162"/>
                <a:gd name="T12" fmla="*/ 2 w 473"/>
                <a:gd name="T13" fmla="*/ 1 h 162"/>
                <a:gd name="T14" fmla="*/ 2 w 473"/>
                <a:gd name="T15" fmla="*/ 1 h 162"/>
                <a:gd name="T16" fmla="*/ 2 w 473"/>
                <a:gd name="T17" fmla="*/ 1 h 162"/>
                <a:gd name="T18" fmla="*/ 2 w 473"/>
                <a:gd name="T19" fmla="*/ 1 h 162"/>
                <a:gd name="T20" fmla="*/ 2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3"/>
                  </a:lnTo>
                  <a:lnTo>
                    <a:pt x="0" y="147"/>
                  </a:lnTo>
                  <a:lnTo>
                    <a:pt x="1" y="152"/>
                  </a:lnTo>
                  <a:lnTo>
                    <a:pt x="1" y="157"/>
                  </a:lnTo>
                  <a:lnTo>
                    <a:pt x="3" y="162"/>
                  </a:lnTo>
                  <a:lnTo>
                    <a:pt x="473" y="18"/>
                  </a:lnTo>
                  <a:lnTo>
                    <a:pt x="473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81">
              <a:extLst>
                <a:ext uri="{FF2B5EF4-FFF2-40B4-BE49-F238E27FC236}">
                  <a16:creationId xmlns:a16="http://schemas.microsoft.com/office/drawing/2014/main" id="{C33A16CC-B1A7-4C17-9E2A-505752A0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357"/>
              <a:ext cx="237" cy="81"/>
            </a:xfrm>
            <a:custGeom>
              <a:avLst/>
              <a:gdLst>
                <a:gd name="T0" fmla="*/ 1 w 475"/>
                <a:gd name="T1" fmla="*/ 0 h 164"/>
                <a:gd name="T2" fmla="*/ 0 w 475"/>
                <a:gd name="T3" fmla="*/ 0 h 164"/>
                <a:gd name="T4" fmla="*/ 0 w 475"/>
                <a:gd name="T5" fmla="*/ 0 h 164"/>
                <a:gd name="T6" fmla="*/ 0 w 475"/>
                <a:gd name="T7" fmla="*/ 0 h 164"/>
                <a:gd name="T8" fmla="*/ 0 w 475"/>
                <a:gd name="T9" fmla="*/ 0 h 164"/>
                <a:gd name="T10" fmla="*/ 0 w 475"/>
                <a:gd name="T11" fmla="*/ 0 h 164"/>
                <a:gd name="T12" fmla="*/ 1 w 475"/>
                <a:gd name="T13" fmla="*/ 0 h 164"/>
                <a:gd name="T14" fmla="*/ 1 w 475"/>
                <a:gd name="T15" fmla="*/ 0 h 164"/>
                <a:gd name="T16" fmla="*/ 1 w 475"/>
                <a:gd name="T17" fmla="*/ 0 h 164"/>
                <a:gd name="T18" fmla="*/ 1 w 475"/>
                <a:gd name="T19" fmla="*/ 0 h 164"/>
                <a:gd name="T20" fmla="*/ 1 w 475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4"/>
                <a:gd name="T35" fmla="*/ 475 w 475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4">
                  <a:moveTo>
                    <a:pt x="472" y="0"/>
                  </a:moveTo>
                  <a:lnTo>
                    <a:pt x="0" y="145"/>
                  </a:lnTo>
                  <a:lnTo>
                    <a:pt x="2" y="149"/>
                  </a:lnTo>
                  <a:lnTo>
                    <a:pt x="2" y="154"/>
                  </a:lnTo>
                  <a:lnTo>
                    <a:pt x="3" y="159"/>
                  </a:lnTo>
                  <a:lnTo>
                    <a:pt x="3" y="164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82">
              <a:extLst>
                <a:ext uri="{FF2B5EF4-FFF2-40B4-BE49-F238E27FC236}">
                  <a16:creationId xmlns:a16="http://schemas.microsoft.com/office/drawing/2014/main" id="{B673CDDA-EF39-4C07-AFAC-B6145B45A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401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0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0" y="0"/>
                  </a:moveTo>
                  <a:lnTo>
                    <a:pt x="0" y="145"/>
                  </a:lnTo>
                  <a:lnTo>
                    <a:pt x="0" y="151"/>
                  </a:lnTo>
                  <a:lnTo>
                    <a:pt x="2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2" y="16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83">
              <a:extLst>
                <a:ext uri="{FF2B5EF4-FFF2-40B4-BE49-F238E27FC236}">
                  <a16:creationId xmlns:a16="http://schemas.microsoft.com/office/drawing/2014/main" id="{C9039392-BCD1-4DB8-825C-27C8B7839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45"/>
              <a:ext cx="236" cy="84"/>
            </a:xfrm>
            <a:custGeom>
              <a:avLst/>
              <a:gdLst>
                <a:gd name="T0" fmla="*/ 2 w 472"/>
                <a:gd name="T1" fmla="*/ 0 h 166"/>
                <a:gd name="T2" fmla="*/ 0 w 472"/>
                <a:gd name="T3" fmla="*/ 1 h 166"/>
                <a:gd name="T4" fmla="*/ 0 w 472"/>
                <a:gd name="T5" fmla="*/ 1 h 166"/>
                <a:gd name="T6" fmla="*/ 0 w 472"/>
                <a:gd name="T7" fmla="*/ 1 h 166"/>
                <a:gd name="T8" fmla="*/ 0 w 472"/>
                <a:gd name="T9" fmla="*/ 1 h 166"/>
                <a:gd name="T10" fmla="*/ 0 w 472"/>
                <a:gd name="T11" fmla="*/ 1 h 166"/>
                <a:gd name="T12" fmla="*/ 2 w 472"/>
                <a:gd name="T13" fmla="*/ 1 h 166"/>
                <a:gd name="T14" fmla="*/ 2 w 472"/>
                <a:gd name="T15" fmla="*/ 1 h 166"/>
                <a:gd name="T16" fmla="*/ 2 w 472"/>
                <a:gd name="T17" fmla="*/ 1 h 166"/>
                <a:gd name="T18" fmla="*/ 2 w 472"/>
                <a:gd name="T19" fmla="*/ 1 h 166"/>
                <a:gd name="T20" fmla="*/ 2 w 472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6"/>
                <a:gd name="T35" fmla="*/ 472 w 472"/>
                <a:gd name="T36" fmla="*/ 166 h 1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6">
                  <a:moveTo>
                    <a:pt x="471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5"/>
                  </a:lnTo>
                  <a:lnTo>
                    <a:pt x="0" y="162"/>
                  </a:lnTo>
                  <a:lnTo>
                    <a:pt x="0" y="166"/>
                  </a:lnTo>
                  <a:lnTo>
                    <a:pt x="472" y="20"/>
                  </a:lnTo>
                  <a:lnTo>
                    <a:pt x="472" y="15"/>
                  </a:lnTo>
                  <a:lnTo>
                    <a:pt x="472" y="9"/>
                  </a:lnTo>
                  <a:lnTo>
                    <a:pt x="472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84">
              <a:extLst>
                <a:ext uri="{FF2B5EF4-FFF2-40B4-BE49-F238E27FC236}">
                  <a16:creationId xmlns:a16="http://schemas.microsoft.com/office/drawing/2014/main" id="{D6643955-5EA3-409F-A5CB-8F64D217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788"/>
              <a:ext cx="334" cy="336"/>
            </a:xfrm>
            <a:custGeom>
              <a:avLst/>
              <a:gdLst>
                <a:gd name="T0" fmla="*/ 0 w 668"/>
                <a:gd name="T1" fmla="*/ 1 h 671"/>
                <a:gd name="T2" fmla="*/ 1 w 668"/>
                <a:gd name="T3" fmla="*/ 1 h 671"/>
                <a:gd name="T4" fmla="*/ 1 w 668"/>
                <a:gd name="T5" fmla="*/ 1 h 671"/>
                <a:gd name="T6" fmla="*/ 1 w 668"/>
                <a:gd name="T7" fmla="*/ 1 h 671"/>
                <a:gd name="T8" fmla="*/ 1 w 668"/>
                <a:gd name="T9" fmla="*/ 2 h 671"/>
                <a:gd name="T10" fmla="*/ 1 w 668"/>
                <a:gd name="T11" fmla="*/ 2 h 671"/>
                <a:gd name="T12" fmla="*/ 1 w 668"/>
                <a:gd name="T13" fmla="*/ 2 h 671"/>
                <a:gd name="T14" fmla="*/ 1 w 668"/>
                <a:gd name="T15" fmla="*/ 3 h 671"/>
                <a:gd name="T16" fmla="*/ 1 w 668"/>
                <a:gd name="T17" fmla="*/ 3 h 671"/>
                <a:gd name="T18" fmla="*/ 3 w 668"/>
                <a:gd name="T19" fmla="*/ 3 h 671"/>
                <a:gd name="T20" fmla="*/ 3 w 668"/>
                <a:gd name="T21" fmla="*/ 3 h 671"/>
                <a:gd name="T22" fmla="*/ 3 w 668"/>
                <a:gd name="T23" fmla="*/ 2 h 671"/>
                <a:gd name="T24" fmla="*/ 3 w 668"/>
                <a:gd name="T25" fmla="*/ 2 h 671"/>
                <a:gd name="T26" fmla="*/ 3 w 668"/>
                <a:gd name="T27" fmla="*/ 2 h 671"/>
                <a:gd name="T28" fmla="*/ 3 w 668"/>
                <a:gd name="T29" fmla="*/ 1 h 671"/>
                <a:gd name="T30" fmla="*/ 3 w 668"/>
                <a:gd name="T31" fmla="*/ 1 h 671"/>
                <a:gd name="T32" fmla="*/ 3 w 668"/>
                <a:gd name="T33" fmla="*/ 1 h 671"/>
                <a:gd name="T34" fmla="*/ 2 w 668"/>
                <a:gd name="T35" fmla="*/ 0 h 671"/>
                <a:gd name="T36" fmla="*/ 0 w 668"/>
                <a:gd name="T37" fmla="*/ 1 h 6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68"/>
                <a:gd name="T58" fmla="*/ 0 h 671"/>
                <a:gd name="T59" fmla="*/ 668 w 668"/>
                <a:gd name="T60" fmla="*/ 671 h 67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68" h="671">
                  <a:moveTo>
                    <a:pt x="0" y="119"/>
                  </a:moveTo>
                  <a:lnTo>
                    <a:pt x="4" y="132"/>
                  </a:lnTo>
                  <a:lnTo>
                    <a:pt x="20" y="165"/>
                  </a:lnTo>
                  <a:lnTo>
                    <a:pt x="42" y="218"/>
                  </a:lnTo>
                  <a:lnTo>
                    <a:pt x="71" y="286"/>
                  </a:lnTo>
                  <a:lnTo>
                    <a:pt x="104" y="369"/>
                  </a:lnTo>
                  <a:lnTo>
                    <a:pt x="137" y="463"/>
                  </a:lnTo>
                  <a:lnTo>
                    <a:pt x="171" y="564"/>
                  </a:lnTo>
                  <a:lnTo>
                    <a:pt x="204" y="671"/>
                  </a:lnTo>
                  <a:lnTo>
                    <a:pt x="668" y="539"/>
                  </a:lnTo>
                  <a:lnTo>
                    <a:pt x="665" y="523"/>
                  </a:lnTo>
                  <a:lnTo>
                    <a:pt x="657" y="477"/>
                  </a:lnTo>
                  <a:lnTo>
                    <a:pt x="643" y="411"/>
                  </a:lnTo>
                  <a:lnTo>
                    <a:pt x="622" y="330"/>
                  </a:lnTo>
                  <a:lnTo>
                    <a:pt x="596" y="242"/>
                  </a:lnTo>
                  <a:lnTo>
                    <a:pt x="563" y="152"/>
                  </a:lnTo>
                  <a:lnTo>
                    <a:pt x="522" y="70"/>
                  </a:lnTo>
                  <a:lnTo>
                    <a:pt x="473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85">
              <a:extLst>
                <a:ext uri="{FF2B5EF4-FFF2-40B4-BE49-F238E27FC236}">
                  <a16:creationId xmlns:a16="http://schemas.microsoft.com/office/drawing/2014/main" id="{EB848C7C-6F80-4A06-8B7F-0108E251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874"/>
              <a:ext cx="96" cy="146"/>
            </a:xfrm>
            <a:custGeom>
              <a:avLst/>
              <a:gdLst>
                <a:gd name="T0" fmla="*/ 1 w 192"/>
                <a:gd name="T1" fmla="*/ 2 h 292"/>
                <a:gd name="T2" fmla="*/ 1 w 192"/>
                <a:gd name="T3" fmla="*/ 1 h 292"/>
                <a:gd name="T4" fmla="*/ 1 w 192"/>
                <a:gd name="T5" fmla="*/ 1 h 292"/>
                <a:gd name="T6" fmla="*/ 0 w 192"/>
                <a:gd name="T7" fmla="*/ 1 h 292"/>
                <a:gd name="T8" fmla="*/ 1 w 192"/>
                <a:gd name="T9" fmla="*/ 0 h 292"/>
                <a:gd name="T10" fmla="*/ 1 w 192"/>
                <a:gd name="T11" fmla="*/ 1 h 292"/>
                <a:gd name="T12" fmla="*/ 1 w 192"/>
                <a:gd name="T13" fmla="*/ 1 h 292"/>
                <a:gd name="T14" fmla="*/ 1 w 192"/>
                <a:gd name="T15" fmla="*/ 1 h 292"/>
                <a:gd name="T16" fmla="*/ 1 w 192"/>
                <a:gd name="T17" fmla="*/ 2 h 292"/>
                <a:gd name="T18" fmla="*/ 1 w 192"/>
                <a:gd name="T19" fmla="*/ 2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2"/>
                <a:gd name="T31" fmla="*/ 0 h 292"/>
                <a:gd name="T32" fmla="*/ 192 w 192"/>
                <a:gd name="T33" fmla="*/ 292 h 29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2" h="292">
                  <a:moveTo>
                    <a:pt x="69" y="275"/>
                  </a:moveTo>
                  <a:lnTo>
                    <a:pt x="58" y="228"/>
                  </a:lnTo>
                  <a:lnTo>
                    <a:pt x="40" y="211"/>
                  </a:lnTo>
                  <a:lnTo>
                    <a:pt x="0" y="38"/>
                  </a:lnTo>
                  <a:lnTo>
                    <a:pt x="162" y="0"/>
                  </a:lnTo>
                  <a:lnTo>
                    <a:pt x="192" y="174"/>
                  </a:lnTo>
                  <a:lnTo>
                    <a:pt x="176" y="207"/>
                  </a:lnTo>
                  <a:lnTo>
                    <a:pt x="190" y="244"/>
                  </a:lnTo>
                  <a:lnTo>
                    <a:pt x="128" y="292"/>
                  </a:lnTo>
                  <a:lnTo>
                    <a:pt x="69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86">
              <a:extLst>
                <a:ext uri="{FF2B5EF4-FFF2-40B4-BE49-F238E27FC236}">
                  <a16:creationId xmlns:a16="http://schemas.microsoft.com/office/drawing/2014/main" id="{0A412A10-E4AF-47F0-AF97-8F847602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94"/>
              <a:ext cx="232" cy="138"/>
            </a:xfrm>
            <a:custGeom>
              <a:avLst/>
              <a:gdLst>
                <a:gd name="T0" fmla="*/ 0 w 464"/>
                <a:gd name="T1" fmla="*/ 2 h 275"/>
                <a:gd name="T2" fmla="*/ 2 w 464"/>
                <a:gd name="T3" fmla="*/ 1 h 275"/>
                <a:gd name="T4" fmla="*/ 2 w 464"/>
                <a:gd name="T5" fmla="*/ 1 h 275"/>
                <a:gd name="T6" fmla="*/ 2 w 464"/>
                <a:gd name="T7" fmla="*/ 1 h 275"/>
                <a:gd name="T8" fmla="*/ 1 w 464"/>
                <a:gd name="T9" fmla="*/ 1 h 275"/>
                <a:gd name="T10" fmla="*/ 1 w 464"/>
                <a:gd name="T11" fmla="*/ 0 h 275"/>
                <a:gd name="T12" fmla="*/ 1 w 464"/>
                <a:gd name="T13" fmla="*/ 1 h 275"/>
                <a:gd name="T14" fmla="*/ 1 w 464"/>
                <a:gd name="T15" fmla="*/ 1 h 275"/>
                <a:gd name="T16" fmla="*/ 0 w 464"/>
                <a:gd name="T17" fmla="*/ 2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4"/>
                <a:gd name="T28" fmla="*/ 0 h 275"/>
                <a:gd name="T29" fmla="*/ 464 w 464"/>
                <a:gd name="T30" fmla="*/ 275 h 2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4" h="275">
                  <a:moveTo>
                    <a:pt x="0" y="275"/>
                  </a:moveTo>
                  <a:lnTo>
                    <a:pt x="464" y="136"/>
                  </a:lnTo>
                  <a:lnTo>
                    <a:pt x="395" y="21"/>
                  </a:lnTo>
                  <a:lnTo>
                    <a:pt x="264" y="4"/>
                  </a:lnTo>
                  <a:lnTo>
                    <a:pt x="181" y="32"/>
                  </a:lnTo>
                  <a:lnTo>
                    <a:pt x="129" y="0"/>
                  </a:lnTo>
                  <a:lnTo>
                    <a:pt x="126" y="40"/>
                  </a:lnTo>
                  <a:lnTo>
                    <a:pt x="6" y="128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87">
              <a:extLst>
                <a:ext uri="{FF2B5EF4-FFF2-40B4-BE49-F238E27FC236}">
                  <a16:creationId xmlns:a16="http://schemas.microsoft.com/office/drawing/2014/main" id="{B21EEA6E-68C8-42B7-A116-F91F9BE5C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986"/>
              <a:ext cx="74" cy="109"/>
            </a:xfrm>
            <a:custGeom>
              <a:avLst/>
              <a:gdLst>
                <a:gd name="T0" fmla="*/ 0 w 150"/>
                <a:gd name="T1" fmla="*/ 0 h 219"/>
                <a:gd name="T2" fmla="*/ 0 w 150"/>
                <a:gd name="T3" fmla="*/ 0 h 219"/>
                <a:gd name="T4" fmla="*/ 0 w 150"/>
                <a:gd name="T5" fmla="*/ 0 h 219"/>
                <a:gd name="T6" fmla="*/ 0 w 150"/>
                <a:gd name="T7" fmla="*/ 0 h 219"/>
                <a:gd name="T8" fmla="*/ 0 w 150"/>
                <a:gd name="T9" fmla="*/ 0 h 219"/>
                <a:gd name="T10" fmla="*/ 0 w 150"/>
                <a:gd name="T11" fmla="*/ 0 h 219"/>
                <a:gd name="T12" fmla="*/ 0 w 150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0"/>
                <a:gd name="T22" fmla="*/ 0 h 219"/>
                <a:gd name="T23" fmla="*/ 150 w 150"/>
                <a:gd name="T24" fmla="*/ 219 h 2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0" h="219">
                  <a:moveTo>
                    <a:pt x="0" y="58"/>
                  </a:moveTo>
                  <a:lnTo>
                    <a:pt x="124" y="219"/>
                  </a:lnTo>
                  <a:lnTo>
                    <a:pt x="150" y="24"/>
                  </a:lnTo>
                  <a:lnTo>
                    <a:pt x="134" y="0"/>
                  </a:lnTo>
                  <a:lnTo>
                    <a:pt x="88" y="80"/>
                  </a:lnTo>
                  <a:lnTo>
                    <a:pt x="7" y="2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88">
              <a:extLst>
                <a:ext uri="{FF2B5EF4-FFF2-40B4-BE49-F238E27FC236}">
                  <a16:creationId xmlns:a16="http://schemas.microsoft.com/office/drawing/2014/main" id="{F506205F-6E29-472F-B8DE-8D1DA446C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015"/>
              <a:ext cx="29" cy="83"/>
            </a:xfrm>
            <a:custGeom>
              <a:avLst/>
              <a:gdLst>
                <a:gd name="T0" fmla="*/ 0 w 58"/>
                <a:gd name="T1" fmla="*/ 0 h 167"/>
                <a:gd name="T2" fmla="*/ 1 w 58"/>
                <a:gd name="T3" fmla="*/ 0 h 167"/>
                <a:gd name="T4" fmla="*/ 1 w 58"/>
                <a:gd name="T5" fmla="*/ 0 h 167"/>
                <a:gd name="T6" fmla="*/ 0 w 58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"/>
                <a:gd name="T13" fmla="*/ 0 h 167"/>
                <a:gd name="T14" fmla="*/ 58 w 58"/>
                <a:gd name="T15" fmla="*/ 167 h 1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" h="167">
                  <a:moveTo>
                    <a:pt x="0" y="0"/>
                  </a:moveTo>
                  <a:lnTo>
                    <a:pt x="19" y="167"/>
                  </a:lnTo>
                  <a:lnTo>
                    <a:pt x="58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89">
              <a:extLst>
                <a:ext uri="{FF2B5EF4-FFF2-40B4-BE49-F238E27FC236}">
                  <a16:creationId xmlns:a16="http://schemas.microsoft.com/office/drawing/2014/main" id="{38F4C2F5-48D2-4365-BC82-58EB4425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50"/>
              <a:ext cx="88" cy="85"/>
            </a:xfrm>
            <a:custGeom>
              <a:avLst/>
              <a:gdLst>
                <a:gd name="T0" fmla="*/ 1 w 176"/>
                <a:gd name="T1" fmla="*/ 1 h 169"/>
                <a:gd name="T2" fmla="*/ 0 w 176"/>
                <a:gd name="T3" fmla="*/ 1 h 169"/>
                <a:gd name="T4" fmla="*/ 1 w 176"/>
                <a:gd name="T5" fmla="*/ 1 h 169"/>
                <a:gd name="T6" fmla="*/ 1 w 176"/>
                <a:gd name="T7" fmla="*/ 1 h 169"/>
                <a:gd name="T8" fmla="*/ 1 w 176"/>
                <a:gd name="T9" fmla="*/ 1 h 169"/>
                <a:gd name="T10" fmla="*/ 1 w 176"/>
                <a:gd name="T11" fmla="*/ 1 h 169"/>
                <a:gd name="T12" fmla="*/ 1 w 176"/>
                <a:gd name="T13" fmla="*/ 1 h 169"/>
                <a:gd name="T14" fmla="*/ 1 w 176"/>
                <a:gd name="T15" fmla="*/ 0 h 169"/>
                <a:gd name="T16" fmla="*/ 1 w 176"/>
                <a:gd name="T17" fmla="*/ 1 h 169"/>
                <a:gd name="T18" fmla="*/ 1 w 176"/>
                <a:gd name="T19" fmla="*/ 1 h 169"/>
                <a:gd name="T20" fmla="*/ 1 w 176"/>
                <a:gd name="T21" fmla="*/ 1 h 169"/>
                <a:gd name="T22" fmla="*/ 1 w 176"/>
                <a:gd name="T23" fmla="*/ 1 h 169"/>
                <a:gd name="T24" fmla="*/ 1 w 176"/>
                <a:gd name="T25" fmla="*/ 1 h 169"/>
                <a:gd name="T26" fmla="*/ 1 w 176"/>
                <a:gd name="T27" fmla="*/ 1 h 169"/>
                <a:gd name="T28" fmla="*/ 1 w 176"/>
                <a:gd name="T29" fmla="*/ 1 h 169"/>
                <a:gd name="T30" fmla="*/ 1 w 176"/>
                <a:gd name="T31" fmla="*/ 1 h 169"/>
                <a:gd name="T32" fmla="*/ 1 w 176"/>
                <a:gd name="T33" fmla="*/ 1 h 169"/>
                <a:gd name="T34" fmla="*/ 1 w 176"/>
                <a:gd name="T35" fmla="*/ 1 h 169"/>
                <a:gd name="T36" fmla="*/ 1 w 176"/>
                <a:gd name="T37" fmla="*/ 1 h 1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6"/>
                <a:gd name="T58" fmla="*/ 0 h 169"/>
                <a:gd name="T59" fmla="*/ 176 w 176"/>
                <a:gd name="T60" fmla="*/ 169 h 16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6" h="169">
                  <a:moveTo>
                    <a:pt x="27" y="169"/>
                  </a:moveTo>
                  <a:lnTo>
                    <a:pt x="0" y="69"/>
                  </a:lnTo>
                  <a:lnTo>
                    <a:pt x="4" y="64"/>
                  </a:lnTo>
                  <a:lnTo>
                    <a:pt x="11" y="50"/>
                  </a:lnTo>
                  <a:lnTo>
                    <a:pt x="26" y="33"/>
                  </a:lnTo>
                  <a:lnTo>
                    <a:pt x="46" y="17"/>
                  </a:lnTo>
                  <a:lnTo>
                    <a:pt x="71" y="4"/>
                  </a:lnTo>
                  <a:lnTo>
                    <a:pt x="101" y="0"/>
                  </a:lnTo>
                  <a:lnTo>
                    <a:pt x="137" y="8"/>
                  </a:lnTo>
                  <a:lnTo>
                    <a:pt x="176" y="33"/>
                  </a:lnTo>
                  <a:lnTo>
                    <a:pt x="172" y="34"/>
                  </a:lnTo>
                  <a:lnTo>
                    <a:pt x="161" y="39"/>
                  </a:lnTo>
                  <a:lnTo>
                    <a:pt x="143" y="47"/>
                  </a:lnTo>
                  <a:lnTo>
                    <a:pt x="123" y="55"/>
                  </a:lnTo>
                  <a:lnTo>
                    <a:pt x="98" y="61"/>
                  </a:lnTo>
                  <a:lnTo>
                    <a:pt x="74" y="67"/>
                  </a:lnTo>
                  <a:lnTo>
                    <a:pt x="49" y="72"/>
                  </a:lnTo>
                  <a:lnTo>
                    <a:pt x="27" y="72"/>
                  </a:lnTo>
                  <a:lnTo>
                    <a:pt x="27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90">
              <a:extLst>
                <a:ext uri="{FF2B5EF4-FFF2-40B4-BE49-F238E27FC236}">
                  <a16:creationId xmlns:a16="http://schemas.microsoft.com/office/drawing/2014/main" id="{1E045583-3E78-4C6A-AC11-7CC3BF6B5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857"/>
              <a:ext cx="42" cy="59"/>
            </a:xfrm>
            <a:custGeom>
              <a:avLst/>
              <a:gdLst>
                <a:gd name="T0" fmla="*/ 0 w 85"/>
                <a:gd name="T1" fmla="*/ 0 h 120"/>
                <a:gd name="T2" fmla="*/ 0 w 85"/>
                <a:gd name="T3" fmla="*/ 0 h 120"/>
                <a:gd name="T4" fmla="*/ 0 w 85"/>
                <a:gd name="T5" fmla="*/ 0 h 120"/>
                <a:gd name="T6" fmla="*/ 0 w 85"/>
                <a:gd name="T7" fmla="*/ 0 h 120"/>
                <a:gd name="T8" fmla="*/ 0 w 85"/>
                <a:gd name="T9" fmla="*/ 0 h 120"/>
                <a:gd name="T10" fmla="*/ 0 w 8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5"/>
                <a:gd name="T19" fmla="*/ 0 h 120"/>
                <a:gd name="T20" fmla="*/ 85 w 85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5" h="120">
                  <a:moveTo>
                    <a:pt x="44" y="29"/>
                  </a:moveTo>
                  <a:lnTo>
                    <a:pt x="85" y="120"/>
                  </a:lnTo>
                  <a:lnTo>
                    <a:pt x="70" y="21"/>
                  </a:lnTo>
                  <a:lnTo>
                    <a:pt x="0" y="0"/>
                  </a:lnTo>
                  <a:lnTo>
                    <a:pt x="3" y="25"/>
                  </a:lnTo>
                  <a:lnTo>
                    <a:pt x="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91">
              <a:extLst>
                <a:ext uri="{FF2B5EF4-FFF2-40B4-BE49-F238E27FC236}">
                  <a16:creationId xmlns:a16="http://schemas.microsoft.com/office/drawing/2014/main" id="{56AC88D6-7039-432B-8FA5-4D84AB85F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912"/>
              <a:ext cx="20" cy="33"/>
            </a:xfrm>
            <a:custGeom>
              <a:avLst/>
              <a:gdLst>
                <a:gd name="T0" fmla="*/ 0 w 41"/>
                <a:gd name="T1" fmla="*/ 0 h 68"/>
                <a:gd name="T2" fmla="*/ 0 w 41"/>
                <a:gd name="T3" fmla="*/ 0 h 68"/>
                <a:gd name="T4" fmla="*/ 0 w 41"/>
                <a:gd name="T5" fmla="*/ 0 h 68"/>
                <a:gd name="T6" fmla="*/ 0 w 41"/>
                <a:gd name="T7" fmla="*/ 0 h 68"/>
                <a:gd name="T8" fmla="*/ 0 w 41"/>
                <a:gd name="T9" fmla="*/ 0 h 68"/>
                <a:gd name="T10" fmla="*/ 0 w 41"/>
                <a:gd name="T11" fmla="*/ 0 h 68"/>
                <a:gd name="T12" fmla="*/ 0 w 41"/>
                <a:gd name="T13" fmla="*/ 0 h 68"/>
                <a:gd name="T14" fmla="*/ 0 w 41"/>
                <a:gd name="T15" fmla="*/ 0 h 68"/>
                <a:gd name="T16" fmla="*/ 0 w 41"/>
                <a:gd name="T17" fmla="*/ 0 h 68"/>
                <a:gd name="T18" fmla="*/ 0 w 41"/>
                <a:gd name="T19" fmla="*/ 0 h 68"/>
                <a:gd name="T20" fmla="*/ 0 w 41"/>
                <a:gd name="T21" fmla="*/ 0 h 68"/>
                <a:gd name="T22" fmla="*/ 0 w 41"/>
                <a:gd name="T23" fmla="*/ 0 h 68"/>
                <a:gd name="T24" fmla="*/ 0 w 41"/>
                <a:gd name="T25" fmla="*/ 0 h 68"/>
                <a:gd name="T26" fmla="*/ 0 w 41"/>
                <a:gd name="T27" fmla="*/ 0 h 68"/>
                <a:gd name="T28" fmla="*/ 0 w 41"/>
                <a:gd name="T29" fmla="*/ 0 h 68"/>
                <a:gd name="T30" fmla="*/ 0 w 41"/>
                <a:gd name="T31" fmla="*/ 0 h 68"/>
                <a:gd name="T32" fmla="*/ 0 w 41"/>
                <a:gd name="T33" fmla="*/ 0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8"/>
                <a:gd name="T53" fmla="*/ 41 w 41"/>
                <a:gd name="T54" fmla="*/ 68 h 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8">
                  <a:moveTo>
                    <a:pt x="20" y="68"/>
                  </a:moveTo>
                  <a:lnTo>
                    <a:pt x="28" y="65"/>
                  </a:lnTo>
                  <a:lnTo>
                    <a:pt x="35" y="57"/>
                  </a:lnTo>
                  <a:lnTo>
                    <a:pt x="39" y="46"/>
                  </a:lnTo>
                  <a:lnTo>
                    <a:pt x="41" y="33"/>
                  </a:lnTo>
                  <a:lnTo>
                    <a:pt x="39" y="21"/>
                  </a:lnTo>
                  <a:lnTo>
                    <a:pt x="35" y="10"/>
                  </a:lnTo>
                  <a:lnTo>
                    <a:pt x="28" y="3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6" y="10"/>
                  </a:lnTo>
                  <a:lnTo>
                    <a:pt x="2" y="21"/>
                  </a:lnTo>
                  <a:lnTo>
                    <a:pt x="0" y="33"/>
                  </a:lnTo>
                  <a:lnTo>
                    <a:pt x="2" y="46"/>
                  </a:lnTo>
                  <a:lnTo>
                    <a:pt x="6" y="57"/>
                  </a:lnTo>
                  <a:lnTo>
                    <a:pt x="13" y="65"/>
                  </a:lnTo>
                  <a:lnTo>
                    <a:pt x="20" y="68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92">
              <a:extLst>
                <a:ext uri="{FF2B5EF4-FFF2-40B4-BE49-F238E27FC236}">
                  <a16:creationId xmlns:a16="http://schemas.microsoft.com/office/drawing/2014/main" id="{9B0A95A7-F9E7-44EF-B3E0-D9E3F305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925"/>
              <a:ext cx="20" cy="35"/>
            </a:xfrm>
            <a:custGeom>
              <a:avLst/>
              <a:gdLst>
                <a:gd name="T0" fmla="*/ 0 w 41"/>
                <a:gd name="T1" fmla="*/ 1 h 69"/>
                <a:gd name="T2" fmla="*/ 0 w 41"/>
                <a:gd name="T3" fmla="*/ 1 h 69"/>
                <a:gd name="T4" fmla="*/ 0 w 41"/>
                <a:gd name="T5" fmla="*/ 1 h 69"/>
                <a:gd name="T6" fmla="*/ 0 w 41"/>
                <a:gd name="T7" fmla="*/ 1 h 69"/>
                <a:gd name="T8" fmla="*/ 0 w 41"/>
                <a:gd name="T9" fmla="*/ 1 h 69"/>
                <a:gd name="T10" fmla="*/ 0 w 41"/>
                <a:gd name="T11" fmla="*/ 1 h 69"/>
                <a:gd name="T12" fmla="*/ 0 w 41"/>
                <a:gd name="T13" fmla="*/ 1 h 69"/>
                <a:gd name="T14" fmla="*/ 0 w 41"/>
                <a:gd name="T15" fmla="*/ 1 h 69"/>
                <a:gd name="T16" fmla="*/ 0 w 41"/>
                <a:gd name="T17" fmla="*/ 0 h 69"/>
                <a:gd name="T18" fmla="*/ 0 w 41"/>
                <a:gd name="T19" fmla="*/ 1 h 69"/>
                <a:gd name="T20" fmla="*/ 0 w 41"/>
                <a:gd name="T21" fmla="*/ 1 h 69"/>
                <a:gd name="T22" fmla="*/ 0 w 41"/>
                <a:gd name="T23" fmla="*/ 1 h 69"/>
                <a:gd name="T24" fmla="*/ 0 w 41"/>
                <a:gd name="T25" fmla="*/ 1 h 69"/>
                <a:gd name="T26" fmla="*/ 0 w 41"/>
                <a:gd name="T27" fmla="*/ 1 h 69"/>
                <a:gd name="T28" fmla="*/ 0 w 41"/>
                <a:gd name="T29" fmla="*/ 1 h 69"/>
                <a:gd name="T30" fmla="*/ 0 w 41"/>
                <a:gd name="T31" fmla="*/ 1 h 69"/>
                <a:gd name="T32" fmla="*/ 0 w 41"/>
                <a:gd name="T33" fmla="*/ 1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9"/>
                <a:gd name="T53" fmla="*/ 41 w 41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9">
                  <a:moveTo>
                    <a:pt x="21" y="69"/>
                  </a:moveTo>
                  <a:lnTo>
                    <a:pt x="28" y="66"/>
                  </a:lnTo>
                  <a:lnTo>
                    <a:pt x="35" y="58"/>
                  </a:lnTo>
                  <a:lnTo>
                    <a:pt x="39" y="47"/>
                  </a:lnTo>
                  <a:lnTo>
                    <a:pt x="41" y="35"/>
                  </a:lnTo>
                  <a:lnTo>
                    <a:pt x="39" y="20"/>
                  </a:lnTo>
                  <a:lnTo>
                    <a:pt x="35" y="9"/>
                  </a:lnTo>
                  <a:lnTo>
                    <a:pt x="28" y="3"/>
                  </a:lnTo>
                  <a:lnTo>
                    <a:pt x="21" y="0"/>
                  </a:lnTo>
                  <a:lnTo>
                    <a:pt x="13" y="3"/>
                  </a:lnTo>
                  <a:lnTo>
                    <a:pt x="6" y="9"/>
                  </a:lnTo>
                  <a:lnTo>
                    <a:pt x="2" y="20"/>
                  </a:lnTo>
                  <a:lnTo>
                    <a:pt x="0" y="35"/>
                  </a:lnTo>
                  <a:lnTo>
                    <a:pt x="2" y="47"/>
                  </a:lnTo>
                  <a:lnTo>
                    <a:pt x="6" y="58"/>
                  </a:lnTo>
                  <a:lnTo>
                    <a:pt x="13" y="66"/>
                  </a:lnTo>
                  <a:lnTo>
                    <a:pt x="21" y="69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9" name="Group 6">
            <a:extLst>
              <a:ext uri="{FF2B5EF4-FFF2-40B4-BE49-F238E27FC236}">
                <a16:creationId xmlns:a16="http://schemas.microsoft.com/office/drawing/2014/main" id="{D9BC2317-27C0-4719-84F1-C318F7C30DCB}"/>
              </a:ext>
            </a:extLst>
          </p:cNvPr>
          <p:cNvGrpSpPr>
            <a:grpSpLocks noChangeAspect="1"/>
          </p:cNvGrpSpPr>
          <p:nvPr/>
        </p:nvGrpSpPr>
        <p:grpSpPr bwMode="auto">
          <a:xfrm rot="3146149">
            <a:off x="3943766" y="4941709"/>
            <a:ext cx="870958" cy="1343192"/>
            <a:chOff x="2227" y="1079"/>
            <a:chExt cx="2291" cy="2528"/>
          </a:xfrm>
          <a:solidFill>
            <a:srgbClr val="CC00CC"/>
          </a:solidFill>
        </p:grpSpPr>
        <p:sp>
          <p:nvSpPr>
            <p:cNvPr id="240" name="Freeform 7">
              <a:extLst>
                <a:ext uri="{FF2B5EF4-FFF2-40B4-BE49-F238E27FC236}">
                  <a16:creationId xmlns:a16="http://schemas.microsoft.com/office/drawing/2014/main" id="{9664564F-C339-4CB6-B217-148A3BE287BA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8">
              <a:extLst>
                <a:ext uri="{FF2B5EF4-FFF2-40B4-BE49-F238E27FC236}">
                  <a16:creationId xmlns:a16="http://schemas.microsoft.com/office/drawing/2014/main" id="{D9DE7043-1D87-427F-90E6-381D2320ABBF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Freeform 9">
              <a:extLst>
                <a:ext uri="{FF2B5EF4-FFF2-40B4-BE49-F238E27FC236}">
                  <a16:creationId xmlns:a16="http://schemas.microsoft.com/office/drawing/2014/main" id="{AE9DE778-7EA2-4530-A7EE-940DFE6A280B}"/>
                </a:ext>
              </a:extLst>
            </p:cNvPr>
            <p:cNvSpPr>
              <a:spLocks noChangeAspect="1"/>
            </p:cNvSpPr>
            <p:nvPr/>
          </p:nvSpPr>
          <p:spPr bwMode="auto">
            <a:xfrm rot="18894691">
              <a:off x="3357" y="1711"/>
              <a:ext cx="1793" cy="529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10">
              <a:extLst>
                <a:ext uri="{FF2B5EF4-FFF2-40B4-BE49-F238E27FC236}">
                  <a16:creationId xmlns:a16="http://schemas.microsoft.com/office/drawing/2014/main" id="{E76B2617-DC57-49D4-8938-CE478841E809}"/>
                </a:ext>
              </a:extLst>
            </p:cNvPr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11">
              <a:extLst>
                <a:ext uri="{FF2B5EF4-FFF2-40B4-BE49-F238E27FC236}">
                  <a16:creationId xmlns:a16="http://schemas.microsoft.com/office/drawing/2014/main" id="{27F5F551-70E1-4738-83E5-FCA51D269F20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12">
              <a:extLst>
                <a:ext uri="{FF2B5EF4-FFF2-40B4-BE49-F238E27FC236}">
                  <a16:creationId xmlns:a16="http://schemas.microsoft.com/office/drawing/2014/main" id="{E3C96123-DBC9-449A-957F-7AAFE24D9CCE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783574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706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0707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0726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0727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0728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3" name="Group 27"/>
          <p:cNvGrpSpPr>
            <a:grpSpLocks/>
          </p:cNvGrpSpPr>
          <p:nvPr/>
        </p:nvGrpSpPr>
        <p:grpSpPr bwMode="auto">
          <a:xfrm>
            <a:off x="152400" y="2362200"/>
            <a:ext cx="457200" cy="914400"/>
            <a:chOff x="1681" y="3025"/>
            <a:chExt cx="512" cy="1103"/>
          </a:xfrm>
        </p:grpSpPr>
        <p:grpSp>
          <p:nvGrpSpPr>
            <p:cNvPr id="200716" name="Group 2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0720" name="Freeform 2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1" name="Freeform 3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2" name="Freeform 3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3" name="Freeform 3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4" name="Freeform 3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5" name="Freeform 3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0717" name="Group 3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0718" name="Freeform 3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19" name="Freeform 3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0709" name="Rectangle 3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1457206" name="Oval 54"/>
          <p:cNvSpPr>
            <a:spLocks noChangeArrowheads="1"/>
          </p:cNvSpPr>
          <p:nvPr/>
        </p:nvSpPr>
        <p:spPr bwMode="auto">
          <a:xfrm>
            <a:off x="1066800" y="2514600"/>
            <a:ext cx="20574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457207" name="Rectangle 55"/>
          <p:cNvSpPr>
            <a:spLocks noChangeArrowheads="1"/>
          </p:cNvSpPr>
          <p:nvPr/>
        </p:nvSpPr>
        <p:spPr bwMode="auto">
          <a:xfrm>
            <a:off x="3306763" y="4419600"/>
            <a:ext cx="53546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there”, 11</a:t>
            </a:r>
          </a:p>
        </p:txBody>
      </p:sp>
      <p:sp>
        <p:nvSpPr>
          <p:cNvPr id="1457209" name="Oval 57"/>
          <p:cNvSpPr>
            <a:spLocks noChangeArrowheads="1"/>
          </p:cNvSpPr>
          <p:nvPr/>
        </p:nvSpPr>
        <p:spPr bwMode="auto">
          <a:xfrm>
            <a:off x="652463" y="2481263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457210" name="Text Box 58"/>
          <p:cNvSpPr txBox="1">
            <a:spLocks noChangeArrowheads="1"/>
          </p:cNvSpPr>
          <p:nvPr/>
        </p:nvSpPr>
        <p:spPr bwMode="auto">
          <a:xfrm>
            <a:off x="2825750" y="3992563"/>
            <a:ext cx="3938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5</a:t>
            </a:r>
            <a:r>
              <a:rPr lang="en-US" altLang="en-US" baseline="30000"/>
              <a:t>th</a:t>
            </a:r>
            <a:r>
              <a:rPr lang="en-US" altLang="en-US"/>
              <a:t> sub-instance is </a:t>
            </a:r>
          </a:p>
        </p:txBody>
      </p:sp>
      <p:sp>
        <p:nvSpPr>
          <p:cNvPr id="1457211" name="Text Box 59"/>
          <p:cNvSpPr txBox="1">
            <a:spLocks noChangeArrowheads="1"/>
          </p:cNvSpPr>
          <p:nvPr/>
        </p:nvSpPr>
        <p:spPr bwMode="auto">
          <a:xfrm>
            <a:off x="4835525" y="4800600"/>
            <a:ext cx="1482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5</a:t>
            </a:r>
            <a:r>
              <a:rPr lang="en-US" altLang="en-US"/>
              <a:t> words</a:t>
            </a:r>
          </a:p>
        </p:txBody>
      </p:sp>
      <p:sp>
        <p:nvSpPr>
          <p:cNvPr id="1457212" name="Text Box 60"/>
          <p:cNvSpPr txBox="1">
            <a:spLocks noChangeArrowheads="1"/>
          </p:cNvSpPr>
          <p:nvPr/>
        </p:nvSpPr>
        <p:spPr bwMode="auto">
          <a:xfrm>
            <a:off x="2925763" y="5151438"/>
            <a:ext cx="63706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with </a:t>
            </a:r>
            <a:r>
              <a:rPr lang="en-US" altLang="en-US">
                <a:solidFill>
                  <a:schemeClr val="hlink"/>
                </a:solidFill>
              </a:rPr>
              <a:t>4,      4,   3,      5,       5</a:t>
            </a:r>
            <a:r>
              <a:rPr lang="en-US" altLang="en-US"/>
              <a:t>    letters.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57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57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57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57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57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57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57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57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57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57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7206" grpId="0" animBg="1"/>
      <p:bldP spid="1457207" grpId="0"/>
      <p:bldP spid="1457209" grpId="0" animBg="1"/>
      <p:bldP spid="1457209" grpId="1" animBg="1"/>
      <p:bldP spid="1457210" grpId="0"/>
      <p:bldP spid="1457211" grpId="0"/>
      <p:bldP spid="1457212" grpId="0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30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1731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1760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1761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1762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201732" name="Group 7"/>
          <p:cNvGrpSpPr>
            <a:grpSpLocks/>
          </p:cNvGrpSpPr>
          <p:nvPr/>
        </p:nvGrpSpPr>
        <p:grpSpPr bwMode="auto">
          <a:xfrm>
            <a:off x="152400" y="2362200"/>
            <a:ext cx="457200" cy="914400"/>
            <a:chOff x="1681" y="3025"/>
            <a:chExt cx="512" cy="1103"/>
          </a:xfrm>
        </p:grpSpPr>
        <p:grpSp>
          <p:nvGrpSpPr>
            <p:cNvPr id="201750" name="Group 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1754" name="Freeform 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5" name="Freeform 1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6" name="Freeform 1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7" name="Freeform 1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8" name="Freeform 1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9" name="Freeform 1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1751" name="Group 1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1752" name="Freeform 1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3" name="Freeform 1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1733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1603603" name="Oval 19"/>
          <p:cNvSpPr>
            <a:spLocks noChangeArrowheads="1"/>
          </p:cNvSpPr>
          <p:nvPr/>
        </p:nvSpPr>
        <p:spPr bwMode="auto">
          <a:xfrm>
            <a:off x="3733800" y="2514600"/>
            <a:ext cx="9144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1735" name="Rectangle 20"/>
          <p:cNvSpPr>
            <a:spLocks noChangeArrowheads="1"/>
          </p:cNvSpPr>
          <p:nvPr/>
        </p:nvSpPr>
        <p:spPr bwMode="auto">
          <a:xfrm>
            <a:off x="3306763" y="4419600"/>
            <a:ext cx="53546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there”, 11</a:t>
            </a:r>
          </a:p>
        </p:txBody>
      </p:sp>
      <p:sp>
        <p:nvSpPr>
          <p:cNvPr id="201736" name="Text Box 22"/>
          <p:cNvSpPr txBox="1">
            <a:spLocks noChangeArrowheads="1"/>
          </p:cNvSpPr>
          <p:nvPr/>
        </p:nvSpPr>
        <p:spPr bwMode="auto">
          <a:xfrm>
            <a:off x="2825750" y="3992563"/>
            <a:ext cx="3938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5</a:t>
            </a:r>
            <a:r>
              <a:rPr lang="en-US" altLang="en-US" baseline="30000"/>
              <a:t>th</a:t>
            </a:r>
            <a:r>
              <a:rPr lang="en-US" altLang="en-US"/>
              <a:t> sub-instance is </a:t>
            </a:r>
          </a:p>
        </p:txBody>
      </p: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0" y="4297363"/>
            <a:ext cx="3208338" cy="2560637"/>
            <a:chOff x="192" y="2707"/>
            <a:chExt cx="2021" cy="1613"/>
          </a:xfrm>
        </p:grpSpPr>
        <p:sp>
          <p:nvSpPr>
            <p:cNvPr id="201748" name="Rectangle 26"/>
            <p:cNvSpPr>
              <a:spLocks noChangeArrowheads="1"/>
            </p:cNvSpPr>
            <p:nvPr/>
          </p:nvSpPr>
          <p:spPr bwMode="auto">
            <a:xfrm>
              <a:off x="208" y="2807"/>
              <a:ext cx="1764" cy="1513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hlink"/>
                </a:solidFill>
              </a:endParaRPr>
            </a:p>
          </p:txBody>
        </p:sp>
        <p:sp>
          <p:nvSpPr>
            <p:cNvPr id="201749" name="Rectangle 27"/>
            <p:cNvSpPr>
              <a:spLocks noChangeArrowheads="1"/>
            </p:cNvSpPr>
            <p:nvPr/>
          </p:nvSpPr>
          <p:spPr bwMode="auto">
            <a:xfrm>
              <a:off x="192" y="2707"/>
              <a:ext cx="2021" cy="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Love</a:t>
              </a:r>
              <a:r>
                <a:rPr lang="en-US" altLang="en-US" sz="4000">
                  <a:latin typeface="Courier New" pitchFamily="49" charset="0"/>
                  <a:cs typeface="Courier New" pitchFamily="49" charset="0"/>
                </a:rPr>
                <a:t>.</a:t>
              </a: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life.. </a:t>
              </a:r>
              <a:br>
                <a:rPr lang="en-US" altLang="en-US">
                  <a:latin typeface="Courier New" pitchFamily="49" charset="0"/>
                  <a:cs typeface="Courier New" pitchFamily="49" charset="0"/>
                </a:rPr>
              </a:b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man.while.. </a:t>
              </a:r>
              <a:br>
                <a:rPr lang="en-US" altLang="en-US">
                  <a:latin typeface="Courier New" pitchFamily="49" charset="0"/>
                  <a:cs typeface="Courier New" pitchFamily="49" charset="0"/>
                </a:rPr>
              </a:b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there......</a:t>
              </a:r>
            </a:p>
          </p:txBody>
        </p:sp>
      </p:grpSp>
      <p:sp>
        <p:nvSpPr>
          <p:cNvPr id="1603613" name="Text Box 29"/>
          <p:cNvSpPr txBox="1">
            <a:spLocks noChangeArrowheads="1"/>
          </p:cNvSpPr>
          <p:nvPr/>
        </p:nvSpPr>
        <p:spPr bwMode="auto">
          <a:xfrm>
            <a:off x="2819400" y="4786313"/>
            <a:ext cx="2374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Its solution is</a:t>
            </a:r>
          </a:p>
        </p:txBody>
      </p:sp>
      <p:sp>
        <p:nvSpPr>
          <p:cNvPr id="1603615" name="Text Box 31"/>
          <p:cNvSpPr txBox="1">
            <a:spLocks noChangeArrowheads="1"/>
          </p:cNvSpPr>
          <p:nvPr/>
        </p:nvSpPr>
        <p:spPr bwMode="auto">
          <a:xfrm>
            <a:off x="3154363" y="5257800"/>
            <a:ext cx="5389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with </a:t>
            </a:r>
            <a:r>
              <a:rPr lang="en-US" altLang="en-US">
                <a:solidFill>
                  <a:schemeClr val="hlink"/>
                </a:solidFill>
              </a:rPr>
              <a:t>2,2,1</a:t>
            </a:r>
            <a:r>
              <a:rPr lang="en-US" altLang="en-US"/>
              <a:t>  words on each line.  </a:t>
            </a:r>
          </a:p>
        </p:txBody>
      </p:sp>
      <p:sp>
        <p:nvSpPr>
          <p:cNvPr id="1603616" name="Oval 32"/>
          <p:cNvSpPr>
            <a:spLocks noChangeArrowheads="1"/>
          </p:cNvSpPr>
          <p:nvPr/>
        </p:nvSpPr>
        <p:spPr bwMode="auto">
          <a:xfrm>
            <a:off x="5334000" y="2514600"/>
            <a:ext cx="5334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03617" name="Text Box 33"/>
          <p:cNvSpPr txBox="1">
            <a:spLocks noChangeArrowheads="1"/>
          </p:cNvSpPr>
          <p:nvPr/>
        </p:nvSpPr>
        <p:spPr bwMode="auto">
          <a:xfrm>
            <a:off x="2819400" y="5668963"/>
            <a:ext cx="59197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bird’s advice is </a:t>
            </a:r>
            <a:r>
              <a:rPr lang="en-US" altLang="en-US">
                <a:solidFill>
                  <a:schemeClr val="hlink"/>
                </a:solidFill>
              </a:rPr>
              <a:t>1</a:t>
            </a:r>
            <a:r>
              <a:rPr lang="en-US" altLang="en-US"/>
              <a:t> word on last.</a:t>
            </a:r>
          </a:p>
        </p:txBody>
      </p:sp>
      <p:grpSp>
        <p:nvGrpSpPr>
          <p:cNvPr id="7" name="Group 38"/>
          <p:cNvGrpSpPr>
            <a:grpSpLocks/>
          </p:cNvGrpSpPr>
          <p:nvPr/>
        </p:nvGrpSpPr>
        <p:grpSpPr bwMode="auto">
          <a:xfrm>
            <a:off x="7239000" y="2481263"/>
            <a:ext cx="1628775" cy="338137"/>
            <a:chOff x="4560" y="1563"/>
            <a:chExt cx="1026" cy="213"/>
          </a:xfrm>
        </p:grpSpPr>
        <p:sp>
          <p:nvSpPr>
            <p:cNvPr id="201745" name="Oval 35"/>
            <p:cNvSpPr>
              <a:spLocks noChangeArrowheads="1"/>
            </p:cNvSpPr>
            <p:nvPr/>
          </p:nvSpPr>
          <p:spPr bwMode="auto">
            <a:xfrm>
              <a:off x="5250" y="1563"/>
              <a:ext cx="336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1746" name="Line 36"/>
            <p:cNvSpPr>
              <a:spLocks noChangeShapeType="1"/>
            </p:cNvSpPr>
            <p:nvPr/>
          </p:nvSpPr>
          <p:spPr bwMode="auto">
            <a:xfrm>
              <a:off x="4560" y="1584"/>
              <a:ext cx="62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47" name="Line 37"/>
            <p:cNvSpPr>
              <a:spLocks noChangeShapeType="1"/>
            </p:cNvSpPr>
            <p:nvPr/>
          </p:nvSpPr>
          <p:spPr bwMode="auto">
            <a:xfrm flipV="1">
              <a:off x="4608" y="1584"/>
              <a:ext cx="480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03623" name="Text Box 39"/>
          <p:cNvSpPr txBox="1">
            <a:spLocks noChangeArrowheads="1"/>
          </p:cNvSpPr>
          <p:nvPr/>
        </p:nvSpPr>
        <p:spPr bwMode="auto">
          <a:xfrm>
            <a:off x="2819400" y="6172200"/>
            <a:ext cx="2984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Solution’s cost is</a:t>
            </a:r>
          </a:p>
        </p:txBody>
      </p:sp>
      <p:sp>
        <p:nvSpPr>
          <p:cNvPr id="1603624" name="Text Box 40"/>
          <p:cNvSpPr txBox="1">
            <a:spLocks noChangeArrowheads="1"/>
          </p:cNvSpPr>
          <p:nvPr/>
        </p:nvSpPr>
        <p:spPr bwMode="auto">
          <a:xfrm>
            <a:off x="5791200" y="6172200"/>
            <a:ext cx="299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2</a:t>
            </a:r>
            <a:r>
              <a:rPr lang="en-US" altLang="en-US" baseline="30000">
                <a:solidFill>
                  <a:schemeClr val="hlink"/>
                </a:solidFill>
              </a:rPr>
              <a:t>3</a:t>
            </a:r>
            <a:r>
              <a:rPr lang="en-US" altLang="en-US">
                <a:solidFill>
                  <a:schemeClr val="hlink"/>
                </a:solidFill>
              </a:rPr>
              <a:t> + 2</a:t>
            </a:r>
            <a:r>
              <a:rPr lang="en-US" altLang="en-US" baseline="30000">
                <a:solidFill>
                  <a:schemeClr val="hlink"/>
                </a:solidFill>
              </a:rPr>
              <a:t>3</a:t>
            </a:r>
            <a:r>
              <a:rPr lang="en-US" altLang="en-US">
                <a:solidFill>
                  <a:schemeClr val="hlink"/>
                </a:solidFill>
              </a:rPr>
              <a:t> +6</a:t>
            </a:r>
            <a:r>
              <a:rPr lang="en-US" altLang="en-US" baseline="30000">
                <a:solidFill>
                  <a:schemeClr val="hlink"/>
                </a:solidFill>
              </a:rPr>
              <a:t>3</a:t>
            </a:r>
            <a:r>
              <a:rPr lang="en-US" altLang="en-US">
                <a:solidFill>
                  <a:schemeClr val="hlink"/>
                </a:solidFill>
              </a:rPr>
              <a:t> = 232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36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36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036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036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036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036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603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03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603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603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3603" grpId="0" animBg="1"/>
      <p:bldP spid="1603603" grpId="1" animBg="1"/>
      <p:bldP spid="1603613" grpId="0"/>
      <p:bldP spid="1603615" grpId="0"/>
      <p:bldP spid="1603616" grpId="0" animBg="1"/>
      <p:bldP spid="1603616" grpId="1" animBg="1"/>
      <p:bldP spid="1603617" grpId="0"/>
      <p:bldP spid="1603623" grpId="0"/>
      <p:bldP spid="1603624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754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2755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2769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2770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2771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02756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1604643" name="Text Box 35"/>
          <p:cNvSpPr txBox="1">
            <a:spLocks noChangeArrowheads="1"/>
          </p:cNvSpPr>
          <p:nvPr/>
        </p:nvSpPr>
        <p:spPr bwMode="auto">
          <a:xfrm>
            <a:off x="898525" y="4210050"/>
            <a:ext cx="585311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Assume the table is filled in so far.</a:t>
            </a:r>
          </a:p>
          <a:p>
            <a:pPr eaLnBrk="1" hangingPunct="1">
              <a:buFontTx/>
              <a:buNone/>
            </a:pPr>
            <a:r>
              <a:rPr lang="en-US" altLang="en-US"/>
              <a:t>We will work to fill in the last line</a:t>
            </a:r>
          </a:p>
        </p:txBody>
      </p:sp>
      <p:grpSp>
        <p:nvGrpSpPr>
          <p:cNvPr id="3" name="Group 3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2759" name="Group 3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2763" name="Freeform 3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4" name="Freeform 4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5" name="Freeform 4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6" name="Freeform 4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7" name="Freeform 4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8" name="Freeform 4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2760" name="Group 4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2761" name="Freeform 4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2" name="Freeform 4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46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46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46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46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778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3779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3828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3829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3830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pic>
        <p:nvPicPr>
          <p:cNvPr id="203780" name="Picture 7" descr="capture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3675" y="4089400"/>
            <a:ext cx="4149725" cy="162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3781" name="Picture 8" descr="an02380_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3180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203782" name="Rectangle 9"/>
          <p:cNvSpPr>
            <a:spLocks noChangeArrowheads="1"/>
          </p:cNvSpPr>
          <p:nvPr/>
        </p:nvSpPr>
        <p:spPr bwMode="auto">
          <a:xfrm>
            <a:off x="3810000" y="4800600"/>
            <a:ext cx="5029200" cy="13716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 useBgFill="1">
        <p:nvSpPr>
          <p:cNvPr id="203783" name="Rectangle 10"/>
          <p:cNvSpPr>
            <a:spLocks noChangeArrowheads="1"/>
          </p:cNvSpPr>
          <p:nvPr/>
        </p:nvSpPr>
        <p:spPr bwMode="auto">
          <a:xfrm>
            <a:off x="4495800" y="4449763"/>
            <a:ext cx="4546600" cy="1493837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-76200" y="3200400"/>
            <a:ext cx="539750" cy="914400"/>
            <a:chOff x="3309" y="2976"/>
            <a:chExt cx="484" cy="1010"/>
          </a:xfrm>
        </p:grpSpPr>
        <p:sp>
          <p:nvSpPr>
            <p:cNvPr id="203813" name="Freeform 1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814" name="Group 1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03815" name="Freeform 1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6" name="Freeform 1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7" name="Freeform 1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8" name="Freeform 1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9" name="Freeform 1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20" name="Freeform 1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21" name="Freeform 2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22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3823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3824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3825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3826" name="Oval 2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03827" name="Oval 2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03785" name="Group 2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3803" name="Group 2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3807" name="Freeform 2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08" name="Freeform 3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09" name="Freeform 3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0" name="Freeform 3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1" name="Freeform 3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2" name="Freeform 3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3804" name="Group 3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3805" name="Freeform 3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06" name="Freeform 3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3786" name="Rectangle 3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grpSp>
        <p:nvGrpSpPr>
          <p:cNvPr id="11" name="Group 50"/>
          <p:cNvGrpSpPr>
            <a:grpSpLocks/>
          </p:cNvGrpSpPr>
          <p:nvPr/>
        </p:nvGrpSpPr>
        <p:grpSpPr bwMode="auto">
          <a:xfrm>
            <a:off x="0" y="4267200"/>
            <a:ext cx="6018213" cy="2120900"/>
            <a:chOff x="0" y="2688"/>
            <a:chExt cx="3791" cy="1336"/>
          </a:xfrm>
        </p:grpSpPr>
        <p:pic>
          <p:nvPicPr>
            <p:cNvPr id="203800" name="Picture 51" descr="capture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44" y="2839"/>
              <a:ext cx="247" cy="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3801" name="Freeform 52"/>
            <p:cNvSpPr>
              <a:spLocks/>
            </p:cNvSpPr>
            <p:nvPr/>
          </p:nvSpPr>
          <p:spPr bwMode="auto">
            <a:xfrm>
              <a:off x="2688" y="2688"/>
              <a:ext cx="912" cy="192"/>
            </a:xfrm>
            <a:custGeom>
              <a:avLst/>
              <a:gdLst>
                <a:gd name="T0" fmla="*/ 0 w 1008"/>
                <a:gd name="T1" fmla="*/ 109 h 200"/>
                <a:gd name="T2" fmla="*/ 215 w 1008"/>
                <a:gd name="T3" fmla="*/ 8 h 200"/>
                <a:gd name="T4" fmla="*/ 452 w 1008"/>
                <a:gd name="T5" fmla="*/ 144 h 200"/>
                <a:gd name="T6" fmla="*/ 0 60000 65536"/>
                <a:gd name="T7" fmla="*/ 0 60000 65536"/>
                <a:gd name="T8" fmla="*/ 0 60000 65536"/>
                <a:gd name="T9" fmla="*/ 0 w 1008"/>
                <a:gd name="T10" fmla="*/ 0 h 200"/>
                <a:gd name="T11" fmla="*/ 1008 w 1008"/>
                <a:gd name="T12" fmla="*/ 200 h 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8" h="200">
                  <a:moveTo>
                    <a:pt x="0" y="152"/>
                  </a:moveTo>
                  <a:cubicBezTo>
                    <a:pt x="156" y="76"/>
                    <a:pt x="312" y="0"/>
                    <a:pt x="480" y="8"/>
                  </a:cubicBezTo>
                  <a:cubicBezTo>
                    <a:pt x="648" y="16"/>
                    <a:pt x="828" y="108"/>
                    <a:pt x="1008" y="200"/>
                  </a:cubicBez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02" name="Rectangle 53"/>
            <p:cNvSpPr>
              <a:spLocks noChangeArrowheads="1"/>
            </p:cNvSpPr>
            <p:nvPr/>
          </p:nvSpPr>
          <p:spPr bwMode="auto">
            <a:xfrm>
              <a:off x="0" y="3656"/>
              <a:ext cx="1827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be.........</a:t>
              </a:r>
            </a:p>
          </p:txBody>
        </p:sp>
      </p:grpSp>
      <p:sp>
        <p:nvSpPr>
          <p:cNvPr id="203788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>
              <a:solidFill>
                <a:schemeClr val="hlink"/>
              </a:solidFill>
            </a:endParaRPr>
          </a:p>
        </p:txBody>
      </p:sp>
      <p:grpSp>
        <p:nvGrpSpPr>
          <p:cNvPr id="57" name="Group 40"/>
          <p:cNvGrpSpPr>
            <a:grpSpLocks/>
          </p:cNvGrpSpPr>
          <p:nvPr/>
        </p:nvGrpSpPr>
        <p:grpSpPr bwMode="auto">
          <a:xfrm>
            <a:off x="-25400" y="3314700"/>
            <a:ext cx="8864600" cy="2857500"/>
            <a:chOff x="-16" y="2112"/>
            <a:chExt cx="5584" cy="1800"/>
          </a:xfrm>
        </p:grpSpPr>
        <p:sp>
          <p:nvSpPr>
            <p:cNvPr id="203795" name="Rectangle 41"/>
            <p:cNvSpPr>
              <a:spLocks noChangeArrowheads="1"/>
            </p:cNvSpPr>
            <p:nvPr/>
          </p:nvSpPr>
          <p:spPr bwMode="auto">
            <a:xfrm>
              <a:off x="-16" y="2707"/>
              <a:ext cx="2021" cy="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Love</a:t>
              </a:r>
              <a:r>
                <a:rPr lang="en-US" altLang="en-US" sz="4000">
                  <a:latin typeface="Courier New" pitchFamily="49" charset="0"/>
                  <a:cs typeface="Courier New" pitchFamily="49" charset="0"/>
                </a:rPr>
                <a:t>.</a:t>
              </a: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life.. </a:t>
              </a:r>
              <a:br>
                <a:rPr lang="en-US" altLang="en-US">
                  <a:latin typeface="Courier New" pitchFamily="49" charset="0"/>
                  <a:cs typeface="Courier New" pitchFamily="49" charset="0"/>
                </a:rPr>
              </a:b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man.while.. </a:t>
              </a:r>
              <a:br>
                <a:rPr lang="en-US" altLang="en-US">
                  <a:latin typeface="Courier New" pitchFamily="49" charset="0"/>
                  <a:cs typeface="Courier New" pitchFamily="49" charset="0"/>
                </a:rPr>
              </a:b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there.as.we</a:t>
              </a:r>
            </a:p>
          </p:txBody>
        </p:sp>
        <p:grpSp>
          <p:nvGrpSpPr>
            <p:cNvPr id="203796" name="Group 42"/>
            <p:cNvGrpSpPr>
              <a:grpSpLocks/>
            </p:cNvGrpSpPr>
            <p:nvPr/>
          </p:nvGrpSpPr>
          <p:grpSpPr bwMode="auto">
            <a:xfrm>
              <a:off x="2400" y="2568"/>
              <a:ext cx="3168" cy="1344"/>
              <a:chOff x="2400" y="3600"/>
              <a:chExt cx="3168" cy="1344"/>
            </a:xfrm>
          </p:grpSpPr>
          <p:pic>
            <p:nvPicPr>
              <p:cNvPr id="203798" name="Picture 43" descr="capture3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20" y="3600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3799" name="Rectangle 44"/>
              <p:cNvSpPr>
                <a:spLocks noChangeArrowheads="1"/>
              </p:cNvSpPr>
              <p:nvPr/>
            </p:nvSpPr>
            <p:spPr bwMode="auto">
              <a:xfrm>
                <a:off x="2400" y="4080"/>
                <a:ext cx="3168" cy="864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sp>
          <p:nvSpPr>
            <p:cNvPr id="203797" name="Line 45"/>
            <p:cNvSpPr>
              <a:spLocks noChangeShapeType="1"/>
            </p:cNvSpPr>
            <p:nvPr/>
          </p:nvSpPr>
          <p:spPr bwMode="auto">
            <a:xfrm>
              <a:off x="2736" y="2112"/>
              <a:ext cx="528" cy="76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 useBgFill="1">
        <p:nvSpPr>
          <p:cNvPr id="64" name="Rectangle 5"/>
          <p:cNvSpPr>
            <a:spLocks noChangeArrowheads="1"/>
          </p:cNvSpPr>
          <p:nvPr/>
        </p:nvSpPr>
        <p:spPr bwMode="auto">
          <a:xfrm>
            <a:off x="6162675" y="4422775"/>
            <a:ext cx="2043113" cy="381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533400" y="4724400"/>
            <a:ext cx="6324600" cy="1576388"/>
            <a:chOff x="533400" y="4724400"/>
            <a:chExt cx="6324600" cy="1575816"/>
          </a:xfrm>
        </p:grpSpPr>
        <p:sp>
          <p:nvSpPr>
            <p:cNvPr id="203793" name="Oval 48"/>
            <p:cNvSpPr>
              <a:spLocks noChangeArrowheads="1"/>
            </p:cNvSpPr>
            <p:nvPr/>
          </p:nvSpPr>
          <p:spPr bwMode="auto">
            <a:xfrm>
              <a:off x="533400" y="6071616"/>
              <a:ext cx="2292350" cy="2286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3794" name="Line 49"/>
            <p:cNvSpPr>
              <a:spLocks noChangeShapeType="1"/>
            </p:cNvSpPr>
            <p:nvPr/>
          </p:nvSpPr>
          <p:spPr bwMode="auto">
            <a:xfrm flipV="1">
              <a:off x="2438400" y="4724400"/>
              <a:ext cx="4419600" cy="137160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01582" name="Line 46"/>
          <p:cNvSpPr>
            <a:spLocks noChangeShapeType="1"/>
          </p:cNvSpPr>
          <p:nvPr/>
        </p:nvSpPr>
        <p:spPr bwMode="auto">
          <a:xfrm flipH="1">
            <a:off x="6553200" y="3340100"/>
            <a:ext cx="1993900" cy="11684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1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01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01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4" grpId="1" animBg="1"/>
      <p:bldP spid="1601582" grpId="0" animBg="1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02" name="Group 2"/>
          <p:cNvGrpSpPr>
            <a:grpSpLocks/>
          </p:cNvGrpSpPr>
          <p:nvPr/>
        </p:nvGrpSpPr>
        <p:grpSpPr bwMode="auto">
          <a:xfrm>
            <a:off x="3784600" y="4076700"/>
            <a:ext cx="5246688" cy="2438400"/>
            <a:chOff x="2400" y="2568"/>
            <a:chExt cx="3305" cy="1536"/>
          </a:xfrm>
        </p:grpSpPr>
        <p:grpSp>
          <p:nvGrpSpPr>
            <p:cNvPr id="204854" name="Group 3"/>
            <p:cNvGrpSpPr>
              <a:grpSpLocks/>
            </p:cNvGrpSpPr>
            <p:nvPr/>
          </p:nvGrpSpPr>
          <p:grpSpPr bwMode="auto">
            <a:xfrm>
              <a:off x="2520" y="2568"/>
              <a:ext cx="3185" cy="1376"/>
              <a:chOff x="2520" y="2568"/>
              <a:chExt cx="3185" cy="1376"/>
            </a:xfrm>
          </p:grpSpPr>
          <p:pic>
            <p:nvPicPr>
              <p:cNvPr id="204856" name="Picture 4" descr="capture3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20" y="2568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4857" name="Rectangle 5"/>
              <p:cNvSpPr>
                <a:spLocks noChangeArrowheads="1"/>
              </p:cNvSpPr>
              <p:nvPr/>
            </p:nvSpPr>
            <p:spPr bwMode="auto">
              <a:xfrm>
                <a:off x="2841" y="3003"/>
                <a:ext cx="2864" cy="941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sp useBgFill="1">
          <p:nvSpPr>
            <p:cNvPr id="204855" name="Rectangle 6"/>
            <p:cNvSpPr>
              <a:spLocks noChangeArrowheads="1"/>
            </p:cNvSpPr>
            <p:nvPr/>
          </p:nvSpPr>
          <p:spPr bwMode="auto">
            <a:xfrm>
              <a:off x="2400" y="3240"/>
              <a:ext cx="3168" cy="86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pic>
        <p:nvPicPr>
          <p:cNvPr id="204803" name="Picture 7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61975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04" name="Rectangle 8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4805" name="Rectangle 9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4806" name="Rectangle 10"/>
          <p:cNvSpPr>
            <a:spLocks noChangeArrowheads="1"/>
          </p:cNvSpPr>
          <p:nvPr/>
        </p:nvSpPr>
        <p:spPr bwMode="auto">
          <a:xfrm>
            <a:off x="73152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204807" name="Picture 11" descr="an02380_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6482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12"/>
          <p:cNvGrpSpPr>
            <a:grpSpLocks/>
          </p:cNvGrpSpPr>
          <p:nvPr/>
        </p:nvGrpSpPr>
        <p:grpSpPr bwMode="auto">
          <a:xfrm>
            <a:off x="-76200" y="2895600"/>
            <a:ext cx="539750" cy="914400"/>
            <a:chOff x="3309" y="2976"/>
            <a:chExt cx="484" cy="1010"/>
          </a:xfrm>
        </p:grpSpPr>
        <p:sp>
          <p:nvSpPr>
            <p:cNvPr id="204839" name="Freeform 13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4840" name="Group 14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04841" name="Freeform 15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2" name="Freeform 16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3" name="Freeform 17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4" name="Freeform 18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5" name="Freeform 19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6" name="Freeform 20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7" name="Freeform 21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8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4849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4850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4851" name="Oval 25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4852" name="Oval 26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04853" name="Oval 27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04809" name="Group 28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4829" name="Group 29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4833" name="Freeform 30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4" name="Freeform 31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5" name="Freeform 32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6" name="Freeform 33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7" name="Freeform 34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8" name="Freeform 35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4830" name="Group 36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4831" name="Freeform 37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2" name="Freeform 38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4810" name="Rectangle 39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grpSp>
        <p:nvGrpSpPr>
          <p:cNvPr id="13" name="Group 52"/>
          <p:cNvGrpSpPr>
            <a:grpSpLocks/>
          </p:cNvGrpSpPr>
          <p:nvPr/>
        </p:nvGrpSpPr>
        <p:grpSpPr bwMode="auto">
          <a:xfrm>
            <a:off x="12700" y="4541838"/>
            <a:ext cx="5930900" cy="1833562"/>
            <a:chOff x="8" y="2861"/>
            <a:chExt cx="3736" cy="1155"/>
          </a:xfrm>
        </p:grpSpPr>
        <p:pic>
          <p:nvPicPr>
            <p:cNvPr id="204825" name="Picture 53" descr="capture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4" y="3022"/>
              <a:ext cx="240" cy="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4826" name="Group 54"/>
            <p:cNvGrpSpPr>
              <a:grpSpLocks/>
            </p:cNvGrpSpPr>
            <p:nvPr/>
          </p:nvGrpSpPr>
          <p:grpSpPr bwMode="auto">
            <a:xfrm>
              <a:off x="8" y="2861"/>
              <a:ext cx="3539" cy="1155"/>
              <a:chOff x="8" y="2861"/>
              <a:chExt cx="3539" cy="1155"/>
            </a:xfrm>
          </p:grpSpPr>
          <p:sp>
            <p:nvSpPr>
              <p:cNvPr id="204827" name="Rectangle 55"/>
              <p:cNvSpPr>
                <a:spLocks noChangeArrowheads="1"/>
              </p:cNvSpPr>
              <p:nvPr/>
            </p:nvSpPr>
            <p:spPr bwMode="auto">
              <a:xfrm>
                <a:off x="8" y="3648"/>
                <a:ext cx="1827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we.be......</a:t>
                </a:r>
              </a:p>
            </p:txBody>
          </p:sp>
          <p:sp>
            <p:nvSpPr>
              <p:cNvPr id="204828" name="Freeform 56"/>
              <p:cNvSpPr>
                <a:spLocks/>
              </p:cNvSpPr>
              <p:nvPr/>
            </p:nvSpPr>
            <p:spPr bwMode="auto">
              <a:xfrm>
                <a:off x="2680" y="2861"/>
                <a:ext cx="867" cy="163"/>
              </a:xfrm>
              <a:custGeom>
                <a:avLst/>
                <a:gdLst>
                  <a:gd name="T0" fmla="*/ 0 w 867"/>
                  <a:gd name="T1" fmla="*/ 105 h 163"/>
                  <a:gd name="T2" fmla="*/ 410 w 867"/>
                  <a:gd name="T3" fmla="*/ 10 h 163"/>
                  <a:gd name="T4" fmla="*/ 867 w 867"/>
                  <a:gd name="T5" fmla="*/ 163 h 163"/>
                  <a:gd name="T6" fmla="*/ 0 60000 65536"/>
                  <a:gd name="T7" fmla="*/ 0 60000 65536"/>
                  <a:gd name="T8" fmla="*/ 0 60000 65536"/>
                  <a:gd name="T9" fmla="*/ 0 w 867"/>
                  <a:gd name="T10" fmla="*/ 0 h 163"/>
                  <a:gd name="T11" fmla="*/ 867 w 867"/>
                  <a:gd name="T12" fmla="*/ 163 h 1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7" h="163">
                    <a:moveTo>
                      <a:pt x="0" y="105"/>
                    </a:moveTo>
                    <a:cubicBezTo>
                      <a:pt x="68" y="89"/>
                      <a:pt x="266" y="0"/>
                      <a:pt x="410" y="10"/>
                    </a:cubicBezTo>
                    <a:cubicBezTo>
                      <a:pt x="554" y="20"/>
                      <a:pt x="772" y="131"/>
                      <a:pt x="867" y="163"/>
                    </a:cubicBezTo>
                  </a:path>
                </a:pathLst>
              </a:custGeom>
              <a:noFill/>
              <a:ln w="254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4812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>
              <a:solidFill>
                <a:schemeClr val="hlink"/>
              </a:solidFill>
            </a:endParaRPr>
          </a:p>
        </p:txBody>
      </p:sp>
      <p:grpSp>
        <p:nvGrpSpPr>
          <p:cNvPr id="67" name="Group 41"/>
          <p:cNvGrpSpPr>
            <a:grpSpLocks/>
          </p:cNvGrpSpPr>
          <p:nvPr/>
        </p:nvGrpSpPr>
        <p:grpSpPr bwMode="auto">
          <a:xfrm>
            <a:off x="-12700" y="2984500"/>
            <a:ext cx="8839200" cy="3492500"/>
            <a:chOff x="-8" y="1901"/>
            <a:chExt cx="5568" cy="2200"/>
          </a:xfrm>
        </p:grpSpPr>
        <p:grpSp>
          <p:nvGrpSpPr>
            <p:cNvPr id="204819" name="Group 42"/>
            <p:cNvGrpSpPr>
              <a:grpSpLocks/>
            </p:cNvGrpSpPr>
            <p:nvPr/>
          </p:nvGrpSpPr>
          <p:grpSpPr bwMode="auto">
            <a:xfrm>
              <a:off x="2392" y="2560"/>
              <a:ext cx="3168" cy="1541"/>
              <a:chOff x="2392" y="2576"/>
              <a:chExt cx="3168" cy="1541"/>
            </a:xfrm>
          </p:grpSpPr>
          <p:pic>
            <p:nvPicPr>
              <p:cNvPr id="204823" name="Picture 43" descr="capture3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04" y="2576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4824" name="Rectangle 44"/>
              <p:cNvSpPr>
                <a:spLocks noChangeArrowheads="1"/>
              </p:cNvSpPr>
              <p:nvPr/>
            </p:nvSpPr>
            <p:spPr bwMode="auto">
              <a:xfrm>
                <a:off x="2392" y="3253"/>
                <a:ext cx="3168" cy="864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grpSp>
          <p:nvGrpSpPr>
            <p:cNvPr id="204820" name="Group 45"/>
            <p:cNvGrpSpPr>
              <a:grpSpLocks/>
            </p:cNvGrpSpPr>
            <p:nvPr/>
          </p:nvGrpSpPr>
          <p:grpSpPr bwMode="auto">
            <a:xfrm>
              <a:off x="-8" y="1901"/>
              <a:ext cx="3219" cy="1853"/>
              <a:chOff x="-8" y="1920"/>
              <a:chExt cx="3219" cy="1853"/>
            </a:xfrm>
          </p:grpSpPr>
          <p:sp>
            <p:nvSpPr>
              <p:cNvPr id="204821" name="Rectangle 46"/>
              <p:cNvSpPr>
                <a:spLocks noChangeArrowheads="1"/>
              </p:cNvSpPr>
              <p:nvPr/>
            </p:nvSpPr>
            <p:spPr bwMode="auto">
              <a:xfrm>
                <a:off x="-8" y="2707"/>
                <a:ext cx="2021" cy="10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Love</a:t>
                </a:r>
                <a:r>
                  <a:rPr lang="en-US" altLang="en-US" sz="4000">
                    <a:latin typeface="Courier New" pitchFamily="49" charset="0"/>
                    <a:cs typeface="Courier New" pitchFamily="49" charset="0"/>
                  </a:rPr>
                  <a:t>.</a:t>
                </a: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life.. </a:t>
                </a:r>
                <a:br>
                  <a:rPr lang="en-US" altLang="en-US">
                    <a:latin typeface="Courier New" pitchFamily="49" charset="0"/>
                    <a:cs typeface="Courier New" pitchFamily="49" charset="0"/>
                  </a:rPr>
                </a:b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man.while.. </a:t>
                </a:r>
                <a:br>
                  <a:rPr lang="en-US" altLang="en-US">
                    <a:latin typeface="Courier New" pitchFamily="49" charset="0"/>
                    <a:cs typeface="Courier New" pitchFamily="49" charset="0"/>
                  </a:rPr>
                </a:b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there.as...</a:t>
                </a:r>
              </a:p>
            </p:txBody>
          </p:sp>
          <p:sp>
            <p:nvSpPr>
              <p:cNvPr id="204822" name="Line 47"/>
              <p:cNvSpPr>
                <a:spLocks noChangeShapeType="1"/>
              </p:cNvSpPr>
              <p:nvPr/>
            </p:nvSpPr>
            <p:spPr bwMode="auto">
              <a:xfrm>
                <a:off x="2683" y="1920"/>
                <a:ext cx="528" cy="110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 useBgFill="1">
        <p:nvSpPr>
          <p:cNvPr id="78" name="Rectangle 5"/>
          <p:cNvSpPr>
            <a:spLocks noChangeArrowheads="1"/>
          </p:cNvSpPr>
          <p:nvPr/>
        </p:nvSpPr>
        <p:spPr bwMode="auto">
          <a:xfrm>
            <a:off x="6119813" y="4776788"/>
            <a:ext cx="2043112" cy="381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458224" name="Line 48"/>
          <p:cNvSpPr>
            <a:spLocks noChangeShapeType="1"/>
          </p:cNvSpPr>
          <p:nvPr/>
        </p:nvSpPr>
        <p:spPr bwMode="auto">
          <a:xfrm flipH="1">
            <a:off x="6477000" y="3048000"/>
            <a:ext cx="1981200" cy="17526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1295400" y="4953000"/>
            <a:ext cx="5562600" cy="1335088"/>
            <a:chOff x="1295400" y="4953000"/>
            <a:chExt cx="5562600" cy="1335024"/>
          </a:xfrm>
        </p:grpSpPr>
        <p:sp>
          <p:nvSpPr>
            <p:cNvPr id="204817" name="Oval 50"/>
            <p:cNvSpPr>
              <a:spLocks noChangeArrowheads="1"/>
            </p:cNvSpPr>
            <p:nvPr/>
          </p:nvSpPr>
          <p:spPr bwMode="auto">
            <a:xfrm>
              <a:off x="1295400" y="6059424"/>
              <a:ext cx="1530350" cy="2286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4818" name="Line 51"/>
            <p:cNvSpPr>
              <a:spLocks noChangeShapeType="1"/>
            </p:cNvSpPr>
            <p:nvPr/>
          </p:nvSpPr>
          <p:spPr bwMode="auto">
            <a:xfrm flipV="1">
              <a:off x="2590800" y="4953000"/>
              <a:ext cx="4267200" cy="113030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58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58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8" grpId="1" animBg="1"/>
      <p:bldP spid="1458224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826" name="Group 2"/>
          <p:cNvGrpSpPr>
            <a:grpSpLocks/>
          </p:cNvGrpSpPr>
          <p:nvPr/>
        </p:nvGrpSpPr>
        <p:grpSpPr bwMode="auto">
          <a:xfrm>
            <a:off x="3810000" y="4064000"/>
            <a:ext cx="5246688" cy="2743200"/>
            <a:chOff x="2400" y="2496"/>
            <a:chExt cx="3305" cy="1728"/>
          </a:xfrm>
        </p:grpSpPr>
        <p:pic>
          <p:nvPicPr>
            <p:cNvPr id="205877" name="Picture 3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2496"/>
              <a:ext cx="2621" cy="11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205878" name="Rectangle 4"/>
            <p:cNvSpPr>
              <a:spLocks noChangeArrowheads="1"/>
            </p:cNvSpPr>
            <p:nvPr/>
          </p:nvSpPr>
          <p:spPr bwMode="auto">
            <a:xfrm>
              <a:off x="2400" y="3360"/>
              <a:ext cx="3168" cy="86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 useBgFill="1">
          <p:nvSpPr>
            <p:cNvPr id="205879" name="Rectangle 5"/>
            <p:cNvSpPr>
              <a:spLocks noChangeArrowheads="1"/>
            </p:cNvSpPr>
            <p:nvPr/>
          </p:nvSpPr>
          <p:spPr bwMode="auto">
            <a:xfrm>
              <a:off x="2841" y="3178"/>
              <a:ext cx="2864" cy="941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pic>
        <p:nvPicPr>
          <p:cNvPr id="205827" name="Picture 6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28" name="Rectangle 7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5829" name="Rectangle 8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5830" name="Rectangle 9"/>
          <p:cNvSpPr>
            <a:spLocks noChangeArrowheads="1"/>
          </p:cNvSpPr>
          <p:nvPr/>
        </p:nvSpPr>
        <p:spPr bwMode="auto">
          <a:xfrm>
            <a:off x="73406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205831" name="Picture 10" descr="an02380_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9530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-76200" y="2590800"/>
            <a:ext cx="539750" cy="914400"/>
            <a:chOff x="3309" y="2976"/>
            <a:chExt cx="484" cy="1010"/>
          </a:xfrm>
        </p:grpSpPr>
        <p:sp>
          <p:nvSpPr>
            <p:cNvPr id="205862" name="Freeform 1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5863" name="Group 1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05864" name="Freeform 1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5" name="Freeform 1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6" name="Freeform 1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7" name="Freeform 1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8" name="Freeform 1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9" name="Freeform 1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0" name="Freeform 2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1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5872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5873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5874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05875" name="Oval 2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05876" name="Oval 2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05833" name="Group 2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5852" name="Group 2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5856" name="Freeform 2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7" name="Freeform 3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8" name="Freeform 3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9" name="Freeform 3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0" name="Freeform 3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1" name="Freeform 3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5853" name="Group 3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5854" name="Freeform 3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5" name="Freeform 3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5834" name="Rectangle 3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grpSp>
        <p:nvGrpSpPr>
          <p:cNvPr id="11" name="Group 50"/>
          <p:cNvGrpSpPr>
            <a:grpSpLocks/>
          </p:cNvGrpSpPr>
          <p:nvPr/>
        </p:nvGrpSpPr>
        <p:grpSpPr bwMode="auto">
          <a:xfrm>
            <a:off x="0" y="4999038"/>
            <a:ext cx="5967413" cy="1376362"/>
            <a:chOff x="0" y="3149"/>
            <a:chExt cx="3759" cy="867"/>
          </a:xfrm>
        </p:grpSpPr>
        <p:pic>
          <p:nvPicPr>
            <p:cNvPr id="205848" name="Picture 51" descr="capture7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2" y="3240"/>
              <a:ext cx="247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5849" name="Group 52"/>
            <p:cNvGrpSpPr>
              <a:grpSpLocks/>
            </p:cNvGrpSpPr>
            <p:nvPr/>
          </p:nvGrpSpPr>
          <p:grpSpPr bwMode="auto">
            <a:xfrm>
              <a:off x="0" y="3149"/>
              <a:ext cx="3552" cy="867"/>
              <a:chOff x="0" y="3149"/>
              <a:chExt cx="3552" cy="867"/>
            </a:xfrm>
          </p:grpSpPr>
          <p:sp>
            <p:nvSpPr>
              <p:cNvPr id="205850" name="Rectangle 53"/>
              <p:cNvSpPr>
                <a:spLocks noChangeArrowheads="1"/>
              </p:cNvSpPr>
              <p:nvPr/>
            </p:nvSpPr>
            <p:spPr bwMode="auto">
              <a:xfrm>
                <a:off x="0" y="3648"/>
                <a:ext cx="1827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latin typeface="Courier New" pitchFamily="49" charset="0"/>
                    <a:cs typeface="Courier New" pitchFamily="49" charset="0"/>
                  </a:rPr>
                  <a:t>as.we.be...</a:t>
                </a:r>
              </a:p>
            </p:txBody>
          </p:sp>
          <p:sp>
            <p:nvSpPr>
              <p:cNvPr id="205851" name="Freeform 54"/>
              <p:cNvSpPr>
                <a:spLocks/>
              </p:cNvSpPr>
              <p:nvPr/>
            </p:nvSpPr>
            <p:spPr bwMode="auto">
              <a:xfrm>
                <a:off x="2685" y="3149"/>
                <a:ext cx="867" cy="163"/>
              </a:xfrm>
              <a:custGeom>
                <a:avLst/>
                <a:gdLst>
                  <a:gd name="T0" fmla="*/ 0 w 867"/>
                  <a:gd name="T1" fmla="*/ 105 h 163"/>
                  <a:gd name="T2" fmla="*/ 410 w 867"/>
                  <a:gd name="T3" fmla="*/ 10 h 163"/>
                  <a:gd name="T4" fmla="*/ 867 w 867"/>
                  <a:gd name="T5" fmla="*/ 163 h 163"/>
                  <a:gd name="T6" fmla="*/ 0 60000 65536"/>
                  <a:gd name="T7" fmla="*/ 0 60000 65536"/>
                  <a:gd name="T8" fmla="*/ 0 60000 65536"/>
                  <a:gd name="T9" fmla="*/ 0 w 867"/>
                  <a:gd name="T10" fmla="*/ 0 h 163"/>
                  <a:gd name="T11" fmla="*/ 867 w 867"/>
                  <a:gd name="T12" fmla="*/ 163 h 1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7" h="163">
                    <a:moveTo>
                      <a:pt x="0" y="105"/>
                    </a:moveTo>
                    <a:cubicBezTo>
                      <a:pt x="68" y="89"/>
                      <a:pt x="266" y="0"/>
                      <a:pt x="410" y="10"/>
                    </a:cubicBezTo>
                    <a:cubicBezTo>
                      <a:pt x="554" y="20"/>
                      <a:pt x="772" y="131"/>
                      <a:pt x="867" y="163"/>
                    </a:cubicBezTo>
                  </a:path>
                </a:pathLst>
              </a:custGeom>
              <a:noFill/>
              <a:ln w="254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5836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>
              <a:solidFill>
                <a:schemeClr val="hlink"/>
              </a:solidFill>
            </a:endParaRPr>
          </a:p>
        </p:txBody>
      </p:sp>
      <p:grpSp>
        <p:nvGrpSpPr>
          <p:cNvPr id="57" name="Group 40"/>
          <p:cNvGrpSpPr>
            <a:grpSpLocks/>
          </p:cNvGrpSpPr>
          <p:nvPr/>
        </p:nvGrpSpPr>
        <p:grpSpPr bwMode="auto">
          <a:xfrm>
            <a:off x="0" y="2652713"/>
            <a:ext cx="8839200" cy="4179887"/>
            <a:chOff x="0" y="1671"/>
            <a:chExt cx="5568" cy="2633"/>
          </a:xfrm>
        </p:grpSpPr>
        <p:grpSp>
          <p:nvGrpSpPr>
            <p:cNvPr id="205843" name="Group 41"/>
            <p:cNvGrpSpPr>
              <a:grpSpLocks/>
            </p:cNvGrpSpPr>
            <p:nvPr/>
          </p:nvGrpSpPr>
          <p:grpSpPr bwMode="auto">
            <a:xfrm>
              <a:off x="2400" y="2568"/>
              <a:ext cx="3168" cy="1736"/>
              <a:chOff x="2400" y="2568"/>
              <a:chExt cx="3168" cy="1736"/>
            </a:xfrm>
          </p:grpSpPr>
          <p:pic>
            <p:nvPicPr>
              <p:cNvPr id="205846" name="Picture 42" descr="capture3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20" y="2568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5847" name="Rectangle 43"/>
              <p:cNvSpPr>
                <a:spLocks noChangeArrowheads="1"/>
              </p:cNvSpPr>
              <p:nvPr/>
            </p:nvSpPr>
            <p:spPr bwMode="auto">
              <a:xfrm>
                <a:off x="2400" y="3440"/>
                <a:ext cx="3168" cy="864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sp>
          <p:nvSpPr>
            <p:cNvPr id="205844" name="Rectangle 44"/>
            <p:cNvSpPr>
              <a:spLocks noChangeArrowheads="1"/>
            </p:cNvSpPr>
            <p:nvPr/>
          </p:nvSpPr>
          <p:spPr bwMode="auto">
            <a:xfrm>
              <a:off x="0" y="2707"/>
              <a:ext cx="2021" cy="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Love</a:t>
              </a:r>
              <a:r>
                <a:rPr lang="en-US" altLang="en-US" sz="4000">
                  <a:latin typeface="Courier New" pitchFamily="49" charset="0"/>
                  <a:cs typeface="Courier New" pitchFamily="49" charset="0"/>
                </a:rPr>
                <a:t>.</a:t>
              </a: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life.. </a:t>
              </a:r>
              <a:br>
                <a:rPr lang="en-US" altLang="en-US">
                  <a:latin typeface="Courier New" pitchFamily="49" charset="0"/>
                  <a:cs typeface="Courier New" pitchFamily="49" charset="0"/>
                </a:rPr>
              </a:b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man.while.. </a:t>
              </a:r>
              <a:br>
                <a:rPr lang="en-US" altLang="en-US">
                  <a:latin typeface="Courier New" pitchFamily="49" charset="0"/>
                  <a:cs typeface="Courier New" pitchFamily="49" charset="0"/>
                </a:rPr>
              </a:b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there......</a:t>
              </a:r>
            </a:p>
          </p:txBody>
        </p:sp>
        <p:sp>
          <p:nvSpPr>
            <p:cNvPr id="205845" name="Line 45"/>
            <p:cNvSpPr>
              <a:spLocks noChangeShapeType="1"/>
            </p:cNvSpPr>
            <p:nvPr/>
          </p:nvSpPr>
          <p:spPr bwMode="auto">
            <a:xfrm>
              <a:off x="2688" y="1671"/>
              <a:ext cx="528" cy="159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 useBgFill="1">
        <p:nvSpPr>
          <p:cNvPr id="64" name="Rectangle 5"/>
          <p:cNvSpPr>
            <a:spLocks noChangeArrowheads="1"/>
          </p:cNvSpPr>
          <p:nvPr/>
        </p:nvSpPr>
        <p:spPr bwMode="auto">
          <a:xfrm>
            <a:off x="6156325" y="5118100"/>
            <a:ext cx="2043113" cy="381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459246" name="Line 46"/>
          <p:cNvSpPr>
            <a:spLocks noChangeShapeType="1"/>
          </p:cNvSpPr>
          <p:nvPr/>
        </p:nvSpPr>
        <p:spPr bwMode="auto">
          <a:xfrm flipH="1">
            <a:off x="6553200" y="2743200"/>
            <a:ext cx="1905000" cy="24384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2057400" y="5257800"/>
            <a:ext cx="4876800" cy="1027113"/>
            <a:chOff x="2057400" y="5257797"/>
            <a:chExt cx="4876800" cy="1027179"/>
          </a:xfrm>
        </p:grpSpPr>
        <p:sp>
          <p:nvSpPr>
            <p:cNvPr id="205841" name="Oval 48"/>
            <p:cNvSpPr>
              <a:spLocks noChangeArrowheads="1"/>
            </p:cNvSpPr>
            <p:nvPr/>
          </p:nvSpPr>
          <p:spPr bwMode="auto">
            <a:xfrm>
              <a:off x="2057400" y="6056376"/>
              <a:ext cx="685800" cy="2286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5842" name="Line 49"/>
            <p:cNvSpPr>
              <a:spLocks noChangeShapeType="1"/>
            </p:cNvSpPr>
            <p:nvPr/>
          </p:nvSpPr>
          <p:spPr bwMode="auto">
            <a:xfrm flipV="1">
              <a:off x="2667000" y="5257797"/>
              <a:ext cx="4267200" cy="863601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9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592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59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4" grpId="1" animBg="1"/>
      <p:bldP spid="1459246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850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1" name="Rectangle 3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6852" name="Rectangle 4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6853" name="Rectangle 5"/>
          <p:cNvSpPr>
            <a:spLocks noChangeArrowheads="1"/>
          </p:cNvSpPr>
          <p:nvPr/>
        </p:nvSpPr>
        <p:spPr bwMode="auto">
          <a:xfrm>
            <a:off x="73152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206854" name="Picture 6" descr="an02380_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2578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6855" name="Group 7"/>
          <p:cNvGrpSpPr>
            <a:grpSpLocks/>
          </p:cNvGrpSpPr>
          <p:nvPr/>
        </p:nvGrpSpPr>
        <p:grpSpPr bwMode="auto">
          <a:xfrm>
            <a:off x="3810000" y="4064000"/>
            <a:ext cx="5233988" cy="3073400"/>
            <a:chOff x="2400" y="2560"/>
            <a:chExt cx="3297" cy="1936"/>
          </a:xfrm>
        </p:grpSpPr>
        <p:pic>
          <p:nvPicPr>
            <p:cNvPr id="206873" name="Picture 8" descr="capture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04" y="2560"/>
              <a:ext cx="2621" cy="11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206874" name="Rectangle 9"/>
            <p:cNvSpPr>
              <a:spLocks noChangeArrowheads="1"/>
            </p:cNvSpPr>
            <p:nvPr/>
          </p:nvSpPr>
          <p:spPr bwMode="auto">
            <a:xfrm>
              <a:off x="2400" y="3632"/>
              <a:ext cx="3168" cy="86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 useBgFill="1">
          <p:nvSpPr>
            <p:cNvPr id="206875" name="Rectangle 10"/>
            <p:cNvSpPr>
              <a:spLocks noChangeArrowheads="1"/>
            </p:cNvSpPr>
            <p:nvPr/>
          </p:nvSpPr>
          <p:spPr bwMode="auto">
            <a:xfrm>
              <a:off x="2833" y="3408"/>
              <a:ext cx="2864" cy="941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206856" name="Group 11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6863" name="Group 12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6867" name="Freeform 13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8" name="Freeform 14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9" name="Freeform 15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70" name="Freeform 16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71" name="Freeform 17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72" name="Freeform 18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6864" name="Group 19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6865" name="Freeform 20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6" name="Freeform 21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6857" name="Rectangle 22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grpSp>
        <p:nvGrpSpPr>
          <p:cNvPr id="6" name="Group 24"/>
          <p:cNvGrpSpPr>
            <a:grpSpLocks/>
          </p:cNvGrpSpPr>
          <p:nvPr/>
        </p:nvGrpSpPr>
        <p:grpSpPr bwMode="auto">
          <a:xfrm>
            <a:off x="1588" y="5473700"/>
            <a:ext cx="5713412" cy="901700"/>
            <a:chOff x="193" y="3448"/>
            <a:chExt cx="3599" cy="568"/>
          </a:xfrm>
        </p:grpSpPr>
        <p:sp>
          <p:nvSpPr>
            <p:cNvPr id="206861" name="Rectangle 25"/>
            <p:cNvSpPr>
              <a:spLocks noChangeArrowheads="1"/>
            </p:cNvSpPr>
            <p:nvPr/>
          </p:nvSpPr>
          <p:spPr bwMode="auto">
            <a:xfrm>
              <a:off x="193" y="3648"/>
              <a:ext cx="2293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latin typeface="Courier New" pitchFamily="49" charset="0"/>
                  <a:cs typeface="Courier New" pitchFamily="49" charset="0"/>
                </a:rPr>
                <a:t>there.as.we.be</a:t>
              </a:r>
            </a:p>
          </p:txBody>
        </p:sp>
        <p:pic>
          <p:nvPicPr>
            <p:cNvPr id="206862" name="Picture 26" descr="capture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2" y="3448"/>
              <a:ext cx="24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460251" name="Picture 27" descr="capture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064000"/>
            <a:ext cx="4160838" cy="175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60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>
              <a:solidFill>
                <a:schemeClr val="hlink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60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60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7874" name="Picture 2" descr="capture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064000"/>
            <a:ext cx="4160838" cy="175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7875" name="Picture 3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876" name="Rectangle 4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7877" name="Rectangle 5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07878" name="Rectangle 6"/>
          <p:cNvSpPr>
            <a:spLocks noChangeArrowheads="1"/>
          </p:cNvSpPr>
          <p:nvPr/>
        </p:nvSpPr>
        <p:spPr bwMode="auto">
          <a:xfrm>
            <a:off x="73152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07879" name="Group 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7887" name="Group 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7891" name="Freeform 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2" name="Freeform 1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3" name="Freeform 1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4" name="Freeform 1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5" name="Freeform 1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6" name="Freeform 1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7888" name="Group 1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7889" name="Freeform 1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0" name="Freeform 1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7880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grpSp>
        <p:nvGrpSpPr>
          <p:cNvPr id="5" name="Group 19"/>
          <p:cNvGrpSpPr>
            <a:grpSpLocks/>
          </p:cNvGrpSpPr>
          <p:nvPr/>
        </p:nvGrpSpPr>
        <p:grpSpPr bwMode="auto">
          <a:xfrm>
            <a:off x="4640263" y="5092700"/>
            <a:ext cx="4059237" cy="1436688"/>
            <a:chOff x="2880" y="3120"/>
            <a:chExt cx="2557" cy="905"/>
          </a:xfrm>
        </p:grpSpPr>
        <p:sp>
          <p:nvSpPr>
            <p:cNvPr id="207885" name="Oval 20"/>
            <p:cNvSpPr>
              <a:spLocks noChangeArrowheads="1"/>
            </p:cNvSpPr>
            <p:nvPr/>
          </p:nvSpPr>
          <p:spPr bwMode="auto">
            <a:xfrm>
              <a:off x="4608" y="3120"/>
              <a:ext cx="432" cy="24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7886" name="Text Box 21"/>
            <p:cNvSpPr txBox="1">
              <a:spLocks noChangeArrowheads="1"/>
            </p:cNvSpPr>
            <p:nvPr/>
          </p:nvSpPr>
          <p:spPr bwMode="auto">
            <a:xfrm>
              <a:off x="2880" y="3660"/>
              <a:ext cx="255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Choose best of the best.</a:t>
              </a:r>
            </a:p>
          </p:txBody>
        </p:sp>
      </p:grpSp>
      <p:grpSp>
        <p:nvGrpSpPr>
          <p:cNvPr id="6" name="Group 22"/>
          <p:cNvGrpSpPr>
            <a:grpSpLocks/>
          </p:cNvGrpSpPr>
          <p:nvPr/>
        </p:nvGrpSpPr>
        <p:grpSpPr bwMode="auto">
          <a:xfrm>
            <a:off x="1371600" y="4343400"/>
            <a:ext cx="2428875" cy="1200150"/>
            <a:chOff x="76" y="2940"/>
            <a:chExt cx="1530" cy="756"/>
          </a:xfrm>
        </p:grpSpPr>
        <p:sp>
          <p:nvSpPr>
            <p:cNvPr id="207883" name="Text Box 23"/>
            <p:cNvSpPr txBox="1">
              <a:spLocks noChangeArrowheads="1"/>
            </p:cNvSpPr>
            <p:nvPr/>
          </p:nvSpPr>
          <p:spPr bwMode="auto">
            <a:xfrm>
              <a:off x="76" y="2940"/>
              <a:ext cx="153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Tried all bird </a:t>
              </a:r>
              <a:br>
                <a:rPr lang="en-US" altLang="en-US"/>
              </a:br>
              <a:r>
                <a:rPr lang="en-US" altLang="en-US"/>
                <a:t>answers.</a:t>
              </a:r>
            </a:p>
          </p:txBody>
        </p:sp>
        <p:pic>
          <p:nvPicPr>
            <p:cNvPr id="207884" name="Picture 24" descr="an02380_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56" y="3264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898" name="Picture 2" descr="capture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064000"/>
            <a:ext cx="4160838" cy="175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8899" name="Group 3"/>
          <p:cNvGrpSpPr>
            <a:grpSpLocks/>
          </p:cNvGrpSpPr>
          <p:nvPr/>
        </p:nvGrpSpPr>
        <p:grpSpPr bwMode="auto">
          <a:xfrm>
            <a:off x="4640263" y="5092700"/>
            <a:ext cx="4059237" cy="1436688"/>
            <a:chOff x="2880" y="3120"/>
            <a:chExt cx="2557" cy="905"/>
          </a:xfrm>
        </p:grpSpPr>
        <p:sp>
          <p:nvSpPr>
            <p:cNvPr id="208916" name="Oval 4"/>
            <p:cNvSpPr>
              <a:spLocks noChangeArrowheads="1"/>
            </p:cNvSpPr>
            <p:nvPr/>
          </p:nvSpPr>
          <p:spPr bwMode="auto">
            <a:xfrm>
              <a:off x="4608" y="3120"/>
              <a:ext cx="432" cy="24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08917" name="Text Box 5"/>
            <p:cNvSpPr txBox="1">
              <a:spLocks noChangeArrowheads="1"/>
            </p:cNvSpPr>
            <p:nvPr/>
          </p:nvSpPr>
          <p:spPr bwMode="auto">
            <a:xfrm>
              <a:off x="2880" y="3660"/>
              <a:ext cx="255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Choose best of the best.</a:t>
              </a:r>
            </a:p>
          </p:txBody>
        </p:sp>
      </p:grpSp>
      <p:pic>
        <p:nvPicPr>
          <p:cNvPr id="208900" name="Picture 6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8901" name="Group 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8906" name="Group 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8910" name="Freeform 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1" name="Freeform 1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2" name="Freeform 1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3" name="Freeform 1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4" name="Freeform 1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5" name="Freeform 1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8907" name="Group 1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8908" name="Freeform 1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9" name="Freeform 1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8902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1462291" name="Line 19"/>
          <p:cNvSpPr>
            <a:spLocks noChangeShapeType="1"/>
          </p:cNvSpPr>
          <p:nvPr/>
        </p:nvSpPr>
        <p:spPr bwMode="auto">
          <a:xfrm flipH="1" flipV="1">
            <a:off x="4343400" y="3733800"/>
            <a:ext cx="838200" cy="13716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2292" name="Line 20"/>
          <p:cNvSpPr>
            <a:spLocks noChangeShapeType="1"/>
          </p:cNvSpPr>
          <p:nvPr/>
        </p:nvSpPr>
        <p:spPr bwMode="auto">
          <a:xfrm flipV="1">
            <a:off x="4343400" y="3657600"/>
            <a:ext cx="1143000" cy="1447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2293" name="Line 21"/>
          <p:cNvSpPr>
            <a:spLocks noChangeShapeType="1"/>
          </p:cNvSpPr>
          <p:nvPr/>
        </p:nvSpPr>
        <p:spPr bwMode="auto">
          <a:xfrm flipV="1">
            <a:off x="7696200" y="3657600"/>
            <a:ext cx="914400" cy="13716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62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62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62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62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62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62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2291" grpId="0" animBg="1"/>
      <p:bldP spid="1462292" grpId="0" animBg="1"/>
      <p:bldP spid="1462293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An Algorithm As </a:t>
            </a:r>
            <a:br>
              <a:rPr lang="en-US" altLang="en-US" sz="4000"/>
            </a:br>
            <a:r>
              <a:rPr lang="en-US" altLang="en-US" sz="4000"/>
              <a:t>A Sequence of Decisions</a:t>
            </a:r>
          </a:p>
        </p:txBody>
      </p:sp>
      <p:pic>
        <p:nvPicPr>
          <p:cNvPr id="1536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4" name="Rectangle 4"/>
          <p:cNvSpPr>
            <a:spLocks noChangeArrowheads="1"/>
          </p:cNvSpPr>
          <p:nvPr/>
        </p:nvSpPr>
        <p:spPr bwMode="auto">
          <a:xfrm>
            <a:off x="355600" y="2011363"/>
            <a:ext cx="5978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edge should we take first?”</a:t>
            </a:r>
          </a:p>
        </p:txBody>
      </p:sp>
      <p:sp>
        <p:nvSpPr>
          <p:cNvPr id="15365" name="Text Box 5"/>
          <p:cNvSpPr txBox="1">
            <a:spLocks noChangeArrowheads="1"/>
          </p:cNvSpPr>
          <p:nvPr/>
        </p:nvSpPr>
        <p:spPr bwMode="auto">
          <a:xfrm>
            <a:off x="117475" y="1466850"/>
            <a:ext cx="5842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ask a question about the solution.</a:t>
            </a:r>
          </a:p>
        </p:txBody>
      </p:sp>
      <p:sp>
        <p:nvSpPr>
          <p:cNvPr id="15366" name="Rectangle 6"/>
          <p:cNvSpPr>
            <a:spLocks noChangeArrowheads="1"/>
          </p:cNvSpPr>
          <p:nvPr/>
        </p:nvSpPr>
        <p:spPr bwMode="auto">
          <a:xfrm>
            <a:off x="514350" y="2590800"/>
            <a:ext cx="4872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How do I decide?</a:t>
            </a:r>
          </a:p>
        </p:txBody>
      </p:sp>
      <p:grpSp>
        <p:nvGrpSpPr>
          <p:cNvPr id="2" name="Group 18"/>
          <p:cNvGrpSpPr>
            <a:grpSpLocks/>
          </p:cNvGrpSpPr>
          <p:nvPr/>
        </p:nvGrpSpPr>
        <p:grpSpPr bwMode="auto">
          <a:xfrm>
            <a:off x="1050925" y="4514850"/>
            <a:ext cx="4733925" cy="2343150"/>
            <a:chOff x="662" y="2844"/>
            <a:chExt cx="2982" cy="1476"/>
          </a:xfrm>
        </p:grpSpPr>
        <p:sp>
          <p:nvSpPr>
            <p:cNvPr id="15374" name="Text Box 13"/>
            <p:cNvSpPr txBox="1">
              <a:spLocks noChangeArrowheads="1"/>
            </p:cNvSpPr>
            <p:nvPr/>
          </p:nvSpPr>
          <p:spPr bwMode="auto">
            <a:xfrm>
              <a:off x="662" y="2844"/>
              <a:ext cx="2982" cy="12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/>
              <a:r>
                <a:rPr lang="en-US" altLang="en-US"/>
                <a:t>But let's skip this part</a:t>
              </a:r>
              <a:br>
                <a:rPr lang="en-US" altLang="en-US"/>
              </a:br>
              <a:r>
                <a:rPr lang="en-US" altLang="en-US"/>
                <a:t>by pretending that we have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a little bird to answer this </a:t>
              </a:r>
              <a:br>
                <a:rPr lang="en-US" altLang="en-US"/>
              </a:br>
              <a:r>
                <a:rPr lang="en-US" altLang="en-US"/>
                <a:t>little question.</a:t>
              </a:r>
            </a:p>
          </p:txBody>
        </p:sp>
        <p:pic>
          <p:nvPicPr>
            <p:cNvPr id="15375" name="Picture 14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543" y="3696"/>
              <a:ext cx="577" cy="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01521" name="Text Box 17"/>
          <p:cNvSpPr txBox="1">
            <a:spLocks noChangeArrowheads="1"/>
          </p:cNvSpPr>
          <p:nvPr/>
        </p:nvSpPr>
        <p:spPr bwMode="auto">
          <a:xfrm>
            <a:off x="1041400" y="3276600"/>
            <a:ext cx="3911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In reality we will try </a:t>
            </a:r>
            <a:br>
              <a:rPr lang="en-US" altLang="en-US"/>
            </a:br>
            <a:r>
              <a:rPr lang="en-US" altLang="en-US"/>
              <a:t>all possible first edges.</a:t>
            </a:r>
          </a:p>
        </p:txBody>
      </p:sp>
      <p:grpSp>
        <p:nvGrpSpPr>
          <p:cNvPr id="3" name="Group 23"/>
          <p:cNvGrpSpPr>
            <a:grpSpLocks/>
          </p:cNvGrpSpPr>
          <p:nvPr/>
        </p:nvGrpSpPr>
        <p:grpSpPr bwMode="auto">
          <a:xfrm>
            <a:off x="6553200" y="3581400"/>
            <a:ext cx="1981200" cy="1295400"/>
            <a:chOff x="4128" y="2256"/>
            <a:chExt cx="1248" cy="816"/>
          </a:xfrm>
        </p:grpSpPr>
        <p:sp>
          <p:nvSpPr>
            <p:cNvPr id="15370" name="Line 19"/>
            <p:cNvSpPr>
              <a:spLocks noChangeShapeType="1"/>
            </p:cNvSpPr>
            <p:nvPr/>
          </p:nvSpPr>
          <p:spPr bwMode="auto">
            <a:xfrm>
              <a:off x="4800" y="2256"/>
              <a:ext cx="576" cy="33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Line 20"/>
            <p:cNvSpPr>
              <a:spLocks noChangeShapeType="1"/>
            </p:cNvSpPr>
            <p:nvPr/>
          </p:nvSpPr>
          <p:spPr bwMode="auto">
            <a:xfrm>
              <a:off x="4800" y="2256"/>
              <a:ext cx="240" cy="81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Line 21"/>
            <p:cNvSpPr>
              <a:spLocks noChangeShapeType="1"/>
            </p:cNvSpPr>
            <p:nvPr/>
          </p:nvSpPr>
          <p:spPr bwMode="auto">
            <a:xfrm flipH="1">
              <a:off x="4704" y="2256"/>
              <a:ext cx="96" cy="3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" name="Line 22"/>
            <p:cNvSpPr>
              <a:spLocks noChangeShapeType="1"/>
            </p:cNvSpPr>
            <p:nvPr/>
          </p:nvSpPr>
          <p:spPr bwMode="auto">
            <a:xfrm flipH="1">
              <a:off x="4128" y="2256"/>
              <a:ext cx="672" cy="33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015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015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1521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922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5714" name="Text Box 5"/>
          <p:cNvSpPr txBox="1">
            <a:spLocks noChangeArrowheads="1"/>
          </p:cNvSpPr>
          <p:nvPr/>
        </p:nvSpPr>
        <p:spPr bwMode="auto">
          <a:xfrm>
            <a:off x="5556250" y="142875"/>
            <a:ext cx="35845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Dynamic </a:t>
            </a:r>
            <a:br>
              <a:rPr lang="en-US" altLang="en-US"/>
            </a:br>
            <a:r>
              <a:rPr lang="en-US" altLang="en-US"/>
              <a:t>Programming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code always has this</a:t>
            </a:r>
            <a:br>
              <a:rPr lang="en-US" altLang="en-US"/>
            </a:br>
            <a:r>
              <a:rPr lang="en-US" altLang="en-US"/>
              <a:t>same basic structure.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5230813" y="3216275"/>
            <a:ext cx="4095750" cy="304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Amusingly,</a:t>
            </a:r>
            <a:br>
              <a:rPr lang="en-US" altLang="en-US"/>
            </a:br>
            <a:r>
              <a:rPr lang="en-US" altLang="en-US"/>
              <a:t>when formatting </a:t>
            </a:r>
            <a:br>
              <a:rPr lang="en-US" altLang="en-US"/>
            </a:br>
            <a:r>
              <a:rPr lang="en-US" altLang="en-US"/>
              <a:t>this code, I had to fight </a:t>
            </a:r>
            <a:br>
              <a:rPr lang="en-US" altLang="en-US"/>
            </a:br>
            <a:r>
              <a:rPr lang="en-US" altLang="en-US"/>
              <a:t>with line breaks to get </a:t>
            </a:r>
            <a:br>
              <a:rPr lang="en-US" altLang="en-US"/>
            </a:br>
            <a:r>
              <a:rPr lang="en-US" altLang="en-US"/>
              <a:t>the height/width ratio</a:t>
            </a:r>
            <a:br>
              <a:rPr lang="en-US" altLang="en-US"/>
            </a:br>
            <a:r>
              <a:rPr lang="en-US" altLang="en-US"/>
              <a:t>Printing Neatly.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714" grpId="0"/>
      <p:bldP spid="9" grpId="0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0946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2915" name="Text Box 3"/>
          <p:cNvSpPr txBox="1">
            <a:spLocks noChangeArrowheads="1"/>
          </p:cNvSpPr>
          <p:nvPr/>
        </p:nvSpPr>
        <p:spPr bwMode="auto">
          <a:xfrm>
            <a:off x="5556250" y="142875"/>
            <a:ext cx="3062288" cy="2554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Be clear what are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 instances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it’s solution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 cost of </a:t>
            </a:r>
            <a:br>
              <a:rPr lang="en-US" altLang="en-US" sz="3200"/>
            </a:br>
            <a:r>
              <a:rPr lang="en-US" altLang="en-US" sz="3200"/>
              <a:t>    a solution.</a:t>
            </a:r>
          </a:p>
        </p:txBody>
      </p:sp>
      <p:sp>
        <p:nvSpPr>
          <p:cNvPr id="1702916" name="Line 4"/>
          <p:cNvSpPr>
            <a:spLocks noChangeShapeType="1"/>
          </p:cNvSpPr>
          <p:nvPr/>
        </p:nvSpPr>
        <p:spPr bwMode="auto">
          <a:xfrm flipV="1">
            <a:off x="1025525" y="523875"/>
            <a:ext cx="3814763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2917" name="Line 5"/>
          <p:cNvSpPr>
            <a:spLocks noChangeShapeType="1"/>
          </p:cNvSpPr>
          <p:nvPr/>
        </p:nvSpPr>
        <p:spPr bwMode="auto">
          <a:xfrm flipV="1">
            <a:off x="1069975" y="762000"/>
            <a:ext cx="35782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2916" grpId="0" animBg="1"/>
      <p:bldP spid="1702916" grpId="1" animBg="1"/>
      <p:bldP spid="1702917" grpId="0" animBg="1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1970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9845" name="Text Box 5"/>
          <p:cNvSpPr txBox="1">
            <a:spLocks noChangeArrowheads="1"/>
          </p:cNvSpPr>
          <p:nvPr/>
        </p:nvSpPr>
        <p:spPr bwMode="auto">
          <a:xfrm>
            <a:off x="5357813" y="304800"/>
            <a:ext cx="3948112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Dynamic Programs</a:t>
            </a:r>
            <a:br>
              <a:rPr lang="en-US" altLang="en-US"/>
            </a:br>
            <a:r>
              <a:rPr lang="en-US" altLang="en-US"/>
              <a:t>do not recurse making </a:t>
            </a:r>
            <a:br>
              <a:rPr lang="en-US" altLang="en-US"/>
            </a:br>
            <a:r>
              <a:rPr lang="en-US" altLang="en-US"/>
              <a:t>the instance smaller </a:t>
            </a:r>
            <a:br>
              <a:rPr lang="en-US" altLang="en-US"/>
            </a:br>
            <a:r>
              <a:rPr lang="en-US" altLang="en-US"/>
              <a:t>and smaller.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507038" y="2433638"/>
            <a:ext cx="3479800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Instead, it up front</a:t>
            </a:r>
            <a:br>
              <a:rPr lang="en-US" altLang="en-US"/>
            </a:br>
            <a:r>
              <a:rPr lang="en-US" altLang="en-US"/>
              <a:t>determines 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br>
              <a:rPr lang="en-US" altLang="en-US" i="1">
                <a:solidFill>
                  <a:schemeClr val="accent1"/>
                </a:solidFill>
              </a:rPr>
            </a:br>
            <a:r>
              <a:rPr lang="en-US" altLang="en-US"/>
              <a:t>of all sub-instances</a:t>
            </a:r>
            <a:br>
              <a:rPr lang="en-US" altLang="en-US"/>
            </a:br>
            <a:r>
              <a:rPr lang="en-US" altLang="en-US"/>
              <a:t>that ever need </a:t>
            </a:r>
            <a:br>
              <a:rPr lang="en-US" altLang="en-US"/>
            </a:br>
            <a:r>
              <a:rPr lang="en-US" altLang="en-US"/>
              <a:t>to be solved.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5719763" y="5322888"/>
            <a:ext cx="3208337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Be clear what </a:t>
            </a:r>
            <a:br>
              <a:rPr lang="en-US" altLang="en-US"/>
            </a:br>
            <a:r>
              <a:rPr lang="en-US" altLang="en-US"/>
              <a:t>sub-instances are. </a:t>
            </a:r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>
            <a:off x="950913" y="1235075"/>
            <a:ext cx="42306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" name="Line 11"/>
          <p:cNvSpPr>
            <a:spLocks noChangeShapeType="1"/>
          </p:cNvSpPr>
          <p:nvPr/>
        </p:nvSpPr>
        <p:spPr bwMode="auto">
          <a:xfrm>
            <a:off x="938213" y="1398588"/>
            <a:ext cx="18669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45" grpId="0"/>
      <p:bldP spid="5" grpId="0"/>
      <p:bldP spid="11" grpId="0" animBg="1"/>
      <p:bldP spid="8" grpId="0" animBg="1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2994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3701" name="Text Box 5"/>
          <p:cNvSpPr txBox="1">
            <a:spLocks noChangeArrowheads="1"/>
          </p:cNvSpPr>
          <p:nvPr/>
        </p:nvSpPr>
        <p:spPr bwMode="auto">
          <a:xfrm>
            <a:off x="5332413" y="1235075"/>
            <a:ext cx="3981450" cy="400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Be clear what </a:t>
            </a:r>
            <a:br>
              <a:rPr lang="en-US" altLang="en-US"/>
            </a:br>
            <a:r>
              <a:rPr lang="en-US" altLang="en-US"/>
              <a:t>sub-instances are. </a:t>
            </a:r>
          </a:p>
          <a:p>
            <a:pPr algn="ctr" eaLnBrk="1" hangingPunct="1">
              <a:buFontTx/>
              <a:buNone/>
            </a:pPr>
            <a:endParaRPr lang="en-US" altLang="en-US" sz="1600"/>
          </a:p>
          <a:p>
            <a:pPr algn="ctr" eaLnBrk="1" hangingPunct="1">
              <a:buFontTx/>
              <a:buNone/>
            </a:pPr>
            <a:r>
              <a:rPr lang="en-US" altLang="en-US"/>
              <a:t>How are they indexed?</a:t>
            </a:r>
          </a:p>
          <a:p>
            <a:pPr algn="ctr" eaLnBrk="1" hangingPunct="1">
              <a:buFontTx/>
              <a:buNone/>
            </a:pPr>
            <a:endParaRPr lang="en-US" altLang="en-US" sz="1400"/>
          </a:p>
          <a:p>
            <a:pPr algn="ctr" eaLnBrk="1" hangingPunct="1">
              <a:buFontTx/>
              <a:buNone/>
            </a:pPr>
            <a:r>
              <a:rPr lang="en-US" altLang="en-US"/>
              <a:t>Tables indexed by </a:t>
            </a:r>
            <a:br>
              <a:rPr lang="en-US" altLang="en-US"/>
            </a:br>
            <a:r>
              <a:rPr lang="en-US" altLang="en-US"/>
              <a:t>these sub-instances</a:t>
            </a:r>
            <a:br>
              <a:rPr lang="en-US" altLang="en-US"/>
            </a:br>
            <a:r>
              <a:rPr lang="en-US" altLang="en-US"/>
              <a:t>store an optimal </a:t>
            </a:r>
            <a:br>
              <a:rPr lang="en-US" altLang="en-US"/>
            </a:br>
            <a:r>
              <a:rPr lang="en-US" altLang="en-US"/>
              <a:t>solution and it’s cost.</a:t>
            </a:r>
          </a:p>
        </p:txBody>
      </p:sp>
      <p:sp>
        <p:nvSpPr>
          <p:cNvPr id="2" name="Oval 1"/>
          <p:cNvSpPr>
            <a:spLocks noChangeArrowheads="1"/>
          </p:cNvSpPr>
          <p:nvPr/>
        </p:nvSpPr>
        <p:spPr bwMode="auto">
          <a:xfrm>
            <a:off x="1255713" y="1358900"/>
            <a:ext cx="182562" cy="18415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3" name="Oval 12"/>
          <p:cNvSpPr>
            <a:spLocks noChangeArrowheads="1"/>
          </p:cNvSpPr>
          <p:nvPr/>
        </p:nvSpPr>
        <p:spPr bwMode="auto">
          <a:xfrm>
            <a:off x="1158875" y="1093788"/>
            <a:ext cx="182563" cy="182562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4" name="Oval 13"/>
          <p:cNvSpPr>
            <a:spLocks noChangeArrowheads="1"/>
          </p:cNvSpPr>
          <p:nvPr/>
        </p:nvSpPr>
        <p:spPr bwMode="auto">
          <a:xfrm>
            <a:off x="1127125" y="1663700"/>
            <a:ext cx="184150" cy="18415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5" name="Oval 14"/>
          <p:cNvSpPr>
            <a:spLocks noChangeArrowheads="1"/>
          </p:cNvSpPr>
          <p:nvPr/>
        </p:nvSpPr>
        <p:spPr bwMode="auto">
          <a:xfrm>
            <a:off x="2090738" y="1158875"/>
            <a:ext cx="92075" cy="90488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6" name="Oval 15"/>
          <p:cNvSpPr>
            <a:spLocks noChangeArrowheads="1"/>
          </p:cNvSpPr>
          <p:nvPr/>
        </p:nvSpPr>
        <p:spPr bwMode="auto">
          <a:xfrm>
            <a:off x="1646238" y="1246188"/>
            <a:ext cx="182562" cy="182562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13001" name="Line 11"/>
          <p:cNvSpPr>
            <a:spLocks noChangeShapeType="1"/>
          </p:cNvSpPr>
          <p:nvPr/>
        </p:nvSpPr>
        <p:spPr bwMode="auto">
          <a:xfrm>
            <a:off x="950913" y="1235075"/>
            <a:ext cx="42306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3002" name="Line 11"/>
          <p:cNvSpPr>
            <a:spLocks noChangeShapeType="1"/>
          </p:cNvSpPr>
          <p:nvPr/>
        </p:nvSpPr>
        <p:spPr bwMode="auto">
          <a:xfrm>
            <a:off x="938213" y="1398588"/>
            <a:ext cx="18669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3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3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937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937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37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937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937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4018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357813" y="-7938"/>
            <a:ext cx="3776662" cy="2554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br>
              <a:rPr lang="en-US" altLang="en-US" i="1">
                <a:solidFill>
                  <a:schemeClr val="accent1"/>
                </a:solidFill>
              </a:rPr>
            </a:br>
            <a:r>
              <a:rPr lang="en-US" altLang="en-US"/>
              <a:t>of sub-instances</a:t>
            </a:r>
            <a:br>
              <a:rPr lang="en-US" altLang="en-US"/>
            </a:br>
            <a:r>
              <a:rPr lang="en-US" altLang="en-US"/>
              <a:t>are solved from</a:t>
            </a:r>
            <a:br>
              <a:rPr lang="en-US" altLang="en-US"/>
            </a:br>
            <a:r>
              <a:rPr lang="en-US" altLang="en-US"/>
              <a:t>smallest to largest</a:t>
            </a:r>
            <a:br>
              <a:rPr lang="en-US" altLang="en-US"/>
            </a:br>
            <a:r>
              <a:rPr lang="en-US" altLang="en-US"/>
              <a:t>so that no body waits.</a:t>
            </a:r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5437188" y="2667000"/>
            <a:ext cx="3789362" cy="403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Base Cases:</a:t>
            </a:r>
            <a:br>
              <a:rPr lang="en-US" altLang="en-US"/>
            </a:br>
            <a:r>
              <a:rPr lang="en-US" altLang="en-US"/>
              <a:t>Instances that are too </a:t>
            </a:r>
            <a:br>
              <a:rPr lang="en-US" altLang="en-US"/>
            </a:br>
            <a:r>
              <a:rPr lang="en-US" altLang="en-US"/>
              <a:t>small to have smaller </a:t>
            </a:r>
            <a:br>
              <a:rPr lang="en-US" altLang="en-US"/>
            </a:br>
            <a:r>
              <a:rPr lang="en-US" altLang="en-US"/>
              <a:t>instances to give </a:t>
            </a:r>
            <a:br>
              <a:rPr lang="en-US" altLang="en-US"/>
            </a:br>
            <a:r>
              <a:rPr lang="en-US" altLang="en-US"/>
              <a:t>to friends.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They get solved first</a:t>
            </a:r>
            <a:br>
              <a:rPr lang="en-US" altLang="en-US"/>
            </a:br>
            <a:r>
              <a:rPr lang="en-US" altLang="en-US"/>
              <a:t>and their solutions </a:t>
            </a:r>
            <a:br>
              <a:rPr lang="en-US" altLang="en-US"/>
            </a:br>
            <a:r>
              <a:rPr lang="en-US" altLang="en-US"/>
              <a:t>stored.</a:t>
            </a:r>
          </a:p>
        </p:txBody>
      </p:sp>
      <p:sp>
        <p:nvSpPr>
          <p:cNvPr id="2" name="Rectangle 1"/>
          <p:cNvSpPr>
            <a:spLocks noChangeArrowheads="1"/>
          </p:cNvSpPr>
          <p:nvPr/>
        </p:nvSpPr>
        <p:spPr bwMode="auto">
          <a:xfrm>
            <a:off x="381000" y="2365375"/>
            <a:ext cx="990600" cy="493713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0" name="Line 11"/>
          <p:cNvSpPr>
            <a:spLocks noChangeShapeType="1"/>
          </p:cNvSpPr>
          <p:nvPr/>
        </p:nvSpPr>
        <p:spPr bwMode="auto">
          <a:xfrm>
            <a:off x="484188" y="2257425"/>
            <a:ext cx="4240212" cy="476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4023" name="Line 11"/>
          <p:cNvSpPr>
            <a:spLocks noChangeShapeType="1"/>
          </p:cNvSpPr>
          <p:nvPr/>
        </p:nvSpPr>
        <p:spPr bwMode="auto">
          <a:xfrm>
            <a:off x="950913" y="1235075"/>
            <a:ext cx="42306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4024" name="Line 11"/>
          <p:cNvSpPr>
            <a:spLocks noChangeShapeType="1"/>
          </p:cNvSpPr>
          <p:nvPr/>
        </p:nvSpPr>
        <p:spPr bwMode="auto">
          <a:xfrm>
            <a:off x="938213" y="1398588"/>
            <a:ext cx="18669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" grpId="0" animBg="1"/>
      <p:bldP spid="10" grpId="0" animBg="1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42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5334000" y="457200"/>
            <a:ext cx="3933825" cy="5924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Then we iterate </a:t>
            </a:r>
            <a:br>
              <a:rPr lang="en-US" altLang="en-US"/>
            </a:br>
            <a:r>
              <a:rPr lang="en-US" altLang="en-US"/>
              <a:t>through the remaining </a:t>
            </a:r>
            <a:br>
              <a:rPr lang="en-US" altLang="en-US"/>
            </a:br>
            <a:r>
              <a:rPr lang="en-US" altLang="en-US"/>
              <a:t>sub-instances.</a:t>
            </a:r>
          </a:p>
          <a:p>
            <a:pPr algn="ctr" eaLnBrk="1" hangingPunct="1">
              <a:buFontTx/>
              <a:buNone/>
            </a:pPr>
            <a:endParaRPr lang="en-US" altLang="en-US" sz="900"/>
          </a:p>
          <a:p>
            <a:pPr algn="ctr" eaLnBrk="1" hangingPunct="1">
              <a:buFontTx/>
              <a:buNone/>
            </a:pPr>
            <a:r>
              <a:rPr lang="en-US" altLang="en-US"/>
              <a:t>From smallest </a:t>
            </a:r>
            <a:br>
              <a:rPr lang="en-US" altLang="en-US"/>
            </a:br>
            <a:r>
              <a:rPr lang="en-US" altLang="en-US"/>
              <a:t>to largest.</a:t>
            </a:r>
          </a:p>
          <a:p>
            <a:pPr algn="ctr" eaLnBrk="1" hangingPunct="1">
              <a:buFontTx/>
              <a:buNone/>
            </a:pPr>
            <a:endParaRPr lang="en-US" altLang="en-US" sz="1000"/>
          </a:p>
          <a:p>
            <a:pPr algn="ctr" eaLnBrk="1" hangingPunct="1">
              <a:buFontTx/>
              <a:buNone/>
            </a:pPr>
            <a:r>
              <a:rPr lang="en-US" altLang="en-US"/>
              <a:t>Each gets solved</a:t>
            </a:r>
            <a:br>
              <a:rPr lang="en-US" altLang="en-US"/>
            </a:br>
            <a:r>
              <a:rPr lang="en-US" altLang="en-US"/>
              <a:t>and their solutions </a:t>
            </a:r>
            <a:br>
              <a:rPr lang="en-US" altLang="en-US"/>
            </a:br>
            <a:r>
              <a:rPr lang="en-US" altLang="en-US"/>
              <a:t>stored.</a:t>
            </a:r>
          </a:p>
          <a:p>
            <a:pPr algn="ctr" eaLnBrk="1" hangingPunct="1">
              <a:buFontTx/>
              <a:buNone/>
            </a:pPr>
            <a:endParaRPr lang="en-US" altLang="en-US" sz="800"/>
          </a:p>
          <a:p>
            <a:pPr algn="ctr" eaLnBrk="1" hangingPunct="1">
              <a:buFontTx/>
              <a:buNone/>
            </a:pPr>
            <a:r>
              <a:rPr lang="en-US" altLang="en-US"/>
              <a:t>Actually, we store the</a:t>
            </a:r>
            <a:br>
              <a:rPr lang="en-US" altLang="en-US"/>
            </a:br>
            <a:r>
              <a:rPr lang="en-US" altLang="en-US"/>
              <a:t>bird’s advice instead </a:t>
            </a:r>
            <a:br>
              <a:rPr lang="en-US" altLang="en-US"/>
            </a:br>
            <a:r>
              <a:rPr lang="en-US" altLang="en-US"/>
              <a:t>of the solution.</a:t>
            </a:r>
          </a:p>
        </p:txBody>
      </p:sp>
      <p:sp>
        <p:nvSpPr>
          <p:cNvPr id="1694730" name="Line 10"/>
          <p:cNvSpPr>
            <a:spLocks noChangeShapeType="1"/>
          </p:cNvSpPr>
          <p:nvPr/>
        </p:nvSpPr>
        <p:spPr bwMode="auto">
          <a:xfrm>
            <a:off x="450850" y="3271838"/>
            <a:ext cx="69215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4732" name="Line 12"/>
          <p:cNvSpPr>
            <a:spLocks noChangeShapeType="1"/>
          </p:cNvSpPr>
          <p:nvPr/>
        </p:nvSpPr>
        <p:spPr bwMode="auto">
          <a:xfrm flipV="1">
            <a:off x="457200" y="3124200"/>
            <a:ext cx="2895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685800" y="5715000"/>
            <a:ext cx="1600200" cy="457200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15047" name="Line 11"/>
          <p:cNvSpPr>
            <a:spLocks noChangeShapeType="1"/>
          </p:cNvSpPr>
          <p:nvPr/>
        </p:nvSpPr>
        <p:spPr bwMode="auto">
          <a:xfrm>
            <a:off x="950913" y="1235075"/>
            <a:ext cx="42306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048" name="Line 11"/>
          <p:cNvSpPr>
            <a:spLocks noChangeShapeType="1"/>
          </p:cNvSpPr>
          <p:nvPr/>
        </p:nvSpPr>
        <p:spPr bwMode="auto">
          <a:xfrm>
            <a:off x="938213" y="1398588"/>
            <a:ext cx="18669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6947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6947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0" grpId="0" animBg="1"/>
      <p:bldP spid="1694732" grpId="0" animBg="1"/>
      <p:bldP spid="13" grpId="0" animBg="1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6066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5383213" y="228600"/>
            <a:ext cx="3835400" cy="434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Consider yourself</a:t>
            </a:r>
            <a:br>
              <a:rPr lang="en-US" altLang="en-US"/>
            </a:br>
            <a:r>
              <a:rPr lang="en-US" altLang="en-US"/>
              <a:t>to be a friend</a:t>
            </a:r>
            <a:br>
              <a:rPr lang="en-US" altLang="en-US"/>
            </a:br>
            <a:r>
              <a:rPr lang="en-US" altLang="en-US"/>
              <a:t>working on one</a:t>
            </a:r>
            <a:br>
              <a:rPr lang="en-US" altLang="en-US"/>
            </a:br>
            <a:r>
              <a:rPr lang="en-US" altLang="en-US"/>
              <a:t>of these.</a:t>
            </a:r>
          </a:p>
          <a:p>
            <a:pPr algn="ctr" eaLnBrk="1" hangingPunct="1">
              <a:buFontTx/>
              <a:buNone/>
            </a:pPr>
            <a:endParaRPr lang="en-US" altLang="en-US" sz="1000"/>
          </a:p>
          <a:p>
            <a:pPr algn="ctr" eaLnBrk="1" hangingPunct="1">
              <a:buFontTx/>
              <a:buNone/>
            </a:pPr>
            <a:r>
              <a:rPr lang="en-US" altLang="en-US"/>
              <a:t>Be clear which </a:t>
            </a:r>
            <a:br>
              <a:rPr lang="en-US" altLang="en-US"/>
            </a:br>
            <a:r>
              <a:rPr lang="en-US" altLang="en-US"/>
              <a:t>sub-instance is yours. </a:t>
            </a:r>
            <a:br>
              <a:rPr lang="en-US" altLang="en-US"/>
            </a:br>
            <a:endParaRPr lang="en-US" altLang="en-US" sz="1000"/>
          </a:p>
          <a:p>
            <a:pPr algn="ctr" eaLnBrk="1" hangingPunct="1">
              <a:buFontTx/>
              <a:buNone/>
            </a:pPr>
            <a:r>
              <a:rPr lang="en-US" altLang="en-US"/>
              <a:t>Solve this as you </a:t>
            </a:r>
            <a:br>
              <a:rPr lang="en-US" altLang="en-US"/>
            </a:br>
            <a:r>
              <a:rPr lang="en-US" altLang="en-US"/>
              <a:t>did before.</a:t>
            </a:r>
          </a:p>
        </p:txBody>
      </p:sp>
      <p:sp>
        <p:nvSpPr>
          <p:cNvPr id="1694731" name="Line 11"/>
          <p:cNvSpPr>
            <a:spLocks noChangeShapeType="1"/>
          </p:cNvSpPr>
          <p:nvPr/>
        </p:nvSpPr>
        <p:spPr bwMode="auto">
          <a:xfrm flipV="1">
            <a:off x="712788" y="3416300"/>
            <a:ext cx="35782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1" grpId="0" animBg="1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7090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5749" name="Text Box 5"/>
          <p:cNvSpPr txBox="1">
            <a:spLocks noChangeArrowheads="1"/>
          </p:cNvSpPr>
          <p:nvPr/>
        </p:nvSpPr>
        <p:spPr bwMode="auto">
          <a:xfrm>
            <a:off x="5819775" y="3248025"/>
            <a:ext cx="3106738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Loop through the </a:t>
            </a:r>
            <a:br>
              <a:rPr lang="en-US" altLang="en-US"/>
            </a:br>
            <a:r>
              <a:rPr lang="en-US" altLang="en-US"/>
              <a:t>bird answers.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Be clear which is </a:t>
            </a:r>
            <a:br>
              <a:rPr lang="en-US" altLang="en-US"/>
            </a:br>
            <a:r>
              <a:rPr lang="en-US" altLang="en-US"/>
              <a:t>the current one </a:t>
            </a:r>
            <a:br>
              <a:rPr lang="en-US" altLang="en-US"/>
            </a:br>
            <a:r>
              <a:rPr lang="en-US" altLang="en-US"/>
              <a:t>being tried. </a:t>
            </a:r>
          </a:p>
        </p:txBody>
      </p:sp>
      <p:sp>
        <p:nvSpPr>
          <p:cNvPr id="1695755" name="Line 11"/>
          <p:cNvSpPr>
            <a:spLocks noChangeShapeType="1"/>
          </p:cNvSpPr>
          <p:nvPr/>
        </p:nvSpPr>
        <p:spPr bwMode="auto">
          <a:xfrm flipV="1">
            <a:off x="685800" y="3968750"/>
            <a:ext cx="838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5756" name="Line 12"/>
          <p:cNvSpPr>
            <a:spLocks noChangeShapeType="1"/>
          </p:cNvSpPr>
          <p:nvPr/>
        </p:nvSpPr>
        <p:spPr bwMode="auto">
          <a:xfrm>
            <a:off x="2133600" y="3432175"/>
            <a:ext cx="419100" cy="1905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5757" name="Line 13"/>
          <p:cNvSpPr>
            <a:spLocks noChangeShapeType="1"/>
          </p:cNvSpPr>
          <p:nvPr/>
        </p:nvSpPr>
        <p:spPr bwMode="auto">
          <a:xfrm flipV="1">
            <a:off x="709613" y="3810000"/>
            <a:ext cx="18669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5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5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957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957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957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957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5755" grpId="0" animBg="1"/>
      <p:bldP spid="1695755" grpId="1" animBg="1"/>
      <p:bldP spid="1695756" grpId="0" animBg="1"/>
      <p:bldP spid="1695757" grpId="0" animBg="1"/>
      <p:bldP spid="1695757" grpId="1" animBg="1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8114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1894" name="Line 6"/>
          <p:cNvSpPr>
            <a:spLocks noChangeShapeType="1"/>
          </p:cNvSpPr>
          <p:nvPr/>
        </p:nvSpPr>
        <p:spPr bwMode="auto">
          <a:xfrm>
            <a:off x="990600" y="4114800"/>
            <a:ext cx="1600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5535613" y="2170113"/>
            <a:ext cx="3455987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Give the bird </a:t>
            </a:r>
            <a:br>
              <a:rPr lang="en-US" altLang="en-US"/>
            </a:br>
            <a:r>
              <a:rPr lang="en-US" altLang="en-US"/>
              <a:t>&amp; friend algorithm</a:t>
            </a:r>
            <a:br>
              <a:rPr lang="en-US" altLang="en-US"/>
            </a:br>
            <a:r>
              <a:rPr lang="en-US" altLang="en-US"/>
              <a:t>as a comment.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(Unless it is in </a:t>
            </a:r>
            <a:br>
              <a:rPr lang="en-US" altLang="en-US"/>
            </a:br>
            <a:r>
              <a:rPr lang="en-US" altLang="en-US"/>
              <a:t>an earlier question.)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18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18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1894" grpId="0" animBg="1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138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3939" name="Text Box 3"/>
          <p:cNvSpPr txBox="1">
            <a:spLocks noChangeArrowheads="1"/>
          </p:cNvSpPr>
          <p:nvPr/>
        </p:nvSpPr>
        <p:spPr bwMode="auto">
          <a:xfrm>
            <a:off x="5926138" y="3248025"/>
            <a:ext cx="2894012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What is the bird </a:t>
            </a:r>
            <a:br>
              <a:rPr lang="en-US" altLang="en-US"/>
            </a:br>
            <a:r>
              <a:rPr lang="en-US" altLang="en-US"/>
              <a:t>asked?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What does she </a:t>
            </a:r>
            <a:br>
              <a:rPr lang="en-US" altLang="en-US"/>
            </a:br>
            <a:r>
              <a:rPr lang="en-US" altLang="en-US"/>
              <a:t>answer?</a:t>
            </a:r>
          </a:p>
        </p:txBody>
      </p:sp>
      <p:sp>
        <p:nvSpPr>
          <p:cNvPr id="1703942" name="Line 6"/>
          <p:cNvSpPr>
            <a:spLocks noChangeShapeType="1"/>
          </p:cNvSpPr>
          <p:nvPr/>
        </p:nvSpPr>
        <p:spPr bwMode="auto">
          <a:xfrm flipV="1">
            <a:off x="2635250" y="4114800"/>
            <a:ext cx="247015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3942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"Little Bird" Abstraction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688975" y="1295400"/>
            <a:ext cx="7388225" cy="2760663"/>
            <a:chOff x="434" y="912"/>
            <a:chExt cx="4654" cy="1739"/>
          </a:xfrm>
        </p:grpSpPr>
        <p:sp>
          <p:nvSpPr>
            <p:cNvPr id="16396" name="Rectangle 4"/>
            <p:cNvSpPr>
              <a:spLocks noChangeArrowheads="1"/>
            </p:cNvSpPr>
            <p:nvPr/>
          </p:nvSpPr>
          <p:spPr bwMode="auto">
            <a:xfrm>
              <a:off x="434" y="912"/>
              <a:ext cx="4654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Recall: Non-deterministic Finite Automata                  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            Non-deterministic Turing Machine </a:t>
              </a:r>
            </a:p>
          </p:txBody>
        </p:sp>
        <p:grpSp>
          <p:nvGrpSpPr>
            <p:cNvPr id="16397" name="Group 5"/>
            <p:cNvGrpSpPr>
              <a:grpSpLocks/>
            </p:cNvGrpSpPr>
            <p:nvPr/>
          </p:nvGrpSpPr>
          <p:grpSpPr bwMode="auto">
            <a:xfrm>
              <a:off x="1080" y="1584"/>
              <a:ext cx="3576" cy="1067"/>
              <a:chOff x="1080" y="1584"/>
              <a:chExt cx="3576" cy="1067"/>
            </a:xfrm>
          </p:grpSpPr>
          <p:pic>
            <p:nvPicPr>
              <p:cNvPr id="16398" name="Picture 6" descr="DFA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80" y="1584"/>
                <a:ext cx="3576" cy="10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399" name="Text Box 7"/>
              <p:cNvSpPr txBox="1">
                <a:spLocks noChangeArrowheads="1"/>
              </p:cNvSpPr>
              <p:nvPr/>
            </p:nvSpPr>
            <p:spPr bwMode="auto">
              <a:xfrm>
                <a:off x="1536" y="2064"/>
                <a:ext cx="172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1400">
                    <a:solidFill>
                      <a:schemeClr val="bg2"/>
                    </a:solidFill>
                  </a:rPr>
                  <a:t>0</a:t>
                </a:r>
              </a:p>
            </p:txBody>
          </p:sp>
        </p:grpSp>
      </p:grpSp>
      <p:pic>
        <p:nvPicPr>
          <p:cNvPr id="16388" name="Picture 8" descr="an02380_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76200"/>
            <a:ext cx="915988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9"/>
          <p:cNvGrpSpPr>
            <a:grpSpLocks/>
          </p:cNvGrpSpPr>
          <p:nvPr/>
        </p:nvGrpSpPr>
        <p:grpSpPr bwMode="auto">
          <a:xfrm>
            <a:off x="685800" y="5122863"/>
            <a:ext cx="8305800" cy="1676400"/>
            <a:chOff x="480" y="2976"/>
            <a:chExt cx="5232" cy="1056"/>
          </a:xfrm>
        </p:grpSpPr>
        <p:sp>
          <p:nvSpPr>
            <p:cNvPr id="16394" name="Rectangle 10"/>
            <p:cNvSpPr>
              <a:spLocks noChangeArrowheads="1"/>
            </p:cNvSpPr>
            <p:nvPr/>
          </p:nvSpPr>
          <p:spPr bwMode="auto">
            <a:xfrm>
              <a:off x="480" y="3053"/>
              <a:ext cx="4019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The little bird is a little higher power, </a:t>
              </a:r>
              <a:br>
                <a:rPr lang="en-US" altLang="en-US"/>
              </a:br>
              <a:r>
                <a:rPr lang="en-US" altLang="en-US"/>
                <a:t>answering a little question about an </a:t>
              </a:r>
              <a:br>
                <a:rPr lang="en-US" altLang="en-US"/>
              </a:br>
              <a:r>
                <a:rPr lang="en-US" altLang="en-US"/>
                <a:t>optimal solution.</a:t>
              </a:r>
            </a:p>
          </p:txBody>
        </p:sp>
        <p:pic>
          <p:nvPicPr>
            <p:cNvPr id="16395" name="Picture 11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9" y="2976"/>
              <a:ext cx="843" cy="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Group 12"/>
          <p:cNvGrpSpPr>
            <a:grpSpLocks/>
          </p:cNvGrpSpPr>
          <p:nvPr/>
        </p:nvGrpSpPr>
        <p:grpSpPr bwMode="auto">
          <a:xfrm>
            <a:off x="695325" y="2819400"/>
            <a:ext cx="6619875" cy="2438400"/>
            <a:chOff x="438" y="1776"/>
            <a:chExt cx="4170" cy="1536"/>
          </a:xfrm>
        </p:grpSpPr>
        <p:pic>
          <p:nvPicPr>
            <p:cNvPr id="16392" name="Picture 13" descr="j0128148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99" y="1776"/>
              <a:ext cx="389" cy="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3" name="Rectangle 14"/>
            <p:cNvSpPr>
              <a:spLocks noChangeArrowheads="1"/>
            </p:cNvSpPr>
            <p:nvPr/>
          </p:nvSpPr>
          <p:spPr bwMode="auto">
            <a:xfrm>
              <a:off x="438" y="2640"/>
              <a:ext cx="417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These have a higher power to tell them </a:t>
              </a:r>
              <a:br>
                <a:rPr lang="en-US" altLang="en-US"/>
              </a:br>
              <a:r>
                <a:rPr lang="en-US" altLang="en-US"/>
                <a:t>which way to go. </a:t>
              </a:r>
            </a:p>
          </p:txBody>
        </p:sp>
      </p:grpSp>
      <p:sp>
        <p:nvSpPr>
          <p:cNvPr id="16391" name="Rectangle 15"/>
          <p:cNvSpPr>
            <a:spLocks noChangeArrowheads="1"/>
          </p:cNvSpPr>
          <p:nvPr/>
        </p:nvSpPr>
        <p:spPr bwMode="auto">
          <a:xfrm>
            <a:off x="1285875" y="685800"/>
            <a:ext cx="6572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(It is up to you whether or not to use it)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3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3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6" grpId="0"/>
      <p:bldP spid="16391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162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34925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6773" name="Text Box 5"/>
          <p:cNvSpPr txBox="1">
            <a:spLocks noChangeArrowheads="1"/>
          </p:cNvSpPr>
          <p:nvPr/>
        </p:nvSpPr>
        <p:spPr bwMode="auto">
          <a:xfrm>
            <a:off x="5410200" y="3459163"/>
            <a:ext cx="3751263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Be clear what </a:t>
            </a:r>
            <a:br>
              <a:rPr lang="en-US" altLang="en-US"/>
            </a:br>
            <a:r>
              <a:rPr lang="en-US" altLang="en-US"/>
              <a:t>sub-instance </a:t>
            </a:r>
            <a:br>
              <a:rPr lang="en-US" altLang="en-US"/>
            </a:br>
            <a:r>
              <a:rPr lang="en-US" altLang="en-US"/>
              <a:t>you give your friend. </a:t>
            </a:r>
          </a:p>
        </p:txBody>
      </p:sp>
      <p:sp>
        <p:nvSpPr>
          <p:cNvPr id="1696779" name="Line 11"/>
          <p:cNvSpPr>
            <a:spLocks noChangeShapeType="1"/>
          </p:cNvSpPr>
          <p:nvPr/>
        </p:nvSpPr>
        <p:spPr bwMode="auto">
          <a:xfrm flipV="1">
            <a:off x="2151063" y="4230688"/>
            <a:ext cx="2143125" cy="127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685800" y="792163"/>
            <a:ext cx="4800600" cy="808037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838200" y="898525"/>
            <a:ext cx="1511300" cy="460375"/>
            <a:chOff x="838200" y="898641"/>
            <a:chExt cx="1511808" cy="460767"/>
          </a:xfrm>
        </p:grpSpPr>
        <p:grpSp>
          <p:nvGrpSpPr>
            <p:cNvPr id="220169" name="Group 5"/>
            <p:cNvGrpSpPr>
              <a:grpSpLocks/>
            </p:cNvGrpSpPr>
            <p:nvPr/>
          </p:nvGrpSpPr>
          <p:grpSpPr bwMode="auto">
            <a:xfrm>
              <a:off x="838200" y="898641"/>
              <a:ext cx="585216" cy="320559"/>
              <a:chOff x="990600" y="1112520"/>
              <a:chExt cx="585216" cy="320559"/>
            </a:xfrm>
          </p:grpSpPr>
          <p:sp>
            <p:nvSpPr>
              <p:cNvPr id="220176" name="TextBox 1"/>
              <p:cNvSpPr txBox="1">
                <a:spLocks noChangeArrowheads="1"/>
              </p:cNvSpPr>
              <p:nvPr/>
            </p:nvSpPr>
            <p:spPr bwMode="auto">
              <a:xfrm>
                <a:off x="990600" y="1112520"/>
                <a:ext cx="58521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i-k</a:t>
                </a:r>
              </a:p>
            </p:txBody>
          </p:sp>
          <p:cxnSp>
            <p:nvCxnSpPr>
              <p:cNvPr id="220177" name="Straight Connector 3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20170" name="Group 24"/>
            <p:cNvGrpSpPr>
              <a:grpSpLocks/>
            </p:cNvGrpSpPr>
            <p:nvPr/>
          </p:nvGrpSpPr>
          <p:grpSpPr bwMode="auto">
            <a:xfrm>
              <a:off x="1344168" y="1038849"/>
              <a:ext cx="585216" cy="320559"/>
              <a:chOff x="990600" y="1112520"/>
              <a:chExt cx="585216" cy="320559"/>
            </a:xfrm>
          </p:grpSpPr>
          <p:sp>
            <p:nvSpPr>
              <p:cNvPr id="220174" name="TextBox 28"/>
              <p:cNvSpPr txBox="1">
                <a:spLocks noChangeArrowheads="1"/>
              </p:cNvSpPr>
              <p:nvPr/>
            </p:nvSpPr>
            <p:spPr bwMode="auto">
              <a:xfrm>
                <a:off x="990600" y="1112520"/>
                <a:ext cx="58521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i-k</a:t>
                </a:r>
              </a:p>
            </p:txBody>
          </p:sp>
          <p:cxnSp>
            <p:nvCxnSpPr>
              <p:cNvPr id="220175" name="Straight Connector 29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20171" name="Group 30"/>
            <p:cNvGrpSpPr>
              <a:grpSpLocks/>
            </p:cNvGrpSpPr>
            <p:nvPr/>
          </p:nvGrpSpPr>
          <p:grpSpPr bwMode="auto">
            <a:xfrm>
              <a:off x="1764792" y="914400"/>
              <a:ext cx="585216" cy="320559"/>
              <a:chOff x="990600" y="1112520"/>
              <a:chExt cx="585216" cy="320559"/>
            </a:xfrm>
          </p:grpSpPr>
          <p:sp>
            <p:nvSpPr>
              <p:cNvPr id="220172" name="TextBox 31"/>
              <p:cNvSpPr txBox="1">
                <a:spLocks noChangeArrowheads="1"/>
              </p:cNvSpPr>
              <p:nvPr/>
            </p:nvSpPr>
            <p:spPr bwMode="auto">
              <a:xfrm>
                <a:off x="990600" y="1112520"/>
                <a:ext cx="58521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i-k</a:t>
                </a:r>
              </a:p>
            </p:txBody>
          </p:sp>
          <p:cxnSp>
            <p:nvCxnSpPr>
              <p:cNvPr id="220173" name="Straight Connector 32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5422900" y="1320800"/>
            <a:ext cx="35687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Get help from friend</a:t>
            </a:r>
          </a:p>
        </p:txBody>
      </p:sp>
      <p:sp>
        <p:nvSpPr>
          <p:cNvPr id="18" name="Line 10"/>
          <p:cNvSpPr>
            <a:spLocks noChangeShapeType="1"/>
          </p:cNvSpPr>
          <p:nvPr/>
        </p:nvSpPr>
        <p:spPr bwMode="auto">
          <a:xfrm>
            <a:off x="1198563" y="4241800"/>
            <a:ext cx="87947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96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96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6779" grpId="0" animBg="1"/>
      <p:bldP spid="7" grpId="0" animBg="1"/>
      <p:bldP spid="17" grpId="0"/>
      <p:bldP spid="18" grpId="0" animBg="1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1186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34925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Oval 1"/>
          <p:cNvSpPr>
            <a:spLocks noChangeArrowheads="1"/>
          </p:cNvSpPr>
          <p:nvPr/>
        </p:nvSpPr>
        <p:spPr bwMode="auto">
          <a:xfrm>
            <a:off x="304800" y="3048000"/>
            <a:ext cx="893763" cy="30480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5243513" y="2479675"/>
            <a:ext cx="3824287" cy="424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Instead of recursing,</a:t>
            </a:r>
            <a:br>
              <a:rPr lang="en-US" altLang="en-US"/>
            </a:br>
            <a:r>
              <a:rPr lang="en-US" altLang="en-US"/>
              <a:t>we simply look </a:t>
            </a:r>
            <a:br>
              <a:rPr lang="en-US" altLang="en-US"/>
            </a:br>
            <a:r>
              <a:rPr lang="en-US" altLang="en-US"/>
              <a:t>in the table </a:t>
            </a:r>
            <a:br>
              <a:rPr lang="en-US" altLang="en-US"/>
            </a:br>
            <a:r>
              <a:rPr lang="en-US" altLang="en-US"/>
              <a:t>for the solution.</a:t>
            </a:r>
          </a:p>
          <a:p>
            <a:pPr algn="ctr" eaLnBrk="1" hangingPunct="1">
              <a:buFontTx/>
              <a:buNone/>
            </a:pPr>
            <a:r>
              <a:rPr lang="en-US" altLang="en-US" sz="1400"/>
              <a:t> 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Because his instance </a:t>
            </a:r>
            <a:br>
              <a:rPr lang="en-US" altLang="en-US"/>
            </a:br>
            <a:r>
              <a:rPr lang="en-US" altLang="en-US"/>
              <a:t>is smaller, he has </a:t>
            </a:r>
            <a:br>
              <a:rPr lang="en-US" altLang="en-US"/>
            </a:br>
            <a:r>
              <a:rPr lang="en-US" altLang="en-US"/>
              <a:t>already solved it and </a:t>
            </a:r>
            <a:br>
              <a:rPr lang="en-US" altLang="en-US"/>
            </a:br>
            <a:r>
              <a:rPr lang="en-US" altLang="en-US"/>
              <a:t>stored sol in the table.</a:t>
            </a:r>
          </a:p>
        </p:txBody>
      </p:sp>
      <p:sp>
        <p:nvSpPr>
          <p:cNvPr id="9" name="Oval 8"/>
          <p:cNvSpPr>
            <a:spLocks noChangeArrowheads="1"/>
          </p:cNvSpPr>
          <p:nvPr/>
        </p:nvSpPr>
        <p:spPr bwMode="auto">
          <a:xfrm>
            <a:off x="1778000" y="4751388"/>
            <a:ext cx="906463" cy="314325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21190" name="Line 11"/>
          <p:cNvSpPr>
            <a:spLocks noChangeShapeType="1"/>
          </p:cNvSpPr>
          <p:nvPr/>
        </p:nvSpPr>
        <p:spPr bwMode="auto">
          <a:xfrm flipV="1">
            <a:off x="2151063" y="4230688"/>
            <a:ext cx="2143125" cy="127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191" name="Oval 10"/>
          <p:cNvSpPr>
            <a:spLocks noChangeArrowheads="1"/>
          </p:cNvSpPr>
          <p:nvPr/>
        </p:nvSpPr>
        <p:spPr bwMode="auto">
          <a:xfrm>
            <a:off x="685800" y="792163"/>
            <a:ext cx="4800600" cy="808037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21192" name="Group 11"/>
          <p:cNvGrpSpPr>
            <a:grpSpLocks/>
          </p:cNvGrpSpPr>
          <p:nvPr/>
        </p:nvGrpSpPr>
        <p:grpSpPr bwMode="auto">
          <a:xfrm>
            <a:off x="838200" y="898525"/>
            <a:ext cx="1511300" cy="460375"/>
            <a:chOff x="838200" y="898641"/>
            <a:chExt cx="1511808" cy="460767"/>
          </a:xfrm>
        </p:grpSpPr>
        <p:grpSp>
          <p:nvGrpSpPr>
            <p:cNvPr id="221194" name="Group 5"/>
            <p:cNvGrpSpPr>
              <a:grpSpLocks/>
            </p:cNvGrpSpPr>
            <p:nvPr/>
          </p:nvGrpSpPr>
          <p:grpSpPr bwMode="auto">
            <a:xfrm>
              <a:off x="838200" y="898641"/>
              <a:ext cx="585216" cy="320559"/>
              <a:chOff x="990600" y="1112520"/>
              <a:chExt cx="585216" cy="320559"/>
            </a:xfrm>
          </p:grpSpPr>
          <p:sp>
            <p:nvSpPr>
              <p:cNvPr id="221201" name="TextBox 1"/>
              <p:cNvSpPr txBox="1">
                <a:spLocks noChangeArrowheads="1"/>
              </p:cNvSpPr>
              <p:nvPr/>
            </p:nvSpPr>
            <p:spPr bwMode="auto">
              <a:xfrm>
                <a:off x="990600" y="1112520"/>
                <a:ext cx="58521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i-k</a:t>
                </a:r>
              </a:p>
            </p:txBody>
          </p:sp>
          <p:cxnSp>
            <p:nvCxnSpPr>
              <p:cNvPr id="221202" name="Straight Connector 3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21195" name="Group 24"/>
            <p:cNvGrpSpPr>
              <a:grpSpLocks/>
            </p:cNvGrpSpPr>
            <p:nvPr/>
          </p:nvGrpSpPr>
          <p:grpSpPr bwMode="auto">
            <a:xfrm>
              <a:off x="1344168" y="1038849"/>
              <a:ext cx="585216" cy="320559"/>
              <a:chOff x="990600" y="1112520"/>
              <a:chExt cx="585216" cy="320559"/>
            </a:xfrm>
          </p:grpSpPr>
          <p:sp>
            <p:nvSpPr>
              <p:cNvPr id="221199" name="TextBox 28"/>
              <p:cNvSpPr txBox="1">
                <a:spLocks noChangeArrowheads="1"/>
              </p:cNvSpPr>
              <p:nvPr/>
            </p:nvSpPr>
            <p:spPr bwMode="auto">
              <a:xfrm>
                <a:off x="990600" y="1112520"/>
                <a:ext cx="58521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i-k</a:t>
                </a:r>
              </a:p>
            </p:txBody>
          </p:sp>
          <p:cxnSp>
            <p:nvCxnSpPr>
              <p:cNvPr id="221200" name="Straight Connector 29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21196" name="Group 30"/>
            <p:cNvGrpSpPr>
              <a:grpSpLocks/>
            </p:cNvGrpSpPr>
            <p:nvPr/>
          </p:nvGrpSpPr>
          <p:grpSpPr bwMode="auto">
            <a:xfrm>
              <a:off x="1764792" y="914400"/>
              <a:ext cx="585216" cy="320559"/>
              <a:chOff x="990600" y="1112520"/>
              <a:chExt cx="585216" cy="320559"/>
            </a:xfrm>
          </p:grpSpPr>
          <p:sp>
            <p:nvSpPr>
              <p:cNvPr id="221197" name="TextBox 31"/>
              <p:cNvSpPr txBox="1">
                <a:spLocks noChangeArrowheads="1"/>
              </p:cNvSpPr>
              <p:nvPr/>
            </p:nvSpPr>
            <p:spPr bwMode="auto">
              <a:xfrm>
                <a:off x="990600" y="1112520"/>
                <a:ext cx="58521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sz="1400" i="1">
                    <a:solidFill>
                      <a:schemeClr val="bg2"/>
                    </a:solidFill>
                  </a:rPr>
                  <a:t>i-k</a:t>
                </a:r>
              </a:p>
            </p:txBody>
          </p:sp>
          <p:cxnSp>
            <p:nvCxnSpPr>
              <p:cNvPr id="221198" name="Straight Connector 32"/>
              <p:cNvCxnSpPr>
                <a:cxnSpLocks noChangeShapeType="1"/>
              </p:cNvCxnSpPr>
              <p:nvPr/>
            </p:nvCxnSpPr>
            <p:spPr bwMode="auto">
              <a:xfrm flipV="1">
                <a:off x="1304544" y="1287930"/>
                <a:ext cx="144277" cy="145149"/>
              </a:xfrm>
              <a:prstGeom prst="line">
                <a:avLst/>
              </a:prstGeom>
              <a:noFill/>
              <a:ln w="127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221193" name="Line 10"/>
          <p:cNvSpPr>
            <a:spLocks noChangeShapeType="1"/>
          </p:cNvSpPr>
          <p:nvPr/>
        </p:nvSpPr>
        <p:spPr bwMode="auto">
          <a:xfrm>
            <a:off x="1198563" y="4241800"/>
            <a:ext cx="87947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9" grpId="0" animBg="1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210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7797" name="Text Box 5"/>
          <p:cNvSpPr txBox="1">
            <a:spLocks noChangeArrowheads="1"/>
          </p:cNvSpPr>
          <p:nvPr/>
        </p:nvSpPr>
        <p:spPr bwMode="auto">
          <a:xfrm>
            <a:off x="5518150" y="3733800"/>
            <a:ext cx="36258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How do you form</a:t>
            </a:r>
            <a:br>
              <a:rPr lang="en-US" altLang="en-US"/>
            </a:br>
            <a:r>
              <a:rPr lang="en-US" altLang="en-US"/>
              <a:t>your solution from </a:t>
            </a:r>
            <a:br>
              <a:rPr lang="en-US" altLang="en-US"/>
            </a:br>
            <a:r>
              <a:rPr lang="en-US" altLang="en-US"/>
              <a:t>the friend’s and from</a:t>
            </a:r>
            <a:br>
              <a:rPr lang="en-US" altLang="en-US"/>
            </a:br>
            <a:r>
              <a:rPr lang="en-US" altLang="en-US"/>
              <a:t>the bird’s?</a:t>
            </a:r>
          </a:p>
        </p:txBody>
      </p:sp>
      <p:sp>
        <p:nvSpPr>
          <p:cNvPr id="1697801" name="Line 9"/>
          <p:cNvSpPr>
            <a:spLocks noChangeShapeType="1"/>
          </p:cNvSpPr>
          <p:nvPr/>
        </p:nvSpPr>
        <p:spPr bwMode="auto">
          <a:xfrm flipV="1">
            <a:off x="3886200" y="4419600"/>
            <a:ext cx="1219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7802" name="Line 10"/>
          <p:cNvSpPr>
            <a:spLocks noChangeShapeType="1"/>
          </p:cNvSpPr>
          <p:nvPr/>
        </p:nvSpPr>
        <p:spPr bwMode="auto">
          <a:xfrm>
            <a:off x="1166813" y="4572000"/>
            <a:ext cx="39385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7803" name="Line 11"/>
          <p:cNvSpPr>
            <a:spLocks noChangeShapeType="1"/>
          </p:cNvSpPr>
          <p:nvPr/>
        </p:nvSpPr>
        <p:spPr bwMode="auto">
          <a:xfrm flipV="1">
            <a:off x="1865313" y="5005388"/>
            <a:ext cx="9667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978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978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7801" grpId="0" animBg="1"/>
      <p:bldP spid="1697802" grpId="0" animBg="1"/>
      <p:bldP spid="1697803" grpId="0" animBg="1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234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8821" name="Text Box 5"/>
          <p:cNvSpPr txBox="1">
            <a:spLocks noChangeArrowheads="1"/>
          </p:cNvSpPr>
          <p:nvPr/>
        </p:nvSpPr>
        <p:spPr bwMode="auto">
          <a:xfrm>
            <a:off x="5580063" y="4740275"/>
            <a:ext cx="36258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How do you form</a:t>
            </a:r>
            <a:br>
              <a:rPr lang="en-US" altLang="en-US"/>
            </a:br>
            <a:r>
              <a:rPr lang="en-US" altLang="en-US"/>
              <a:t>your cost from </a:t>
            </a:r>
            <a:br>
              <a:rPr lang="en-US" altLang="en-US"/>
            </a:br>
            <a:r>
              <a:rPr lang="en-US" altLang="en-US"/>
              <a:t>the friend’s and from</a:t>
            </a:r>
            <a:br>
              <a:rPr lang="en-US" altLang="en-US"/>
            </a:br>
            <a:r>
              <a:rPr lang="en-US" altLang="en-US"/>
              <a:t>the bird’s?</a:t>
            </a:r>
          </a:p>
        </p:txBody>
      </p:sp>
      <p:sp>
        <p:nvSpPr>
          <p:cNvPr id="1698825" name="Line 9"/>
          <p:cNvSpPr>
            <a:spLocks noChangeShapeType="1"/>
          </p:cNvSpPr>
          <p:nvPr/>
        </p:nvSpPr>
        <p:spPr bwMode="auto">
          <a:xfrm>
            <a:off x="1828800" y="5181600"/>
            <a:ext cx="2438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88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88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88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8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88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88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8825" grpId="0" animBg="1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4258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9299" name="Text Box 3"/>
          <p:cNvSpPr txBox="1">
            <a:spLocks noChangeArrowheads="1"/>
          </p:cNvSpPr>
          <p:nvPr/>
        </p:nvSpPr>
        <p:spPr bwMode="auto">
          <a:xfrm>
            <a:off x="6218238" y="5029200"/>
            <a:ext cx="2352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Take the best</a:t>
            </a:r>
            <a:br>
              <a:rPr lang="en-US" altLang="en-US"/>
            </a:br>
            <a:r>
              <a:rPr lang="en-US" altLang="en-US"/>
              <a:t>of the best</a:t>
            </a:r>
          </a:p>
        </p:txBody>
      </p:sp>
      <p:sp>
        <p:nvSpPr>
          <p:cNvPr id="1719300" name="Line 4"/>
          <p:cNvSpPr>
            <a:spLocks noChangeShapeType="1"/>
          </p:cNvSpPr>
          <p:nvPr/>
        </p:nvSpPr>
        <p:spPr bwMode="auto">
          <a:xfrm flipH="1">
            <a:off x="661988" y="5334000"/>
            <a:ext cx="0" cy="762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5499100" y="1371600"/>
            <a:ext cx="3616325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 </a:t>
            </a:r>
            <a:r>
              <a:rPr lang="en-US" altLang="en-US" i="1">
                <a:solidFill>
                  <a:srgbClr val="FFC000"/>
                </a:solidFill>
              </a:rPr>
              <a:t>optSol</a:t>
            </a:r>
            <a:r>
              <a:rPr lang="en-US" altLang="en-US" i="1" baseline="-25000">
                <a:solidFill>
                  <a:srgbClr val="FFC000"/>
                </a:solidFill>
              </a:rPr>
              <a:t>&lt;i,k&gt;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is a best solution for </a:t>
            </a:r>
            <a:br>
              <a:rPr lang="en-US" altLang="en-US"/>
            </a:br>
            <a:r>
              <a:rPr lang="en-US" altLang="en-US"/>
              <a:t>our instance </a:t>
            </a:r>
            <a:r>
              <a:rPr lang="en-US" altLang="en-US" i="1">
                <a:solidFill>
                  <a:schemeClr val="accent1"/>
                </a:solidFill>
              </a:rPr>
              <a:t>subI[i]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from amongst</a:t>
            </a:r>
            <a:br>
              <a:rPr lang="en-US" altLang="en-US"/>
            </a:br>
            <a:r>
              <a:rPr lang="en-US" altLang="en-US"/>
              <a:t>those consistent </a:t>
            </a:r>
            <a:br>
              <a:rPr lang="en-US" altLang="en-US"/>
            </a:br>
            <a:r>
              <a:rPr lang="en-US" altLang="en-US"/>
              <a:t>with the bird's</a:t>
            </a:r>
            <a:br>
              <a:rPr lang="en-US" altLang="en-US"/>
            </a:br>
            <a:r>
              <a:rPr lang="en-US" altLang="en-US" i="1">
                <a:solidFill>
                  <a:srgbClr val="FFC000"/>
                </a:solidFill>
              </a:rPr>
              <a:t>k</a:t>
            </a:r>
            <a:r>
              <a:rPr lang="en-US" altLang="en-US" i="1" baseline="30000">
                <a:solidFill>
                  <a:srgbClr val="FFC000"/>
                </a:solidFill>
              </a:rPr>
              <a:t>th</a:t>
            </a:r>
            <a:r>
              <a:rPr lang="en-US" altLang="en-US"/>
              <a:t> answer.</a:t>
            </a:r>
          </a:p>
        </p:txBody>
      </p:sp>
      <p:sp>
        <p:nvSpPr>
          <p:cNvPr id="12" name="Line 4"/>
          <p:cNvSpPr>
            <a:spLocks noChangeShapeType="1"/>
          </p:cNvSpPr>
          <p:nvPr/>
        </p:nvSpPr>
        <p:spPr bwMode="auto">
          <a:xfrm flipH="1">
            <a:off x="990600" y="4610100"/>
            <a:ext cx="0" cy="4191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9300" grpId="0" animBg="1"/>
      <p:bldP spid="12" grpId="0" animBg="1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282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9300" name="Line 4"/>
          <p:cNvSpPr>
            <a:spLocks noChangeShapeType="1"/>
          </p:cNvSpPr>
          <p:nvPr/>
        </p:nvSpPr>
        <p:spPr bwMode="auto">
          <a:xfrm flipH="1">
            <a:off x="676275" y="5727700"/>
            <a:ext cx="0" cy="4445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5543550" y="1371600"/>
            <a:ext cx="3527425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Store the solution to</a:t>
            </a:r>
            <a:br>
              <a:rPr lang="en-US" altLang="en-US"/>
            </a:br>
            <a:r>
              <a:rPr lang="en-US" altLang="en-US"/>
              <a:t>our instance </a:t>
            </a:r>
            <a:r>
              <a:rPr lang="en-US" altLang="en-US" i="1">
                <a:solidFill>
                  <a:schemeClr val="accent1"/>
                </a:solidFill>
              </a:rPr>
              <a:t>subI[i]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in the table. </a:t>
            </a:r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762000" y="890588"/>
            <a:ext cx="4572000" cy="65405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5419725" y="3352800"/>
            <a:ext cx="3762375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Actually, we store the</a:t>
            </a:r>
            <a:br>
              <a:rPr lang="en-US" altLang="en-US"/>
            </a:br>
            <a:r>
              <a:rPr lang="en-US" altLang="en-US"/>
              <a:t>bird’s advice instead </a:t>
            </a:r>
            <a:br>
              <a:rPr lang="en-US" altLang="en-US"/>
            </a:br>
            <a:r>
              <a:rPr lang="en-US" altLang="en-US"/>
              <a:t>of the solution.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19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9300" grpId="0" animBg="1"/>
      <p:bldP spid="7" grpId="0" animBg="1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306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" name="Text Box 3"/>
          <p:cNvSpPr txBox="1">
            <a:spLocks noChangeArrowheads="1"/>
          </p:cNvSpPr>
          <p:nvPr/>
        </p:nvSpPr>
        <p:spPr bwMode="auto">
          <a:xfrm>
            <a:off x="5437188" y="1052513"/>
            <a:ext cx="3789362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Base Cases:</a:t>
            </a:r>
            <a:br>
              <a:rPr lang="en-US" altLang="en-US"/>
            </a:br>
            <a:r>
              <a:rPr lang="en-US" altLang="en-US"/>
              <a:t>Instances that are too </a:t>
            </a:r>
            <a:br>
              <a:rPr lang="en-US" altLang="en-US"/>
            </a:br>
            <a:r>
              <a:rPr lang="en-US" altLang="en-US"/>
              <a:t>small to have smaller </a:t>
            </a:r>
            <a:br>
              <a:rPr lang="en-US" altLang="en-US"/>
            </a:br>
            <a:r>
              <a:rPr lang="en-US" altLang="en-US"/>
              <a:t>instances to give </a:t>
            </a:r>
            <a:br>
              <a:rPr lang="en-US" altLang="en-US"/>
            </a:br>
            <a:r>
              <a:rPr lang="en-US" altLang="en-US"/>
              <a:t>to friends.</a:t>
            </a:r>
          </a:p>
        </p:txBody>
      </p:sp>
      <p:sp>
        <p:nvSpPr>
          <p:cNvPr id="15" name="Line 4"/>
          <p:cNvSpPr>
            <a:spLocks noChangeShapeType="1"/>
          </p:cNvSpPr>
          <p:nvPr/>
        </p:nvSpPr>
        <p:spPr bwMode="auto">
          <a:xfrm flipH="1">
            <a:off x="527050" y="2249488"/>
            <a:ext cx="419735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Text Box 3"/>
          <p:cNvSpPr txBox="1">
            <a:spLocks noChangeArrowheads="1"/>
          </p:cNvSpPr>
          <p:nvPr/>
        </p:nvSpPr>
        <p:spPr bwMode="auto">
          <a:xfrm>
            <a:off x="5640388" y="3846513"/>
            <a:ext cx="34798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Is this code correct?</a:t>
            </a:r>
          </a:p>
        </p:txBody>
      </p:sp>
      <p:grpSp>
        <p:nvGrpSpPr>
          <p:cNvPr id="21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226312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3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4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5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6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7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8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9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0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1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2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3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4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5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6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7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8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26311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563" y="2401888"/>
            <a:ext cx="2066925" cy="447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330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9845" name="Text Box 5"/>
          <p:cNvSpPr txBox="1">
            <a:spLocks noChangeArrowheads="1"/>
          </p:cNvSpPr>
          <p:nvPr/>
        </p:nvSpPr>
        <p:spPr bwMode="auto">
          <a:xfrm>
            <a:off x="5357813" y="-34925"/>
            <a:ext cx="3948112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Dynamic Programs</a:t>
            </a:r>
            <a:br>
              <a:rPr lang="en-US" altLang="en-US"/>
            </a:br>
            <a:r>
              <a:rPr lang="en-US" altLang="en-US"/>
              <a:t>do not recurse making </a:t>
            </a:r>
            <a:br>
              <a:rPr lang="en-US" altLang="en-US"/>
            </a:br>
            <a:r>
              <a:rPr lang="en-US" altLang="en-US"/>
              <a:t>the instance smaller </a:t>
            </a:r>
            <a:br>
              <a:rPr lang="en-US" altLang="en-US"/>
            </a:br>
            <a:r>
              <a:rPr lang="en-US" altLang="en-US"/>
              <a:t>and smaller.</a:t>
            </a:r>
            <a:br>
              <a:rPr lang="en-US" altLang="en-US"/>
            </a:br>
            <a:r>
              <a:rPr lang="en-US" altLang="en-US"/>
              <a:t>Hence, lets not worry </a:t>
            </a:r>
            <a:br>
              <a:rPr lang="en-US" altLang="en-US"/>
            </a:br>
            <a:r>
              <a:rPr lang="en-US" altLang="en-US"/>
              <a:t>about our instance</a:t>
            </a:r>
            <a:r>
              <a:rPr lang="en-US" altLang="en-US" i="1">
                <a:solidFill>
                  <a:schemeClr val="accent1"/>
                </a:solidFill>
              </a:rPr>
              <a:t> I </a:t>
            </a:r>
            <a:br>
              <a:rPr lang="en-US" altLang="en-US"/>
            </a:br>
            <a:r>
              <a:rPr lang="en-US" altLang="en-US"/>
              <a:t>being a base case.</a:t>
            </a:r>
          </a:p>
        </p:txBody>
      </p:sp>
      <p:sp>
        <p:nvSpPr>
          <p:cNvPr id="8" name="Oval 7"/>
          <p:cNvSpPr>
            <a:spLocks noChangeArrowheads="1"/>
          </p:cNvSpPr>
          <p:nvPr/>
        </p:nvSpPr>
        <p:spPr bwMode="auto">
          <a:xfrm>
            <a:off x="1624013" y="0"/>
            <a:ext cx="1011237" cy="327025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27333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227335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6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7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8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9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0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1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2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3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4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5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6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7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8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9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0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1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27334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563" y="2401888"/>
            <a:ext cx="2066925" cy="447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45" grpId="0"/>
      <p:bldP spid="8" grpId="0" animBg="1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8354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9845" name="Text Box 5"/>
          <p:cNvSpPr txBox="1">
            <a:spLocks noChangeArrowheads="1"/>
          </p:cNvSpPr>
          <p:nvPr/>
        </p:nvSpPr>
        <p:spPr bwMode="auto">
          <a:xfrm>
            <a:off x="5597525" y="304800"/>
            <a:ext cx="34686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there is a table</a:t>
            </a:r>
            <a:br>
              <a:rPr lang="en-US" altLang="en-US"/>
            </a:br>
            <a:r>
              <a:rPr lang="en-US" altLang="en-US"/>
              <a:t>of subinstances</a:t>
            </a:r>
            <a:br>
              <a:rPr lang="en-US" altLang="en-US"/>
            </a:br>
            <a:r>
              <a:rPr lang="en-US" altLang="en-US"/>
              <a:t>that must be solved.</a:t>
            </a:r>
          </a:p>
        </p:txBody>
      </p:sp>
      <p:sp>
        <p:nvSpPr>
          <p:cNvPr id="8" name="Oval 7"/>
          <p:cNvSpPr>
            <a:spLocks noChangeArrowheads="1"/>
          </p:cNvSpPr>
          <p:nvPr/>
        </p:nvSpPr>
        <p:spPr bwMode="auto">
          <a:xfrm>
            <a:off x="381000" y="990600"/>
            <a:ext cx="5005388" cy="53340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386388" y="2017713"/>
            <a:ext cx="3741737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Some of these will be</a:t>
            </a:r>
            <a:br>
              <a:rPr lang="en-US" altLang="en-US"/>
            </a:br>
            <a:r>
              <a:rPr lang="en-US" altLang="en-US"/>
              <a:t>base cases</a:t>
            </a:r>
            <a:br>
              <a:rPr lang="en-US" altLang="en-US"/>
            </a:br>
            <a:r>
              <a:rPr lang="en-US" altLang="en-US"/>
              <a:t>and their solutions</a:t>
            </a:r>
            <a:br>
              <a:rPr lang="en-US" altLang="en-US"/>
            </a:br>
            <a:r>
              <a:rPr lang="en-US" altLang="en-US"/>
              <a:t>must be stored </a:t>
            </a:r>
            <a:br>
              <a:rPr lang="en-US" altLang="en-US"/>
            </a:br>
            <a:r>
              <a:rPr lang="en-US" altLang="en-US"/>
              <a:t>in the table.</a:t>
            </a:r>
          </a:p>
        </p:txBody>
      </p:sp>
      <p:grpSp>
        <p:nvGrpSpPr>
          <p:cNvPr id="228358" name="Group 44"/>
          <p:cNvGrpSpPr>
            <a:grpSpLocks/>
          </p:cNvGrpSpPr>
          <p:nvPr/>
        </p:nvGrpSpPr>
        <p:grpSpPr bwMode="auto">
          <a:xfrm>
            <a:off x="6400800" y="4430713"/>
            <a:ext cx="1676400" cy="2122487"/>
            <a:chOff x="2065" y="1551"/>
            <a:chExt cx="1628" cy="1988"/>
          </a:xfrm>
        </p:grpSpPr>
        <p:sp>
          <p:nvSpPr>
            <p:cNvPr id="228364" name="Freeform 4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5" name="Freeform 4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6" name="Freeform 4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7" name="Freeform 4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8" name="Freeform 4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9" name="Freeform 5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0" name="Freeform 5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1" name="Freeform 5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2" name="Freeform 5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3" name="Freeform 5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4" name="Freeform 5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5" name="Freeform 5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6" name="Freeform 5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7" name="Freeform 5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8" name="Freeform 5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9" name="Freeform 6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0" name="Freeform 6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563" y="2401888"/>
            <a:ext cx="2066925" cy="447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381000" y="2401888"/>
            <a:ext cx="1035050" cy="447675"/>
            <a:chOff x="381000" y="2401824"/>
            <a:chExt cx="1035027" cy="447675"/>
          </a:xfrm>
        </p:grpSpPr>
        <p:sp>
          <p:nvSpPr>
            <p:cNvPr id="228362" name="Line 4"/>
            <p:cNvSpPr>
              <a:spLocks noChangeShapeType="1"/>
            </p:cNvSpPr>
            <p:nvPr/>
          </p:nvSpPr>
          <p:spPr bwMode="auto">
            <a:xfrm flipH="1">
              <a:off x="381000" y="2401824"/>
              <a:ext cx="1035027" cy="447675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3" name="Line 4"/>
            <p:cNvSpPr>
              <a:spLocks noChangeShapeType="1"/>
            </p:cNvSpPr>
            <p:nvPr/>
          </p:nvSpPr>
          <p:spPr bwMode="auto">
            <a:xfrm>
              <a:off x="381000" y="2401824"/>
              <a:ext cx="1035027" cy="447675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" name="Line 4"/>
          <p:cNvSpPr>
            <a:spLocks noChangeShapeType="1"/>
          </p:cNvSpPr>
          <p:nvPr/>
        </p:nvSpPr>
        <p:spPr bwMode="auto">
          <a:xfrm flipH="1">
            <a:off x="527050" y="2249488"/>
            <a:ext cx="419735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9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45" grpId="0"/>
      <p:bldP spid="8" grpId="0" animBg="1"/>
      <p:bldP spid="5" grpId="0"/>
      <p:bldP spid="37" grpId="0" animBg="1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9378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9379" name="Text Box 5"/>
          <p:cNvSpPr txBox="1">
            <a:spLocks noChangeArrowheads="1"/>
          </p:cNvSpPr>
          <p:nvPr/>
        </p:nvSpPr>
        <p:spPr bwMode="auto">
          <a:xfrm>
            <a:off x="5597525" y="304800"/>
            <a:ext cx="34686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there is a table</a:t>
            </a:r>
            <a:br>
              <a:rPr lang="en-US" altLang="en-US"/>
            </a:br>
            <a:r>
              <a:rPr lang="en-US" altLang="en-US"/>
              <a:t>of subinstances</a:t>
            </a:r>
            <a:br>
              <a:rPr lang="en-US" altLang="en-US"/>
            </a:br>
            <a:r>
              <a:rPr lang="en-US" altLang="en-US"/>
              <a:t>that must be solved.</a:t>
            </a:r>
          </a:p>
        </p:txBody>
      </p:sp>
      <p:sp>
        <p:nvSpPr>
          <p:cNvPr id="229380" name="Text Box 5"/>
          <p:cNvSpPr txBox="1">
            <a:spLocks noChangeArrowheads="1"/>
          </p:cNvSpPr>
          <p:nvPr/>
        </p:nvSpPr>
        <p:spPr bwMode="auto">
          <a:xfrm>
            <a:off x="5386388" y="2017713"/>
            <a:ext cx="3741737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Some of these will be</a:t>
            </a:r>
            <a:br>
              <a:rPr lang="en-US" altLang="en-US"/>
            </a:br>
            <a:r>
              <a:rPr lang="en-US" altLang="en-US"/>
              <a:t>base cases</a:t>
            </a:r>
            <a:br>
              <a:rPr lang="en-US" altLang="en-US"/>
            </a:br>
            <a:r>
              <a:rPr lang="en-US" altLang="en-US"/>
              <a:t>and their solutions</a:t>
            </a:r>
            <a:br>
              <a:rPr lang="en-US" altLang="en-US"/>
            </a:br>
            <a:r>
              <a:rPr lang="en-US" altLang="en-US"/>
              <a:t>must be stored </a:t>
            </a:r>
            <a:br>
              <a:rPr lang="en-US" altLang="en-US"/>
            </a:br>
            <a:r>
              <a:rPr lang="en-US" altLang="en-US"/>
              <a:t>in the table.</a:t>
            </a: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304800" y="2362200"/>
            <a:ext cx="1144588" cy="457200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29382" name="Line 4"/>
          <p:cNvSpPr>
            <a:spLocks noChangeShapeType="1"/>
          </p:cNvSpPr>
          <p:nvPr/>
        </p:nvSpPr>
        <p:spPr bwMode="auto">
          <a:xfrm flipH="1">
            <a:off x="527050" y="2249488"/>
            <a:ext cx="419735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5605" name="Rectangle 5"/>
          <p:cNvSpPr>
            <a:spLocks noChangeArrowheads="1"/>
          </p:cNvSpPr>
          <p:nvPr/>
        </p:nvSpPr>
        <p:spPr bwMode="auto">
          <a:xfrm>
            <a:off x="355600" y="2011363"/>
            <a:ext cx="5978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edge should we take first?”</a:t>
            </a:r>
          </a:p>
        </p:txBody>
      </p:sp>
      <p:sp>
        <p:nvSpPr>
          <p:cNvPr id="1305606" name="Rectangle 6"/>
          <p:cNvSpPr>
            <a:spLocks noChangeArrowheads="1"/>
          </p:cNvSpPr>
          <p:nvPr/>
        </p:nvSpPr>
        <p:spPr bwMode="auto">
          <a:xfrm>
            <a:off x="514350" y="2590800"/>
            <a:ext cx="4872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 answers </a:t>
            </a:r>
            <a:r>
              <a:rPr lang="en-US" altLang="en-US">
                <a:solidFill>
                  <a:schemeClr val="accent2"/>
                </a:solidFill>
              </a:rPr>
              <a:t>&lt;</a:t>
            </a:r>
            <a:r>
              <a:rPr lang="en-US" altLang="en-US" i="1">
                <a:solidFill>
                  <a:schemeClr val="accent2"/>
                </a:solidFill>
              </a:rPr>
              <a:t>s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1</a:t>
            </a:r>
            <a:r>
              <a:rPr lang="en-US" altLang="en-US">
                <a:solidFill>
                  <a:schemeClr val="accent2"/>
                </a:solidFill>
              </a:rPr>
              <a:t>&gt;.</a:t>
            </a:r>
          </a:p>
        </p:txBody>
      </p:sp>
      <p:sp>
        <p:nvSpPr>
          <p:cNvPr id="1305610" name="Text Box 10"/>
          <p:cNvSpPr txBox="1">
            <a:spLocks noChangeArrowheads="1"/>
          </p:cNvSpPr>
          <p:nvPr/>
        </p:nvSpPr>
        <p:spPr bwMode="auto">
          <a:xfrm>
            <a:off x="117475" y="1466850"/>
            <a:ext cx="5842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ask a question about the solution.</a:t>
            </a:r>
          </a:p>
        </p:txBody>
      </p:sp>
      <p:sp>
        <p:nvSpPr>
          <p:cNvPr id="1305611" name="Rectangle 11"/>
          <p:cNvSpPr>
            <a:spLocks noChangeArrowheads="1"/>
          </p:cNvSpPr>
          <p:nvPr/>
        </p:nvSpPr>
        <p:spPr bwMode="auto">
          <a:xfrm>
            <a:off x="355600" y="3641725"/>
            <a:ext cx="5776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edge do we take second?”</a:t>
            </a:r>
          </a:p>
        </p:txBody>
      </p:sp>
      <p:sp>
        <p:nvSpPr>
          <p:cNvPr id="1305612" name="Rectangle 12"/>
          <p:cNvSpPr>
            <a:spLocks noChangeArrowheads="1"/>
          </p:cNvSpPr>
          <p:nvPr/>
        </p:nvSpPr>
        <p:spPr bwMode="auto">
          <a:xfrm>
            <a:off x="514350" y="4221163"/>
            <a:ext cx="5276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 answers </a:t>
            </a:r>
            <a:r>
              <a:rPr lang="en-US" altLang="en-US">
                <a:solidFill>
                  <a:schemeClr val="accent2"/>
                </a:solidFill>
              </a:rPr>
              <a:t>&lt;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1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4</a:t>
            </a:r>
            <a:r>
              <a:rPr lang="en-US" altLang="en-US">
                <a:solidFill>
                  <a:schemeClr val="accent2"/>
                </a:solidFill>
              </a:rPr>
              <a:t>&gt;.</a:t>
            </a:r>
          </a:p>
        </p:txBody>
      </p:sp>
      <p:sp>
        <p:nvSpPr>
          <p:cNvPr id="1305613" name="Text Box 13"/>
          <p:cNvSpPr txBox="1">
            <a:spLocks noChangeArrowheads="1"/>
          </p:cNvSpPr>
          <p:nvPr/>
        </p:nvSpPr>
        <p:spPr bwMode="auto">
          <a:xfrm>
            <a:off x="-34925" y="3097213"/>
            <a:ext cx="56054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 asks the next question.</a:t>
            </a:r>
          </a:p>
        </p:txBody>
      </p:sp>
      <p:grpSp>
        <p:nvGrpSpPr>
          <p:cNvPr id="2" name="Group 25"/>
          <p:cNvGrpSpPr>
            <a:grpSpLocks/>
          </p:cNvGrpSpPr>
          <p:nvPr/>
        </p:nvGrpSpPr>
        <p:grpSpPr bwMode="auto">
          <a:xfrm>
            <a:off x="0" y="3200400"/>
            <a:ext cx="5257800" cy="3306763"/>
            <a:chOff x="0" y="2016"/>
            <a:chExt cx="3312" cy="2083"/>
          </a:xfrm>
        </p:grpSpPr>
        <p:sp>
          <p:nvSpPr>
            <p:cNvPr id="17425" name="Text Box 21"/>
            <p:cNvSpPr txBox="1">
              <a:spLocks noChangeArrowheads="1"/>
            </p:cNvSpPr>
            <p:nvPr/>
          </p:nvSpPr>
          <p:spPr bwMode="auto">
            <a:xfrm>
              <a:off x="121" y="3120"/>
              <a:ext cx="2945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/>
                <a:t>But we don’t want to</a:t>
              </a:r>
              <a:br>
                <a:rPr lang="en-US" altLang="en-US"/>
              </a:br>
              <a:r>
                <a:rPr lang="en-US" altLang="en-US"/>
                <a:t>worry about how our friend</a:t>
              </a:r>
            </a:p>
            <a:p>
              <a:pPr algn="ctr" eaLnBrk="1" hangingPunct="1">
                <a:buFontTx/>
                <a:buNone/>
              </a:pPr>
              <a:r>
                <a:rPr lang="en-US" altLang="en-US"/>
                <a:t>solves his problem.</a:t>
              </a:r>
            </a:p>
          </p:txBody>
        </p:sp>
        <p:grpSp>
          <p:nvGrpSpPr>
            <p:cNvPr id="17426" name="Group 24"/>
            <p:cNvGrpSpPr>
              <a:grpSpLocks/>
            </p:cNvGrpSpPr>
            <p:nvPr/>
          </p:nvGrpSpPr>
          <p:grpSpPr bwMode="auto">
            <a:xfrm>
              <a:off x="0" y="2016"/>
              <a:ext cx="3312" cy="960"/>
              <a:chOff x="0" y="2016"/>
              <a:chExt cx="3312" cy="960"/>
            </a:xfrm>
          </p:grpSpPr>
          <p:sp>
            <p:nvSpPr>
              <p:cNvPr id="17427" name="Line 22"/>
              <p:cNvSpPr>
                <a:spLocks noChangeShapeType="1"/>
              </p:cNvSpPr>
              <p:nvPr/>
            </p:nvSpPr>
            <p:spPr bwMode="auto">
              <a:xfrm flipV="1">
                <a:off x="144" y="2016"/>
                <a:ext cx="3024" cy="96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Line 23"/>
              <p:cNvSpPr>
                <a:spLocks noChangeShapeType="1"/>
              </p:cNvSpPr>
              <p:nvPr/>
            </p:nvSpPr>
            <p:spPr bwMode="auto">
              <a:xfrm>
                <a:off x="0" y="2016"/>
                <a:ext cx="3312" cy="96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49"/>
          <p:cNvGrpSpPr>
            <a:grpSpLocks/>
          </p:cNvGrpSpPr>
          <p:nvPr/>
        </p:nvGrpSpPr>
        <p:grpSpPr bwMode="auto">
          <a:xfrm>
            <a:off x="6375400" y="3352800"/>
            <a:ext cx="1168400" cy="762000"/>
            <a:chOff x="4496" y="2112"/>
            <a:chExt cx="736" cy="480"/>
          </a:xfrm>
        </p:grpSpPr>
        <p:pic>
          <p:nvPicPr>
            <p:cNvPr id="17423" name="Picture 50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6" y="2112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4" name="Line 51"/>
            <p:cNvSpPr>
              <a:spLocks noChangeShapeType="1"/>
            </p:cNvSpPr>
            <p:nvPr/>
          </p:nvSpPr>
          <p:spPr bwMode="auto">
            <a:xfrm flipH="1">
              <a:off x="4608" y="2208"/>
              <a:ext cx="624" cy="3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55"/>
          <p:cNvGrpSpPr>
            <a:grpSpLocks/>
          </p:cNvGrpSpPr>
          <p:nvPr/>
        </p:nvGrpSpPr>
        <p:grpSpPr bwMode="auto">
          <a:xfrm>
            <a:off x="6146800" y="4191000"/>
            <a:ext cx="939800" cy="838200"/>
            <a:chOff x="3872" y="2640"/>
            <a:chExt cx="592" cy="528"/>
          </a:xfrm>
        </p:grpSpPr>
        <p:pic>
          <p:nvPicPr>
            <p:cNvPr id="17421" name="Picture 53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72" y="2736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Line 54"/>
            <p:cNvSpPr>
              <a:spLocks noChangeShapeType="1"/>
            </p:cNvSpPr>
            <p:nvPr/>
          </p:nvSpPr>
          <p:spPr bwMode="auto">
            <a:xfrm>
              <a:off x="4176" y="2640"/>
              <a:ext cx="288" cy="528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20" name="Rectangle 57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Little Bird  &amp; Friend Alg</a:t>
            </a:r>
          </a:p>
        </p:txBody>
      </p:sp>
      <p:grpSp>
        <p:nvGrpSpPr>
          <p:cNvPr id="21" name="Group 14">
            <a:extLst>
              <a:ext uri="{FF2B5EF4-FFF2-40B4-BE49-F238E27FC236}">
                <a16:creationId xmlns:a16="http://schemas.microsoft.com/office/drawing/2014/main" id="{B56909C4-29B9-4890-9B6B-C50934CD105B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678367"/>
            <a:ext cx="650875" cy="998034"/>
            <a:chOff x="3309" y="2976"/>
            <a:chExt cx="484" cy="1010"/>
          </a:xfrm>
        </p:grpSpPr>
        <p:sp>
          <p:nvSpPr>
            <p:cNvPr id="22" name="Freeform 15">
              <a:extLst>
                <a:ext uri="{FF2B5EF4-FFF2-40B4-BE49-F238E27FC236}">
                  <a16:creationId xmlns:a16="http://schemas.microsoft.com/office/drawing/2014/main" id="{842F4EA5-28D6-4405-8511-636C032F9C71}"/>
                </a:ext>
              </a:extLst>
            </p:cNvPr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" name="Group 16">
              <a:extLst>
                <a:ext uri="{FF2B5EF4-FFF2-40B4-BE49-F238E27FC236}">
                  <a16:creationId xmlns:a16="http://schemas.microsoft.com/office/drawing/2014/main" id="{4A9BCB28-14D9-4814-A4A0-154E6A086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4" name="Freeform 17">
                <a:extLst>
                  <a:ext uri="{FF2B5EF4-FFF2-40B4-BE49-F238E27FC236}">
                    <a16:creationId xmlns:a16="http://schemas.microsoft.com/office/drawing/2014/main" id="{86342EE7-D68D-470F-8341-F8CD381BE4E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18">
                <a:extLst>
                  <a:ext uri="{FF2B5EF4-FFF2-40B4-BE49-F238E27FC236}">
                    <a16:creationId xmlns:a16="http://schemas.microsoft.com/office/drawing/2014/main" id="{8903D49F-241D-49BA-AB6A-A30AE3721B3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19">
                <a:extLst>
                  <a:ext uri="{FF2B5EF4-FFF2-40B4-BE49-F238E27FC236}">
                    <a16:creationId xmlns:a16="http://schemas.microsoft.com/office/drawing/2014/main" id="{179D4114-D4B3-4916-B868-EA6DC17C7E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20">
                <a:extLst>
                  <a:ext uri="{FF2B5EF4-FFF2-40B4-BE49-F238E27FC236}">
                    <a16:creationId xmlns:a16="http://schemas.microsoft.com/office/drawing/2014/main" id="{A39B11E9-DA7B-4E2E-A224-29A88C1AFA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21">
                <a:extLst>
                  <a:ext uri="{FF2B5EF4-FFF2-40B4-BE49-F238E27FC236}">
                    <a16:creationId xmlns:a16="http://schemas.microsoft.com/office/drawing/2014/main" id="{CB3FABE4-CE49-4BDD-95E4-398C693F1C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Freeform 22">
                <a:extLst>
                  <a:ext uri="{FF2B5EF4-FFF2-40B4-BE49-F238E27FC236}">
                    <a16:creationId xmlns:a16="http://schemas.microsoft.com/office/drawing/2014/main" id="{FBC9DB0F-4C02-42DA-A39C-B110D17541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Freeform 23">
                <a:extLst>
                  <a:ext uri="{FF2B5EF4-FFF2-40B4-BE49-F238E27FC236}">
                    <a16:creationId xmlns:a16="http://schemas.microsoft.com/office/drawing/2014/main" id="{59061628-5C07-49EF-8F07-4836471AEC5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Oval 24">
                <a:extLst>
                  <a:ext uri="{FF2B5EF4-FFF2-40B4-BE49-F238E27FC236}">
                    <a16:creationId xmlns:a16="http://schemas.microsoft.com/office/drawing/2014/main" id="{F1DD76E5-0B29-4647-8AC8-7891E76FB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" name="Oval 25">
                <a:extLst>
                  <a:ext uri="{FF2B5EF4-FFF2-40B4-BE49-F238E27FC236}">
                    <a16:creationId xmlns:a16="http://schemas.microsoft.com/office/drawing/2014/main" id="{051A2CEA-AA7B-4645-BB7A-AD1D40D2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" name="Oval 26">
                <a:extLst>
                  <a:ext uri="{FF2B5EF4-FFF2-40B4-BE49-F238E27FC236}">
                    <a16:creationId xmlns:a16="http://schemas.microsoft.com/office/drawing/2014/main" id="{C57B632A-A1C0-470B-8F56-99B327C59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4" name="Oval 27">
                <a:extLst>
                  <a:ext uri="{FF2B5EF4-FFF2-40B4-BE49-F238E27FC236}">
                    <a16:creationId xmlns:a16="http://schemas.microsoft.com/office/drawing/2014/main" id="{DCE155E7-0BE2-4E15-AA61-5793703BF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5" name="Oval 28">
                <a:extLst>
                  <a:ext uri="{FF2B5EF4-FFF2-40B4-BE49-F238E27FC236}">
                    <a16:creationId xmlns:a16="http://schemas.microsoft.com/office/drawing/2014/main" id="{62AD658C-8150-4DAC-8C92-7EB2809C7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" name="Oval 29">
                <a:extLst>
                  <a:ext uri="{FF2B5EF4-FFF2-40B4-BE49-F238E27FC236}">
                    <a16:creationId xmlns:a16="http://schemas.microsoft.com/office/drawing/2014/main" id="{EEE0828F-555F-49D2-BFDB-56595BD6B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pic>
        <p:nvPicPr>
          <p:cNvPr id="37" name="Picture 8" descr="an02380_">
            <a:extLst>
              <a:ext uri="{FF2B5EF4-FFF2-40B4-BE49-F238E27FC236}">
                <a16:creationId xmlns:a16="http://schemas.microsoft.com/office/drawing/2014/main" id="{1D8A5078-1943-4E75-88A3-AF844FB3E3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76200"/>
            <a:ext cx="915988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056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056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05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05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056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056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056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056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305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305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3056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3056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5605" grpId="0"/>
      <p:bldP spid="1305606" grpId="0"/>
      <p:bldP spid="1305610" grpId="0"/>
      <p:bldP spid="1305611" grpId="0"/>
      <p:bldP spid="1305612" grpId="0"/>
      <p:bldP spid="1305613" grpId="0"/>
      <p:bldP spid="17420" grpId="0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0402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30403" name="Text Box 5"/>
          <p:cNvSpPr txBox="1">
            <a:spLocks noChangeArrowheads="1"/>
          </p:cNvSpPr>
          <p:nvPr/>
        </p:nvSpPr>
        <p:spPr bwMode="auto">
          <a:xfrm>
            <a:off x="5597525" y="304800"/>
            <a:ext cx="34686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there is a table</a:t>
            </a:r>
            <a:br>
              <a:rPr lang="en-US" altLang="en-US"/>
            </a:br>
            <a:r>
              <a:rPr lang="en-US" altLang="en-US"/>
              <a:t>of subinstances</a:t>
            </a:r>
            <a:br>
              <a:rPr lang="en-US" altLang="en-US"/>
            </a:br>
            <a:r>
              <a:rPr lang="en-US" altLang="en-US"/>
              <a:t>that must be solved.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967413" y="2017713"/>
            <a:ext cx="2579687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Then we solve</a:t>
            </a:r>
            <a:br>
              <a:rPr lang="en-US" altLang="en-US"/>
            </a:br>
            <a:r>
              <a:rPr lang="en-US" altLang="en-US"/>
              <a:t>the rest.</a:t>
            </a: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66700" y="3108325"/>
            <a:ext cx="1181100" cy="168275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47" name="Rectangle 46"/>
          <p:cNvSpPr>
            <a:spLocks noChangeArrowheads="1"/>
          </p:cNvSpPr>
          <p:nvPr/>
        </p:nvSpPr>
        <p:spPr bwMode="auto">
          <a:xfrm>
            <a:off x="685800" y="5715000"/>
            <a:ext cx="1600200" cy="476250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32" grpId="0" animBg="1"/>
      <p:bldP spid="47" grpId="0" animBg="1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1426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0869" name="Text Box 5"/>
          <p:cNvSpPr txBox="1">
            <a:spLocks noChangeArrowheads="1"/>
          </p:cNvSpPr>
          <p:nvPr/>
        </p:nvSpPr>
        <p:spPr bwMode="auto">
          <a:xfrm>
            <a:off x="5557838" y="3810000"/>
            <a:ext cx="3719512" cy="304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actually,</a:t>
            </a:r>
            <a:br>
              <a:rPr lang="en-US" altLang="en-US"/>
            </a:br>
            <a:r>
              <a:rPr lang="en-US" altLang="en-US"/>
              <a:t>we don’t have </a:t>
            </a:r>
            <a:br>
              <a:rPr lang="en-US" altLang="en-US"/>
            </a:br>
            <a:r>
              <a:rPr lang="en-US" altLang="en-US"/>
              <a:t>the solution.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We must rerun it, </a:t>
            </a:r>
            <a:br>
              <a:rPr lang="en-US" altLang="en-US"/>
            </a:br>
            <a:r>
              <a:rPr lang="en-US" altLang="en-US"/>
              <a:t>this time with advice </a:t>
            </a:r>
            <a:br>
              <a:rPr lang="en-US" altLang="en-US"/>
            </a:br>
            <a:r>
              <a:rPr lang="en-US" altLang="en-US"/>
              <a:t>from the bird. </a:t>
            </a:r>
          </a:p>
        </p:txBody>
      </p:sp>
      <p:sp>
        <p:nvSpPr>
          <p:cNvPr id="1700872" name="Line 8"/>
          <p:cNvSpPr>
            <a:spLocks noChangeShapeType="1"/>
          </p:cNvSpPr>
          <p:nvPr/>
        </p:nvSpPr>
        <p:spPr bwMode="auto">
          <a:xfrm flipV="1">
            <a:off x="395288" y="6632575"/>
            <a:ext cx="14335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" name="Text Box 5"/>
          <p:cNvSpPr txBox="1">
            <a:spLocks noChangeArrowheads="1"/>
          </p:cNvSpPr>
          <p:nvPr/>
        </p:nvSpPr>
        <p:spPr bwMode="auto">
          <a:xfrm>
            <a:off x="5829300" y="2057400"/>
            <a:ext cx="33004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Return the solution</a:t>
            </a:r>
            <a:br>
              <a:rPr lang="en-US" altLang="en-US"/>
            </a:br>
            <a:r>
              <a:rPr lang="en-US" altLang="en-US"/>
              <a:t>and cost for the </a:t>
            </a:r>
            <a:br>
              <a:rPr lang="en-US" altLang="en-US"/>
            </a:br>
            <a:r>
              <a:rPr lang="en-US" altLang="en-US"/>
              <a:t>original instance.</a:t>
            </a:r>
          </a:p>
        </p:txBody>
      </p:sp>
      <p:sp>
        <p:nvSpPr>
          <p:cNvPr id="29" name="Line 8"/>
          <p:cNvSpPr>
            <a:spLocks noChangeShapeType="1"/>
          </p:cNvSpPr>
          <p:nvPr/>
        </p:nvSpPr>
        <p:spPr bwMode="auto">
          <a:xfrm flipV="1">
            <a:off x="395288" y="6477000"/>
            <a:ext cx="36433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Oval 29"/>
          <p:cNvSpPr>
            <a:spLocks noChangeArrowheads="1"/>
          </p:cNvSpPr>
          <p:nvPr/>
        </p:nvSpPr>
        <p:spPr bwMode="auto">
          <a:xfrm>
            <a:off x="606425" y="5638800"/>
            <a:ext cx="307975" cy="327025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08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08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8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008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008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8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08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08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0872" grpId="0" animBg="1"/>
      <p:bldP spid="29" grpId="0" animBg="1"/>
      <p:bldP spid="30" grpId="0" animBg="1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2450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32451" name="Text Box 4"/>
          <p:cNvSpPr txBox="1">
            <a:spLocks noChangeArrowheads="1"/>
          </p:cNvSpPr>
          <p:nvPr/>
        </p:nvSpPr>
        <p:spPr bwMode="auto">
          <a:xfrm>
            <a:off x="5688013" y="914400"/>
            <a:ext cx="1371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Time =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58738" y="1465263"/>
            <a:ext cx="9050337" cy="2433637"/>
            <a:chOff x="144" y="1219"/>
            <a:chExt cx="5701" cy="1533"/>
          </a:xfrm>
        </p:grpSpPr>
        <p:sp>
          <p:nvSpPr>
            <p:cNvPr id="232456" name="Line 6"/>
            <p:cNvSpPr>
              <a:spLocks noChangeShapeType="1"/>
            </p:cNvSpPr>
            <p:nvPr/>
          </p:nvSpPr>
          <p:spPr bwMode="auto">
            <a:xfrm>
              <a:off x="144" y="2304"/>
              <a:ext cx="192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57" name="Line 7"/>
            <p:cNvSpPr>
              <a:spLocks noChangeShapeType="1"/>
            </p:cNvSpPr>
            <p:nvPr/>
          </p:nvSpPr>
          <p:spPr bwMode="auto">
            <a:xfrm>
              <a:off x="299" y="2752"/>
              <a:ext cx="192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2458" name="Group 8"/>
            <p:cNvGrpSpPr>
              <a:grpSpLocks/>
            </p:cNvGrpSpPr>
            <p:nvPr/>
          </p:nvGrpSpPr>
          <p:grpSpPr bwMode="auto">
            <a:xfrm>
              <a:off x="3556" y="1219"/>
              <a:ext cx="2289" cy="1037"/>
              <a:chOff x="3556" y="1219"/>
              <a:chExt cx="2289" cy="1037"/>
            </a:xfrm>
          </p:grpSpPr>
          <p:grpSp>
            <p:nvGrpSpPr>
              <p:cNvPr id="232459" name="Group 9"/>
              <p:cNvGrpSpPr>
                <a:grpSpLocks/>
              </p:cNvGrpSpPr>
              <p:nvPr/>
            </p:nvGrpSpPr>
            <p:grpSpPr bwMode="auto">
              <a:xfrm>
                <a:off x="3556" y="1219"/>
                <a:ext cx="2289" cy="688"/>
                <a:chOff x="3556" y="1219"/>
                <a:chExt cx="2289" cy="688"/>
              </a:xfrm>
            </p:grpSpPr>
            <p:sp>
              <p:nvSpPr>
                <p:cNvPr id="232461" name="Text Box 10"/>
                <p:cNvSpPr txBox="1">
                  <a:spLocks noChangeArrowheads="1"/>
                </p:cNvSpPr>
                <p:nvPr/>
              </p:nvSpPr>
              <p:spPr bwMode="auto">
                <a:xfrm>
                  <a:off x="3823" y="1219"/>
                  <a:ext cx="202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>
                      <a:solidFill>
                        <a:schemeClr val="accent1"/>
                      </a:solidFill>
                    </a:rPr>
                    <a:t># of Sub-Instances</a:t>
                  </a:r>
                </a:p>
              </p:txBody>
            </p:sp>
            <p:sp>
              <p:nvSpPr>
                <p:cNvPr id="232462" name="Text Box 11"/>
                <p:cNvSpPr txBox="1">
                  <a:spLocks noChangeArrowheads="1"/>
                </p:cNvSpPr>
                <p:nvPr/>
              </p:nvSpPr>
              <p:spPr bwMode="auto">
                <a:xfrm>
                  <a:off x="3556" y="1542"/>
                  <a:ext cx="2209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>
                      <a:solidFill>
                        <a:schemeClr val="accent1"/>
                      </a:solidFill>
                    </a:rPr>
                    <a:t>× # of Bird Answers</a:t>
                  </a:r>
                </a:p>
              </p:txBody>
            </p:sp>
          </p:grpSp>
          <p:sp>
            <p:nvSpPr>
              <p:cNvPr id="232460" name="Rectangle 12"/>
              <p:cNvSpPr>
                <a:spLocks noChangeArrowheads="1"/>
              </p:cNvSpPr>
              <p:nvPr/>
            </p:nvSpPr>
            <p:spPr bwMode="auto">
              <a:xfrm>
                <a:off x="3600" y="1891"/>
                <a:ext cx="1155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>
                    <a:solidFill>
                      <a:schemeClr val="accent1"/>
                    </a:solidFill>
                  </a:rPr>
                  <a:t>= </a:t>
                </a:r>
                <a:r>
                  <a:rPr lang="en-US" altLang="en-US">
                    <a:solidFill>
                      <a:schemeClr val="accent1"/>
                    </a:solidFill>
                    <a:latin typeface="Symbol" pitchFamily="18" charset="2"/>
                  </a:rPr>
                  <a:t>q</a:t>
                </a:r>
                <a:r>
                  <a:rPr lang="en-US" altLang="en-US">
                    <a:solidFill>
                      <a:schemeClr val="accent1"/>
                    </a:solidFill>
                  </a:rPr>
                  <a:t>(</a:t>
                </a:r>
                <a:r>
                  <a:rPr lang="en-US" altLang="en-US" i="1">
                    <a:solidFill>
                      <a:schemeClr val="accent1"/>
                    </a:solidFill>
                  </a:rPr>
                  <a:t>n</a:t>
                </a:r>
                <a:r>
                  <a:rPr lang="en-US" altLang="en-US">
                    <a:solidFill>
                      <a:schemeClr val="accent1"/>
                    </a:solidFill>
                  </a:rPr>
                  <a:t> × </a:t>
                </a:r>
                <a:r>
                  <a:rPr lang="en-US" altLang="en-US" i="1">
                    <a:solidFill>
                      <a:schemeClr val="accent1"/>
                    </a:solidFill>
                  </a:rPr>
                  <a:t>n</a:t>
                </a:r>
                <a:r>
                  <a:rPr lang="en-US" altLang="en-US">
                    <a:solidFill>
                      <a:schemeClr val="accent1"/>
                    </a:solidFill>
                  </a:rPr>
                  <a:t>)</a:t>
                </a:r>
              </a:p>
            </p:txBody>
          </p:sp>
        </p:grpSp>
      </p:grpSp>
      <p:sp>
        <p:nvSpPr>
          <p:cNvPr id="1464333" name="Text Box 13"/>
          <p:cNvSpPr txBox="1">
            <a:spLocks noChangeArrowheads="1"/>
          </p:cNvSpPr>
          <p:nvPr/>
        </p:nvSpPr>
        <p:spPr bwMode="auto">
          <a:xfrm>
            <a:off x="5757863" y="4114800"/>
            <a:ext cx="1485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Space =</a:t>
            </a:r>
          </a:p>
        </p:txBody>
      </p:sp>
      <p:sp>
        <p:nvSpPr>
          <p:cNvPr id="1464334" name="Text Box 14"/>
          <p:cNvSpPr txBox="1">
            <a:spLocks noChangeArrowheads="1"/>
          </p:cNvSpPr>
          <p:nvPr/>
        </p:nvSpPr>
        <p:spPr bwMode="auto">
          <a:xfrm>
            <a:off x="5934075" y="4572000"/>
            <a:ext cx="32099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# of Sub-Instances</a:t>
            </a:r>
          </a:p>
        </p:txBody>
      </p:sp>
      <p:sp>
        <p:nvSpPr>
          <p:cNvPr id="1464335" name="Rectangle 15"/>
          <p:cNvSpPr>
            <a:spLocks noChangeArrowheads="1"/>
          </p:cNvSpPr>
          <p:nvPr/>
        </p:nvSpPr>
        <p:spPr bwMode="auto">
          <a:xfrm>
            <a:off x="6224588" y="5029200"/>
            <a:ext cx="1198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= </a:t>
            </a:r>
            <a:r>
              <a:rPr lang="en-US" altLang="en-US">
                <a:solidFill>
                  <a:schemeClr val="accent1"/>
                </a:solidFill>
                <a:latin typeface="Symbol" pitchFamily="18" charset="2"/>
              </a:rPr>
              <a:t>q(</a:t>
            </a:r>
            <a:r>
              <a:rPr lang="en-US" altLang="en-US" i="1">
                <a:solidFill>
                  <a:schemeClr val="accent1"/>
                </a:solidFill>
              </a:rPr>
              <a:t>n</a:t>
            </a:r>
            <a:r>
              <a:rPr lang="en-US" altLang="en-US">
                <a:solidFill>
                  <a:schemeClr val="accent1"/>
                </a:solidFill>
              </a:rPr>
              <a:t>)</a:t>
            </a:r>
            <a:endParaRPr lang="en-US" altLang="en-US">
              <a:solidFill>
                <a:schemeClr val="accent1"/>
              </a:solidFill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64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64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64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64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64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64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4333" grpId="0"/>
      <p:bldP spid="1464334" grpId="0" autoUpdateAnimBg="0"/>
      <p:bldP spid="1464335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Find Optimal Path</a:t>
            </a:r>
          </a:p>
        </p:txBody>
      </p:sp>
      <p:sp>
        <p:nvSpPr>
          <p:cNvPr id="233475" name="Text Box 4"/>
          <p:cNvSpPr txBox="1">
            <a:spLocks noChangeArrowheads="1"/>
          </p:cNvSpPr>
          <p:nvPr/>
        </p:nvSpPr>
        <p:spPr bwMode="auto">
          <a:xfrm>
            <a:off x="457200" y="1295400"/>
            <a:ext cx="822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Previous algorithm gives cost and bird’s advice.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1143000" y="2057400"/>
            <a:ext cx="7391400" cy="5284788"/>
            <a:chOff x="816" y="1296"/>
            <a:chExt cx="4656" cy="3329"/>
          </a:xfrm>
        </p:grpSpPr>
        <p:sp>
          <p:nvSpPr>
            <p:cNvPr id="233477" name="Text Box 6"/>
            <p:cNvSpPr txBox="1">
              <a:spLocks noChangeArrowheads="1"/>
            </p:cNvSpPr>
            <p:nvPr/>
          </p:nvSpPr>
          <p:spPr bwMode="auto">
            <a:xfrm>
              <a:off x="864" y="1296"/>
              <a:ext cx="4608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We run the bird-friend algorithm again, </a:t>
              </a:r>
              <a:br>
                <a:rPr lang="en-US" altLang="en-US"/>
              </a:br>
              <a:r>
                <a:rPr lang="en-US" altLang="en-US"/>
                <a:t>but with a reliable bird.</a:t>
              </a:r>
            </a:p>
          </p:txBody>
        </p:sp>
        <p:pic>
          <p:nvPicPr>
            <p:cNvPr id="233478" name="Picture 7" descr="capture5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6" y="2112"/>
              <a:ext cx="4126" cy="2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4499" name="Group 3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34609" name="Group 4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34613" name="Freeform 5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14" name="Freeform 6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15" name="Freeform 7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16" name="Freeform 8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17" name="Freeform 9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18" name="Freeform 10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10" name="Group 11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34611" name="Freeform 12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12" name="Freeform 13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34500" name="Rectangle 14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“Love life man while there as we be”, 11</a:t>
            </a:r>
          </a:p>
        </p:txBody>
      </p:sp>
      <p:sp>
        <p:nvSpPr>
          <p:cNvPr id="234501" name="Rectangle 15"/>
          <p:cNvSpPr>
            <a:spLocks noChangeArrowheads="1"/>
          </p:cNvSpPr>
          <p:nvPr/>
        </p:nvSpPr>
        <p:spPr bwMode="auto">
          <a:xfrm>
            <a:off x="3378200" y="4303713"/>
            <a:ext cx="1905000" cy="52228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34502" name="Rectangle 16"/>
          <p:cNvSpPr>
            <a:spLocks noChangeArrowheads="1"/>
          </p:cNvSpPr>
          <p:nvPr/>
        </p:nvSpPr>
        <p:spPr bwMode="auto">
          <a:xfrm>
            <a:off x="3733800" y="622300"/>
            <a:ext cx="1600200" cy="31242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5" name="Group 17"/>
          <p:cNvGrpSpPr>
            <a:grpSpLocks/>
          </p:cNvGrpSpPr>
          <p:nvPr/>
        </p:nvGrpSpPr>
        <p:grpSpPr bwMode="auto">
          <a:xfrm flipH="1">
            <a:off x="5775325" y="3281363"/>
            <a:ext cx="625475" cy="676275"/>
            <a:chOff x="3638" y="2067"/>
            <a:chExt cx="394" cy="426"/>
          </a:xfrm>
        </p:grpSpPr>
        <p:sp>
          <p:nvSpPr>
            <p:cNvPr id="234603" name="Freeform 18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04" name="Freeform 19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05" name="Freeform 20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06" name="Freeform 21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07" name="Freeform 22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08" name="Freeform 23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4504" name="Rectangle 24"/>
          <p:cNvSpPr>
            <a:spLocks noChangeArrowheads="1"/>
          </p:cNvSpPr>
          <p:nvPr/>
        </p:nvSpPr>
        <p:spPr bwMode="auto">
          <a:xfrm>
            <a:off x="330200" y="4532313"/>
            <a:ext cx="2108200" cy="2020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>
              <a:solidFill>
                <a:schemeClr val="hlink"/>
              </a:solidFill>
            </a:endParaRPr>
          </a:p>
        </p:txBody>
      </p: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101600" y="2540000"/>
            <a:ext cx="539750" cy="914400"/>
            <a:chOff x="3309" y="2976"/>
            <a:chExt cx="484" cy="1010"/>
          </a:xfrm>
        </p:grpSpPr>
        <p:sp>
          <p:nvSpPr>
            <p:cNvPr id="234588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4589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90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1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2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3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4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5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6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9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9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600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601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34602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234506" name="Rectangle 41"/>
          <p:cNvSpPr>
            <a:spLocks noChangeArrowheads="1"/>
          </p:cNvSpPr>
          <p:nvPr/>
        </p:nvSpPr>
        <p:spPr bwMode="auto">
          <a:xfrm>
            <a:off x="3378200" y="4303713"/>
            <a:ext cx="1905000" cy="52228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8" name="Group 42"/>
          <p:cNvGrpSpPr>
            <a:grpSpLocks/>
          </p:cNvGrpSpPr>
          <p:nvPr/>
        </p:nvGrpSpPr>
        <p:grpSpPr bwMode="auto">
          <a:xfrm>
            <a:off x="304800" y="4297363"/>
            <a:ext cx="3733800" cy="777875"/>
            <a:chOff x="192" y="2707"/>
            <a:chExt cx="2352" cy="490"/>
          </a:xfrm>
        </p:grpSpPr>
        <p:sp>
          <p:nvSpPr>
            <p:cNvPr id="234586" name="Text Box 43"/>
            <p:cNvSpPr txBox="1">
              <a:spLocks noChangeArrowheads="1"/>
            </p:cNvSpPr>
            <p:nvPr/>
          </p:nvSpPr>
          <p:spPr bwMode="auto">
            <a:xfrm>
              <a:off x="2156" y="2707"/>
              <a:ext cx="3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&lt;2</a:t>
              </a:r>
            </a:p>
          </p:txBody>
        </p:sp>
        <p:sp>
          <p:nvSpPr>
            <p:cNvPr id="234587" name="Rectangle 44"/>
            <p:cNvSpPr>
              <a:spLocks noChangeArrowheads="1"/>
            </p:cNvSpPr>
            <p:nvPr/>
          </p:nvSpPr>
          <p:spPr bwMode="auto">
            <a:xfrm>
              <a:off x="192" y="2755"/>
              <a:ext cx="125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Love</a:t>
              </a:r>
              <a:r>
                <a:rPr lang="en-US" altLang="en-US" sz="4000"/>
                <a:t>.</a:t>
              </a:r>
              <a:r>
                <a:rPr lang="en-US" altLang="en-US"/>
                <a:t>life.. </a:t>
              </a:r>
            </a:p>
          </p:txBody>
        </p:sp>
      </p:grpSp>
      <p:grpSp>
        <p:nvGrpSpPr>
          <p:cNvPr id="9" name="Group 45"/>
          <p:cNvGrpSpPr>
            <a:grpSpLocks/>
          </p:cNvGrpSpPr>
          <p:nvPr/>
        </p:nvGrpSpPr>
        <p:grpSpPr bwMode="auto">
          <a:xfrm>
            <a:off x="336550" y="4273550"/>
            <a:ext cx="4381500" cy="1746250"/>
            <a:chOff x="212" y="2692"/>
            <a:chExt cx="2760" cy="1100"/>
          </a:xfrm>
        </p:grpSpPr>
        <p:sp>
          <p:nvSpPr>
            <p:cNvPr id="234584" name="Text Box 46"/>
            <p:cNvSpPr txBox="1">
              <a:spLocks noChangeArrowheads="1"/>
            </p:cNvSpPr>
            <p:nvPr/>
          </p:nvSpPr>
          <p:spPr bwMode="auto">
            <a:xfrm>
              <a:off x="2664" y="2692"/>
              <a:ext cx="30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,1</a:t>
              </a:r>
            </a:p>
          </p:txBody>
        </p:sp>
        <p:sp>
          <p:nvSpPr>
            <p:cNvPr id="234585" name="Rectangle 47"/>
            <p:cNvSpPr>
              <a:spLocks noChangeArrowheads="1"/>
            </p:cNvSpPr>
            <p:nvPr/>
          </p:nvSpPr>
          <p:spPr bwMode="auto">
            <a:xfrm>
              <a:off x="212" y="3427"/>
              <a:ext cx="114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there……</a:t>
              </a:r>
            </a:p>
          </p:txBody>
        </p:sp>
      </p:grpSp>
      <p:grpSp>
        <p:nvGrpSpPr>
          <p:cNvPr id="10" name="Group 48"/>
          <p:cNvGrpSpPr>
            <a:grpSpLocks/>
          </p:cNvGrpSpPr>
          <p:nvPr/>
        </p:nvGrpSpPr>
        <p:grpSpPr bwMode="auto">
          <a:xfrm>
            <a:off x="330200" y="4295775"/>
            <a:ext cx="4044950" cy="1228725"/>
            <a:chOff x="208" y="2706"/>
            <a:chExt cx="2548" cy="774"/>
          </a:xfrm>
        </p:grpSpPr>
        <p:sp>
          <p:nvSpPr>
            <p:cNvPr id="234582" name="Text Box 49"/>
            <p:cNvSpPr txBox="1">
              <a:spLocks noChangeArrowheads="1"/>
            </p:cNvSpPr>
            <p:nvPr/>
          </p:nvSpPr>
          <p:spPr bwMode="auto">
            <a:xfrm>
              <a:off x="2448" y="2706"/>
              <a:ext cx="30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,2</a:t>
              </a:r>
            </a:p>
          </p:txBody>
        </p:sp>
        <p:sp>
          <p:nvSpPr>
            <p:cNvPr id="234583" name="Rectangle 50"/>
            <p:cNvSpPr>
              <a:spLocks noChangeArrowheads="1"/>
            </p:cNvSpPr>
            <p:nvPr/>
          </p:nvSpPr>
          <p:spPr bwMode="auto">
            <a:xfrm>
              <a:off x="208" y="3115"/>
              <a:ext cx="138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man.while.. </a:t>
              </a:r>
            </a:p>
          </p:txBody>
        </p:sp>
      </p:grpSp>
      <p:grpSp>
        <p:nvGrpSpPr>
          <p:cNvPr id="11" name="Group 51"/>
          <p:cNvGrpSpPr>
            <a:grpSpLocks/>
          </p:cNvGrpSpPr>
          <p:nvPr/>
        </p:nvGrpSpPr>
        <p:grpSpPr bwMode="auto">
          <a:xfrm flipH="1">
            <a:off x="5765800" y="2422525"/>
            <a:ext cx="625475" cy="676275"/>
            <a:chOff x="3638" y="2067"/>
            <a:chExt cx="394" cy="426"/>
          </a:xfrm>
        </p:grpSpPr>
        <p:sp>
          <p:nvSpPr>
            <p:cNvPr id="234576" name="Freeform 52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7" name="Freeform 53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8" name="Freeform 54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9" name="Freeform 55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80" name="Freeform 56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81" name="Freeform 57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58"/>
          <p:cNvGrpSpPr>
            <a:grpSpLocks/>
          </p:cNvGrpSpPr>
          <p:nvPr/>
        </p:nvGrpSpPr>
        <p:grpSpPr bwMode="auto">
          <a:xfrm>
            <a:off x="306388" y="4281488"/>
            <a:ext cx="4957762" cy="2195512"/>
            <a:chOff x="193" y="2697"/>
            <a:chExt cx="3123" cy="1383"/>
          </a:xfrm>
        </p:grpSpPr>
        <p:sp>
          <p:nvSpPr>
            <p:cNvPr id="234574" name="Text Box 59"/>
            <p:cNvSpPr txBox="1">
              <a:spLocks noChangeArrowheads="1"/>
            </p:cNvSpPr>
            <p:nvPr/>
          </p:nvSpPr>
          <p:spPr bwMode="auto">
            <a:xfrm>
              <a:off x="2864" y="2697"/>
              <a:ext cx="4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,3&gt;</a:t>
              </a:r>
            </a:p>
          </p:txBody>
        </p:sp>
        <p:sp>
          <p:nvSpPr>
            <p:cNvPr id="234575" name="Rectangle 60"/>
            <p:cNvSpPr>
              <a:spLocks noChangeArrowheads="1"/>
            </p:cNvSpPr>
            <p:nvPr/>
          </p:nvSpPr>
          <p:spPr bwMode="auto">
            <a:xfrm>
              <a:off x="193" y="3715"/>
              <a:ext cx="12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as we be…</a:t>
              </a:r>
            </a:p>
          </p:txBody>
        </p:sp>
      </p:grpSp>
      <p:grpSp>
        <p:nvGrpSpPr>
          <p:cNvPr id="13" name="Group 61"/>
          <p:cNvGrpSpPr>
            <a:grpSpLocks/>
          </p:cNvGrpSpPr>
          <p:nvPr/>
        </p:nvGrpSpPr>
        <p:grpSpPr bwMode="auto">
          <a:xfrm flipH="1">
            <a:off x="5788025" y="2082800"/>
            <a:ext cx="625475" cy="676275"/>
            <a:chOff x="3638" y="2067"/>
            <a:chExt cx="394" cy="426"/>
          </a:xfrm>
        </p:grpSpPr>
        <p:sp>
          <p:nvSpPr>
            <p:cNvPr id="234568" name="Freeform 62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9" name="Freeform 63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0" name="Freeform 64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1" name="Freeform 65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2" name="Freeform 66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3" name="Freeform 67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" name="Group 68"/>
          <p:cNvGrpSpPr>
            <a:grpSpLocks/>
          </p:cNvGrpSpPr>
          <p:nvPr/>
        </p:nvGrpSpPr>
        <p:grpSpPr bwMode="auto">
          <a:xfrm flipH="1">
            <a:off x="5778500" y="1508125"/>
            <a:ext cx="625475" cy="676275"/>
            <a:chOff x="3638" y="2067"/>
            <a:chExt cx="394" cy="426"/>
          </a:xfrm>
        </p:grpSpPr>
        <p:sp>
          <p:nvSpPr>
            <p:cNvPr id="234562" name="Freeform 69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3" name="Freeform 70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4" name="Freeform 71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5" name="Freeform 72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6" name="Freeform 73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7" name="Freeform 74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" name="Group 75"/>
          <p:cNvGrpSpPr>
            <a:grpSpLocks/>
          </p:cNvGrpSpPr>
          <p:nvPr/>
        </p:nvGrpSpPr>
        <p:grpSpPr bwMode="auto">
          <a:xfrm>
            <a:off x="146050" y="2235200"/>
            <a:ext cx="539750" cy="914400"/>
            <a:chOff x="3309" y="2976"/>
            <a:chExt cx="484" cy="1010"/>
          </a:xfrm>
        </p:grpSpPr>
        <p:sp>
          <p:nvSpPr>
            <p:cNvPr id="234547" name="Freeform 7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4548" name="Group 7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49" name="Freeform 7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0" name="Freeform 7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1" name="Freeform 8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2" name="Freeform 8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3" name="Freeform 8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4" name="Freeform 8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5" name="Freeform 8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6" name="Oval 8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57" name="Oval 8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58" name="Oval 8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59" name="Oval 8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60" name="Oval 8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34561" name="Oval 9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7" name="Group 91"/>
          <p:cNvGrpSpPr>
            <a:grpSpLocks/>
          </p:cNvGrpSpPr>
          <p:nvPr/>
        </p:nvGrpSpPr>
        <p:grpSpPr bwMode="auto">
          <a:xfrm>
            <a:off x="76200" y="1663700"/>
            <a:ext cx="539750" cy="914400"/>
            <a:chOff x="3309" y="2976"/>
            <a:chExt cx="484" cy="1010"/>
          </a:xfrm>
        </p:grpSpPr>
        <p:sp>
          <p:nvSpPr>
            <p:cNvPr id="234532" name="Freeform 9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4533" name="Group 9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34" name="Freeform 9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35" name="Freeform 9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36" name="Freeform 9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37" name="Freeform 9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38" name="Freeform 9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39" name="Freeform 9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40" name="Freeform 10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41" name="Oval 10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42" name="Oval 10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43" name="Oval 10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44" name="Oval 10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45" name="Oval 10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34546" name="Oval 10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19" name="Group 107"/>
          <p:cNvGrpSpPr>
            <a:grpSpLocks/>
          </p:cNvGrpSpPr>
          <p:nvPr/>
        </p:nvGrpSpPr>
        <p:grpSpPr bwMode="auto">
          <a:xfrm>
            <a:off x="76200" y="990600"/>
            <a:ext cx="539750" cy="914400"/>
            <a:chOff x="3309" y="2976"/>
            <a:chExt cx="484" cy="1010"/>
          </a:xfrm>
        </p:grpSpPr>
        <p:sp>
          <p:nvSpPr>
            <p:cNvPr id="234517" name="Freeform 10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4518" name="Group 10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19" name="Freeform 11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0" name="Freeform 11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1" name="Freeform 11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2" name="Freeform 11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3" name="Freeform 11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4" name="Freeform 11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5" name="Freeform 11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6" name="Oval 11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27" name="Oval 11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28" name="Oval 11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29" name="Oval 12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4530" name="Oval 12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34531" name="Oval 12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Printing Neatly</a:t>
            </a:r>
          </a:p>
        </p:txBody>
      </p:sp>
      <p:pic>
        <p:nvPicPr>
          <p:cNvPr id="184323" name="Picture 22" descr="sy01258_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249863" y="2400300"/>
            <a:ext cx="2522537" cy="2159000"/>
          </a:xfrm>
          <a:noFill/>
        </p:spPr>
      </p:pic>
      <p:grpSp>
        <p:nvGrpSpPr>
          <p:cNvPr id="184324" name="Group 93"/>
          <p:cNvGrpSpPr>
            <a:grpSpLocks/>
          </p:cNvGrpSpPr>
          <p:nvPr/>
        </p:nvGrpSpPr>
        <p:grpSpPr bwMode="auto">
          <a:xfrm>
            <a:off x="1065213" y="2292350"/>
            <a:ext cx="2592387" cy="2279650"/>
            <a:chOff x="671" y="1444"/>
            <a:chExt cx="1633" cy="1436"/>
          </a:xfrm>
        </p:grpSpPr>
        <p:sp>
          <p:nvSpPr>
            <p:cNvPr id="184325" name="AutoShape 24"/>
            <p:cNvSpPr>
              <a:spLocks noChangeAspect="1" noChangeArrowheads="1" noTextEdit="1"/>
            </p:cNvSpPr>
            <p:nvPr/>
          </p:nvSpPr>
          <p:spPr bwMode="auto">
            <a:xfrm>
              <a:off x="671" y="1444"/>
              <a:ext cx="1633" cy="14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6" name="Freeform 29"/>
            <p:cNvSpPr>
              <a:spLocks/>
            </p:cNvSpPr>
            <p:nvPr/>
          </p:nvSpPr>
          <p:spPr bwMode="auto">
            <a:xfrm>
              <a:off x="671" y="1444"/>
              <a:ext cx="1515" cy="1433"/>
            </a:xfrm>
            <a:custGeom>
              <a:avLst/>
              <a:gdLst>
                <a:gd name="T0" fmla="*/ 12 w 3030"/>
                <a:gd name="T1" fmla="*/ 7 h 2866"/>
                <a:gd name="T2" fmla="*/ 12 w 3030"/>
                <a:gd name="T3" fmla="*/ 6 h 2866"/>
                <a:gd name="T4" fmla="*/ 12 w 3030"/>
                <a:gd name="T5" fmla="*/ 5 h 2866"/>
                <a:gd name="T6" fmla="*/ 12 w 3030"/>
                <a:gd name="T7" fmla="*/ 4 h 2866"/>
                <a:gd name="T8" fmla="*/ 11 w 3030"/>
                <a:gd name="T9" fmla="*/ 3 h 2866"/>
                <a:gd name="T10" fmla="*/ 11 w 3030"/>
                <a:gd name="T11" fmla="*/ 2 h 2866"/>
                <a:gd name="T12" fmla="*/ 10 w 3030"/>
                <a:gd name="T13" fmla="*/ 2 h 2866"/>
                <a:gd name="T14" fmla="*/ 10 w 3030"/>
                <a:gd name="T15" fmla="*/ 1 h 2866"/>
                <a:gd name="T16" fmla="*/ 9 w 3030"/>
                <a:gd name="T17" fmla="*/ 0 h 2866"/>
                <a:gd name="T18" fmla="*/ 1 w 3030"/>
                <a:gd name="T19" fmla="*/ 3 h 2866"/>
                <a:gd name="T20" fmla="*/ 2 w 3030"/>
                <a:gd name="T21" fmla="*/ 3 h 2866"/>
                <a:gd name="T22" fmla="*/ 2 w 3030"/>
                <a:gd name="T23" fmla="*/ 3 h 2866"/>
                <a:gd name="T24" fmla="*/ 2 w 3030"/>
                <a:gd name="T25" fmla="*/ 3 h 2866"/>
                <a:gd name="T26" fmla="*/ 2 w 3030"/>
                <a:gd name="T27" fmla="*/ 3 h 2866"/>
                <a:gd name="T28" fmla="*/ 2 w 3030"/>
                <a:gd name="T29" fmla="*/ 4 h 2866"/>
                <a:gd name="T30" fmla="*/ 2 w 3030"/>
                <a:gd name="T31" fmla="*/ 4 h 2866"/>
                <a:gd name="T32" fmla="*/ 1 w 3030"/>
                <a:gd name="T33" fmla="*/ 4 h 2866"/>
                <a:gd name="T34" fmla="*/ 1 w 3030"/>
                <a:gd name="T35" fmla="*/ 4 h 2866"/>
                <a:gd name="T36" fmla="*/ 1 w 3030"/>
                <a:gd name="T37" fmla="*/ 4 h 2866"/>
                <a:gd name="T38" fmla="*/ 1 w 3030"/>
                <a:gd name="T39" fmla="*/ 6 h 2866"/>
                <a:gd name="T40" fmla="*/ 1 w 3030"/>
                <a:gd name="T41" fmla="*/ 7 h 2866"/>
                <a:gd name="T42" fmla="*/ 2 w 3030"/>
                <a:gd name="T43" fmla="*/ 8 h 2866"/>
                <a:gd name="T44" fmla="*/ 2 w 3030"/>
                <a:gd name="T45" fmla="*/ 9 h 2866"/>
                <a:gd name="T46" fmla="*/ 3 w 3030"/>
                <a:gd name="T47" fmla="*/ 10 h 2866"/>
                <a:gd name="T48" fmla="*/ 3 w 3030"/>
                <a:gd name="T49" fmla="*/ 11 h 2866"/>
                <a:gd name="T50" fmla="*/ 4 w 3030"/>
                <a:gd name="T51" fmla="*/ 11 h 2866"/>
                <a:gd name="T52" fmla="*/ 4 w 3030"/>
                <a:gd name="T53" fmla="*/ 12 h 2866"/>
                <a:gd name="T54" fmla="*/ 4 w 3030"/>
                <a:gd name="T55" fmla="*/ 12 h 2866"/>
                <a:gd name="T56" fmla="*/ 4 w 3030"/>
                <a:gd name="T57" fmla="*/ 12 h 2866"/>
                <a:gd name="T58" fmla="*/ 4 w 3030"/>
                <a:gd name="T59" fmla="*/ 12 h 2866"/>
                <a:gd name="T60" fmla="*/ 5 w 3030"/>
                <a:gd name="T61" fmla="*/ 12 h 2866"/>
                <a:gd name="T62" fmla="*/ 12 w 3030"/>
                <a:gd name="T63" fmla="*/ 9 h 2866"/>
                <a:gd name="T64" fmla="*/ 12 w 3030"/>
                <a:gd name="T65" fmla="*/ 9 h 2866"/>
                <a:gd name="T66" fmla="*/ 12 w 3030"/>
                <a:gd name="T67" fmla="*/ 8 h 2866"/>
                <a:gd name="T68" fmla="*/ 12 w 3030"/>
                <a:gd name="T69" fmla="*/ 8 h 2866"/>
                <a:gd name="T70" fmla="*/ 12 w 3030"/>
                <a:gd name="T71" fmla="*/ 7 h 28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030"/>
                <a:gd name="T109" fmla="*/ 0 h 2866"/>
                <a:gd name="T110" fmla="*/ 3030 w 3030"/>
                <a:gd name="T111" fmla="*/ 2866 h 28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030" h="2866">
                  <a:moveTo>
                    <a:pt x="3022" y="1685"/>
                  </a:moveTo>
                  <a:lnTo>
                    <a:pt x="3013" y="1585"/>
                  </a:lnTo>
                  <a:lnTo>
                    <a:pt x="2999" y="1479"/>
                  </a:lnTo>
                  <a:lnTo>
                    <a:pt x="2980" y="1371"/>
                  </a:lnTo>
                  <a:lnTo>
                    <a:pt x="2958" y="1259"/>
                  </a:lnTo>
                  <a:lnTo>
                    <a:pt x="2931" y="1144"/>
                  </a:lnTo>
                  <a:lnTo>
                    <a:pt x="2900" y="1031"/>
                  </a:lnTo>
                  <a:lnTo>
                    <a:pt x="2863" y="916"/>
                  </a:lnTo>
                  <a:lnTo>
                    <a:pt x="2823" y="803"/>
                  </a:lnTo>
                  <a:lnTo>
                    <a:pt x="2775" y="692"/>
                  </a:lnTo>
                  <a:lnTo>
                    <a:pt x="2725" y="582"/>
                  </a:lnTo>
                  <a:lnTo>
                    <a:pt x="2668" y="476"/>
                  </a:lnTo>
                  <a:lnTo>
                    <a:pt x="2607" y="374"/>
                  </a:lnTo>
                  <a:lnTo>
                    <a:pt x="2540" y="277"/>
                  </a:lnTo>
                  <a:lnTo>
                    <a:pt x="2467" y="187"/>
                  </a:lnTo>
                  <a:lnTo>
                    <a:pt x="2389" y="102"/>
                  </a:lnTo>
                  <a:lnTo>
                    <a:pt x="2305" y="27"/>
                  </a:lnTo>
                  <a:lnTo>
                    <a:pt x="2271" y="0"/>
                  </a:lnTo>
                  <a:lnTo>
                    <a:pt x="108" y="525"/>
                  </a:lnTo>
                  <a:lnTo>
                    <a:pt x="239" y="637"/>
                  </a:lnTo>
                  <a:lnTo>
                    <a:pt x="250" y="648"/>
                  </a:lnTo>
                  <a:lnTo>
                    <a:pt x="263" y="659"/>
                  </a:lnTo>
                  <a:lnTo>
                    <a:pt x="274" y="670"/>
                  </a:lnTo>
                  <a:lnTo>
                    <a:pt x="286" y="682"/>
                  </a:lnTo>
                  <a:lnTo>
                    <a:pt x="299" y="696"/>
                  </a:lnTo>
                  <a:lnTo>
                    <a:pt x="311" y="712"/>
                  </a:lnTo>
                  <a:lnTo>
                    <a:pt x="324" y="726"/>
                  </a:lnTo>
                  <a:lnTo>
                    <a:pt x="337" y="744"/>
                  </a:lnTo>
                  <a:lnTo>
                    <a:pt x="327" y="755"/>
                  </a:lnTo>
                  <a:lnTo>
                    <a:pt x="316" y="770"/>
                  </a:lnTo>
                  <a:lnTo>
                    <a:pt x="303" y="786"/>
                  </a:lnTo>
                  <a:lnTo>
                    <a:pt x="288" y="806"/>
                  </a:lnTo>
                  <a:lnTo>
                    <a:pt x="269" y="830"/>
                  </a:lnTo>
                  <a:lnTo>
                    <a:pt x="248" y="857"/>
                  </a:lnTo>
                  <a:lnTo>
                    <a:pt x="225" y="887"/>
                  </a:lnTo>
                  <a:lnTo>
                    <a:pt x="198" y="921"/>
                  </a:lnTo>
                  <a:lnTo>
                    <a:pt x="0" y="876"/>
                  </a:lnTo>
                  <a:lnTo>
                    <a:pt x="16" y="1000"/>
                  </a:lnTo>
                  <a:lnTo>
                    <a:pt x="42" y="1179"/>
                  </a:lnTo>
                  <a:lnTo>
                    <a:pt x="79" y="1353"/>
                  </a:lnTo>
                  <a:lnTo>
                    <a:pt x="121" y="1523"/>
                  </a:lnTo>
                  <a:lnTo>
                    <a:pt x="171" y="1685"/>
                  </a:lnTo>
                  <a:lnTo>
                    <a:pt x="228" y="1842"/>
                  </a:lnTo>
                  <a:lnTo>
                    <a:pt x="288" y="1990"/>
                  </a:lnTo>
                  <a:lnTo>
                    <a:pt x="352" y="2132"/>
                  </a:lnTo>
                  <a:lnTo>
                    <a:pt x="418" y="2261"/>
                  </a:lnTo>
                  <a:lnTo>
                    <a:pt x="486" y="2382"/>
                  </a:lnTo>
                  <a:lnTo>
                    <a:pt x="555" y="2490"/>
                  </a:lnTo>
                  <a:lnTo>
                    <a:pt x="623" y="2587"/>
                  </a:lnTo>
                  <a:lnTo>
                    <a:pt x="689" y="2671"/>
                  </a:lnTo>
                  <a:lnTo>
                    <a:pt x="753" y="2740"/>
                  </a:lnTo>
                  <a:lnTo>
                    <a:pt x="813" y="2795"/>
                  </a:lnTo>
                  <a:lnTo>
                    <a:pt x="868" y="2834"/>
                  </a:lnTo>
                  <a:lnTo>
                    <a:pt x="917" y="2858"/>
                  </a:lnTo>
                  <a:lnTo>
                    <a:pt x="934" y="2863"/>
                  </a:lnTo>
                  <a:lnTo>
                    <a:pt x="951" y="2864"/>
                  </a:lnTo>
                  <a:lnTo>
                    <a:pt x="969" y="2866"/>
                  </a:lnTo>
                  <a:lnTo>
                    <a:pt x="986" y="2864"/>
                  </a:lnTo>
                  <a:lnTo>
                    <a:pt x="1002" y="2861"/>
                  </a:lnTo>
                  <a:lnTo>
                    <a:pt x="1016" y="2856"/>
                  </a:lnTo>
                  <a:lnTo>
                    <a:pt x="1030" y="2848"/>
                  </a:lnTo>
                  <a:lnTo>
                    <a:pt x="1044" y="2841"/>
                  </a:lnTo>
                  <a:lnTo>
                    <a:pt x="2947" y="2213"/>
                  </a:lnTo>
                  <a:lnTo>
                    <a:pt x="2963" y="2196"/>
                  </a:lnTo>
                  <a:lnTo>
                    <a:pt x="2989" y="2154"/>
                  </a:lnTo>
                  <a:lnTo>
                    <a:pt x="3008" y="2099"/>
                  </a:lnTo>
                  <a:lnTo>
                    <a:pt x="3021" y="2034"/>
                  </a:lnTo>
                  <a:lnTo>
                    <a:pt x="3027" y="1963"/>
                  </a:lnTo>
                  <a:lnTo>
                    <a:pt x="3030" y="1890"/>
                  </a:lnTo>
                  <a:lnTo>
                    <a:pt x="3030" y="1817"/>
                  </a:lnTo>
                  <a:lnTo>
                    <a:pt x="3027" y="1746"/>
                  </a:lnTo>
                  <a:lnTo>
                    <a:pt x="3022" y="1685"/>
                  </a:lnTo>
                  <a:close/>
                </a:path>
              </a:pathLst>
            </a:custGeom>
            <a:solidFill>
              <a:srgbClr val="9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7" name="Freeform 30"/>
            <p:cNvSpPr>
              <a:spLocks/>
            </p:cNvSpPr>
            <p:nvPr/>
          </p:nvSpPr>
          <p:spPr bwMode="auto">
            <a:xfrm>
              <a:off x="700" y="1471"/>
              <a:ext cx="1461" cy="1381"/>
            </a:xfrm>
            <a:custGeom>
              <a:avLst/>
              <a:gdLst>
                <a:gd name="T0" fmla="*/ 12 w 2922"/>
                <a:gd name="T1" fmla="*/ 6 h 2764"/>
                <a:gd name="T2" fmla="*/ 12 w 2922"/>
                <a:gd name="T3" fmla="*/ 5 h 2764"/>
                <a:gd name="T4" fmla="*/ 12 w 2922"/>
                <a:gd name="T5" fmla="*/ 4 h 2764"/>
                <a:gd name="T6" fmla="*/ 11 w 2922"/>
                <a:gd name="T7" fmla="*/ 3 h 2764"/>
                <a:gd name="T8" fmla="*/ 11 w 2922"/>
                <a:gd name="T9" fmla="*/ 2 h 2764"/>
                <a:gd name="T10" fmla="*/ 11 w 2922"/>
                <a:gd name="T11" fmla="*/ 1 h 2764"/>
                <a:gd name="T12" fmla="*/ 10 w 2922"/>
                <a:gd name="T13" fmla="*/ 1 h 2764"/>
                <a:gd name="T14" fmla="*/ 9 w 2922"/>
                <a:gd name="T15" fmla="*/ 0 h 2764"/>
                <a:gd name="T16" fmla="*/ 9 w 2922"/>
                <a:gd name="T17" fmla="*/ 0 h 2764"/>
                <a:gd name="T18" fmla="*/ 1 w 2922"/>
                <a:gd name="T19" fmla="*/ 2 h 2764"/>
                <a:gd name="T20" fmla="*/ 1 w 2922"/>
                <a:gd name="T21" fmla="*/ 2 h 2764"/>
                <a:gd name="T22" fmla="*/ 2 w 2922"/>
                <a:gd name="T23" fmla="*/ 2 h 2764"/>
                <a:gd name="T24" fmla="*/ 2 w 2922"/>
                <a:gd name="T25" fmla="*/ 2 h 2764"/>
                <a:gd name="T26" fmla="*/ 2 w 2922"/>
                <a:gd name="T27" fmla="*/ 2 h 2764"/>
                <a:gd name="T28" fmla="*/ 2 w 2922"/>
                <a:gd name="T29" fmla="*/ 2 h 2764"/>
                <a:gd name="T30" fmla="*/ 1 w 2922"/>
                <a:gd name="T31" fmla="*/ 3 h 2764"/>
                <a:gd name="T32" fmla="*/ 1 w 2922"/>
                <a:gd name="T33" fmla="*/ 3 h 2764"/>
                <a:gd name="T34" fmla="*/ 1 w 2922"/>
                <a:gd name="T35" fmla="*/ 3 h 2764"/>
                <a:gd name="T36" fmla="*/ 1 w 2922"/>
                <a:gd name="T37" fmla="*/ 3 h 2764"/>
                <a:gd name="T38" fmla="*/ 1 w 2922"/>
                <a:gd name="T39" fmla="*/ 5 h 2764"/>
                <a:gd name="T40" fmla="*/ 1 w 2922"/>
                <a:gd name="T41" fmla="*/ 6 h 2764"/>
                <a:gd name="T42" fmla="*/ 2 w 2922"/>
                <a:gd name="T43" fmla="*/ 7 h 2764"/>
                <a:gd name="T44" fmla="*/ 2 w 2922"/>
                <a:gd name="T45" fmla="*/ 8 h 2764"/>
                <a:gd name="T46" fmla="*/ 3 w 2922"/>
                <a:gd name="T47" fmla="*/ 9 h 2764"/>
                <a:gd name="T48" fmla="*/ 3 w 2922"/>
                <a:gd name="T49" fmla="*/ 10 h 2764"/>
                <a:gd name="T50" fmla="*/ 4 w 2922"/>
                <a:gd name="T51" fmla="*/ 10 h 2764"/>
                <a:gd name="T52" fmla="*/ 4 w 2922"/>
                <a:gd name="T53" fmla="*/ 10 h 2764"/>
                <a:gd name="T54" fmla="*/ 4 w 2922"/>
                <a:gd name="T55" fmla="*/ 10 h 2764"/>
                <a:gd name="T56" fmla="*/ 4 w 2922"/>
                <a:gd name="T57" fmla="*/ 10 h 2764"/>
                <a:gd name="T58" fmla="*/ 4 w 2922"/>
                <a:gd name="T59" fmla="*/ 10 h 2764"/>
                <a:gd name="T60" fmla="*/ 4 w 2922"/>
                <a:gd name="T61" fmla="*/ 10 h 2764"/>
                <a:gd name="T62" fmla="*/ 12 w 2922"/>
                <a:gd name="T63" fmla="*/ 8 h 2764"/>
                <a:gd name="T64" fmla="*/ 12 w 2922"/>
                <a:gd name="T65" fmla="*/ 7 h 2764"/>
                <a:gd name="T66" fmla="*/ 12 w 2922"/>
                <a:gd name="T67" fmla="*/ 7 h 2764"/>
                <a:gd name="T68" fmla="*/ 12 w 2922"/>
                <a:gd name="T69" fmla="*/ 6 h 2764"/>
                <a:gd name="T70" fmla="*/ 12 w 2922"/>
                <a:gd name="T71" fmla="*/ 6 h 27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922"/>
                <a:gd name="T109" fmla="*/ 0 h 2764"/>
                <a:gd name="T110" fmla="*/ 2922 w 2922"/>
                <a:gd name="T111" fmla="*/ 2764 h 27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922" h="2764">
                  <a:moveTo>
                    <a:pt x="2916" y="1637"/>
                  </a:moveTo>
                  <a:lnTo>
                    <a:pt x="2906" y="1538"/>
                  </a:lnTo>
                  <a:lnTo>
                    <a:pt x="2892" y="1434"/>
                  </a:lnTo>
                  <a:lnTo>
                    <a:pt x="2875" y="1327"/>
                  </a:lnTo>
                  <a:lnTo>
                    <a:pt x="2853" y="1219"/>
                  </a:lnTo>
                  <a:lnTo>
                    <a:pt x="2826" y="1107"/>
                  </a:lnTo>
                  <a:lnTo>
                    <a:pt x="2794" y="996"/>
                  </a:lnTo>
                  <a:lnTo>
                    <a:pt x="2760" y="882"/>
                  </a:lnTo>
                  <a:lnTo>
                    <a:pt x="2719" y="771"/>
                  </a:lnTo>
                  <a:lnTo>
                    <a:pt x="2675" y="662"/>
                  </a:lnTo>
                  <a:lnTo>
                    <a:pt x="2625" y="555"/>
                  </a:lnTo>
                  <a:lnTo>
                    <a:pt x="2570" y="452"/>
                  </a:lnTo>
                  <a:lnTo>
                    <a:pt x="2510" y="351"/>
                  </a:lnTo>
                  <a:lnTo>
                    <a:pt x="2444" y="257"/>
                  </a:lnTo>
                  <a:lnTo>
                    <a:pt x="2373" y="169"/>
                  </a:lnTo>
                  <a:lnTo>
                    <a:pt x="2298" y="87"/>
                  </a:lnTo>
                  <a:lnTo>
                    <a:pt x="2216" y="13"/>
                  </a:lnTo>
                  <a:lnTo>
                    <a:pt x="2200" y="0"/>
                  </a:lnTo>
                  <a:lnTo>
                    <a:pt x="156" y="497"/>
                  </a:lnTo>
                  <a:lnTo>
                    <a:pt x="214" y="547"/>
                  </a:lnTo>
                  <a:lnTo>
                    <a:pt x="228" y="560"/>
                  </a:lnTo>
                  <a:lnTo>
                    <a:pt x="244" y="576"/>
                  </a:lnTo>
                  <a:lnTo>
                    <a:pt x="260" y="592"/>
                  </a:lnTo>
                  <a:lnTo>
                    <a:pt x="275" y="609"/>
                  </a:lnTo>
                  <a:lnTo>
                    <a:pt x="291" y="628"/>
                  </a:lnTo>
                  <a:lnTo>
                    <a:pt x="307" y="647"/>
                  </a:lnTo>
                  <a:lnTo>
                    <a:pt x="324" y="669"/>
                  </a:lnTo>
                  <a:lnTo>
                    <a:pt x="340" y="691"/>
                  </a:lnTo>
                  <a:lnTo>
                    <a:pt x="332" y="702"/>
                  </a:lnTo>
                  <a:lnTo>
                    <a:pt x="312" y="728"/>
                  </a:lnTo>
                  <a:lnTo>
                    <a:pt x="282" y="764"/>
                  </a:lnTo>
                  <a:lnTo>
                    <a:pt x="249" y="807"/>
                  </a:lnTo>
                  <a:lnTo>
                    <a:pt x="216" y="849"/>
                  </a:lnTo>
                  <a:lnTo>
                    <a:pt x="187" y="887"/>
                  </a:lnTo>
                  <a:lnTo>
                    <a:pt x="167" y="914"/>
                  </a:lnTo>
                  <a:lnTo>
                    <a:pt x="159" y="923"/>
                  </a:lnTo>
                  <a:lnTo>
                    <a:pt x="0" y="885"/>
                  </a:lnTo>
                  <a:lnTo>
                    <a:pt x="6" y="942"/>
                  </a:lnTo>
                  <a:lnTo>
                    <a:pt x="33" y="1115"/>
                  </a:lnTo>
                  <a:lnTo>
                    <a:pt x="68" y="1283"/>
                  </a:lnTo>
                  <a:lnTo>
                    <a:pt x="110" y="1448"/>
                  </a:lnTo>
                  <a:lnTo>
                    <a:pt x="159" y="1607"/>
                  </a:lnTo>
                  <a:lnTo>
                    <a:pt x="212" y="1759"/>
                  </a:lnTo>
                  <a:lnTo>
                    <a:pt x="271" y="1906"/>
                  </a:lnTo>
                  <a:lnTo>
                    <a:pt x="334" y="2042"/>
                  </a:lnTo>
                  <a:lnTo>
                    <a:pt x="398" y="2171"/>
                  </a:lnTo>
                  <a:lnTo>
                    <a:pt x="462" y="2289"/>
                  </a:lnTo>
                  <a:lnTo>
                    <a:pt x="529" y="2396"/>
                  </a:lnTo>
                  <a:lnTo>
                    <a:pt x="595" y="2492"/>
                  </a:lnTo>
                  <a:lnTo>
                    <a:pt x="657" y="2575"/>
                  </a:lnTo>
                  <a:lnTo>
                    <a:pt x="719" y="2643"/>
                  </a:lnTo>
                  <a:lnTo>
                    <a:pt x="775" y="2698"/>
                  </a:lnTo>
                  <a:lnTo>
                    <a:pt x="827" y="2736"/>
                  </a:lnTo>
                  <a:lnTo>
                    <a:pt x="873" y="2758"/>
                  </a:lnTo>
                  <a:lnTo>
                    <a:pt x="889" y="2762"/>
                  </a:lnTo>
                  <a:lnTo>
                    <a:pt x="904" y="2764"/>
                  </a:lnTo>
                  <a:lnTo>
                    <a:pt x="917" y="2762"/>
                  </a:lnTo>
                  <a:lnTo>
                    <a:pt x="930" y="2761"/>
                  </a:lnTo>
                  <a:lnTo>
                    <a:pt x="939" y="2758"/>
                  </a:lnTo>
                  <a:lnTo>
                    <a:pt x="948" y="2753"/>
                  </a:lnTo>
                  <a:lnTo>
                    <a:pt x="958" y="2748"/>
                  </a:lnTo>
                  <a:lnTo>
                    <a:pt x="964" y="2744"/>
                  </a:lnTo>
                  <a:lnTo>
                    <a:pt x="2860" y="2118"/>
                  </a:lnTo>
                  <a:lnTo>
                    <a:pt x="2867" y="2110"/>
                  </a:lnTo>
                  <a:lnTo>
                    <a:pt x="2890" y="2069"/>
                  </a:lnTo>
                  <a:lnTo>
                    <a:pt x="2906" y="2014"/>
                  </a:lnTo>
                  <a:lnTo>
                    <a:pt x="2916" y="1948"/>
                  </a:lnTo>
                  <a:lnTo>
                    <a:pt x="2920" y="1876"/>
                  </a:lnTo>
                  <a:lnTo>
                    <a:pt x="2922" y="1805"/>
                  </a:lnTo>
                  <a:lnTo>
                    <a:pt x="2920" y="1737"/>
                  </a:lnTo>
                  <a:lnTo>
                    <a:pt x="2919" y="1679"/>
                  </a:lnTo>
                  <a:lnTo>
                    <a:pt x="2916" y="1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8" name="Freeform 31"/>
            <p:cNvSpPr>
              <a:spLocks/>
            </p:cNvSpPr>
            <p:nvPr/>
          </p:nvSpPr>
          <p:spPr bwMode="auto">
            <a:xfrm>
              <a:off x="746" y="1850"/>
              <a:ext cx="433" cy="963"/>
            </a:xfrm>
            <a:custGeom>
              <a:avLst/>
              <a:gdLst>
                <a:gd name="T0" fmla="*/ 0 w 865"/>
                <a:gd name="T1" fmla="*/ 0 h 1927"/>
                <a:gd name="T2" fmla="*/ 1 w 865"/>
                <a:gd name="T3" fmla="*/ 0 h 1927"/>
                <a:gd name="T4" fmla="*/ 2 w 865"/>
                <a:gd name="T5" fmla="*/ 0 h 1927"/>
                <a:gd name="T6" fmla="*/ 2 w 865"/>
                <a:gd name="T7" fmla="*/ 0 h 1927"/>
                <a:gd name="T8" fmla="*/ 2 w 865"/>
                <a:gd name="T9" fmla="*/ 0 h 1927"/>
                <a:gd name="T10" fmla="*/ 2 w 865"/>
                <a:gd name="T11" fmla="*/ 0 h 1927"/>
                <a:gd name="T12" fmla="*/ 2 w 865"/>
                <a:gd name="T13" fmla="*/ 0 h 1927"/>
                <a:gd name="T14" fmla="*/ 2 w 865"/>
                <a:gd name="T15" fmla="*/ 0 h 1927"/>
                <a:gd name="T16" fmla="*/ 2 w 865"/>
                <a:gd name="T17" fmla="*/ 0 h 1927"/>
                <a:gd name="T18" fmla="*/ 2 w 865"/>
                <a:gd name="T19" fmla="*/ 0 h 1927"/>
                <a:gd name="T20" fmla="*/ 2 w 865"/>
                <a:gd name="T21" fmla="*/ 1 h 1927"/>
                <a:gd name="T22" fmla="*/ 2 w 865"/>
                <a:gd name="T23" fmla="*/ 1 h 1927"/>
                <a:gd name="T24" fmla="*/ 2 w 865"/>
                <a:gd name="T25" fmla="*/ 1 h 1927"/>
                <a:gd name="T26" fmla="*/ 2 w 865"/>
                <a:gd name="T27" fmla="*/ 1 h 1927"/>
                <a:gd name="T28" fmla="*/ 3 w 865"/>
                <a:gd name="T29" fmla="*/ 1 h 1927"/>
                <a:gd name="T30" fmla="*/ 3 w 865"/>
                <a:gd name="T31" fmla="*/ 1 h 1927"/>
                <a:gd name="T32" fmla="*/ 3 w 865"/>
                <a:gd name="T33" fmla="*/ 2 h 1927"/>
                <a:gd name="T34" fmla="*/ 3 w 865"/>
                <a:gd name="T35" fmla="*/ 2 h 1927"/>
                <a:gd name="T36" fmla="*/ 3 w 865"/>
                <a:gd name="T37" fmla="*/ 2 h 1927"/>
                <a:gd name="T38" fmla="*/ 3 w 865"/>
                <a:gd name="T39" fmla="*/ 2 h 1927"/>
                <a:gd name="T40" fmla="*/ 3 w 865"/>
                <a:gd name="T41" fmla="*/ 3 h 1927"/>
                <a:gd name="T42" fmla="*/ 3 w 865"/>
                <a:gd name="T43" fmla="*/ 3 h 1927"/>
                <a:gd name="T44" fmla="*/ 3 w 865"/>
                <a:gd name="T45" fmla="*/ 4 h 1927"/>
                <a:gd name="T46" fmla="*/ 4 w 865"/>
                <a:gd name="T47" fmla="*/ 4 h 1927"/>
                <a:gd name="T48" fmla="*/ 4 w 865"/>
                <a:gd name="T49" fmla="*/ 4 h 1927"/>
                <a:gd name="T50" fmla="*/ 4 w 865"/>
                <a:gd name="T51" fmla="*/ 5 h 1927"/>
                <a:gd name="T52" fmla="*/ 4 w 865"/>
                <a:gd name="T53" fmla="*/ 5 h 1927"/>
                <a:gd name="T54" fmla="*/ 4 w 865"/>
                <a:gd name="T55" fmla="*/ 6 h 1927"/>
                <a:gd name="T56" fmla="*/ 4 w 865"/>
                <a:gd name="T57" fmla="*/ 6 h 1927"/>
                <a:gd name="T58" fmla="*/ 4 w 865"/>
                <a:gd name="T59" fmla="*/ 6 h 1927"/>
                <a:gd name="T60" fmla="*/ 4 w 865"/>
                <a:gd name="T61" fmla="*/ 6 h 1927"/>
                <a:gd name="T62" fmla="*/ 4 w 865"/>
                <a:gd name="T63" fmla="*/ 7 h 1927"/>
                <a:gd name="T64" fmla="*/ 4 w 865"/>
                <a:gd name="T65" fmla="*/ 7 h 1927"/>
                <a:gd name="T66" fmla="*/ 4 w 865"/>
                <a:gd name="T67" fmla="*/ 7 h 1927"/>
                <a:gd name="T68" fmla="*/ 4 w 865"/>
                <a:gd name="T69" fmla="*/ 7 h 1927"/>
                <a:gd name="T70" fmla="*/ 4 w 865"/>
                <a:gd name="T71" fmla="*/ 7 h 1927"/>
                <a:gd name="T72" fmla="*/ 4 w 865"/>
                <a:gd name="T73" fmla="*/ 7 h 1927"/>
                <a:gd name="T74" fmla="*/ 4 w 865"/>
                <a:gd name="T75" fmla="*/ 7 h 1927"/>
                <a:gd name="T76" fmla="*/ 4 w 865"/>
                <a:gd name="T77" fmla="*/ 7 h 1927"/>
                <a:gd name="T78" fmla="*/ 3 w 865"/>
                <a:gd name="T79" fmla="*/ 7 h 1927"/>
                <a:gd name="T80" fmla="*/ 3 w 865"/>
                <a:gd name="T81" fmla="*/ 7 h 1927"/>
                <a:gd name="T82" fmla="*/ 3 w 865"/>
                <a:gd name="T83" fmla="*/ 7 h 1927"/>
                <a:gd name="T84" fmla="*/ 3 w 865"/>
                <a:gd name="T85" fmla="*/ 6 h 1927"/>
                <a:gd name="T86" fmla="*/ 3 w 865"/>
                <a:gd name="T87" fmla="*/ 6 h 1927"/>
                <a:gd name="T88" fmla="*/ 2 w 865"/>
                <a:gd name="T89" fmla="*/ 6 h 1927"/>
                <a:gd name="T90" fmla="*/ 2 w 865"/>
                <a:gd name="T91" fmla="*/ 5 h 1927"/>
                <a:gd name="T92" fmla="*/ 2 w 865"/>
                <a:gd name="T93" fmla="*/ 5 h 1927"/>
                <a:gd name="T94" fmla="*/ 2 w 865"/>
                <a:gd name="T95" fmla="*/ 5 h 1927"/>
                <a:gd name="T96" fmla="*/ 2 w 865"/>
                <a:gd name="T97" fmla="*/ 4 h 1927"/>
                <a:gd name="T98" fmla="*/ 1 w 865"/>
                <a:gd name="T99" fmla="*/ 3 h 1927"/>
                <a:gd name="T100" fmla="*/ 1 w 865"/>
                <a:gd name="T101" fmla="*/ 3 h 1927"/>
                <a:gd name="T102" fmla="*/ 1 w 865"/>
                <a:gd name="T103" fmla="*/ 2 h 1927"/>
                <a:gd name="T104" fmla="*/ 1 w 865"/>
                <a:gd name="T105" fmla="*/ 2 h 1927"/>
                <a:gd name="T106" fmla="*/ 1 w 865"/>
                <a:gd name="T107" fmla="*/ 1 h 1927"/>
                <a:gd name="T108" fmla="*/ 0 w 865"/>
                <a:gd name="T109" fmla="*/ 0 h 19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65"/>
                <a:gd name="T166" fmla="*/ 0 h 1927"/>
                <a:gd name="T167" fmla="*/ 865 w 865"/>
                <a:gd name="T168" fmla="*/ 1927 h 192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65" h="1927">
                  <a:moveTo>
                    <a:pt x="0" y="230"/>
                  </a:moveTo>
                  <a:lnTo>
                    <a:pt x="97" y="253"/>
                  </a:lnTo>
                  <a:lnTo>
                    <a:pt x="294" y="0"/>
                  </a:lnTo>
                  <a:lnTo>
                    <a:pt x="313" y="30"/>
                  </a:lnTo>
                  <a:lnTo>
                    <a:pt x="332" y="61"/>
                  </a:lnTo>
                  <a:lnTo>
                    <a:pt x="351" y="93"/>
                  </a:lnTo>
                  <a:lnTo>
                    <a:pt x="369" y="127"/>
                  </a:lnTo>
                  <a:lnTo>
                    <a:pt x="390" y="162"/>
                  </a:lnTo>
                  <a:lnTo>
                    <a:pt x="409" y="197"/>
                  </a:lnTo>
                  <a:lnTo>
                    <a:pt x="428" y="234"/>
                  </a:lnTo>
                  <a:lnTo>
                    <a:pt x="447" y="272"/>
                  </a:lnTo>
                  <a:lnTo>
                    <a:pt x="465" y="310"/>
                  </a:lnTo>
                  <a:lnTo>
                    <a:pt x="484" y="349"/>
                  </a:lnTo>
                  <a:lnTo>
                    <a:pt x="503" y="390"/>
                  </a:lnTo>
                  <a:lnTo>
                    <a:pt x="522" y="432"/>
                  </a:lnTo>
                  <a:lnTo>
                    <a:pt x="541" y="475"/>
                  </a:lnTo>
                  <a:lnTo>
                    <a:pt x="558" y="517"/>
                  </a:lnTo>
                  <a:lnTo>
                    <a:pt x="577" y="561"/>
                  </a:lnTo>
                  <a:lnTo>
                    <a:pt x="594" y="605"/>
                  </a:lnTo>
                  <a:lnTo>
                    <a:pt x="640" y="726"/>
                  </a:lnTo>
                  <a:lnTo>
                    <a:pt x="682" y="844"/>
                  </a:lnTo>
                  <a:lnTo>
                    <a:pt x="720" y="959"/>
                  </a:lnTo>
                  <a:lnTo>
                    <a:pt x="753" y="1069"/>
                  </a:lnTo>
                  <a:lnTo>
                    <a:pt x="781" y="1176"/>
                  </a:lnTo>
                  <a:lnTo>
                    <a:pt x="805" y="1278"/>
                  </a:lnTo>
                  <a:lnTo>
                    <a:pt x="825" y="1376"/>
                  </a:lnTo>
                  <a:lnTo>
                    <a:pt x="841" y="1467"/>
                  </a:lnTo>
                  <a:lnTo>
                    <a:pt x="854" y="1552"/>
                  </a:lnTo>
                  <a:lnTo>
                    <a:pt x="860" y="1629"/>
                  </a:lnTo>
                  <a:lnTo>
                    <a:pt x="865" y="1699"/>
                  </a:lnTo>
                  <a:lnTo>
                    <a:pt x="863" y="1762"/>
                  </a:lnTo>
                  <a:lnTo>
                    <a:pt x="859" y="1817"/>
                  </a:lnTo>
                  <a:lnTo>
                    <a:pt x="851" y="1863"/>
                  </a:lnTo>
                  <a:lnTo>
                    <a:pt x="838" y="1899"/>
                  </a:lnTo>
                  <a:lnTo>
                    <a:pt x="821" y="1926"/>
                  </a:lnTo>
                  <a:lnTo>
                    <a:pt x="818" y="1927"/>
                  </a:lnTo>
                  <a:lnTo>
                    <a:pt x="813" y="1927"/>
                  </a:lnTo>
                  <a:lnTo>
                    <a:pt x="808" y="1926"/>
                  </a:lnTo>
                  <a:lnTo>
                    <a:pt x="803" y="1924"/>
                  </a:lnTo>
                  <a:lnTo>
                    <a:pt x="767" y="1907"/>
                  </a:lnTo>
                  <a:lnTo>
                    <a:pt x="723" y="1874"/>
                  </a:lnTo>
                  <a:lnTo>
                    <a:pt x="676" y="1827"/>
                  </a:lnTo>
                  <a:lnTo>
                    <a:pt x="623" y="1765"/>
                  </a:lnTo>
                  <a:lnTo>
                    <a:pt x="566" y="1692"/>
                  </a:lnTo>
                  <a:lnTo>
                    <a:pt x="506" y="1605"/>
                  </a:lnTo>
                  <a:lnTo>
                    <a:pt x="445" y="1506"/>
                  </a:lnTo>
                  <a:lnTo>
                    <a:pt x="384" y="1398"/>
                  </a:lnTo>
                  <a:lnTo>
                    <a:pt x="324" y="1280"/>
                  </a:lnTo>
                  <a:lnTo>
                    <a:pt x="264" y="1152"/>
                  </a:lnTo>
                  <a:lnTo>
                    <a:pt x="208" y="1016"/>
                  </a:lnTo>
                  <a:lnTo>
                    <a:pt x="154" y="871"/>
                  </a:lnTo>
                  <a:lnTo>
                    <a:pt x="107" y="720"/>
                  </a:lnTo>
                  <a:lnTo>
                    <a:pt x="64" y="561"/>
                  </a:lnTo>
                  <a:lnTo>
                    <a:pt x="28" y="398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9" name="Freeform 32"/>
            <p:cNvSpPr>
              <a:spLocks/>
            </p:cNvSpPr>
            <p:nvPr/>
          </p:nvSpPr>
          <p:spPr bwMode="auto">
            <a:xfrm>
              <a:off x="859" y="1513"/>
              <a:ext cx="1263" cy="1279"/>
            </a:xfrm>
            <a:custGeom>
              <a:avLst/>
              <a:gdLst>
                <a:gd name="T0" fmla="*/ 9 w 2527"/>
                <a:gd name="T1" fmla="*/ 8 h 2558"/>
                <a:gd name="T2" fmla="*/ 2 w 2527"/>
                <a:gd name="T3" fmla="*/ 10 h 2558"/>
                <a:gd name="T4" fmla="*/ 2 w 2527"/>
                <a:gd name="T5" fmla="*/ 10 h 2558"/>
                <a:gd name="T6" fmla="*/ 2 w 2527"/>
                <a:gd name="T7" fmla="*/ 10 h 2558"/>
                <a:gd name="T8" fmla="*/ 2 w 2527"/>
                <a:gd name="T9" fmla="*/ 10 h 2558"/>
                <a:gd name="T10" fmla="*/ 2 w 2527"/>
                <a:gd name="T11" fmla="*/ 10 h 2558"/>
                <a:gd name="T12" fmla="*/ 2 w 2527"/>
                <a:gd name="T13" fmla="*/ 9 h 2558"/>
                <a:gd name="T14" fmla="*/ 2 w 2527"/>
                <a:gd name="T15" fmla="*/ 9 h 2558"/>
                <a:gd name="T16" fmla="*/ 2 w 2527"/>
                <a:gd name="T17" fmla="*/ 9 h 2558"/>
                <a:gd name="T18" fmla="*/ 2 w 2527"/>
                <a:gd name="T19" fmla="*/ 8 h 2558"/>
                <a:gd name="T20" fmla="*/ 2 w 2527"/>
                <a:gd name="T21" fmla="*/ 8 h 2558"/>
                <a:gd name="T22" fmla="*/ 2 w 2527"/>
                <a:gd name="T23" fmla="*/ 8 h 2558"/>
                <a:gd name="T24" fmla="*/ 2 w 2527"/>
                <a:gd name="T25" fmla="*/ 7 h 2558"/>
                <a:gd name="T26" fmla="*/ 2 w 2527"/>
                <a:gd name="T27" fmla="*/ 7 h 2558"/>
                <a:gd name="T28" fmla="*/ 2 w 2527"/>
                <a:gd name="T29" fmla="*/ 6 h 2558"/>
                <a:gd name="T30" fmla="*/ 2 w 2527"/>
                <a:gd name="T31" fmla="*/ 6 h 2558"/>
                <a:gd name="T32" fmla="*/ 1 w 2527"/>
                <a:gd name="T33" fmla="*/ 6 h 2558"/>
                <a:gd name="T34" fmla="*/ 1 w 2527"/>
                <a:gd name="T35" fmla="*/ 5 h 2558"/>
                <a:gd name="T36" fmla="*/ 1 w 2527"/>
                <a:gd name="T37" fmla="*/ 5 h 2558"/>
                <a:gd name="T38" fmla="*/ 1 w 2527"/>
                <a:gd name="T39" fmla="*/ 5 h 2558"/>
                <a:gd name="T40" fmla="*/ 1 w 2527"/>
                <a:gd name="T41" fmla="*/ 5 h 2558"/>
                <a:gd name="T42" fmla="*/ 1 w 2527"/>
                <a:gd name="T43" fmla="*/ 4 h 2558"/>
                <a:gd name="T44" fmla="*/ 1 w 2527"/>
                <a:gd name="T45" fmla="*/ 4 h 2558"/>
                <a:gd name="T46" fmla="*/ 1 w 2527"/>
                <a:gd name="T47" fmla="*/ 4 h 2558"/>
                <a:gd name="T48" fmla="*/ 0 w 2527"/>
                <a:gd name="T49" fmla="*/ 4 h 2558"/>
                <a:gd name="T50" fmla="*/ 0 w 2527"/>
                <a:gd name="T51" fmla="*/ 4 h 2558"/>
                <a:gd name="T52" fmla="*/ 0 w 2527"/>
                <a:gd name="T53" fmla="*/ 3 h 2558"/>
                <a:gd name="T54" fmla="*/ 0 w 2527"/>
                <a:gd name="T55" fmla="*/ 3 h 2558"/>
                <a:gd name="T56" fmla="*/ 0 w 2527"/>
                <a:gd name="T57" fmla="*/ 3 h 2558"/>
                <a:gd name="T58" fmla="*/ 0 w 2527"/>
                <a:gd name="T59" fmla="*/ 3 h 2558"/>
                <a:gd name="T60" fmla="*/ 0 w 2527"/>
                <a:gd name="T61" fmla="*/ 3 h 2558"/>
                <a:gd name="T62" fmla="*/ 0 w 2527"/>
                <a:gd name="T63" fmla="*/ 3 h 2558"/>
                <a:gd name="T64" fmla="*/ 0 w 2527"/>
                <a:gd name="T65" fmla="*/ 2 h 2558"/>
                <a:gd name="T66" fmla="*/ 0 w 2527"/>
                <a:gd name="T67" fmla="*/ 2 h 2558"/>
                <a:gd name="T68" fmla="*/ 7 w 2527"/>
                <a:gd name="T69" fmla="*/ 0 h 2558"/>
                <a:gd name="T70" fmla="*/ 7 w 2527"/>
                <a:gd name="T71" fmla="*/ 1 h 2558"/>
                <a:gd name="T72" fmla="*/ 7 w 2527"/>
                <a:gd name="T73" fmla="*/ 1 h 2558"/>
                <a:gd name="T74" fmla="*/ 8 w 2527"/>
                <a:gd name="T75" fmla="*/ 1 h 2558"/>
                <a:gd name="T76" fmla="*/ 8 w 2527"/>
                <a:gd name="T77" fmla="*/ 2 h 2558"/>
                <a:gd name="T78" fmla="*/ 8 w 2527"/>
                <a:gd name="T79" fmla="*/ 2 h 2558"/>
                <a:gd name="T80" fmla="*/ 8 w 2527"/>
                <a:gd name="T81" fmla="*/ 3 h 2558"/>
                <a:gd name="T82" fmla="*/ 8 w 2527"/>
                <a:gd name="T83" fmla="*/ 3 h 2558"/>
                <a:gd name="T84" fmla="*/ 9 w 2527"/>
                <a:gd name="T85" fmla="*/ 3 h 2558"/>
                <a:gd name="T86" fmla="*/ 9 w 2527"/>
                <a:gd name="T87" fmla="*/ 4 h 2558"/>
                <a:gd name="T88" fmla="*/ 9 w 2527"/>
                <a:gd name="T89" fmla="*/ 4 h 2558"/>
                <a:gd name="T90" fmla="*/ 9 w 2527"/>
                <a:gd name="T91" fmla="*/ 5 h 2558"/>
                <a:gd name="T92" fmla="*/ 9 w 2527"/>
                <a:gd name="T93" fmla="*/ 5 h 2558"/>
                <a:gd name="T94" fmla="*/ 9 w 2527"/>
                <a:gd name="T95" fmla="*/ 5 h 2558"/>
                <a:gd name="T96" fmla="*/ 9 w 2527"/>
                <a:gd name="T97" fmla="*/ 6 h 2558"/>
                <a:gd name="T98" fmla="*/ 9 w 2527"/>
                <a:gd name="T99" fmla="*/ 6 h 2558"/>
                <a:gd name="T100" fmla="*/ 9 w 2527"/>
                <a:gd name="T101" fmla="*/ 7 h 2558"/>
                <a:gd name="T102" fmla="*/ 9 w 2527"/>
                <a:gd name="T103" fmla="*/ 7 h 2558"/>
                <a:gd name="T104" fmla="*/ 9 w 2527"/>
                <a:gd name="T105" fmla="*/ 8 h 2558"/>
                <a:gd name="T106" fmla="*/ 9 w 2527"/>
                <a:gd name="T107" fmla="*/ 8 h 2558"/>
                <a:gd name="T108" fmla="*/ 9 w 2527"/>
                <a:gd name="T109" fmla="*/ 8 h 25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527"/>
                <a:gd name="T166" fmla="*/ 0 h 2558"/>
                <a:gd name="T167" fmla="*/ 2527 w 2527"/>
                <a:gd name="T168" fmla="*/ 2558 h 255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527" h="2558">
                  <a:moveTo>
                    <a:pt x="2495" y="1965"/>
                  </a:moveTo>
                  <a:lnTo>
                    <a:pt x="698" y="2558"/>
                  </a:lnTo>
                  <a:lnTo>
                    <a:pt x="709" y="2508"/>
                  </a:lnTo>
                  <a:lnTo>
                    <a:pt x="714" y="2449"/>
                  </a:lnTo>
                  <a:lnTo>
                    <a:pt x="715" y="2385"/>
                  </a:lnTo>
                  <a:lnTo>
                    <a:pt x="714" y="2316"/>
                  </a:lnTo>
                  <a:lnTo>
                    <a:pt x="707" y="2240"/>
                  </a:lnTo>
                  <a:lnTo>
                    <a:pt x="698" y="2160"/>
                  </a:lnTo>
                  <a:lnTo>
                    <a:pt x="684" y="2077"/>
                  </a:lnTo>
                  <a:lnTo>
                    <a:pt x="668" y="1990"/>
                  </a:lnTo>
                  <a:lnTo>
                    <a:pt x="648" y="1901"/>
                  </a:lnTo>
                  <a:lnTo>
                    <a:pt x="626" y="1810"/>
                  </a:lnTo>
                  <a:lnTo>
                    <a:pt x="600" y="1715"/>
                  </a:lnTo>
                  <a:lnTo>
                    <a:pt x="574" y="1623"/>
                  </a:lnTo>
                  <a:lnTo>
                    <a:pt x="544" y="1528"/>
                  </a:lnTo>
                  <a:lnTo>
                    <a:pt x="512" y="1434"/>
                  </a:lnTo>
                  <a:lnTo>
                    <a:pt x="478" y="1341"/>
                  </a:lnTo>
                  <a:lnTo>
                    <a:pt x="443" y="1250"/>
                  </a:lnTo>
                  <a:lnTo>
                    <a:pt x="417" y="1184"/>
                  </a:lnTo>
                  <a:lnTo>
                    <a:pt x="390" y="1120"/>
                  </a:lnTo>
                  <a:lnTo>
                    <a:pt x="361" y="1058"/>
                  </a:lnTo>
                  <a:lnTo>
                    <a:pt x="333" y="997"/>
                  </a:lnTo>
                  <a:lnTo>
                    <a:pt x="306" y="939"/>
                  </a:lnTo>
                  <a:lnTo>
                    <a:pt x="278" y="882"/>
                  </a:lnTo>
                  <a:lnTo>
                    <a:pt x="250" y="827"/>
                  </a:lnTo>
                  <a:lnTo>
                    <a:pt x="222" y="775"/>
                  </a:lnTo>
                  <a:lnTo>
                    <a:pt x="193" y="727"/>
                  </a:lnTo>
                  <a:lnTo>
                    <a:pt x="165" y="678"/>
                  </a:lnTo>
                  <a:lnTo>
                    <a:pt x="137" y="634"/>
                  </a:lnTo>
                  <a:lnTo>
                    <a:pt x="108" y="591"/>
                  </a:lnTo>
                  <a:lnTo>
                    <a:pt x="80" y="552"/>
                  </a:lnTo>
                  <a:lnTo>
                    <a:pt x="53" y="516"/>
                  </a:lnTo>
                  <a:lnTo>
                    <a:pt x="27" y="483"/>
                  </a:lnTo>
                  <a:lnTo>
                    <a:pt x="0" y="453"/>
                  </a:lnTo>
                  <a:lnTo>
                    <a:pt x="1862" y="0"/>
                  </a:lnTo>
                  <a:lnTo>
                    <a:pt x="1939" y="73"/>
                  </a:lnTo>
                  <a:lnTo>
                    <a:pt x="2009" y="151"/>
                  </a:lnTo>
                  <a:lnTo>
                    <a:pt x="2075" y="236"/>
                  </a:lnTo>
                  <a:lnTo>
                    <a:pt x="2137" y="327"/>
                  </a:lnTo>
                  <a:lnTo>
                    <a:pt x="2193" y="422"/>
                  </a:lnTo>
                  <a:lnTo>
                    <a:pt x="2245" y="522"/>
                  </a:lnTo>
                  <a:lnTo>
                    <a:pt x="2292" y="624"/>
                  </a:lnTo>
                  <a:lnTo>
                    <a:pt x="2335" y="730"/>
                  </a:lnTo>
                  <a:lnTo>
                    <a:pt x="2371" y="835"/>
                  </a:lnTo>
                  <a:lnTo>
                    <a:pt x="2406" y="944"/>
                  </a:lnTo>
                  <a:lnTo>
                    <a:pt x="2434" y="1050"/>
                  </a:lnTo>
                  <a:lnTo>
                    <a:pt x="2459" y="1157"/>
                  </a:lnTo>
                  <a:lnTo>
                    <a:pt x="2480" y="1261"/>
                  </a:lnTo>
                  <a:lnTo>
                    <a:pt x="2497" y="1363"/>
                  </a:lnTo>
                  <a:lnTo>
                    <a:pt x="2509" y="1462"/>
                  </a:lnTo>
                  <a:lnTo>
                    <a:pt x="2519" y="1558"/>
                  </a:lnTo>
                  <a:lnTo>
                    <a:pt x="2527" y="1717"/>
                  </a:lnTo>
                  <a:lnTo>
                    <a:pt x="2522" y="1836"/>
                  </a:lnTo>
                  <a:lnTo>
                    <a:pt x="2511" y="1920"/>
                  </a:lnTo>
                  <a:lnTo>
                    <a:pt x="2495" y="1965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0" name="Freeform 33"/>
            <p:cNvSpPr>
              <a:spLocks/>
            </p:cNvSpPr>
            <p:nvPr/>
          </p:nvSpPr>
          <p:spPr bwMode="auto">
            <a:xfrm>
              <a:off x="890" y="1545"/>
              <a:ext cx="997" cy="318"/>
            </a:xfrm>
            <a:custGeom>
              <a:avLst/>
              <a:gdLst>
                <a:gd name="T0" fmla="*/ 8 w 1992"/>
                <a:gd name="T1" fmla="*/ 0 h 635"/>
                <a:gd name="T2" fmla="*/ 0 w 1992"/>
                <a:gd name="T3" fmla="*/ 2 h 635"/>
                <a:gd name="T4" fmla="*/ 1 w 1992"/>
                <a:gd name="T5" fmla="*/ 2 h 635"/>
                <a:gd name="T6" fmla="*/ 1 w 1992"/>
                <a:gd name="T7" fmla="*/ 2 h 635"/>
                <a:gd name="T8" fmla="*/ 1 w 1992"/>
                <a:gd name="T9" fmla="*/ 3 h 635"/>
                <a:gd name="T10" fmla="*/ 1 w 1992"/>
                <a:gd name="T11" fmla="*/ 3 h 635"/>
                <a:gd name="T12" fmla="*/ 1 w 1992"/>
                <a:gd name="T13" fmla="*/ 3 h 635"/>
                <a:gd name="T14" fmla="*/ 1 w 1992"/>
                <a:gd name="T15" fmla="*/ 3 h 635"/>
                <a:gd name="T16" fmla="*/ 1 w 1992"/>
                <a:gd name="T17" fmla="*/ 3 h 635"/>
                <a:gd name="T18" fmla="*/ 1 w 1992"/>
                <a:gd name="T19" fmla="*/ 3 h 635"/>
                <a:gd name="T20" fmla="*/ 8 w 1992"/>
                <a:gd name="T21" fmla="*/ 1 h 635"/>
                <a:gd name="T22" fmla="*/ 8 w 1992"/>
                <a:gd name="T23" fmla="*/ 1 h 635"/>
                <a:gd name="T24" fmla="*/ 8 w 1992"/>
                <a:gd name="T25" fmla="*/ 1 h 635"/>
                <a:gd name="T26" fmla="*/ 8 w 1992"/>
                <a:gd name="T27" fmla="*/ 1 h 635"/>
                <a:gd name="T28" fmla="*/ 8 w 1992"/>
                <a:gd name="T29" fmla="*/ 1 h 635"/>
                <a:gd name="T30" fmla="*/ 8 w 1992"/>
                <a:gd name="T31" fmla="*/ 1 h 635"/>
                <a:gd name="T32" fmla="*/ 8 w 1992"/>
                <a:gd name="T33" fmla="*/ 1 h 635"/>
                <a:gd name="T34" fmla="*/ 8 w 1992"/>
                <a:gd name="T35" fmla="*/ 1 h 635"/>
                <a:gd name="T36" fmla="*/ 8 w 1992"/>
                <a:gd name="T37" fmla="*/ 0 h 6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2"/>
                <a:gd name="T58" fmla="*/ 0 h 635"/>
                <a:gd name="T59" fmla="*/ 1992 w 1992"/>
                <a:gd name="T60" fmla="*/ 635 h 63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2" h="635">
                  <a:moveTo>
                    <a:pt x="1868" y="0"/>
                  </a:moveTo>
                  <a:lnTo>
                    <a:pt x="0" y="465"/>
                  </a:lnTo>
                  <a:lnTo>
                    <a:pt x="14" y="484"/>
                  </a:lnTo>
                  <a:lnTo>
                    <a:pt x="28" y="503"/>
                  </a:lnTo>
                  <a:lnTo>
                    <a:pt x="42" y="523"/>
                  </a:lnTo>
                  <a:lnTo>
                    <a:pt x="58" y="545"/>
                  </a:lnTo>
                  <a:lnTo>
                    <a:pt x="72" y="566"/>
                  </a:lnTo>
                  <a:lnTo>
                    <a:pt x="86" y="589"/>
                  </a:lnTo>
                  <a:lnTo>
                    <a:pt x="100" y="611"/>
                  </a:lnTo>
                  <a:lnTo>
                    <a:pt x="115" y="635"/>
                  </a:lnTo>
                  <a:lnTo>
                    <a:pt x="1992" y="143"/>
                  </a:lnTo>
                  <a:lnTo>
                    <a:pt x="1978" y="124"/>
                  </a:lnTo>
                  <a:lnTo>
                    <a:pt x="1962" y="105"/>
                  </a:lnTo>
                  <a:lnTo>
                    <a:pt x="1946" y="88"/>
                  </a:lnTo>
                  <a:lnTo>
                    <a:pt x="1932" y="69"/>
                  </a:lnTo>
                  <a:lnTo>
                    <a:pt x="1917" y="52"/>
                  </a:lnTo>
                  <a:lnTo>
                    <a:pt x="1901" y="34"/>
                  </a:lnTo>
                  <a:lnTo>
                    <a:pt x="1884" y="17"/>
                  </a:lnTo>
                  <a:lnTo>
                    <a:pt x="1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1" name="Freeform 34"/>
            <p:cNvSpPr>
              <a:spLocks/>
            </p:cNvSpPr>
            <p:nvPr/>
          </p:nvSpPr>
          <p:spPr bwMode="auto">
            <a:xfrm>
              <a:off x="1004" y="1740"/>
              <a:ext cx="244" cy="202"/>
            </a:xfrm>
            <a:custGeom>
              <a:avLst/>
              <a:gdLst>
                <a:gd name="T0" fmla="*/ 1 w 487"/>
                <a:gd name="T1" fmla="*/ 1 h 406"/>
                <a:gd name="T2" fmla="*/ 1 w 487"/>
                <a:gd name="T3" fmla="*/ 1 h 406"/>
                <a:gd name="T4" fmla="*/ 1 w 487"/>
                <a:gd name="T5" fmla="*/ 1 h 406"/>
                <a:gd name="T6" fmla="*/ 1 w 487"/>
                <a:gd name="T7" fmla="*/ 1 h 406"/>
                <a:gd name="T8" fmla="*/ 1 w 487"/>
                <a:gd name="T9" fmla="*/ 1 h 406"/>
                <a:gd name="T10" fmla="*/ 1 w 487"/>
                <a:gd name="T11" fmla="*/ 0 h 406"/>
                <a:gd name="T12" fmla="*/ 1 w 487"/>
                <a:gd name="T13" fmla="*/ 0 h 406"/>
                <a:gd name="T14" fmla="*/ 1 w 487"/>
                <a:gd name="T15" fmla="*/ 0 h 406"/>
                <a:gd name="T16" fmla="*/ 1 w 487"/>
                <a:gd name="T17" fmla="*/ 0 h 406"/>
                <a:gd name="T18" fmla="*/ 0 w 487"/>
                <a:gd name="T19" fmla="*/ 0 h 406"/>
                <a:gd name="T20" fmla="*/ 2 w 487"/>
                <a:gd name="T21" fmla="*/ 0 h 406"/>
                <a:gd name="T22" fmla="*/ 2 w 487"/>
                <a:gd name="T23" fmla="*/ 0 h 406"/>
                <a:gd name="T24" fmla="*/ 2 w 487"/>
                <a:gd name="T25" fmla="*/ 0 h 406"/>
                <a:gd name="T26" fmla="*/ 2 w 487"/>
                <a:gd name="T27" fmla="*/ 0 h 406"/>
                <a:gd name="T28" fmla="*/ 2 w 487"/>
                <a:gd name="T29" fmla="*/ 0 h 406"/>
                <a:gd name="T30" fmla="*/ 2 w 487"/>
                <a:gd name="T31" fmla="*/ 0 h 406"/>
                <a:gd name="T32" fmla="*/ 2 w 487"/>
                <a:gd name="T33" fmla="*/ 0 h 406"/>
                <a:gd name="T34" fmla="*/ 2 w 487"/>
                <a:gd name="T35" fmla="*/ 0 h 406"/>
                <a:gd name="T36" fmla="*/ 2 w 487"/>
                <a:gd name="T37" fmla="*/ 0 h 406"/>
                <a:gd name="T38" fmla="*/ 2 w 487"/>
                <a:gd name="T39" fmla="*/ 0 h 406"/>
                <a:gd name="T40" fmla="*/ 2 w 487"/>
                <a:gd name="T41" fmla="*/ 0 h 406"/>
                <a:gd name="T42" fmla="*/ 2 w 487"/>
                <a:gd name="T43" fmla="*/ 0 h 406"/>
                <a:gd name="T44" fmla="*/ 2 w 487"/>
                <a:gd name="T45" fmla="*/ 0 h 406"/>
                <a:gd name="T46" fmla="*/ 2 w 487"/>
                <a:gd name="T47" fmla="*/ 1 h 406"/>
                <a:gd name="T48" fmla="*/ 1 w 487"/>
                <a:gd name="T49" fmla="*/ 0 h 406"/>
                <a:gd name="T50" fmla="*/ 1 w 487"/>
                <a:gd name="T51" fmla="*/ 1 h 406"/>
                <a:gd name="T52" fmla="*/ 1 w 487"/>
                <a:gd name="T53" fmla="*/ 1 h 406"/>
                <a:gd name="T54" fmla="*/ 1 w 487"/>
                <a:gd name="T55" fmla="*/ 1 h 406"/>
                <a:gd name="T56" fmla="*/ 1 w 487"/>
                <a:gd name="T57" fmla="*/ 1 h 406"/>
                <a:gd name="T58" fmla="*/ 1 w 487"/>
                <a:gd name="T59" fmla="*/ 1 h 406"/>
                <a:gd name="T60" fmla="*/ 1 w 487"/>
                <a:gd name="T61" fmla="*/ 1 h 406"/>
                <a:gd name="T62" fmla="*/ 2 w 487"/>
                <a:gd name="T63" fmla="*/ 1 h 406"/>
                <a:gd name="T64" fmla="*/ 1 w 487"/>
                <a:gd name="T65" fmla="*/ 1 h 4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7"/>
                <a:gd name="T100" fmla="*/ 0 h 406"/>
                <a:gd name="T101" fmla="*/ 487 w 487"/>
                <a:gd name="T102" fmla="*/ 406 h 4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7" h="406">
                  <a:moveTo>
                    <a:pt x="152" y="406"/>
                  </a:moveTo>
                  <a:lnTo>
                    <a:pt x="148" y="395"/>
                  </a:lnTo>
                  <a:lnTo>
                    <a:pt x="160" y="390"/>
                  </a:lnTo>
                  <a:lnTo>
                    <a:pt x="171" y="385"/>
                  </a:lnTo>
                  <a:lnTo>
                    <a:pt x="177" y="380"/>
                  </a:lnTo>
                  <a:lnTo>
                    <a:pt x="181" y="374"/>
                  </a:lnTo>
                  <a:lnTo>
                    <a:pt x="182" y="368"/>
                  </a:lnTo>
                  <a:lnTo>
                    <a:pt x="182" y="362"/>
                  </a:lnTo>
                  <a:lnTo>
                    <a:pt x="179" y="354"/>
                  </a:lnTo>
                  <a:lnTo>
                    <a:pt x="176" y="346"/>
                  </a:lnTo>
                  <a:lnTo>
                    <a:pt x="69" y="126"/>
                  </a:lnTo>
                  <a:lnTo>
                    <a:pt x="52" y="118"/>
                  </a:lnTo>
                  <a:lnTo>
                    <a:pt x="39" y="113"/>
                  </a:lnTo>
                  <a:lnTo>
                    <a:pt x="30" y="109"/>
                  </a:lnTo>
                  <a:lnTo>
                    <a:pt x="23" y="107"/>
                  </a:lnTo>
                  <a:lnTo>
                    <a:pt x="20" y="105"/>
                  </a:lnTo>
                  <a:lnTo>
                    <a:pt x="15" y="104"/>
                  </a:lnTo>
                  <a:lnTo>
                    <a:pt x="11" y="104"/>
                  </a:lnTo>
                  <a:lnTo>
                    <a:pt x="4" y="105"/>
                  </a:lnTo>
                  <a:lnTo>
                    <a:pt x="0" y="93"/>
                  </a:lnTo>
                  <a:lnTo>
                    <a:pt x="115" y="65"/>
                  </a:lnTo>
                  <a:lnTo>
                    <a:pt x="398" y="212"/>
                  </a:lnTo>
                  <a:lnTo>
                    <a:pt x="401" y="211"/>
                  </a:lnTo>
                  <a:lnTo>
                    <a:pt x="333" y="74"/>
                  </a:lnTo>
                  <a:lnTo>
                    <a:pt x="327" y="63"/>
                  </a:lnTo>
                  <a:lnTo>
                    <a:pt x="321" y="54"/>
                  </a:lnTo>
                  <a:lnTo>
                    <a:pt x="313" y="47"/>
                  </a:lnTo>
                  <a:lnTo>
                    <a:pt x="306" y="43"/>
                  </a:lnTo>
                  <a:lnTo>
                    <a:pt x="303" y="41"/>
                  </a:lnTo>
                  <a:lnTo>
                    <a:pt x="298" y="39"/>
                  </a:lnTo>
                  <a:lnTo>
                    <a:pt x="294" y="39"/>
                  </a:lnTo>
                  <a:lnTo>
                    <a:pt x="287" y="39"/>
                  </a:lnTo>
                  <a:lnTo>
                    <a:pt x="281" y="39"/>
                  </a:lnTo>
                  <a:lnTo>
                    <a:pt x="275" y="39"/>
                  </a:lnTo>
                  <a:lnTo>
                    <a:pt x="267" y="39"/>
                  </a:lnTo>
                  <a:lnTo>
                    <a:pt x="259" y="41"/>
                  </a:lnTo>
                  <a:lnTo>
                    <a:pt x="254" y="28"/>
                  </a:lnTo>
                  <a:lnTo>
                    <a:pt x="371" y="0"/>
                  </a:lnTo>
                  <a:lnTo>
                    <a:pt x="377" y="11"/>
                  </a:lnTo>
                  <a:lnTo>
                    <a:pt x="366" y="16"/>
                  </a:lnTo>
                  <a:lnTo>
                    <a:pt x="358" y="20"/>
                  </a:lnTo>
                  <a:lnTo>
                    <a:pt x="352" y="25"/>
                  </a:lnTo>
                  <a:lnTo>
                    <a:pt x="347" y="30"/>
                  </a:lnTo>
                  <a:lnTo>
                    <a:pt x="346" y="35"/>
                  </a:lnTo>
                  <a:lnTo>
                    <a:pt x="346" y="41"/>
                  </a:lnTo>
                  <a:lnTo>
                    <a:pt x="349" y="50"/>
                  </a:lnTo>
                  <a:lnTo>
                    <a:pt x="352" y="60"/>
                  </a:lnTo>
                  <a:lnTo>
                    <a:pt x="487" y="332"/>
                  </a:lnTo>
                  <a:lnTo>
                    <a:pt x="471" y="335"/>
                  </a:lnTo>
                  <a:lnTo>
                    <a:pt x="110" y="148"/>
                  </a:lnTo>
                  <a:lnTo>
                    <a:pt x="107" y="149"/>
                  </a:lnTo>
                  <a:lnTo>
                    <a:pt x="196" y="330"/>
                  </a:lnTo>
                  <a:lnTo>
                    <a:pt x="201" y="340"/>
                  </a:lnTo>
                  <a:lnTo>
                    <a:pt x="207" y="347"/>
                  </a:lnTo>
                  <a:lnTo>
                    <a:pt x="212" y="354"/>
                  </a:lnTo>
                  <a:lnTo>
                    <a:pt x="218" y="358"/>
                  </a:lnTo>
                  <a:lnTo>
                    <a:pt x="223" y="362"/>
                  </a:lnTo>
                  <a:lnTo>
                    <a:pt x="228" y="363"/>
                  </a:lnTo>
                  <a:lnTo>
                    <a:pt x="234" y="365"/>
                  </a:lnTo>
                  <a:lnTo>
                    <a:pt x="240" y="365"/>
                  </a:lnTo>
                  <a:lnTo>
                    <a:pt x="247" y="366"/>
                  </a:lnTo>
                  <a:lnTo>
                    <a:pt x="254" y="365"/>
                  </a:lnTo>
                  <a:lnTo>
                    <a:pt x="262" y="365"/>
                  </a:lnTo>
                  <a:lnTo>
                    <a:pt x="270" y="363"/>
                  </a:lnTo>
                  <a:lnTo>
                    <a:pt x="276" y="374"/>
                  </a:lnTo>
                  <a:lnTo>
                    <a:pt x="152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2" name="Freeform 35"/>
            <p:cNvSpPr>
              <a:spLocks/>
            </p:cNvSpPr>
            <p:nvPr/>
          </p:nvSpPr>
          <p:spPr bwMode="auto">
            <a:xfrm>
              <a:off x="1205" y="1697"/>
              <a:ext cx="237" cy="196"/>
            </a:xfrm>
            <a:custGeom>
              <a:avLst/>
              <a:gdLst>
                <a:gd name="T0" fmla="*/ 1 w 473"/>
                <a:gd name="T1" fmla="*/ 2 h 392"/>
                <a:gd name="T2" fmla="*/ 1 w 473"/>
                <a:gd name="T3" fmla="*/ 2 h 392"/>
                <a:gd name="T4" fmla="*/ 1 w 473"/>
                <a:gd name="T5" fmla="*/ 2 h 392"/>
                <a:gd name="T6" fmla="*/ 1 w 473"/>
                <a:gd name="T7" fmla="*/ 2 h 392"/>
                <a:gd name="T8" fmla="*/ 1 w 473"/>
                <a:gd name="T9" fmla="*/ 2 h 392"/>
                <a:gd name="T10" fmla="*/ 1 w 473"/>
                <a:gd name="T11" fmla="*/ 1 h 392"/>
                <a:gd name="T12" fmla="*/ 1 w 473"/>
                <a:gd name="T13" fmla="*/ 1 h 392"/>
                <a:gd name="T14" fmla="*/ 1 w 473"/>
                <a:gd name="T15" fmla="*/ 1 h 392"/>
                <a:gd name="T16" fmla="*/ 1 w 473"/>
                <a:gd name="T17" fmla="*/ 1 h 392"/>
                <a:gd name="T18" fmla="*/ 1 w 473"/>
                <a:gd name="T19" fmla="*/ 1 h 392"/>
                <a:gd name="T20" fmla="*/ 2 w 473"/>
                <a:gd name="T21" fmla="*/ 0 h 392"/>
                <a:gd name="T22" fmla="*/ 2 w 473"/>
                <a:gd name="T23" fmla="*/ 1 h 392"/>
                <a:gd name="T24" fmla="*/ 2 w 473"/>
                <a:gd name="T25" fmla="*/ 1 h 392"/>
                <a:gd name="T26" fmla="*/ 2 w 473"/>
                <a:gd name="T27" fmla="*/ 1 h 392"/>
                <a:gd name="T28" fmla="*/ 2 w 473"/>
                <a:gd name="T29" fmla="*/ 1 h 392"/>
                <a:gd name="T30" fmla="*/ 2 w 473"/>
                <a:gd name="T31" fmla="*/ 1 h 392"/>
                <a:gd name="T32" fmla="*/ 2 w 473"/>
                <a:gd name="T33" fmla="*/ 1 h 392"/>
                <a:gd name="T34" fmla="*/ 1 w 473"/>
                <a:gd name="T35" fmla="*/ 1 h 392"/>
                <a:gd name="T36" fmla="*/ 1 w 473"/>
                <a:gd name="T37" fmla="*/ 1 h 392"/>
                <a:gd name="T38" fmla="*/ 1 w 473"/>
                <a:gd name="T39" fmla="*/ 1 h 392"/>
                <a:gd name="T40" fmla="*/ 1 w 473"/>
                <a:gd name="T41" fmla="*/ 1 h 392"/>
                <a:gd name="T42" fmla="*/ 1 w 473"/>
                <a:gd name="T43" fmla="*/ 1 h 392"/>
                <a:gd name="T44" fmla="*/ 1 w 473"/>
                <a:gd name="T45" fmla="*/ 1 h 392"/>
                <a:gd name="T46" fmla="*/ 1 w 473"/>
                <a:gd name="T47" fmla="*/ 1 h 392"/>
                <a:gd name="T48" fmla="*/ 1 w 473"/>
                <a:gd name="T49" fmla="*/ 1 h 392"/>
                <a:gd name="T50" fmla="*/ 1 w 473"/>
                <a:gd name="T51" fmla="*/ 1 h 392"/>
                <a:gd name="T52" fmla="*/ 1 w 473"/>
                <a:gd name="T53" fmla="*/ 1 h 392"/>
                <a:gd name="T54" fmla="*/ 2 w 473"/>
                <a:gd name="T55" fmla="*/ 1 h 392"/>
                <a:gd name="T56" fmla="*/ 2 w 473"/>
                <a:gd name="T57" fmla="*/ 1 h 392"/>
                <a:gd name="T58" fmla="*/ 2 w 473"/>
                <a:gd name="T59" fmla="*/ 1 h 392"/>
                <a:gd name="T60" fmla="*/ 2 w 473"/>
                <a:gd name="T61" fmla="*/ 1 h 392"/>
                <a:gd name="T62" fmla="*/ 2 w 473"/>
                <a:gd name="T63" fmla="*/ 1 h 392"/>
                <a:gd name="T64" fmla="*/ 2 w 473"/>
                <a:gd name="T65" fmla="*/ 1 h 392"/>
                <a:gd name="T66" fmla="*/ 2 w 473"/>
                <a:gd name="T67" fmla="*/ 1 h 392"/>
                <a:gd name="T68" fmla="*/ 2 w 473"/>
                <a:gd name="T69" fmla="*/ 1 h 392"/>
                <a:gd name="T70" fmla="*/ 2 w 473"/>
                <a:gd name="T71" fmla="*/ 1 h 392"/>
                <a:gd name="T72" fmla="*/ 2 w 473"/>
                <a:gd name="T73" fmla="*/ 1 h 392"/>
                <a:gd name="T74" fmla="*/ 2 w 473"/>
                <a:gd name="T75" fmla="*/ 1 h 392"/>
                <a:gd name="T76" fmla="*/ 1 w 473"/>
                <a:gd name="T77" fmla="*/ 1 h 392"/>
                <a:gd name="T78" fmla="*/ 1 w 473"/>
                <a:gd name="T79" fmla="*/ 1 h 392"/>
                <a:gd name="T80" fmla="*/ 2 w 473"/>
                <a:gd name="T81" fmla="*/ 2 h 392"/>
                <a:gd name="T82" fmla="*/ 2 w 473"/>
                <a:gd name="T83" fmla="*/ 2 h 392"/>
                <a:gd name="T84" fmla="*/ 2 w 473"/>
                <a:gd name="T85" fmla="*/ 2 h 392"/>
                <a:gd name="T86" fmla="*/ 2 w 473"/>
                <a:gd name="T87" fmla="*/ 2 h 392"/>
                <a:gd name="T88" fmla="*/ 2 w 473"/>
                <a:gd name="T89" fmla="*/ 2 h 392"/>
                <a:gd name="T90" fmla="*/ 2 w 473"/>
                <a:gd name="T91" fmla="*/ 2 h 392"/>
                <a:gd name="T92" fmla="*/ 2 w 473"/>
                <a:gd name="T93" fmla="*/ 2 h 392"/>
                <a:gd name="T94" fmla="*/ 2 w 473"/>
                <a:gd name="T95" fmla="*/ 2 h 392"/>
                <a:gd name="T96" fmla="*/ 2 w 473"/>
                <a:gd name="T97" fmla="*/ 2 h 392"/>
                <a:gd name="T98" fmla="*/ 2 w 473"/>
                <a:gd name="T99" fmla="*/ 1 h 392"/>
                <a:gd name="T100" fmla="*/ 2 w 473"/>
                <a:gd name="T101" fmla="*/ 1 h 3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73"/>
                <a:gd name="T154" fmla="*/ 0 h 392"/>
                <a:gd name="T155" fmla="*/ 473 w 473"/>
                <a:gd name="T156" fmla="*/ 392 h 3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73" h="392">
                  <a:moveTo>
                    <a:pt x="473" y="311"/>
                  </a:moveTo>
                  <a:lnTo>
                    <a:pt x="155" y="392"/>
                  </a:lnTo>
                  <a:lnTo>
                    <a:pt x="149" y="381"/>
                  </a:lnTo>
                  <a:lnTo>
                    <a:pt x="160" y="377"/>
                  </a:lnTo>
                  <a:lnTo>
                    <a:pt x="168" y="373"/>
                  </a:lnTo>
                  <a:lnTo>
                    <a:pt x="174" y="370"/>
                  </a:lnTo>
                  <a:lnTo>
                    <a:pt x="179" y="366"/>
                  </a:lnTo>
                  <a:lnTo>
                    <a:pt x="184" y="360"/>
                  </a:lnTo>
                  <a:lnTo>
                    <a:pt x="185" y="352"/>
                  </a:lnTo>
                  <a:lnTo>
                    <a:pt x="185" y="344"/>
                  </a:lnTo>
                  <a:lnTo>
                    <a:pt x="181" y="335"/>
                  </a:lnTo>
                  <a:lnTo>
                    <a:pt x="70" y="112"/>
                  </a:lnTo>
                  <a:lnTo>
                    <a:pt x="66" y="102"/>
                  </a:lnTo>
                  <a:lnTo>
                    <a:pt x="59" y="94"/>
                  </a:lnTo>
                  <a:lnTo>
                    <a:pt x="52" y="90"/>
                  </a:lnTo>
                  <a:lnTo>
                    <a:pt x="42" y="88"/>
                  </a:lnTo>
                  <a:lnTo>
                    <a:pt x="36" y="88"/>
                  </a:lnTo>
                  <a:lnTo>
                    <a:pt x="26" y="88"/>
                  </a:lnTo>
                  <a:lnTo>
                    <a:pt x="17" y="90"/>
                  </a:lnTo>
                  <a:lnTo>
                    <a:pt x="6" y="91"/>
                  </a:lnTo>
                  <a:lnTo>
                    <a:pt x="0" y="79"/>
                  </a:lnTo>
                  <a:lnTo>
                    <a:pt x="314" y="0"/>
                  </a:lnTo>
                  <a:lnTo>
                    <a:pt x="360" y="94"/>
                  </a:lnTo>
                  <a:lnTo>
                    <a:pt x="347" y="98"/>
                  </a:lnTo>
                  <a:lnTo>
                    <a:pt x="339" y="88"/>
                  </a:lnTo>
                  <a:lnTo>
                    <a:pt x="331" y="79"/>
                  </a:lnTo>
                  <a:lnTo>
                    <a:pt x="322" y="71"/>
                  </a:lnTo>
                  <a:lnTo>
                    <a:pt x="314" y="63"/>
                  </a:lnTo>
                  <a:lnTo>
                    <a:pt x="306" y="57"/>
                  </a:lnTo>
                  <a:lnTo>
                    <a:pt x="298" y="52"/>
                  </a:lnTo>
                  <a:lnTo>
                    <a:pt x="289" y="47"/>
                  </a:lnTo>
                  <a:lnTo>
                    <a:pt x="281" y="44"/>
                  </a:lnTo>
                  <a:lnTo>
                    <a:pt x="272" y="43"/>
                  </a:lnTo>
                  <a:lnTo>
                    <a:pt x="262" y="41"/>
                  </a:lnTo>
                  <a:lnTo>
                    <a:pt x="251" y="41"/>
                  </a:lnTo>
                  <a:lnTo>
                    <a:pt x="240" y="41"/>
                  </a:lnTo>
                  <a:lnTo>
                    <a:pt x="228" y="43"/>
                  </a:lnTo>
                  <a:lnTo>
                    <a:pt x="214" y="44"/>
                  </a:lnTo>
                  <a:lnTo>
                    <a:pt x="198" y="47"/>
                  </a:lnTo>
                  <a:lnTo>
                    <a:pt x="182" y="50"/>
                  </a:lnTo>
                  <a:lnTo>
                    <a:pt x="171" y="54"/>
                  </a:lnTo>
                  <a:lnTo>
                    <a:pt x="163" y="57"/>
                  </a:lnTo>
                  <a:lnTo>
                    <a:pt x="157" y="60"/>
                  </a:lnTo>
                  <a:lnTo>
                    <a:pt x="154" y="63"/>
                  </a:lnTo>
                  <a:lnTo>
                    <a:pt x="152" y="66"/>
                  </a:lnTo>
                  <a:lnTo>
                    <a:pt x="152" y="71"/>
                  </a:lnTo>
                  <a:lnTo>
                    <a:pt x="152" y="77"/>
                  </a:lnTo>
                  <a:lnTo>
                    <a:pt x="155" y="83"/>
                  </a:lnTo>
                  <a:lnTo>
                    <a:pt x="207" y="190"/>
                  </a:lnTo>
                  <a:lnTo>
                    <a:pt x="218" y="187"/>
                  </a:lnTo>
                  <a:lnTo>
                    <a:pt x="229" y="184"/>
                  </a:lnTo>
                  <a:lnTo>
                    <a:pt x="237" y="181"/>
                  </a:lnTo>
                  <a:lnTo>
                    <a:pt x="245" y="176"/>
                  </a:lnTo>
                  <a:lnTo>
                    <a:pt x="251" y="173"/>
                  </a:lnTo>
                  <a:lnTo>
                    <a:pt x="258" y="168"/>
                  </a:lnTo>
                  <a:lnTo>
                    <a:pt x="261" y="164"/>
                  </a:lnTo>
                  <a:lnTo>
                    <a:pt x="264" y="159"/>
                  </a:lnTo>
                  <a:lnTo>
                    <a:pt x="267" y="148"/>
                  </a:lnTo>
                  <a:lnTo>
                    <a:pt x="269" y="135"/>
                  </a:lnTo>
                  <a:lnTo>
                    <a:pt x="267" y="118"/>
                  </a:lnTo>
                  <a:lnTo>
                    <a:pt x="262" y="99"/>
                  </a:lnTo>
                  <a:lnTo>
                    <a:pt x="276" y="96"/>
                  </a:lnTo>
                  <a:lnTo>
                    <a:pt x="354" y="252"/>
                  </a:lnTo>
                  <a:lnTo>
                    <a:pt x="339" y="255"/>
                  </a:lnTo>
                  <a:lnTo>
                    <a:pt x="333" y="245"/>
                  </a:lnTo>
                  <a:lnTo>
                    <a:pt x="327" y="238"/>
                  </a:lnTo>
                  <a:lnTo>
                    <a:pt x="320" y="230"/>
                  </a:lnTo>
                  <a:lnTo>
                    <a:pt x="314" y="223"/>
                  </a:lnTo>
                  <a:lnTo>
                    <a:pt x="308" y="219"/>
                  </a:lnTo>
                  <a:lnTo>
                    <a:pt x="302" y="214"/>
                  </a:lnTo>
                  <a:lnTo>
                    <a:pt x="295" y="209"/>
                  </a:lnTo>
                  <a:lnTo>
                    <a:pt x="289" y="206"/>
                  </a:lnTo>
                  <a:lnTo>
                    <a:pt x="283" y="203"/>
                  </a:lnTo>
                  <a:lnTo>
                    <a:pt x="275" y="201"/>
                  </a:lnTo>
                  <a:lnTo>
                    <a:pt x="267" y="200"/>
                  </a:lnTo>
                  <a:lnTo>
                    <a:pt x="258" y="200"/>
                  </a:lnTo>
                  <a:lnTo>
                    <a:pt x="248" y="200"/>
                  </a:lnTo>
                  <a:lnTo>
                    <a:pt x="237" y="201"/>
                  </a:lnTo>
                  <a:lnTo>
                    <a:pt x="226" y="203"/>
                  </a:lnTo>
                  <a:lnTo>
                    <a:pt x="215" y="206"/>
                  </a:lnTo>
                  <a:lnTo>
                    <a:pt x="272" y="318"/>
                  </a:lnTo>
                  <a:lnTo>
                    <a:pt x="275" y="324"/>
                  </a:lnTo>
                  <a:lnTo>
                    <a:pt x="280" y="329"/>
                  </a:lnTo>
                  <a:lnTo>
                    <a:pt x="284" y="333"/>
                  </a:lnTo>
                  <a:lnTo>
                    <a:pt x="291" y="335"/>
                  </a:lnTo>
                  <a:lnTo>
                    <a:pt x="297" y="337"/>
                  </a:lnTo>
                  <a:lnTo>
                    <a:pt x="306" y="337"/>
                  </a:lnTo>
                  <a:lnTo>
                    <a:pt x="317" y="335"/>
                  </a:lnTo>
                  <a:lnTo>
                    <a:pt x="330" y="332"/>
                  </a:lnTo>
                  <a:lnTo>
                    <a:pt x="342" y="329"/>
                  </a:lnTo>
                  <a:lnTo>
                    <a:pt x="354" y="324"/>
                  </a:lnTo>
                  <a:lnTo>
                    <a:pt x="365" y="319"/>
                  </a:lnTo>
                  <a:lnTo>
                    <a:pt x="376" y="315"/>
                  </a:lnTo>
                  <a:lnTo>
                    <a:pt x="383" y="310"/>
                  </a:lnTo>
                  <a:lnTo>
                    <a:pt x="391" y="305"/>
                  </a:lnTo>
                  <a:lnTo>
                    <a:pt x="399" y="299"/>
                  </a:lnTo>
                  <a:lnTo>
                    <a:pt x="405" y="293"/>
                  </a:lnTo>
                  <a:lnTo>
                    <a:pt x="416" y="278"/>
                  </a:lnTo>
                  <a:lnTo>
                    <a:pt x="424" y="260"/>
                  </a:lnTo>
                  <a:lnTo>
                    <a:pt x="429" y="239"/>
                  </a:lnTo>
                  <a:lnTo>
                    <a:pt x="432" y="214"/>
                  </a:lnTo>
                  <a:lnTo>
                    <a:pt x="448" y="211"/>
                  </a:lnTo>
                  <a:lnTo>
                    <a:pt x="473" y="3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3" name="Freeform 36"/>
            <p:cNvSpPr>
              <a:spLocks/>
            </p:cNvSpPr>
            <p:nvPr/>
          </p:nvSpPr>
          <p:spPr bwMode="auto">
            <a:xfrm>
              <a:off x="1383" y="1625"/>
              <a:ext cx="267" cy="206"/>
            </a:xfrm>
            <a:custGeom>
              <a:avLst/>
              <a:gdLst>
                <a:gd name="T0" fmla="*/ 0 w 535"/>
                <a:gd name="T1" fmla="*/ 0 h 413"/>
                <a:gd name="T2" fmla="*/ 0 w 535"/>
                <a:gd name="T3" fmla="*/ 0 h 413"/>
                <a:gd name="T4" fmla="*/ 0 w 535"/>
                <a:gd name="T5" fmla="*/ 0 h 413"/>
                <a:gd name="T6" fmla="*/ 0 w 535"/>
                <a:gd name="T7" fmla="*/ 0 h 413"/>
                <a:gd name="T8" fmla="*/ 0 w 535"/>
                <a:gd name="T9" fmla="*/ 0 h 413"/>
                <a:gd name="T10" fmla="*/ 0 w 535"/>
                <a:gd name="T11" fmla="*/ 0 h 413"/>
                <a:gd name="T12" fmla="*/ 0 w 535"/>
                <a:gd name="T13" fmla="*/ 0 h 413"/>
                <a:gd name="T14" fmla="*/ 1 w 535"/>
                <a:gd name="T15" fmla="*/ 1 h 413"/>
                <a:gd name="T16" fmla="*/ 1 w 535"/>
                <a:gd name="T17" fmla="*/ 0 h 413"/>
                <a:gd name="T18" fmla="*/ 1 w 535"/>
                <a:gd name="T19" fmla="*/ 0 h 413"/>
                <a:gd name="T20" fmla="*/ 1 w 535"/>
                <a:gd name="T21" fmla="*/ 0 h 413"/>
                <a:gd name="T22" fmla="*/ 1 w 535"/>
                <a:gd name="T23" fmla="*/ 0 h 413"/>
                <a:gd name="T24" fmla="*/ 0 w 535"/>
                <a:gd name="T25" fmla="*/ 0 h 413"/>
                <a:gd name="T26" fmla="*/ 0 w 535"/>
                <a:gd name="T27" fmla="*/ 0 h 413"/>
                <a:gd name="T28" fmla="*/ 0 w 535"/>
                <a:gd name="T29" fmla="*/ 0 h 413"/>
                <a:gd name="T30" fmla="*/ 0 w 535"/>
                <a:gd name="T31" fmla="*/ 0 h 413"/>
                <a:gd name="T32" fmla="*/ 0 w 535"/>
                <a:gd name="T33" fmla="*/ 0 h 413"/>
                <a:gd name="T34" fmla="*/ 1 w 535"/>
                <a:gd name="T35" fmla="*/ 0 h 413"/>
                <a:gd name="T36" fmla="*/ 1 w 535"/>
                <a:gd name="T37" fmla="*/ 0 h 413"/>
                <a:gd name="T38" fmla="*/ 1 w 535"/>
                <a:gd name="T39" fmla="*/ 0 h 413"/>
                <a:gd name="T40" fmla="*/ 1 w 535"/>
                <a:gd name="T41" fmla="*/ 0 h 413"/>
                <a:gd name="T42" fmla="*/ 1 w 535"/>
                <a:gd name="T43" fmla="*/ 0 h 413"/>
                <a:gd name="T44" fmla="*/ 1 w 535"/>
                <a:gd name="T45" fmla="*/ 0 h 413"/>
                <a:gd name="T46" fmla="*/ 1 w 535"/>
                <a:gd name="T47" fmla="*/ 0 h 413"/>
                <a:gd name="T48" fmla="*/ 1 w 535"/>
                <a:gd name="T49" fmla="*/ 0 h 413"/>
                <a:gd name="T50" fmla="*/ 1 w 535"/>
                <a:gd name="T51" fmla="*/ 0 h 413"/>
                <a:gd name="T52" fmla="*/ 1 w 535"/>
                <a:gd name="T53" fmla="*/ 0 h 413"/>
                <a:gd name="T54" fmla="*/ 1 w 535"/>
                <a:gd name="T55" fmla="*/ 0 h 413"/>
                <a:gd name="T56" fmla="*/ 1 w 535"/>
                <a:gd name="T57" fmla="*/ 0 h 413"/>
                <a:gd name="T58" fmla="*/ 1 w 535"/>
                <a:gd name="T59" fmla="*/ 0 h 413"/>
                <a:gd name="T60" fmla="*/ 1 w 535"/>
                <a:gd name="T61" fmla="*/ 0 h 413"/>
                <a:gd name="T62" fmla="*/ 1 w 535"/>
                <a:gd name="T63" fmla="*/ 0 h 413"/>
                <a:gd name="T64" fmla="*/ 2 w 535"/>
                <a:gd name="T65" fmla="*/ 0 h 413"/>
                <a:gd name="T66" fmla="*/ 2 w 535"/>
                <a:gd name="T67" fmla="*/ 0 h 413"/>
                <a:gd name="T68" fmla="*/ 2 w 535"/>
                <a:gd name="T69" fmla="*/ 0 h 413"/>
                <a:gd name="T70" fmla="*/ 1 w 535"/>
                <a:gd name="T71" fmla="*/ 0 h 413"/>
                <a:gd name="T72" fmla="*/ 1 w 535"/>
                <a:gd name="T73" fmla="*/ 0 h 413"/>
                <a:gd name="T74" fmla="*/ 2 w 535"/>
                <a:gd name="T75" fmla="*/ 1 h 413"/>
                <a:gd name="T76" fmla="*/ 1 w 535"/>
                <a:gd name="T77" fmla="*/ 0 h 413"/>
                <a:gd name="T78" fmla="*/ 1 w 535"/>
                <a:gd name="T79" fmla="*/ 1 h 413"/>
                <a:gd name="T80" fmla="*/ 0 w 535"/>
                <a:gd name="T81" fmla="*/ 0 h 413"/>
                <a:gd name="T82" fmla="*/ 0 w 535"/>
                <a:gd name="T83" fmla="*/ 0 h 413"/>
                <a:gd name="T84" fmla="*/ 0 w 535"/>
                <a:gd name="T85" fmla="*/ 0 h 413"/>
                <a:gd name="T86" fmla="*/ 0 w 535"/>
                <a:gd name="T87" fmla="*/ 0 h 413"/>
                <a:gd name="T88" fmla="*/ 0 w 535"/>
                <a:gd name="T89" fmla="*/ 0 h 4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5"/>
                <a:gd name="T136" fmla="*/ 0 h 413"/>
                <a:gd name="T137" fmla="*/ 535 w 535"/>
                <a:gd name="T138" fmla="*/ 413 h 4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5" h="413">
                  <a:moveTo>
                    <a:pt x="0" y="132"/>
                  </a:moveTo>
                  <a:lnTo>
                    <a:pt x="160" y="91"/>
                  </a:lnTo>
                  <a:lnTo>
                    <a:pt x="165" y="103"/>
                  </a:lnTo>
                  <a:lnTo>
                    <a:pt x="157" y="106"/>
                  </a:lnTo>
                  <a:lnTo>
                    <a:pt x="149" y="110"/>
                  </a:lnTo>
                  <a:lnTo>
                    <a:pt x="145" y="111"/>
                  </a:lnTo>
                  <a:lnTo>
                    <a:pt x="142" y="114"/>
                  </a:lnTo>
                  <a:lnTo>
                    <a:pt x="138" y="117"/>
                  </a:lnTo>
                  <a:lnTo>
                    <a:pt x="138" y="121"/>
                  </a:lnTo>
                  <a:lnTo>
                    <a:pt x="138" y="125"/>
                  </a:lnTo>
                  <a:lnTo>
                    <a:pt x="142" y="132"/>
                  </a:lnTo>
                  <a:lnTo>
                    <a:pt x="143" y="135"/>
                  </a:lnTo>
                  <a:lnTo>
                    <a:pt x="145" y="138"/>
                  </a:lnTo>
                  <a:lnTo>
                    <a:pt x="148" y="141"/>
                  </a:lnTo>
                  <a:lnTo>
                    <a:pt x="151" y="146"/>
                  </a:lnTo>
                  <a:lnTo>
                    <a:pt x="293" y="290"/>
                  </a:lnTo>
                  <a:lnTo>
                    <a:pt x="297" y="290"/>
                  </a:lnTo>
                  <a:lnTo>
                    <a:pt x="293" y="139"/>
                  </a:lnTo>
                  <a:lnTo>
                    <a:pt x="293" y="138"/>
                  </a:lnTo>
                  <a:lnTo>
                    <a:pt x="289" y="133"/>
                  </a:lnTo>
                  <a:lnTo>
                    <a:pt x="285" y="128"/>
                  </a:lnTo>
                  <a:lnTo>
                    <a:pt x="277" y="121"/>
                  </a:lnTo>
                  <a:lnTo>
                    <a:pt x="269" y="113"/>
                  </a:lnTo>
                  <a:lnTo>
                    <a:pt x="263" y="106"/>
                  </a:lnTo>
                  <a:lnTo>
                    <a:pt x="258" y="102"/>
                  </a:lnTo>
                  <a:lnTo>
                    <a:pt x="253" y="99"/>
                  </a:lnTo>
                  <a:lnTo>
                    <a:pt x="249" y="97"/>
                  </a:lnTo>
                  <a:lnTo>
                    <a:pt x="244" y="94"/>
                  </a:lnTo>
                  <a:lnTo>
                    <a:pt x="239" y="92"/>
                  </a:lnTo>
                  <a:lnTo>
                    <a:pt x="234" y="91"/>
                  </a:lnTo>
                  <a:lnTo>
                    <a:pt x="230" y="91"/>
                  </a:lnTo>
                  <a:lnTo>
                    <a:pt x="223" y="91"/>
                  </a:lnTo>
                  <a:lnTo>
                    <a:pt x="216" y="91"/>
                  </a:lnTo>
                  <a:lnTo>
                    <a:pt x="206" y="92"/>
                  </a:lnTo>
                  <a:lnTo>
                    <a:pt x="200" y="81"/>
                  </a:lnTo>
                  <a:lnTo>
                    <a:pt x="370" y="39"/>
                  </a:lnTo>
                  <a:lnTo>
                    <a:pt x="374" y="50"/>
                  </a:lnTo>
                  <a:lnTo>
                    <a:pt x="365" y="53"/>
                  </a:lnTo>
                  <a:lnTo>
                    <a:pt x="355" y="56"/>
                  </a:lnTo>
                  <a:lnTo>
                    <a:pt x="349" y="59"/>
                  </a:lnTo>
                  <a:lnTo>
                    <a:pt x="346" y="62"/>
                  </a:lnTo>
                  <a:lnTo>
                    <a:pt x="343" y="66"/>
                  </a:lnTo>
                  <a:lnTo>
                    <a:pt x="343" y="69"/>
                  </a:lnTo>
                  <a:lnTo>
                    <a:pt x="343" y="72"/>
                  </a:lnTo>
                  <a:lnTo>
                    <a:pt x="344" y="77"/>
                  </a:lnTo>
                  <a:lnTo>
                    <a:pt x="346" y="80"/>
                  </a:lnTo>
                  <a:lnTo>
                    <a:pt x="349" y="84"/>
                  </a:lnTo>
                  <a:lnTo>
                    <a:pt x="355" y="92"/>
                  </a:lnTo>
                  <a:lnTo>
                    <a:pt x="365" y="102"/>
                  </a:lnTo>
                  <a:lnTo>
                    <a:pt x="495" y="235"/>
                  </a:lnTo>
                  <a:lnTo>
                    <a:pt x="499" y="234"/>
                  </a:lnTo>
                  <a:lnTo>
                    <a:pt x="483" y="67"/>
                  </a:lnTo>
                  <a:lnTo>
                    <a:pt x="483" y="64"/>
                  </a:lnTo>
                  <a:lnTo>
                    <a:pt x="481" y="59"/>
                  </a:lnTo>
                  <a:lnTo>
                    <a:pt x="480" y="55"/>
                  </a:lnTo>
                  <a:lnTo>
                    <a:pt x="477" y="48"/>
                  </a:lnTo>
                  <a:lnTo>
                    <a:pt x="473" y="42"/>
                  </a:lnTo>
                  <a:lnTo>
                    <a:pt x="469" y="37"/>
                  </a:lnTo>
                  <a:lnTo>
                    <a:pt x="464" y="36"/>
                  </a:lnTo>
                  <a:lnTo>
                    <a:pt x="458" y="34"/>
                  </a:lnTo>
                  <a:lnTo>
                    <a:pt x="453" y="34"/>
                  </a:lnTo>
                  <a:lnTo>
                    <a:pt x="447" y="34"/>
                  </a:lnTo>
                  <a:lnTo>
                    <a:pt x="439" y="36"/>
                  </a:lnTo>
                  <a:lnTo>
                    <a:pt x="429" y="37"/>
                  </a:lnTo>
                  <a:lnTo>
                    <a:pt x="423" y="25"/>
                  </a:lnTo>
                  <a:lnTo>
                    <a:pt x="522" y="0"/>
                  </a:lnTo>
                  <a:lnTo>
                    <a:pt x="528" y="12"/>
                  </a:lnTo>
                  <a:lnTo>
                    <a:pt x="524" y="14"/>
                  </a:lnTo>
                  <a:lnTo>
                    <a:pt x="519" y="17"/>
                  </a:lnTo>
                  <a:lnTo>
                    <a:pt x="514" y="18"/>
                  </a:lnTo>
                  <a:lnTo>
                    <a:pt x="511" y="22"/>
                  </a:lnTo>
                  <a:lnTo>
                    <a:pt x="508" y="26"/>
                  </a:lnTo>
                  <a:lnTo>
                    <a:pt x="506" y="33"/>
                  </a:lnTo>
                  <a:lnTo>
                    <a:pt x="505" y="40"/>
                  </a:lnTo>
                  <a:lnTo>
                    <a:pt x="505" y="50"/>
                  </a:lnTo>
                  <a:lnTo>
                    <a:pt x="535" y="356"/>
                  </a:lnTo>
                  <a:lnTo>
                    <a:pt x="519" y="361"/>
                  </a:lnTo>
                  <a:lnTo>
                    <a:pt x="321" y="166"/>
                  </a:lnTo>
                  <a:lnTo>
                    <a:pt x="318" y="168"/>
                  </a:lnTo>
                  <a:lnTo>
                    <a:pt x="324" y="410"/>
                  </a:lnTo>
                  <a:lnTo>
                    <a:pt x="310" y="413"/>
                  </a:lnTo>
                  <a:lnTo>
                    <a:pt x="58" y="163"/>
                  </a:lnTo>
                  <a:lnTo>
                    <a:pt x="50" y="155"/>
                  </a:lnTo>
                  <a:lnTo>
                    <a:pt x="43" y="150"/>
                  </a:lnTo>
                  <a:lnTo>
                    <a:pt x="36" y="146"/>
                  </a:lnTo>
                  <a:lnTo>
                    <a:pt x="32" y="144"/>
                  </a:lnTo>
                  <a:lnTo>
                    <a:pt x="27" y="143"/>
                  </a:lnTo>
                  <a:lnTo>
                    <a:pt x="21" y="143"/>
                  </a:lnTo>
                  <a:lnTo>
                    <a:pt x="13" y="143"/>
                  </a:lnTo>
                  <a:lnTo>
                    <a:pt x="5" y="143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4" name="Freeform 37"/>
            <p:cNvSpPr>
              <a:spLocks/>
            </p:cNvSpPr>
            <p:nvPr/>
          </p:nvSpPr>
          <p:spPr bwMode="auto">
            <a:xfrm>
              <a:off x="1662" y="1591"/>
              <a:ext cx="171" cy="195"/>
            </a:xfrm>
            <a:custGeom>
              <a:avLst/>
              <a:gdLst>
                <a:gd name="T0" fmla="*/ 0 w 343"/>
                <a:gd name="T1" fmla="*/ 2 h 390"/>
                <a:gd name="T2" fmla="*/ 0 w 343"/>
                <a:gd name="T3" fmla="*/ 2 h 390"/>
                <a:gd name="T4" fmla="*/ 0 w 343"/>
                <a:gd name="T5" fmla="*/ 2 h 390"/>
                <a:gd name="T6" fmla="*/ 0 w 343"/>
                <a:gd name="T7" fmla="*/ 2 h 390"/>
                <a:gd name="T8" fmla="*/ 0 w 343"/>
                <a:gd name="T9" fmla="*/ 2 h 390"/>
                <a:gd name="T10" fmla="*/ 0 w 343"/>
                <a:gd name="T11" fmla="*/ 2 h 390"/>
                <a:gd name="T12" fmla="*/ 1 w 343"/>
                <a:gd name="T13" fmla="*/ 2 h 390"/>
                <a:gd name="T14" fmla="*/ 1 w 343"/>
                <a:gd name="T15" fmla="*/ 2 h 390"/>
                <a:gd name="T16" fmla="*/ 1 w 343"/>
                <a:gd name="T17" fmla="*/ 2 h 390"/>
                <a:gd name="T18" fmla="*/ 1 w 343"/>
                <a:gd name="T19" fmla="*/ 1 h 390"/>
                <a:gd name="T20" fmla="*/ 0 w 343"/>
                <a:gd name="T21" fmla="*/ 1 h 390"/>
                <a:gd name="T22" fmla="*/ 0 w 343"/>
                <a:gd name="T23" fmla="*/ 1 h 390"/>
                <a:gd name="T24" fmla="*/ 0 w 343"/>
                <a:gd name="T25" fmla="*/ 1 h 390"/>
                <a:gd name="T26" fmla="*/ 0 w 343"/>
                <a:gd name="T27" fmla="*/ 1 h 390"/>
                <a:gd name="T28" fmla="*/ 0 w 343"/>
                <a:gd name="T29" fmla="*/ 1 h 390"/>
                <a:gd name="T30" fmla="*/ 0 w 343"/>
                <a:gd name="T31" fmla="*/ 1 h 390"/>
                <a:gd name="T32" fmla="*/ 0 w 343"/>
                <a:gd name="T33" fmla="*/ 1 h 390"/>
                <a:gd name="T34" fmla="*/ 0 w 343"/>
                <a:gd name="T35" fmla="*/ 1 h 390"/>
                <a:gd name="T36" fmla="*/ 0 w 343"/>
                <a:gd name="T37" fmla="*/ 1 h 390"/>
                <a:gd name="T38" fmla="*/ 0 w 343"/>
                <a:gd name="T39" fmla="*/ 1 h 390"/>
                <a:gd name="T40" fmla="*/ 0 w 343"/>
                <a:gd name="T41" fmla="*/ 1 h 390"/>
                <a:gd name="T42" fmla="*/ 0 w 343"/>
                <a:gd name="T43" fmla="*/ 1 h 390"/>
                <a:gd name="T44" fmla="*/ 0 w 343"/>
                <a:gd name="T45" fmla="*/ 1 h 390"/>
                <a:gd name="T46" fmla="*/ 0 w 343"/>
                <a:gd name="T47" fmla="*/ 1 h 390"/>
                <a:gd name="T48" fmla="*/ 0 w 343"/>
                <a:gd name="T49" fmla="*/ 1 h 390"/>
                <a:gd name="T50" fmla="*/ 0 w 343"/>
                <a:gd name="T51" fmla="*/ 1 h 390"/>
                <a:gd name="T52" fmla="*/ 0 w 343"/>
                <a:gd name="T53" fmla="*/ 1 h 390"/>
                <a:gd name="T54" fmla="*/ 0 w 343"/>
                <a:gd name="T55" fmla="*/ 1 h 390"/>
                <a:gd name="T56" fmla="*/ 0 w 343"/>
                <a:gd name="T57" fmla="*/ 1 h 390"/>
                <a:gd name="T58" fmla="*/ 0 w 343"/>
                <a:gd name="T59" fmla="*/ 1 h 390"/>
                <a:gd name="T60" fmla="*/ 0 w 343"/>
                <a:gd name="T61" fmla="*/ 1 h 390"/>
                <a:gd name="T62" fmla="*/ 0 w 343"/>
                <a:gd name="T63" fmla="*/ 1 h 390"/>
                <a:gd name="T64" fmla="*/ 0 w 343"/>
                <a:gd name="T65" fmla="*/ 1 h 390"/>
                <a:gd name="T66" fmla="*/ 0 w 343"/>
                <a:gd name="T67" fmla="*/ 1 h 390"/>
                <a:gd name="T68" fmla="*/ 0 w 343"/>
                <a:gd name="T69" fmla="*/ 1 h 390"/>
                <a:gd name="T70" fmla="*/ 0 w 343"/>
                <a:gd name="T71" fmla="*/ 1 h 390"/>
                <a:gd name="T72" fmla="*/ 0 w 343"/>
                <a:gd name="T73" fmla="*/ 1 h 390"/>
                <a:gd name="T74" fmla="*/ 0 w 343"/>
                <a:gd name="T75" fmla="*/ 1 h 390"/>
                <a:gd name="T76" fmla="*/ 0 w 343"/>
                <a:gd name="T77" fmla="*/ 1 h 390"/>
                <a:gd name="T78" fmla="*/ 0 w 343"/>
                <a:gd name="T79" fmla="*/ 1 h 390"/>
                <a:gd name="T80" fmla="*/ 0 w 343"/>
                <a:gd name="T81" fmla="*/ 1 h 390"/>
                <a:gd name="T82" fmla="*/ 0 w 343"/>
                <a:gd name="T83" fmla="*/ 1 h 390"/>
                <a:gd name="T84" fmla="*/ 0 w 343"/>
                <a:gd name="T85" fmla="*/ 1 h 390"/>
                <a:gd name="T86" fmla="*/ 0 w 343"/>
                <a:gd name="T87" fmla="*/ 1 h 390"/>
                <a:gd name="T88" fmla="*/ 1 w 343"/>
                <a:gd name="T89" fmla="*/ 1 h 390"/>
                <a:gd name="T90" fmla="*/ 1 w 343"/>
                <a:gd name="T91" fmla="*/ 1 h 390"/>
                <a:gd name="T92" fmla="*/ 1 w 343"/>
                <a:gd name="T93" fmla="*/ 1 h 390"/>
                <a:gd name="T94" fmla="*/ 1 w 343"/>
                <a:gd name="T95" fmla="*/ 1 h 390"/>
                <a:gd name="T96" fmla="*/ 1 w 343"/>
                <a:gd name="T97" fmla="*/ 2 h 390"/>
                <a:gd name="T98" fmla="*/ 1 w 343"/>
                <a:gd name="T99" fmla="*/ 2 h 390"/>
                <a:gd name="T100" fmla="*/ 1 w 343"/>
                <a:gd name="T101" fmla="*/ 2 h 390"/>
                <a:gd name="T102" fmla="*/ 0 w 343"/>
                <a:gd name="T103" fmla="*/ 2 h 390"/>
                <a:gd name="T104" fmla="*/ 0 w 343"/>
                <a:gd name="T105" fmla="*/ 2 h 390"/>
                <a:gd name="T106" fmla="*/ 0 w 343"/>
                <a:gd name="T107" fmla="*/ 2 h 390"/>
                <a:gd name="T108" fmla="*/ 0 w 343"/>
                <a:gd name="T109" fmla="*/ 2 h 390"/>
                <a:gd name="T110" fmla="*/ 0 w 343"/>
                <a:gd name="T111" fmla="*/ 2 h 390"/>
                <a:gd name="T112" fmla="*/ 0 w 343"/>
                <a:gd name="T113" fmla="*/ 2 h 390"/>
                <a:gd name="T114" fmla="*/ 0 w 343"/>
                <a:gd name="T115" fmla="*/ 2 h 390"/>
                <a:gd name="T116" fmla="*/ 0 w 343"/>
                <a:gd name="T117" fmla="*/ 2 h 3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43"/>
                <a:gd name="T178" fmla="*/ 0 h 390"/>
                <a:gd name="T179" fmla="*/ 343 w 343"/>
                <a:gd name="T180" fmla="*/ 390 h 39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43" h="390">
                  <a:moveTo>
                    <a:pt x="121" y="390"/>
                  </a:moveTo>
                  <a:lnTo>
                    <a:pt x="65" y="275"/>
                  </a:lnTo>
                  <a:lnTo>
                    <a:pt x="80" y="270"/>
                  </a:lnTo>
                  <a:lnTo>
                    <a:pt x="90" y="283"/>
                  </a:lnTo>
                  <a:lnTo>
                    <a:pt x="101" y="292"/>
                  </a:lnTo>
                  <a:lnTo>
                    <a:pt x="110" y="302"/>
                  </a:lnTo>
                  <a:lnTo>
                    <a:pt x="121" y="311"/>
                  </a:lnTo>
                  <a:lnTo>
                    <a:pt x="131" y="317"/>
                  </a:lnTo>
                  <a:lnTo>
                    <a:pt x="140" y="325"/>
                  </a:lnTo>
                  <a:lnTo>
                    <a:pt x="151" y="330"/>
                  </a:lnTo>
                  <a:lnTo>
                    <a:pt x="161" y="335"/>
                  </a:lnTo>
                  <a:lnTo>
                    <a:pt x="172" y="338"/>
                  </a:lnTo>
                  <a:lnTo>
                    <a:pt x="181" y="341"/>
                  </a:lnTo>
                  <a:lnTo>
                    <a:pt x="192" y="343"/>
                  </a:lnTo>
                  <a:lnTo>
                    <a:pt x="202" y="344"/>
                  </a:lnTo>
                  <a:lnTo>
                    <a:pt x="213" y="344"/>
                  </a:lnTo>
                  <a:lnTo>
                    <a:pt x="222" y="344"/>
                  </a:lnTo>
                  <a:lnTo>
                    <a:pt x="231" y="343"/>
                  </a:lnTo>
                  <a:lnTo>
                    <a:pt x="241" y="341"/>
                  </a:lnTo>
                  <a:lnTo>
                    <a:pt x="258" y="336"/>
                  </a:lnTo>
                  <a:lnTo>
                    <a:pt x="271" y="329"/>
                  </a:lnTo>
                  <a:lnTo>
                    <a:pt x="280" y="322"/>
                  </a:lnTo>
                  <a:lnTo>
                    <a:pt x="285" y="313"/>
                  </a:lnTo>
                  <a:lnTo>
                    <a:pt x="288" y="302"/>
                  </a:lnTo>
                  <a:lnTo>
                    <a:pt x="290" y="292"/>
                  </a:lnTo>
                  <a:lnTo>
                    <a:pt x="288" y="283"/>
                  </a:lnTo>
                  <a:lnTo>
                    <a:pt x="285" y="273"/>
                  </a:lnTo>
                  <a:lnTo>
                    <a:pt x="279" y="264"/>
                  </a:lnTo>
                  <a:lnTo>
                    <a:pt x="271" y="256"/>
                  </a:lnTo>
                  <a:lnTo>
                    <a:pt x="261" y="250"/>
                  </a:lnTo>
                  <a:lnTo>
                    <a:pt x="252" y="245"/>
                  </a:lnTo>
                  <a:lnTo>
                    <a:pt x="247" y="244"/>
                  </a:lnTo>
                  <a:lnTo>
                    <a:pt x="242" y="242"/>
                  </a:lnTo>
                  <a:lnTo>
                    <a:pt x="236" y="240"/>
                  </a:lnTo>
                  <a:lnTo>
                    <a:pt x="230" y="239"/>
                  </a:lnTo>
                  <a:lnTo>
                    <a:pt x="222" y="237"/>
                  </a:lnTo>
                  <a:lnTo>
                    <a:pt x="214" y="236"/>
                  </a:lnTo>
                  <a:lnTo>
                    <a:pt x="206" y="234"/>
                  </a:lnTo>
                  <a:lnTo>
                    <a:pt x="197" y="233"/>
                  </a:lnTo>
                  <a:lnTo>
                    <a:pt x="153" y="228"/>
                  </a:lnTo>
                  <a:lnTo>
                    <a:pt x="137" y="225"/>
                  </a:lnTo>
                  <a:lnTo>
                    <a:pt x="123" y="223"/>
                  </a:lnTo>
                  <a:lnTo>
                    <a:pt x="110" y="220"/>
                  </a:lnTo>
                  <a:lnTo>
                    <a:pt x="98" y="217"/>
                  </a:lnTo>
                  <a:lnTo>
                    <a:pt x="85" y="214"/>
                  </a:lnTo>
                  <a:lnTo>
                    <a:pt x="76" y="209"/>
                  </a:lnTo>
                  <a:lnTo>
                    <a:pt x="66" y="206"/>
                  </a:lnTo>
                  <a:lnTo>
                    <a:pt x="57" y="203"/>
                  </a:lnTo>
                  <a:lnTo>
                    <a:pt x="49" y="198"/>
                  </a:lnTo>
                  <a:lnTo>
                    <a:pt x="43" y="193"/>
                  </a:lnTo>
                  <a:lnTo>
                    <a:pt x="36" y="189"/>
                  </a:lnTo>
                  <a:lnTo>
                    <a:pt x="30" y="182"/>
                  </a:lnTo>
                  <a:lnTo>
                    <a:pt x="24" y="176"/>
                  </a:lnTo>
                  <a:lnTo>
                    <a:pt x="19" y="170"/>
                  </a:lnTo>
                  <a:lnTo>
                    <a:pt x="14" y="162"/>
                  </a:lnTo>
                  <a:lnTo>
                    <a:pt x="10" y="154"/>
                  </a:lnTo>
                  <a:lnTo>
                    <a:pt x="3" y="137"/>
                  </a:lnTo>
                  <a:lnTo>
                    <a:pt x="0" y="119"/>
                  </a:lnTo>
                  <a:lnTo>
                    <a:pt x="2" y="102"/>
                  </a:lnTo>
                  <a:lnTo>
                    <a:pt x="7" y="83"/>
                  </a:lnTo>
                  <a:lnTo>
                    <a:pt x="11" y="75"/>
                  </a:lnTo>
                  <a:lnTo>
                    <a:pt x="16" y="68"/>
                  </a:lnTo>
                  <a:lnTo>
                    <a:pt x="24" y="60"/>
                  </a:lnTo>
                  <a:lnTo>
                    <a:pt x="32" y="53"/>
                  </a:lnTo>
                  <a:lnTo>
                    <a:pt x="43" y="47"/>
                  </a:lnTo>
                  <a:lnTo>
                    <a:pt x="54" y="41"/>
                  </a:lnTo>
                  <a:lnTo>
                    <a:pt x="66" y="36"/>
                  </a:lnTo>
                  <a:lnTo>
                    <a:pt x="80" y="33"/>
                  </a:lnTo>
                  <a:lnTo>
                    <a:pt x="88" y="31"/>
                  </a:lnTo>
                  <a:lnTo>
                    <a:pt x="96" y="30"/>
                  </a:lnTo>
                  <a:lnTo>
                    <a:pt x="104" y="28"/>
                  </a:lnTo>
                  <a:lnTo>
                    <a:pt x="112" y="27"/>
                  </a:lnTo>
                  <a:lnTo>
                    <a:pt x="118" y="27"/>
                  </a:lnTo>
                  <a:lnTo>
                    <a:pt x="126" y="25"/>
                  </a:lnTo>
                  <a:lnTo>
                    <a:pt x="134" y="25"/>
                  </a:lnTo>
                  <a:lnTo>
                    <a:pt x="142" y="25"/>
                  </a:lnTo>
                  <a:lnTo>
                    <a:pt x="156" y="25"/>
                  </a:lnTo>
                  <a:lnTo>
                    <a:pt x="167" y="25"/>
                  </a:lnTo>
                  <a:lnTo>
                    <a:pt x="175" y="25"/>
                  </a:lnTo>
                  <a:lnTo>
                    <a:pt x="178" y="25"/>
                  </a:lnTo>
                  <a:lnTo>
                    <a:pt x="183" y="24"/>
                  </a:lnTo>
                  <a:lnTo>
                    <a:pt x="186" y="22"/>
                  </a:lnTo>
                  <a:lnTo>
                    <a:pt x="187" y="19"/>
                  </a:lnTo>
                  <a:lnTo>
                    <a:pt x="187" y="17"/>
                  </a:lnTo>
                  <a:lnTo>
                    <a:pt x="189" y="14"/>
                  </a:lnTo>
                  <a:lnTo>
                    <a:pt x="189" y="11"/>
                  </a:lnTo>
                  <a:lnTo>
                    <a:pt x="189" y="8"/>
                  </a:lnTo>
                  <a:lnTo>
                    <a:pt x="187" y="5"/>
                  </a:lnTo>
                  <a:lnTo>
                    <a:pt x="205" y="0"/>
                  </a:lnTo>
                  <a:lnTo>
                    <a:pt x="253" y="101"/>
                  </a:lnTo>
                  <a:lnTo>
                    <a:pt x="239" y="105"/>
                  </a:lnTo>
                  <a:lnTo>
                    <a:pt x="231" y="97"/>
                  </a:lnTo>
                  <a:lnTo>
                    <a:pt x="224" y="90"/>
                  </a:lnTo>
                  <a:lnTo>
                    <a:pt x="216" y="83"/>
                  </a:lnTo>
                  <a:lnTo>
                    <a:pt x="208" y="75"/>
                  </a:lnTo>
                  <a:lnTo>
                    <a:pt x="198" y="69"/>
                  </a:lnTo>
                  <a:lnTo>
                    <a:pt x="189" y="64"/>
                  </a:lnTo>
                  <a:lnTo>
                    <a:pt x="180" y="58"/>
                  </a:lnTo>
                  <a:lnTo>
                    <a:pt x="170" y="53"/>
                  </a:lnTo>
                  <a:lnTo>
                    <a:pt x="161" y="50"/>
                  </a:lnTo>
                  <a:lnTo>
                    <a:pt x="150" y="47"/>
                  </a:lnTo>
                  <a:lnTo>
                    <a:pt x="140" y="44"/>
                  </a:lnTo>
                  <a:lnTo>
                    <a:pt x="131" y="42"/>
                  </a:lnTo>
                  <a:lnTo>
                    <a:pt x="121" y="42"/>
                  </a:lnTo>
                  <a:lnTo>
                    <a:pt x="112" y="42"/>
                  </a:lnTo>
                  <a:lnTo>
                    <a:pt x="101" y="44"/>
                  </a:lnTo>
                  <a:lnTo>
                    <a:pt x="92" y="46"/>
                  </a:lnTo>
                  <a:lnTo>
                    <a:pt x="79" y="50"/>
                  </a:lnTo>
                  <a:lnTo>
                    <a:pt x="68" y="55"/>
                  </a:lnTo>
                  <a:lnTo>
                    <a:pt x="60" y="61"/>
                  </a:lnTo>
                  <a:lnTo>
                    <a:pt x="54" y="69"/>
                  </a:lnTo>
                  <a:lnTo>
                    <a:pt x="51" y="77"/>
                  </a:lnTo>
                  <a:lnTo>
                    <a:pt x="49" y="86"/>
                  </a:lnTo>
                  <a:lnTo>
                    <a:pt x="51" y="96"/>
                  </a:lnTo>
                  <a:lnTo>
                    <a:pt x="54" y="105"/>
                  </a:lnTo>
                  <a:lnTo>
                    <a:pt x="60" y="115"/>
                  </a:lnTo>
                  <a:lnTo>
                    <a:pt x="66" y="123"/>
                  </a:lnTo>
                  <a:lnTo>
                    <a:pt x="74" y="129"/>
                  </a:lnTo>
                  <a:lnTo>
                    <a:pt x="84" y="134"/>
                  </a:lnTo>
                  <a:lnTo>
                    <a:pt x="90" y="135"/>
                  </a:lnTo>
                  <a:lnTo>
                    <a:pt x="96" y="137"/>
                  </a:lnTo>
                  <a:lnTo>
                    <a:pt x="106" y="138"/>
                  </a:lnTo>
                  <a:lnTo>
                    <a:pt x="115" y="141"/>
                  </a:lnTo>
                  <a:lnTo>
                    <a:pt x="126" y="143"/>
                  </a:lnTo>
                  <a:lnTo>
                    <a:pt x="139" y="145"/>
                  </a:lnTo>
                  <a:lnTo>
                    <a:pt x="153" y="148"/>
                  </a:lnTo>
                  <a:lnTo>
                    <a:pt x="167" y="149"/>
                  </a:lnTo>
                  <a:lnTo>
                    <a:pt x="216" y="156"/>
                  </a:lnTo>
                  <a:lnTo>
                    <a:pt x="224" y="157"/>
                  </a:lnTo>
                  <a:lnTo>
                    <a:pt x="231" y="159"/>
                  </a:lnTo>
                  <a:lnTo>
                    <a:pt x="239" y="160"/>
                  </a:lnTo>
                  <a:lnTo>
                    <a:pt x="247" y="162"/>
                  </a:lnTo>
                  <a:lnTo>
                    <a:pt x="253" y="163"/>
                  </a:lnTo>
                  <a:lnTo>
                    <a:pt x="260" y="167"/>
                  </a:lnTo>
                  <a:lnTo>
                    <a:pt x="266" y="168"/>
                  </a:lnTo>
                  <a:lnTo>
                    <a:pt x="272" y="171"/>
                  </a:lnTo>
                  <a:lnTo>
                    <a:pt x="283" y="176"/>
                  </a:lnTo>
                  <a:lnTo>
                    <a:pt x="293" y="181"/>
                  </a:lnTo>
                  <a:lnTo>
                    <a:pt x="301" y="187"/>
                  </a:lnTo>
                  <a:lnTo>
                    <a:pt x="309" y="193"/>
                  </a:lnTo>
                  <a:lnTo>
                    <a:pt x="316" y="201"/>
                  </a:lnTo>
                  <a:lnTo>
                    <a:pt x="323" y="209"/>
                  </a:lnTo>
                  <a:lnTo>
                    <a:pt x="329" y="217"/>
                  </a:lnTo>
                  <a:lnTo>
                    <a:pt x="334" y="226"/>
                  </a:lnTo>
                  <a:lnTo>
                    <a:pt x="342" y="244"/>
                  </a:lnTo>
                  <a:lnTo>
                    <a:pt x="343" y="262"/>
                  </a:lnTo>
                  <a:lnTo>
                    <a:pt x="342" y="281"/>
                  </a:lnTo>
                  <a:lnTo>
                    <a:pt x="334" y="300"/>
                  </a:lnTo>
                  <a:lnTo>
                    <a:pt x="329" y="310"/>
                  </a:lnTo>
                  <a:lnTo>
                    <a:pt x="323" y="319"/>
                  </a:lnTo>
                  <a:lnTo>
                    <a:pt x="313" y="327"/>
                  </a:lnTo>
                  <a:lnTo>
                    <a:pt x="304" y="335"/>
                  </a:lnTo>
                  <a:lnTo>
                    <a:pt x="291" y="341"/>
                  </a:lnTo>
                  <a:lnTo>
                    <a:pt x="277" y="347"/>
                  </a:lnTo>
                  <a:lnTo>
                    <a:pt x="263" y="354"/>
                  </a:lnTo>
                  <a:lnTo>
                    <a:pt x="246" y="358"/>
                  </a:lnTo>
                  <a:lnTo>
                    <a:pt x="238" y="360"/>
                  </a:lnTo>
                  <a:lnTo>
                    <a:pt x="228" y="362"/>
                  </a:lnTo>
                  <a:lnTo>
                    <a:pt x="220" y="363"/>
                  </a:lnTo>
                  <a:lnTo>
                    <a:pt x="211" y="363"/>
                  </a:lnTo>
                  <a:lnTo>
                    <a:pt x="202" y="365"/>
                  </a:lnTo>
                  <a:lnTo>
                    <a:pt x="192" y="365"/>
                  </a:lnTo>
                  <a:lnTo>
                    <a:pt x="183" y="365"/>
                  </a:lnTo>
                  <a:lnTo>
                    <a:pt x="173" y="365"/>
                  </a:lnTo>
                  <a:lnTo>
                    <a:pt x="161" y="363"/>
                  </a:lnTo>
                  <a:lnTo>
                    <a:pt x="158" y="363"/>
                  </a:lnTo>
                  <a:lnTo>
                    <a:pt x="153" y="363"/>
                  </a:lnTo>
                  <a:lnTo>
                    <a:pt x="150" y="365"/>
                  </a:lnTo>
                  <a:lnTo>
                    <a:pt x="147" y="365"/>
                  </a:lnTo>
                  <a:lnTo>
                    <a:pt x="143" y="366"/>
                  </a:lnTo>
                  <a:lnTo>
                    <a:pt x="140" y="368"/>
                  </a:lnTo>
                  <a:lnTo>
                    <a:pt x="139" y="371"/>
                  </a:lnTo>
                  <a:lnTo>
                    <a:pt x="137" y="373"/>
                  </a:lnTo>
                  <a:lnTo>
                    <a:pt x="137" y="376"/>
                  </a:lnTo>
                  <a:lnTo>
                    <a:pt x="137" y="379"/>
                  </a:lnTo>
                  <a:lnTo>
                    <a:pt x="137" y="382"/>
                  </a:lnTo>
                  <a:lnTo>
                    <a:pt x="137" y="385"/>
                  </a:lnTo>
                  <a:lnTo>
                    <a:pt x="121" y="3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5" name="Freeform 38"/>
            <p:cNvSpPr>
              <a:spLocks/>
            </p:cNvSpPr>
            <p:nvPr/>
          </p:nvSpPr>
          <p:spPr bwMode="auto">
            <a:xfrm>
              <a:off x="771" y="1857"/>
              <a:ext cx="402" cy="956"/>
            </a:xfrm>
            <a:custGeom>
              <a:avLst/>
              <a:gdLst>
                <a:gd name="T0" fmla="*/ 3 w 803"/>
                <a:gd name="T1" fmla="*/ 8 h 1911"/>
                <a:gd name="T2" fmla="*/ 4 w 803"/>
                <a:gd name="T3" fmla="*/ 8 h 1911"/>
                <a:gd name="T4" fmla="*/ 4 w 803"/>
                <a:gd name="T5" fmla="*/ 7 h 1911"/>
                <a:gd name="T6" fmla="*/ 3 w 803"/>
                <a:gd name="T7" fmla="*/ 5 h 1911"/>
                <a:gd name="T8" fmla="*/ 3 w 803"/>
                <a:gd name="T9" fmla="*/ 4 h 1911"/>
                <a:gd name="T10" fmla="*/ 2 w 803"/>
                <a:gd name="T11" fmla="*/ 3 h 1911"/>
                <a:gd name="T12" fmla="*/ 2 w 803"/>
                <a:gd name="T13" fmla="*/ 2 h 1911"/>
                <a:gd name="T14" fmla="*/ 2 w 803"/>
                <a:gd name="T15" fmla="*/ 1 h 1911"/>
                <a:gd name="T16" fmla="*/ 1 w 803"/>
                <a:gd name="T17" fmla="*/ 0 h 1911"/>
                <a:gd name="T18" fmla="*/ 2 w 803"/>
                <a:gd name="T19" fmla="*/ 2 h 1911"/>
                <a:gd name="T20" fmla="*/ 3 w 803"/>
                <a:gd name="T21" fmla="*/ 4 h 1911"/>
                <a:gd name="T22" fmla="*/ 3 w 803"/>
                <a:gd name="T23" fmla="*/ 6 h 1911"/>
                <a:gd name="T24" fmla="*/ 3 w 803"/>
                <a:gd name="T25" fmla="*/ 6 h 1911"/>
                <a:gd name="T26" fmla="*/ 2 w 803"/>
                <a:gd name="T27" fmla="*/ 4 h 1911"/>
                <a:gd name="T28" fmla="*/ 2 w 803"/>
                <a:gd name="T29" fmla="*/ 1 h 1911"/>
                <a:gd name="T30" fmla="*/ 1 w 803"/>
                <a:gd name="T31" fmla="*/ 1 h 1911"/>
                <a:gd name="T32" fmla="*/ 2 w 803"/>
                <a:gd name="T33" fmla="*/ 3 h 1911"/>
                <a:gd name="T34" fmla="*/ 3 w 803"/>
                <a:gd name="T35" fmla="*/ 5 h 1911"/>
                <a:gd name="T36" fmla="*/ 4 w 803"/>
                <a:gd name="T37" fmla="*/ 8 h 1911"/>
                <a:gd name="T38" fmla="*/ 3 w 803"/>
                <a:gd name="T39" fmla="*/ 5 h 1911"/>
                <a:gd name="T40" fmla="*/ 2 w 803"/>
                <a:gd name="T41" fmla="*/ 3 h 1911"/>
                <a:gd name="T42" fmla="*/ 1 w 803"/>
                <a:gd name="T43" fmla="*/ 1 h 1911"/>
                <a:gd name="T44" fmla="*/ 1 w 803"/>
                <a:gd name="T45" fmla="*/ 2 h 1911"/>
                <a:gd name="T46" fmla="*/ 2 w 803"/>
                <a:gd name="T47" fmla="*/ 4 h 1911"/>
                <a:gd name="T48" fmla="*/ 3 w 803"/>
                <a:gd name="T49" fmla="*/ 6 h 1911"/>
                <a:gd name="T50" fmla="*/ 3 w 803"/>
                <a:gd name="T51" fmla="*/ 7 h 1911"/>
                <a:gd name="T52" fmla="*/ 2 w 803"/>
                <a:gd name="T53" fmla="*/ 4 h 1911"/>
                <a:gd name="T54" fmla="*/ 1 w 803"/>
                <a:gd name="T55" fmla="*/ 2 h 1911"/>
                <a:gd name="T56" fmla="*/ 1 w 803"/>
                <a:gd name="T57" fmla="*/ 1 h 1911"/>
                <a:gd name="T58" fmla="*/ 2 w 803"/>
                <a:gd name="T59" fmla="*/ 3 h 1911"/>
                <a:gd name="T60" fmla="*/ 2 w 803"/>
                <a:gd name="T61" fmla="*/ 5 h 1911"/>
                <a:gd name="T62" fmla="*/ 3 w 803"/>
                <a:gd name="T63" fmla="*/ 7 h 1911"/>
                <a:gd name="T64" fmla="*/ 3 w 803"/>
                <a:gd name="T65" fmla="*/ 6 h 1911"/>
                <a:gd name="T66" fmla="*/ 2 w 803"/>
                <a:gd name="T67" fmla="*/ 3 h 1911"/>
                <a:gd name="T68" fmla="*/ 1 w 803"/>
                <a:gd name="T69" fmla="*/ 2 h 1911"/>
                <a:gd name="T70" fmla="*/ 1 w 803"/>
                <a:gd name="T71" fmla="*/ 2 h 1911"/>
                <a:gd name="T72" fmla="*/ 2 w 803"/>
                <a:gd name="T73" fmla="*/ 3 h 1911"/>
                <a:gd name="T74" fmla="*/ 3 w 803"/>
                <a:gd name="T75" fmla="*/ 6 h 1911"/>
                <a:gd name="T76" fmla="*/ 3 w 803"/>
                <a:gd name="T77" fmla="*/ 7 h 1911"/>
                <a:gd name="T78" fmla="*/ 2 w 803"/>
                <a:gd name="T79" fmla="*/ 5 h 1911"/>
                <a:gd name="T80" fmla="*/ 1 w 803"/>
                <a:gd name="T81" fmla="*/ 3 h 1911"/>
                <a:gd name="T82" fmla="*/ 1 w 803"/>
                <a:gd name="T83" fmla="*/ 1 h 1911"/>
                <a:gd name="T84" fmla="*/ 1 w 803"/>
                <a:gd name="T85" fmla="*/ 2 h 1911"/>
                <a:gd name="T86" fmla="*/ 2 w 803"/>
                <a:gd name="T87" fmla="*/ 4 h 1911"/>
                <a:gd name="T88" fmla="*/ 3 w 803"/>
                <a:gd name="T89" fmla="*/ 7 h 1911"/>
                <a:gd name="T90" fmla="*/ 2 w 803"/>
                <a:gd name="T91" fmla="*/ 6 h 1911"/>
                <a:gd name="T92" fmla="*/ 1 w 803"/>
                <a:gd name="T93" fmla="*/ 4 h 1911"/>
                <a:gd name="T94" fmla="*/ 1 w 803"/>
                <a:gd name="T95" fmla="*/ 2 h 1911"/>
                <a:gd name="T96" fmla="*/ 1 w 803"/>
                <a:gd name="T97" fmla="*/ 1 h 1911"/>
                <a:gd name="T98" fmla="*/ 1 w 803"/>
                <a:gd name="T99" fmla="*/ 3 h 1911"/>
                <a:gd name="T100" fmla="*/ 2 w 803"/>
                <a:gd name="T101" fmla="*/ 5 h 1911"/>
                <a:gd name="T102" fmla="*/ 3 w 803"/>
                <a:gd name="T103" fmla="*/ 7 h 1911"/>
                <a:gd name="T104" fmla="*/ 2 w 803"/>
                <a:gd name="T105" fmla="*/ 6 h 1911"/>
                <a:gd name="T106" fmla="*/ 1 w 803"/>
                <a:gd name="T107" fmla="*/ 3 h 1911"/>
                <a:gd name="T108" fmla="*/ 1 w 803"/>
                <a:gd name="T109" fmla="*/ 2 h 1911"/>
                <a:gd name="T110" fmla="*/ 1 w 803"/>
                <a:gd name="T111" fmla="*/ 2 h 1911"/>
                <a:gd name="T112" fmla="*/ 1 w 803"/>
                <a:gd name="T113" fmla="*/ 3 h 1911"/>
                <a:gd name="T114" fmla="*/ 1 w 803"/>
                <a:gd name="T115" fmla="*/ 4 h 1911"/>
                <a:gd name="T116" fmla="*/ 2 w 803"/>
                <a:gd name="T117" fmla="*/ 6 h 1911"/>
                <a:gd name="T118" fmla="*/ 3 w 803"/>
                <a:gd name="T119" fmla="*/ 7 h 19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03"/>
                <a:gd name="T181" fmla="*/ 0 h 1911"/>
                <a:gd name="T182" fmla="*/ 803 w 803"/>
                <a:gd name="T183" fmla="*/ 1911 h 191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03" h="1911">
                  <a:moveTo>
                    <a:pt x="725" y="1894"/>
                  </a:moveTo>
                  <a:lnTo>
                    <a:pt x="732" y="1899"/>
                  </a:lnTo>
                  <a:lnTo>
                    <a:pt x="740" y="1902"/>
                  </a:lnTo>
                  <a:lnTo>
                    <a:pt x="747" y="1905"/>
                  </a:lnTo>
                  <a:lnTo>
                    <a:pt x="754" y="1908"/>
                  </a:lnTo>
                  <a:lnTo>
                    <a:pt x="759" y="1910"/>
                  </a:lnTo>
                  <a:lnTo>
                    <a:pt x="764" y="1911"/>
                  </a:lnTo>
                  <a:lnTo>
                    <a:pt x="769" y="1911"/>
                  </a:lnTo>
                  <a:lnTo>
                    <a:pt x="772" y="1910"/>
                  </a:lnTo>
                  <a:lnTo>
                    <a:pt x="781" y="1896"/>
                  </a:lnTo>
                  <a:lnTo>
                    <a:pt x="791" y="1880"/>
                  </a:lnTo>
                  <a:lnTo>
                    <a:pt x="797" y="1860"/>
                  </a:lnTo>
                  <a:lnTo>
                    <a:pt x="803" y="1836"/>
                  </a:lnTo>
                  <a:lnTo>
                    <a:pt x="799" y="1753"/>
                  </a:lnTo>
                  <a:lnTo>
                    <a:pt x="791" y="1669"/>
                  </a:lnTo>
                  <a:lnTo>
                    <a:pt x="780" y="1586"/>
                  </a:lnTo>
                  <a:lnTo>
                    <a:pt x="767" y="1501"/>
                  </a:lnTo>
                  <a:lnTo>
                    <a:pt x="750" y="1416"/>
                  </a:lnTo>
                  <a:lnTo>
                    <a:pt x="732" y="1331"/>
                  </a:lnTo>
                  <a:lnTo>
                    <a:pt x="712" y="1246"/>
                  </a:lnTo>
                  <a:lnTo>
                    <a:pt x="690" y="1163"/>
                  </a:lnTo>
                  <a:lnTo>
                    <a:pt x="666" y="1081"/>
                  </a:lnTo>
                  <a:lnTo>
                    <a:pt x="643" y="1001"/>
                  </a:lnTo>
                  <a:lnTo>
                    <a:pt x="618" y="921"/>
                  </a:lnTo>
                  <a:lnTo>
                    <a:pt x="591" y="844"/>
                  </a:lnTo>
                  <a:lnTo>
                    <a:pt x="564" y="769"/>
                  </a:lnTo>
                  <a:lnTo>
                    <a:pt x="539" y="696"/>
                  </a:lnTo>
                  <a:lnTo>
                    <a:pt x="512" y="627"/>
                  </a:lnTo>
                  <a:lnTo>
                    <a:pt x="486" y="561"/>
                  </a:lnTo>
                  <a:lnTo>
                    <a:pt x="468" y="517"/>
                  </a:lnTo>
                  <a:lnTo>
                    <a:pt x="449" y="473"/>
                  </a:lnTo>
                  <a:lnTo>
                    <a:pt x="432" y="431"/>
                  </a:lnTo>
                  <a:lnTo>
                    <a:pt x="415" y="390"/>
                  </a:lnTo>
                  <a:lnTo>
                    <a:pt x="396" y="350"/>
                  </a:lnTo>
                  <a:lnTo>
                    <a:pt x="380" y="311"/>
                  </a:lnTo>
                  <a:lnTo>
                    <a:pt x="363" y="273"/>
                  </a:lnTo>
                  <a:lnTo>
                    <a:pt x="346" y="237"/>
                  </a:lnTo>
                  <a:lnTo>
                    <a:pt x="330" y="203"/>
                  </a:lnTo>
                  <a:lnTo>
                    <a:pt x="314" y="168"/>
                  </a:lnTo>
                  <a:lnTo>
                    <a:pt x="298" y="137"/>
                  </a:lnTo>
                  <a:lnTo>
                    <a:pt x="284" y="105"/>
                  </a:lnTo>
                  <a:lnTo>
                    <a:pt x="270" y="77"/>
                  </a:lnTo>
                  <a:lnTo>
                    <a:pt x="258" y="49"/>
                  </a:lnTo>
                  <a:lnTo>
                    <a:pt x="245" y="23"/>
                  </a:lnTo>
                  <a:lnTo>
                    <a:pt x="232" y="0"/>
                  </a:lnTo>
                  <a:lnTo>
                    <a:pt x="221" y="14"/>
                  </a:lnTo>
                  <a:lnTo>
                    <a:pt x="253" y="77"/>
                  </a:lnTo>
                  <a:lnTo>
                    <a:pt x="289" y="152"/>
                  </a:lnTo>
                  <a:lnTo>
                    <a:pt x="328" y="236"/>
                  </a:lnTo>
                  <a:lnTo>
                    <a:pt x="369" y="327"/>
                  </a:lnTo>
                  <a:lnTo>
                    <a:pt x="413" y="427"/>
                  </a:lnTo>
                  <a:lnTo>
                    <a:pt x="457" y="534"/>
                  </a:lnTo>
                  <a:lnTo>
                    <a:pt x="501" y="648"/>
                  </a:lnTo>
                  <a:lnTo>
                    <a:pt x="547" y="764"/>
                  </a:lnTo>
                  <a:lnTo>
                    <a:pt x="589" y="886"/>
                  </a:lnTo>
                  <a:lnTo>
                    <a:pt x="630" y="1012"/>
                  </a:lnTo>
                  <a:lnTo>
                    <a:pt x="668" y="1140"/>
                  </a:lnTo>
                  <a:lnTo>
                    <a:pt x="701" y="1268"/>
                  </a:lnTo>
                  <a:lnTo>
                    <a:pt x="731" y="1399"/>
                  </a:lnTo>
                  <a:lnTo>
                    <a:pt x="756" y="1529"/>
                  </a:lnTo>
                  <a:lnTo>
                    <a:pt x="775" y="1657"/>
                  </a:lnTo>
                  <a:lnTo>
                    <a:pt x="786" y="1784"/>
                  </a:lnTo>
                  <a:lnTo>
                    <a:pt x="762" y="1657"/>
                  </a:lnTo>
                  <a:lnTo>
                    <a:pt x="736" y="1528"/>
                  </a:lnTo>
                  <a:lnTo>
                    <a:pt x="704" y="1399"/>
                  </a:lnTo>
                  <a:lnTo>
                    <a:pt x="668" y="1270"/>
                  </a:lnTo>
                  <a:lnTo>
                    <a:pt x="630" y="1143"/>
                  </a:lnTo>
                  <a:lnTo>
                    <a:pt x="589" y="1015"/>
                  </a:lnTo>
                  <a:lnTo>
                    <a:pt x="548" y="891"/>
                  </a:lnTo>
                  <a:lnTo>
                    <a:pt x="506" y="772"/>
                  </a:lnTo>
                  <a:lnTo>
                    <a:pt x="462" y="655"/>
                  </a:lnTo>
                  <a:lnTo>
                    <a:pt x="420" y="545"/>
                  </a:lnTo>
                  <a:lnTo>
                    <a:pt x="377" y="440"/>
                  </a:lnTo>
                  <a:lnTo>
                    <a:pt x="336" y="343"/>
                  </a:lnTo>
                  <a:lnTo>
                    <a:pt x="298" y="253"/>
                  </a:lnTo>
                  <a:lnTo>
                    <a:pt x="262" y="171"/>
                  </a:lnTo>
                  <a:lnTo>
                    <a:pt x="231" y="99"/>
                  </a:lnTo>
                  <a:lnTo>
                    <a:pt x="203" y="38"/>
                  </a:lnTo>
                  <a:lnTo>
                    <a:pt x="193" y="52"/>
                  </a:lnTo>
                  <a:lnTo>
                    <a:pt x="221" y="115"/>
                  </a:lnTo>
                  <a:lnTo>
                    <a:pt x="254" y="187"/>
                  </a:lnTo>
                  <a:lnTo>
                    <a:pt x="289" y="269"/>
                  </a:lnTo>
                  <a:lnTo>
                    <a:pt x="328" y="360"/>
                  </a:lnTo>
                  <a:lnTo>
                    <a:pt x="368" y="457"/>
                  </a:lnTo>
                  <a:lnTo>
                    <a:pt x="410" y="561"/>
                  </a:lnTo>
                  <a:lnTo>
                    <a:pt x="453" y="673"/>
                  </a:lnTo>
                  <a:lnTo>
                    <a:pt x="495" y="787"/>
                  </a:lnTo>
                  <a:lnTo>
                    <a:pt x="537" y="908"/>
                  </a:lnTo>
                  <a:lnTo>
                    <a:pt x="580" y="1031"/>
                  </a:lnTo>
                  <a:lnTo>
                    <a:pt x="619" y="1157"/>
                  </a:lnTo>
                  <a:lnTo>
                    <a:pt x="657" y="1286"/>
                  </a:lnTo>
                  <a:lnTo>
                    <a:pt x="692" y="1413"/>
                  </a:lnTo>
                  <a:lnTo>
                    <a:pt x="723" y="1542"/>
                  </a:lnTo>
                  <a:lnTo>
                    <a:pt x="750" y="1671"/>
                  </a:lnTo>
                  <a:lnTo>
                    <a:pt x="772" y="1797"/>
                  </a:lnTo>
                  <a:lnTo>
                    <a:pt x="739" y="1669"/>
                  </a:lnTo>
                  <a:lnTo>
                    <a:pt x="703" y="1542"/>
                  </a:lnTo>
                  <a:lnTo>
                    <a:pt x="663" y="1413"/>
                  </a:lnTo>
                  <a:lnTo>
                    <a:pt x="624" y="1286"/>
                  </a:lnTo>
                  <a:lnTo>
                    <a:pt x="582" y="1158"/>
                  </a:lnTo>
                  <a:lnTo>
                    <a:pt x="539" y="1034"/>
                  </a:lnTo>
                  <a:lnTo>
                    <a:pt x="497" y="913"/>
                  </a:lnTo>
                  <a:lnTo>
                    <a:pt x="454" y="794"/>
                  </a:lnTo>
                  <a:lnTo>
                    <a:pt x="413" y="681"/>
                  </a:lnTo>
                  <a:lnTo>
                    <a:pt x="372" y="572"/>
                  </a:lnTo>
                  <a:lnTo>
                    <a:pt x="333" y="470"/>
                  </a:lnTo>
                  <a:lnTo>
                    <a:pt x="295" y="374"/>
                  </a:lnTo>
                  <a:lnTo>
                    <a:pt x="261" y="286"/>
                  </a:lnTo>
                  <a:lnTo>
                    <a:pt x="228" y="206"/>
                  </a:lnTo>
                  <a:lnTo>
                    <a:pt x="199" y="135"/>
                  </a:lnTo>
                  <a:lnTo>
                    <a:pt x="174" y="75"/>
                  </a:lnTo>
                  <a:lnTo>
                    <a:pt x="163" y="89"/>
                  </a:lnTo>
                  <a:lnTo>
                    <a:pt x="188" y="151"/>
                  </a:lnTo>
                  <a:lnTo>
                    <a:pt x="217" y="223"/>
                  </a:lnTo>
                  <a:lnTo>
                    <a:pt x="250" y="303"/>
                  </a:lnTo>
                  <a:lnTo>
                    <a:pt x="284" y="391"/>
                  </a:lnTo>
                  <a:lnTo>
                    <a:pt x="322" y="487"/>
                  </a:lnTo>
                  <a:lnTo>
                    <a:pt x="361" y="589"/>
                  </a:lnTo>
                  <a:lnTo>
                    <a:pt x="402" y="698"/>
                  </a:lnTo>
                  <a:lnTo>
                    <a:pt x="443" y="811"/>
                  </a:lnTo>
                  <a:lnTo>
                    <a:pt x="486" y="929"/>
                  </a:lnTo>
                  <a:lnTo>
                    <a:pt x="528" y="1050"/>
                  </a:lnTo>
                  <a:lnTo>
                    <a:pt x="569" y="1174"/>
                  </a:lnTo>
                  <a:lnTo>
                    <a:pt x="610" y="1300"/>
                  </a:lnTo>
                  <a:lnTo>
                    <a:pt x="651" y="1427"/>
                  </a:lnTo>
                  <a:lnTo>
                    <a:pt x="688" y="1555"/>
                  </a:lnTo>
                  <a:lnTo>
                    <a:pt x="725" y="1682"/>
                  </a:lnTo>
                  <a:lnTo>
                    <a:pt x="758" y="1808"/>
                  </a:lnTo>
                  <a:lnTo>
                    <a:pt x="714" y="1682"/>
                  </a:lnTo>
                  <a:lnTo>
                    <a:pt x="668" y="1555"/>
                  </a:lnTo>
                  <a:lnTo>
                    <a:pt x="624" y="1427"/>
                  </a:lnTo>
                  <a:lnTo>
                    <a:pt x="578" y="1301"/>
                  </a:lnTo>
                  <a:lnTo>
                    <a:pt x="533" y="1176"/>
                  </a:lnTo>
                  <a:lnTo>
                    <a:pt x="489" y="1053"/>
                  </a:lnTo>
                  <a:lnTo>
                    <a:pt x="445" y="934"/>
                  </a:lnTo>
                  <a:lnTo>
                    <a:pt x="404" y="819"/>
                  </a:lnTo>
                  <a:lnTo>
                    <a:pt x="363" y="707"/>
                  </a:lnTo>
                  <a:lnTo>
                    <a:pt x="324" y="600"/>
                  </a:lnTo>
                  <a:lnTo>
                    <a:pt x="287" y="500"/>
                  </a:lnTo>
                  <a:lnTo>
                    <a:pt x="253" y="407"/>
                  </a:lnTo>
                  <a:lnTo>
                    <a:pt x="220" y="321"/>
                  </a:lnTo>
                  <a:lnTo>
                    <a:pt x="192" y="242"/>
                  </a:lnTo>
                  <a:lnTo>
                    <a:pt x="166" y="173"/>
                  </a:lnTo>
                  <a:lnTo>
                    <a:pt x="144" y="113"/>
                  </a:lnTo>
                  <a:lnTo>
                    <a:pt x="133" y="127"/>
                  </a:lnTo>
                  <a:lnTo>
                    <a:pt x="155" y="188"/>
                  </a:lnTo>
                  <a:lnTo>
                    <a:pt x="182" y="258"/>
                  </a:lnTo>
                  <a:lnTo>
                    <a:pt x="210" y="336"/>
                  </a:lnTo>
                  <a:lnTo>
                    <a:pt x="243" y="423"/>
                  </a:lnTo>
                  <a:lnTo>
                    <a:pt x="276" y="517"/>
                  </a:lnTo>
                  <a:lnTo>
                    <a:pt x="314" y="618"/>
                  </a:lnTo>
                  <a:lnTo>
                    <a:pt x="352" y="723"/>
                  </a:lnTo>
                  <a:lnTo>
                    <a:pt x="393" y="835"/>
                  </a:lnTo>
                  <a:lnTo>
                    <a:pt x="435" y="951"/>
                  </a:lnTo>
                  <a:lnTo>
                    <a:pt x="478" y="1069"/>
                  </a:lnTo>
                  <a:lnTo>
                    <a:pt x="522" y="1191"/>
                  </a:lnTo>
                  <a:lnTo>
                    <a:pt x="567" y="1316"/>
                  </a:lnTo>
                  <a:lnTo>
                    <a:pt x="611" y="1440"/>
                  </a:lnTo>
                  <a:lnTo>
                    <a:pt x="657" y="1566"/>
                  </a:lnTo>
                  <a:lnTo>
                    <a:pt x="701" y="1691"/>
                  </a:lnTo>
                  <a:lnTo>
                    <a:pt x="745" y="1817"/>
                  </a:lnTo>
                  <a:lnTo>
                    <a:pt x="690" y="1691"/>
                  </a:lnTo>
                  <a:lnTo>
                    <a:pt x="637" y="1566"/>
                  </a:lnTo>
                  <a:lnTo>
                    <a:pt x="583" y="1440"/>
                  </a:lnTo>
                  <a:lnTo>
                    <a:pt x="533" y="1316"/>
                  </a:lnTo>
                  <a:lnTo>
                    <a:pt x="486" y="1193"/>
                  </a:lnTo>
                  <a:lnTo>
                    <a:pt x="438" y="1072"/>
                  </a:lnTo>
                  <a:lnTo>
                    <a:pt x="394" y="956"/>
                  </a:lnTo>
                  <a:lnTo>
                    <a:pt x="352" y="841"/>
                  </a:lnTo>
                  <a:lnTo>
                    <a:pt x="313" y="732"/>
                  </a:lnTo>
                  <a:lnTo>
                    <a:pt x="276" y="629"/>
                  </a:lnTo>
                  <a:lnTo>
                    <a:pt x="242" y="530"/>
                  </a:lnTo>
                  <a:lnTo>
                    <a:pt x="210" y="438"/>
                  </a:lnTo>
                  <a:lnTo>
                    <a:pt x="182" y="354"/>
                  </a:lnTo>
                  <a:lnTo>
                    <a:pt x="155" y="277"/>
                  </a:lnTo>
                  <a:lnTo>
                    <a:pt x="133" y="209"/>
                  </a:lnTo>
                  <a:lnTo>
                    <a:pt x="114" y="151"/>
                  </a:lnTo>
                  <a:lnTo>
                    <a:pt x="103" y="166"/>
                  </a:lnTo>
                  <a:lnTo>
                    <a:pt x="122" y="226"/>
                  </a:lnTo>
                  <a:lnTo>
                    <a:pt x="146" y="295"/>
                  </a:lnTo>
                  <a:lnTo>
                    <a:pt x="171" y="371"/>
                  </a:lnTo>
                  <a:lnTo>
                    <a:pt x="199" y="456"/>
                  </a:lnTo>
                  <a:lnTo>
                    <a:pt x="231" y="548"/>
                  </a:lnTo>
                  <a:lnTo>
                    <a:pt x="265" y="646"/>
                  </a:lnTo>
                  <a:lnTo>
                    <a:pt x="302" y="750"/>
                  </a:lnTo>
                  <a:lnTo>
                    <a:pt x="342" y="858"/>
                  </a:lnTo>
                  <a:lnTo>
                    <a:pt x="383" y="971"/>
                  </a:lnTo>
                  <a:lnTo>
                    <a:pt x="427" y="1088"/>
                  </a:lnTo>
                  <a:lnTo>
                    <a:pt x="473" y="1207"/>
                  </a:lnTo>
                  <a:lnTo>
                    <a:pt x="522" y="1328"/>
                  </a:lnTo>
                  <a:lnTo>
                    <a:pt x="572" y="1452"/>
                  </a:lnTo>
                  <a:lnTo>
                    <a:pt x="622" y="1577"/>
                  </a:lnTo>
                  <a:lnTo>
                    <a:pt x="676" y="1701"/>
                  </a:lnTo>
                  <a:lnTo>
                    <a:pt x="731" y="1825"/>
                  </a:lnTo>
                  <a:lnTo>
                    <a:pt x="665" y="1701"/>
                  </a:lnTo>
                  <a:lnTo>
                    <a:pt x="602" y="1575"/>
                  </a:lnTo>
                  <a:lnTo>
                    <a:pt x="544" y="1452"/>
                  </a:lnTo>
                  <a:lnTo>
                    <a:pt x="489" y="1328"/>
                  </a:lnTo>
                  <a:lnTo>
                    <a:pt x="437" y="1209"/>
                  </a:lnTo>
                  <a:lnTo>
                    <a:pt x="388" y="1089"/>
                  </a:lnTo>
                  <a:lnTo>
                    <a:pt x="342" y="974"/>
                  </a:lnTo>
                  <a:lnTo>
                    <a:pt x="302" y="863"/>
                  </a:lnTo>
                  <a:lnTo>
                    <a:pt x="262" y="758"/>
                  </a:lnTo>
                  <a:lnTo>
                    <a:pt x="228" y="655"/>
                  </a:lnTo>
                  <a:lnTo>
                    <a:pt x="196" y="559"/>
                  </a:lnTo>
                  <a:lnTo>
                    <a:pt x="168" y="470"/>
                  </a:lnTo>
                  <a:lnTo>
                    <a:pt x="141" y="388"/>
                  </a:lnTo>
                  <a:lnTo>
                    <a:pt x="119" y="313"/>
                  </a:lnTo>
                  <a:lnTo>
                    <a:pt x="100" y="247"/>
                  </a:lnTo>
                  <a:lnTo>
                    <a:pt x="85" y="190"/>
                  </a:lnTo>
                  <a:lnTo>
                    <a:pt x="72" y="206"/>
                  </a:lnTo>
                  <a:lnTo>
                    <a:pt x="89" y="264"/>
                  </a:lnTo>
                  <a:lnTo>
                    <a:pt x="108" y="332"/>
                  </a:lnTo>
                  <a:lnTo>
                    <a:pt x="130" y="407"/>
                  </a:lnTo>
                  <a:lnTo>
                    <a:pt x="157" y="489"/>
                  </a:lnTo>
                  <a:lnTo>
                    <a:pt x="185" y="578"/>
                  </a:lnTo>
                  <a:lnTo>
                    <a:pt x="217" y="674"/>
                  </a:lnTo>
                  <a:lnTo>
                    <a:pt x="253" y="775"/>
                  </a:lnTo>
                  <a:lnTo>
                    <a:pt x="291" y="880"/>
                  </a:lnTo>
                  <a:lnTo>
                    <a:pt x="331" y="990"/>
                  </a:lnTo>
                  <a:lnTo>
                    <a:pt x="377" y="1105"/>
                  </a:lnTo>
                  <a:lnTo>
                    <a:pt x="426" y="1221"/>
                  </a:lnTo>
                  <a:lnTo>
                    <a:pt x="476" y="1341"/>
                  </a:lnTo>
                  <a:lnTo>
                    <a:pt x="531" y="1462"/>
                  </a:lnTo>
                  <a:lnTo>
                    <a:pt x="589" y="1584"/>
                  </a:lnTo>
                  <a:lnTo>
                    <a:pt x="652" y="1709"/>
                  </a:lnTo>
                  <a:lnTo>
                    <a:pt x="717" y="1831"/>
                  </a:lnTo>
                  <a:lnTo>
                    <a:pt x="640" y="1707"/>
                  </a:lnTo>
                  <a:lnTo>
                    <a:pt x="569" y="1584"/>
                  </a:lnTo>
                  <a:lnTo>
                    <a:pt x="504" y="1462"/>
                  </a:lnTo>
                  <a:lnTo>
                    <a:pt x="443" y="1342"/>
                  </a:lnTo>
                  <a:lnTo>
                    <a:pt x="388" y="1223"/>
                  </a:lnTo>
                  <a:lnTo>
                    <a:pt x="338" y="1108"/>
                  </a:lnTo>
                  <a:lnTo>
                    <a:pt x="291" y="995"/>
                  </a:lnTo>
                  <a:lnTo>
                    <a:pt x="250" y="886"/>
                  </a:lnTo>
                  <a:lnTo>
                    <a:pt x="212" y="783"/>
                  </a:lnTo>
                  <a:lnTo>
                    <a:pt x="179" y="684"/>
                  </a:lnTo>
                  <a:lnTo>
                    <a:pt x="149" y="589"/>
                  </a:lnTo>
                  <a:lnTo>
                    <a:pt x="124" y="503"/>
                  </a:lnTo>
                  <a:lnTo>
                    <a:pt x="102" y="423"/>
                  </a:lnTo>
                  <a:lnTo>
                    <a:pt x="83" y="350"/>
                  </a:lnTo>
                  <a:lnTo>
                    <a:pt x="67" y="286"/>
                  </a:lnTo>
                  <a:lnTo>
                    <a:pt x="55" y="229"/>
                  </a:lnTo>
                  <a:lnTo>
                    <a:pt x="48" y="237"/>
                  </a:lnTo>
                  <a:lnTo>
                    <a:pt x="39" y="234"/>
                  </a:lnTo>
                  <a:lnTo>
                    <a:pt x="52" y="291"/>
                  </a:lnTo>
                  <a:lnTo>
                    <a:pt x="67" y="355"/>
                  </a:lnTo>
                  <a:lnTo>
                    <a:pt x="86" y="429"/>
                  </a:lnTo>
                  <a:lnTo>
                    <a:pt x="110" y="509"/>
                  </a:lnTo>
                  <a:lnTo>
                    <a:pt x="135" y="597"/>
                  </a:lnTo>
                  <a:lnTo>
                    <a:pt x="165" y="690"/>
                  </a:lnTo>
                  <a:lnTo>
                    <a:pt x="198" y="789"/>
                  </a:lnTo>
                  <a:lnTo>
                    <a:pt x="236" y="893"/>
                  </a:lnTo>
                  <a:lnTo>
                    <a:pt x="278" y="1001"/>
                  </a:lnTo>
                  <a:lnTo>
                    <a:pt x="324" y="1114"/>
                  </a:lnTo>
                  <a:lnTo>
                    <a:pt x="374" y="1229"/>
                  </a:lnTo>
                  <a:lnTo>
                    <a:pt x="429" y="1349"/>
                  </a:lnTo>
                  <a:lnTo>
                    <a:pt x="490" y="1468"/>
                  </a:lnTo>
                  <a:lnTo>
                    <a:pt x="556" y="1591"/>
                  </a:lnTo>
                  <a:lnTo>
                    <a:pt x="627" y="1713"/>
                  </a:lnTo>
                  <a:lnTo>
                    <a:pt x="703" y="1837"/>
                  </a:lnTo>
                  <a:lnTo>
                    <a:pt x="611" y="1709"/>
                  </a:lnTo>
                  <a:lnTo>
                    <a:pt x="528" y="1581"/>
                  </a:lnTo>
                  <a:lnTo>
                    <a:pt x="454" y="1454"/>
                  </a:lnTo>
                  <a:lnTo>
                    <a:pt x="387" y="1330"/>
                  </a:lnTo>
                  <a:lnTo>
                    <a:pt x="325" y="1209"/>
                  </a:lnTo>
                  <a:lnTo>
                    <a:pt x="272" y="1089"/>
                  </a:lnTo>
                  <a:lnTo>
                    <a:pt x="225" y="976"/>
                  </a:lnTo>
                  <a:lnTo>
                    <a:pt x="184" y="866"/>
                  </a:lnTo>
                  <a:lnTo>
                    <a:pt x="148" y="762"/>
                  </a:lnTo>
                  <a:lnTo>
                    <a:pt x="116" y="663"/>
                  </a:lnTo>
                  <a:lnTo>
                    <a:pt x="89" y="570"/>
                  </a:lnTo>
                  <a:lnTo>
                    <a:pt x="67" y="486"/>
                  </a:lnTo>
                  <a:lnTo>
                    <a:pt x="50" y="409"/>
                  </a:lnTo>
                  <a:lnTo>
                    <a:pt x="36" y="339"/>
                  </a:lnTo>
                  <a:lnTo>
                    <a:pt x="25" y="280"/>
                  </a:lnTo>
                  <a:lnTo>
                    <a:pt x="17" y="229"/>
                  </a:lnTo>
                  <a:lnTo>
                    <a:pt x="0" y="226"/>
                  </a:lnTo>
                  <a:lnTo>
                    <a:pt x="6" y="266"/>
                  </a:lnTo>
                  <a:lnTo>
                    <a:pt x="14" y="313"/>
                  </a:lnTo>
                  <a:lnTo>
                    <a:pt x="23" y="366"/>
                  </a:lnTo>
                  <a:lnTo>
                    <a:pt x="36" y="424"/>
                  </a:lnTo>
                  <a:lnTo>
                    <a:pt x="52" y="489"/>
                  </a:lnTo>
                  <a:lnTo>
                    <a:pt x="69" y="558"/>
                  </a:lnTo>
                  <a:lnTo>
                    <a:pt x="89" y="633"/>
                  </a:lnTo>
                  <a:lnTo>
                    <a:pt x="113" y="712"/>
                  </a:lnTo>
                  <a:lnTo>
                    <a:pt x="132" y="769"/>
                  </a:lnTo>
                  <a:lnTo>
                    <a:pt x="152" y="830"/>
                  </a:lnTo>
                  <a:lnTo>
                    <a:pt x="174" y="893"/>
                  </a:lnTo>
                  <a:lnTo>
                    <a:pt x="199" y="959"/>
                  </a:lnTo>
                  <a:lnTo>
                    <a:pt x="228" y="1028"/>
                  </a:lnTo>
                  <a:lnTo>
                    <a:pt x="258" y="1099"/>
                  </a:lnTo>
                  <a:lnTo>
                    <a:pt x="291" y="1173"/>
                  </a:lnTo>
                  <a:lnTo>
                    <a:pt x="327" y="1246"/>
                  </a:lnTo>
                  <a:lnTo>
                    <a:pt x="366" y="1323"/>
                  </a:lnTo>
                  <a:lnTo>
                    <a:pt x="407" y="1402"/>
                  </a:lnTo>
                  <a:lnTo>
                    <a:pt x="451" y="1482"/>
                  </a:lnTo>
                  <a:lnTo>
                    <a:pt x="500" y="1564"/>
                  </a:lnTo>
                  <a:lnTo>
                    <a:pt x="550" y="1646"/>
                  </a:lnTo>
                  <a:lnTo>
                    <a:pt x="605" y="1727"/>
                  </a:lnTo>
                  <a:lnTo>
                    <a:pt x="663" y="1811"/>
                  </a:lnTo>
                  <a:lnTo>
                    <a:pt x="725" y="1894"/>
                  </a:lnTo>
                  <a:close/>
                </a:path>
              </a:pathLst>
            </a:custGeom>
            <a:solidFill>
              <a:srgbClr val="CCD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6" name="Freeform 39"/>
            <p:cNvSpPr>
              <a:spLocks/>
            </p:cNvSpPr>
            <p:nvPr/>
          </p:nvSpPr>
          <p:spPr bwMode="auto">
            <a:xfrm>
              <a:off x="1180" y="2156"/>
              <a:ext cx="942" cy="572"/>
            </a:xfrm>
            <a:custGeom>
              <a:avLst/>
              <a:gdLst>
                <a:gd name="T0" fmla="*/ 8 w 1882"/>
                <a:gd name="T1" fmla="*/ 1 h 1145"/>
                <a:gd name="T2" fmla="*/ 8 w 1882"/>
                <a:gd name="T3" fmla="*/ 0 h 1145"/>
                <a:gd name="T4" fmla="*/ 8 w 1882"/>
                <a:gd name="T5" fmla="*/ 0 h 1145"/>
                <a:gd name="T6" fmla="*/ 8 w 1882"/>
                <a:gd name="T7" fmla="*/ 0 h 1145"/>
                <a:gd name="T8" fmla="*/ 8 w 1882"/>
                <a:gd name="T9" fmla="*/ 0 h 1145"/>
                <a:gd name="T10" fmla="*/ 0 w 1882"/>
                <a:gd name="T11" fmla="*/ 2 h 1145"/>
                <a:gd name="T12" fmla="*/ 1 w 1882"/>
                <a:gd name="T13" fmla="*/ 2 h 1145"/>
                <a:gd name="T14" fmla="*/ 1 w 1882"/>
                <a:gd name="T15" fmla="*/ 2 h 1145"/>
                <a:gd name="T16" fmla="*/ 1 w 1882"/>
                <a:gd name="T17" fmla="*/ 3 h 1145"/>
                <a:gd name="T18" fmla="*/ 1 w 1882"/>
                <a:gd name="T19" fmla="*/ 3 h 1145"/>
                <a:gd name="T20" fmla="*/ 1 w 1882"/>
                <a:gd name="T21" fmla="*/ 3 h 1145"/>
                <a:gd name="T22" fmla="*/ 1 w 1882"/>
                <a:gd name="T23" fmla="*/ 4 h 1145"/>
                <a:gd name="T24" fmla="*/ 1 w 1882"/>
                <a:gd name="T25" fmla="*/ 4 h 1145"/>
                <a:gd name="T26" fmla="*/ 1 w 1882"/>
                <a:gd name="T27" fmla="*/ 4 h 1145"/>
                <a:gd name="T28" fmla="*/ 8 w 1882"/>
                <a:gd name="T29" fmla="*/ 2 h 1145"/>
                <a:gd name="T30" fmla="*/ 8 w 1882"/>
                <a:gd name="T31" fmla="*/ 1 h 1145"/>
                <a:gd name="T32" fmla="*/ 8 w 1882"/>
                <a:gd name="T33" fmla="*/ 1 h 1145"/>
                <a:gd name="T34" fmla="*/ 8 w 1882"/>
                <a:gd name="T35" fmla="*/ 1 h 1145"/>
                <a:gd name="T36" fmla="*/ 8 w 1882"/>
                <a:gd name="T37" fmla="*/ 1 h 11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82"/>
                <a:gd name="T58" fmla="*/ 0 h 1145"/>
                <a:gd name="T59" fmla="*/ 1882 w 1882"/>
                <a:gd name="T60" fmla="*/ 1145 h 114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82" h="1145">
                  <a:moveTo>
                    <a:pt x="1876" y="272"/>
                  </a:moveTo>
                  <a:lnTo>
                    <a:pt x="1870" y="206"/>
                  </a:lnTo>
                  <a:lnTo>
                    <a:pt x="1862" y="140"/>
                  </a:lnTo>
                  <a:lnTo>
                    <a:pt x="1852" y="71"/>
                  </a:lnTo>
                  <a:lnTo>
                    <a:pt x="1841" y="0"/>
                  </a:lnTo>
                  <a:lnTo>
                    <a:pt x="0" y="591"/>
                  </a:lnTo>
                  <a:lnTo>
                    <a:pt x="17" y="670"/>
                  </a:lnTo>
                  <a:lnTo>
                    <a:pt x="33" y="745"/>
                  </a:lnTo>
                  <a:lnTo>
                    <a:pt x="47" y="821"/>
                  </a:lnTo>
                  <a:lnTo>
                    <a:pt x="58" y="892"/>
                  </a:lnTo>
                  <a:lnTo>
                    <a:pt x="66" y="961"/>
                  </a:lnTo>
                  <a:lnTo>
                    <a:pt x="71" y="1027"/>
                  </a:lnTo>
                  <a:lnTo>
                    <a:pt x="72" y="1088"/>
                  </a:lnTo>
                  <a:lnTo>
                    <a:pt x="72" y="1145"/>
                  </a:lnTo>
                  <a:lnTo>
                    <a:pt x="1877" y="565"/>
                  </a:lnTo>
                  <a:lnTo>
                    <a:pt x="1881" y="508"/>
                  </a:lnTo>
                  <a:lnTo>
                    <a:pt x="1882" y="440"/>
                  </a:lnTo>
                  <a:lnTo>
                    <a:pt x="1881" y="362"/>
                  </a:lnTo>
                  <a:lnTo>
                    <a:pt x="1876" y="272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7" name="Freeform 40"/>
            <p:cNvSpPr>
              <a:spLocks/>
            </p:cNvSpPr>
            <p:nvPr/>
          </p:nvSpPr>
          <p:spPr bwMode="auto">
            <a:xfrm>
              <a:off x="1142" y="2013"/>
              <a:ext cx="951" cy="393"/>
            </a:xfrm>
            <a:custGeom>
              <a:avLst/>
              <a:gdLst>
                <a:gd name="T0" fmla="*/ 8 w 1901"/>
                <a:gd name="T1" fmla="*/ 0 h 786"/>
                <a:gd name="T2" fmla="*/ 0 w 1901"/>
                <a:gd name="T3" fmla="*/ 3 h 786"/>
                <a:gd name="T4" fmla="*/ 1 w 1901"/>
                <a:gd name="T5" fmla="*/ 3 h 786"/>
                <a:gd name="T6" fmla="*/ 1 w 1901"/>
                <a:gd name="T7" fmla="*/ 3 h 786"/>
                <a:gd name="T8" fmla="*/ 1 w 1901"/>
                <a:gd name="T9" fmla="*/ 3 h 786"/>
                <a:gd name="T10" fmla="*/ 1 w 1901"/>
                <a:gd name="T11" fmla="*/ 3 h 786"/>
                <a:gd name="T12" fmla="*/ 1 w 1901"/>
                <a:gd name="T13" fmla="*/ 3 h 786"/>
                <a:gd name="T14" fmla="*/ 1 w 1901"/>
                <a:gd name="T15" fmla="*/ 3 h 786"/>
                <a:gd name="T16" fmla="*/ 1 w 1901"/>
                <a:gd name="T17" fmla="*/ 3 h 786"/>
                <a:gd name="T18" fmla="*/ 1 w 1901"/>
                <a:gd name="T19" fmla="*/ 4 h 786"/>
                <a:gd name="T20" fmla="*/ 8 w 1901"/>
                <a:gd name="T21" fmla="*/ 1 h 786"/>
                <a:gd name="T22" fmla="*/ 8 w 1901"/>
                <a:gd name="T23" fmla="*/ 1 h 786"/>
                <a:gd name="T24" fmla="*/ 8 w 1901"/>
                <a:gd name="T25" fmla="*/ 1 h 786"/>
                <a:gd name="T26" fmla="*/ 8 w 1901"/>
                <a:gd name="T27" fmla="*/ 1 h 786"/>
                <a:gd name="T28" fmla="*/ 8 w 1901"/>
                <a:gd name="T29" fmla="*/ 0 h 7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01"/>
                <a:gd name="T46" fmla="*/ 0 h 786"/>
                <a:gd name="T47" fmla="*/ 1901 w 1901"/>
                <a:gd name="T48" fmla="*/ 786 h 7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01" h="786">
                  <a:moveTo>
                    <a:pt x="1855" y="0"/>
                  </a:moveTo>
                  <a:lnTo>
                    <a:pt x="0" y="596"/>
                  </a:lnTo>
                  <a:lnTo>
                    <a:pt x="6" y="619"/>
                  </a:lnTo>
                  <a:lnTo>
                    <a:pt x="14" y="645"/>
                  </a:lnTo>
                  <a:lnTo>
                    <a:pt x="20" y="668"/>
                  </a:lnTo>
                  <a:lnTo>
                    <a:pt x="28" y="692"/>
                  </a:lnTo>
                  <a:lnTo>
                    <a:pt x="34" y="715"/>
                  </a:lnTo>
                  <a:lnTo>
                    <a:pt x="41" y="739"/>
                  </a:lnTo>
                  <a:lnTo>
                    <a:pt x="47" y="763"/>
                  </a:lnTo>
                  <a:lnTo>
                    <a:pt x="53" y="786"/>
                  </a:lnTo>
                  <a:lnTo>
                    <a:pt x="1901" y="193"/>
                  </a:lnTo>
                  <a:lnTo>
                    <a:pt x="1892" y="146"/>
                  </a:lnTo>
                  <a:lnTo>
                    <a:pt x="1881" y="98"/>
                  </a:lnTo>
                  <a:lnTo>
                    <a:pt x="1868" y="49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8" name="Freeform 41"/>
            <p:cNvSpPr>
              <a:spLocks/>
            </p:cNvSpPr>
            <p:nvPr/>
          </p:nvSpPr>
          <p:spPr bwMode="auto">
            <a:xfrm>
              <a:off x="1101" y="1945"/>
              <a:ext cx="242" cy="74"/>
            </a:xfrm>
            <a:custGeom>
              <a:avLst/>
              <a:gdLst>
                <a:gd name="T0" fmla="*/ 2 w 484"/>
                <a:gd name="T1" fmla="*/ 0 h 146"/>
                <a:gd name="T2" fmla="*/ 0 w 484"/>
                <a:gd name="T3" fmla="*/ 1 h 146"/>
                <a:gd name="T4" fmla="*/ 1 w 484"/>
                <a:gd name="T5" fmla="*/ 1 h 146"/>
                <a:gd name="T6" fmla="*/ 1 w 484"/>
                <a:gd name="T7" fmla="*/ 1 h 146"/>
                <a:gd name="T8" fmla="*/ 1 w 484"/>
                <a:gd name="T9" fmla="*/ 1 h 146"/>
                <a:gd name="T10" fmla="*/ 1 w 484"/>
                <a:gd name="T11" fmla="*/ 1 h 146"/>
                <a:gd name="T12" fmla="*/ 2 w 484"/>
                <a:gd name="T13" fmla="*/ 1 h 146"/>
                <a:gd name="T14" fmla="*/ 2 w 484"/>
                <a:gd name="T15" fmla="*/ 1 h 146"/>
                <a:gd name="T16" fmla="*/ 2 w 484"/>
                <a:gd name="T17" fmla="*/ 1 h 146"/>
                <a:gd name="T18" fmla="*/ 2 w 484"/>
                <a:gd name="T19" fmla="*/ 1 h 146"/>
                <a:gd name="T20" fmla="*/ 2 w 484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4"/>
                <a:gd name="T34" fmla="*/ 0 h 146"/>
                <a:gd name="T35" fmla="*/ 484 w 484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4" h="146">
                  <a:moveTo>
                    <a:pt x="475" y="0"/>
                  </a:moveTo>
                  <a:lnTo>
                    <a:pt x="0" y="129"/>
                  </a:lnTo>
                  <a:lnTo>
                    <a:pt x="2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4" y="19"/>
                  </a:lnTo>
                  <a:lnTo>
                    <a:pt x="483" y="14"/>
                  </a:lnTo>
                  <a:lnTo>
                    <a:pt x="480" y="9"/>
                  </a:lnTo>
                  <a:lnTo>
                    <a:pt x="478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9" name="Freeform 42"/>
            <p:cNvSpPr>
              <a:spLocks/>
            </p:cNvSpPr>
            <p:nvPr/>
          </p:nvSpPr>
          <p:spPr bwMode="auto">
            <a:xfrm>
              <a:off x="1119" y="1986"/>
              <a:ext cx="242" cy="73"/>
            </a:xfrm>
            <a:custGeom>
              <a:avLst/>
              <a:gdLst>
                <a:gd name="T0" fmla="*/ 1 w 485"/>
                <a:gd name="T1" fmla="*/ 0 h 146"/>
                <a:gd name="T2" fmla="*/ 0 w 485"/>
                <a:gd name="T3" fmla="*/ 1 h 146"/>
                <a:gd name="T4" fmla="*/ 0 w 485"/>
                <a:gd name="T5" fmla="*/ 1 h 146"/>
                <a:gd name="T6" fmla="*/ 0 w 485"/>
                <a:gd name="T7" fmla="*/ 1 h 146"/>
                <a:gd name="T8" fmla="*/ 0 w 485"/>
                <a:gd name="T9" fmla="*/ 1 h 146"/>
                <a:gd name="T10" fmla="*/ 0 w 485"/>
                <a:gd name="T11" fmla="*/ 1 h 146"/>
                <a:gd name="T12" fmla="*/ 1 w 485"/>
                <a:gd name="T13" fmla="*/ 1 h 146"/>
                <a:gd name="T14" fmla="*/ 1 w 485"/>
                <a:gd name="T15" fmla="*/ 1 h 146"/>
                <a:gd name="T16" fmla="*/ 1 w 485"/>
                <a:gd name="T17" fmla="*/ 1 h 146"/>
                <a:gd name="T18" fmla="*/ 1 w 485"/>
                <a:gd name="T19" fmla="*/ 1 h 146"/>
                <a:gd name="T20" fmla="*/ 1 w 485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5"/>
                <a:gd name="T34" fmla="*/ 0 h 146"/>
                <a:gd name="T35" fmla="*/ 485 w 485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5" h="146">
                  <a:moveTo>
                    <a:pt x="475" y="0"/>
                  </a:moveTo>
                  <a:lnTo>
                    <a:pt x="0" y="129"/>
                  </a:lnTo>
                  <a:lnTo>
                    <a:pt x="2" y="133"/>
                  </a:lnTo>
                  <a:lnTo>
                    <a:pt x="5" y="138"/>
                  </a:lnTo>
                  <a:lnTo>
                    <a:pt x="7" y="143"/>
                  </a:lnTo>
                  <a:lnTo>
                    <a:pt x="8" y="146"/>
                  </a:lnTo>
                  <a:lnTo>
                    <a:pt x="485" y="17"/>
                  </a:lnTo>
                  <a:lnTo>
                    <a:pt x="483" y="12"/>
                  </a:lnTo>
                  <a:lnTo>
                    <a:pt x="480" y="8"/>
                  </a:lnTo>
                  <a:lnTo>
                    <a:pt x="478" y="3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0" name="Freeform 43"/>
            <p:cNvSpPr>
              <a:spLocks/>
            </p:cNvSpPr>
            <p:nvPr/>
          </p:nvSpPr>
          <p:spPr bwMode="auto">
            <a:xfrm>
              <a:off x="1137" y="2026"/>
              <a:ext cx="241" cy="75"/>
            </a:xfrm>
            <a:custGeom>
              <a:avLst/>
              <a:gdLst>
                <a:gd name="T0" fmla="*/ 2 w 482"/>
                <a:gd name="T1" fmla="*/ 0 h 149"/>
                <a:gd name="T2" fmla="*/ 0 w 482"/>
                <a:gd name="T3" fmla="*/ 1 h 149"/>
                <a:gd name="T4" fmla="*/ 1 w 482"/>
                <a:gd name="T5" fmla="*/ 1 h 149"/>
                <a:gd name="T6" fmla="*/ 1 w 482"/>
                <a:gd name="T7" fmla="*/ 1 h 149"/>
                <a:gd name="T8" fmla="*/ 1 w 482"/>
                <a:gd name="T9" fmla="*/ 1 h 149"/>
                <a:gd name="T10" fmla="*/ 1 w 482"/>
                <a:gd name="T11" fmla="*/ 1 h 149"/>
                <a:gd name="T12" fmla="*/ 2 w 482"/>
                <a:gd name="T13" fmla="*/ 1 h 149"/>
                <a:gd name="T14" fmla="*/ 2 w 482"/>
                <a:gd name="T15" fmla="*/ 1 h 149"/>
                <a:gd name="T16" fmla="*/ 2 w 482"/>
                <a:gd name="T17" fmla="*/ 1 h 149"/>
                <a:gd name="T18" fmla="*/ 2 w 482"/>
                <a:gd name="T19" fmla="*/ 1 h 149"/>
                <a:gd name="T20" fmla="*/ 2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0"/>
                  </a:lnTo>
                  <a:lnTo>
                    <a:pt x="2" y="135"/>
                  </a:lnTo>
                  <a:lnTo>
                    <a:pt x="4" y="140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9"/>
                  </a:lnTo>
                  <a:lnTo>
                    <a:pt x="480" y="14"/>
                  </a:lnTo>
                  <a:lnTo>
                    <a:pt x="478" y="9"/>
                  </a:lnTo>
                  <a:lnTo>
                    <a:pt x="477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1" name="Freeform 44"/>
            <p:cNvSpPr>
              <a:spLocks/>
            </p:cNvSpPr>
            <p:nvPr/>
          </p:nvSpPr>
          <p:spPr bwMode="auto">
            <a:xfrm>
              <a:off x="1154" y="2067"/>
              <a:ext cx="240" cy="75"/>
            </a:xfrm>
            <a:custGeom>
              <a:avLst/>
              <a:gdLst>
                <a:gd name="T0" fmla="*/ 1 w 482"/>
                <a:gd name="T1" fmla="*/ 0 h 149"/>
                <a:gd name="T2" fmla="*/ 0 w 482"/>
                <a:gd name="T3" fmla="*/ 1 h 149"/>
                <a:gd name="T4" fmla="*/ 0 w 482"/>
                <a:gd name="T5" fmla="*/ 1 h 149"/>
                <a:gd name="T6" fmla="*/ 0 w 482"/>
                <a:gd name="T7" fmla="*/ 1 h 149"/>
                <a:gd name="T8" fmla="*/ 0 w 482"/>
                <a:gd name="T9" fmla="*/ 1 h 149"/>
                <a:gd name="T10" fmla="*/ 0 w 482"/>
                <a:gd name="T11" fmla="*/ 1 h 149"/>
                <a:gd name="T12" fmla="*/ 1 w 482"/>
                <a:gd name="T13" fmla="*/ 1 h 149"/>
                <a:gd name="T14" fmla="*/ 1 w 482"/>
                <a:gd name="T15" fmla="*/ 1 h 149"/>
                <a:gd name="T16" fmla="*/ 1 w 482"/>
                <a:gd name="T17" fmla="*/ 1 h 149"/>
                <a:gd name="T18" fmla="*/ 1 w 482"/>
                <a:gd name="T19" fmla="*/ 1 h 149"/>
                <a:gd name="T20" fmla="*/ 1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8"/>
                  </a:lnTo>
                  <a:lnTo>
                    <a:pt x="480" y="11"/>
                  </a:lnTo>
                  <a:lnTo>
                    <a:pt x="477" y="6"/>
                  </a:lnTo>
                  <a:lnTo>
                    <a:pt x="475" y="1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2" name="Freeform 45"/>
            <p:cNvSpPr>
              <a:spLocks/>
            </p:cNvSpPr>
            <p:nvPr/>
          </p:nvSpPr>
          <p:spPr bwMode="auto">
            <a:xfrm>
              <a:off x="1170" y="2108"/>
              <a:ext cx="240" cy="76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1 h 151"/>
                <a:gd name="T4" fmla="*/ 1 w 479"/>
                <a:gd name="T5" fmla="*/ 1 h 151"/>
                <a:gd name="T6" fmla="*/ 1 w 479"/>
                <a:gd name="T7" fmla="*/ 1 h 151"/>
                <a:gd name="T8" fmla="*/ 1 w 479"/>
                <a:gd name="T9" fmla="*/ 1 h 151"/>
                <a:gd name="T10" fmla="*/ 1 w 479"/>
                <a:gd name="T11" fmla="*/ 1 h 151"/>
                <a:gd name="T12" fmla="*/ 2 w 479"/>
                <a:gd name="T13" fmla="*/ 1 h 151"/>
                <a:gd name="T14" fmla="*/ 2 w 479"/>
                <a:gd name="T15" fmla="*/ 1 h 151"/>
                <a:gd name="T16" fmla="*/ 2 w 479"/>
                <a:gd name="T17" fmla="*/ 1 h 151"/>
                <a:gd name="T18" fmla="*/ 2 w 479"/>
                <a:gd name="T19" fmla="*/ 1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4"/>
                  </a:lnTo>
                  <a:lnTo>
                    <a:pt x="476" y="10"/>
                  </a:lnTo>
                  <a:lnTo>
                    <a:pt x="474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3" name="Freeform 46"/>
            <p:cNvSpPr>
              <a:spLocks/>
            </p:cNvSpPr>
            <p:nvPr/>
          </p:nvSpPr>
          <p:spPr bwMode="auto">
            <a:xfrm>
              <a:off x="1185" y="2149"/>
              <a:ext cx="240" cy="76"/>
            </a:xfrm>
            <a:custGeom>
              <a:avLst/>
              <a:gdLst>
                <a:gd name="T0" fmla="*/ 2 w 480"/>
                <a:gd name="T1" fmla="*/ 0 h 153"/>
                <a:gd name="T2" fmla="*/ 0 w 480"/>
                <a:gd name="T3" fmla="*/ 0 h 153"/>
                <a:gd name="T4" fmla="*/ 1 w 480"/>
                <a:gd name="T5" fmla="*/ 0 h 153"/>
                <a:gd name="T6" fmla="*/ 1 w 480"/>
                <a:gd name="T7" fmla="*/ 0 h 153"/>
                <a:gd name="T8" fmla="*/ 1 w 480"/>
                <a:gd name="T9" fmla="*/ 0 h 153"/>
                <a:gd name="T10" fmla="*/ 1 w 480"/>
                <a:gd name="T11" fmla="*/ 0 h 153"/>
                <a:gd name="T12" fmla="*/ 2 w 480"/>
                <a:gd name="T13" fmla="*/ 0 h 153"/>
                <a:gd name="T14" fmla="*/ 2 w 480"/>
                <a:gd name="T15" fmla="*/ 0 h 153"/>
                <a:gd name="T16" fmla="*/ 2 w 480"/>
                <a:gd name="T17" fmla="*/ 0 h 153"/>
                <a:gd name="T18" fmla="*/ 2 w 480"/>
                <a:gd name="T19" fmla="*/ 0 h 153"/>
                <a:gd name="T20" fmla="*/ 2 w 480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3"/>
                <a:gd name="T35" fmla="*/ 480 w 480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3">
                  <a:moveTo>
                    <a:pt x="474" y="0"/>
                  </a:moveTo>
                  <a:lnTo>
                    <a:pt x="0" y="134"/>
                  </a:lnTo>
                  <a:lnTo>
                    <a:pt x="2" y="138"/>
                  </a:lnTo>
                  <a:lnTo>
                    <a:pt x="4" y="143"/>
                  </a:lnTo>
                  <a:lnTo>
                    <a:pt x="5" y="148"/>
                  </a:lnTo>
                  <a:lnTo>
                    <a:pt x="7" y="153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5" y="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4" name="Freeform 47"/>
            <p:cNvSpPr>
              <a:spLocks/>
            </p:cNvSpPr>
            <p:nvPr/>
          </p:nvSpPr>
          <p:spPr bwMode="auto">
            <a:xfrm>
              <a:off x="1199" y="2191"/>
              <a:ext cx="240" cy="75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0 h 151"/>
                <a:gd name="T4" fmla="*/ 1 w 479"/>
                <a:gd name="T5" fmla="*/ 0 h 151"/>
                <a:gd name="T6" fmla="*/ 1 w 479"/>
                <a:gd name="T7" fmla="*/ 0 h 151"/>
                <a:gd name="T8" fmla="*/ 1 w 479"/>
                <a:gd name="T9" fmla="*/ 0 h 151"/>
                <a:gd name="T10" fmla="*/ 1 w 479"/>
                <a:gd name="T11" fmla="*/ 0 h 151"/>
                <a:gd name="T12" fmla="*/ 2 w 479"/>
                <a:gd name="T13" fmla="*/ 0 h 151"/>
                <a:gd name="T14" fmla="*/ 2 w 479"/>
                <a:gd name="T15" fmla="*/ 0 h 151"/>
                <a:gd name="T16" fmla="*/ 2 w 479"/>
                <a:gd name="T17" fmla="*/ 0 h 151"/>
                <a:gd name="T18" fmla="*/ 2 w 479"/>
                <a:gd name="T19" fmla="*/ 0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5"/>
                  </a:lnTo>
                  <a:lnTo>
                    <a:pt x="476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5" name="Freeform 48"/>
            <p:cNvSpPr>
              <a:spLocks/>
            </p:cNvSpPr>
            <p:nvPr/>
          </p:nvSpPr>
          <p:spPr bwMode="auto">
            <a:xfrm>
              <a:off x="1213" y="2232"/>
              <a:ext cx="240" cy="77"/>
            </a:xfrm>
            <a:custGeom>
              <a:avLst/>
              <a:gdLst>
                <a:gd name="T0" fmla="*/ 2 w 478"/>
                <a:gd name="T1" fmla="*/ 0 h 152"/>
                <a:gd name="T2" fmla="*/ 0 w 478"/>
                <a:gd name="T3" fmla="*/ 1 h 152"/>
                <a:gd name="T4" fmla="*/ 1 w 478"/>
                <a:gd name="T5" fmla="*/ 1 h 152"/>
                <a:gd name="T6" fmla="*/ 1 w 478"/>
                <a:gd name="T7" fmla="*/ 1 h 152"/>
                <a:gd name="T8" fmla="*/ 1 w 478"/>
                <a:gd name="T9" fmla="*/ 1 h 152"/>
                <a:gd name="T10" fmla="*/ 1 w 478"/>
                <a:gd name="T11" fmla="*/ 1 h 152"/>
                <a:gd name="T12" fmla="*/ 2 w 478"/>
                <a:gd name="T13" fmla="*/ 1 h 152"/>
                <a:gd name="T14" fmla="*/ 2 w 478"/>
                <a:gd name="T15" fmla="*/ 1 h 152"/>
                <a:gd name="T16" fmla="*/ 2 w 478"/>
                <a:gd name="T17" fmla="*/ 1 h 152"/>
                <a:gd name="T18" fmla="*/ 2 w 478"/>
                <a:gd name="T19" fmla="*/ 1 h 152"/>
                <a:gd name="T20" fmla="*/ 2 w 478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2"/>
                <a:gd name="T35" fmla="*/ 478 w 478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2">
                  <a:moveTo>
                    <a:pt x="472" y="0"/>
                  </a:moveTo>
                  <a:lnTo>
                    <a:pt x="0" y="133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3" y="147"/>
                  </a:lnTo>
                  <a:lnTo>
                    <a:pt x="5" y="152"/>
                  </a:lnTo>
                  <a:lnTo>
                    <a:pt x="478" y="17"/>
                  </a:lnTo>
                  <a:lnTo>
                    <a:pt x="476" y="12"/>
                  </a:lnTo>
                  <a:lnTo>
                    <a:pt x="475" y="8"/>
                  </a:lnTo>
                  <a:lnTo>
                    <a:pt x="473" y="3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6" name="Freeform 49"/>
            <p:cNvSpPr>
              <a:spLocks/>
            </p:cNvSpPr>
            <p:nvPr/>
          </p:nvSpPr>
          <p:spPr bwMode="auto">
            <a:xfrm>
              <a:off x="1226" y="2273"/>
              <a:ext cx="239" cy="78"/>
            </a:xfrm>
            <a:custGeom>
              <a:avLst/>
              <a:gdLst>
                <a:gd name="T0" fmla="*/ 2 w 478"/>
                <a:gd name="T1" fmla="*/ 0 h 156"/>
                <a:gd name="T2" fmla="*/ 0 w 478"/>
                <a:gd name="T3" fmla="*/ 1 h 156"/>
                <a:gd name="T4" fmla="*/ 1 w 478"/>
                <a:gd name="T5" fmla="*/ 1 h 156"/>
                <a:gd name="T6" fmla="*/ 1 w 478"/>
                <a:gd name="T7" fmla="*/ 1 h 156"/>
                <a:gd name="T8" fmla="*/ 1 w 478"/>
                <a:gd name="T9" fmla="*/ 1 h 156"/>
                <a:gd name="T10" fmla="*/ 1 w 478"/>
                <a:gd name="T11" fmla="*/ 1 h 156"/>
                <a:gd name="T12" fmla="*/ 2 w 478"/>
                <a:gd name="T13" fmla="*/ 1 h 156"/>
                <a:gd name="T14" fmla="*/ 2 w 478"/>
                <a:gd name="T15" fmla="*/ 1 h 156"/>
                <a:gd name="T16" fmla="*/ 2 w 478"/>
                <a:gd name="T17" fmla="*/ 1 h 156"/>
                <a:gd name="T18" fmla="*/ 2 w 478"/>
                <a:gd name="T19" fmla="*/ 1 h 156"/>
                <a:gd name="T20" fmla="*/ 2 w 478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6"/>
                <a:gd name="T35" fmla="*/ 478 w 478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6">
                  <a:moveTo>
                    <a:pt x="472" y="0"/>
                  </a:moveTo>
                  <a:lnTo>
                    <a:pt x="0" y="137"/>
                  </a:lnTo>
                  <a:lnTo>
                    <a:pt x="2" y="142"/>
                  </a:lnTo>
                  <a:lnTo>
                    <a:pt x="3" y="147"/>
                  </a:lnTo>
                  <a:lnTo>
                    <a:pt x="5" y="151"/>
                  </a:lnTo>
                  <a:lnTo>
                    <a:pt x="6" y="156"/>
                  </a:lnTo>
                  <a:lnTo>
                    <a:pt x="478" y="19"/>
                  </a:lnTo>
                  <a:lnTo>
                    <a:pt x="477" y="15"/>
                  </a:lnTo>
                  <a:lnTo>
                    <a:pt x="475" y="10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7" name="Freeform 50"/>
            <p:cNvSpPr>
              <a:spLocks/>
            </p:cNvSpPr>
            <p:nvPr/>
          </p:nvSpPr>
          <p:spPr bwMode="auto">
            <a:xfrm>
              <a:off x="1238" y="2315"/>
              <a:ext cx="239" cy="78"/>
            </a:xfrm>
            <a:custGeom>
              <a:avLst/>
              <a:gdLst>
                <a:gd name="T0" fmla="*/ 2 w 478"/>
                <a:gd name="T1" fmla="*/ 0 h 157"/>
                <a:gd name="T2" fmla="*/ 0 w 478"/>
                <a:gd name="T3" fmla="*/ 0 h 157"/>
                <a:gd name="T4" fmla="*/ 1 w 478"/>
                <a:gd name="T5" fmla="*/ 0 h 157"/>
                <a:gd name="T6" fmla="*/ 1 w 478"/>
                <a:gd name="T7" fmla="*/ 0 h 157"/>
                <a:gd name="T8" fmla="*/ 1 w 478"/>
                <a:gd name="T9" fmla="*/ 0 h 157"/>
                <a:gd name="T10" fmla="*/ 1 w 478"/>
                <a:gd name="T11" fmla="*/ 0 h 157"/>
                <a:gd name="T12" fmla="*/ 2 w 478"/>
                <a:gd name="T13" fmla="*/ 0 h 157"/>
                <a:gd name="T14" fmla="*/ 2 w 478"/>
                <a:gd name="T15" fmla="*/ 0 h 157"/>
                <a:gd name="T16" fmla="*/ 2 w 478"/>
                <a:gd name="T17" fmla="*/ 0 h 157"/>
                <a:gd name="T18" fmla="*/ 2 w 478"/>
                <a:gd name="T19" fmla="*/ 0 h 157"/>
                <a:gd name="T20" fmla="*/ 2 w 478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7"/>
                <a:gd name="T35" fmla="*/ 478 w 478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7">
                  <a:moveTo>
                    <a:pt x="471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4" y="152"/>
                  </a:lnTo>
                  <a:lnTo>
                    <a:pt x="6" y="157"/>
                  </a:lnTo>
                  <a:lnTo>
                    <a:pt x="478" y="19"/>
                  </a:lnTo>
                  <a:lnTo>
                    <a:pt x="476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8" name="Freeform 51"/>
            <p:cNvSpPr>
              <a:spLocks/>
            </p:cNvSpPr>
            <p:nvPr/>
          </p:nvSpPr>
          <p:spPr bwMode="auto">
            <a:xfrm>
              <a:off x="1250" y="2357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0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3" y="147"/>
                  </a:lnTo>
                  <a:lnTo>
                    <a:pt x="3" y="152"/>
                  </a:lnTo>
                  <a:lnTo>
                    <a:pt x="5" y="157"/>
                  </a:lnTo>
                  <a:lnTo>
                    <a:pt x="477" y="18"/>
                  </a:lnTo>
                  <a:lnTo>
                    <a:pt x="475" y="14"/>
                  </a:lnTo>
                  <a:lnTo>
                    <a:pt x="474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9" name="Freeform 52"/>
            <p:cNvSpPr>
              <a:spLocks/>
            </p:cNvSpPr>
            <p:nvPr/>
          </p:nvSpPr>
          <p:spPr bwMode="auto">
            <a:xfrm>
              <a:off x="1260" y="239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0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4" y="160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11"/>
                  </a:lnTo>
                  <a:lnTo>
                    <a:pt x="472" y="6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0" name="Freeform 53"/>
            <p:cNvSpPr>
              <a:spLocks/>
            </p:cNvSpPr>
            <p:nvPr/>
          </p:nvSpPr>
          <p:spPr bwMode="auto">
            <a:xfrm>
              <a:off x="1269" y="2442"/>
              <a:ext cx="238" cy="80"/>
            </a:xfrm>
            <a:custGeom>
              <a:avLst/>
              <a:gdLst>
                <a:gd name="T0" fmla="*/ 2 w 475"/>
                <a:gd name="T1" fmla="*/ 0 h 161"/>
                <a:gd name="T2" fmla="*/ 0 w 475"/>
                <a:gd name="T3" fmla="*/ 0 h 161"/>
                <a:gd name="T4" fmla="*/ 1 w 475"/>
                <a:gd name="T5" fmla="*/ 0 h 161"/>
                <a:gd name="T6" fmla="*/ 1 w 475"/>
                <a:gd name="T7" fmla="*/ 0 h 161"/>
                <a:gd name="T8" fmla="*/ 1 w 475"/>
                <a:gd name="T9" fmla="*/ 0 h 161"/>
                <a:gd name="T10" fmla="*/ 1 w 475"/>
                <a:gd name="T11" fmla="*/ 0 h 161"/>
                <a:gd name="T12" fmla="*/ 2 w 475"/>
                <a:gd name="T13" fmla="*/ 0 h 161"/>
                <a:gd name="T14" fmla="*/ 2 w 475"/>
                <a:gd name="T15" fmla="*/ 0 h 161"/>
                <a:gd name="T16" fmla="*/ 2 w 475"/>
                <a:gd name="T17" fmla="*/ 0 h 161"/>
                <a:gd name="T18" fmla="*/ 2 w 475"/>
                <a:gd name="T19" fmla="*/ 0 h 161"/>
                <a:gd name="T20" fmla="*/ 2 w 475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1"/>
                <a:gd name="T35" fmla="*/ 475 w 475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1">
                  <a:moveTo>
                    <a:pt x="470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1" y="151"/>
                  </a:lnTo>
                  <a:lnTo>
                    <a:pt x="1" y="156"/>
                  </a:lnTo>
                  <a:lnTo>
                    <a:pt x="3" y="161"/>
                  </a:lnTo>
                  <a:lnTo>
                    <a:pt x="475" y="19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1" name="Freeform 54"/>
            <p:cNvSpPr>
              <a:spLocks/>
            </p:cNvSpPr>
            <p:nvPr/>
          </p:nvSpPr>
          <p:spPr bwMode="auto">
            <a:xfrm>
              <a:off x="1277" y="2485"/>
              <a:ext cx="238" cy="81"/>
            </a:xfrm>
            <a:custGeom>
              <a:avLst/>
              <a:gdLst>
                <a:gd name="T0" fmla="*/ 2 w 475"/>
                <a:gd name="T1" fmla="*/ 0 h 162"/>
                <a:gd name="T2" fmla="*/ 0 w 475"/>
                <a:gd name="T3" fmla="*/ 1 h 162"/>
                <a:gd name="T4" fmla="*/ 1 w 475"/>
                <a:gd name="T5" fmla="*/ 1 h 162"/>
                <a:gd name="T6" fmla="*/ 1 w 475"/>
                <a:gd name="T7" fmla="*/ 1 h 162"/>
                <a:gd name="T8" fmla="*/ 1 w 475"/>
                <a:gd name="T9" fmla="*/ 1 h 162"/>
                <a:gd name="T10" fmla="*/ 1 w 475"/>
                <a:gd name="T11" fmla="*/ 1 h 162"/>
                <a:gd name="T12" fmla="*/ 2 w 475"/>
                <a:gd name="T13" fmla="*/ 1 h 162"/>
                <a:gd name="T14" fmla="*/ 2 w 475"/>
                <a:gd name="T15" fmla="*/ 1 h 162"/>
                <a:gd name="T16" fmla="*/ 2 w 475"/>
                <a:gd name="T17" fmla="*/ 1 h 162"/>
                <a:gd name="T18" fmla="*/ 2 w 475"/>
                <a:gd name="T19" fmla="*/ 1 h 162"/>
                <a:gd name="T20" fmla="*/ 2 w 475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2"/>
                <a:gd name="T35" fmla="*/ 475 w 475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2">
                  <a:moveTo>
                    <a:pt x="472" y="0"/>
                  </a:moveTo>
                  <a:lnTo>
                    <a:pt x="0" y="141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4" y="157"/>
                  </a:lnTo>
                  <a:lnTo>
                    <a:pt x="4" y="162"/>
                  </a:lnTo>
                  <a:lnTo>
                    <a:pt x="475" y="19"/>
                  </a:lnTo>
                  <a:lnTo>
                    <a:pt x="474" y="14"/>
                  </a:lnTo>
                  <a:lnTo>
                    <a:pt x="474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2" name="Freeform 55"/>
            <p:cNvSpPr>
              <a:spLocks/>
            </p:cNvSpPr>
            <p:nvPr/>
          </p:nvSpPr>
          <p:spPr bwMode="auto">
            <a:xfrm>
              <a:off x="1284" y="2529"/>
              <a:ext cx="237" cy="81"/>
            </a:xfrm>
            <a:custGeom>
              <a:avLst/>
              <a:gdLst>
                <a:gd name="T0" fmla="*/ 2 w 473"/>
                <a:gd name="T1" fmla="*/ 0 h 164"/>
                <a:gd name="T2" fmla="*/ 0 w 473"/>
                <a:gd name="T3" fmla="*/ 0 h 164"/>
                <a:gd name="T4" fmla="*/ 0 w 473"/>
                <a:gd name="T5" fmla="*/ 0 h 164"/>
                <a:gd name="T6" fmla="*/ 1 w 473"/>
                <a:gd name="T7" fmla="*/ 0 h 164"/>
                <a:gd name="T8" fmla="*/ 1 w 473"/>
                <a:gd name="T9" fmla="*/ 0 h 164"/>
                <a:gd name="T10" fmla="*/ 1 w 473"/>
                <a:gd name="T11" fmla="*/ 0 h 164"/>
                <a:gd name="T12" fmla="*/ 2 w 473"/>
                <a:gd name="T13" fmla="*/ 0 h 164"/>
                <a:gd name="T14" fmla="*/ 2 w 473"/>
                <a:gd name="T15" fmla="*/ 0 h 164"/>
                <a:gd name="T16" fmla="*/ 2 w 473"/>
                <a:gd name="T17" fmla="*/ 0 h 164"/>
                <a:gd name="T18" fmla="*/ 2 w 473"/>
                <a:gd name="T19" fmla="*/ 0 h 164"/>
                <a:gd name="T20" fmla="*/ 2 w 473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4"/>
                <a:gd name="T35" fmla="*/ 473 w 473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4">
                  <a:moveTo>
                    <a:pt x="470" y="0"/>
                  </a:moveTo>
                  <a:lnTo>
                    <a:pt x="0" y="143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1" y="159"/>
                  </a:lnTo>
                  <a:lnTo>
                    <a:pt x="1" y="164"/>
                  </a:lnTo>
                  <a:lnTo>
                    <a:pt x="473" y="19"/>
                  </a:lnTo>
                  <a:lnTo>
                    <a:pt x="471" y="14"/>
                  </a:lnTo>
                  <a:lnTo>
                    <a:pt x="471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3" name="Freeform 56"/>
            <p:cNvSpPr>
              <a:spLocks/>
            </p:cNvSpPr>
            <p:nvPr/>
          </p:nvSpPr>
          <p:spPr bwMode="auto">
            <a:xfrm>
              <a:off x="1289" y="2573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1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2" y="0"/>
                  </a:moveTo>
                  <a:lnTo>
                    <a:pt x="0" y="145"/>
                  </a:lnTo>
                  <a:lnTo>
                    <a:pt x="2" y="150"/>
                  </a:lnTo>
                  <a:lnTo>
                    <a:pt x="2" y="154"/>
                  </a:lnTo>
                  <a:lnTo>
                    <a:pt x="2" y="161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4" name="Freeform 57"/>
            <p:cNvSpPr>
              <a:spLocks/>
            </p:cNvSpPr>
            <p:nvPr/>
          </p:nvSpPr>
          <p:spPr bwMode="auto">
            <a:xfrm>
              <a:off x="1292" y="2617"/>
              <a:ext cx="236" cy="84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1 h 167"/>
                <a:gd name="T4" fmla="*/ 0 w 472"/>
                <a:gd name="T5" fmla="*/ 1 h 167"/>
                <a:gd name="T6" fmla="*/ 0 w 472"/>
                <a:gd name="T7" fmla="*/ 1 h 167"/>
                <a:gd name="T8" fmla="*/ 0 w 472"/>
                <a:gd name="T9" fmla="*/ 1 h 167"/>
                <a:gd name="T10" fmla="*/ 0 w 472"/>
                <a:gd name="T11" fmla="*/ 1 h 167"/>
                <a:gd name="T12" fmla="*/ 2 w 472"/>
                <a:gd name="T13" fmla="*/ 1 h 167"/>
                <a:gd name="T14" fmla="*/ 2 w 472"/>
                <a:gd name="T15" fmla="*/ 1 h 167"/>
                <a:gd name="T16" fmla="*/ 2 w 472"/>
                <a:gd name="T17" fmla="*/ 1 h 167"/>
                <a:gd name="T18" fmla="*/ 2 w 472"/>
                <a:gd name="T19" fmla="*/ 1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2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7"/>
                  </a:lnTo>
                  <a:lnTo>
                    <a:pt x="472" y="20"/>
                  </a:lnTo>
                  <a:lnTo>
                    <a:pt x="472" y="14"/>
                  </a:lnTo>
                  <a:lnTo>
                    <a:pt x="472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5" name="Freeform 58"/>
            <p:cNvSpPr>
              <a:spLocks/>
            </p:cNvSpPr>
            <p:nvPr/>
          </p:nvSpPr>
          <p:spPr bwMode="auto">
            <a:xfrm>
              <a:off x="1390" y="1862"/>
              <a:ext cx="242" cy="73"/>
            </a:xfrm>
            <a:custGeom>
              <a:avLst/>
              <a:gdLst>
                <a:gd name="T0" fmla="*/ 2 w 483"/>
                <a:gd name="T1" fmla="*/ 0 h 146"/>
                <a:gd name="T2" fmla="*/ 0 w 483"/>
                <a:gd name="T3" fmla="*/ 1 h 146"/>
                <a:gd name="T4" fmla="*/ 1 w 483"/>
                <a:gd name="T5" fmla="*/ 1 h 146"/>
                <a:gd name="T6" fmla="*/ 1 w 483"/>
                <a:gd name="T7" fmla="*/ 1 h 146"/>
                <a:gd name="T8" fmla="*/ 1 w 483"/>
                <a:gd name="T9" fmla="*/ 1 h 146"/>
                <a:gd name="T10" fmla="*/ 1 w 483"/>
                <a:gd name="T11" fmla="*/ 1 h 146"/>
                <a:gd name="T12" fmla="*/ 2 w 483"/>
                <a:gd name="T13" fmla="*/ 1 h 146"/>
                <a:gd name="T14" fmla="*/ 2 w 483"/>
                <a:gd name="T15" fmla="*/ 1 h 146"/>
                <a:gd name="T16" fmla="*/ 2 w 483"/>
                <a:gd name="T17" fmla="*/ 1 h 146"/>
                <a:gd name="T18" fmla="*/ 2 w 483"/>
                <a:gd name="T19" fmla="*/ 1 h 146"/>
                <a:gd name="T20" fmla="*/ 2 w 483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3"/>
                <a:gd name="T34" fmla="*/ 0 h 146"/>
                <a:gd name="T35" fmla="*/ 483 w 483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3" h="146">
                  <a:moveTo>
                    <a:pt x="475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5" y="139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3" y="19"/>
                  </a:lnTo>
                  <a:lnTo>
                    <a:pt x="481" y="14"/>
                  </a:lnTo>
                  <a:lnTo>
                    <a:pt x="479" y="10"/>
                  </a:lnTo>
                  <a:lnTo>
                    <a:pt x="476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6" name="Freeform 59"/>
            <p:cNvSpPr>
              <a:spLocks/>
            </p:cNvSpPr>
            <p:nvPr/>
          </p:nvSpPr>
          <p:spPr bwMode="auto">
            <a:xfrm>
              <a:off x="1409" y="1903"/>
              <a:ext cx="241" cy="74"/>
            </a:xfrm>
            <a:custGeom>
              <a:avLst/>
              <a:gdLst>
                <a:gd name="T0" fmla="*/ 2 w 481"/>
                <a:gd name="T1" fmla="*/ 0 h 148"/>
                <a:gd name="T2" fmla="*/ 0 w 481"/>
                <a:gd name="T3" fmla="*/ 1 h 148"/>
                <a:gd name="T4" fmla="*/ 1 w 481"/>
                <a:gd name="T5" fmla="*/ 1 h 148"/>
                <a:gd name="T6" fmla="*/ 1 w 481"/>
                <a:gd name="T7" fmla="*/ 1 h 148"/>
                <a:gd name="T8" fmla="*/ 1 w 481"/>
                <a:gd name="T9" fmla="*/ 1 h 148"/>
                <a:gd name="T10" fmla="*/ 1 w 481"/>
                <a:gd name="T11" fmla="*/ 1 h 148"/>
                <a:gd name="T12" fmla="*/ 2 w 481"/>
                <a:gd name="T13" fmla="*/ 1 h 148"/>
                <a:gd name="T14" fmla="*/ 2 w 481"/>
                <a:gd name="T15" fmla="*/ 1 h 148"/>
                <a:gd name="T16" fmla="*/ 2 w 481"/>
                <a:gd name="T17" fmla="*/ 1 h 148"/>
                <a:gd name="T18" fmla="*/ 2 w 481"/>
                <a:gd name="T19" fmla="*/ 1 h 148"/>
                <a:gd name="T20" fmla="*/ 2 w 481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48"/>
                <a:gd name="T35" fmla="*/ 481 w 481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48">
                  <a:moveTo>
                    <a:pt x="473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7" y="148"/>
                  </a:lnTo>
                  <a:lnTo>
                    <a:pt x="481" y="17"/>
                  </a:lnTo>
                  <a:lnTo>
                    <a:pt x="479" y="13"/>
                  </a:lnTo>
                  <a:lnTo>
                    <a:pt x="478" y="8"/>
                  </a:lnTo>
                  <a:lnTo>
                    <a:pt x="474" y="3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7" name="Freeform 60"/>
            <p:cNvSpPr>
              <a:spLocks/>
            </p:cNvSpPr>
            <p:nvPr/>
          </p:nvSpPr>
          <p:spPr bwMode="auto">
            <a:xfrm>
              <a:off x="1427" y="1943"/>
              <a:ext cx="240" cy="75"/>
            </a:xfrm>
            <a:custGeom>
              <a:avLst/>
              <a:gdLst>
                <a:gd name="T0" fmla="*/ 1 w 481"/>
                <a:gd name="T1" fmla="*/ 0 h 150"/>
                <a:gd name="T2" fmla="*/ 0 w 481"/>
                <a:gd name="T3" fmla="*/ 1 h 150"/>
                <a:gd name="T4" fmla="*/ 0 w 481"/>
                <a:gd name="T5" fmla="*/ 1 h 150"/>
                <a:gd name="T6" fmla="*/ 0 w 481"/>
                <a:gd name="T7" fmla="*/ 1 h 150"/>
                <a:gd name="T8" fmla="*/ 0 w 481"/>
                <a:gd name="T9" fmla="*/ 1 h 150"/>
                <a:gd name="T10" fmla="*/ 0 w 481"/>
                <a:gd name="T11" fmla="*/ 1 h 150"/>
                <a:gd name="T12" fmla="*/ 1 w 481"/>
                <a:gd name="T13" fmla="*/ 1 h 150"/>
                <a:gd name="T14" fmla="*/ 1 w 481"/>
                <a:gd name="T15" fmla="*/ 1 h 150"/>
                <a:gd name="T16" fmla="*/ 1 w 481"/>
                <a:gd name="T17" fmla="*/ 1 h 150"/>
                <a:gd name="T18" fmla="*/ 1 w 481"/>
                <a:gd name="T19" fmla="*/ 1 h 150"/>
                <a:gd name="T20" fmla="*/ 1 w 481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50"/>
                <a:gd name="T35" fmla="*/ 481 w 481"/>
                <a:gd name="T36" fmla="*/ 150 h 1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50">
                  <a:moveTo>
                    <a:pt x="473" y="0"/>
                  </a:moveTo>
                  <a:lnTo>
                    <a:pt x="0" y="131"/>
                  </a:lnTo>
                  <a:lnTo>
                    <a:pt x="2" y="135"/>
                  </a:lnTo>
                  <a:lnTo>
                    <a:pt x="5" y="140"/>
                  </a:lnTo>
                  <a:lnTo>
                    <a:pt x="6" y="145"/>
                  </a:lnTo>
                  <a:lnTo>
                    <a:pt x="8" y="150"/>
                  </a:lnTo>
                  <a:lnTo>
                    <a:pt x="481" y="19"/>
                  </a:lnTo>
                  <a:lnTo>
                    <a:pt x="480" y="14"/>
                  </a:lnTo>
                  <a:lnTo>
                    <a:pt x="478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8" name="Freeform 61"/>
            <p:cNvSpPr>
              <a:spLocks/>
            </p:cNvSpPr>
            <p:nvPr/>
          </p:nvSpPr>
          <p:spPr bwMode="auto">
            <a:xfrm>
              <a:off x="1444" y="1984"/>
              <a:ext cx="240" cy="75"/>
            </a:xfrm>
            <a:custGeom>
              <a:avLst/>
              <a:gdLst>
                <a:gd name="T0" fmla="*/ 2 w 479"/>
                <a:gd name="T1" fmla="*/ 0 h 149"/>
                <a:gd name="T2" fmla="*/ 0 w 479"/>
                <a:gd name="T3" fmla="*/ 1 h 149"/>
                <a:gd name="T4" fmla="*/ 1 w 479"/>
                <a:gd name="T5" fmla="*/ 1 h 149"/>
                <a:gd name="T6" fmla="*/ 1 w 479"/>
                <a:gd name="T7" fmla="*/ 1 h 149"/>
                <a:gd name="T8" fmla="*/ 1 w 479"/>
                <a:gd name="T9" fmla="*/ 1 h 149"/>
                <a:gd name="T10" fmla="*/ 1 w 479"/>
                <a:gd name="T11" fmla="*/ 1 h 149"/>
                <a:gd name="T12" fmla="*/ 2 w 479"/>
                <a:gd name="T13" fmla="*/ 1 h 149"/>
                <a:gd name="T14" fmla="*/ 2 w 479"/>
                <a:gd name="T15" fmla="*/ 1 h 149"/>
                <a:gd name="T16" fmla="*/ 2 w 479"/>
                <a:gd name="T17" fmla="*/ 1 h 149"/>
                <a:gd name="T18" fmla="*/ 2 w 479"/>
                <a:gd name="T19" fmla="*/ 1 h 149"/>
                <a:gd name="T20" fmla="*/ 2 w 479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49"/>
                <a:gd name="T35" fmla="*/ 479 w 479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49">
                  <a:moveTo>
                    <a:pt x="471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0"/>
                  </a:lnTo>
                  <a:lnTo>
                    <a:pt x="4" y="145"/>
                  </a:lnTo>
                  <a:lnTo>
                    <a:pt x="6" y="149"/>
                  </a:lnTo>
                  <a:lnTo>
                    <a:pt x="479" y="19"/>
                  </a:lnTo>
                  <a:lnTo>
                    <a:pt x="476" y="11"/>
                  </a:lnTo>
                  <a:lnTo>
                    <a:pt x="475" y="6"/>
                  </a:lnTo>
                  <a:lnTo>
                    <a:pt x="473" y="2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9" name="Freeform 62"/>
            <p:cNvSpPr>
              <a:spLocks/>
            </p:cNvSpPr>
            <p:nvPr/>
          </p:nvSpPr>
          <p:spPr bwMode="auto">
            <a:xfrm>
              <a:off x="1460" y="2025"/>
              <a:ext cx="239" cy="75"/>
            </a:xfrm>
            <a:custGeom>
              <a:avLst/>
              <a:gdLst>
                <a:gd name="T0" fmla="*/ 1 w 480"/>
                <a:gd name="T1" fmla="*/ 0 h 151"/>
                <a:gd name="T2" fmla="*/ 0 w 480"/>
                <a:gd name="T3" fmla="*/ 0 h 151"/>
                <a:gd name="T4" fmla="*/ 0 w 480"/>
                <a:gd name="T5" fmla="*/ 0 h 151"/>
                <a:gd name="T6" fmla="*/ 0 w 480"/>
                <a:gd name="T7" fmla="*/ 0 h 151"/>
                <a:gd name="T8" fmla="*/ 0 w 480"/>
                <a:gd name="T9" fmla="*/ 0 h 151"/>
                <a:gd name="T10" fmla="*/ 0 w 480"/>
                <a:gd name="T11" fmla="*/ 0 h 151"/>
                <a:gd name="T12" fmla="*/ 1 w 480"/>
                <a:gd name="T13" fmla="*/ 0 h 151"/>
                <a:gd name="T14" fmla="*/ 1 w 480"/>
                <a:gd name="T15" fmla="*/ 0 h 151"/>
                <a:gd name="T16" fmla="*/ 1 w 480"/>
                <a:gd name="T17" fmla="*/ 0 h 151"/>
                <a:gd name="T18" fmla="*/ 1 w 480"/>
                <a:gd name="T19" fmla="*/ 0 h 151"/>
                <a:gd name="T20" fmla="*/ 1 w 480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1"/>
                <a:gd name="T35" fmla="*/ 480 w 48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1">
                  <a:moveTo>
                    <a:pt x="472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0" name="Freeform 63"/>
            <p:cNvSpPr>
              <a:spLocks/>
            </p:cNvSpPr>
            <p:nvPr/>
          </p:nvSpPr>
          <p:spPr bwMode="auto">
            <a:xfrm>
              <a:off x="1475" y="2066"/>
              <a:ext cx="239" cy="76"/>
            </a:xfrm>
            <a:custGeom>
              <a:avLst/>
              <a:gdLst>
                <a:gd name="T0" fmla="*/ 2 w 478"/>
                <a:gd name="T1" fmla="*/ 0 h 153"/>
                <a:gd name="T2" fmla="*/ 0 w 478"/>
                <a:gd name="T3" fmla="*/ 0 h 153"/>
                <a:gd name="T4" fmla="*/ 1 w 478"/>
                <a:gd name="T5" fmla="*/ 0 h 153"/>
                <a:gd name="T6" fmla="*/ 1 w 478"/>
                <a:gd name="T7" fmla="*/ 0 h 153"/>
                <a:gd name="T8" fmla="*/ 1 w 478"/>
                <a:gd name="T9" fmla="*/ 0 h 153"/>
                <a:gd name="T10" fmla="*/ 1 w 478"/>
                <a:gd name="T11" fmla="*/ 0 h 153"/>
                <a:gd name="T12" fmla="*/ 2 w 478"/>
                <a:gd name="T13" fmla="*/ 0 h 153"/>
                <a:gd name="T14" fmla="*/ 2 w 478"/>
                <a:gd name="T15" fmla="*/ 0 h 153"/>
                <a:gd name="T16" fmla="*/ 2 w 478"/>
                <a:gd name="T17" fmla="*/ 0 h 153"/>
                <a:gd name="T18" fmla="*/ 2 w 478"/>
                <a:gd name="T19" fmla="*/ 0 h 153"/>
                <a:gd name="T20" fmla="*/ 2 w 478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3"/>
                <a:gd name="T35" fmla="*/ 478 w 478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3">
                  <a:moveTo>
                    <a:pt x="470" y="0"/>
                  </a:moveTo>
                  <a:lnTo>
                    <a:pt x="0" y="134"/>
                  </a:lnTo>
                  <a:lnTo>
                    <a:pt x="1" y="139"/>
                  </a:lnTo>
                  <a:lnTo>
                    <a:pt x="3" y="143"/>
                  </a:lnTo>
                  <a:lnTo>
                    <a:pt x="4" y="148"/>
                  </a:lnTo>
                  <a:lnTo>
                    <a:pt x="6" y="153"/>
                  </a:lnTo>
                  <a:lnTo>
                    <a:pt x="478" y="19"/>
                  </a:lnTo>
                  <a:lnTo>
                    <a:pt x="476" y="15"/>
                  </a:lnTo>
                  <a:lnTo>
                    <a:pt x="475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1" name="Freeform 64"/>
            <p:cNvSpPr>
              <a:spLocks/>
            </p:cNvSpPr>
            <p:nvPr/>
          </p:nvSpPr>
          <p:spPr bwMode="auto">
            <a:xfrm>
              <a:off x="1489" y="2107"/>
              <a:ext cx="239" cy="77"/>
            </a:xfrm>
            <a:custGeom>
              <a:avLst/>
              <a:gdLst>
                <a:gd name="T0" fmla="*/ 2 w 476"/>
                <a:gd name="T1" fmla="*/ 0 h 152"/>
                <a:gd name="T2" fmla="*/ 0 w 476"/>
                <a:gd name="T3" fmla="*/ 1 h 152"/>
                <a:gd name="T4" fmla="*/ 1 w 476"/>
                <a:gd name="T5" fmla="*/ 1 h 152"/>
                <a:gd name="T6" fmla="*/ 1 w 476"/>
                <a:gd name="T7" fmla="*/ 1 h 152"/>
                <a:gd name="T8" fmla="*/ 1 w 476"/>
                <a:gd name="T9" fmla="*/ 1 h 152"/>
                <a:gd name="T10" fmla="*/ 1 w 476"/>
                <a:gd name="T11" fmla="*/ 1 h 152"/>
                <a:gd name="T12" fmla="*/ 2 w 476"/>
                <a:gd name="T13" fmla="*/ 1 h 152"/>
                <a:gd name="T14" fmla="*/ 2 w 476"/>
                <a:gd name="T15" fmla="*/ 1 h 152"/>
                <a:gd name="T16" fmla="*/ 2 w 476"/>
                <a:gd name="T17" fmla="*/ 1 h 152"/>
                <a:gd name="T18" fmla="*/ 2 w 476"/>
                <a:gd name="T19" fmla="*/ 1 h 152"/>
                <a:gd name="T20" fmla="*/ 2 w 476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2"/>
                <a:gd name="T35" fmla="*/ 476 w 476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2">
                  <a:moveTo>
                    <a:pt x="472" y="0"/>
                  </a:moveTo>
                  <a:lnTo>
                    <a:pt x="0" y="135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5" y="148"/>
                  </a:lnTo>
                  <a:lnTo>
                    <a:pt x="6" y="152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2" name="Freeform 65"/>
            <p:cNvSpPr>
              <a:spLocks/>
            </p:cNvSpPr>
            <p:nvPr/>
          </p:nvSpPr>
          <p:spPr bwMode="auto">
            <a:xfrm>
              <a:off x="1503" y="2149"/>
              <a:ext cx="238" cy="77"/>
            </a:xfrm>
            <a:custGeom>
              <a:avLst/>
              <a:gdLst>
                <a:gd name="T0" fmla="*/ 2 w 476"/>
                <a:gd name="T1" fmla="*/ 0 h 154"/>
                <a:gd name="T2" fmla="*/ 0 w 476"/>
                <a:gd name="T3" fmla="*/ 1 h 154"/>
                <a:gd name="T4" fmla="*/ 1 w 476"/>
                <a:gd name="T5" fmla="*/ 1 h 154"/>
                <a:gd name="T6" fmla="*/ 1 w 476"/>
                <a:gd name="T7" fmla="*/ 1 h 154"/>
                <a:gd name="T8" fmla="*/ 1 w 476"/>
                <a:gd name="T9" fmla="*/ 1 h 154"/>
                <a:gd name="T10" fmla="*/ 1 w 476"/>
                <a:gd name="T11" fmla="*/ 1 h 154"/>
                <a:gd name="T12" fmla="*/ 2 w 476"/>
                <a:gd name="T13" fmla="*/ 1 h 154"/>
                <a:gd name="T14" fmla="*/ 2 w 476"/>
                <a:gd name="T15" fmla="*/ 1 h 154"/>
                <a:gd name="T16" fmla="*/ 2 w 476"/>
                <a:gd name="T17" fmla="*/ 1 h 154"/>
                <a:gd name="T18" fmla="*/ 2 w 476"/>
                <a:gd name="T19" fmla="*/ 1 h 154"/>
                <a:gd name="T20" fmla="*/ 2 w 476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4"/>
                <a:gd name="T35" fmla="*/ 476 w 476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4">
                  <a:moveTo>
                    <a:pt x="471" y="0"/>
                  </a:moveTo>
                  <a:lnTo>
                    <a:pt x="0" y="135"/>
                  </a:lnTo>
                  <a:lnTo>
                    <a:pt x="1" y="140"/>
                  </a:lnTo>
                  <a:lnTo>
                    <a:pt x="3" y="145"/>
                  </a:lnTo>
                  <a:lnTo>
                    <a:pt x="4" y="149"/>
                  </a:lnTo>
                  <a:lnTo>
                    <a:pt x="6" y="154"/>
                  </a:lnTo>
                  <a:lnTo>
                    <a:pt x="476" y="17"/>
                  </a:lnTo>
                  <a:lnTo>
                    <a:pt x="475" y="13"/>
                  </a:lnTo>
                  <a:lnTo>
                    <a:pt x="475" y="8"/>
                  </a:lnTo>
                  <a:lnTo>
                    <a:pt x="473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3" name="Freeform 66"/>
            <p:cNvSpPr>
              <a:spLocks/>
            </p:cNvSpPr>
            <p:nvPr/>
          </p:nvSpPr>
          <p:spPr bwMode="auto">
            <a:xfrm>
              <a:off x="1516" y="2191"/>
              <a:ext cx="238" cy="77"/>
            </a:xfrm>
            <a:custGeom>
              <a:avLst/>
              <a:gdLst>
                <a:gd name="T0" fmla="*/ 2 w 475"/>
                <a:gd name="T1" fmla="*/ 0 h 154"/>
                <a:gd name="T2" fmla="*/ 0 w 475"/>
                <a:gd name="T3" fmla="*/ 1 h 154"/>
                <a:gd name="T4" fmla="*/ 1 w 475"/>
                <a:gd name="T5" fmla="*/ 1 h 154"/>
                <a:gd name="T6" fmla="*/ 1 w 475"/>
                <a:gd name="T7" fmla="*/ 1 h 154"/>
                <a:gd name="T8" fmla="*/ 1 w 475"/>
                <a:gd name="T9" fmla="*/ 1 h 154"/>
                <a:gd name="T10" fmla="*/ 1 w 475"/>
                <a:gd name="T11" fmla="*/ 1 h 154"/>
                <a:gd name="T12" fmla="*/ 2 w 475"/>
                <a:gd name="T13" fmla="*/ 1 h 154"/>
                <a:gd name="T14" fmla="*/ 2 w 475"/>
                <a:gd name="T15" fmla="*/ 1 h 154"/>
                <a:gd name="T16" fmla="*/ 2 w 475"/>
                <a:gd name="T17" fmla="*/ 1 h 154"/>
                <a:gd name="T18" fmla="*/ 2 w 475"/>
                <a:gd name="T19" fmla="*/ 1 h 154"/>
                <a:gd name="T20" fmla="*/ 2 w 475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4"/>
                <a:gd name="T35" fmla="*/ 475 w 475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4">
                  <a:moveTo>
                    <a:pt x="471" y="0"/>
                  </a:moveTo>
                  <a:lnTo>
                    <a:pt x="0" y="136"/>
                  </a:lnTo>
                  <a:lnTo>
                    <a:pt x="2" y="140"/>
                  </a:lnTo>
                  <a:lnTo>
                    <a:pt x="4" y="145"/>
                  </a:lnTo>
                  <a:lnTo>
                    <a:pt x="4" y="150"/>
                  </a:lnTo>
                  <a:lnTo>
                    <a:pt x="5" y="154"/>
                  </a:lnTo>
                  <a:lnTo>
                    <a:pt x="475" y="19"/>
                  </a:lnTo>
                  <a:lnTo>
                    <a:pt x="474" y="15"/>
                  </a:lnTo>
                  <a:lnTo>
                    <a:pt x="474" y="10"/>
                  </a:lnTo>
                  <a:lnTo>
                    <a:pt x="472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4" name="Freeform 67"/>
            <p:cNvSpPr>
              <a:spLocks/>
            </p:cNvSpPr>
            <p:nvPr/>
          </p:nvSpPr>
          <p:spPr bwMode="auto">
            <a:xfrm>
              <a:off x="1528" y="2232"/>
              <a:ext cx="237" cy="78"/>
            </a:xfrm>
            <a:custGeom>
              <a:avLst/>
              <a:gdLst>
                <a:gd name="T0" fmla="*/ 1 w 475"/>
                <a:gd name="T1" fmla="*/ 0 h 155"/>
                <a:gd name="T2" fmla="*/ 0 w 475"/>
                <a:gd name="T3" fmla="*/ 1 h 155"/>
                <a:gd name="T4" fmla="*/ 0 w 475"/>
                <a:gd name="T5" fmla="*/ 1 h 155"/>
                <a:gd name="T6" fmla="*/ 0 w 475"/>
                <a:gd name="T7" fmla="*/ 1 h 155"/>
                <a:gd name="T8" fmla="*/ 0 w 475"/>
                <a:gd name="T9" fmla="*/ 1 h 155"/>
                <a:gd name="T10" fmla="*/ 0 w 475"/>
                <a:gd name="T11" fmla="*/ 1 h 155"/>
                <a:gd name="T12" fmla="*/ 1 w 475"/>
                <a:gd name="T13" fmla="*/ 1 h 155"/>
                <a:gd name="T14" fmla="*/ 1 w 475"/>
                <a:gd name="T15" fmla="*/ 1 h 155"/>
                <a:gd name="T16" fmla="*/ 1 w 475"/>
                <a:gd name="T17" fmla="*/ 1 h 155"/>
                <a:gd name="T18" fmla="*/ 1 w 475"/>
                <a:gd name="T19" fmla="*/ 1 h 155"/>
                <a:gd name="T20" fmla="*/ 1 w 475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5"/>
                <a:gd name="T35" fmla="*/ 475 w 475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5">
                  <a:moveTo>
                    <a:pt x="470" y="0"/>
                  </a:moveTo>
                  <a:lnTo>
                    <a:pt x="0" y="136"/>
                  </a:lnTo>
                  <a:lnTo>
                    <a:pt x="2" y="141"/>
                  </a:lnTo>
                  <a:lnTo>
                    <a:pt x="2" y="146"/>
                  </a:lnTo>
                  <a:lnTo>
                    <a:pt x="2" y="151"/>
                  </a:lnTo>
                  <a:lnTo>
                    <a:pt x="3" y="155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5" name="Freeform 68"/>
            <p:cNvSpPr>
              <a:spLocks/>
            </p:cNvSpPr>
            <p:nvPr/>
          </p:nvSpPr>
          <p:spPr bwMode="auto">
            <a:xfrm>
              <a:off x="1538" y="2274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2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4" y="148"/>
                  </a:lnTo>
                  <a:lnTo>
                    <a:pt x="4" y="152"/>
                  </a:lnTo>
                  <a:lnTo>
                    <a:pt x="5" y="157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6" name="Freeform 69"/>
            <p:cNvSpPr>
              <a:spLocks/>
            </p:cNvSpPr>
            <p:nvPr/>
          </p:nvSpPr>
          <p:spPr bwMode="auto">
            <a:xfrm>
              <a:off x="1548" y="2316"/>
              <a:ext cx="239" cy="80"/>
            </a:xfrm>
            <a:custGeom>
              <a:avLst/>
              <a:gdLst>
                <a:gd name="T0" fmla="*/ 2 w 476"/>
                <a:gd name="T1" fmla="*/ 0 h 161"/>
                <a:gd name="T2" fmla="*/ 0 w 476"/>
                <a:gd name="T3" fmla="*/ 0 h 161"/>
                <a:gd name="T4" fmla="*/ 1 w 476"/>
                <a:gd name="T5" fmla="*/ 0 h 161"/>
                <a:gd name="T6" fmla="*/ 1 w 476"/>
                <a:gd name="T7" fmla="*/ 0 h 161"/>
                <a:gd name="T8" fmla="*/ 1 w 476"/>
                <a:gd name="T9" fmla="*/ 0 h 161"/>
                <a:gd name="T10" fmla="*/ 1 w 476"/>
                <a:gd name="T11" fmla="*/ 0 h 161"/>
                <a:gd name="T12" fmla="*/ 2 w 476"/>
                <a:gd name="T13" fmla="*/ 0 h 161"/>
                <a:gd name="T14" fmla="*/ 2 w 476"/>
                <a:gd name="T15" fmla="*/ 0 h 161"/>
                <a:gd name="T16" fmla="*/ 2 w 476"/>
                <a:gd name="T17" fmla="*/ 0 h 161"/>
                <a:gd name="T18" fmla="*/ 2 w 476"/>
                <a:gd name="T19" fmla="*/ 0 h 161"/>
                <a:gd name="T20" fmla="*/ 2 w 476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61"/>
                <a:gd name="T35" fmla="*/ 476 w 476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61">
                  <a:moveTo>
                    <a:pt x="472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1"/>
                  </a:lnTo>
                  <a:lnTo>
                    <a:pt x="476" y="21"/>
                  </a:lnTo>
                  <a:lnTo>
                    <a:pt x="475" y="16"/>
                  </a:lnTo>
                  <a:lnTo>
                    <a:pt x="475" y="11"/>
                  </a:lnTo>
                  <a:lnTo>
                    <a:pt x="473" y="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7" name="Freeform 70"/>
            <p:cNvSpPr>
              <a:spLocks/>
            </p:cNvSpPr>
            <p:nvPr/>
          </p:nvSpPr>
          <p:spPr bwMode="auto">
            <a:xfrm>
              <a:off x="1558" y="235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1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5"/>
                  </a:lnTo>
                  <a:lnTo>
                    <a:pt x="4" y="160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8" name="Freeform 71"/>
            <p:cNvSpPr>
              <a:spLocks/>
            </p:cNvSpPr>
            <p:nvPr/>
          </p:nvSpPr>
          <p:spPr bwMode="auto">
            <a:xfrm>
              <a:off x="1567" y="2402"/>
              <a:ext cx="236" cy="81"/>
            </a:xfrm>
            <a:custGeom>
              <a:avLst/>
              <a:gdLst>
                <a:gd name="T0" fmla="*/ 1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0 w 473"/>
                <a:gd name="T7" fmla="*/ 1 h 162"/>
                <a:gd name="T8" fmla="*/ 0 w 473"/>
                <a:gd name="T9" fmla="*/ 1 h 162"/>
                <a:gd name="T10" fmla="*/ 0 w 473"/>
                <a:gd name="T11" fmla="*/ 1 h 162"/>
                <a:gd name="T12" fmla="*/ 1 w 473"/>
                <a:gd name="T13" fmla="*/ 1 h 162"/>
                <a:gd name="T14" fmla="*/ 1 w 473"/>
                <a:gd name="T15" fmla="*/ 1 h 162"/>
                <a:gd name="T16" fmla="*/ 1 w 473"/>
                <a:gd name="T17" fmla="*/ 1 h 162"/>
                <a:gd name="T18" fmla="*/ 1 w 473"/>
                <a:gd name="T19" fmla="*/ 1 h 162"/>
                <a:gd name="T20" fmla="*/ 1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2"/>
                  </a:lnTo>
                  <a:lnTo>
                    <a:pt x="0" y="148"/>
                  </a:lnTo>
                  <a:lnTo>
                    <a:pt x="2" y="153"/>
                  </a:lnTo>
                  <a:lnTo>
                    <a:pt x="2" y="157"/>
                  </a:lnTo>
                  <a:lnTo>
                    <a:pt x="3" y="162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9" name="Freeform 72"/>
            <p:cNvSpPr>
              <a:spLocks/>
            </p:cNvSpPr>
            <p:nvPr/>
          </p:nvSpPr>
          <p:spPr bwMode="auto">
            <a:xfrm>
              <a:off x="1573" y="2445"/>
              <a:ext cx="236" cy="82"/>
            </a:xfrm>
            <a:custGeom>
              <a:avLst/>
              <a:gdLst>
                <a:gd name="T0" fmla="*/ 1 w 473"/>
                <a:gd name="T1" fmla="*/ 0 h 163"/>
                <a:gd name="T2" fmla="*/ 0 w 473"/>
                <a:gd name="T3" fmla="*/ 1 h 163"/>
                <a:gd name="T4" fmla="*/ 0 w 473"/>
                <a:gd name="T5" fmla="*/ 1 h 163"/>
                <a:gd name="T6" fmla="*/ 0 w 473"/>
                <a:gd name="T7" fmla="*/ 1 h 163"/>
                <a:gd name="T8" fmla="*/ 0 w 473"/>
                <a:gd name="T9" fmla="*/ 1 h 163"/>
                <a:gd name="T10" fmla="*/ 0 w 473"/>
                <a:gd name="T11" fmla="*/ 1 h 163"/>
                <a:gd name="T12" fmla="*/ 1 w 473"/>
                <a:gd name="T13" fmla="*/ 1 h 163"/>
                <a:gd name="T14" fmla="*/ 1 w 473"/>
                <a:gd name="T15" fmla="*/ 1 h 163"/>
                <a:gd name="T16" fmla="*/ 1 w 473"/>
                <a:gd name="T17" fmla="*/ 1 h 163"/>
                <a:gd name="T18" fmla="*/ 1 w 473"/>
                <a:gd name="T19" fmla="*/ 1 h 163"/>
                <a:gd name="T20" fmla="*/ 1 w 473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3"/>
                <a:gd name="T35" fmla="*/ 473 w 473"/>
                <a:gd name="T36" fmla="*/ 163 h 16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3">
                  <a:moveTo>
                    <a:pt x="471" y="0"/>
                  </a:moveTo>
                  <a:lnTo>
                    <a:pt x="0" y="143"/>
                  </a:lnTo>
                  <a:lnTo>
                    <a:pt x="1" y="149"/>
                  </a:lnTo>
                  <a:lnTo>
                    <a:pt x="1" y="154"/>
                  </a:lnTo>
                  <a:lnTo>
                    <a:pt x="1" y="158"/>
                  </a:lnTo>
                  <a:lnTo>
                    <a:pt x="3" y="163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1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0" name="Freeform 73"/>
            <p:cNvSpPr>
              <a:spLocks/>
            </p:cNvSpPr>
            <p:nvPr/>
          </p:nvSpPr>
          <p:spPr bwMode="auto">
            <a:xfrm>
              <a:off x="1578" y="2489"/>
              <a:ext cx="236" cy="83"/>
            </a:xfrm>
            <a:custGeom>
              <a:avLst/>
              <a:gdLst>
                <a:gd name="T0" fmla="*/ 2 w 471"/>
                <a:gd name="T1" fmla="*/ 0 h 165"/>
                <a:gd name="T2" fmla="*/ 0 w 471"/>
                <a:gd name="T3" fmla="*/ 1 h 165"/>
                <a:gd name="T4" fmla="*/ 0 w 471"/>
                <a:gd name="T5" fmla="*/ 1 h 165"/>
                <a:gd name="T6" fmla="*/ 1 w 471"/>
                <a:gd name="T7" fmla="*/ 1 h 165"/>
                <a:gd name="T8" fmla="*/ 1 w 471"/>
                <a:gd name="T9" fmla="*/ 1 h 165"/>
                <a:gd name="T10" fmla="*/ 1 w 471"/>
                <a:gd name="T11" fmla="*/ 1 h 165"/>
                <a:gd name="T12" fmla="*/ 2 w 471"/>
                <a:gd name="T13" fmla="*/ 1 h 165"/>
                <a:gd name="T14" fmla="*/ 2 w 471"/>
                <a:gd name="T15" fmla="*/ 1 h 165"/>
                <a:gd name="T16" fmla="*/ 2 w 471"/>
                <a:gd name="T17" fmla="*/ 1 h 165"/>
                <a:gd name="T18" fmla="*/ 2 w 471"/>
                <a:gd name="T19" fmla="*/ 1 h 165"/>
                <a:gd name="T20" fmla="*/ 2 w 471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1"/>
                <a:gd name="T34" fmla="*/ 0 h 165"/>
                <a:gd name="T35" fmla="*/ 471 w 471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1" h="165">
                  <a:moveTo>
                    <a:pt x="470" y="0"/>
                  </a:moveTo>
                  <a:lnTo>
                    <a:pt x="0" y="144"/>
                  </a:lnTo>
                  <a:lnTo>
                    <a:pt x="0" y="149"/>
                  </a:lnTo>
                  <a:lnTo>
                    <a:pt x="1" y="154"/>
                  </a:lnTo>
                  <a:lnTo>
                    <a:pt x="1" y="160"/>
                  </a:lnTo>
                  <a:lnTo>
                    <a:pt x="1" y="165"/>
                  </a:lnTo>
                  <a:lnTo>
                    <a:pt x="471" y="20"/>
                  </a:lnTo>
                  <a:lnTo>
                    <a:pt x="471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1" name="Freeform 74"/>
            <p:cNvSpPr>
              <a:spLocks/>
            </p:cNvSpPr>
            <p:nvPr/>
          </p:nvSpPr>
          <p:spPr bwMode="auto">
            <a:xfrm>
              <a:off x="1581" y="2534"/>
              <a:ext cx="236" cy="83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0 h 167"/>
                <a:gd name="T4" fmla="*/ 0 w 472"/>
                <a:gd name="T5" fmla="*/ 0 h 167"/>
                <a:gd name="T6" fmla="*/ 0 w 472"/>
                <a:gd name="T7" fmla="*/ 0 h 167"/>
                <a:gd name="T8" fmla="*/ 0 w 472"/>
                <a:gd name="T9" fmla="*/ 0 h 167"/>
                <a:gd name="T10" fmla="*/ 0 w 472"/>
                <a:gd name="T11" fmla="*/ 0 h 167"/>
                <a:gd name="T12" fmla="*/ 2 w 472"/>
                <a:gd name="T13" fmla="*/ 0 h 167"/>
                <a:gd name="T14" fmla="*/ 2 w 472"/>
                <a:gd name="T15" fmla="*/ 0 h 167"/>
                <a:gd name="T16" fmla="*/ 2 w 472"/>
                <a:gd name="T17" fmla="*/ 0 h 167"/>
                <a:gd name="T18" fmla="*/ 2 w 472"/>
                <a:gd name="T19" fmla="*/ 0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0" y="0"/>
                  </a:moveTo>
                  <a:lnTo>
                    <a:pt x="0" y="147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472" y="21"/>
                  </a:lnTo>
                  <a:lnTo>
                    <a:pt x="472" y="14"/>
                  </a:lnTo>
                  <a:lnTo>
                    <a:pt x="472" y="10"/>
                  </a:lnTo>
                  <a:lnTo>
                    <a:pt x="470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2" name="Freeform 75"/>
            <p:cNvSpPr>
              <a:spLocks/>
            </p:cNvSpPr>
            <p:nvPr/>
          </p:nvSpPr>
          <p:spPr bwMode="auto">
            <a:xfrm>
              <a:off x="1792" y="2102"/>
              <a:ext cx="238" cy="78"/>
            </a:xfrm>
            <a:custGeom>
              <a:avLst/>
              <a:gdLst>
                <a:gd name="T0" fmla="*/ 1 w 477"/>
                <a:gd name="T1" fmla="*/ 0 h 155"/>
                <a:gd name="T2" fmla="*/ 0 w 477"/>
                <a:gd name="T3" fmla="*/ 1 h 155"/>
                <a:gd name="T4" fmla="*/ 0 w 477"/>
                <a:gd name="T5" fmla="*/ 1 h 155"/>
                <a:gd name="T6" fmla="*/ 0 w 477"/>
                <a:gd name="T7" fmla="*/ 1 h 155"/>
                <a:gd name="T8" fmla="*/ 0 w 477"/>
                <a:gd name="T9" fmla="*/ 1 h 155"/>
                <a:gd name="T10" fmla="*/ 0 w 477"/>
                <a:gd name="T11" fmla="*/ 1 h 155"/>
                <a:gd name="T12" fmla="*/ 1 w 477"/>
                <a:gd name="T13" fmla="*/ 1 h 155"/>
                <a:gd name="T14" fmla="*/ 1 w 477"/>
                <a:gd name="T15" fmla="*/ 1 h 155"/>
                <a:gd name="T16" fmla="*/ 1 w 477"/>
                <a:gd name="T17" fmla="*/ 1 h 155"/>
                <a:gd name="T18" fmla="*/ 1 w 477"/>
                <a:gd name="T19" fmla="*/ 1 h 155"/>
                <a:gd name="T20" fmla="*/ 1 w 47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5"/>
                <a:gd name="T35" fmla="*/ 477 w 47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5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3" name="Freeform 76"/>
            <p:cNvSpPr>
              <a:spLocks/>
            </p:cNvSpPr>
            <p:nvPr/>
          </p:nvSpPr>
          <p:spPr bwMode="auto">
            <a:xfrm>
              <a:off x="1804" y="2144"/>
              <a:ext cx="238" cy="78"/>
            </a:xfrm>
            <a:custGeom>
              <a:avLst/>
              <a:gdLst>
                <a:gd name="T0" fmla="*/ 2 w 476"/>
                <a:gd name="T1" fmla="*/ 0 h 157"/>
                <a:gd name="T2" fmla="*/ 0 w 476"/>
                <a:gd name="T3" fmla="*/ 0 h 157"/>
                <a:gd name="T4" fmla="*/ 1 w 476"/>
                <a:gd name="T5" fmla="*/ 0 h 157"/>
                <a:gd name="T6" fmla="*/ 1 w 476"/>
                <a:gd name="T7" fmla="*/ 0 h 157"/>
                <a:gd name="T8" fmla="*/ 1 w 476"/>
                <a:gd name="T9" fmla="*/ 0 h 157"/>
                <a:gd name="T10" fmla="*/ 1 w 476"/>
                <a:gd name="T11" fmla="*/ 0 h 157"/>
                <a:gd name="T12" fmla="*/ 2 w 476"/>
                <a:gd name="T13" fmla="*/ 0 h 157"/>
                <a:gd name="T14" fmla="*/ 2 w 476"/>
                <a:gd name="T15" fmla="*/ 0 h 157"/>
                <a:gd name="T16" fmla="*/ 2 w 476"/>
                <a:gd name="T17" fmla="*/ 0 h 157"/>
                <a:gd name="T18" fmla="*/ 2 w 476"/>
                <a:gd name="T19" fmla="*/ 0 h 157"/>
                <a:gd name="T20" fmla="*/ 2 w 476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7"/>
                <a:gd name="T35" fmla="*/ 476 w 476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7">
                  <a:moveTo>
                    <a:pt x="472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3" y="153"/>
                  </a:lnTo>
                  <a:lnTo>
                    <a:pt x="5" y="157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4" name="Freeform 77"/>
            <p:cNvSpPr>
              <a:spLocks/>
            </p:cNvSpPr>
            <p:nvPr/>
          </p:nvSpPr>
          <p:spPr bwMode="auto">
            <a:xfrm>
              <a:off x="1815" y="2186"/>
              <a:ext cx="238" cy="78"/>
            </a:xfrm>
            <a:custGeom>
              <a:avLst/>
              <a:gdLst>
                <a:gd name="T0" fmla="*/ 2 w 476"/>
                <a:gd name="T1" fmla="*/ 0 h 156"/>
                <a:gd name="T2" fmla="*/ 0 w 476"/>
                <a:gd name="T3" fmla="*/ 1 h 156"/>
                <a:gd name="T4" fmla="*/ 1 w 476"/>
                <a:gd name="T5" fmla="*/ 1 h 156"/>
                <a:gd name="T6" fmla="*/ 1 w 476"/>
                <a:gd name="T7" fmla="*/ 1 h 156"/>
                <a:gd name="T8" fmla="*/ 1 w 476"/>
                <a:gd name="T9" fmla="*/ 1 h 156"/>
                <a:gd name="T10" fmla="*/ 1 w 476"/>
                <a:gd name="T11" fmla="*/ 1 h 156"/>
                <a:gd name="T12" fmla="*/ 2 w 476"/>
                <a:gd name="T13" fmla="*/ 1 h 156"/>
                <a:gd name="T14" fmla="*/ 2 w 476"/>
                <a:gd name="T15" fmla="*/ 1 h 156"/>
                <a:gd name="T16" fmla="*/ 2 w 476"/>
                <a:gd name="T17" fmla="*/ 1 h 156"/>
                <a:gd name="T18" fmla="*/ 2 w 476"/>
                <a:gd name="T19" fmla="*/ 1 h 156"/>
                <a:gd name="T20" fmla="*/ 2 w 476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6"/>
                <a:gd name="T35" fmla="*/ 476 w 476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6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6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5" name="Freeform 78"/>
            <p:cNvSpPr>
              <a:spLocks/>
            </p:cNvSpPr>
            <p:nvPr/>
          </p:nvSpPr>
          <p:spPr bwMode="auto">
            <a:xfrm>
              <a:off x="1826" y="2228"/>
              <a:ext cx="237" cy="79"/>
            </a:xfrm>
            <a:custGeom>
              <a:avLst/>
              <a:gdLst>
                <a:gd name="T0" fmla="*/ 1 w 475"/>
                <a:gd name="T1" fmla="*/ 0 h 157"/>
                <a:gd name="T2" fmla="*/ 0 w 475"/>
                <a:gd name="T3" fmla="*/ 1 h 157"/>
                <a:gd name="T4" fmla="*/ 0 w 475"/>
                <a:gd name="T5" fmla="*/ 1 h 157"/>
                <a:gd name="T6" fmla="*/ 0 w 475"/>
                <a:gd name="T7" fmla="*/ 1 h 157"/>
                <a:gd name="T8" fmla="*/ 0 w 475"/>
                <a:gd name="T9" fmla="*/ 1 h 157"/>
                <a:gd name="T10" fmla="*/ 0 w 475"/>
                <a:gd name="T11" fmla="*/ 1 h 157"/>
                <a:gd name="T12" fmla="*/ 1 w 475"/>
                <a:gd name="T13" fmla="*/ 1 h 157"/>
                <a:gd name="T14" fmla="*/ 1 w 475"/>
                <a:gd name="T15" fmla="*/ 1 h 157"/>
                <a:gd name="T16" fmla="*/ 1 w 475"/>
                <a:gd name="T17" fmla="*/ 1 h 157"/>
                <a:gd name="T18" fmla="*/ 1 w 475"/>
                <a:gd name="T19" fmla="*/ 1 h 157"/>
                <a:gd name="T20" fmla="*/ 1 w 475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7"/>
                <a:gd name="T35" fmla="*/ 475 w 475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7">
                  <a:moveTo>
                    <a:pt x="470" y="0"/>
                  </a:moveTo>
                  <a:lnTo>
                    <a:pt x="0" y="138"/>
                  </a:lnTo>
                  <a:lnTo>
                    <a:pt x="0" y="143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3" y="157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6" name="Freeform 79"/>
            <p:cNvSpPr>
              <a:spLocks/>
            </p:cNvSpPr>
            <p:nvPr/>
          </p:nvSpPr>
          <p:spPr bwMode="auto">
            <a:xfrm>
              <a:off x="1835" y="2270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2" y="0"/>
                  </a:moveTo>
                  <a:lnTo>
                    <a:pt x="0" y="142"/>
                  </a:lnTo>
                  <a:lnTo>
                    <a:pt x="2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0"/>
                  </a:lnTo>
                  <a:lnTo>
                    <a:pt x="475" y="19"/>
                  </a:lnTo>
                  <a:lnTo>
                    <a:pt x="475" y="14"/>
                  </a:lnTo>
                  <a:lnTo>
                    <a:pt x="474" y="10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7" name="Freeform 80"/>
            <p:cNvSpPr>
              <a:spLocks/>
            </p:cNvSpPr>
            <p:nvPr/>
          </p:nvSpPr>
          <p:spPr bwMode="auto">
            <a:xfrm>
              <a:off x="1843" y="2313"/>
              <a:ext cx="237" cy="81"/>
            </a:xfrm>
            <a:custGeom>
              <a:avLst/>
              <a:gdLst>
                <a:gd name="T0" fmla="*/ 2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1 w 473"/>
                <a:gd name="T7" fmla="*/ 1 h 162"/>
                <a:gd name="T8" fmla="*/ 1 w 473"/>
                <a:gd name="T9" fmla="*/ 1 h 162"/>
                <a:gd name="T10" fmla="*/ 1 w 473"/>
                <a:gd name="T11" fmla="*/ 1 h 162"/>
                <a:gd name="T12" fmla="*/ 2 w 473"/>
                <a:gd name="T13" fmla="*/ 1 h 162"/>
                <a:gd name="T14" fmla="*/ 2 w 473"/>
                <a:gd name="T15" fmla="*/ 1 h 162"/>
                <a:gd name="T16" fmla="*/ 2 w 473"/>
                <a:gd name="T17" fmla="*/ 1 h 162"/>
                <a:gd name="T18" fmla="*/ 2 w 473"/>
                <a:gd name="T19" fmla="*/ 1 h 162"/>
                <a:gd name="T20" fmla="*/ 2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3"/>
                  </a:lnTo>
                  <a:lnTo>
                    <a:pt x="0" y="147"/>
                  </a:lnTo>
                  <a:lnTo>
                    <a:pt x="1" y="152"/>
                  </a:lnTo>
                  <a:lnTo>
                    <a:pt x="1" y="157"/>
                  </a:lnTo>
                  <a:lnTo>
                    <a:pt x="3" y="162"/>
                  </a:lnTo>
                  <a:lnTo>
                    <a:pt x="473" y="18"/>
                  </a:lnTo>
                  <a:lnTo>
                    <a:pt x="473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8" name="Freeform 81"/>
            <p:cNvSpPr>
              <a:spLocks/>
            </p:cNvSpPr>
            <p:nvPr/>
          </p:nvSpPr>
          <p:spPr bwMode="auto">
            <a:xfrm>
              <a:off x="1850" y="2357"/>
              <a:ext cx="237" cy="81"/>
            </a:xfrm>
            <a:custGeom>
              <a:avLst/>
              <a:gdLst>
                <a:gd name="T0" fmla="*/ 1 w 475"/>
                <a:gd name="T1" fmla="*/ 0 h 164"/>
                <a:gd name="T2" fmla="*/ 0 w 475"/>
                <a:gd name="T3" fmla="*/ 0 h 164"/>
                <a:gd name="T4" fmla="*/ 0 w 475"/>
                <a:gd name="T5" fmla="*/ 0 h 164"/>
                <a:gd name="T6" fmla="*/ 0 w 475"/>
                <a:gd name="T7" fmla="*/ 0 h 164"/>
                <a:gd name="T8" fmla="*/ 0 w 475"/>
                <a:gd name="T9" fmla="*/ 0 h 164"/>
                <a:gd name="T10" fmla="*/ 0 w 475"/>
                <a:gd name="T11" fmla="*/ 0 h 164"/>
                <a:gd name="T12" fmla="*/ 1 w 475"/>
                <a:gd name="T13" fmla="*/ 0 h 164"/>
                <a:gd name="T14" fmla="*/ 1 w 475"/>
                <a:gd name="T15" fmla="*/ 0 h 164"/>
                <a:gd name="T16" fmla="*/ 1 w 475"/>
                <a:gd name="T17" fmla="*/ 0 h 164"/>
                <a:gd name="T18" fmla="*/ 1 w 475"/>
                <a:gd name="T19" fmla="*/ 0 h 164"/>
                <a:gd name="T20" fmla="*/ 1 w 475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4"/>
                <a:gd name="T35" fmla="*/ 475 w 475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4">
                  <a:moveTo>
                    <a:pt x="472" y="0"/>
                  </a:moveTo>
                  <a:lnTo>
                    <a:pt x="0" y="145"/>
                  </a:lnTo>
                  <a:lnTo>
                    <a:pt x="2" y="149"/>
                  </a:lnTo>
                  <a:lnTo>
                    <a:pt x="2" y="154"/>
                  </a:lnTo>
                  <a:lnTo>
                    <a:pt x="3" y="159"/>
                  </a:lnTo>
                  <a:lnTo>
                    <a:pt x="3" y="164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9" name="Freeform 82"/>
            <p:cNvSpPr>
              <a:spLocks/>
            </p:cNvSpPr>
            <p:nvPr/>
          </p:nvSpPr>
          <p:spPr bwMode="auto">
            <a:xfrm>
              <a:off x="1855" y="2401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0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0" y="0"/>
                  </a:moveTo>
                  <a:lnTo>
                    <a:pt x="0" y="145"/>
                  </a:lnTo>
                  <a:lnTo>
                    <a:pt x="0" y="151"/>
                  </a:lnTo>
                  <a:lnTo>
                    <a:pt x="2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2" y="16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0" name="Freeform 83"/>
            <p:cNvSpPr>
              <a:spLocks/>
            </p:cNvSpPr>
            <p:nvPr/>
          </p:nvSpPr>
          <p:spPr bwMode="auto">
            <a:xfrm>
              <a:off x="1858" y="2445"/>
              <a:ext cx="236" cy="84"/>
            </a:xfrm>
            <a:custGeom>
              <a:avLst/>
              <a:gdLst>
                <a:gd name="T0" fmla="*/ 2 w 472"/>
                <a:gd name="T1" fmla="*/ 0 h 166"/>
                <a:gd name="T2" fmla="*/ 0 w 472"/>
                <a:gd name="T3" fmla="*/ 1 h 166"/>
                <a:gd name="T4" fmla="*/ 0 w 472"/>
                <a:gd name="T5" fmla="*/ 1 h 166"/>
                <a:gd name="T6" fmla="*/ 0 w 472"/>
                <a:gd name="T7" fmla="*/ 1 h 166"/>
                <a:gd name="T8" fmla="*/ 0 w 472"/>
                <a:gd name="T9" fmla="*/ 1 h 166"/>
                <a:gd name="T10" fmla="*/ 0 w 472"/>
                <a:gd name="T11" fmla="*/ 1 h 166"/>
                <a:gd name="T12" fmla="*/ 2 w 472"/>
                <a:gd name="T13" fmla="*/ 1 h 166"/>
                <a:gd name="T14" fmla="*/ 2 w 472"/>
                <a:gd name="T15" fmla="*/ 1 h 166"/>
                <a:gd name="T16" fmla="*/ 2 w 472"/>
                <a:gd name="T17" fmla="*/ 1 h 166"/>
                <a:gd name="T18" fmla="*/ 2 w 472"/>
                <a:gd name="T19" fmla="*/ 1 h 166"/>
                <a:gd name="T20" fmla="*/ 2 w 472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6"/>
                <a:gd name="T35" fmla="*/ 472 w 472"/>
                <a:gd name="T36" fmla="*/ 166 h 1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6">
                  <a:moveTo>
                    <a:pt x="471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5"/>
                  </a:lnTo>
                  <a:lnTo>
                    <a:pt x="0" y="162"/>
                  </a:lnTo>
                  <a:lnTo>
                    <a:pt x="0" y="166"/>
                  </a:lnTo>
                  <a:lnTo>
                    <a:pt x="472" y="20"/>
                  </a:lnTo>
                  <a:lnTo>
                    <a:pt x="472" y="15"/>
                  </a:lnTo>
                  <a:lnTo>
                    <a:pt x="472" y="9"/>
                  </a:lnTo>
                  <a:lnTo>
                    <a:pt x="472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1" name="Freeform 84"/>
            <p:cNvSpPr>
              <a:spLocks/>
            </p:cNvSpPr>
            <p:nvPr/>
          </p:nvSpPr>
          <p:spPr bwMode="auto">
            <a:xfrm>
              <a:off x="1683" y="1788"/>
              <a:ext cx="334" cy="336"/>
            </a:xfrm>
            <a:custGeom>
              <a:avLst/>
              <a:gdLst>
                <a:gd name="T0" fmla="*/ 0 w 668"/>
                <a:gd name="T1" fmla="*/ 1 h 671"/>
                <a:gd name="T2" fmla="*/ 1 w 668"/>
                <a:gd name="T3" fmla="*/ 1 h 671"/>
                <a:gd name="T4" fmla="*/ 1 w 668"/>
                <a:gd name="T5" fmla="*/ 1 h 671"/>
                <a:gd name="T6" fmla="*/ 1 w 668"/>
                <a:gd name="T7" fmla="*/ 1 h 671"/>
                <a:gd name="T8" fmla="*/ 1 w 668"/>
                <a:gd name="T9" fmla="*/ 2 h 671"/>
                <a:gd name="T10" fmla="*/ 1 w 668"/>
                <a:gd name="T11" fmla="*/ 2 h 671"/>
                <a:gd name="T12" fmla="*/ 1 w 668"/>
                <a:gd name="T13" fmla="*/ 2 h 671"/>
                <a:gd name="T14" fmla="*/ 1 w 668"/>
                <a:gd name="T15" fmla="*/ 3 h 671"/>
                <a:gd name="T16" fmla="*/ 1 w 668"/>
                <a:gd name="T17" fmla="*/ 3 h 671"/>
                <a:gd name="T18" fmla="*/ 3 w 668"/>
                <a:gd name="T19" fmla="*/ 3 h 671"/>
                <a:gd name="T20" fmla="*/ 3 w 668"/>
                <a:gd name="T21" fmla="*/ 3 h 671"/>
                <a:gd name="T22" fmla="*/ 3 w 668"/>
                <a:gd name="T23" fmla="*/ 2 h 671"/>
                <a:gd name="T24" fmla="*/ 3 w 668"/>
                <a:gd name="T25" fmla="*/ 2 h 671"/>
                <a:gd name="T26" fmla="*/ 3 w 668"/>
                <a:gd name="T27" fmla="*/ 2 h 671"/>
                <a:gd name="T28" fmla="*/ 3 w 668"/>
                <a:gd name="T29" fmla="*/ 1 h 671"/>
                <a:gd name="T30" fmla="*/ 3 w 668"/>
                <a:gd name="T31" fmla="*/ 1 h 671"/>
                <a:gd name="T32" fmla="*/ 3 w 668"/>
                <a:gd name="T33" fmla="*/ 1 h 671"/>
                <a:gd name="T34" fmla="*/ 2 w 668"/>
                <a:gd name="T35" fmla="*/ 0 h 671"/>
                <a:gd name="T36" fmla="*/ 0 w 668"/>
                <a:gd name="T37" fmla="*/ 1 h 6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68"/>
                <a:gd name="T58" fmla="*/ 0 h 671"/>
                <a:gd name="T59" fmla="*/ 668 w 668"/>
                <a:gd name="T60" fmla="*/ 671 h 67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68" h="671">
                  <a:moveTo>
                    <a:pt x="0" y="119"/>
                  </a:moveTo>
                  <a:lnTo>
                    <a:pt x="4" y="132"/>
                  </a:lnTo>
                  <a:lnTo>
                    <a:pt x="20" y="165"/>
                  </a:lnTo>
                  <a:lnTo>
                    <a:pt x="42" y="218"/>
                  </a:lnTo>
                  <a:lnTo>
                    <a:pt x="71" y="286"/>
                  </a:lnTo>
                  <a:lnTo>
                    <a:pt x="104" y="369"/>
                  </a:lnTo>
                  <a:lnTo>
                    <a:pt x="137" y="463"/>
                  </a:lnTo>
                  <a:lnTo>
                    <a:pt x="171" y="564"/>
                  </a:lnTo>
                  <a:lnTo>
                    <a:pt x="204" y="671"/>
                  </a:lnTo>
                  <a:lnTo>
                    <a:pt x="668" y="539"/>
                  </a:lnTo>
                  <a:lnTo>
                    <a:pt x="665" y="523"/>
                  </a:lnTo>
                  <a:lnTo>
                    <a:pt x="657" y="477"/>
                  </a:lnTo>
                  <a:lnTo>
                    <a:pt x="643" y="411"/>
                  </a:lnTo>
                  <a:lnTo>
                    <a:pt x="622" y="330"/>
                  </a:lnTo>
                  <a:lnTo>
                    <a:pt x="596" y="242"/>
                  </a:lnTo>
                  <a:lnTo>
                    <a:pt x="563" y="152"/>
                  </a:lnTo>
                  <a:lnTo>
                    <a:pt x="522" y="70"/>
                  </a:lnTo>
                  <a:lnTo>
                    <a:pt x="473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2" name="Freeform 85"/>
            <p:cNvSpPr>
              <a:spLocks/>
            </p:cNvSpPr>
            <p:nvPr/>
          </p:nvSpPr>
          <p:spPr bwMode="auto">
            <a:xfrm>
              <a:off x="1818" y="1874"/>
              <a:ext cx="96" cy="146"/>
            </a:xfrm>
            <a:custGeom>
              <a:avLst/>
              <a:gdLst>
                <a:gd name="T0" fmla="*/ 1 w 192"/>
                <a:gd name="T1" fmla="*/ 2 h 292"/>
                <a:gd name="T2" fmla="*/ 1 w 192"/>
                <a:gd name="T3" fmla="*/ 1 h 292"/>
                <a:gd name="T4" fmla="*/ 1 w 192"/>
                <a:gd name="T5" fmla="*/ 1 h 292"/>
                <a:gd name="T6" fmla="*/ 0 w 192"/>
                <a:gd name="T7" fmla="*/ 1 h 292"/>
                <a:gd name="T8" fmla="*/ 1 w 192"/>
                <a:gd name="T9" fmla="*/ 0 h 292"/>
                <a:gd name="T10" fmla="*/ 1 w 192"/>
                <a:gd name="T11" fmla="*/ 1 h 292"/>
                <a:gd name="T12" fmla="*/ 1 w 192"/>
                <a:gd name="T13" fmla="*/ 1 h 292"/>
                <a:gd name="T14" fmla="*/ 1 w 192"/>
                <a:gd name="T15" fmla="*/ 1 h 292"/>
                <a:gd name="T16" fmla="*/ 1 w 192"/>
                <a:gd name="T17" fmla="*/ 2 h 292"/>
                <a:gd name="T18" fmla="*/ 1 w 192"/>
                <a:gd name="T19" fmla="*/ 2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2"/>
                <a:gd name="T31" fmla="*/ 0 h 292"/>
                <a:gd name="T32" fmla="*/ 192 w 192"/>
                <a:gd name="T33" fmla="*/ 292 h 29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2" h="292">
                  <a:moveTo>
                    <a:pt x="69" y="275"/>
                  </a:moveTo>
                  <a:lnTo>
                    <a:pt x="58" y="228"/>
                  </a:lnTo>
                  <a:lnTo>
                    <a:pt x="40" y="211"/>
                  </a:lnTo>
                  <a:lnTo>
                    <a:pt x="0" y="38"/>
                  </a:lnTo>
                  <a:lnTo>
                    <a:pt x="162" y="0"/>
                  </a:lnTo>
                  <a:lnTo>
                    <a:pt x="192" y="174"/>
                  </a:lnTo>
                  <a:lnTo>
                    <a:pt x="176" y="207"/>
                  </a:lnTo>
                  <a:lnTo>
                    <a:pt x="190" y="244"/>
                  </a:lnTo>
                  <a:lnTo>
                    <a:pt x="128" y="292"/>
                  </a:lnTo>
                  <a:lnTo>
                    <a:pt x="69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3" name="Freeform 86"/>
            <p:cNvSpPr>
              <a:spLocks/>
            </p:cNvSpPr>
            <p:nvPr/>
          </p:nvSpPr>
          <p:spPr bwMode="auto">
            <a:xfrm>
              <a:off x="1785" y="1994"/>
              <a:ext cx="232" cy="138"/>
            </a:xfrm>
            <a:custGeom>
              <a:avLst/>
              <a:gdLst>
                <a:gd name="T0" fmla="*/ 0 w 464"/>
                <a:gd name="T1" fmla="*/ 2 h 275"/>
                <a:gd name="T2" fmla="*/ 2 w 464"/>
                <a:gd name="T3" fmla="*/ 1 h 275"/>
                <a:gd name="T4" fmla="*/ 2 w 464"/>
                <a:gd name="T5" fmla="*/ 1 h 275"/>
                <a:gd name="T6" fmla="*/ 2 w 464"/>
                <a:gd name="T7" fmla="*/ 1 h 275"/>
                <a:gd name="T8" fmla="*/ 1 w 464"/>
                <a:gd name="T9" fmla="*/ 1 h 275"/>
                <a:gd name="T10" fmla="*/ 1 w 464"/>
                <a:gd name="T11" fmla="*/ 0 h 275"/>
                <a:gd name="T12" fmla="*/ 1 w 464"/>
                <a:gd name="T13" fmla="*/ 1 h 275"/>
                <a:gd name="T14" fmla="*/ 1 w 464"/>
                <a:gd name="T15" fmla="*/ 1 h 275"/>
                <a:gd name="T16" fmla="*/ 0 w 464"/>
                <a:gd name="T17" fmla="*/ 2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4"/>
                <a:gd name="T28" fmla="*/ 0 h 275"/>
                <a:gd name="T29" fmla="*/ 464 w 464"/>
                <a:gd name="T30" fmla="*/ 275 h 2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4" h="275">
                  <a:moveTo>
                    <a:pt x="0" y="275"/>
                  </a:moveTo>
                  <a:lnTo>
                    <a:pt x="464" y="136"/>
                  </a:lnTo>
                  <a:lnTo>
                    <a:pt x="395" y="21"/>
                  </a:lnTo>
                  <a:lnTo>
                    <a:pt x="264" y="4"/>
                  </a:lnTo>
                  <a:lnTo>
                    <a:pt x="181" y="32"/>
                  </a:lnTo>
                  <a:lnTo>
                    <a:pt x="129" y="0"/>
                  </a:lnTo>
                  <a:lnTo>
                    <a:pt x="126" y="40"/>
                  </a:lnTo>
                  <a:lnTo>
                    <a:pt x="6" y="128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4" name="Freeform 87"/>
            <p:cNvSpPr>
              <a:spLocks/>
            </p:cNvSpPr>
            <p:nvPr/>
          </p:nvSpPr>
          <p:spPr bwMode="auto">
            <a:xfrm>
              <a:off x="1846" y="1986"/>
              <a:ext cx="74" cy="109"/>
            </a:xfrm>
            <a:custGeom>
              <a:avLst/>
              <a:gdLst>
                <a:gd name="T0" fmla="*/ 0 w 150"/>
                <a:gd name="T1" fmla="*/ 0 h 219"/>
                <a:gd name="T2" fmla="*/ 0 w 150"/>
                <a:gd name="T3" fmla="*/ 0 h 219"/>
                <a:gd name="T4" fmla="*/ 0 w 150"/>
                <a:gd name="T5" fmla="*/ 0 h 219"/>
                <a:gd name="T6" fmla="*/ 0 w 150"/>
                <a:gd name="T7" fmla="*/ 0 h 219"/>
                <a:gd name="T8" fmla="*/ 0 w 150"/>
                <a:gd name="T9" fmla="*/ 0 h 219"/>
                <a:gd name="T10" fmla="*/ 0 w 150"/>
                <a:gd name="T11" fmla="*/ 0 h 219"/>
                <a:gd name="T12" fmla="*/ 0 w 150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0"/>
                <a:gd name="T22" fmla="*/ 0 h 219"/>
                <a:gd name="T23" fmla="*/ 150 w 150"/>
                <a:gd name="T24" fmla="*/ 219 h 2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0" h="219">
                  <a:moveTo>
                    <a:pt x="0" y="58"/>
                  </a:moveTo>
                  <a:lnTo>
                    <a:pt x="124" y="219"/>
                  </a:lnTo>
                  <a:lnTo>
                    <a:pt x="150" y="24"/>
                  </a:lnTo>
                  <a:lnTo>
                    <a:pt x="134" y="0"/>
                  </a:lnTo>
                  <a:lnTo>
                    <a:pt x="88" y="80"/>
                  </a:lnTo>
                  <a:lnTo>
                    <a:pt x="7" y="2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5" name="Freeform 88"/>
            <p:cNvSpPr>
              <a:spLocks/>
            </p:cNvSpPr>
            <p:nvPr/>
          </p:nvSpPr>
          <p:spPr bwMode="auto">
            <a:xfrm>
              <a:off x="1888" y="2015"/>
              <a:ext cx="29" cy="83"/>
            </a:xfrm>
            <a:custGeom>
              <a:avLst/>
              <a:gdLst>
                <a:gd name="T0" fmla="*/ 0 w 58"/>
                <a:gd name="T1" fmla="*/ 0 h 167"/>
                <a:gd name="T2" fmla="*/ 1 w 58"/>
                <a:gd name="T3" fmla="*/ 0 h 167"/>
                <a:gd name="T4" fmla="*/ 1 w 58"/>
                <a:gd name="T5" fmla="*/ 0 h 167"/>
                <a:gd name="T6" fmla="*/ 0 w 58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"/>
                <a:gd name="T13" fmla="*/ 0 h 167"/>
                <a:gd name="T14" fmla="*/ 58 w 58"/>
                <a:gd name="T15" fmla="*/ 167 h 1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" h="167">
                  <a:moveTo>
                    <a:pt x="0" y="0"/>
                  </a:moveTo>
                  <a:lnTo>
                    <a:pt x="19" y="167"/>
                  </a:lnTo>
                  <a:lnTo>
                    <a:pt x="58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6" name="Freeform 89"/>
            <p:cNvSpPr>
              <a:spLocks/>
            </p:cNvSpPr>
            <p:nvPr/>
          </p:nvSpPr>
          <p:spPr bwMode="auto">
            <a:xfrm>
              <a:off x="1814" y="1850"/>
              <a:ext cx="88" cy="85"/>
            </a:xfrm>
            <a:custGeom>
              <a:avLst/>
              <a:gdLst>
                <a:gd name="T0" fmla="*/ 1 w 176"/>
                <a:gd name="T1" fmla="*/ 1 h 169"/>
                <a:gd name="T2" fmla="*/ 0 w 176"/>
                <a:gd name="T3" fmla="*/ 1 h 169"/>
                <a:gd name="T4" fmla="*/ 1 w 176"/>
                <a:gd name="T5" fmla="*/ 1 h 169"/>
                <a:gd name="T6" fmla="*/ 1 w 176"/>
                <a:gd name="T7" fmla="*/ 1 h 169"/>
                <a:gd name="T8" fmla="*/ 1 w 176"/>
                <a:gd name="T9" fmla="*/ 1 h 169"/>
                <a:gd name="T10" fmla="*/ 1 w 176"/>
                <a:gd name="T11" fmla="*/ 1 h 169"/>
                <a:gd name="T12" fmla="*/ 1 w 176"/>
                <a:gd name="T13" fmla="*/ 1 h 169"/>
                <a:gd name="T14" fmla="*/ 1 w 176"/>
                <a:gd name="T15" fmla="*/ 0 h 169"/>
                <a:gd name="T16" fmla="*/ 1 w 176"/>
                <a:gd name="T17" fmla="*/ 1 h 169"/>
                <a:gd name="T18" fmla="*/ 1 w 176"/>
                <a:gd name="T19" fmla="*/ 1 h 169"/>
                <a:gd name="T20" fmla="*/ 1 w 176"/>
                <a:gd name="T21" fmla="*/ 1 h 169"/>
                <a:gd name="T22" fmla="*/ 1 w 176"/>
                <a:gd name="T23" fmla="*/ 1 h 169"/>
                <a:gd name="T24" fmla="*/ 1 w 176"/>
                <a:gd name="T25" fmla="*/ 1 h 169"/>
                <a:gd name="T26" fmla="*/ 1 w 176"/>
                <a:gd name="T27" fmla="*/ 1 h 169"/>
                <a:gd name="T28" fmla="*/ 1 w 176"/>
                <a:gd name="T29" fmla="*/ 1 h 169"/>
                <a:gd name="T30" fmla="*/ 1 w 176"/>
                <a:gd name="T31" fmla="*/ 1 h 169"/>
                <a:gd name="T32" fmla="*/ 1 w 176"/>
                <a:gd name="T33" fmla="*/ 1 h 169"/>
                <a:gd name="T34" fmla="*/ 1 w 176"/>
                <a:gd name="T35" fmla="*/ 1 h 169"/>
                <a:gd name="T36" fmla="*/ 1 w 176"/>
                <a:gd name="T37" fmla="*/ 1 h 1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6"/>
                <a:gd name="T58" fmla="*/ 0 h 169"/>
                <a:gd name="T59" fmla="*/ 176 w 176"/>
                <a:gd name="T60" fmla="*/ 169 h 16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6" h="169">
                  <a:moveTo>
                    <a:pt x="27" y="169"/>
                  </a:moveTo>
                  <a:lnTo>
                    <a:pt x="0" y="69"/>
                  </a:lnTo>
                  <a:lnTo>
                    <a:pt x="4" y="64"/>
                  </a:lnTo>
                  <a:lnTo>
                    <a:pt x="11" y="50"/>
                  </a:lnTo>
                  <a:lnTo>
                    <a:pt x="26" y="33"/>
                  </a:lnTo>
                  <a:lnTo>
                    <a:pt x="46" y="17"/>
                  </a:lnTo>
                  <a:lnTo>
                    <a:pt x="71" y="4"/>
                  </a:lnTo>
                  <a:lnTo>
                    <a:pt x="101" y="0"/>
                  </a:lnTo>
                  <a:lnTo>
                    <a:pt x="137" y="8"/>
                  </a:lnTo>
                  <a:lnTo>
                    <a:pt x="176" y="33"/>
                  </a:lnTo>
                  <a:lnTo>
                    <a:pt x="172" y="34"/>
                  </a:lnTo>
                  <a:lnTo>
                    <a:pt x="161" y="39"/>
                  </a:lnTo>
                  <a:lnTo>
                    <a:pt x="143" y="47"/>
                  </a:lnTo>
                  <a:lnTo>
                    <a:pt x="123" y="55"/>
                  </a:lnTo>
                  <a:lnTo>
                    <a:pt x="98" y="61"/>
                  </a:lnTo>
                  <a:lnTo>
                    <a:pt x="74" y="67"/>
                  </a:lnTo>
                  <a:lnTo>
                    <a:pt x="49" y="72"/>
                  </a:lnTo>
                  <a:lnTo>
                    <a:pt x="27" y="72"/>
                  </a:lnTo>
                  <a:lnTo>
                    <a:pt x="27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7" name="Freeform 90"/>
            <p:cNvSpPr>
              <a:spLocks/>
            </p:cNvSpPr>
            <p:nvPr/>
          </p:nvSpPr>
          <p:spPr bwMode="auto">
            <a:xfrm>
              <a:off x="1867" y="1857"/>
              <a:ext cx="42" cy="59"/>
            </a:xfrm>
            <a:custGeom>
              <a:avLst/>
              <a:gdLst>
                <a:gd name="T0" fmla="*/ 0 w 85"/>
                <a:gd name="T1" fmla="*/ 0 h 120"/>
                <a:gd name="T2" fmla="*/ 0 w 85"/>
                <a:gd name="T3" fmla="*/ 0 h 120"/>
                <a:gd name="T4" fmla="*/ 0 w 85"/>
                <a:gd name="T5" fmla="*/ 0 h 120"/>
                <a:gd name="T6" fmla="*/ 0 w 85"/>
                <a:gd name="T7" fmla="*/ 0 h 120"/>
                <a:gd name="T8" fmla="*/ 0 w 85"/>
                <a:gd name="T9" fmla="*/ 0 h 120"/>
                <a:gd name="T10" fmla="*/ 0 w 8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5"/>
                <a:gd name="T19" fmla="*/ 0 h 120"/>
                <a:gd name="T20" fmla="*/ 85 w 85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5" h="120">
                  <a:moveTo>
                    <a:pt x="44" y="29"/>
                  </a:moveTo>
                  <a:lnTo>
                    <a:pt x="85" y="120"/>
                  </a:lnTo>
                  <a:lnTo>
                    <a:pt x="70" y="21"/>
                  </a:lnTo>
                  <a:lnTo>
                    <a:pt x="0" y="0"/>
                  </a:lnTo>
                  <a:lnTo>
                    <a:pt x="3" y="25"/>
                  </a:lnTo>
                  <a:lnTo>
                    <a:pt x="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8" name="Freeform 91"/>
            <p:cNvSpPr>
              <a:spLocks/>
            </p:cNvSpPr>
            <p:nvPr/>
          </p:nvSpPr>
          <p:spPr bwMode="auto">
            <a:xfrm>
              <a:off x="1898" y="1912"/>
              <a:ext cx="20" cy="33"/>
            </a:xfrm>
            <a:custGeom>
              <a:avLst/>
              <a:gdLst>
                <a:gd name="T0" fmla="*/ 0 w 41"/>
                <a:gd name="T1" fmla="*/ 0 h 68"/>
                <a:gd name="T2" fmla="*/ 0 w 41"/>
                <a:gd name="T3" fmla="*/ 0 h 68"/>
                <a:gd name="T4" fmla="*/ 0 w 41"/>
                <a:gd name="T5" fmla="*/ 0 h 68"/>
                <a:gd name="T6" fmla="*/ 0 w 41"/>
                <a:gd name="T7" fmla="*/ 0 h 68"/>
                <a:gd name="T8" fmla="*/ 0 w 41"/>
                <a:gd name="T9" fmla="*/ 0 h 68"/>
                <a:gd name="T10" fmla="*/ 0 w 41"/>
                <a:gd name="T11" fmla="*/ 0 h 68"/>
                <a:gd name="T12" fmla="*/ 0 w 41"/>
                <a:gd name="T13" fmla="*/ 0 h 68"/>
                <a:gd name="T14" fmla="*/ 0 w 41"/>
                <a:gd name="T15" fmla="*/ 0 h 68"/>
                <a:gd name="T16" fmla="*/ 0 w 41"/>
                <a:gd name="T17" fmla="*/ 0 h 68"/>
                <a:gd name="T18" fmla="*/ 0 w 41"/>
                <a:gd name="T19" fmla="*/ 0 h 68"/>
                <a:gd name="T20" fmla="*/ 0 w 41"/>
                <a:gd name="T21" fmla="*/ 0 h 68"/>
                <a:gd name="T22" fmla="*/ 0 w 41"/>
                <a:gd name="T23" fmla="*/ 0 h 68"/>
                <a:gd name="T24" fmla="*/ 0 w 41"/>
                <a:gd name="T25" fmla="*/ 0 h 68"/>
                <a:gd name="T26" fmla="*/ 0 w 41"/>
                <a:gd name="T27" fmla="*/ 0 h 68"/>
                <a:gd name="T28" fmla="*/ 0 w 41"/>
                <a:gd name="T29" fmla="*/ 0 h 68"/>
                <a:gd name="T30" fmla="*/ 0 w 41"/>
                <a:gd name="T31" fmla="*/ 0 h 68"/>
                <a:gd name="T32" fmla="*/ 0 w 41"/>
                <a:gd name="T33" fmla="*/ 0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8"/>
                <a:gd name="T53" fmla="*/ 41 w 41"/>
                <a:gd name="T54" fmla="*/ 68 h 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8">
                  <a:moveTo>
                    <a:pt x="20" y="68"/>
                  </a:moveTo>
                  <a:lnTo>
                    <a:pt x="28" y="65"/>
                  </a:lnTo>
                  <a:lnTo>
                    <a:pt x="35" y="57"/>
                  </a:lnTo>
                  <a:lnTo>
                    <a:pt x="39" y="46"/>
                  </a:lnTo>
                  <a:lnTo>
                    <a:pt x="41" y="33"/>
                  </a:lnTo>
                  <a:lnTo>
                    <a:pt x="39" y="21"/>
                  </a:lnTo>
                  <a:lnTo>
                    <a:pt x="35" y="10"/>
                  </a:lnTo>
                  <a:lnTo>
                    <a:pt x="28" y="3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6" y="10"/>
                  </a:lnTo>
                  <a:lnTo>
                    <a:pt x="2" y="21"/>
                  </a:lnTo>
                  <a:lnTo>
                    <a:pt x="0" y="33"/>
                  </a:lnTo>
                  <a:lnTo>
                    <a:pt x="2" y="46"/>
                  </a:lnTo>
                  <a:lnTo>
                    <a:pt x="6" y="57"/>
                  </a:lnTo>
                  <a:lnTo>
                    <a:pt x="13" y="65"/>
                  </a:lnTo>
                  <a:lnTo>
                    <a:pt x="20" y="68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9" name="Freeform 92"/>
            <p:cNvSpPr>
              <a:spLocks/>
            </p:cNvSpPr>
            <p:nvPr/>
          </p:nvSpPr>
          <p:spPr bwMode="auto">
            <a:xfrm>
              <a:off x="1822" y="1925"/>
              <a:ext cx="20" cy="35"/>
            </a:xfrm>
            <a:custGeom>
              <a:avLst/>
              <a:gdLst>
                <a:gd name="T0" fmla="*/ 0 w 41"/>
                <a:gd name="T1" fmla="*/ 1 h 69"/>
                <a:gd name="T2" fmla="*/ 0 w 41"/>
                <a:gd name="T3" fmla="*/ 1 h 69"/>
                <a:gd name="T4" fmla="*/ 0 w 41"/>
                <a:gd name="T5" fmla="*/ 1 h 69"/>
                <a:gd name="T6" fmla="*/ 0 w 41"/>
                <a:gd name="T7" fmla="*/ 1 h 69"/>
                <a:gd name="T8" fmla="*/ 0 w 41"/>
                <a:gd name="T9" fmla="*/ 1 h 69"/>
                <a:gd name="T10" fmla="*/ 0 w 41"/>
                <a:gd name="T11" fmla="*/ 1 h 69"/>
                <a:gd name="T12" fmla="*/ 0 w 41"/>
                <a:gd name="T13" fmla="*/ 1 h 69"/>
                <a:gd name="T14" fmla="*/ 0 w 41"/>
                <a:gd name="T15" fmla="*/ 1 h 69"/>
                <a:gd name="T16" fmla="*/ 0 w 41"/>
                <a:gd name="T17" fmla="*/ 0 h 69"/>
                <a:gd name="T18" fmla="*/ 0 w 41"/>
                <a:gd name="T19" fmla="*/ 1 h 69"/>
                <a:gd name="T20" fmla="*/ 0 w 41"/>
                <a:gd name="T21" fmla="*/ 1 h 69"/>
                <a:gd name="T22" fmla="*/ 0 w 41"/>
                <a:gd name="T23" fmla="*/ 1 h 69"/>
                <a:gd name="T24" fmla="*/ 0 w 41"/>
                <a:gd name="T25" fmla="*/ 1 h 69"/>
                <a:gd name="T26" fmla="*/ 0 w 41"/>
                <a:gd name="T27" fmla="*/ 1 h 69"/>
                <a:gd name="T28" fmla="*/ 0 w 41"/>
                <a:gd name="T29" fmla="*/ 1 h 69"/>
                <a:gd name="T30" fmla="*/ 0 w 41"/>
                <a:gd name="T31" fmla="*/ 1 h 69"/>
                <a:gd name="T32" fmla="*/ 0 w 41"/>
                <a:gd name="T33" fmla="*/ 1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9"/>
                <a:gd name="T53" fmla="*/ 41 w 41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9">
                  <a:moveTo>
                    <a:pt x="21" y="69"/>
                  </a:moveTo>
                  <a:lnTo>
                    <a:pt x="28" y="66"/>
                  </a:lnTo>
                  <a:lnTo>
                    <a:pt x="35" y="58"/>
                  </a:lnTo>
                  <a:lnTo>
                    <a:pt x="39" y="47"/>
                  </a:lnTo>
                  <a:lnTo>
                    <a:pt x="41" y="35"/>
                  </a:lnTo>
                  <a:lnTo>
                    <a:pt x="39" y="20"/>
                  </a:lnTo>
                  <a:lnTo>
                    <a:pt x="35" y="9"/>
                  </a:lnTo>
                  <a:lnTo>
                    <a:pt x="28" y="3"/>
                  </a:lnTo>
                  <a:lnTo>
                    <a:pt x="21" y="0"/>
                  </a:lnTo>
                  <a:lnTo>
                    <a:pt x="13" y="3"/>
                  </a:lnTo>
                  <a:lnTo>
                    <a:pt x="6" y="9"/>
                  </a:lnTo>
                  <a:lnTo>
                    <a:pt x="2" y="20"/>
                  </a:lnTo>
                  <a:lnTo>
                    <a:pt x="0" y="35"/>
                  </a:lnTo>
                  <a:lnTo>
                    <a:pt x="2" y="47"/>
                  </a:lnTo>
                  <a:lnTo>
                    <a:pt x="6" y="58"/>
                  </a:lnTo>
                  <a:lnTo>
                    <a:pt x="13" y="66"/>
                  </a:lnTo>
                  <a:lnTo>
                    <a:pt x="21" y="69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70" name="Rectangle 2"/>
          <p:cNvSpPr txBox="1">
            <a:spLocks noChangeArrowheads="1"/>
          </p:cNvSpPr>
          <p:nvPr/>
        </p:nvSpPr>
        <p:spPr bwMode="auto">
          <a:xfrm>
            <a:off x="685800" y="7620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>
                <a:solidFill>
                  <a:srgbClr val="FF0000"/>
                </a:solidFill>
              </a:rPr>
              <a:t>Failed Algorithm</a:t>
            </a:r>
          </a:p>
        </p:txBody>
      </p:sp>
      <p:sp>
        <p:nvSpPr>
          <p:cNvPr id="71" name="Rectangle 5"/>
          <p:cNvSpPr>
            <a:spLocks noChangeArrowheads="1"/>
          </p:cNvSpPr>
          <p:nvPr/>
        </p:nvSpPr>
        <p:spPr bwMode="auto">
          <a:xfrm>
            <a:off x="381000" y="4724400"/>
            <a:ext cx="86868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Lets make a small change in the cost for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this problem.</a:t>
            </a:r>
            <a:endParaRPr lang="en-US" altLang="en-US" sz="2800" dirty="0">
              <a:solidFill>
                <a:srgbClr val="FFFFFF"/>
              </a:solidFill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noProof="0" dirty="0">
                <a:solidFill>
                  <a:srgbClr val="FFFFFF"/>
                </a:solidFill>
              </a:rPr>
              <a:t>And have the same dynamic programming algorithm fail!</a:t>
            </a:r>
          </a:p>
        </p:txBody>
      </p:sp>
    </p:spTree>
    <p:extLst>
      <p:ext uri="{BB962C8B-B14F-4D97-AF65-F5344CB8AC3E}">
        <p14:creationId xmlns:p14="http://schemas.microsoft.com/office/powerpoint/2010/main" val="3886466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build="allAtOnce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Failed DP Algorithm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noProof="0" dirty="0">
                <a:solidFill>
                  <a:srgbClr val="FFFFFF"/>
                </a:solidFill>
              </a:rPr>
              <a:t> =    8  +   40   +       60      +  10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118</a:t>
            </a: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09600"/>
            <a:ext cx="2671465" cy="914400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input is this sequence of objects.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400"/>
            </a:p>
          </p:txBody>
        </p:sp>
      </p:grpSp>
      <p:sp>
        <p:nvSpPr>
          <p:cNvPr id="252" name="AutoShape 38"/>
          <p:cNvSpPr>
            <a:spLocks noChangeArrowheads="1"/>
          </p:cNvSpPr>
          <p:nvPr/>
        </p:nvSpPr>
        <p:spPr bwMode="auto">
          <a:xfrm>
            <a:off x="753071" y="1600199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solution is a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partitioning of them.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 pitchFamily="18" charset="2"/>
            </a:endParaRPr>
          </a:p>
        </p:txBody>
      </p: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" name="AutoShape 38"/>
          <p:cNvSpPr>
            <a:spLocks noChangeArrowheads="1"/>
          </p:cNvSpPr>
          <p:nvPr/>
        </p:nvSpPr>
        <p:spPr bwMode="auto">
          <a:xfrm>
            <a:off x="767715" y="2590799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cost is the sum of cost of parts.</a:t>
            </a:r>
          </a:p>
        </p:txBody>
      </p:sp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58" name="AutoShape 38"/>
          <p:cNvSpPr>
            <a:spLocks noChangeArrowheads="1"/>
          </p:cNvSpPr>
          <p:nvPr/>
        </p:nvSpPr>
        <p:spPr bwMode="auto">
          <a:xfrm>
            <a:off x="810875" y="3587114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the bird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for the last part.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 pitchFamily="18" charset="2"/>
            </a:endParaRPr>
          </a:p>
        </p:txBody>
      </p:sp>
      <p:sp>
        <p:nvSpPr>
          <p:cNvPr id="259" name="AutoShape 38"/>
          <p:cNvSpPr>
            <a:spLocks noChangeArrowheads="1"/>
          </p:cNvSpPr>
          <p:nvPr/>
        </p:nvSpPr>
        <p:spPr bwMode="auto">
          <a:xfrm>
            <a:off x="832485" y="4571999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 my friend to solve the rest.</a:t>
            </a:r>
          </a:p>
        </p:txBody>
      </p:sp>
    </p:spTree>
    <p:extLst>
      <p:ext uri="{BB962C8B-B14F-4D97-AF65-F5344CB8AC3E}">
        <p14:creationId xmlns:p14="http://schemas.microsoft.com/office/powerpoint/2010/main" val="4274980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05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05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6" grpId="0"/>
      <p:bldP spid="157" grpId="0" animBg="1"/>
      <p:bldP spid="252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Failed DP Algorithm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noProof="0" dirty="0">
                <a:solidFill>
                  <a:srgbClr val="FFFFFF"/>
                </a:solidFill>
              </a:rPr>
              <a:t> =    8  +   40   +       60      +  10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=    8  +   40   +       60        </a:t>
            </a:r>
            <a:endParaRPr lang="en-US" altLang="en-US" sz="2000" noProof="0" dirty="0">
              <a:solidFill>
                <a:srgbClr val="FFFFFF"/>
              </a:solidFill>
            </a:endParaRP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=    8  +20+ 30  +    42                 </a:t>
            </a:r>
            <a:endParaRPr lang="en-US" altLang="en-US" sz="2000" noProof="0" dirty="0">
              <a:solidFill>
                <a:srgbClr val="FFFFFF"/>
              </a:solidFill>
            </a:endParaRP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4535806" y="4114800"/>
            <a:ext cx="2470275" cy="302022"/>
            <a:chOff x="1183005" y="1221105"/>
            <a:chExt cx="4928236" cy="461010"/>
          </a:xfrm>
        </p:grpSpPr>
        <p:sp>
          <p:nvSpPr>
            <p:cNvPr id="191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2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3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118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108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fontAlgn="base" hangingPunct="1">
              <a:spcAft>
                <a:spcPct val="0"/>
              </a:spcAft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100</a:t>
            </a:r>
          </a:p>
        </p:txBody>
      </p:sp>
      <p:sp>
        <p:nvSpPr>
          <p:cNvPr id="127" name="Oval 126"/>
          <p:cNvSpPr/>
          <p:nvPr/>
        </p:nvSpPr>
        <p:spPr bwMode="auto">
          <a:xfrm>
            <a:off x="7794924" y="5757695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400"/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60" name="AutoShape 58"/>
          <p:cNvSpPr>
            <a:spLocks noChangeArrowheads="1"/>
          </p:cNvSpPr>
          <p:nvPr/>
        </p:nvSpPr>
        <p:spPr bwMode="auto">
          <a:xfrm>
            <a:off x="762000" y="2971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dirty="0"/>
              <a:t>Suppose I have two solutions to choose between.</a:t>
            </a:r>
          </a:p>
        </p:txBody>
      </p:sp>
      <p:sp>
        <p:nvSpPr>
          <p:cNvPr id="262" name="AutoShape 58"/>
          <p:cNvSpPr>
            <a:spLocks noChangeArrowheads="1"/>
          </p:cNvSpPr>
          <p:nvPr/>
        </p:nvSpPr>
        <p:spPr bwMode="auto">
          <a:xfrm>
            <a:off x="762000" y="42672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dirty="0"/>
              <a:t>By recursive magic,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dirty="0"/>
              <a:t>I take the one with smaller cost.</a:t>
            </a:r>
          </a:p>
        </p:txBody>
      </p:sp>
    </p:spTree>
    <p:extLst>
      <p:ext uri="{BB962C8B-B14F-4D97-AF65-F5344CB8AC3E}">
        <p14:creationId xmlns:p14="http://schemas.microsoft.com/office/powerpoint/2010/main" val="2453119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260" grpId="0" animBg="1"/>
      <p:bldP spid="262" grpId="0" animBg="1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Failed DP Algorithm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noProof="0" dirty="0">
                <a:solidFill>
                  <a:srgbClr val="FFFFFF"/>
                </a:solidFill>
              </a:rPr>
              <a:t> =    8  +   40   +       60      +  10</a:t>
            </a: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noProof="0" dirty="0">
                <a:solidFill>
                  <a:srgbClr val="FFFFFF"/>
                </a:solidFill>
              </a:rPr>
              <a:t> =    8  +20+ 30  +    42     +    10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=    8  +   40   +       60        </a:t>
            </a:r>
            <a:endParaRPr lang="en-US" altLang="en-US" sz="2000" noProof="0" dirty="0">
              <a:solidFill>
                <a:srgbClr val="FFFFFF"/>
              </a:solidFill>
            </a:endParaRP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=    8  +20+ 30  +    42                 </a:t>
            </a:r>
            <a:endParaRPr lang="en-US" altLang="en-US" sz="2000" noProof="0" dirty="0">
              <a:solidFill>
                <a:srgbClr val="FFFFFF"/>
              </a:solidFill>
            </a:endParaRP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4535806" y="4114800"/>
            <a:ext cx="2470275" cy="302022"/>
            <a:chOff x="1183005" y="1221105"/>
            <a:chExt cx="4928236" cy="461010"/>
          </a:xfrm>
        </p:grpSpPr>
        <p:sp>
          <p:nvSpPr>
            <p:cNvPr id="191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2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3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1789093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118</a:t>
            </a: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110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108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fontAlgn="base" hangingPunct="1">
              <a:spcAft>
                <a:spcPct val="0"/>
              </a:spcAft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100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8280142" y="1341120"/>
            <a:ext cx="563523" cy="1325880"/>
            <a:chOff x="4622542" y="1341120"/>
            <a:chExt cx="563523" cy="1325880"/>
          </a:xfrm>
        </p:grpSpPr>
        <p:sp>
          <p:nvSpPr>
            <p:cNvPr id="116" name="Rectangle 115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66FF66"/>
                  </a:solidFill>
                </a:rPr>
                <a:t>Diff = 8</a:t>
              </a:r>
              <a:endParaRPr lang="en-CA" sz="2400" dirty="0">
                <a:solidFill>
                  <a:srgbClr val="66FF66"/>
                </a:solidFill>
              </a:endParaRPr>
            </a:p>
          </p:txBody>
        </p:sp>
        <p:sp>
          <p:nvSpPr>
            <p:cNvPr id="117" name="Freeform 116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18" name="Rectangle 117"/>
          <p:cNvSpPr/>
          <p:nvPr/>
        </p:nvSpPr>
        <p:spPr>
          <a:xfrm rot="5400000">
            <a:off x="7648776" y="3229176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</a:rPr>
              <a:t>Does not change </a:t>
            </a:r>
            <a:br>
              <a:rPr lang="en-US" altLang="en-US" sz="2400" dirty="0">
                <a:solidFill>
                  <a:schemeClr val="tx2"/>
                </a:solidFill>
              </a:rPr>
            </a:br>
            <a:r>
              <a:rPr lang="en-US" altLang="en-US" sz="2400" dirty="0">
                <a:solidFill>
                  <a:schemeClr val="tx2"/>
                </a:solidFill>
              </a:rPr>
              <a:t>which is min</a:t>
            </a:r>
            <a:endParaRPr lang="en-CA" sz="2400" dirty="0">
              <a:solidFill>
                <a:schemeClr val="tx2"/>
              </a:solidFill>
            </a:endParaRPr>
          </a:p>
        </p:txBody>
      </p:sp>
      <p:grpSp>
        <p:nvGrpSpPr>
          <p:cNvPr id="124" name="Group 123"/>
          <p:cNvGrpSpPr/>
          <p:nvPr/>
        </p:nvGrpSpPr>
        <p:grpSpPr>
          <a:xfrm>
            <a:off x="8275677" y="4553400"/>
            <a:ext cx="563523" cy="1325880"/>
            <a:chOff x="4622542" y="1341120"/>
            <a:chExt cx="563523" cy="1325880"/>
          </a:xfrm>
        </p:grpSpPr>
        <p:sp>
          <p:nvSpPr>
            <p:cNvPr id="125" name="Rectangle 124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66FF66"/>
                  </a:solidFill>
                </a:rPr>
                <a:t>Diff = 8</a:t>
              </a:r>
              <a:endParaRPr lang="en-CA" sz="2400" dirty="0">
                <a:solidFill>
                  <a:srgbClr val="66FF66"/>
                </a:solidFill>
              </a:endParaRPr>
            </a:p>
          </p:txBody>
        </p:sp>
        <p:sp>
          <p:nvSpPr>
            <p:cNvPr id="126" name="Freeform 125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400"/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60" name="AutoShape 58"/>
          <p:cNvSpPr>
            <a:spLocks noChangeArrowheads="1"/>
          </p:cNvSpPr>
          <p:nvPr/>
        </p:nvSpPr>
        <p:spPr bwMode="auto">
          <a:xfrm>
            <a:off x="762000" y="2971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dirty="0"/>
              <a:t>Suppose I have two solutions to choose between.</a:t>
            </a:r>
          </a:p>
        </p:txBody>
      </p:sp>
      <p:sp>
        <p:nvSpPr>
          <p:cNvPr id="262" name="AutoShape 58"/>
          <p:cNvSpPr>
            <a:spLocks noChangeArrowheads="1"/>
          </p:cNvSpPr>
          <p:nvPr/>
        </p:nvSpPr>
        <p:spPr bwMode="auto">
          <a:xfrm>
            <a:off x="762000" y="42672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dirty="0"/>
              <a:t>By recursive magic,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dirty="0"/>
              <a:t>I take the one with smaller cost.</a:t>
            </a:r>
          </a:p>
        </p:txBody>
      </p:sp>
    </p:spTree>
    <p:extLst>
      <p:ext uri="{BB962C8B-B14F-4D97-AF65-F5344CB8AC3E}">
        <p14:creationId xmlns:p14="http://schemas.microsoft.com/office/powerpoint/2010/main" val="3700419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118" grpId="0"/>
      <p:bldP spid="127" grpId="0" animBg="1"/>
      <p:bldP spid="260" grpId="0" animBg="1"/>
      <p:bldP spid="262" grpId="0" animBg="1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Failed DP Algorithm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noProof="0" dirty="0">
                <a:solidFill>
                  <a:srgbClr val="FFFFFF"/>
                </a:solidFill>
              </a:rPr>
              <a:t> =    8  +   40   +       60      +  10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r>
              <a:rPr lang="en-US" altLang="en-US" sz="2000" dirty="0">
                <a:solidFill>
                  <a:srgbClr val="FFFFFF"/>
                </a:solidFill>
              </a:rPr>
              <a:t> = (# parts)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  </a:t>
            </a:r>
            <a:r>
              <a:rPr lang="en-US" altLang="en-US" sz="2000" dirty="0">
                <a:solidFill>
                  <a:srgbClr val="FFFFFF"/>
                </a:solidFill>
              </a:rPr>
              <a:t>= 4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  =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+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endParaRPr lang="en-US" altLang="en-US" sz="2000" dirty="0">
              <a:solidFill>
                <a:srgbClr val="FFFFFF"/>
              </a:solidFill>
            </a:endParaRP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noProof="0" dirty="0">
                <a:solidFill>
                  <a:srgbClr val="FFFFFF"/>
                </a:solidFill>
              </a:rPr>
              <a:t> =    8  +20+ 30  +    42    +    10  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r>
              <a:rPr lang="en-US" altLang="en-US" sz="2000" dirty="0">
                <a:solidFill>
                  <a:srgbClr val="FFFFFF"/>
                </a:solidFill>
              </a:rPr>
              <a:t> = (# parts)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  </a:t>
            </a:r>
            <a:r>
              <a:rPr lang="en-US" altLang="en-US" sz="2000" dirty="0">
                <a:solidFill>
                  <a:srgbClr val="FFFFFF"/>
                </a:solidFill>
              </a:rPr>
              <a:t>= 5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   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  =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+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r>
              <a:rPr lang="en-US" altLang="en-US" sz="2000" dirty="0">
                <a:solidFill>
                  <a:srgbClr val="FFFFFF"/>
                </a:solidFill>
              </a:rPr>
              <a:t>   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=    8  +   40   +       60        </a:t>
            </a:r>
            <a:endParaRPr lang="en-US" altLang="en-US" sz="2000" noProof="0" dirty="0">
              <a:solidFill>
                <a:srgbClr val="FFFFFF"/>
              </a:solidFill>
            </a:endParaRP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r>
              <a:rPr lang="en-US" altLang="en-US" sz="2000" dirty="0">
                <a:solidFill>
                  <a:srgbClr val="FFFFFF"/>
                </a:solidFill>
              </a:rPr>
              <a:t> = (# parts)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  </a:t>
            </a:r>
            <a:r>
              <a:rPr lang="en-US" altLang="en-US" sz="2000" dirty="0">
                <a:solidFill>
                  <a:srgbClr val="FFFFFF"/>
                </a:solidFill>
              </a:rPr>
              <a:t>= 3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  =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+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endParaRPr lang="en-US" altLang="en-US" sz="2000" dirty="0">
              <a:solidFill>
                <a:srgbClr val="FFFFFF"/>
              </a:solidFill>
            </a:endParaRP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noProof="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=    8  +20+ 30  +    42                 </a:t>
            </a:r>
            <a:endParaRPr lang="en-US" altLang="en-US" sz="2000" noProof="0" dirty="0">
              <a:solidFill>
                <a:srgbClr val="FFFFFF"/>
              </a:solidFill>
            </a:endParaRP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r>
              <a:rPr lang="en-US" altLang="en-US" sz="2000" dirty="0">
                <a:solidFill>
                  <a:srgbClr val="FFFFFF"/>
                </a:solidFill>
              </a:rPr>
              <a:t> = (# parts)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  </a:t>
            </a:r>
            <a:r>
              <a:rPr lang="en-US" altLang="en-US" sz="2000" dirty="0">
                <a:solidFill>
                  <a:srgbClr val="FFFFFF"/>
                </a:solidFill>
              </a:rPr>
              <a:t>= 4</a:t>
            </a:r>
            <a:r>
              <a:rPr lang="en-US" altLang="en-US" sz="2000" baseline="30000" dirty="0">
                <a:solidFill>
                  <a:srgbClr val="FFFFFF"/>
                </a:solidFill>
              </a:rPr>
              <a:t>2     </a:t>
            </a:r>
            <a:r>
              <a:rPr lang="en-US" altLang="en-US" sz="2000" dirty="0">
                <a:solidFill>
                  <a:srgbClr val="FFFFFF"/>
                </a:solidFill>
              </a:rPr>
              <a:t>    </a:t>
            </a:r>
            <a:r>
              <a:rPr lang="en-US" altLang="en-US" sz="2000" baseline="30000" dirty="0">
                <a:solidFill>
                  <a:srgbClr val="FFFFFF"/>
                </a:solidFill>
              </a:rPr>
              <a:t>                  </a:t>
            </a:r>
            <a:r>
              <a:rPr lang="en-US" altLang="en-US" sz="2000" dirty="0">
                <a:solidFill>
                  <a:srgbClr val="FFFFFF"/>
                </a:solidFill>
              </a:rPr>
              <a:t>       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  =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1</a:t>
            </a:r>
            <a:r>
              <a:rPr lang="en-US" altLang="en-US" sz="2000" dirty="0">
                <a:solidFill>
                  <a:srgbClr val="FFFFFF"/>
                </a:solidFill>
              </a:rPr>
              <a:t> + cost</a:t>
            </a:r>
            <a:r>
              <a:rPr lang="en-US" altLang="en-US" sz="2000" baseline="-25000" dirty="0">
                <a:solidFill>
                  <a:srgbClr val="FFFFFF"/>
                </a:solidFill>
              </a:rPr>
              <a:t>2</a:t>
            </a:r>
            <a:r>
              <a:rPr lang="en-US" altLang="en-US" sz="2000" dirty="0">
                <a:solidFill>
                  <a:srgbClr val="FFFFFF"/>
                </a:solidFill>
              </a:rPr>
              <a:t>             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35806" y="4114800"/>
            <a:ext cx="2470275" cy="302022"/>
            <a:chOff x="1177780" y="3278505"/>
            <a:chExt cx="4922163" cy="461010"/>
          </a:xfrm>
        </p:grpSpPr>
        <p:grpSp>
          <p:nvGrpSpPr>
            <p:cNvPr id="171" name="Group 125"/>
            <p:cNvGrpSpPr>
              <a:grpSpLocks/>
            </p:cNvGrpSpPr>
            <p:nvPr/>
          </p:nvGrpSpPr>
          <p:grpSpPr bwMode="auto">
            <a:xfrm>
              <a:off x="1213975" y="3354705"/>
              <a:ext cx="4876800" cy="304800"/>
              <a:chOff x="768" y="1104"/>
              <a:chExt cx="3072" cy="192"/>
            </a:xfrm>
          </p:grpSpPr>
          <p:sp>
            <p:nvSpPr>
              <p:cNvPr id="172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3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4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5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6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7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8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9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0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1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3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4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1177780" y="3278505"/>
              <a:ext cx="4922163" cy="461010"/>
              <a:chOff x="1183005" y="1221105"/>
              <a:chExt cx="4928236" cy="461010"/>
            </a:xfrm>
          </p:grpSpPr>
          <p:sp>
            <p:nvSpPr>
              <p:cNvPr id="191" name="Rectangle 106"/>
              <p:cNvSpPr>
                <a:spLocks noChangeArrowheads="1"/>
              </p:cNvSpPr>
              <p:nvPr/>
            </p:nvSpPr>
            <p:spPr bwMode="auto">
              <a:xfrm>
                <a:off x="3886201" y="1221105"/>
                <a:ext cx="222504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2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1533526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3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1789093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118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  16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134 </a:t>
            </a: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110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  25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135 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000" noProof="0" dirty="0">
                <a:solidFill>
                  <a:srgbClr val="FFFFFF"/>
                </a:solidFill>
              </a:rPr>
              <a:t>= 108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    9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117 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fontAlgn="base" hangingPunct="1">
              <a:spcAft>
                <a:spcPct val="0"/>
              </a:spcAft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100</a:t>
            </a:r>
          </a:p>
          <a:p>
            <a:pPr eaLnBrk="1" fontAlgn="base" hangingPunct="1">
              <a:spcAft>
                <a:spcPct val="0"/>
              </a:spcAft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  16</a:t>
            </a:r>
          </a:p>
          <a:p>
            <a:pPr eaLnBrk="1" fontAlgn="base" hangingPunct="1">
              <a:spcAft>
                <a:spcPct val="0"/>
              </a:spcAft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= 116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8280142" y="1341120"/>
            <a:ext cx="563523" cy="1325880"/>
            <a:chOff x="4622542" y="1341120"/>
            <a:chExt cx="563523" cy="1325880"/>
          </a:xfrm>
        </p:grpSpPr>
        <p:sp>
          <p:nvSpPr>
            <p:cNvPr id="116" name="Rectangle 115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66FF66"/>
                  </a:solidFill>
                </a:rPr>
                <a:t>Diff = 8</a:t>
              </a:r>
              <a:endParaRPr lang="en-CA" sz="2400" dirty="0">
                <a:solidFill>
                  <a:srgbClr val="66FF66"/>
                </a:solidFill>
              </a:endParaRPr>
            </a:p>
          </p:txBody>
        </p:sp>
        <p:sp>
          <p:nvSpPr>
            <p:cNvPr id="117" name="Freeform 116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18" name="Rectangle 117"/>
          <p:cNvSpPr/>
          <p:nvPr/>
        </p:nvSpPr>
        <p:spPr>
          <a:xfrm rot="5400000">
            <a:off x="7648776" y="3229176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</a:rPr>
              <a:t>Does not change </a:t>
            </a:r>
            <a:br>
              <a:rPr lang="en-US" altLang="en-US" sz="2400" dirty="0">
                <a:solidFill>
                  <a:schemeClr val="tx2"/>
                </a:solidFill>
              </a:rPr>
            </a:br>
            <a:r>
              <a:rPr lang="en-US" altLang="en-US" sz="2400" dirty="0">
                <a:solidFill>
                  <a:schemeClr val="tx2"/>
                </a:solidFill>
              </a:rPr>
              <a:t>which is min</a:t>
            </a:r>
            <a:endParaRPr lang="en-CA" sz="2400" dirty="0">
              <a:solidFill>
                <a:schemeClr val="tx2"/>
              </a:solidFill>
            </a:endParaRPr>
          </a:p>
        </p:txBody>
      </p:sp>
      <p:grpSp>
        <p:nvGrpSpPr>
          <p:cNvPr id="124" name="Group 123"/>
          <p:cNvGrpSpPr/>
          <p:nvPr/>
        </p:nvGrpSpPr>
        <p:grpSpPr>
          <a:xfrm>
            <a:off x="8275677" y="4553400"/>
            <a:ext cx="563523" cy="1325880"/>
            <a:chOff x="4622542" y="1341120"/>
            <a:chExt cx="563523" cy="1325880"/>
          </a:xfrm>
        </p:grpSpPr>
        <p:sp>
          <p:nvSpPr>
            <p:cNvPr id="125" name="Rectangle 124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66FF66"/>
                  </a:solidFill>
                </a:rPr>
                <a:t>Diff = 8</a:t>
              </a:r>
              <a:endParaRPr lang="en-CA" sz="2400" dirty="0">
                <a:solidFill>
                  <a:srgbClr val="66FF66"/>
                </a:solidFill>
              </a:endParaRPr>
            </a:p>
          </p:txBody>
        </p:sp>
        <p:sp>
          <p:nvSpPr>
            <p:cNvPr id="126" name="Freeform 125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533401"/>
            <a:ext cx="2671465" cy="914400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input is this sequence of objects.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4616583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US" altLang="en-US"/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400"/>
            </a:p>
          </p:txBody>
        </p:sp>
      </p:grpSp>
      <p:sp>
        <p:nvSpPr>
          <p:cNvPr id="235" name="AutoShape 58"/>
          <p:cNvSpPr>
            <a:spLocks noChangeArrowheads="1"/>
          </p:cNvSpPr>
          <p:nvPr/>
        </p:nvSpPr>
        <p:spPr bwMode="auto">
          <a:xfrm>
            <a:off x="533400" y="4540143"/>
            <a:ext cx="2536847" cy="446481"/>
          </a:xfrm>
          <a:prstGeom prst="wedgeRoundRectCallout">
            <a:avLst>
              <a:gd name="adj1" fmla="val -42278"/>
              <a:gd name="adj2" fmla="val -55792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dirty="0"/>
              <a:t>I then prove </a:t>
            </a:r>
            <a:r>
              <a:rPr lang="en-US" altLang="en-US" sz="2400" dirty="0">
                <a:solidFill>
                  <a:schemeClr val="accent2"/>
                </a:solidFill>
              </a:rPr>
              <a:t>P(x)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dirty="0"/>
          </a:p>
        </p:txBody>
      </p:sp>
      <p:sp>
        <p:nvSpPr>
          <p:cNvPr id="252" name="AutoShape 38"/>
          <p:cNvSpPr>
            <a:spLocks noChangeArrowheads="1"/>
          </p:cNvSpPr>
          <p:nvPr/>
        </p:nvSpPr>
        <p:spPr bwMode="auto">
          <a:xfrm>
            <a:off x="753071" y="15240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solution is a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portioning of them.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 pitchFamily="18" charset="2"/>
            </a:endParaRPr>
          </a:p>
        </p:txBody>
      </p: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" name="AutoShape 38"/>
          <p:cNvSpPr>
            <a:spLocks noChangeArrowheads="1"/>
          </p:cNvSpPr>
          <p:nvPr/>
        </p:nvSpPr>
        <p:spPr bwMode="auto">
          <a:xfrm>
            <a:off x="767715" y="25146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the bird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for the last part.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 pitchFamily="18" charset="2"/>
            </a:endParaRPr>
          </a:p>
        </p:txBody>
      </p:sp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58" name="AutoShape 38"/>
          <p:cNvSpPr>
            <a:spLocks noChangeArrowheads="1"/>
          </p:cNvSpPr>
          <p:nvPr/>
        </p:nvSpPr>
        <p:spPr bwMode="auto">
          <a:xfrm>
            <a:off x="810875" y="3510915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the bird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for the last part.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7263115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805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805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500" fill="hold"/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500" fill="hold"/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0" fill="hold"/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500" fill="hold"/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500" fill="hold"/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500" fill="hold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500" fill="hold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6" grpId="0"/>
      <p:bldP spid="220" grpId="0" animBg="1"/>
      <p:bldP spid="118" grpId="0"/>
      <p:bldP spid="127" grpId="0" animBg="1"/>
      <p:bldP spid="157" grpId="0" animBg="1"/>
      <p:bldP spid="235" grpId="0" animBg="1"/>
      <p:bldP spid="252" grpId="0" animBg="1"/>
      <p:bldP spid="256" grpId="0" animBg="1"/>
      <p:bldP spid="257" grpId="0" animBg="1"/>
      <p:bldP spid="258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41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Sub-Instance for Friend</a:t>
            </a:r>
          </a:p>
        </p:txBody>
      </p:sp>
      <p:pic>
        <p:nvPicPr>
          <p:cNvPr id="18435" name="Picture 4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6" name="Text Box 43"/>
          <p:cNvSpPr txBox="1">
            <a:spLocks noChangeArrowheads="1"/>
          </p:cNvSpPr>
          <p:nvPr/>
        </p:nvSpPr>
        <p:spPr bwMode="auto">
          <a:xfrm>
            <a:off x="381000" y="1160463"/>
            <a:ext cx="8353425" cy="447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Our instance is &lt;</a:t>
            </a:r>
            <a:r>
              <a:rPr lang="en-US" altLang="en-US" i="1"/>
              <a:t>G</a:t>
            </a:r>
            <a:r>
              <a:rPr lang="en-US" altLang="en-US"/>
              <a:t>,</a:t>
            </a:r>
            <a:r>
              <a:rPr lang="en-US" altLang="en-US" i="1"/>
              <a:t>s</a:t>
            </a:r>
            <a:r>
              <a:rPr lang="en-US" altLang="en-US"/>
              <a:t>,</a:t>
            </a:r>
            <a:r>
              <a:rPr lang="en-US" altLang="en-US" i="1"/>
              <a:t>t</a:t>
            </a:r>
            <a:r>
              <a:rPr lang="en-US" altLang="en-US"/>
              <a:t>&gt;: Find best path from </a:t>
            </a:r>
            <a:r>
              <a:rPr lang="en-US" altLang="en-US" i="1"/>
              <a:t>s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.</a:t>
            </a:r>
          </a:p>
          <a:p>
            <a:pPr eaLnBrk="1" hangingPunct="1">
              <a:buFontTx/>
              <a:buNone/>
            </a:pPr>
            <a:r>
              <a:rPr lang="en-US" altLang="en-US"/>
              <a:t>Our friend is recursion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i.e. he is a smaller version of ourselves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we can trust him to give us a correct answer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as long as we give him </a:t>
            </a:r>
          </a:p>
          <a:p>
            <a:pPr lvl="2" eaLnBrk="1" hangingPunct="1"/>
            <a:r>
              <a:rPr lang="en-US" altLang="en-US" sz="3200"/>
              <a:t>a </a:t>
            </a:r>
            <a:r>
              <a:rPr lang="en-US" altLang="en-US" sz="3200" b="1"/>
              <a:t>smaller</a:t>
            </a:r>
            <a:r>
              <a:rPr lang="en-US" altLang="en-US" sz="3200"/>
              <a:t> instance</a:t>
            </a:r>
          </a:p>
          <a:p>
            <a:pPr lvl="2" eaLnBrk="1" hangingPunct="1"/>
            <a:r>
              <a:rPr lang="en-US" altLang="en-US" sz="3200"/>
              <a:t>of the </a:t>
            </a:r>
            <a:r>
              <a:rPr lang="en-US" altLang="en-US" sz="3200" b="1"/>
              <a:t>same</a:t>
            </a:r>
            <a:r>
              <a:rPr lang="en-US" altLang="en-US" sz="3200"/>
              <a:t> problem.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What sub-instance do </a:t>
            </a:r>
            <a:br>
              <a:rPr lang="en-US" altLang="en-US" sz="3200"/>
            </a:br>
            <a:r>
              <a:rPr lang="en-US" altLang="en-US" sz="3200"/>
              <a:t>  we give him?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31"/>
          <p:cNvSpPr>
            <a:spLocks noChangeArrowheads="1"/>
          </p:cNvSpPr>
          <p:nvPr/>
        </p:nvSpPr>
        <p:spPr bwMode="auto">
          <a:xfrm>
            <a:off x="354013" y="152400"/>
            <a:ext cx="8439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Longest Common Subsequence problem</a:t>
            </a:r>
          </a:p>
        </p:txBody>
      </p:sp>
      <p:sp useBgFill="1">
        <p:nvSpPr>
          <p:cNvPr id="235523" name="Text Box 36"/>
          <p:cNvSpPr txBox="1">
            <a:spLocks noChangeArrowheads="1"/>
          </p:cNvSpPr>
          <p:nvPr/>
        </p:nvSpPr>
        <p:spPr bwMode="auto">
          <a:xfrm>
            <a:off x="1752600" y="4881563"/>
            <a:ext cx="5481638" cy="1431925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4400" i="1">
                <a:solidFill>
                  <a:schemeClr val="accent2"/>
                </a:solidFill>
              </a:rPr>
              <a:t>X</a:t>
            </a:r>
            <a:r>
              <a:rPr lang="en-US" altLang="en-US" sz="4400">
                <a:solidFill>
                  <a:schemeClr val="accent2"/>
                </a:solidFill>
              </a:rPr>
              <a:t> =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a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accent2"/>
                </a:solidFill>
              </a:rPr>
              <a:t>s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b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accent2"/>
                </a:solidFill>
              </a:rPr>
              <a:t>e f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c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accent2"/>
                </a:solidFill>
              </a:rPr>
              <a:t>h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d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accent2"/>
                </a:solidFill>
              </a:rPr>
              <a:t>a</a:t>
            </a:r>
          </a:p>
          <a:p>
            <a:pPr eaLnBrk="1" hangingPunct="1">
              <a:buFontTx/>
              <a:buNone/>
            </a:pPr>
            <a:r>
              <a:rPr lang="en-US" altLang="en-US" sz="4400" i="1">
                <a:solidFill>
                  <a:schemeClr val="accent2"/>
                </a:solidFill>
              </a:rPr>
              <a:t>Y</a:t>
            </a:r>
            <a:r>
              <a:rPr lang="en-US" altLang="en-US" sz="4400">
                <a:solidFill>
                  <a:schemeClr val="accent2"/>
                </a:solidFill>
              </a:rPr>
              <a:t> = r t w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a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b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accent2"/>
                </a:solidFill>
              </a:rPr>
              <a:t>g j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c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accent2"/>
                </a:solidFill>
              </a:rPr>
              <a:t>k t f</a:t>
            </a:r>
            <a:r>
              <a:rPr lang="en-US" altLang="en-US" sz="4400">
                <a:solidFill>
                  <a:srgbClr val="0000CC"/>
                </a:solidFill>
              </a:rPr>
              <a:t> </a:t>
            </a:r>
            <a:r>
              <a:rPr lang="en-US" altLang="en-US" sz="4400">
                <a:solidFill>
                  <a:schemeClr val="hlink"/>
                </a:solidFill>
              </a:rPr>
              <a:t>d</a:t>
            </a:r>
            <a:endParaRPr lang="en-US" altLang="en-US" sz="4400">
              <a:solidFill>
                <a:srgbClr val="0000CC"/>
              </a:solidFill>
            </a:endParaRPr>
          </a:p>
        </p:txBody>
      </p:sp>
      <p:pic>
        <p:nvPicPr>
          <p:cNvPr id="235524" name="Picture 39" descr="j028113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1033463"/>
            <a:ext cx="3975100" cy="374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22" grpId="0"/>
      <p:bldP spid="235523" grpId="0" animBg="1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290" name="Rectangle 2"/>
          <p:cNvSpPr>
            <a:spLocks noChangeArrowheads="1"/>
          </p:cNvSpPr>
          <p:nvPr/>
        </p:nvSpPr>
        <p:spPr bwMode="auto">
          <a:xfrm>
            <a:off x="304800" y="3733800"/>
            <a:ext cx="8686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The </a:t>
            </a:r>
            <a:r>
              <a:rPr lang="en-US" altLang="en-US">
                <a:solidFill>
                  <a:schemeClr val="accent1"/>
                </a:solidFill>
              </a:rPr>
              <a:t>goal</a:t>
            </a:r>
            <a:r>
              <a:rPr lang="en-US" altLang="en-US"/>
              <a:t> is to find a longest common subsequence.</a:t>
            </a:r>
          </a:p>
        </p:txBody>
      </p:sp>
      <p:sp>
        <p:nvSpPr>
          <p:cNvPr id="1804291" name="Rectangle 3"/>
          <p:cNvSpPr>
            <a:spLocks noChangeArrowheads="1"/>
          </p:cNvSpPr>
          <p:nvPr/>
        </p:nvSpPr>
        <p:spPr bwMode="auto">
          <a:xfrm>
            <a:off x="304800" y="3078163"/>
            <a:ext cx="8610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The </a:t>
            </a:r>
            <a:r>
              <a:rPr lang="en-US" altLang="en-US">
                <a:solidFill>
                  <a:schemeClr val="accent1"/>
                </a:solidFill>
              </a:rPr>
              <a:t>cost</a:t>
            </a:r>
            <a:r>
              <a:rPr lang="en-US" altLang="en-US"/>
              <a:t>: The length of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.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381000" y="2133600"/>
            <a:ext cx="8610600" cy="1066800"/>
            <a:chOff x="240" y="1344"/>
            <a:chExt cx="5424" cy="672"/>
          </a:xfrm>
        </p:grpSpPr>
        <p:sp>
          <p:nvSpPr>
            <p:cNvPr id="236557" name="Rectangle 5"/>
            <p:cNvSpPr>
              <a:spLocks noChangeArrowheads="1"/>
            </p:cNvSpPr>
            <p:nvPr/>
          </p:nvSpPr>
          <p:spPr bwMode="auto">
            <a:xfrm>
              <a:off x="240" y="1344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</a:t>
              </a:r>
              <a:r>
                <a:rPr lang="en-US" altLang="en-US"/>
                <a:t>: A common subsequence.</a:t>
              </a:r>
            </a:p>
          </p:txBody>
        </p:sp>
        <p:sp>
          <p:nvSpPr>
            <p:cNvPr id="236558" name="Text Box 6"/>
            <p:cNvSpPr txBox="1">
              <a:spLocks noChangeArrowheads="1"/>
            </p:cNvSpPr>
            <p:nvPr/>
          </p:nvSpPr>
          <p:spPr bwMode="auto">
            <a:xfrm>
              <a:off x="768" y="1651"/>
              <a:ext cx="12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hlink"/>
                  </a:solidFill>
                </a:rPr>
                <a:t>Z</a:t>
              </a:r>
              <a:r>
                <a:rPr lang="en-US" altLang="en-US">
                  <a:solidFill>
                    <a:schemeClr val="hlink"/>
                  </a:solidFill>
                </a:rPr>
                <a:t> = a b c d </a:t>
              </a:r>
            </a:p>
          </p:txBody>
        </p:sp>
      </p:grpSp>
      <p:sp>
        <p:nvSpPr>
          <p:cNvPr id="236549" name="Rectangle 7"/>
          <p:cNvSpPr>
            <a:spLocks noChangeArrowheads="1"/>
          </p:cNvSpPr>
          <p:nvPr/>
        </p:nvSpPr>
        <p:spPr bwMode="auto">
          <a:xfrm>
            <a:off x="354013" y="152400"/>
            <a:ext cx="8439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Longest Common Subsequence problem</a:t>
            </a:r>
          </a:p>
        </p:txBody>
      </p: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381000" y="685800"/>
            <a:ext cx="4865688" cy="1524000"/>
            <a:chOff x="240" y="432"/>
            <a:chExt cx="3065" cy="960"/>
          </a:xfrm>
        </p:grpSpPr>
        <p:sp>
          <p:nvSpPr>
            <p:cNvPr id="236555" name="Rectangle 9"/>
            <p:cNvSpPr>
              <a:spLocks noChangeArrowheads="1"/>
            </p:cNvSpPr>
            <p:nvPr/>
          </p:nvSpPr>
          <p:spPr bwMode="auto">
            <a:xfrm>
              <a:off x="240" y="432"/>
              <a:ext cx="268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 </a:t>
              </a:r>
              <a:r>
                <a:rPr lang="en-US" altLang="en-US"/>
                <a:t>Two strings</a:t>
              </a:r>
            </a:p>
          </p:txBody>
        </p:sp>
        <p:sp>
          <p:nvSpPr>
            <p:cNvPr id="236556" name="Text Box 10"/>
            <p:cNvSpPr txBox="1">
              <a:spLocks noChangeArrowheads="1"/>
            </p:cNvSpPr>
            <p:nvPr/>
          </p:nvSpPr>
          <p:spPr bwMode="auto">
            <a:xfrm>
              <a:off x="720" y="720"/>
              <a:ext cx="2585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2"/>
                  </a:solidFill>
                </a:rPr>
                <a:t>X = a s b e f c h d a</a:t>
              </a:r>
            </a:p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2"/>
                  </a:solidFill>
                </a:rPr>
                <a:t>Y = r t w a b g j c k t f d</a:t>
              </a:r>
            </a:p>
          </p:txBody>
        </p:sp>
      </p:grpSp>
      <p:sp useBgFill="1">
        <p:nvSpPr>
          <p:cNvPr id="1804299" name="Text Box 11"/>
          <p:cNvSpPr txBox="1">
            <a:spLocks noChangeArrowheads="1"/>
          </p:cNvSpPr>
          <p:nvPr/>
        </p:nvSpPr>
        <p:spPr bwMode="auto">
          <a:xfrm>
            <a:off x="1219200" y="1143000"/>
            <a:ext cx="4035425" cy="10668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s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e t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h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d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 </a:t>
            </a:r>
            <a:r>
              <a:rPr lang="en-US" altLang="en-US">
                <a:solidFill>
                  <a:schemeClr val="accent2"/>
                </a:solidFill>
              </a:rPr>
              <a:t>= r t w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g j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k t f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d</a:t>
            </a:r>
            <a:endParaRPr lang="en-US" altLang="en-US">
              <a:solidFill>
                <a:srgbClr val="0000CC"/>
              </a:solidFill>
            </a:endParaRPr>
          </a:p>
        </p:txBody>
      </p:sp>
      <p:grpSp>
        <p:nvGrpSpPr>
          <p:cNvPr id="4" name="Group 14"/>
          <p:cNvGrpSpPr>
            <a:grpSpLocks/>
          </p:cNvGrpSpPr>
          <p:nvPr/>
        </p:nvGrpSpPr>
        <p:grpSpPr bwMode="auto">
          <a:xfrm>
            <a:off x="2228850" y="4343400"/>
            <a:ext cx="4648200" cy="2514600"/>
            <a:chOff x="1404" y="2736"/>
            <a:chExt cx="2928" cy="1584"/>
          </a:xfrm>
        </p:grpSpPr>
        <p:sp>
          <p:nvSpPr>
            <p:cNvPr id="236553" name="Rectangle 13"/>
            <p:cNvSpPr>
              <a:spLocks noChangeArrowheads="1"/>
            </p:cNvSpPr>
            <p:nvPr/>
          </p:nvSpPr>
          <p:spPr bwMode="auto">
            <a:xfrm>
              <a:off x="1404" y="2736"/>
              <a:ext cx="2928" cy="158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pic>
          <p:nvPicPr>
            <p:cNvPr id="236554" name="Picture 12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7" y="2748"/>
              <a:ext cx="2865" cy="15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04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04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04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04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4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4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4290" grpId="0"/>
      <p:bldP spid="1804291" grpId="0"/>
      <p:bldP spid="1804299" grpId="0" animBg="1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37577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37578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32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37575" name="Rectangle 33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37576" name="Text Box 34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1607715" name="Rectangle 35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i="1"/>
              <a:t> </a:t>
            </a:r>
            <a:r>
              <a:rPr lang="en-US" altLang="en-US"/>
              <a:t>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1607716" name="Text Box 36"/>
          <p:cNvSpPr txBox="1">
            <a:spLocks noChangeArrowheads="1"/>
          </p:cNvSpPr>
          <p:nvPr/>
        </p:nvSpPr>
        <p:spPr bwMode="auto">
          <a:xfrm>
            <a:off x="260350" y="3448050"/>
            <a:ext cx="4894263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 one of 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not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not included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Neither are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Both are included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077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077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077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077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077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077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077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077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077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077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077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077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077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077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0771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0771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7715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38595" name="Group 4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38623" name="Rectangle 5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38624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13"/>
          <p:cNvGrpSpPr>
            <a:grpSpLocks/>
          </p:cNvGrpSpPr>
          <p:nvPr/>
        </p:nvGrpSpPr>
        <p:grpSpPr bwMode="auto">
          <a:xfrm>
            <a:off x="365125" y="4568825"/>
            <a:ext cx="3444875" cy="917575"/>
            <a:chOff x="134" y="1968"/>
            <a:chExt cx="2170" cy="578"/>
          </a:xfrm>
        </p:grpSpPr>
        <p:sp>
          <p:nvSpPr>
            <p:cNvPr id="238606" name="Text Box 14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238607" name="Group 15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238608" name="Freeform 1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8609" name="Group 1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38610" name="Freeform 1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611" name="Freeform 1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612" name="Freeform 2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613" name="Freeform 2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614" name="Freeform 2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615" name="Freeform 2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616" name="Freeform 2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617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38618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38619" name="Oval 2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38620" name="Oval 2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38621" name="Oval 2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38622" name="Oval 3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238597" name="Group 43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38604" name="Rectangle 44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38605" name="Text Box 45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38598" name="Rectangle 46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1606703" name="Text Box 47"/>
          <p:cNvSpPr txBox="1">
            <a:spLocks noChangeArrowheads="1"/>
          </p:cNvSpPr>
          <p:nvPr/>
        </p:nvSpPr>
        <p:spPr bwMode="auto">
          <a:xfrm>
            <a:off x="260350" y="3448050"/>
            <a:ext cx="47688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not included</a:t>
            </a:r>
          </a:p>
        </p:txBody>
      </p:sp>
      <p:sp>
        <p:nvSpPr>
          <p:cNvPr id="1606704" name="Line 48"/>
          <p:cNvSpPr>
            <a:spLocks noChangeShapeType="1"/>
          </p:cNvSpPr>
          <p:nvPr/>
        </p:nvSpPr>
        <p:spPr bwMode="auto">
          <a:xfrm>
            <a:off x="3962400" y="1295400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49"/>
          <p:cNvGrpSpPr>
            <a:grpSpLocks/>
          </p:cNvGrpSpPr>
          <p:nvPr/>
        </p:nvGrpSpPr>
        <p:grpSpPr bwMode="auto">
          <a:xfrm>
            <a:off x="304800" y="5181600"/>
            <a:ext cx="4797425" cy="1524000"/>
            <a:chOff x="240" y="432"/>
            <a:chExt cx="3022" cy="960"/>
          </a:xfrm>
        </p:grpSpPr>
        <p:sp>
          <p:nvSpPr>
            <p:cNvPr id="238602" name="Rectangle 50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38603" name="Text Box 51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67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67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67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6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67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67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6704" grpId="0" animBg="1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39619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39657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39658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9620" name="Text Box 7"/>
          <p:cNvSpPr txBox="1">
            <a:spLocks noChangeArrowheads="1"/>
          </p:cNvSpPr>
          <p:nvPr/>
        </p:nvSpPr>
        <p:spPr bwMode="auto">
          <a:xfrm>
            <a:off x="304800" y="4678363"/>
            <a:ext cx="3346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 answers:</a:t>
            </a:r>
          </a:p>
        </p:txBody>
      </p:sp>
      <p:grpSp>
        <p:nvGrpSpPr>
          <p:cNvPr id="3" name="Group 42"/>
          <p:cNvGrpSpPr>
            <a:grpSpLocks/>
          </p:cNvGrpSpPr>
          <p:nvPr/>
        </p:nvGrpSpPr>
        <p:grpSpPr bwMode="auto">
          <a:xfrm>
            <a:off x="5562600" y="4114800"/>
            <a:ext cx="2860675" cy="2041525"/>
            <a:chOff x="3936" y="2909"/>
            <a:chExt cx="1802" cy="1286"/>
          </a:xfrm>
        </p:grpSpPr>
        <p:sp>
          <p:nvSpPr>
            <p:cNvPr id="239649" name="Text Box 24"/>
            <p:cNvSpPr txBox="1">
              <a:spLocks noChangeArrowheads="1"/>
            </p:cNvSpPr>
            <p:nvPr/>
          </p:nvSpPr>
          <p:spPr bwMode="auto">
            <a:xfrm>
              <a:off x="3936" y="2909"/>
              <a:ext cx="1802" cy="1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combine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bird’s and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friend’s answers</a:t>
              </a:r>
              <a:br>
                <a:rPr lang="en-US" altLang="en-US"/>
              </a:br>
              <a:r>
                <a:rPr lang="en-US" altLang="en-US"/>
                <a:t>and give </a:t>
              </a:r>
            </a:p>
          </p:txBody>
        </p:sp>
        <p:grpSp>
          <p:nvGrpSpPr>
            <p:cNvPr id="239650" name="Group 25"/>
            <p:cNvGrpSpPr>
              <a:grpSpLocks/>
            </p:cNvGrpSpPr>
            <p:nvPr/>
          </p:nvGrpSpPr>
          <p:grpSpPr bwMode="auto">
            <a:xfrm flipH="1">
              <a:off x="5184" y="3072"/>
              <a:ext cx="288" cy="480"/>
              <a:chOff x="2432" y="1328"/>
              <a:chExt cx="906" cy="2075"/>
            </a:xfrm>
          </p:grpSpPr>
          <p:sp>
            <p:nvSpPr>
              <p:cNvPr id="239651" name="Freeform 26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2" name="Freeform 27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3" name="Freeform 28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4" name="Freeform 29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5" name="Freeform 30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6" name="Freeform 31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39622" name="Group 32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39647" name="Rectangle 33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39648" name="Text Box 34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39623" name="Rectangle 35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 i="1"/>
              <a:t> </a:t>
            </a:r>
            <a:r>
              <a:rPr lang="en-US" altLang="en-US"/>
              <a:t>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39624" name="Text Box 36"/>
          <p:cNvSpPr txBox="1">
            <a:spLocks noChangeArrowheads="1"/>
          </p:cNvSpPr>
          <p:nvPr/>
        </p:nvSpPr>
        <p:spPr bwMode="auto">
          <a:xfrm>
            <a:off x="260350" y="3448050"/>
            <a:ext cx="47688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not included</a:t>
            </a:r>
          </a:p>
        </p:txBody>
      </p:sp>
      <p:sp>
        <p:nvSpPr>
          <p:cNvPr id="239625" name="Line 37"/>
          <p:cNvSpPr>
            <a:spLocks noChangeShapeType="1"/>
          </p:cNvSpPr>
          <p:nvPr/>
        </p:nvSpPr>
        <p:spPr bwMode="auto">
          <a:xfrm>
            <a:off x="4038600" y="1295400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39626" name="Group 38"/>
          <p:cNvGrpSpPr>
            <a:grpSpLocks/>
          </p:cNvGrpSpPr>
          <p:nvPr/>
        </p:nvGrpSpPr>
        <p:grpSpPr bwMode="auto">
          <a:xfrm>
            <a:off x="304800" y="5181600"/>
            <a:ext cx="4797425" cy="1524000"/>
            <a:chOff x="240" y="432"/>
            <a:chExt cx="3022" cy="960"/>
          </a:xfrm>
        </p:grpSpPr>
        <p:sp>
          <p:nvSpPr>
            <p:cNvPr id="239645" name="Rectangle 39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39646" name="Text Box 40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 useBgFill="1">
        <p:nvSpPr>
          <p:cNvPr id="1608745" name="Text Box 41"/>
          <p:cNvSpPr txBox="1">
            <a:spLocks noChangeArrowheads="1"/>
          </p:cNvSpPr>
          <p:nvPr/>
        </p:nvSpPr>
        <p:spPr bwMode="auto">
          <a:xfrm>
            <a:off x="358775" y="5151438"/>
            <a:ext cx="4746625" cy="155416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     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hlink"/>
                </a:solidFill>
              </a:rPr>
              <a:t> = a b c d 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s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e t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h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d</a:t>
            </a:r>
            <a:endParaRPr lang="en-US" altLang="en-US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       Y</a:t>
            </a:r>
            <a:r>
              <a:rPr lang="en-US" altLang="en-US">
                <a:solidFill>
                  <a:schemeClr val="accent2"/>
                </a:solidFill>
              </a:rPr>
              <a:t> = r t w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g j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k t f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d</a:t>
            </a:r>
          </a:p>
        </p:txBody>
      </p:sp>
      <p:sp>
        <p:nvSpPr>
          <p:cNvPr id="1608747" name="Text Box 43"/>
          <p:cNvSpPr txBox="1">
            <a:spLocks noChangeArrowheads="1"/>
          </p:cNvSpPr>
          <p:nvPr/>
        </p:nvSpPr>
        <p:spPr bwMode="auto">
          <a:xfrm>
            <a:off x="7038975" y="5578475"/>
            <a:ext cx="2047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same</a:t>
            </a:r>
            <a:r>
              <a:rPr lang="en-US" altLang="en-US" i="1"/>
              <a:t>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.</a:t>
            </a:r>
          </a:p>
        </p:txBody>
      </p:sp>
      <p:grpSp>
        <p:nvGrpSpPr>
          <p:cNvPr id="239629" name="Group 46"/>
          <p:cNvGrpSpPr>
            <a:grpSpLocks/>
          </p:cNvGrpSpPr>
          <p:nvPr/>
        </p:nvGrpSpPr>
        <p:grpSpPr bwMode="auto">
          <a:xfrm flipH="1">
            <a:off x="3352800" y="4572000"/>
            <a:ext cx="457200" cy="917575"/>
            <a:chOff x="3309" y="2976"/>
            <a:chExt cx="484" cy="1010"/>
          </a:xfrm>
        </p:grpSpPr>
        <p:sp>
          <p:nvSpPr>
            <p:cNvPr id="239630" name="Freeform 4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9631" name="Group 4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9632" name="Freeform 4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3" name="Freeform 5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4" name="Freeform 5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5" name="Freeform 5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6" name="Freeform 5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7" name="Freeform 5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8" name="Freeform 5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9" name="Oval 5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9640" name="Oval 5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9641" name="Oval 5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9642" name="Oval 5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39643" name="Oval 6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39644" name="Oval 6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8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8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08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08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8745" grpId="0" animBg="1"/>
      <p:bldP spid="1608747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0643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0671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0672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365125" y="4568825"/>
            <a:ext cx="3444875" cy="917575"/>
            <a:chOff x="134" y="1968"/>
            <a:chExt cx="2170" cy="578"/>
          </a:xfrm>
        </p:grpSpPr>
        <p:sp>
          <p:nvSpPr>
            <p:cNvPr id="240654" name="Text Box 7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240655" name="Group 8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240656" name="Freeform 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0657" name="Group 1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40658" name="Freeform 1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59" name="Freeform 1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60" name="Freeform 1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61" name="Freeform 1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62" name="Freeform 1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63" name="Freeform 1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64" name="Freeform 1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65" name="Oval 1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0666" name="Oval 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0667" name="Oval 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0668" name="Oval 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0669" name="Oval 2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40670" name="Oval 2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240645" name="Group 24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0652" name="Rectangle 25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0653" name="Text Box 26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0646" name="Rectangle 27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i="1"/>
              <a:t> </a:t>
            </a:r>
            <a:r>
              <a:rPr lang="en-US" altLang="en-US"/>
              <a:t>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1636380" name="Text Box 28"/>
          <p:cNvSpPr txBox="1">
            <a:spLocks noChangeArrowheads="1"/>
          </p:cNvSpPr>
          <p:nvPr/>
        </p:nvSpPr>
        <p:spPr bwMode="auto">
          <a:xfrm>
            <a:off x="260350" y="3448050"/>
            <a:ext cx="47466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not included</a:t>
            </a:r>
          </a:p>
        </p:txBody>
      </p:sp>
      <p:sp>
        <p:nvSpPr>
          <p:cNvPr id="1636381" name="Line 29"/>
          <p:cNvSpPr>
            <a:spLocks noChangeShapeType="1"/>
          </p:cNvSpPr>
          <p:nvPr/>
        </p:nvSpPr>
        <p:spPr bwMode="auto">
          <a:xfrm>
            <a:off x="4752975" y="1752600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30"/>
          <p:cNvGrpSpPr>
            <a:grpSpLocks/>
          </p:cNvGrpSpPr>
          <p:nvPr/>
        </p:nvGrpSpPr>
        <p:grpSpPr bwMode="auto">
          <a:xfrm>
            <a:off x="304800" y="5181600"/>
            <a:ext cx="4492625" cy="1524000"/>
            <a:chOff x="240" y="432"/>
            <a:chExt cx="2830" cy="960"/>
          </a:xfrm>
        </p:grpSpPr>
        <p:sp>
          <p:nvSpPr>
            <p:cNvPr id="240650" name="Rectangle 31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0651" name="Text Box 32"/>
            <p:cNvSpPr txBox="1">
              <a:spLocks noChangeArrowheads="1"/>
            </p:cNvSpPr>
            <p:nvPr/>
          </p:nvSpPr>
          <p:spPr bwMode="auto">
            <a:xfrm>
              <a:off x="720" y="720"/>
              <a:ext cx="235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63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63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63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6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36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6381" grpId="0" animBg="1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1667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1706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1707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1668" name="Text Box 7"/>
          <p:cNvSpPr txBox="1">
            <a:spLocks noChangeArrowheads="1"/>
          </p:cNvSpPr>
          <p:nvPr/>
        </p:nvSpPr>
        <p:spPr bwMode="auto">
          <a:xfrm>
            <a:off x="304800" y="4678363"/>
            <a:ext cx="3346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 answers:</a:t>
            </a:r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5638800" y="3535363"/>
            <a:ext cx="2860675" cy="2041525"/>
            <a:chOff x="3936" y="2909"/>
            <a:chExt cx="1802" cy="1286"/>
          </a:xfrm>
        </p:grpSpPr>
        <p:sp>
          <p:nvSpPr>
            <p:cNvPr id="241698" name="Text Box 25"/>
            <p:cNvSpPr txBox="1">
              <a:spLocks noChangeArrowheads="1"/>
            </p:cNvSpPr>
            <p:nvPr/>
          </p:nvSpPr>
          <p:spPr bwMode="auto">
            <a:xfrm>
              <a:off x="3936" y="2909"/>
              <a:ext cx="1802" cy="1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combine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bird’s and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friend’s answers</a:t>
              </a:r>
              <a:br>
                <a:rPr lang="en-US" altLang="en-US"/>
              </a:br>
              <a:r>
                <a:rPr lang="en-US" altLang="en-US"/>
                <a:t>and give </a:t>
              </a:r>
            </a:p>
          </p:txBody>
        </p:sp>
        <p:grpSp>
          <p:nvGrpSpPr>
            <p:cNvPr id="241699" name="Group 26"/>
            <p:cNvGrpSpPr>
              <a:grpSpLocks/>
            </p:cNvGrpSpPr>
            <p:nvPr/>
          </p:nvGrpSpPr>
          <p:grpSpPr bwMode="auto">
            <a:xfrm flipH="1">
              <a:off x="5184" y="3072"/>
              <a:ext cx="288" cy="480"/>
              <a:chOff x="2432" y="1328"/>
              <a:chExt cx="906" cy="2075"/>
            </a:xfrm>
          </p:grpSpPr>
          <p:sp>
            <p:nvSpPr>
              <p:cNvPr id="241700" name="Freeform 2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1" name="Freeform 2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2" name="Freeform 2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3" name="Freeform 3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4" name="Freeform 3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5" name="Freeform 3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41670" name="Group 33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1696" name="Rectangle 34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1697" name="Text Box 35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1671" name="Rectangle 36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41672" name="Text Box 37"/>
          <p:cNvSpPr txBox="1">
            <a:spLocks noChangeArrowheads="1"/>
          </p:cNvSpPr>
          <p:nvPr/>
        </p:nvSpPr>
        <p:spPr bwMode="auto">
          <a:xfrm>
            <a:off x="260350" y="3448050"/>
            <a:ext cx="47466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not included</a:t>
            </a:r>
          </a:p>
        </p:txBody>
      </p:sp>
      <p:sp>
        <p:nvSpPr>
          <p:cNvPr id="241673" name="Line 38"/>
          <p:cNvSpPr>
            <a:spLocks noChangeShapeType="1"/>
          </p:cNvSpPr>
          <p:nvPr/>
        </p:nvSpPr>
        <p:spPr bwMode="auto">
          <a:xfrm>
            <a:off x="4800600" y="1752600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674" name="Group 39"/>
          <p:cNvGrpSpPr>
            <a:grpSpLocks/>
          </p:cNvGrpSpPr>
          <p:nvPr/>
        </p:nvGrpSpPr>
        <p:grpSpPr bwMode="auto">
          <a:xfrm>
            <a:off x="304800" y="5181600"/>
            <a:ext cx="4492625" cy="1524000"/>
            <a:chOff x="240" y="432"/>
            <a:chExt cx="2830" cy="960"/>
          </a:xfrm>
        </p:grpSpPr>
        <p:sp>
          <p:nvSpPr>
            <p:cNvPr id="241694" name="Rectangle 40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1695" name="Text Box 41"/>
            <p:cNvSpPr txBox="1">
              <a:spLocks noChangeArrowheads="1"/>
            </p:cNvSpPr>
            <p:nvPr/>
          </p:nvSpPr>
          <p:spPr bwMode="auto">
            <a:xfrm>
              <a:off x="720" y="720"/>
              <a:ext cx="235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</a:t>
              </a:r>
            </a:p>
          </p:txBody>
        </p:sp>
      </p:grpSp>
      <p:sp useBgFill="1">
        <p:nvSpPr>
          <p:cNvPr id="1637418" name="Text Box 42"/>
          <p:cNvSpPr txBox="1">
            <a:spLocks noChangeArrowheads="1"/>
          </p:cNvSpPr>
          <p:nvPr/>
        </p:nvSpPr>
        <p:spPr bwMode="auto">
          <a:xfrm>
            <a:off x="282575" y="5151438"/>
            <a:ext cx="4441825" cy="155416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     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hlink"/>
                </a:solidFill>
              </a:rPr>
              <a:t> = a b c 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s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e t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h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d a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g j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k t f</a:t>
            </a:r>
            <a:endParaRPr lang="en-US" altLang="en-US">
              <a:solidFill>
                <a:schemeClr val="hlink"/>
              </a:solidFill>
            </a:endParaRPr>
          </a:p>
        </p:txBody>
      </p:sp>
      <p:sp>
        <p:nvSpPr>
          <p:cNvPr id="1637419" name="Text Box 43"/>
          <p:cNvSpPr txBox="1">
            <a:spLocks noChangeArrowheads="1"/>
          </p:cNvSpPr>
          <p:nvPr/>
        </p:nvSpPr>
        <p:spPr bwMode="auto">
          <a:xfrm>
            <a:off x="7073900" y="4983163"/>
            <a:ext cx="20478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same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.</a:t>
            </a:r>
          </a:p>
        </p:txBody>
      </p:sp>
      <p:sp>
        <p:nvSpPr>
          <p:cNvPr id="1637420" name="Text Box 44"/>
          <p:cNvSpPr txBox="1">
            <a:spLocks noChangeArrowheads="1"/>
          </p:cNvSpPr>
          <p:nvPr/>
        </p:nvSpPr>
        <p:spPr bwMode="auto">
          <a:xfrm>
            <a:off x="5659438" y="5867400"/>
            <a:ext cx="32575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Not as good as last</a:t>
            </a:r>
            <a:br>
              <a:rPr lang="en-US" altLang="en-US"/>
            </a:br>
            <a:r>
              <a:rPr lang="en-US" altLang="en-US"/>
              <a:t>but we need to try.</a:t>
            </a:r>
          </a:p>
        </p:txBody>
      </p:sp>
      <p:grpSp>
        <p:nvGrpSpPr>
          <p:cNvPr id="241678" name="Group 45"/>
          <p:cNvGrpSpPr>
            <a:grpSpLocks/>
          </p:cNvGrpSpPr>
          <p:nvPr/>
        </p:nvGrpSpPr>
        <p:grpSpPr bwMode="auto">
          <a:xfrm flipH="1">
            <a:off x="3352800" y="4572000"/>
            <a:ext cx="457200" cy="917575"/>
            <a:chOff x="3309" y="2976"/>
            <a:chExt cx="484" cy="1010"/>
          </a:xfrm>
        </p:grpSpPr>
        <p:sp>
          <p:nvSpPr>
            <p:cNvPr id="241679" name="Freeform 4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680" name="Group 4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41681" name="Freeform 4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2" name="Freeform 4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3" name="Freeform 5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4" name="Freeform 5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5" name="Freeform 5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6" name="Freeform 5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7" name="Freeform 5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8" name="Oval 5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1689" name="Oval 5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1690" name="Oval 5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1691" name="Oval 5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1692" name="Oval 5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41693" name="Oval 6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7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7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7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7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374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37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7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37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37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7418" grpId="0" animBg="1"/>
      <p:bldP spid="1637419" grpId="0"/>
      <p:bldP spid="1637420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2691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2720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2721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2692" name="Rectangle 8"/>
          <p:cNvSpPr>
            <a:spLocks noChangeArrowheads="1"/>
          </p:cNvSpPr>
          <p:nvPr/>
        </p:nvSpPr>
        <p:spPr bwMode="auto">
          <a:xfrm>
            <a:off x="315913" y="685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639433" name="Text Box 9"/>
          <p:cNvSpPr txBox="1">
            <a:spLocks noChangeArrowheads="1"/>
          </p:cNvSpPr>
          <p:nvPr/>
        </p:nvSpPr>
        <p:spPr bwMode="auto">
          <a:xfrm>
            <a:off x="1077913" y="1143000"/>
            <a:ext cx="412591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 a s b e t c h d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 a b g j c k d f d</a:t>
            </a:r>
          </a:p>
        </p:txBody>
      </p:sp>
      <p:sp>
        <p:nvSpPr>
          <p:cNvPr id="242694" name="Rectangle 10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42695" name="Text Box 11"/>
          <p:cNvSpPr txBox="1">
            <a:spLocks noChangeArrowheads="1"/>
          </p:cNvSpPr>
          <p:nvPr/>
        </p:nvSpPr>
        <p:spPr bwMode="auto">
          <a:xfrm>
            <a:off x="260350" y="3448050"/>
            <a:ext cx="73199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and last of </a:t>
            </a:r>
            <a:r>
              <a:rPr lang="en-US" altLang="en-US" sz="3200" i="1"/>
              <a:t>Y</a:t>
            </a:r>
            <a:r>
              <a:rPr lang="en-US" altLang="en-US" sz="3200"/>
              <a:t> are both included</a:t>
            </a:r>
          </a:p>
        </p:txBody>
      </p:sp>
      <p:grpSp>
        <p:nvGrpSpPr>
          <p:cNvPr id="3" name="Group 12"/>
          <p:cNvGrpSpPr>
            <a:grpSpLocks/>
          </p:cNvGrpSpPr>
          <p:nvPr/>
        </p:nvGrpSpPr>
        <p:grpSpPr bwMode="auto">
          <a:xfrm>
            <a:off x="365125" y="4568825"/>
            <a:ext cx="3444875" cy="917575"/>
            <a:chOff x="134" y="1968"/>
            <a:chExt cx="2170" cy="578"/>
          </a:xfrm>
        </p:grpSpPr>
        <p:sp>
          <p:nvSpPr>
            <p:cNvPr id="242703" name="Text Box 13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242704" name="Group 14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242705" name="Freeform 1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2706" name="Group 1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42707" name="Freeform 1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708" name="Freeform 1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709" name="Freeform 1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710" name="Freeform 2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711" name="Freeform 2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712" name="Freeform 2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713" name="Freeform 2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714" name="Oval 2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2715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2716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2717" name="Oval 2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2718" name="Oval 2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42719" name="Oval 2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6" name="Group 30"/>
          <p:cNvGrpSpPr>
            <a:grpSpLocks/>
          </p:cNvGrpSpPr>
          <p:nvPr/>
        </p:nvGrpSpPr>
        <p:grpSpPr bwMode="auto">
          <a:xfrm>
            <a:off x="304800" y="5181600"/>
            <a:ext cx="4583113" cy="1524000"/>
            <a:chOff x="240" y="432"/>
            <a:chExt cx="2887" cy="960"/>
          </a:xfrm>
        </p:grpSpPr>
        <p:sp>
          <p:nvSpPr>
            <p:cNvPr id="242701" name="Rectangle 31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2702" name="Text Box 32"/>
            <p:cNvSpPr txBox="1">
              <a:spLocks noChangeArrowheads="1"/>
            </p:cNvSpPr>
            <p:nvPr/>
          </p:nvSpPr>
          <p:spPr bwMode="auto">
            <a:xfrm>
              <a:off x="720" y="720"/>
              <a:ext cx="2407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d f</a:t>
              </a:r>
            </a:p>
          </p:txBody>
        </p:sp>
      </p:grpSp>
      <p:sp>
        <p:nvSpPr>
          <p:cNvPr id="1639457" name="Line 33"/>
          <p:cNvSpPr>
            <a:spLocks noChangeShapeType="1"/>
          </p:cNvSpPr>
          <p:nvPr/>
        </p:nvSpPr>
        <p:spPr bwMode="auto">
          <a:xfrm>
            <a:off x="3733800" y="1295400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9458" name="Line 34"/>
          <p:cNvSpPr>
            <a:spLocks noChangeShapeType="1"/>
          </p:cNvSpPr>
          <p:nvPr/>
        </p:nvSpPr>
        <p:spPr bwMode="auto">
          <a:xfrm>
            <a:off x="4848225" y="1766888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00" name="Text Box 45"/>
          <p:cNvSpPr txBox="1">
            <a:spLocks noChangeArrowheads="1"/>
          </p:cNvSpPr>
          <p:nvPr/>
        </p:nvSpPr>
        <p:spPr bwMode="auto">
          <a:xfrm>
            <a:off x="5502275" y="1314450"/>
            <a:ext cx="28273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Last chars equal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9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9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94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394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39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39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9433" grpId="0"/>
      <p:bldP spid="1639457" grpId="0" animBg="1"/>
      <p:bldP spid="1639458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3715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3754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3755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3716" name="Rectangle 34"/>
          <p:cNvSpPr>
            <a:spLocks noChangeArrowheads="1"/>
          </p:cNvSpPr>
          <p:nvPr/>
        </p:nvSpPr>
        <p:spPr bwMode="auto">
          <a:xfrm>
            <a:off x="315913" y="685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243717" name="Text Box 35"/>
          <p:cNvSpPr txBox="1">
            <a:spLocks noChangeArrowheads="1"/>
          </p:cNvSpPr>
          <p:nvPr/>
        </p:nvSpPr>
        <p:spPr bwMode="auto">
          <a:xfrm>
            <a:off x="1077913" y="1143000"/>
            <a:ext cx="412591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 a s b e t c h d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 a b g j c k d f d</a:t>
            </a:r>
          </a:p>
        </p:txBody>
      </p:sp>
      <p:sp>
        <p:nvSpPr>
          <p:cNvPr id="243718" name="Rectangle 36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43719" name="Text Box 37"/>
          <p:cNvSpPr txBox="1">
            <a:spLocks noChangeArrowheads="1"/>
          </p:cNvSpPr>
          <p:nvPr/>
        </p:nvSpPr>
        <p:spPr bwMode="auto">
          <a:xfrm>
            <a:off x="260350" y="3448050"/>
            <a:ext cx="73199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and last of </a:t>
            </a:r>
            <a:r>
              <a:rPr lang="en-US" altLang="en-US" sz="3200" i="1"/>
              <a:t>Y</a:t>
            </a:r>
            <a:r>
              <a:rPr lang="en-US" altLang="en-US" sz="3200"/>
              <a:t> are both included</a:t>
            </a:r>
          </a:p>
        </p:txBody>
      </p:sp>
      <p:sp>
        <p:nvSpPr>
          <p:cNvPr id="243720" name="Line 38"/>
          <p:cNvSpPr>
            <a:spLocks noChangeShapeType="1"/>
          </p:cNvSpPr>
          <p:nvPr/>
        </p:nvSpPr>
        <p:spPr bwMode="auto">
          <a:xfrm>
            <a:off x="3748088" y="1281113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3721" name="Group 39"/>
          <p:cNvGrpSpPr>
            <a:grpSpLocks/>
          </p:cNvGrpSpPr>
          <p:nvPr/>
        </p:nvGrpSpPr>
        <p:grpSpPr bwMode="auto">
          <a:xfrm>
            <a:off x="304800" y="5181600"/>
            <a:ext cx="4583113" cy="1524000"/>
            <a:chOff x="240" y="432"/>
            <a:chExt cx="2887" cy="960"/>
          </a:xfrm>
        </p:grpSpPr>
        <p:sp>
          <p:nvSpPr>
            <p:cNvPr id="243752" name="Rectangle 40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3753" name="Text Box 41"/>
            <p:cNvSpPr txBox="1">
              <a:spLocks noChangeArrowheads="1"/>
            </p:cNvSpPr>
            <p:nvPr/>
          </p:nvSpPr>
          <p:spPr bwMode="auto">
            <a:xfrm>
              <a:off x="720" y="720"/>
              <a:ext cx="2407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d f</a:t>
              </a:r>
            </a:p>
          </p:txBody>
        </p:sp>
      </p:grpSp>
      <p:sp>
        <p:nvSpPr>
          <p:cNvPr id="243722" name="Line 44"/>
          <p:cNvSpPr>
            <a:spLocks noChangeShapeType="1"/>
          </p:cNvSpPr>
          <p:nvPr/>
        </p:nvSpPr>
        <p:spPr bwMode="auto">
          <a:xfrm>
            <a:off x="4876800" y="1752600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" name="Group 45"/>
          <p:cNvGrpSpPr>
            <a:grpSpLocks/>
          </p:cNvGrpSpPr>
          <p:nvPr/>
        </p:nvGrpSpPr>
        <p:grpSpPr bwMode="auto">
          <a:xfrm>
            <a:off x="6172200" y="4419600"/>
            <a:ext cx="2860675" cy="2041525"/>
            <a:chOff x="3936" y="2909"/>
            <a:chExt cx="1802" cy="1286"/>
          </a:xfrm>
        </p:grpSpPr>
        <p:sp>
          <p:nvSpPr>
            <p:cNvPr id="243744" name="Text Box 46"/>
            <p:cNvSpPr txBox="1">
              <a:spLocks noChangeArrowheads="1"/>
            </p:cNvSpPr>
            <p:nvPr/>
          </p:nvSpPr>
          <p:spPr bwMode="auto">
            <a:xfrm>
              <a:off x="3936" y="2909"/>
              <a:ext cx="1802" cy="1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combine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bird’s and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friend’s answers</a:t>
              </a:r>
              <a:br>
                <a:rPr lang="en-US" altLang="en-US"/>
              </a:br>
              <a:r>
                <a:rPr lang="en-US" altLang="en-US"/>
                <a:t>and give </a:t>
              </a:r>
            </a:p>
          </p:txBody>
        </p:sp>
        <p:grpSp>
          <p:nvGrpSpPr>
            <p:cNvPr id="243745" name="Group 47"/>
            <p:cNvGrpSpPr>
              <a:grpSpLocks/>
            </p:cNvGrpSpPr>
            <p:nvPr/>
          </p:nvGrpSpPr>
          <p:grpSpPr bwMode="auto">
            <a:xfrm flipH="1">
              <a:off x="5184" y="3072"/>
              <a:ext cx="288" cy="480"/>
              <a:chOff x="2432" y="1328"/>
              <a:chExt cx="906" cy="2075"/>
            </a:xfrm>
          </p:grpSpPr>
          <p:sp>
            <p:nvSpPr>
              <p:cNvPr id="243746" name="Freeform 48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7" name="Freeform 49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8" name="Freeform 50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9" name="Freeform 51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0" name="Freeform 52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1" name="Freeform 53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41526" name="Text Box 54"/>
          <p:cNvSpPr txBox="1">
            <a:spLocks noChangeArrowheads="1"/>
          </p:cNvSpPr>
          <p:nvPr/>
        </p:nvSpPr>
        <p:spPr bwMode="auto">
          <a:xfrm>
            <a:off x="5943600" y="6278563"/>
            <a:ext cx="2016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accent2"/>
                </a:solidFill>
              </a:rPr>
              <a:t>d</a:t>
            </a:r>
            <a:r>
              <a:rPr lang="en-US" altLang="en-US">
                <a:solidFill>
                  <a:schemeClr val="hlink"/>
                </a:solidFill>
              </a:rPr>
              <a:t> = abc</a:t>
            </a:r>
            <a:r>
              <a:rPr lang="en-US" altLang="en-US">
                <a:solidFill>
                  <a:schemeClr val="accent2"/>
                </a:solidFill>
              </a:rPr>
              <a:t>d</a:t>
            </a:r>
            <a:r>
              <a:rPr lang="en-US" altLang="en-US"/>
              <a:t>.</a:t>
            </a:r>
          </a:p>
        </p:txBody>
      </p:sp>
      <p:sp>
        <p:nvSpPr>
          <p:cNvPr id="243725" name="Text Box 55"/>
          <p:cNvSpPr txBox="1">
            <a:spLocks noChangeArrowheads="1"/>
          </p:cNvSpPr>
          <p:nvPr/>
        </p:nvSpPr>
        <p:spPr bwMode="auto">
          <a:xfrm>
            <a:off x="5502275" y="1314450"/>
            <a:ext cx="28273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Last chars equal</a:t>
            </a:r>
          </a:p>
        </p:txBody>
      </p:sp>
      <p:sp useBgFill="1">
        <p:nvSpPr>
          <p:cNvPr id="1641544" name="Text Box 72"/>
          <p:cNvSpPr txBox="1">
            <a:spLocks noChangeArrowheads="1"/>
          </p:cNvSpPr>
          <p:nvPr/>
        </p:nvSpPr>
        <p:spPr bwMode="auto">
          <a:xfrm>
            <a:off x="344488" y="5151438"/>
            <a:ext cx="4532312" cy="155416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     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hlink"/>
                </a:solidFill>
              </a:rPr>
              <a:t> = a b c 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s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e t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h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g j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k d f</a:t>
            </a:r>
            <a:endParaRPr lang="en-US" altLang="en-US">
              <a:solidFill>
                <a:schemeClr val="hlink"/>
              </a:solidFill>
            </a:endParaRPr>
          </a:p>
        </p:txBody>
      </p:sp>
      <p:sp>
        <p:nvSpPr>
          <p:cNvPr id="243727" name="Text Box 7"/>
          <p:cNvSpPr txBox="1">
            <a:spLocks noChangeArrowheads="1"/>
          </p:cNvSpPr>
          <p:nvPr/>
        </p:nvSpPr>
        <p:spPr bwMode="auto">
          <a:xfrm>
            <a:off x="228600" y="4678363"/>
            <a:ext cx="3346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 answers:</a:t>
            </a:r>
          </a:p>
        </p:txBody>
      </p:sp>
      <p:grpSp>
        <p:nvGrpSpPr>
          <p:cNvPr id="243728" name="Group 56"/>
          <p:cNvGrpSpPr>
            <a:grpSpLocks/>
          </p:cNvGrpSpPr>
          <p:nvPr/>
        </p:nvGrpSpPr>
        <p:grpSpPr bwMode="auto">
          <a:xfrm flipH="1">
            <a:off x="3352800" y="4572000"/>
            <a:ext cx="457200" cy="917575"/>
            <a:chOff x="3309" y="2976"/>
            <a:chExt cx="484" cy="1010"/>
          </a:xfrm>
        </p:grpSpPr>
        <p:sp>
          <p:nvSpPr>
            <p:cNvPr id="243729" name="Freeform 5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3730" name="Group 5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43731" name="Freeform 5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2" name="Freeform 6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3" name="Freeform 6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4" name="Freeform 6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5" name="Freeform 6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6" name="Freeform 6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7" name="Freeform 6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8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3739" name="Oval 6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3740" name="Oval 6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3741" name="Oval 6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3742" name="Oval 7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43743" name="Oval 7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1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415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415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41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41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1526" grpId="0"/>
      <p:bldP spid="1641544" grpId="0" animBg="1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4739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4747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4748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91366" name="Text Box 6"/>
          <p:cNvSpPr txBox="1">
            <a:spLocks noChangeArrowheads="1"/>
          </p:cNvSpPr>
          <p:nvPr/>
        </p:nvSpPr>
        <p:spPr bwMode="auto">
          <a:xfrm>
            <a:off x="365125" y="4751388"/>
            <a:ext cx="5975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politely tell her that she is wrong. </a:t>
            </a:r>
          </a:p>
        </p:txBody>
      </p:sp>
      <p:grpSp>
        <p:nvGrpSpPr>
          <p:cNvPr id="244741" name="Group 7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4745" name="Rectangle 8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4746" name="Text Box 9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4742" name="Rectangle 10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191371" name="Text Box 11"/>
          <p:cNvSpPr txBox="1">
            <a:spLocks noChangeArrowheads="1"/>
          </p:cNvSpPr>
          <p:nvPr/>
        </p:nvSpPr>
        <p:spPr bwMode="auto">
          <a:xfrm>
            <a:off x="260350" y="3448050"/>
            <a:ext cx="73199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and last of </a:t>
            </a:r>
            <a:r>
              <a:rPr lang="en-US" altLang="en-US" sz="3200" i="1"/>
              <a:t>Y</a:t>
            </a:r>
            <a:r>
              <a:rPr lang="en-US" altLang="en-US" sz="3200"/>
              <a:t> are both included</a:t>
            </a:r>
          </a:p>
        </p:txBody>
      </p:sp>
      <p:sp>
        <p:nvSpPr>
          <p:cNvPr id="2191372" name="Text Box 12"/>
          <p:cNvSpPr txBox="1">
            <a:spLocks noChangeArrowheads="1"/>
          </p:cNvSpPr>
          <p:nvPr/>
        </p:nvSpPr>
        <p:spPr bwMode="auto">
          <a:xfrm>
            <a:off x="5502275" y="1314450"/>
            <a:ext cx="34480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Last chars not equal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913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913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91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91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91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91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1366" grpId="0"/>
      <p:bldP spid="219137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0628" name="Line 4"/>
          <p:cNvSpPr>
            <a:spLocks noChangeShapeType="1"/>
          </p:cNvSpPr>
          <p:nvPr/>
        </p:nvSpPr>
        <p:spPr bwMode="auto">
          <a:xfrm flipH="1">
            <a:off x="6553200" y="3505200"/>
            <a:ext cx="10668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0629" name="Text Box 5"/>
          <p:cNvSpPr txBox="1">
            <a:spLocks noChangeArrowheads="1"/>
          </p:cNvSpPr>
          <p:nvPr/>
        </p:nvSpPr>
        <p:spPr bwMode="auto">
          <a:xfrm>
            <a:off x="304800" y="2227263"/>
            <a:ext cx="6280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</a:p>
        </p:txBody>
      </p:sp>
      <p:grpSp>
        <p:nvGrpSpPr>
          <p:cNvPr id="2" name="Group 6"/>
          <p:cNvGrpSpPr>
            <a:grpSpLocks noChangeAspect="1"/>
          </p:cNvGrpSpPr>
          <p:nvPr/>
        </p:nvGrpSpPr>
        <p:grpSpPr bwMode="auto">
          <a:xfrm rot="16628987" flipH="1">
            <a:off x="6192044" y="3144044"/>
            <a:ext cx="798512" cy="990600"/>
            <a:chOff x="2227" y="1194"/>
            <a:chExt cx="1944" cy="2413"/>
          </a:xfrm>
        </p:grpSpPr>
        <p:sp>
          <p:nvSpPr>
            <p:cNvPr id="19488" name="Freeform 7"/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8"/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9"/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10"/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11"/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12"/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90637" name="Rectangle 13"/>
          <p:cNvSpPr>
            <a:spLocks noChangeArrowheads="1"/>
          </p:cNvSpPr>
          <p:nvPr/>
        </p:nvSpPr>
        <p:spPr bwMode="auto">
          <a:xfrm>
            <a:off x="609600" y="4587875"/>
            <a:ext cx="4953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I tack on the bird’s edge making the 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1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6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</a:t>
            </a:r>
            <a:endParaRPr lang="en-US" altLang="en-US"/>
          </a:p>
        </p:txBody>
      </p:sp>
      <p:grpSp>
        <p:nvGrpSpPr>
          <p:cNvPr id="3" name="Group 14"/>
          <p:cNvGrpSpPr>
            <a:grpSpLocks/>
          </p:cNvGrpSpPr>
          <p:nvPr/>
        </p:nvGrpSpPr>
        <p:grpSpPr bwMode="auto">
          <a:xfrm>
            <a:off x="5556250" y="4416425"/>
            <a:ext cx="768350" cy="1603375"/>
            <a:chOff x="3309" y="2976"/>
            <a:chExt cx="484" cy="1010"/>
          </a:xfrm>
        </p:grpSpPr>
        <p:sp>
          <p:nvSpPr>
            <p:cNvPr id="19473" name="Freeform 1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474" name="Group 1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19475" name="Freeform 1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6" name="Freeform 1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7" name="Freeform 1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8" name="Freeform 2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9" name="Freeform 2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0" name="Freeform 2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1" name="Freeform 2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2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483" name="Oval 2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484" name="Oval 2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485" name="Oval 2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19486" name="Oval 2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19487" name="Oval 2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690654" name="Text Box 30"/>
          <p:cNvSpPr txBox="1">
            <a:spLocks noChangeArrowheads="1"/>
          </p:cNvSpPr>
          <p:nvPr/>
        </p:nvSpPr>
        <p:spPr bwMode="auto">
          <a:xfrm>
            <a:off x="228600" y="2819400"/>
            <a:ext cx="42624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answers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1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6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with weight 10.</a:t>
            </a:r>
          </a:p>
        </p:txBody>
      </p:sp>
      <p:sp>
        <p:nvSpPr>
          <p:cNvPr id="1690655" name="Freeform 31"/>
          <p:cNvSpPr>
            <a:spLocks/>
          </p:cNvSpPr>
          <p:nvPr/>
        </p:nvSpPr>
        <p:spPr bwMode="auto">
          <a:xfrm>
            <a:off x="6477000" y="4191000"/>
            <a:ext cx="914400" cy="2362200"/>
          </a:xfrm>
          <a:custGeom>
            <a:avLst/>
            <a:gdLst>
              <a:gd name="T0" fmla="*/ 2147483647 w 576"/>
              <a:gd name="T1" fmla="*/ 0 h 1488"/>
              <a:gd name="T2" fmla="*/ 0 w 576"/>
              <a:gd name="T3" fmla="*/ 2147483647 h 1488"/>
              <a:gd name="T4" fmla="*/ 2147483647 w 576"/>
              <a:gd name="T5" fmla="*/ 2147483647 h 1488"/>
              <a:gd name="T6" fmla="*/ 0 60000 65536"/>
              <a:gd name="T7" fmla="*/ 0 60000 65536"/>
              <a:gd name="T8" fmla="*/ 0 60000 65536"/>
              <a:gd name="T9" fmla="*/ 0 w 576"/>
              <a:gd name="T10" fmla="*/ 0 h 1488"/>
              <a:gd name="T11" fmla="*/ 576 w 57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76" h="1488">
                <a:moveTo>
                  <a:pt x="48" y="0"/>
                </a:moveTo>
                <a:lnTo>
                  <a:pt x="0" y="960"/>
                </a:lnTo>
                <a:lnTo>
                  <a:pt x="576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0656" name="Rectangle 32"/>
          <p:cNvSpPr>
            <a:spLocks noChangeArrowheads="1"/>
          </p:cNvSpPr>
          <p:nvPr/>
        </p:nvSpPr>
        <p:spPr bwMode="auto">
          <a:xfrm>
            <a:off x="381000" y="1143000"/>
            <a:ext cx="86995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If I trust the little bird, I take step along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and ask my friend,</a:t>
            </a:r>
          </a:p>
        </p:txBody>
      </p:sp>
      <p:sp>
        <p:nvSpPr>
          <p:cNvPr id="1690657" name="Rectangle 33"/>
          <p:cNvSpPr>
            <a:spLocks noChangeArrowheads="1"/>
          </p:cNvSpPr>
          <p:nvPr/>
        </p:nvSpPr>
        <p:spPr bwMode="auto">
          <a:xfrm>
            <a:off x="309563" y="609600"/>
            <a:ext cx="4872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bird answers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</a:t>
            </a:r>
          </a:p>
        </p:txBody>
      </p:sp>
      <p:sp>
        <p:nvSpPr>
          <p:cNvPr id="1690658" name="Text Box 34"/>
          <p:cNvSpPr txBox="1">
            <a:spLocks noChangeArrowheads="1"/>
          </p:cNvSpPr>
          <p:nvPr/>
        </p:nvSpPr>
        <p:spPr bwMode="auto">
          <a:xfrm>
            <a:off x="288925" y="4068763"/>
            <a:ext cx="3265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To get my solution</a:t>
            </a:r>
          </a:p>
        </p:txBody>
      </p:sp>
      <p:sp>
        <p:nvSpPr>
          <p:cNvPr id="1690659" name="Freeform 35"/>
          <p:cNvSpPr>
            <a:spLocks/>
          </p:cNvSpPr>
          <p:nvPr/>
        </p:nvSpPr>
        <p:spPr bwMode="auto">
          <a:xfrm>
            <a:off x="6245225" y="4219575"/>
            <a:ext cx="1870075" cy="2409825"/>
          </a:xfrm>
          <a:custGeom>
            <a:avLst/>
            <a:gdLst>
              <a:gd name="T0" fmla="*/ 2147483647 w 1178"/>
              <a:gd name="T1" fmla="*/ 0 h 1518"/>
              <a:gd name="T2" fmla="*/ 2147483647 w 1178"/>
              <a:gd name="T3" fmla="*/ 2147483647 h 1518"/>
              <a:gd name="T4" fmla="*/ 2147483647 w 1178"/>
              <a:gd name="T5" fmla="*/ 2147483647 h 1518"/>
              <a:gd name="T6" fmla="*/ 2147483647 w 1178"/>
              <a:gd name="T7" fmla="*/ 2147483647 h 1518"/>
              <a:gd name="T8" fmla="*/ 0 60000 65536"/>
              <a:gd name="T9" fmla="*/ 0 60000 65536"/>
              <a:gd name="T10" fmla="*/ 0 60000 65536"/>
              <a:gd name="T11" fmla="*/ 0 60000 65536"/>
              <a:gd name="T12" fmla="*/ 0 w 1178"/>
              <a:gd name="T13" fmla="*/ 0 h 1518"/>
              <a:gd name="T14" fmla="*/ 1178 w 1178"/>
              <a:gd name="T15" fmla="*/ 1518 h 15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78" h="1518">
                <a:moveTo>
                  <a:pt x="222" y="0"/>
                </a:moveTo>
                <a:cubicBezTo>
                  <a:pt x="209" y="112"/>
                  <a:pt x="0" y="512"/>
                  <a:pt x="142" y="674"/>
                </a:cubicBezTo>
                <a:cubicBezTo>
                  <a:pt x="284" y="836"/>
                  <a:pt x="968" y="834"/>
                  <a:pt x="1073" y="975"/>
                </a:cubicBezTo>
                <a:cubicBezTo>
                  <a:pt x="1178" y="1116"/>
                  <a:pt x="833" y="1405"/>
                  <a:pt x="770" y="1518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0660" name="Rectangle 36"/>
          <p:cNvSpPr>
            <a:spLocks noChangeArrowheads="1"/>
          </p:cNvSpPr>
          <p:nvPr/>
        </p:nvSpPr>
        <p:spPr bwMode="auto">
          <a:xfrm>
            <a:off x="609600" y="5668963"/>
            <a:ext cx="21145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with weight</a:t>
            </a:r>
          </a:p>
        </p:txBody>
      </p:sp>
      <p:sp>
        <p:nvSpPr>
          <p:cNvPr id="1690661" name="Rectangle 37"/>
          <p:cNvSpPr>
            <a:spLocks noChangeArrowheads="1"/>
          </p:cNvSpPr>
          <p:nvPr/>
        </p:nvSpPr>
        <p:spPr bwMode="auto">
          <a:xfrm>
            <a:off x="2660650" y="5668963"/>
            <a:ext cx="17589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10+3=13.</a:t>
            </a:r>
          </a:p>
        </p:txBody>
      </p:sp>
      <p:sp>
        <p:nvSpPr>
          <p:cNvPr id="19472" name="Rectangle 39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Little Bird  &amp; Friend Alg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06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06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06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06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06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06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906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906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906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90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6906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6906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906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906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6906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6906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90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90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6906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6906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6906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6906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6906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6906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0628" grpId="0" animBg="1"/>
      <p:bldP spid="1690628" grpId="1" animBg="1"/>
      <p:bldP spid="1690628" grpId="2" animBg="1"/>
      <p:bldP spid="1690629" grpId="0" autoUpdateAnimBg="0"/>
      <p:bldP spid="1690637" grpId="0" autoUpdateAnimBg="0"/>
      <p:bldP spid="1690654" grpId="0"/>
      <p:bldP spid="1690655" grpId="0" animBg="1"/>
      <p:bldP spid="1690656" grpId="0"/>
      <p:bldP spid="1690657" grpId="0"/>
      <p:bldP spid="1690658" grpId="0"/>
      <p:bldP spid="1690659" grpId="0" animBg="1"/>
      <p:bldP spid="1690659" grpId="1" animBg="1"/>
      <p:bldP spid="1690660" grpId="0"/>
      <p:bldP spid="1690661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5763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5791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5792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365125" y="4568825"/>
            <a:ext cx="3444875" cy="917575"/>
            <a:chOff x="134" y="1968"/>
            <a:chExt cx="2170" cy="578"/>
          </a:xfrm>
        </p:grpSpPr>
        <p:sp>
          <p:nvSpPr>
            <p:cNvPr id="245774" name="Text Box 7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245775" name="Group 8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245776" name="Freeform 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5777" name="Group 1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45778" name="Freeform 1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79" name="Freeform 1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0" name="Freeform 1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1" name="Freeform 1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2" name="Freeform 1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3" name="Freeform 1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4" name="Freeform 1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5" name="Oval 1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5786" name="Oval 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5787" name="Oval 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5788" name="Oval 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5789" name="Oval 2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45790" name="Oval 2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245765" name="Group 24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5772" name="Rectangle 25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5773" name="Text Box 26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5766" name="Rectangle 27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187292" name="Text Box 28"/>
          <p:cNvSpPr txBox="1">
            <a:spLocks noChangeArrowheads="1"/>
          </p:cNvSpPr>
          <p:nvPr/>
        </p:nvSpPr>
        <p:spPr bwMode="auto">
          <a:xfrm>
            <a:off x="260350" y="3448050"/>
            <a:ext cx="41481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included</a:t>
            </a:r>
          </a:p>
        </p:txBody>
      </p:sp>
      <p:sp>
        <p:nvSpPr>
          <p:cNvPr id="2187293" name="Line 29"/>
          <p:cNvSpPr>
            <a:spLocks noChangeShapeType="1"/>
          </p:cNvSpPr>
          <p:nvPr/>
        </p:nvSpPr>
        <p:spPr bwMode="auto">
          <a:xfrm>
            <a:off x="3971925" y="1304925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30"/>
          <p:cNvGrpSpPr>
            <a:grpSpLocks/>
          </p:cNvGrpSpPr>
          <p:nvPr/>
        </p:nvGrpSpPr>
        <p:grpSpPr bwMode="auto">
          <a:xfrm>
            <a:off x="304800" y="5181600"/>
            <a:ext cx="4797425" cy="1524000"/>
            <a:chOff x="240" y="432"/>
            <a:chExt cx="3022" cy="960"/>
          </a:xfrm>
        </p:grpSpPr>
        <p:sp>
          <p:nvSpPr>
            <p:cNvPr id="245770" name="Rectangle 31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5771" name="Text Box 32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72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872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872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7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87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87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7293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6787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6826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6827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6788" name="Group 24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6824" name="Rectangle 25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6825" name="Text Box 26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6789" name="Rectangle 27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46790" name="Text Box 28"/>
          <p:cNvSpPr txBox="1">
            <a:spLocks noChangeArrowheads="1"/>
          </p:cNvSpPr>
          <p:nvPr/>
        </p:nvSpPr>
        <p:spPr bwMode="auto">
          <a:xfrm>
            <a:off x="260350" y="3448050"/>
            <a:ext cx="41481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included</a:t>
            </a:r>
          </a:p>
        </p:txBody>
      </p:sp>
      <p:sp>
        <p:nvSpPr>
          <p:cNvPr id="246791" name="Line 29"/>
          <p:cNvSpPr>
            <a:spLocks noChangeShapeType="1"/>
          </p:cNvSpPr>
          <p:nvPr/>
        </p:nvSpPr>
        <p:spPr bwMode="auto">
          <a:xfrm>
            <a:off x="3971925" y="1304925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" name="Group 55"/>
          <p:cNvGrpSpPr>
            <a:grpSpLocks/>
          </p:cNvGrpSpPr>
          <p:nvPr/>
        </p:nvGrpSpPr>
        <p:grpSpPr bwMode="auto">
          <a:xfrm>
            <a:off x="6324600" y="4572000"/>
            <a:ext cx="2860675" cy="2041525"/>
            <a:chOff x="3936" y="2909"/>
            <a:chExt cx="1802" cy="1286"/>
          </a:xfrm>
        </p:grpSpPr>
        <p:sp>
          <p:nvSpPr>
            <p:cNvPr id="246816" name="Text Box 56"/>
            <p:cNvSpPr txBox="1">
              <a:spLocks noChangeArrowheads="1"/>
            </p:cNvSpPr>
            <p:nvPr/>
          </p:nvSpPr>
          <p:spPr bwMode="auto">
            <a:xfrm>
              <a:off x="3936" y="2909"/>
              <a:ext cx="1802" cy="1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combine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bird’s and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friend’s answers</a:t>
              </a:r>
              <a:br>
                <a:rPr lang="en-US" altLang="en-US"/>
              </a:br>
              <a:r>
                <a:rPr lang="en-US" altLang="en-US"/>
                <a:t>and give </a:t>
              </a:r>
            </a:p>
          </p:txBody>
        </p:sp>
        <p:grpSp>
          <p:nvGrpSpPr>
            <p:cNvPr id="246817" name="Group 57"/>
            <p:cNvGrpSpPr>
              <a:grpSpLocks/>
            </p:cNvGrpSpPr>
            <p:nvPr/>
          </p:nvGrpSpPr>
          <p:grpSpPr bwMode="auto">
            <a:xfrm flipH="1">
              <a:off x="5184" y="3072"/>
              <a:ext cx="288" cy="480"/>
              <a:chOff x="2432" y="1328"/>
              <a:chExt cx="906" cy="2075"/>
            </a:xfrm>
          </p:grpSpPr>
          <p:sp>
            <p:nvSpPr>
              <p:cNvPr id="246818" name="Freeform 58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19" name="Freeform 59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20" name="Freeform 60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21" name="Freeform 61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22" name="Freeform 62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23" name="Freeform 63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195520" name="Text Box 64"/>
          <p:cNvSpPr txBox="1">
            <a:spLocks noChangeArrowheads="1"/>
          </p:cNvSpPr>
          <p:nvPr/>
        </p:nvSpPr>
        <p:spPr bwMode="auto">
          <a:xfrm>
            <a:off x="6096000" y="6430963"/>
            <a:ext cx="21748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>
                <a:solidFill>
                  <a:schemeClr val="hlink"/>
                </a:solidFill>
              </a:rPr>
              <a:t> = abcd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.</a:t>
            </a:r>
          </a:p>
        </p:txBody>
      </p:sp>
      <p:grpSp>
        <p:nvGrpSpPr>
          <p:cNvPr id="246794" name="Group 85"/>
          <p:cNvGrpSpPr>
            <a:grpSpLocks/>
          </p:cNvGrpSpPr>
          <p:nvPr/>
        </p:nvGrpSpPr>
        <p:grpSpPr bwMode="auto">
          <a:xfrm>
            <a:off x="304800" y="5181600"/>
            <a:ext cx="4797425" cy="1524000"/>
            <a:chOff x="240" y="432"/>
            <a:chExt cx="3022" cy="960"/>
          </a:xfrm>
        </p:grpSpPr>
        <p:sp>
          <p:nvSpPr>
            <p:cNvPr id="246814" name="Rectangle 86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6815" name="Text Box 87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 useBgFill="1">
        <p:nvSpPr>
          <p:cNvPr id="2195510" name="Text Box 54"/>
          <p:cNvSpPr txBox="1">
            <a:spLocks noChangeArrowheads="1"/>
          </p:cNvSpPr>
          <p:nvPr/>
        </p:nvSpPr>
        <p:spPr bwMode="auto">
          <a:xfrm>
            <a:off x="358775" y="5151438"/>
            <a:ext cx="4746625" cy="155416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     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hlink"/>
                </a:solidFill>
              </a:rPr>
              <a:t> = a b c d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s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e t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h </a:t>
            </a:r>
            <a:r>
              <a:rPr lang="en-US" altLang="en-US">
                <a:solidFill>
                  <a:schemeClr val="hlink"/>
                </a:solidFill>
              </a:rPr>
              <a:t>d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a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b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g j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hlink"/>
                </a:solidFill>
              </a:rPr>
              <a:t>c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k t f </a:t>
            </a:r>
            <a:r>
              <a:rPr lang="en-US" altLang="en-US">
                <a:solidFill>
                  <a:schemeClr val="hlink"/>
                </a:solidFill>
              </a:rPr>
              <a:t>d</a:t>
            </a:r>
          </a:p>
        </p:txBody>
      </p:sp>
      <p:sp>
        <p:nvSpPr>
          <p:cNvPr id="246796" name="Text Box 34"/>
          <p:cNvSpPr txBox="1">
            <a:spLocks noChangeArrowheads="1"/>
          </p:cNvSpPr>
          <p:nvPr/>
        </p:nvSpPr>
        <p:spPr bwMode="auto">
          <a:xfrm>
            <a:off x="381000" y="4751388"/>
            <a:ext cx="3346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 answers:</a:t>
            </a:r>
          </a:p>
        </p:txBody>
      </p:sp>
      <p:grpSp>
        <p:nvGrpSpPr>
          <p:cNvPr id="246797" name="Group 69"/>
          <p:cNvGrpSpPr>
            <a:grpSpLocks/>
          </p:cNvGrpSpPr>
          <p:nvPr/>
        </p:nvGrpSpPr>
        <p:grpSpPr bwMode="auto">
          <a:xfrm flipH="1">
            <a:off x="3352800" y="4572000"/>
            <a:ext cx="457200" cy="917575"/>
            <a:chOff x="3309" y="2976"/>
            <a:chExt cx="484" cy="1010"/>
          </a:xfrm>
        </p:grpSpPr>
        <p:sp>
          <p:nvSpPr>
            <p:cNvPr id="246799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800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46801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2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3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4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5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6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7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8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6809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6810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6811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6812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46813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2195521" name="Text Box 65"/>
          <p:cNvSpPr txBox="1">
            <a:spLocks noChangeArrowheads="1"/>
          </p:cNvSpPr>
          <p:nvPr/>
        </p:nvSpPr>
        <p:spPr bwMode="auto">
          <a:xfrm>
            <a:off x="4419600" y="5334000"/>
            <a:ext cx="1676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CA" altLang="en-US">
                <a:solidFill>
                  <a:schemeClr val="tx2"/>
                </a:solidFill>
              </a:rPr>
              <a:t>Wrong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5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955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955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5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955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955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5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1955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1955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1955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955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5520" grpId="0"/>
      <p:bldP spid="2195510" grpId="0" animBg="1"/>
      <p:bldP spid="2195521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7811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7840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7841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365125" y="4568825"/>
            <a:ext cx="3444875" cy="917575"/>
            <a:chOff x="134" y="1968"/>
            <a:chExt cx="2170" cy="578"/>
          </a:xfrm>
        </p:grpSpPr>
        <p:sp>
          <p:nvSpPr>
            <p:cNvPr id="247823" name="Text Box 7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247824" name="Group 8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247825" name="Freeform 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826" name="Group 1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47827" name="Freeform 1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828" name="Freeform 1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829" name="Freeform 1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830" name="Freeform 1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831" name="Freeform 1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832" name="Freeform 1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833" name="Freeform 1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834" name="Oval 1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7835" name="Oval 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7836" name="Oval 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7837" name="Oval 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47838" name="Oval 2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47839" name="Oval 2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247813" name="Group 24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7821" name="Rectangle 25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7822" name="Text Box 26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7814" name="Rectangle 27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193436" name="Text Box 28"/>
          <p:cNvSpPr txBox="1">
            <a:spLocks noChangeArrowheads="1"/>
          </p:cNvSpPr>
          <p:nvPr/>
        </p:nvSpPr>
        <p:spPr bwMode="auto">
          <a:xfrm>
            <a:off x="260350" y="3448050"/>
            <a:ext cx="41481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included</a:t>
            </a:r>
          </a:p>
        </p:txBody>
      </p:sp>
      <p:sp>
        <p:nvSpPr>
          <p:cNvPr id="2193437" name="Line 29"/>
          <p:cNvSpPr>
            <a:spLocks noChangeShapeType="1"/>
          </p:cNvSpPr>
          <p:nvPr/>
        </p:nvSpPr>
        <p:spPr bwMode="auto">
          <a:xfrm>
            <a:off x="3981450" y="1304925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30"/>
          <p:cNvGrpSpPr>
            <a:grpSpLocks/>
          </p:cNvGrpSpPr>
          <p:nvPr/>
        </p:nvGrpSpPr>
        <p:grpSpPr bwMode="auto">
          <a:xfrm>
            <a:off x="304800" y="5181600"/>
            <a:ext cx="3862388" cy="1524000"/>
            <a:chOff x="240" y="432"/>
            <a:chExt cx="2433" cy="960"/>
          </a:xfrm>
        </p:grpSpPr>
        <p:sp>
          <p:nvSpPr>
            <p:cNvPr id="247819" name="Rectangle 31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7820" name="Text Box 32"/>
            <p:cNvSpPr txBox="1">
              <a:spLocks noChangeArrowheads="1"/>
            </p:cNvSpPr>
            <p:nvPr/>
          </p:nvSpPr>
          <p:spPr bwMode="auto">
            <a:xfrm>
              <a:off x="720" y="720"/>
              <a:ext cx="195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</a:t>
              </a:r>
            </a:p>
          </p:txBody>
        </p:sp>
      </p:grpSp>
      <p:sp>
        <p:nvSpPr>
          <p:cNvPr id="2193441" name="Line 33"/>
          <p:cNvSpPr>
            <a:spLocks noChangeShapeType="1"/>
          </p:cNvSpPr>
          <p:nvPr/>
        </p:nvSpPr>
        <p:spPr bwMode="auto">
          <a:xfrm>
            <a:off x="2743200" y="1981200"/>
            <a:ext cx="2362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34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934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934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3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934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93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3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934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934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3437" grpId="0" animBg="1"/>
      <p:bldP spid="2193441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8835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8874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8875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8836" name="Text Box 7"/>
          <p:cNvSpPr txBox="1">
            <a:spLocks noChangeArrowheads="1"/>
          </p:cNvSpPr>
          <p:nvPr/>
        </p:nvSpPr>
        <p:spPr bwMode="auto">
          <a:xfrm>
            <a:off x="304800" y="4648200"/>
            <a:ext cx="3346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 answers:</a:t>
            </a:r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5867400" y="4114800"/>
            <a:ext cx="2860675" cy="2041525"/>
            <a:chOff x="3936" y="2909"/>
            <a:chExt cx="1802" cy="1286"/>
          </a:xfrm>
        </p:grpSpPr>
        <p:sp>
          <p:nvSpPr>
            <p:cNvPr id="248866" name="Text Box 25"/>
            <p:cNvSpPr txBox="1">
              <a:spLocks noChangeArrowheads="1"/>
            </p:cNvSpPr>
            <p:nvPr/>
          </p:nvSpPr>
          <p:spPr bwMode="auto">
            <a:xfrm>
              <a:off x="3936" y="2909"/>
              <a:ext cx="1802" cy="1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combine 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bird’s and</a:t>
              </a:r>
            </a:p>
            <a:p>
              <a:pPr eaLnBrk="1" hangingPunct="1">
                <a:buFontTx/>
                <a:buNone/>
              </a:pPr>
              <a:r>
                <a:rPr lang="en-US" altLang="en-US"/>
                <a:t>friend’s answers</a:t>
              </a:r>
              <a:br>
                <a:rPr lang="en-US" altLang="en-US"/>
              </a:br>
              <a:r>
                <a:rPr lang="en-US" altLang="en-US"/>
                <a:t>and give </a:t>
              </a:r>
            </a:p>
          </p:txBody>
        </p:sp>
        <p:grpSp>
          <p:nvGrpSpPr>
            <p:cNvPr id="248867" name="Group 26"/>
            <p:cNvGrpSpPr>
              <a:grpSpLocks/>
            </p:cNvGrpSpPr>
            <p:nvPr/>
          </p:nvGrpSpPr>
          <p:grpSpPr bwMode="auto">
            <a:xfrm flipH="1">
              <a:off x="5184" y="3072"/>
              <a:ext cx="288" cy="480"/>
              <a:chOff x="2432" y="1328"/>
              <a:chExt cx="906" cy="2075"/>
            </a:xfrm>
          </p:grpSpPr>
          <p:sp>
            <p:nvSpPr>
              <p:cNvPr id="248868" name="Freeform 2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9" name="Freeform 2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0" name="Freeform 2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1" name="Freeform 3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2" name="Freeform 3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3" name="Freeform 3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48838" name="Group 33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8864" name="Rectangle 34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8865" name="Text Box 35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8839" name="Rectangle 36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48840" name="Text Box 37"/>
          <p:cNvSpPr txBox="1">
            <a:spLocks noChangeArrowheads="1"/>
          </p:cNvSpPr>
          <p:nvPr/>
        </p:nvSpPr>
        <p:spPr bwMode="auto">
          <a:xfrm>
            <a:off x="260350" y="3448050"/>
            <a:ext cx="41481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included</a:t>
            </a:r>
          </a:p>
        </p:txBody>
      </p:sp>
      <p:sp>
        <p:nvSpPr>
          <p:cNvPr id="248841" name="Line 38"/>
          <p:cNvSpPr>
            <a:spLocks noChangeShapeType="1"/>
          </p:cNvSpPr>
          <p:nvPr/>
        </p:nvSpPr>
        <p:spPr bwMode="auto">
          <a:xfrm>
            <a:off x="4038600" y="1295400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8842" name="Group 39"/>
          <p:cNvGrpSpPr>
            <a:grpSpLocks/>
          </p:cNvGrpSpPr>
          <p:nvPr/>
        </p:nvGrpSpPr>
        <p:grpSpPr bwMode="auto">
          <a:xfrm>
            <a:off x="304800" y="5181600"/>
            <a:ext cx="3862388" cy="1524000"/>
            <a:chOff x="240" y="432"/>
            <a:chExt cx="2433" cy="960"/>
          </a:xfrm>
        </p:grpSpPr>
        <p:sp>
          <p:nvSpPr>
            <p:cNvPr id="248862" name="Rectangle 40"/>
            <p:cNvSpPr>
              <a:spLocks noChangeArrowheads="1"/>
            </p:cNvSpPr>
            <p:nvPr/>
          </p:nvSpPr>
          <p:spPr bwMode="auto">
            <a:xfrm>
              <a:off x="240" y="432"/>
              <a:ext cx="148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8863" name="Text Box 41"/>
            <p:cNvSpPr txBox="1">
              <a:spLocks noChangeArrowheads="1"/>
            </p:cNvSpPr>
            <p:nvPr/>
          </p:nvSpPr>
          <p:spPr bwMode="auto">
            <a:xfrm>
              <a:off x="720" y="720"/>
              <a:ext cx="195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</a:t>
              </a:r>
            </a:p>
          </p:txBody>
        </p:sp>
      </p:grpSp>
      <p:sp useBgFill="1">
        <p:nvSpPr>
          <p:cNvPr id="2189354" name="Text Box 42"/>
          <p:cNvSpPr txBox="1">
            <a:spLocks noChangeArrowheads="1"/>
          </p:cNvSpPr>
          <p:nvPr/>
        </p:nvSpPr>
        <p:spPr bwMode="auto">
          <a:xfrm>
            <a:off x="328613" y="5151438"/>
            <a:ext cx="3709987" cy="155416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     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hlink"/>
                </a:solidFill>
              </a:rPr>
              <a:t> = t 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      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</a:t>
            </a:r>
            <a:r>
              <a:rPr lang="en-US" altLang="en-US">
                <a:solidFill>
                  <a:srgbClr val="0000CC"/>
                </a:solidFill>
              </a:rPr>
              <a:t> </a:t>
            </a:r>
            <a:r>
              <a:rPr lang="en-US" altLang="en-US">
                <a:solidFill>
                  <a:schemeClr val="accent2"/>
                </a:solidFill>
              </a:rPr>
              <a:t>a s b e </a:t>
            </a:r>
            <a:r>
              <a:rPr lang="en-US" altLang="en-US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accent2"/>
                </a:solidFill>
              </a:rPr>
              <a:t> c h d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       Y</a:t>
            </a:r>
            <a:r>
              <a:rPr lang="en-US" altLang="en-US">
                <a:solidFill>
                  <a:schemeClr val="accent2"/>
                </a:solidFill>
              </a:rPr>
              <a:t> = r </a:t>
            </a:r>
            <a:r>
              <a:rPr lang="en-US" altLang="en-US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accent2"/>
                </a:solidFill>
              </a:rPr>
              <a:t> w</a:t>
            </a:r>
          </a:p>
        </p:txBody>
      </p:sp>
      <p:sp>
        <p:nvSpPr>
          <p:cNvPr id="2189355" name="Text Box 43"/>
          <p:cNvSpPr txBox="1">
            <a:spLocks noChangeArrowheads="1"/>
          </p:cNvSpPr>
          <p:nvPr/>
        </p:nvSpPr>
        <p:spPr bwMode="auto">
          <a:xfrm>
            <a:off x="6705600" y="6049963"/>
            <a:ext cx="14176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>
                <a:solidFill>
                  <a:schemeClr val="hlink"/>
                </a:solidFill>
              </a:rPr>
              <a:t> = t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.</a:t>
            </a:r>
          </a:p>
        </p:txBody>
      </p:sp>
      <p:sp>
        <p:nvSpPr>
          <p:cNvPr id="248845" name="Line 44"/>
          <p:cNvSpPr>
            <a:spLocks noChangeShapeType="1"/>
          </p:cNvSpPr>
          <p:nvPr/>
        </p:nvSpPr>
        <p:spPr bwMode="auto">
          <a:xfrm>
            <a:off x="2743200" y="1981200"/>
            <a:ext cx="2362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8846" name="Group 45"/>
          <p:cNvGrpSpPr>
            <a:grpSpLocks/>
          </p:cNvGrpSpPr>
          <p:nvPr/>
        </p:nvGrpSpPr>
        <p:grpSpPr bwMode="auto">
          <a:xfrm flipH="1">
            <a:off x="3352800" y="4572000"/>
            <a:ext cx="457200" cy="917575"/>
            <a:chOff x="3309" y="2976"/>
            <a:chExt cx="484" cy="1010"/>
          </a:xfrm>
        </p:grpSpPr>
        <p:sp>
          <p:nvSpPr>
            <p:cNvPr id="248847" name="Freeform 4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8848" name="Group 4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48849" name="Freeform 4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0" name="Freeform 4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1" name="Freeform 5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2" name="Freeform 5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3" name="Freeform 5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4" name="Freeform 5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5" name="Freeform 5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6" name="Oval 5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8857" name="Oval 5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8858" name="Oval 5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8859" name="Oval 5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48860" name="Oval 5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48861" name="Oval 6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9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89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89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9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89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89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9354" grpId="0" animBg="1"/>
      <p:bldP spid="2189355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49859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49884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49885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9860" name="Group 6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49882" name="Rectangle 7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49883" name="Text Box 8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49861" name="Rectangle 9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i="1"/>
              <a:t> </a:t>
            </a:r>
            <a:r>
              <a:rPr lang="en-US" altLang="en-US"/>
              <a:t>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49862" name="Text Box 10"/>
          <p:cNvSpPr txBox="1">
            <a:spLocks noChangeArrowheads="1"/>
          </p:cNvSpPr>
          <p:nvPr/>
        </p:nvSpPr>
        <p:spPr bwMode="auto">
          <a:xfrm>
            <a:off x="260350" y="3448050"/>
            <a:ext cx="4894263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 one of 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not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not included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Neither are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Both are included</a:t>
            </a:r>
          </a:p>
        </p:txBody>
      </p:sp>
      <p:sp>
        <p:nvSpPr>
          <p:cNvPr id="249863" name="Text Box 13"/>
          <p:cNvSpPr txBox="1">
            <a:spLocks noChangeArrowheads="1"/>
          </p:cNvSpPr>
          <p:nvPr/>
        </p:nvSpPr>
        <p:spPr bwMode="auto">
          <a:xfrm>
            <a:off x="5502275" y="1314450"/>
            <a:ext cx="34480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Last chars not equal</a:t>
            </a:r>
          </a:p>
        </p:txBody>
      </p:sp>
      <p:sp>
        <p:nvSpPr>
          <p:cNvPr id="1644558" name="Text Box 14"/>
          <p:cNvSpPr txBox="1">
            <a:spLocks noChangeArrowheads="1"/>
          </p:cNvSpPr>
          <p:nvPr/>
        </p:nvSpPr>
        <p:spPr bwMode="auto">
          <a:xfrm>
            <a:off x="5497513" y="4438650"/>
            <a:ext cx="304323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Given any optSol</a:t>
            </a:r>
            <a:br>
              <a:rPr lang="en-US" altLang="en-US"/>
            </a:br>
            <a:r>
              <a:rPr lang="en-US" altLang="en-US"/>
              <a:t>she needs to have</a:t>
            </a:r>
            <a:br>
              <a:rPr lang="en-US" altLang="en-US"/>
            </a:br>
            <a:r>
              <a:rPr lang="en-US" altLang="en-US"/>
              <a:t>a valid answer.</a:t>
            </a:r>
          </a:p>
        </p:txBody>
      </p:sp>
      <p:sp>
        <p:nvSpPr>
          <p:cNvPr id="1644559" name="Rectangle 15"/>
          <p:cNvSpPr>
            <a:spLocks noChangeArrowheads="1"/>
          </p:cNvSpPr>
          <p:nvPr/>
        </p:nvSpPr>
        <p:spPr bwMode="auto">
          <a:xfrm>
            <a:off x="5334000" y="3429000"/>
            <a:ext cx="36972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Can we eliminate</a:t>
            </a:r>
            <a:br>
              <a:rPr lang="en-US" altLang="en-US"/>
            </a:br>
            <a:r>
              <a:rPr lang="en-US" altLang="en-US"/>
              <a:t>some of her answers?</a:t>
            </a:r>
          </a:p>
        </p:txBody>
      </p:sp>
      <p:sp>
        <p:nvSpPr>
          <p:cNvPr id="1644566" name="Text Box 22"/>
          <p:cNvSpPr txBox="1">
            <a:spLocks noChangeArrowheads="1"/>
          </p:cNvSpPr>
          <p:nvPr/>
        </p:nvSpPr>
        <p:spPr bwMode="auto">
          <a:xfrm>
            <a:off x="4495800" y="4845050"/>
            <a:ext cx="387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3600">
                <a:solidFill>
                  <a:schemeClr val="hlink"/>
                </a:solidFill>
              </a:rPr>
              <a:t>?</a:t>
            </a:r>
          </a:p>
        </p:txBody>
      </p:sp>
      <p:sp>
        <p:nvSpPr>
          <p:cNvPr id="1644567" name="Freeform 23"/>
          <p:cNvSpPr>
            <a:spLocks/>
          </p:cNvSpPr>
          <p:nvPr/>
        </p:nvSpPr>
        <p:spPr bwMode="auto">
          <a:xfrm>
            <a:off x="4648200" y="4752975"/>
            <a:ext cx="992188" cy="465138"/>
          </a:xfrm>
          <a:custGeom>
            <a:avLst/>
            <a:gdLst>
              <a:gd name="T0" fmla="*/ 0 w 625"/>
              <a:gd name="T1" fmla="*/ 2147483647 h 293"/>
              <a:gd name="T2" fmla="*/ 2147483647 w 625"/>
              <a:gd name="T3" fmla="*/ 2147483647 h 293"/>
              <a:gd name="T4" fmla="*/ 2147483647 w 625"/>
              <a:gd name="T5" fmla="*/ 2147483647 h 293"/>
              <a:gd name="T6" fmla="*/ 2147483647 w 625"/>
              <a:gd name="T7" fmla="*/ 2147483647 h 293"/>
              <a:gd name="T8" fmla="*/ 0 60000 65536"/>
              <a:gd name="T9" fmla="*/ 0 60000 65536"/>
              <a:gd name="T10" fmla="*/ 0 60000 65536"/>
              <a:gd name="T11" fmla="*/ 0 60000 65536"/>
              <a:gd name="T12" fmla="*/ 0 w 625"/>
              <a:gd name="T13" fmla="*/ 0 h 293"/>
              <a:gd name="T14" fmla="*/ 625 w 625"/>
              <a:gd name="T15" fmla="*/ 293 h 29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25" h="293">
                <a:moveTo>
                  <a:pt x="0" y="283"/>
                </a:moveTo>
                <a:cubicBezTo>
                  <a:pt x="87" y="278"/>
                  <a:pt x="421" y="293"/>
                  <a:pt x="523" y="253"/>
                </a:cubicBezTo>
                <a:cubicBezTo>
                  <a:pt x="625" y="213"/>
                  <a:pt x="621" y="82"/>
                  <a:pt x="611" y="41"/>
                </a:cubicBezTo>
                <a:cubicBezTo>
                  <a:pt x="601" y="0"/>
                  <a:pt x="492" y="12"/>
                  <a:pt x="461" y="5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4568" name="Text Box 24"/>
          <p:cNvSpPr txBox="1">
            <a:spLocks noChangeArrowheads="1"/>
          </p:cNvSpPr>
          <p:nvPr/>
        </p:nvSpPr>
        <p:spPr bwMode="auto">
          <a:xfrm>
            <a:off x="4494213" y="5378450"/>
            <a:ext cx="387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3600">
                <a:solidFill>
                  <a:schemeClr val="hlink"/>
                </a:solidFill>
              </a:rPr>
              <a:t>?</a:t>
            </a:r>
          </a:p>
        </p:txBody>
      </p:sp>
      <p:sp>
        <p:nvSpPr>
          <p:cNvPr id="1644569" name="Freeform 25"/>
          <p:cNvSpPr>
            <a:spLocks/>
          </p:cNvSpPr>
          <p:nvPr/>
        </p:nvSpPr>
        <p:spPr bwMode="auto">
          <a:xfrm>
            <a:off x="4687888" y="4205288"/>
            <a:ext cx="1046162" cy="1539875"/>
          </a:xfrm>
          <a:custGeom>
            <a:avLst/>
            <a:gdLst>
              <a:gd name="T0" fmla="*/ 0 w 659"/>
              <a:gd name="T1" fmla="*/ 2147483647 h 970"/>
              <a:gd name="T2" fmla="*/ 2147483647 w 659"/>
              <a:gd name="T3" fmla="*/ 2147483647 h 970"/>
              <a:gd name="T4" fmla="*/ 2147483647 w 659"/>
              <a:gd name="T5" fmla="*/ 2147483647 h 970"/>
              <a:gd name="T6" fmla="*/ 2147483647 w 659"/>
              <a:gd name="T7" fmla="*/ 2147483647 h 970"/>
              <a:gd name="T8" fmla="*/ 0 60000 65536"/>
              <a:gd name="T9" fmla="*/ 0 60000 65536"/>
              <a:gd name="T10" fmla="*/ 0 60000 65536"/>
              <a:gd name="T11" fmla="*/ 0 60000 65536"/>
              <a:gd name="T12" fmla="*/ 0 w 659"/>
              <a:gd name="T13" fmla="*/ 0 h 970"/>
              <a:gd name="T14" fmla="*/ 659 w 659"/>
              <a:gd name="T15" fmla="*/ 970 h 9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9" h="970">
                <a:moveTo>
                  <a:pt x="0" y="951"/>
                </a:moveTo>
                <a:cubicBezTo>
                  <a:pt x="93" y="931"/>
                  <a:pt x="453" y="970"/>
                  <a:pt x="556" y="834"/>
                </a:cubicBezTo>
                <a:cubicBezTo>
                  <a:pt x="659" y="698"/>
                  <a:pt x="643" y="268"/>
                  <a:pt x="621" y="134"/>
                </a:cubicBezTo>
                <a:cubicBezTo>
                  <a:pt x="599" y="0"/>
                  <a:pt x="467" y="49"/>
                  <a:pt x="426" y="27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4570" name="Text Box 26"/>
          <p:cNvSpPr txBox="1">
            <a:spLocks noChangeArrowheads="1"/>
          </p:cNvSpPr>
          <p:nvPr/>
        </p:nvSpPr>
        <p:spPr bwMode="auto">
          <a:xfrm>
            <a:off x="4518025" y="5759450"/>
            <a:ext cx="387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3600">
                <a:solidFill>
                  <a:schemeClr val="hlink"/>
                </a:solidFill>
              </a:rPr>
              <a:t>?</a:t>
            </a:r>
          </a:p>
        </p:txBody>
      </p:sp>
      <p:sp>
        <p:nvSpPr>
          <p:cNvPr id="1644571" name="Freeform 27"/>
          <p:cNvSpPr>
            <a:spLocks/>
          </p:cNvSpPr>
          <p:nvPr/>
        </p:nvSpPr>
        <p:spPr bwMode="auto">
          <a:xfrm>
            <a:off x="4670425" y="4305300"/>
            <a:ext cx="1030288" cy="1976438"/>
          </a:xfrm>
          <a:custGeom>
            <a:avLst/>
            <a:gdLst>
              <a:gd name="T0" fmla="*/ 0 w 649"/>
              <a:gd name="T1" fmla="*/ 2147483647 h 1245"/>
              <a:gd name="T2" fmla="*/ 2147483647 w 649"/>
              <a:gd name="T3" fmla="*/ 2147483647 h 1245"/>
              <a:gd name="T4" fmla="*/ 2147483647 w 649"/>
              <a:gd name="T5" fmla="*/ 2147483647 h 1245"/>
              <a:gd name="T6" fmla="*/ 2147483647 w 649"/>
              <a:gd name="T7" fmla="*/ 0 h 1245"/>
              <a:gd name="T8" fmla="*/ 0 60000 65536"/>
              <a:gd name="T9" fmla="*/ 0 60000 65536"/>
              <a:gd name="T10" fmla="*/ 0 60000 65536"/>
              <a:gd name="T11" fmla="*/ 0 60000 65536"/>
              <a:gd name="T12" fmla="*/ 0 w 649"/>
              <a:gd name="T13" fmla="*/ 0 h 1245"/>
              <a:gd name="T14" fmla="*/ 649 w 649"/>
              <a:gd name="T15" fmla="*/ 1245 h 124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49" h="1245">
                <a:moveTo>
                  <a:pt x="0" y="1128"/>
                </a:moveTo>
                <a:cubicBezTo>
                  <a:pt x="87" y="1123"/>
                  <a:pt x="419" y="1245"/>
                  <a:pt x="523" y="1098"/>
                </a:cubicBezTo>
                <a:cubicBezTo>
                  <a:pt x="627" y="951"/>
                  <a:pt x="649" y="431"/>
                  <a:pt x="624" y="248"/>
                </a:cubicBezTo>
                <a:cubicBezTo>
                  <a:pt x="599" y="65"/>
                  <a:pt x="428" y="52"/>
                  <a:pt x="376" y="0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4572" name="Freeform 28"/>
          <p:cNvSpPr>
            <a:spLocks/>
          </p:cNvSpPr>
          <p:nvPr/>
        </p:nvSpPr>
        <p:spPr bwMode="auto">
          <a:xfrm>
            <a:off x="4648200" y="4662488"/>
            <a:ext cx="1031875" cy="1576387"/>
          </a:xfrm>
          <a:custGeom>
            <a:avLst/>
            <a:gdLst>
              <a:gd name="T0" fmla="*/ 0 w 650"/>
              <a:gd name="T1" fmla="*/ 2147483647 h 993"/>
              <a:gd name="T2" fmla="*/ 2147483647 w 650"/>
              <a:gd name="T3" fmla="*/ 2147483647 h 993"/>
              <a:gd name="T4" fmla="*/ 2147483647 w 650"/>
              <a:gd name="T5" fmla="*/ 2147483647 h 993"/>
              <a:gd name="T6" fmla="*/ 2147483647 w 650"/>
              <a:gd name="T7" fmla="*/ 2147483647 h 993"/>
              <a:gd name="T8" fmla="*/ 0 60000 65536"/>
              <a:gd name="T9" fmla="*/ 0 60000 65536"/>
              <a:gd name="T10" fmla="*/ 0 60000 65536"/>
              <a:gd name="T11" fmla="*/ 0 60000 65536"/>
              <a:gd name="T12" fmla="*/ 0 w 650"/>
              <a:gd name="T13" fmla="*/ 0 h 993"/>
              <a:gd name="T14" fmla="*/ 650 w 650"/>
              <a:gd name="T15" fmla="*/ 993 h 99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0" h="993">
                <a:moveTo>
                  <a:pt x="0" y="897"/>
                </a:moveTo>
                <a:cubicBezTo>
                  <a:pt x="87" y="892"/>
                  <a:pt x="417" y="993"/>
                  <a:pt x="523" y="867"/>
                </a:cubicBezTo>
                <a:cubicBezTo>
                  <a:pt x="629" y="741"/>
                  <a:pt x="650" y="276"/>
                  <a:pt x="638" y="138"/>
                </a:cubicBezTo>
                <a:cubicBezTo>
                  <a:pt x="626" y="0"/>
                  <a:pt x="491" y="61"/>
                  <a:pt x="452" y="40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4573" name="Line 29"/>
          <p:cNvSpPr>
            <a:spLocks noChangeShapeType="1"/>
          </p:cNvSpPr>
          <p:nvPr/>
        </p:nvSpPr>
        <p:spPr bwMode="auto">
          <a:xfrm>
            <a:off x="990600" y="6172200"/>
            <a:ext cx="33528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4574" name="Line 30"/>
          <p:cNvSpPr>
            <a:spLocks noChangeShapeType="1"/>
          </p:cNvSpPr>
          <p:nvPr/>
        </p:nvSpPr>
        <p:spPr bwMode="auto">
          <a:xfrm>
            <a:off x="990600" y="5715000"/>
            <a:ext cx="34290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4575" name="Line 31"/>
          <p:cNvSpPr>
            <a:spLocks noChangeShapeType="1"/>
          </p:cNvSpPr>
          <p:nvPr/>
        </p:nvSpPr>
        <p:spPr bwMode="auto">
          <a:xfrm>
            <a:off x="990600" y="5257800"/>
            <a:ext cx="3505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" name="Group 35"/>
          <p:cNvGrpSpPr>
            <a:grpSpLocks/>
          </p:cNvGrpSpPr>
          <p:nvPr/>
        </p:nvGrpSpPr>
        <p:grpSpPr bwMode="auto">
          <a:xfrm>
            <a:off x="5105400" y="4038600"/>
            <a:ext cx="214313" cy="2743200"/>
            <a:chOff x="3216" y="2544"/>
            <a:chExt cx="135" cy="1728"/>
          </a:xfrm>
        </p:grpSpPr>
        <p:sp>
          <p:nvSpPr>
            <p:cNvPr id="249879" name="Freeform 20"/>
            <p:cNvSpPr>
              <a:spLocks/>
            </p:cNvSpPr>
            <p:nvPr/>
          </p:nvSpPr>
          <p:spPr bwMode="auto">
            <a:xfrm>
              <a:off x="3216" y="2544"/>
              <a:ext cx="96" cy="176"/>
            </a:xfrm>
            <a:custGeom>
              <a:avLst/>
              <a:gdLst>
                <a:gd name="T0" fmla="*/ 0 w 96"/>
                <a:gd name="T1" fmla="*/ 144 h 176"/>
                <a:gd name="T2" fmla="*/ 58 w 96"/>
                <a:gd name="T3" fmla="*/ 176 h 176"/>
                <a:gd name="T4" fmla="*/ 96 w 96"/>
                <a:gd name="T5" fmla="*/ 0 h 176"/>
                <a:gd name="T6" fmla="*/ 0 60000 65536"/>
                <a:gd name="T7" fmla="*/ 0 60000 65536"/>
                <a:gd name="T8" fmla="*/ 0 60000 65536"/>
                <a:gd name="T9" fmla="*/ 0 w 96"/>
                <a:gd name="T10" fmla="*/ 0 h 176"/>
                <a:gd name="T11" fmla="*/ 96 w 96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176">
                  <a:moveTo>
                    <a:pt x="0" y="144"/>
                  </a:moveTo>
                  <a:lnTo>
                    <a:pt x="58" y="176"/>
                  </a:lnTo>
                  <a:lnTo>
                    <a:pt x="96" y="0"/>
                  </a:ln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80" name="Freeform 21"/>
            <p:cNvSpPr>
              <a:spLocks/>
            </p:cNvSpPr>
            <p:nvPr/>
          </p:nvSpPr>
          <p:spPr bwMode="auto">
            <a:xfrm>
              <a:off x="3237" y="2862"/>
              <a:ext cx="96" cy="176"/>
            </a:xfrm>
            <a:custGeom>
              <a:avLst/>
              <a:gdLst>
                <a:gd name="T0" fmla="*/ 0 w 96"/>
                <a:gd name="T1" fmla="*/ 144 h 176"/>
                <a:gd name="T2" fmla="*/ 58 w 96"/>
                <a:gd name="T3" fmla="*/ 176 h 176"/>
                <a:gd name="T4" fmla="*/ 96 w 96"/>
                <a:gd name="T5" fmla="*/ 0 h 176"/>
                <a:gd name="T6" fmla="*/ 0 60000 65536"/>
                <a:gd name="T7" fmla="*/ 0 60000 65536"/>
                <a:gd name="T8" fmla="*/ 0 60000 65536"/>
                <a:gd name="T9" fmla="*/ 0 w 96"/>
                <a:gd name="T10" fmla="*/ 0 h 176"/>
                <a:gd name="T11" fmla="*/ 96 w 96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176">
                  <a:moveTo>
                    <a:pt x="0" y="144"/>
                  </a:moveTo>
                  <a:lnTo>
                    <a:pt x="58" y="176"/>
                  </a:lnTo>
                  <a:lnTo>
                    <a:pt x="96" y="0"/>
                  </a:ln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81" name="Freeform 34"/>
            <p:cNvSpPr>
              <a:spLocks/>
            </p:cNvSpPr>
            <p:nvPr/>
          </p:nvSpPr>
          <p:spPr bwMode="auto">
            <a:xfrm>
              <a:off x="3255" y="4096"/>
              <a:ext cx="96" cy="176"/>
            </a:xfrm>
            <a:custGeom>
              <a:avLst/>
              <a:gdLst>
                <a:gd name="T0" fmla="*/ 0 w 96"/>
                <a:gd name="T1" fmla="*/ 144 h 176"/>
                <a:gd name="T2" fmla="*/ 58 w 96"/>
                <a:gd name="T3" fmla="*/ 176 h 176"/>
                <a:gd name="T4" fmla="*/ 96 w 96"/>
                <a:gd name="T5" fmla="*/ 0 h 176"/>
                <a:gd name="T6" fmla="*/ 0 60000 65536"/>
                <a:gd name="T7" fmla="*/ 0 60000 65536"/>
                <a:gd name="T8" fmla="*/ 0 60000 65536"/>
                <a:gd name="T9" fmla="*/ 0 w 96"/>
                <a:gd name="T10" fmla="*/ 0 h 176"/>
                <a:gd name="T11" fmla="*/ 96 w 96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176">
                  <a:moveTo>
                    <a:pt x="0" y="144"/>
                  </a:moveTo>
                  <a:lnTo>
                    <a:pt x="58" y="176"/>
                  </a:lnTo>
                  <a:lnTo>
                    <a:pt x="96" y="0"/>
                  </a:ln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44580" name="Freeform 36"/>
          <p:cNvSpPr>
            <a:spLocks/>
          </p:cNvSpPr>
          <p:nvPr/>
        </p:nvSpPr>
        <p:spPr bwMode="auto">
          <a:xfrm>
            <a:off x="4800600" y="5100638"/>
            <a:ext cx="1111250" cy="1639887"/>
          </a:xfrm>
          <a:custGeom>
            <a:avLst/>
            <a:gdLst>
              <a:gd name="T0" fmla="*/ 0 w 700"/>
              <a:gd name="T1" fmla="*/ 2147483647 h 1033"/>
              <a:gd name="T2" fmla="*/ 2147483647 w 700"/>
              <a:gd name="T3" fmla="*/ 2147483647 h 1033"/>
              <a:gd name="T4" fmla="*/ 2147483647 w 700"/>
              <a:gd name="T5" fmla="*/ 2147483647 h 1033"/>
              <a:gd name="T6" fmla="*/ 2147483647 w 700"/>
              <a:gd name="T7" fmla="*/ 2147483647 h 1033"/>
              <a:gd name="T8" fmla="*/ 0 60000 65536"/>
              <a:gd name="T9" fmla="*/ 0 60000 65536"/>
              <a:gd name="T10" fmla="*/ 0 60000 65536"/>
              <a:gd name="T11" fmla="*/ 0 60000 65536"/>
              <a:gd name="T12" fmla="*/ 0 w 700"/>
              <a:gd name="T13" fmla="*/ 0 h 1033"/>
              <a:gd name="T14" fmla="*/ 700 w 700"/>
              <a:gd name="T15" fmla="*/ 1033 h 103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00" h="1033">
                <a:moveTo>
                  <a:pt x="0" y="66"/>
                </a:moveTo>
                <a:cubicBezTo>
                  <a:pt x="100" y="78"/>
                  <a:pt x="506" y="0"/>
                  <a:pt x="603" y="137"/>
                </a:cubicBezTo>
                <a:cubicBezTo>
                  <a:pt x="700" y="274"/>
                  <a:pt x="646" y="747"/>
                  <a:pt x="585" y="890"/>
                </a:cubicBezTo>
                <a:cubicBezTo>
                  <a:pt x="524" y="1033"/>
                  <a:pt x="311" y="974"/>
                  <a:pt x="239" y="996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4581" name="Freeform 37"/>
          <p:cNvSpPr>
            <a:spLocks/>
          </p:cNvSpPr>
          <p:nvPr/>
        </p:nvSpPr>
        <p:spPr bwMode="auto">
          <a:xfrm>
            <a:off x="4670425" y="5668963"/>
            <a:ext cx="1014413" cy="1012825"/>
          </a:xfrm>
          <a:custGeom>
            <a:avLst/>
            <a:gdLst>
              <a:gd name="T0" fmla="*/ 0 w 639"/>
              <a:gd name="T1" fmla="*/ 0 h 638"/>
              <a:gd name="T2" fmla="*/ 2147483647 w 639"/>
              <a:gd name="T3" fmla="*/ 2147483647 h 638"/>
              <a:gd name="T4" fmla="*/ 2147483647 w 639"/>
              <a:gd name="T5" fmla="*/ 2147483647 h 638"/>
              <a:gd name="T6" fmla="*/ 2147483647 w 639"/>
              <a:gd name="T7" fmla="*/ 2147483647 h 638"/>
              <a:gd name="T8" fmla="*/ 0 60000 65536"/>
              <a:gd name="T9" fmla="*/ 0 60000 65536"/>
              <a:gd name="T10" fmla="*/ 0 60000 65536"/>
              <a:gd name="T11" fmla="*/ 0 60000 65536"/>
              <a:gd name="T12" fmla="*/ 0 w 639"/>
              <a:gd name="T13" fmla="*/ 0 h 638"/>
              <a:gd name="T14" fmla="*/ 639 w 639"/>
              <a:gd name="T15" fmla="*/ 638 h 63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39" h="638">
                <a:moveTo>
                  <a:pt x="0" y="0"/>
                </a:moveTo>
                <a:cubicBezTo>
                  <a:pt x="91" y="15"/>
                  <a:pt x="459" y="5"/>
                  <a:pt x="549" y="89"/>
                </a:cubicBezTo>
                <a:cubicBezTo>
                  <a:pt x="639" y="173"/>
                  <a:pt x="588" y="414"/>
                  <a:pt x="541" y="505"/>
                </a:cubicBezTo>
                <a:cubicBezTo>
                  <a:pt x="494" y="596"/>
                  <a:pt x="325" y="610"/>
                  <a:pt x="268" y="638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445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445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445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445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445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445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44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44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445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445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445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445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644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644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6445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6445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44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44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644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644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6445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6445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644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644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644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644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6445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6445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4558" grpId="0"/>
      <p:bldP spid="1644559" grpId="0"/>
      <p:bldP spid="1644567" grpId="0" animBg="1"/>
      <p:bldP spid="1644567" grpId="1" animBg="1"/>
      <p:bldP spid="1644569" grpId="0" animBg="1"/>
      <p:bldP spid="1644569" grpId="1" animBg="1"/>
      <p:bldP spid="1644571" grpId="0" animBg="1"/>
      <p:bldP spid="1644571" grpId="1" animBg="1"/>
      <p:bldP spid="1644572" grpId="0" animBg="1"/>
      <p:bldP spid="1644572" grpId="1" animBg="1"/>
      <p:bldP spid="1644573" grpId="0" animBg="1"/>
      <p:bldP spid="1644574" grpId="0" animBg="1"/>
      <p:bldP spid="1644575" grpId="0" animBg="1"/>
      <p:bldP spid="1644580" grpId="0" animBg="1"/>
      <p:bldP spid="1644580" grpId="1" animBg="1"/>
      <p:bldP spid="1644581" grpId="0" animBg="1"/>
      <p:bldP spid="1644581" grpId="1" animBg="1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50883" name="Group 3"/>
          <p:cNvGrpSpPr>
            <a:grpSpLocks/>
          </p:cNvGrpSpPr>
          <p:nvPr/>
        </p:nvGrpSpPr>
        <p:grpSpPr bwMode="auto">
          <a:xfrm>
            <a:off x="304800" y="2209800"/>
            <a:ext cx="3200400" cy="762000"/>
            <a:chOff x="96" y="816"/>
            <a:chExt cx="2016" cy="480"/>
          </a:xfrm>
        </p:grpSpPr>
        <p:sp>
          <p:nvSpPr>
            <p:cNvPr id="250899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50900" name="Picture 5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0884" name="Group 6"/>
          <p:cNvGrpSpPr>
            <a:grpSpLocks/>
          </p:cNvGrpSpPr>
          <p:nvPr/>
        </p:nvGrpSpPr>
        <p:grpSpPr bwMode="auto">
          <a:xfrm>
            <a:off x="315913" y="685800"/>
            <a:ext cx="4797425" cy="1524000"/>
            <a:chOff x="240" y="432"/>
            <a:chExt cx="3022" cy="960"/>
          </a:xfrm>
        </p:grpSpPr>
        <p:sp>
          <p:nvSpPr>
            <p:cNvPr id="250897" name="Rectangle 7"/>
            <p:cNvSpPr>
              <a:spLocks noChangeArrowheads="1"/>
            </p:cNvSpPr>
            <p:nvPr/>
          </p:nvSpPr>
          <p:spPr bwMode="auto">
            <a:xfrm>
              <a:off x="240" y="432"/>
              <a:ext cx="1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instance:</a:t>
              </a:r>
              <a:endParaRPr lang="en-US" altLang="en-US"/>
            </a:p>
          </p:txBody>
        </p:sp>
        <p:sp>
          <p:nvSpPr>
            <p:cNvPr id="250898" name="Text Box 8"/>
            <p:cNvSpPr txBox="1">
              <a:spLocks noChangeArrowheads="1"/>
            </p:cNvSpPr>
            <p:nvPr/>
          </p:nvSpPr>
          <p:spPr bwMode="auto">
            <a:xfrm>
              <a:off x="720" y="720"/>
              <a:ext cx="254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>
                  <a:solidFill>
                    <a:schemeClr val="accent2"/>
                  </a:solidFill>
                </a:rPr>
                <a:t> = a s b e t c h d a</a:t>
              </a:r>
            </a:p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>
                  <a:solidFill>
                    <a:schemeClr val="accent2"/>
                  </a:solidFill>
                </a:rPr>
                <a:t> = r t w a b g j c k t f d</a:t>
              </a:r>
            </a:p>
          </p:txBody>
        </p:sp>
      </p:grpSp>
      <p:sp>
        <p:nvSpPr>
          <p:cNvPr id="250885" name="Rectangle 9"/>
          <p:cNvSpPr>
            <a:spLocks noChangeArrowheads="1"/>
          </p:cNvSpPr>
          <p:nvPr/>
        </p:nvSpPr>
        <p:spPr bwMode="auto">
          <a:xfrm>
            <a:off x="488950" y="2909888"/>
            <a:ext cx="88090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“Is the last character of either 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 or 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 included in </a:t>
            </a:r>
            <a:r>
              <a:rPr lang="en-US" altLang="en-US" i="1">
                <a:solidFill>
                  <a:schemeClr val="hlink"/>
                </a:solidFill>
              </a:rPr>
              <a:t>Z</a:t>
            </a:r>
            <a:r>
              <a:rPr lang="en-US" altLang="en-US"/>
              <a:t>?” </a:t>
            </a:r>
          </a:p>
        </p:txBody>
      </p:sp>
      <p:sp>
        <p:nvSpPr>
          <p:cNvPr id="250886" name="Text Box 10"/>
          <p:cNvSpPr txBox="1">
            <a:spLocks noChangeArrowheads="1"/>
          </p:cNvSpPr>
          <p:nvPr/>
        </p:nvSpPr>
        <p:spPr bwMode="auto">
          <a:xfrm>
            <a:off x="260350" y="3448050"/>
            <a:ext cx="4894263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 one of 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not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not included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X</a:t>
            </a:r>
            <a:r>
              <a:rPr lang="en-US" altLang="en-US" sz="3200"/>
              <a:t> is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Last of </a:t>
            </a:r>
            <a:r>
              <a:rPr lang="en-US" altLang="en-US" sz="3200" i="1"/>
              <a:t>Y</a:t>
            </a:r>
            <a:r>
              <a:rPr lang="en-US" altLang="en-US" sz="3200"/>
              <a:t> is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Neither are included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Both are included</a:t>
            </a:r>
          </a:p>
        </p:txBody>
      </p:sp>
      <p:sp>
        <p:nvSpPr>
          <p:cNvPr id="250887" name="Text Box 11"/>
          <p:cNvSpPr txBox="1">
            <a:spLocks noChangeArrowheads="1"/>
          </p:cNvSpPr>
          <p:nvPr/>
        </p:nvSpPr>
        <p:spPr bwMode="auto">
          <a:xfrm>
            <a:off x="5502275" y="1314450"/>
            <a:ext cx="34480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Last chars not equal</a:t>
            </a:r>
          </a:p>
        </p:txBody>
      </p:sp>
      <p:sp>
        <p:nvSpPr>
          <p:cNvPr id="250888" name="Line 24"/>
          <p:cNvSpPr>
            <a:spLocks noChangeShapeType="1"/>
          </p:cNvSpPr>
          <p:nvPr/>
        </p:nvSpPr>
        <p:spPr bwMode="auto">
          <a:xfrm>
            <a:off x="914400" y="6172200"/>
            <a:ext cx="33528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89" name="Line 25"/>
          <p:cNvSpPr>
            <a:spLocks noChangeShapeType="1"/>
          </p:cNvSpPr>
          <p:nvPr/>
        </p:nvSpPr>
        <p:spPr bwMode="auto">
          <a:xfrm>
            <a:off x="914400" y="5715000"/>
            <a:ext cx="34290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90" name="Line 26"/>
          <p:cNvSpPr>
            <a:spLocks noChangeShapeType="1"/>
          </p:cNvSpPr>
          <p:nvPr/>
        </p:nvSpPr>
        <p:spPr bwMode="auto">
          <a:xfrm>
            <a:off x="914400" y="5257800"/>
            <a:ext cx="35052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6623" name="Rectangle 31"/>
          <p:cNvSpPr>
            <a:spLocks noChangeArrowheads="1"/>
          </p:cNvSpPr>
          <p:nvPr/>
        </p:nvSpPr>
        <p:spPr bwMode="auto">
          <a:xfrm>
            <a:off x="5262563" y="57451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# of answers</a:t>
            </a:r>
            <a:r>
              <a:rPr lang="en-US" altLang="en-US">
                <a:solidFill>
                  <a:srgbClr val="FF66FF"/>
                </a:solidFill>
              </a:rPr>
              <a:t> </a:t>
            </a:r>
            <a:r>
              <a:rPr lang="en-US" altLang="en-US" i="1">
                <a:solidFill>
                  <a:srgbClr val="FF66FF"/>
                </a:solidFill>
              </a:rPr>
              <a:t>K</a:t>
            </a:r>
            <a:r>
              <a:rPr lang="en-US" altLang="en-US"/>
              <a:t> =</a:t>
            </a:r>
          </a:p>
        </p:txBody>
      </p:sp>
      <p:sp>
        <p:nvSpPr>
          <p:cNvPr id="1646624" name="Text Box 32"/>
          <p:cNvSpPr txBox="1">
            <a:spLocks noChangeArrowheads="1"/>
          </p:cNvSpPr>
          <p:nvPr/>
        </p:nvSpPr>
        <p:spPr bwMode="auto">
          <a:xfrm>
            <a:off x="8299450" y="571500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3</a:t>
            </a:r>
          </a:p>
        </p:txBody>
      </p:sp>
      <p:grpSp>
        <p:nvGrpSpPr>
          <p:cNvPr id="250893" name="Group 33"/>
          <p:cNvGrpSpPr>
            <a:grpSpLocks/>
          </p:cNvGrpSpPr>
          <p:nvPr/>
        </p:nvGrpSpPr>
        <p:grpSpPr bwMode="auto">
          <a:xfrm>
            <a:off x="5105400" y="4038600"/>
            <a:ext cx="214313" cy="2743200"/>
            <a:chOff x="3216" y="2544"/>
            <a:chExt cx="135" cy="1728"/>
          </a:xfrm>
        </p:grpSpPr>
        <p:sp>
          <p:nvSpPr>
            <p:cNvPr id="250894" name="Freeform 34"/>
            <p:cNvSpPr>
              <a:spLocks/>
            </p:cNvSpPr>
            <p:nvPr/>
          </p:nvSpPr>
          <p:spPr bwMode="auto">
            <a:xfrm>
              <a:off x="3216" y="2544"/>
              <a:ext cx="96" cy="176"/>
            </a:xfrm>
            <a:custGeom>
              <a:avLst/>
              <a:gdLst>
                <a:gd name="T0" fmla="*/ 0 w 96"/>
                <a:gd name="T1" fmla="*/ 144 h 176"/>
                <a:gd name="T2" fmla="*/ 58 w 96"/>
                <a:gd name="T3" fmla="*/ 176 h 176"/>
                <a:gd name="T4" fmla="*/ 96 w 96"/>
                <a:gd name="T5" fmla="*/ 0 h 176"/>
                <a:gd name="T6" fmla="*/ 0 60000 65536"/>
                <a:gd name="T7" fmla="*/ 0 60000 65536"/>
                <a:gd name="T8" fmla="*/ 0 60000 65536"/>
                <a:gd name="T9" fmla="*/ 0 w 96"/>
                <a:gd name="T10" fmla="*/ 0 h 176"/>
                <a:gd name="T11" fmla="*/ 96 w 96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176">
                  <a:moveTo>
                    <a:pt x="0" y="144"/>
                  </a:moveTo>
                  <a:lnTo>
                    <a:pt x="58" y="176"/>
                  </a:lnTo>
                  <a:lnTo>
                    <a:pt x="96" y="0"/>
                  </a:ln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95" name="Freeform 35"/>
            <p:cNvSpPr>
              <a:spLocks/>
            </p:cNvSpPr>
            <p:nvPr/>
          </p:nvSpPr>
          <p:spPr bwMode="auto">
            <a:xfrm>
              <a:off x="3237" y="2862"/>
              <a:ext cx="96" cy="176"/>
            </a:xfrm>
            <a:custGeom>
              <a:avLst/>
              <a:gdLst>
                <a:gd name="T0" fmla="*/ 0 w 96"/>
                <a:gd name="T1" fmla="*/ 144 h 176"/>
                <a:gd name="T2" fmla="*/ 58 w 96"/>
                <a:gd name="T3" fmla="*/ 176 h 176"/>
                <a:gd name="T4" fmla="*/ 96 w 96"/>
                <a:gd name="T5" fmla="*/ 0 h 176"/>
                <a:gd name="T6" fmla="*/ 0 60000 65536"/>
                <a:gd name="T7" fmla="*/ 0 60000 65536"/>
                <a:gd name="T8" fmla="*/ 0 60000 65536"/>
                <a:gd name="T9" fmla="*/ 0 w 96"/>
                <a:gd name="T10" fmla="*/ 0 h 176"/>
                <a:gd name="T11" fmla="*/ 96 w 96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176">
                  <a:moveTo>
                    <a:pt x="0" y="144"/>
                  </a:moveTo>
                  <a:lnTo>
                    <a:pt x="58" y="176"/>
                  </a:lnTo>
                  <a:lnTo>
                    <a:pt x="96" y="0"/>
                  </a:ln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96" name="Freeform 36"/>
            <p:cNvSpPr>
              <a:spLocks/>
            </p:cNvSpPr>
            <p:nvPr/>
          </p:nvSpPr>
          <p:spPr bwMode="auto">
            <a:xfrm>
              <a:off x="3255" y="4096"/>
              <a:ext cx="96" cy="176"/>
            </a:xfrm>
            <a:custGeom>
              <a:avLst/>
              <a:gdLst>
                <a:gd name="T0" fmla="*/ 0 w 96"/>
                <a:gd name="T1" fmla="*/ 144 h 176"/>
                <a:gd name="T2" fmla="*/ 58 w 96"/>
                <a:gd name="T3" fmla="*/ 176 h 176"/>
                <a:gd name="T4" fmla="*/ 96 w 96"/>
                <a:gd name="T5" fmla="*/ 0 h 176"/>
                <a:gd name="T6" fmla="*/ 0 60000 65536"/>
                <a:gd name="T7" fmla="*/ 0 60000 65536"/>
                <a:gd name="T8" fmla="*/ 0 60000 65536"/>
                <a:gd name="T9" fmla="*/ 0 w 96"/>
                <a:gd name="T10" fmla="*/ 0 h 176"/>
                <a:gd name="T11" fmla="*/ 96 w 96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176">
                  <a:moveTo>
                    <a:pt x="0" y="144"/>
                  </a:moveTo>
                  <a:lnTo>
                    <a:pt x="58" y="176"/>
                  </a:lnTo>
                  <a:lnTo>
                    <a:pt x="96" y="0"/>
                  </a:ln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6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46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46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6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46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46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6623" grpId="0"/>
      <p:bldP spid="164662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906" name="Group 2"/>
          <p:cNvGrpSpPr>
            <a:grpSpLocks/>
          </p:cNvGrpSpPr>
          <p:nvPr/>
        </p:nvGrpSpPr>
        <p:grpSpPr bwMode="auto">
          <a:xfrm>
            <a:off x="762000" y="3657600"/>
            <a:ext cx="2286000" cy="1524000"/>
            <a:chOff x="432" y="3072"/>
            <a:chExt cx="1440" cy="960"/>
          </a:xfrm>
        </p:grpSpPr>
        <p:sp>
          <p:nvSpPr>
            <p:cNvPr id="251946" name="Text Box 3"/>
            <p:cNvSpPr txBox="1">
              <a:spLocks noChangeArrowheads="1"/>
            </p:cNvSpPr>
            <p:nvPr/>
          </p:nvSpPr>
          <p:spPr bwMode="auto">
            <a:xfrm>
              <a:off x="432" y="3235"/>
              <a:ext cx="7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Time?</a:t>
              </a:r>
            </a:p>
          </p:txBody>
        </p:sp>
        <p:grpSp>
          <p:nvGrpSpPr>
            <p:cNvPr id="251947" name="Group 4"/>
            <p:cNvGrpSpPr>
              <a:grpSpLocks/>
            </p:cNvGrpSpPr>
            <p:nvPr/>
          </p:nvGrpSpPr>
          <p:grpSpPr bwMode="auto">
            <a:xfrm>
              <a:off x="1344" y="3072"/>
              <a:ext cx="528" cy="960"/>
              <a:chOff x="1681" y="3025"/>
              <a:chExt cx="512" cy="1103"/>
            </a:xfrm>
          </p:grpSpPr>
          <p:grpSp>
            <p:nvGrpSpPr>
              <p:cNvPr id="251948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251952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953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954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955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956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957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1949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251950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951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251907" name="Line 17"/>
          <p:cNvSpPr>
            <a:spLocks noChangeShapeType="1"/>
          </p:cNvSpPr>
          <p:nvPr/>
        </p:nvSpPr>
        <p:spPr bwMode="auto">
          <a:xfrm>
            <a:off x="2770188" y="1219200"/>
            <a:ext cx="15240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08" name="Line 18"/>
          <p:cNvSpPr>
            <a:spLocks noChangeShapeType="1"/>
          </p:cNvSpPr>
          <p:nvPr/>
        </p:nvSpPr>
        <p:spPr bwMode="auto">
          <a:xfrm>
            <a:off x="2770188" y="1219200"/>
            <a:ext cx="49212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09" name="Line 20"/>
          <p:cNvSpPr>
            <a:spLocks noChangeShapeType="1"/>
          </p:cNvSpPr>
          <p:nvPr/>
        </p:nvSpPr>
        <p:spPr bwMode="auto">
          <a:xfrm flipH="1">
            <a:off x="1322388" y="1219200"/>
            <a:ext cx="14478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0" name="Rectangle 22"/>
          <p:cNvSpPr>
            <a:spLocks noChangeArrowheads="1"/>
          </p:cNvSpPr>
          <p:nvPr/>
        </p:nvSpPr>
        <p:spPr bwMode="auto">
          <a:xfrm>
            <a:off x="285750" y="5638800"/>
            <a:ext cx="7029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Same as the brute force algorithm </a:t>
            </a:r>
            <a:br>
              <a:rPr lang="en-US" altLang="en-US"/>
            </a:br>
            <a:r>
              <a:rPr lang="en-US" altLang="en-US"/>
              <a:t>that tries each solution.</a:t>
            </a:r>
          </a:p>
        </p:txBody>
      </p:sp>
      <p:sp>
        <p:nvSpPr>
          <p:cNvPr id="251911" name="Line 26"/>
          <p:cNvSpPr>
            <a:spLocks noChangeShapeType="1"/>
          </p:cNvSpPr>
          <p:nvPr/>
        </p:nvSpPr>
        <p:spPr bwMode="auto">
          <a:xfrm>
            <a:off x="1336675" y="1833563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2" name="Line 28"/>
          <p:cNvSpPr>
            <a:spLocks noChangeShapeType="1"/>
          </p:cNvSpPr>
          <p:nvPr/>
        </p:nvSpPr>
        <p:spPr bwMode="auto">
          <a:xfrm flipH="1">
            <a:off x="1295400" y="1833563"/>
            <a:ext cx="41275" cy="6048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3" name="Line 29"/>
          <p:cNvSpPr>
            <a:spLocks noChangeShapeType="1"/>
          </p:cNvSpPr>
          <p:nvPr/>
        </p:nvSpPr>
        <p:spPr bwMode="auto">
          <a:xfrm flipH="1">
            <a:off x="650875" y="1833563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4" name="Line 32"/>
          <p:cNvSpPr>
            <a:spLocks noChangeShapeType="1"/>
          </p:cNvSpPr>
          <p:nvPr/>
        </p:nvSpPr>
        <p:spPr bwMode="auto">
          <a:xfrm>
            <a:off x="2846388" y="1824038"/>
            <a:ext cx="152400" cy="6143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5" name="Line 33"/>
          <p:cNvSpPr>
            <a:spLocks noChangeShapeType="1"/>
          </p:cNvSpPr>
          <p:nvPr/>
        </p:nvSpPr>
        <p:spPr bwMode="auto">
          <a:xfrm flipH="1">
            <a:off x="2770188" y="1824038"/>
            <a:ext cx="76200" cy="6143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6" name="Line 34"/>
          <p:cNvSpPr>
            <a:spLocks noChangeShapeType="1"/>
          </p:cNvSpPr>
          <p:nvPr/>
        </p:nvSpPr>
        <p:spPr bwMode="auto">
          <a:xfrm flipH="1">
            <a:off x="2541588" y="1824038"/>
            <a:ext cx="304800" cy="6143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7" name="Line 35"/>
          <p:cNvSpPr>
            <a:spLocks noChangeShapeType="1"/>
          </p:cNvSpPr>
          <p:nvPr/>
        </p:nvSpPr>
        <p:spPr bwMode="auto">
          <a:xfrm>
            <a:off x="4294188" y="1862138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8" name="Line 37"/>
          <p:cNvSpPr>
            <a:spLocks noChangeShapeType="1"/>
          </p:cNvSpPr>
          <p:nvPr/>
        </p:nvSpPr>
        <p:spPr bwMode="auto">
          <a:xfrm flipH="1">
            <a:off x="4065588" y="1862138"/>
            <a:ext cx="228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19" name="Line 38"/>
          <p:cNvSpPr>
            <a:spLocks noChangeShapeType="1"/>
          </p:cNvSpPr>
          <p:nvPr/>
        </p:nvSpPr>
        <p:spPr bwMode="auto">
          <a:xfrm flipH="1">
            <a:off x="3608388" y="1862138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0" name="Line 43"/>
          <p:cNvSpPr>
            <a:spLocks noChangeShapeType="1"/>
          </p:cNvSpPr>
          <p:nvPr/>
        </p:nvSpPr>
        <p:spPr bwMode="auto">
          <a:xfrm flipH="1">
            <a:off x="1233488" y="2386013"/>
            <a:ext cx="61912" cy="5857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1" name="Line 44"/>
          <p:cNvSpPr>
            <a:spLocks noChangeShapeType="1"/>
          </p:cNvSpPr>
          <p:nvPr/>
        </p:nvSpPr>
        <p:spPr bwMode="auto">
          <a:xfrm flipH="1">
            <a:off x="1066800" y="2386013"/>
            <a:ext cx="228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2" name="Line 45"/>
          <p:cNvSpPr>
            <a:spLocks noChangeShapeType="1"/>
          </p:cNvSpPr>
          <p:nvPr/>
        </p:nvSpPr>
        <p:spPr bwMode="auto">
          <a:xfrm flipH="1">
            <a:off x="852488" y="2386013"/>
            <a:ext cx="442912" cy="5857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3" name="Line 48"/>
          <p:cNvSpPr>
            <a:spLocks noChangeShapeType="1"/>
          </p:cNvSpPr>
          <p:nvPr/>
        </p:nvSpPr>
        <p:spPr bwMode="auto">
          <a:xfrm flipH="1">
            <a:off x="457200" y="23622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4" name="Line 49"/>
          <p:cNvSpPr>
            <a:spLocks noChangeShapeType="1"/>
          </p:cNvSpPr>
          <p:nvPr/>
        </p:nvSpPr>
        <p:spPr bwMode="auto">
          <a:xfrm flipH="1">
            <a:off x="0" y="2362200"/>
            <a:ext cx="6858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5" name="Line 55"/>
          <p:cNvSpPr>
            <a:spLocks noChangeShapeType="1"/>
          </p:cNvSpPr>
          <p:nvPr/>
        </p:nvSpPr>
        <p:spPr bwMode="auto">
          <a:xfrm>
            <a:off x="1909763" y="2381250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6" name="Line 56"/>
          <p:cNvSpPr>
            <a:spLocks noChangeShapeType="1"/>
          </p:cNvSpPr>
          <p:nvPr/>
        </p:nvSpPr>
        <p:spPr bwMode="auto">
          <a:xfrm flipH="1">
            <a:off x="1862138" y="2381250"/>
            <a:ext cx="476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7" name="Line 57"/>
          <p:cNvSpPr>
            <a:spLocks noChangeShapeType="1"/>
          </p:cNvSpPr>
          <p:nvPr/>
        </p:nvSpPr>
        <p:spPr bwMode="auto">
          <a:xfrm flipH="1">
            <a:off x="1738313" y="2362200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8" name="Line 58"/>
          <p:cNvSpPr>
            <a:spLocks noChangeShapeType="1"/>
          </p:cNvSpPr>
          <p:nvPr/>
        </p:nvSpPr>
        <p:spPr bwMode="auto">
          <a:xfrm>
            <a:off x="2805113" y="2386013"/>
            <a:ext cx="90487" cy="5857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29" name="Line 59"/>
          <p:cNvSpPr>
            <a:spLocks noChangeShapeType="1"/>
          </p:cNvSpPr>
          <p:nvPr/>
        </p:nvSpPr>
        <p:spPr bwMode="auto">
          <a:xfrm flipH="1">
            <a:off x="2743200" y="2386013"/>
            <a:ext cx="61913" cy="5857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30" name="Line 61"/>
          <p:cNvSpPr>
            <a:spLocks noChangeShapeType="1"/>
          </p:cNvSpPr>
          <p:nvPr/>
        </p:nvSpPr>
        <p:spPr bwMode="auto">
          <a:xfrm flipH="1">
            <a:off x="2362200" y="2386013"/>
            <a:ext cx="442913" cy="5857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1931" name="Group 65"/>
          <p:cNvGrpSpPr>
            <a:grpSpLocks/>
          </p:cNvGrpSpPr>
          <p:nvPr/>
        </p:nvGrpSpPr>
        <p:grpSpPr bwMode="auto">
          <a:xfrm>
            <a:off x="3429000" y="2409825"/>
            <a:ext cx="309563" cy="533400"/>
            <a:chOff x="852" y="1518"/>
            <a:chExt cx="195" cy="336"/>
          </a:xfrm>
        </p:grpSpPr>
        <p:sp>
          <p:nvSpPr>
            <p:cNvPr id="251943" name="Line 66"/>
            <p:cNvSpPr>
              <a:spLocks noChangeShapeType="1"/>
            </p:cNvSpPr>
            <p:nvPr/>
          </p:nvSpPr>
          <p:spPr bwMode="auto">
            <a:xfrm>
              <a:off x="981" y="1530"/>
              <a:ext cx="66" cy="32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44" name="Line 67"/>
            <p:cNvSpPr>
              <a:spLocks noChangeShapeType="1"/>
            </p:cNvSpPr>
            <p:nvPr/>
          </p:nvSpPr>
          <p:spPr bwMode="auto">
            <a:xfrm flipH="1">
              <a:off x="951" y="1530"/>
              <a:ext cx="30" cy="32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45" name="Line 68"/>
            <p:cNvSpPr>
              <a:spLocks noChangeShapeType="1"/>
            </p:cNvSpPr>
            <p:nvPr/>
          </p:nvSpPr>
          <p:spPr bwMode="auto">
            <a:xfrm flipH="1">
              <a:off x="852" y="1518"/>
              <a:ext cx="126" cy="32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1932" name="Line 69"/>
          <p:cNvSpPr>
            <a:spLocks noChangeShapeType="1"/>
          </p:cNvSpPr>
          <p:nvPr/>
        </p:nvSpPr>
        <p:spPr bwMode="auto">
          <a:xfrm>
            <a:off x="4100513" y="2381250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33" name="Line 70"/>
          <p:cNvSpPr>
            <a:spLocks noChangeShapeType="1"/>
          </p:cNvSpPr>
          <p:nvPr/>
        </p:nvSpPr>
        <p:spPr bwMode="auto">
          <a:xfrm flipH="1">
            <a:off x="4010025" y="2381250"/>
            <a:ext cx="476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34" name="Line 71"/>
          <p:cNvSpPr>
            <a:spLocks noChangeShapeType="1"/>
          </p:cNvSpPr>
          <p:nvPr/>
        </p:nvSpPr>
        <p:spPr bwMode="auto">
          <a:xfrm flipH="1">
            <a:off x="3886200" y="2362200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35" name="Line 72"/>
          <p:cNvSpPr>
            <a:spLocks noChangeShapeType="1"/>
          </p:cNvSpPr>
          <p:nvPr/>
        </p:nvSpPr>
        <p:spPr bwMode="auto">
          <a:xfrm>
            <a:off x="4876800" y="2438400"/>
            <a:ext cx="90488" cy="5857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36" name="Line 73"/>
          <p:cNvSpPr>
            <a:spLocks noChangeShapeType="1"/>
          </p:cNvSpPr>
          <p:nvPr/>
        </p:nvSpPr>
        <p:spPr bwMode="auto">
          <a:xfrm flipH="1">
            <a:off x="4814888" y="2438400"/>
            <a:ext cx="61912" cy="5857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37" name="Line 74"/>
          <p:cNvSpPr>
            <a:spLocks noChangeShapeType="1"/>
          </p:cNvSpPr>
          <p:nvPr/>
        </p:nvSpPr>
        <p:spPr bwMode="auto">
          <a:xfrm flipH="1">
            <a:off x="4648200" y="24384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38" name="Rectangle 75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Same as Brute Force Algorithm</a:t>
            </a:r>
          </a:p>
        </p:txBody>
      </p:sp>
      <p:sp>
        <p:nvSpPr>
          <p:cNvPr id="251939" name="Line 76"/>
          <p:cNvSpPr>
            <a:spLocks noChangeShapeType="1"/>
          </p:cNvSpPr>
          <p:nvPr/>
        </p:nvSpPr>
        <p:spPr bwMode="auto">
          <a:xfrm flipH="1">
            <a:off x="228600" y="2409825"/>
            <a:ext cx="442913" cy="56197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1940" name="Text Box 77"/>
          <p:cNvSpPr txBox="1">
            <a:spLocks noChangeArrowheads="1"/>
          </p:cNvSpPr>
          <p:nvPr/>
        </p:nvSpPr>
        <p:spPr bwMode="auto">
          <a:xfrm>
            <a:off x="4217988" y="990600"/>
            <a:ext cx="396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try each of 3 bird ans.</a:t>
            </a:r>
          </a:p>
        </p:txBody>
      </p:sp>
      <p:sp>
        <p:nvSpPr>
          <p:cNvPr id="251941" name="Text Box 78"/>
          <p:cNvSpPr txBox="1">
            <a:spLocks noChangeArrowheads="1"/>
          </p:cNvSpPr>
          <p:nvPr/>
        </p:nvSpPr>
        <p:spPr bwMode="auto">
          <a:xfrm>
            <a:off x="4973638" y="1524000"/>
            <a:ext cx="28638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friends try 3</a:t>
            </a:r>
          </a:p>
        </p:txBody>
      </p:sp>
      <p:sp>
        <p:nvSpPr>
          <p:cNvPr id="251942" name="Text Box 79"/>
          <p:cNvSpPr txBox="1">
            <a:spLocks noChangeArrowheads="1"/>
          </p:cNvSpPr>
          <p:nvPr/>
        </p:nvSpPr>
        <p:spPr bwMode="auto">
          <a:xfrm>
            <a:off x="4973638" y="2514600"/>
            <a:ext cx="28638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friends try 3</a:t>
            </a: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Memorization</a:t>
            </a:r>
          </a:p>
        </p:txBody>
      </p:sp>
      <p:sp>
        <p:nvSpPr>
          <p:cNvPr id="252931" name="Rectangle 3"/>
          <p:cNvSpPr>
            <a:spLocks noChangeArrowheads="1"/>
          </p:cNvSpPr>
          <p:nvPr/>
        </p:nvSpPr>
        <p:spPr bwMode="auto">
          <a:xfrm>
            <a:off x="1143000" y="1143000"/>
            <a:ext cx="876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Assign one friend to each sub-instance.</a:t>
            </a:r>
          </a:p>
        </p:txBody>
      </p:sp>
      <p:pic>
        <p:nvPicPr>
          <p:cNvPr id="252932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2933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253081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3082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308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8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8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8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8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8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8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9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9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9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93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94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095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34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253066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3067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3068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69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70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71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72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73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74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75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76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77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78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79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080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35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253051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3052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3053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4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5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6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7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8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9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60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61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62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63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64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065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36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253036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3037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3038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9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0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1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2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3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4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5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46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47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48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49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050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37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253021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3022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3023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4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5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6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7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8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9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0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31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32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33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34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035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38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253006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3007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3008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9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0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1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2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3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4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5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16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17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18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19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020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39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252991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2992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2993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4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5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6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7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8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9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0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01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02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03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004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005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40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252976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2977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2978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9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0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1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2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3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4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5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86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87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88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89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2990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41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252961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2962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2963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4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5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6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7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8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9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0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71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72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73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74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2975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42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252946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2947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2948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49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50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51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52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53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54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55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56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57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58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2959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2960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52943" name="Group 165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252944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“Which is 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 i="1"/>
                <a:t> </a:t>
              </a:r>
              <a:r>
                <a:rPr lang="en-US" altLang="en-US"/>
                <a:t>to</a:t>
              </a:r>
              <a:r>
                <a:rPr lang="en-US" altLang="en-US" i="1"/>
                <a:t> t</a:t>
              </a:r>
              <a:r>
                <a:rPr lang="en-US" altLang="en-US"/>
                <a:t>?”</a:t>
              </a:r>
              <a:endParaRPr lang="en-US" altLang="en-US" sz="4400">
                <a:solidFill>
                  <a:schemeClr val="hlink"/>
                </a:solidFill>
              </a:endParaRPr>
            </a:p>
          </p:txBody>
        </p:sp>
        <p:sp>
          <p:nvSpPr>
            <p:cNvPr id="252945" name="Text Box 167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657859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  <p:grpSp>
        <p:nvGrpSpPr>
          <p:cNvPr id="253956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253991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53995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6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7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8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9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0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3992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53993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4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53957" name="Text Box 15"/>
          <p:cNvSpPr txBox="1">
            <a:spLocks noChangeArrowheads="1"/>
          </p:cNvSpPr>
          <p:nvPr/>
        </p:nvSpPr>
        <p:spPr bwMode="auto">
          <a:xfrm>
            <a:off x="1676400" y="944563"/>
            <a:ext cx="7502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1657872" name="Text Box 16"/>
          <p:cNvSpPr txBox="1">
            <a:spLocks noChangeArrowheads="1"/>
          </p:cNvSpPr>
          <p:nvPr/>
        </p:nvSpPr>
        <p:spPr bwMode="auto">
          <a:xfrm>
            <a:off x="1458913" y="2362200"/>
            <a:ext cx="40354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 a s b e t c h d a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 a b g j c k t f d</a:t>
            </a:r>
          </a:p>
        </p:txBody>
      </p:sp>
      <p:sp>
        <p:nvSpPr>
          <p:cNvPr id="1657873" name="Rectangle 17"/>
          <p:cNvSpPr>
            <a:spLocks noChangeArrowheads="1"/>
          </p:cNvSpPr>
          <p:nvPr/>
        </p:nvSpPr>
        <p:spPr bwMode="auto">
          <a:xfrm>
            <a:off x="1371600" y="3276600"/>
            <a:ext cx="75438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friends…</a:t>
            </a:r>
          </a:p>
        </p:txBody>
      </p:sp>
      <p:sp>
        <p:nvSpPr>
          <p:cNvPr id="1657874" name="Text Box 18"/>
          <p:cNvSpPr txBox="1">
            <a:spLocks noChangeArrowheads="1"/>
          </p:cNvSpPr>
          <p:nvPr/>
        </p:nvSpPr>
        <p:spPr bwMode="auto">
          <a:xfrm>
            <a:off x="1371600" y="5532438"/>
            <a:ext cx="351631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X’</a:t>
            </a:r>
            <a:r>
              <a:rPr lang="en-US" altLang="en-US">
                <a:solidFill>
                  <a:schemeClr val="accent2"/>
                </a:solidFill>
              </a:rPr>
              <a:t> = a s b e t c 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Y’</a:t>
            </a:r>
            <a:r>
              <a:rPr lang="en-US" altLang="en-US">
                <a:solidFill>
                  <a:schemeClr val="accent2"/>
                </a:solidFill>
              </a:rPr>
              <a:t> = r t w a b g j c k </a:t>
            </a:r>
          </a:p>
        </p:txBody>
      </p:sp>
      <p:sp>
        <p:nvSpPr>
          <p:cNvPr id="1657875" name="Rectangle 19"/>
          <p:cNvSpPr>
            <a:spLocks noChangeArrowheads="1"/>
          </p:cNvSpPr>
          <p:nvPr/>
        </p:nvSpPr>
        <p:spPr bwMode="auto">
          <a:xfrm>
            <a:off x="838200" y="5105400"/>
            <a:ext cx="7543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Is this a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? </a:t>
            </a:r>
          </a:p>
        </p:txBody>
      </p:sp>
      <p:pic>
        <p:nvPicPr>
          <p:cNvPr id="1657876" name="Picture 20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400550" y="1981200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7877" name="Line 21"/>
          <p:cNvSpPr>
            <a:spLocks noChangeShapeType="1"/>
          </p:cNvSpPr>
          <p:nvPr/>
        </p:nvSpPr>
        <p:spPr bwMode="auto">
          <a:xfrm>
            <a:off x="4419600" y="2500313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22"/>
          <p:cNvGrpSpPr>
            <a:grpSpLocks/>
          </p:cNvGrpSpPr>
          <p:nvPr/>
        </p:nvGrpSpPr>
        <p:grpSpPr bwMode="auto">
          <a:xfrm>
            <a:off x="762000" y="2362200"/>
            <a:ext cx="539750" cy="914400"/>
            <a:chOff x="3309" y="2976"/>
            <a:chExt cx="484" cy="1010"/>
          </a:xfrm>
        </p:grpSpPr>
        <p:sp>
          <p:nvSpPr>
            <p:cNvPr id="253976" name="Freeform 23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3977" name="Group 24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3978" name="Freeform 25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9" name="Freeform 26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0" name="Freeform 27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1" name="Freeform 28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2" name="Freeform 29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3" name="Freeform 30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4" name="Freeform 31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5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986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987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988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3989" name="Oval 36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3990" name="Oval 37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pic>
        <p:nvPicPr>
          <p:cNvPr id="1657894" name="Picture 38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038600" y="1981200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7895" name="Line 39"/>
          <p:cNvSpPr>
            <a:spLocks noChangeShapeType="1"/>
          </p:cNvSpPr>
          <p:nvPr/>
        </p:nvSpPr>
        <p:spPr bwMode="auto">
          <a:xfrm>
            <a:off x="4057650" y="2500313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657896" name="Picture 40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676650" y="1981200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7897" name="Line 41"/>
          <p:cNvSpPr>
            <a:spLocks noChangeShapeType="1"/>
          </p:cNvSpPr>
          <p:nvPr/>
        </p:nvSpPr>
        <p:spPr bwMode="auto">
          <a:xfrm>
            <a:off x="3695700" y="2500313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657898" name="Picture 42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105400" y="2466975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7899" name="Line 43"/>
          <p:cNvSpPr>
            <a:spLocks noChangeShapeType="1"/>
          </p:cNvSpPr>
          <p:nvPr/>
        </p:nvSpPr>
        <p:spPr bwMode="auto">
          <a:xfrm>
            <a:off x="5124450" y="2986088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657900" name="Picture 44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800600" y="2376488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7901" name="Line 45"/>
          <p:cNvSpPr>
            <a:spLocks noChangeShapeType="1"/>
          </p:cNvSpPr>
          <p:nvPr/>
        </p:nvSpPr>
        <p:spPr bwMode="auto">
          <a:xfrm>
            <a:off x="4819650" y="2909888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657902" name="Picture 46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629150" y="2438400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7903" name="Line 47"/>
          <p:cNvSpPr>
            <a:spLocks noChangeShapeType="1"/>
          </p:cNvSpPr>
          <p:nvPr/>
        </p:nvSpPr>
        <p:spPr bwMode="auto">
          <a:xfrm>
            <a:off x="4648200" y="2943225"/>
            <a:ext cx="4572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7904" name="Text Box 48"/>
          <p:cNvSpPr txBox="1">
            <a:spLocks noChangeArrowheads="1"/>
          </p:cNvSpPr>
          <p:nvPr/>
        </p:nvSpPr>
        <p:spPr bwMode="auto">
          <a:xfrm>
            <a:off x="7239000" y="5608638"/>
            <a:ext cx="8175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578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578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578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578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578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578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578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578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578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578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6578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6578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578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578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578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578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578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578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6578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6578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7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6578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6578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6578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6578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4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6578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6578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6578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6578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1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6579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6579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6579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6579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8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657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657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1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6579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16579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1657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1657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7872" grpId="0"/>
      <p:bldP spid="1657873" grpId="0" build="allAtOnce"/>
      <p:bldP spid="1657874" grpId="0"/>
      <p:bldP spid="1657875" grpId="0"/>
      <p:bldP spid="1657877" grpId="0" animBg="1"/>
      <p:bldP spid="1657895" grpId="0" animBg="1"/>
      <p:bldP spid="1657897" grpId="0" animBg="1"/>
      <p:bldP spid="1657899" grpId="0" animBg="1"/>
      <p:bldP spid="1657901" grpId="0" animBg="1"/>
      <p:bldP spid="1657903" grpId="0" animBg="1"/>
      <p:bldP spid="1657904" grpId="0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254979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  <p:grpSp>
        <p:nvGrpSpPr>
          <p:cNvPr id="254980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254987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54991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2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3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4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5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6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988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54989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0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54981" name="Text Box 15"/>
          <p:cNvSpPr txBox="1">
            <a:spLocks noChangeArrowheads="1"/>
          </p:cNvSpPr>
          <p:nvPr/>
        </p:nvSpPr>
        <p:spPr bwMode="auto">
          <a:xfrm>
            <a:off x="1676400" y="944563"/>
            <a:ext cx="7502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254982" name="Text Box 16"/>
          <p:cNvSpPr txBox="1">
            <a:spLocks noChangeArrowheads="1"/>
          </p:cNvSpPr>
          <p:nvPr/>
        </p:nvSpPr>
        <p:spPr bwMode="auto">
          <a:xfrm>
            <a:off x="1458913" y="2362200"/>
            <a:ext cx="40354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 a s b e t c h d a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 a b g j c k t f d</a:t>
            </a:r>
          </a:p>
        </p:txBody>
      </p:sp>
      <p:sp>
        <p:nvSpPr>
          <p:cNvPr id="254983" name="Rectangle 17"/>
          <p:cNvSpPr>
            <a:spLocks noChangeArrowheads="1"/>
          </p:cNvSpPr>
          <p:nvPr/>
        </p:nvSpPr>
        <p:spPr bwMode="auto">
          <a:xfrm>
            <a:off x="1371600" y="3276600"/>
            <a:ext cx="75438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</a:t>
            </a:r>
          </a:p>
          <a:p>
            <a:pPr eaLnBrk="1" hangingPunct="1">
              <a:buFontTx/>
              <a:buNone/>
            </a:pPr>
            <a:r>
              <a:rPr lang="en-US" altLang="en-US"/>
              <a:t>friends, …</a:t>
            </a:r>
          </a:p>
        </p:txBody>
      </p:sp>
      <p:sp>
        <p:nvSpPr>
          <p:cNvPr id="1671186" name="Rectangle 18"/>
          <p:cNvSpPr>
            <a:spLocks noChangeArrowheads="1"/>
          </p:cNvSpPr>
          <p:nvPr/>
        </p:nvSpPr>
        <p:spPr bwMode="auto">
          <a:xfrm>
            <a:off x="838200" y="5105400"/>
            <a:ext cx="7543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Is this a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? </a:t>
            </a:r>
          </a:p>
        </p:txBody>
      </p:sp>
      <p:sp>
        <p:nvSpPr>
          <p:cNvPr id="1671187" name="Text Box 19"/>
          <p:cNvSpPr txBox="1">
            <a:spLocks noChangeArrowheads="1"/>
          </p:cNvSpPr>
          <p:nvPr/>
        </p:nvSpPr>
        <p:spPr bwMode="auto">
          <a:xfrm>
            <a:off x="7239000" y="5608638"/>
            <a:ext cx="6810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sp>
        <p:nvSpPr>
          <p:cNvPr id="1671188" name="Text Box 20"/>
          <p:cNvSpPr txBox="1">
            <a:spLocks noChangeArrowheads="1"/>
          </p:cNvSpPr>
          <p:nvPr/>
        </p:nvSpPr>
        <p:spPr bwMode="auto">
          <a:xfrm>
            <a:off x="1066800" y="5638800"/>
            <a:ext cx="26701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X’ </a:t>
            </a:r>
            <a:r>
              <a:rPr lang="en-US" altLang="en-US">
                <a:solidFill>
                  <a:schemeClr val="accent2"/>
                </a:solidFill>
              </a:rPr>
              <a:t>= b e t 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Y’ </a:t>
            </a:r>
            <a:r>
              <a:rPr lang="en-US" altLang="en-US">
                <a:solidFill>
                  <a:schemeClr val="accent2"/>
                </a:solidFill>
              </a:rPr>
              <a:t>= a b g j c k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11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711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711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1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71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71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1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71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71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1187" grpId="0"/>
      <p:bldP spid="1671188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Faulty Bird</a:t>
            </a:r>
          </a:p>
        </p:txBody>
      </p:sp>
      <p:pic>
        <p:nvPicPr>
          <p:cNvPr id="2048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84" name="Group 45"/>
          <p:cNvGrpSpPr>
            <a:grpSpLocks/>
          </p:cNvGrpSpPr>
          <p:nvPr/>
        </p:nvGrpSpPr>
        <p:grpSpPr bwMode="auto">
          <a:xfrm>
            <a:off x="5556250" y="3240088"/>
            <a:ext cx="2063750" cy="3313112"/>
            <a:chOff x="3500" y="2041"/>
            <a:chExt cx="1300" cy="2087"/>
          </a:xfrm>
        </p:grpSpPr>
        <p:grpSp>
          <p:nvGrpSpPr>
            <p:cNvPr id="20494" name="Group 4"/>
            <p:cNvGrpSpPr>
              <a:grpSpLocks/>
            </p:cNvGrpSpPr>
            <p:nvPr/>
          </p:nvGrpSpPr>
          <p:grpSpPr bwMode="auto">
            <a:xfrm>
              <a:off x="3500" y="2782"/>
              <a:ext cx="484" cy="1010"/>
              <a:chOff x="3309" y="2976"/>
              <a:chExt cx="484" cy="1010"/>
            </a:xfrm>
          </p:grpSpPr>
          <p:sp>
            <p:nvSpPr>
              <p:cNvPr id="20504" name="Freeform 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505" name="Group 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0506" name="Freeform 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07" name="Freeform 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08" name="Freeform 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09" name="Freeform 1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0 h 1160"/>
                    <a:gd name="T18" fmla="*/ 0 w 383"/>
                    <a:gd name="T19" fmla="*/ 0 h 1160"/>
                    <a:gd name="T20" fmla="*/ 0 w 383"/>
                    <a:gd name="T21" fmla="*/ 0 h 1160"/>
                    <a:gd name="T22" fmla="*/ 0 w 383"/>
                    <a:gd name="T23" fmla="*/ 0 h 1160"/>
                    <a:gd name="T24" fmla="*/ 0 w 383"/>
                    <a:gd name="T25" fmla="*/ 0 h 1160"/>
                    <a:gd name="T26" fmla="*/ 0 w 383"/>
                    <a:gd name="T27" fmla="*/ 0 h 1160"/>
                    <a:gd name="T28" fmla="*/ 0 w 383"/>
                    <a:gd name="T29" fmla="*/ 0 h 1160"/>
                    <a:gd name="T30" fmla="*/ 0 w 383"/>
                    <a:gd name="T31" fmla="*/ 0 h 1160"/>
                    <a:gd name="T32" fmla="*/ 0 w 383"/>
                    <a:gd name="T33" fmla="*/ 0 h 1160"/>
                    <a:gd name="T34" fmla="*/ 0 w 383"/>
                    <a:gd name="T35" fmla="*/ 0 h 1160"/>
                    <a:gd name="T36" fmla="*/ 0 w 383"/>
                    <a:gd name="T37" fmla="*/ 0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10" name="Freeform 1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0 h 1027"/>
                    <a:gd name="T20" fmla="*/ 0 w 461"/>
                    <a:gd name="T21" fmla="*/ 0 h 1027"/>
                    <a:gd name="T22" fmla="*/ 0 w 461"/>
                    <a:gd name="T23" fmla="*/ 0 h 1027"/>
                    <a:gd name="T24" fmla="*/ 0 w 461"/>
                    <a:gd name="T25" fmla="*/ 0 h 1027"/>
                    <a:gd name="T26" fmla="*/ 0 w 461"/>
                    <a:gd name="T27" fmla="*/ 0 h 1027"/>
                    <a:gd name="T28" fmla="*/ 0 w 461"/>
                    <a:gd name="T29" fmla="*/ 0 h 1027"/>
                    <a:gd name="T30" fmla="*/ 0 w 461"/>
                    <a:gd name="T31" fmla="*/ 0 h 1027"/>
                    <a:gd name="T32" fmla="*/ 0 w 461"/>
                    <a:gd name="T33" fmla="*/ 0 h 1027"/>
                    <a:gd name="T34" fmla="*/ 0 w 461"/>
                    <a:gd name="T35" fmla="*/ 0 h 1027"/>
                    <a:gd name="T36" fmla="*/ 0 w 461"/>
                    <a:gd name="T37" fmla="*/ 0 h 1027"/>
                    <a:gd name="T38" fmla="*/ 0 w 461"/>
                    <a:gd name="T39" fmla="*/ 0 h 1027"/>
                    <a:gd name="T40" fmla="*/ 0 w 461"/>
                    <a:gd name="T41" fmla="*/ 0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11" name="Freeform 1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12" name="Freeform 1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13" name="Oval 1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0514" name="Oval 1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0515" name="Oval 1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0516" name="Oval 1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0517" name="Oval 1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0518" name="Oval 1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0495" name="Line 20"/>
            <p:cNvSpPr>
              <a:spLocks noChangeShapeType="1"/>
            </p:cNvSpPr>
            <p:nvPr/>
          </p:nvSpPr>
          <p:spPr bwMode="auto">
            <a:xfrm flipH="1">
              <a:off x="4128" y="2208"/>
              <a:ext cx="672" cy="3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496" name="Group 21"/>
            <p:cNvGrpSpPr>
              <a:grpSpLocks noChangeAspect="1"/>
            </p:cNvGrpSpPr>
            <p:nvPr/>
          </p:nvGrpSpPr>
          <p:grpSpPr bwMode="auto">
            <a:xfrm rot="16628987" flipH="1">
              <a:off x="3900" y="1981"/>
              <a:ext cx="503" cy="624"/>
              <a:chOff x="2227" y="1194"/>
              <a:chExt cx="1944" cy="2413"/>
            </a:xfrm>
          </p:grpSpPr>
          <p:sp>
            <p:nvSpPr>
              <p:cNvPr id="20498" name="Freeform 22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2 w 600"/>
                  <a:gd name="T1" fmla="*/ 2 h 608"/>
                  <a:gd name="T2" fmla="*/ 11 w 600"/>
                  <a:gd name="T3" fmla="*/ 1 h 608"/>
                  <a:gd name="T4" fmla="*/ 10 w 600"/>
                  <a:gd name="T5" fmla="*/ 1 h 608"/>
                  <a:gd name="T6" fmla="*/ 9 w 600"/>
                  <a:gd name="T7" fmla="*/ 1 h 608"/>
                  <a:gd name="T8" fmla="*/ 5 w 600"/>
                  <a:gd name="T9" fmla="*/ 0 h 608"/>
                  <a:gd name="T10" fmla="*/ 3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2 h 608"/>
                  <a:gd name="T18" fmla="*/ 1 w 600"/>
                  <a:gd name="T19" fmla="*/ 2 h 608"/>
                  <a:gd name="T20" fmla="*/ 3 w 600"/>
                  <a:gd name="T21" fmla="*/ 3 h 608"/>
                  <a:gd name="T22" fmla="*/ 4 w 600"/>
                  <a:gd name="T23" fmla="*/ 3 h 608"/>
                  <a:gd name="T24" fmla="*/ 5 w 600"/>
                  <a:gd name="T25" fmla="*/ 3 h 608"/>
                  <a:gd name="T26" fmla="*/ 7 w 600"/>
                  <a:gd name="T27" fmla="*/ 3 h 608"/>
                  <a:gd name="T28" fmla="*/ 9 w 600"/>
                  <a:gd name="T29" fmla="*/ 3 h 608"/>
                  <a:gd name="T30" fmla="*/ 10 w 600"/>
                  <a:gd name="T31" fmla="*/ 2 h 608"/>
                  <a:gd name="T32" fmla="*/ 12 w 600"/>
                  <a:gd name="T33" fmla="*/ 2 h 608"/>
                  <a:gd name="T34" fmla="*/ 12 w 600"/>
                  <a:gd name="T35" fmla="*/ 2 h 608"/>
                  <a:gd name="T36" fmla="*/ 17 w 600"/>
                  <a:gd name="T37" fmla="*/ 2 h 608"/>
                  <a:gd name="T38" fmla="*/ 18 w 600"/>
                  <a:gd name="T39" fmla="*/ 1 h 608"/>
                  <a:gd name="T40" fmla="*/ 17 w 600"/>
                  <a:gd name="T41" fmla="*/ 1 h 608"/>
                  <a:gd name="T42" fmla="*/ 12 w 600"/>
                  <a:gd name="T43" fmla="*/ 2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9" name="Freeform 23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6 w 619"/>
                  <a:gd name="T1" fmla="*/ 6 h 1085"/>
                  <a:gd name="T2" fmla="*/ 8 w 619"/>
                  <a:gd name="T3" fmla="*/ 3 h 1085"/>
                  <a:gd name="T4" fmla="*/ 12 w 619"/>
                  <a:gd name="T5" fmla="*/ 1 h 1085"/>
                  <a:gd name="T6" fmla="*/ 14 w 619"/>
                  <a:gd name="T7" fmla="*/ 0 h 1085"/>
                  <a:gd name="T8" fmla="*/ 16 w 619"/>
                  <a:gd name="T9" fmla="*/ 1 h 1085"/>
                  <a:gd name="T10" fmla="*/ 18 w 619"/>
                  <a:gd name="T11" fmla="*/ 3 h 1085"/>
                  <a:gd name="T12" fmla="*/ 18 w 619"/>
                  <a:gd name="T13" fmla="*/ 6 h 1085"/>
                  <a:gd name="T14" fmla="*/ 16 w 619"/>
                  <a:gd name="T15" fmla="*/ 12 h 1085"/>
                  <a:gd name="T16" fmla="*/ 14 w 619"/>
                  <a:gd name="T17" fmla="*/ 17 h 1085"/>
                  <a:gd name="T18" fmla="*/ 12 w 619"/>
                  <a:gd name="T19" fmla="*/ 20 h 1085"/>
                  <a:gd name="T20" fmla="*/ 12 w 619"/>
                  <a:gd name="T21" fmla="*/ 24 h 1085"/>
                  <a:gd name="T22" fmla="*/ 12 w 619"/>
                  <a:gd name="T23" fmla="*/ 29 h 1085"/>
                  <a:gd name="T24" fmla="*/ 14 w 619"/>
                  <a:gd name="T25" fmla="*/ 32 h 1085"/>
                  <a:gd name="T26" fmla="*/ 14 w 619"/>
                  <a:gd name="T27" fmla="*/ 37 h 1085"/>
                  <a:gd name="T28" fmla="*/ 12 w 619"/>
                  <a:gd name="T29" fmla="*/ 40 h 1085"/>
                  <a:gd name="T30" fmla="*/ 10 w 619"/>
                  <a:gd name="T31" fmla="*/ 41 h 1085"/>
                  <a:gd name="T32" fmla="*/ 7 w 619"/>
                  <a:gd name="T33" fmla="*/ 43 h 1085"/>
                  <a:gd name="T34" fmla="*/ 5 w 619"/>
                  <a:gd name="T35" fmla="*/ 43 h 1085"/>
                  <a:gd name="T36" fmla="*/ 3 w 619"/>
                  <a:gd name="T37" fmla="*/ 41 h 1085"/>
                  <a:gd name="T38" fmla="*/ 1 w 619"/>
                  <a:gd name="T39" fmla="*/ 36 h 1085"/>
                  <a:gd name="T40" fmla="*/ 0 w 619"/>
                  <a:gd name="T41" fmla="*/ 31 h 1085"/>
                  <a:gd name="T42" fmla="*/ 1 w 619"/>
                  <a:gd name="T43" fmla="*/ 25 h 1085"/>
                  <a:gd name="T44" fmla="*/ 2 w 619"/>
                  <a:gd name="T45" fmla="*/ 17 h 1085"/>
                  <a:gd name="T46" fmla="*/ 3 w 619"/>
                  <a:gd name="T47" fmla="*/ 10 h 1085"/>
                  <a:gd name="T48" fmla="*/ 6 w 619"/>
                  <a:gd name="T49" fmla="*/ 6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0" name="Freeform 24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2 h 808"/>
                  <a:gd name="T2" fmla="*/ 93 w 782"/>
                  <a:gd name="T3" fmla="*/ 0 h 808"/>
                  <a:gd name="T4" fmla="*/ 228 w 782"/>
                  <a:gd name="T5" fmla="*/ 0 h 808"/>
                  <a:gd name="T6" fmla="*/ 481 w 782"/>
                  <a:gd name="T7" fmla="*/ 1 h 808"/>
                  <a:gd name="T8" fmla="*/ 780 w 782"/>
                  <a:gd name="T9" fmla="*/ 1 h 808"/>
                  <a:gd name="T10" fmla="*/ 890 w 782"/>
                  <a:gd name="T11" fmla="*/ 1 h 808"/>
                  <a:gd name="T12" fmla="*/ 941 w 782"/>
                  <a:gd name="T13" fmla="*/ 2 h 808"/>
                  <a:gd name="T14" fmla="*/ 951 w 782"/>
                  <a:gd name="T15" fmla="*/ 4 h 808"/>
                  <a:gd name="T16" fmla="*/ 917 w 782"/>
                  <a:gd name="T17" fmla="*/ 5 h 808"/>
                  <a:gd name="T18" fmla="*/ 824 w 782"/>
                  <a:gd name="T19" fmla="*/ 7 h 808"/>
                  <a:gd name="T20" fmla="*/ 706 w 782"/>
                  <a:gd name="T21" fmla="*/ 9 h 808"/>
                  <a:gd name="T22" fmla="*/ 616 w 782"/>
                  <a:gd name="T23" fmla="*/ 10 h 808"/>
                  <a:gd name="T24" fmla="*/ 578 w 782"/>
                  <a:gd name="T25" fmla="*/ 12 h 808"/>
                  <a:gd name="T26" fmla="*/ 552 w 782"/>
                  <a:gd name="T27" fmla="*/ 13 h 808"/>
                  <a:gd name="T28" fmla="*/ 562 w 782"/>
                  <a:gd name="T29" fmla="*/ 14 h 808"/>
                  <a:gd name="T30" fmla="*/ 568 w 782"/>
                  <a:gd name="T31" fmla="*/ 14 h 808"/>
                  <a:gd name="T32" fmla="*/ 675 w 782"/>
                  <a:gd name="T33" fmla="*/ 14 h 808"/>
                  <a:gd name="T34" fmla="*/ 844 w 782"/>
                  <a:gd name="T35" fmla="*/ 14 h 808"/>
                  <a:gd name="T36" fmla="*/ 951 w 782"/>
                  <a:gd name="T37" fmla="*/ 14 h 808"/>
                  <a:gd name="T38" fmla="*/ 1063 w 782"/>
                  <a:gd name="T39" fmla="*/ 14 h 808"/>
                  <a:gd name="T40" fmla="*/ 1098 w 782"/>
                  <a:gd name="T41" fmla="*/ 15 h 808"/>
                  <a:gd name="T42" fmla="*/ 1063 w 782"/>
                  <a:gd name="T43" fmla="*/ 16 h 808"/>
                  <a:gd name="T44" fmla="*/ 1017 w 782"/>
                  <a:gd name="T45" fmla="*/ 16 h 808"/>
                  <a:gd name="T46" fmla="*/ 941 w 782"/>
                  <a:gd name="T47" fmla="*/ 16 h 808"/>
                  <a:gd name="T48" fmla="*/ 840 w 782"/>
                  <a:gd name="T49" fmla="*/ 15 h 808"/>
                  <a:gd name="T50" fmla="*/ 730 w 782"/>
                  <a:gd name="T51" fmla="*/ 15 h 808"/>
                  <a:gd name="T52" fmla="*/ 552 w 782"/>
                  <a:gd name="T53" fmla="*/ 16 h 808"/>
                  <a:gd name="T54" fmla="*/ 498 w 782"/>
                  <a:gd name="T55" fmla="*/ 16 h 808"/>
                  <a:gd name="T56" fmla="*/ 469 w 782"/>
                  <a:gd name="T57" fmla="*/ 15 h 808"/>
                  <a:gd name="T58" fmla="*/ 469 w 782"/>
                  <a:gd name="T59" fmla="*/ 14 h 808"/>
                  <a:gd name="T60" fmla="*/ 469 w 782"/>
                  <a:gd name="T61" fmla="*/ 12 h 808"/>
                  <a:gd name="T62" fmla="*/ 545 w 782"/>
                  <a:gd name="T63" fmla="*/ 10 h 808"/>
                  <a:gd name="T64" fmla="*/ 659 w 782"/>
                  <a:gd name="T65" fmla="*/ 8 h 808"/>
                  <a:gd name="T66" fmla="*/ 758 w 782"/>
                  <a:gd name="T67" fmla="*/ 6 h 808"/>
                  <a:gd name="T68" fmla="*/ 820 w 782"/>
                  <a:gd name="T69" fmla="*/ 5 h 808"/>
                  <a:gd name="T70" fmla="*/ 852 w 782"/>
                  <a:gd name="T71" fmla="*/ 4 h 808"/>
                  <a:gd name="T72" fmla="*/ 840 w 782"/>
                  <a:gd name="T73" fmla="*/ 3 h 808"/>
                  <a:gd name="T74" fmla="*/ 793 w 782"/>
                  <a:gd name="T75" fmla="*/ 2 h 808"/>
                  <a:gd name="T76" fmla="*/ 730 w 782"/>
                  <a:gd name="T77" fmla="*/ 2 h 808"/>
                  <a:gd name="T78" fmla="*/ 659 w 782"/>
                  <a:gd name="T79" fmla="*/ 2 h 808"/>
                  <a:gd name="T80" fmla="*/ 503 w 782"/>
                  <a:gd name="T81" fmla="*/ 2 h 808"/>
                  <a:gd name="T82" fmla="*/ 271 w 782"/>
                  <a:gd name="T83" fmla="*/ 3 h 808"/>
                  <a:gd name="T84" fmla="*/ 98 w 782"/>
                  <a:gd name="T85" fmla="*/ 3 h 808"/>
                  <a:gd name="T86" fmla="*/ 29 w 782"/>
                  <a:gd name="T87" fmla="*/ 3 h 808"/>
                  <a:gd name="T88" fmla="*/ 0 w 782"/>
                  <a:gd name="T89" fmla="*/ 2 h 808"/>
                  <a:gd name="T90" fmla="*/ 0 w 782"/>
                  <a:gd name="T91" fmla="*/ 2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1" name="Freeform 25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3278 w 992"/>
                  <a:gd name="T1" fmla="*/ 3 h 770"/>
                  <a:gd name="T2" fmla="*/ 3340 w 992"/>
                  <a:gd name="T3" fmla="*/ 2 h 770"/>
                  <a:gd name="T4" fmla="*/ 3570 w 992"/>
                  <a:gd name="T5" fmla="*/ 2 h 770"/>
                  <a:gd name="T6" fmla="*/ 3853 w 992"/>
                  <a:gd name="T7" fmla="*/ 2 h 770"/>
                  <a:gd name="T8" fmla="*/ 4023 w 992"/>
                  <a:gd name="T9" fmla="*/ 2 h 770"/>
                  <a:gd name="T10" fmla="*/ 3948 w 992"/>
                  <a:gd name="T11" fmla="*/ 3 h 770"/>
                  <a:gd name="T12" fmla="*/ 3792 w 992"/>
                  <a:gd name="T13" fmla="*/ 4 h 770"/>
                  <a:gd name="T14" fmla="*/ 3477 w 992"/>
                  <a:gd name="T15" fmla="*/ 6 h 770"/>
                  <a:gd name="T16" fmla="*/ 3088 w 992"/>
                  <a:gd name="T17" fmla="*/ 7 h 770"/>
                  <a:gd name="T18" fmla="*/ 2765 w 992"/>
                  <a:gd name="T19" fmla="*/ 7 h 770"/>
                  <a:gd name="T20" fmla="*/ 2402 w 992"/>
                  <a:gd name="T21" fmla="*/ 8 h 770"/>
                  <a:gd name="T22" fmla="*/ 2056 w 992"/>
                  <a:gd name="T23" fmla="*/ 8 h 770"/>
                  <a:gd name="T24" fmla="*/ 1793 w 992"/>
                  <a:gd name="T25" fmla="*/ 7 h 770"/>
                  <a:gd name="T26" fmla="*/ 1696 w 992"/>
                  <a:gd name="T27" fmla="*/ 7 h 770"/>
                  <a:gd name="T28" fmla="*/ 1590 w 992"/>
                  <a:gd name="T29" fmla="*/ 6 h 770"/>
                  <a:gd name="T30" fmla="*/ 1465 w 992"/>
                  <a:gd name="T31" fmla="*/ 4 h 770"/>
                  <a:gd name="T32" fmla="*/ 1372 w 992"/>
                  <a:gd name="T33" fmla="*/ 2 h 770"/>
                  <a:gd name="T34" fmla="*/ 1372 w 992"/>
                  <a:gd name="T35" fmla="*/ 1 h 770"/>
                  <a:gd name="T36" fmla="*/ 1307 w 992"/>
                  <a:gd name="T37" fmla="*/ 1 h 770"/>
                  <a:gd name="T38" fmla="*/ 1127 w 992"/>
                  <a:gd name="T39" fmla="*/ 1 h 770"/>
                  <a:gd name="T40" fmla="*/ 907 w 992"/>
                  <a:gd name="T41" fmla="*/ 1 h 770"/>
                  <a:gd name="T42" fmla="*/ 700 w 992"/>
                  <a:gd name="T43" fmla="*/ 2 h 770"/>
                  <a:gd name="T44" fmla="*/ 465 w 992"/>
                  <a:gd name="T45" fmla="*/ 2 h 770"/>
                  <a:gd name="T46" fmla="*/ 107 w 992"/>
                  <a:gd name="T47" fmla="*/ 2 h 770"/>
                  <a:gd name="T48" fmla="*/ 0 w 992"/>
                  <a:gd name="T49" fmla="*/ 2 h 770"/>
                  <a:gd name="T50" fmla="*/ 0 w 992"/>
                  <a:gd name="T51" fmla="*/ 1 h 770"/>
                  <a:gd name="T52" fmla="*/ 160 w 992"/>
                  <a:gd name="T53" fmla="*/ 1 h 770"/>
                  <a:gd name="T54" fmla="*/ 332 w 992"/>
                  <a:gd name="T55" fmla="*/ 1 h 770"/>
                  <a:gd name="T56" fmla="*/ 480 w 992"/>
                  <a:gd name="T57" fmla="*/ 1 h 770"/>
                  <a:gd name="T58" fmla="*/ 765 w 992"/>
                  <a:gd name="T59" fmla="*/ 1 h 770"/>
                  <a:gd name="T60" fmla="*/ 1043 w 992"/>
                  <a:gd name="T61" fmla="*/ 1 h 770"/>
                  <a:gd name="T62" fmla="*/ 1307 w 992"/>
                  <a:gd name="T63" fmla="*/ 1 h 770"/>
                  <a:gd name="T64" fmla="*/ 1684 w 992"/>
                  <a:gd name="T65" fmla="*/ 0 h 770"/>
                  <a:gd name="T66" fmla="*/ 1696 w 992"/>
                  <a:gd name="T67" fmla="*/ 1 h 770"/>
                  <a:gd name="T68" fmla="*/ 1612 w 992"/>
                  <a:gd name="T69" fmla="*/ 1 h 770"/>
                  <a:gd name="T70" fmla="*/ 1590 w 992"/>
                  <a:gd name="T71" fmla="*/ 2 h 770"/>
                  <a:gd name="T72" fmla="*/ 1696 w 992"/>
                  <a:gd name="T73" fmla="*/ 4 h 770"/>
                  <a:gd name="T74" fmla="*/ 1874 w 992"/>
                  <a:gd name="T75" fmla="*/ 5 h 770"/>
                  <a:gd name="T76" fmla="*/ 2026 w 992"/>
                  <a:gd name="T77" fmla="*/ 6 h 770"/>
                  <a:gd name="T78" fmla="*/ 2264 w 992"/>
                  <a:gd name="T79" fmla="*/ 7 h 770"/>
                  <a:gd name="T80" fmla="*/ 2494 w 992"/>
                  <a:gd name="T81" fmla="*/ 7 h 770"/>
                  <a:gd name="T82" fmla="*/ 2730 w 992"/>
                  <a:gd name="T83" fmla="*/ 6 h 770"/>
                  <a:gd name="T84" fmla="*/ 3040 w 992"/>
                  <a:gd name="T85" fmla="*/ 5 h 770"/>
                  <a:gd name="T86" fmla="*/ 3246 w 992"/>
                  <a:gd name="T87" fmla="*/ 4 h 770"/>
                  <a:gd name="T88" fmla="*/ 3278 w 992"/>
                  <a:gd name="T89" fmla="*/ 3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2" name="Freeform 26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4 w 699"/>
                  <a:gd name="T1" fmla="*/ 36 h 1216"/>
                  <a:gd name="T2" fmla="*/ 17 w 699"/>
                  <a:gd name="T3" fmla="*/ 41 h 1216"/>
                  <a:gd name="T4" fmla="*/ 18 w 699"/>
                  <a:gd name="T5" fmla="*/ 41 h 1216"/>
                  <a:gd name="T6" fmla="*/ 21 w 699"/>
                  <a:gd name="T7" fmla="*/ 43 h 1216"/>
                  <a:gd name="T8" fmla="*/ 21 w 699"/>
                  <a:gd name="T9" fmla="*/ 44 h 1216"/>
                  <a:gd name="T10" fmla="*/ 21 w 699"/>
                  <a:gd name="T11" fmla="*/ 47 h 1216"/>
                  <a:gd name="T12" fmla="*/ 19 w 699"/>
                  <a:gd name="T13" fmla="*/ 47 h 1216"/>
                  <a:gd name="T14" fmla="*/ 16 w 699"/>
                  <a:gd name="T15" fmla="*/ 45 h 1216"/>
                  <a:gd name="T16" fmla="*/ 12 w 699"/>
                  <a:gd name="T17" fmla="*/ 40 h 1216"/>
                  <a:gd name="T18" fmla="*/ 9 w 699"/>
                  <a:gd name="T19" fmla="*/ 34 h 1216"/>
                  <a:gd name="T20" fmla="*/ 7 w 699"/>
                  <a:gd name="T21" fmla="*/ 30 h 1216"/>
                  <a:gd name="T22" fmla="*/ 6 w 699"/>
                  <a:gd name="T23" fmla="*/ 23 h 1216"/>
                  <a:gd name="T24" fmla="*/ 6 w 699"/>
                  <a:gd name="T25" fmla="*/ 14 h 1216"/>
                  <a:gd name="T26" fmla="*/ 6 w 699"/>
                  <a:gd name="T27" fmla="*/ 11 h 1216"/>
                  <a:gd name="T28" fmla="*/ 5 w 699"/>
                  <a:gd name="T29" fmla="*/ 9 h 1216"/>
                  <a:gd name="T30" fmla="*/ 1 w 699"/>
                  <a:gd name="T31" fmla="*/ 10 h 1216"/>
                  <a:gd name="T32" fmla="*/ 0 w 699"/>
                  <a:gd name="T33" fmla="*/ 9 h 1216"/>
                  <a:gd name="T34" fmla="*/ 1 w 699"/>
                  <a:gd name="T35" fmla="*/ 8 h 1216"/>
                  <a:gd name="T36" fmla="*/ 3 w 699"/>
                  <a:gd name="T37" fmla="*/ 8 h 1216"/>
                  <a:gd name="T38" fmla="*/ 4 w 699"/>
                  <a:gd name="T39" fmla="*/ 7 h 1216"/>
                  <a:gd name="T40" fmla="*/ 1 w 699"/>
                  <a:gd name="T41" fmla="*/ 4 h 1216"/>
                  <a:gd name="T42" fmla="*/ 1 w 699"/>
                  <a:gd name="T43" fmla="*/ 3 h 1216"/>
                  <a:gd name="T44" fmla="*/ 1 w 699"/>
                  <a:gd name="T45" fmla="*/ 3 h 1216"/>
                  <a:gd name="T46" fmla="*/ 4 w 699"/>
                  <a:gd name="T47" fmla="*/ 5 h 1216"/>
                  <a:gd name="T48" fmla="*/ 5 w 699"/>
                  <a:gd name="T49" fmla="*/ 5 h 1216"/>
                  <a:gd name="T50" fmla="*/ 4 w 699"/>
                  <a:gd name="T51" fmla="*/ 1 h 1216"/>
                  <a:gd name="T52" fmla="*/ 5 w 699"/>
                  <a:gd name="T53" fmla="*/ 0 h 1216"/>
                  <a:gd name="T54" fmla="*/ 5 w 699"/>
                  <a:gd name="T55" fmla="*/ 1 h 1216"/>
                  <a:gd name="T56" fmla="*/ 6 w 699"/>
                  <a:gd name="T57" fmla="*/ 5 h 1216"/>
                  <a:gd name="T58" fmla="*/ 7 w 699"/>
                  <a:gd name="T59" fmla="*/ 5 h 1216"/>
                  <a:gd name="T60" fmla="*/ 9 w 699"/>
                  <a:gd name="T61" fmla="*/ 1 h 1216"/>
                  <a:gd name="T62" fmla="*/ 9 w 699"/>
                  <a:gd name="T63" fmla="*/ 1 h 1216"/>
                  <a:gd name="T64" fmla="*/ 9 w 699"/>
                  <a:gd name="T65" fmla="*/ 1 h 1216"/>
                  <a:gd name="T66" fmla="*/ 8 w 699"/>
                  <a:gd name="T67" fmla="*/ 6 h 1216"/>
                  <a:gd name="T68" fmla="*/ 8 w 699"/>
                  <a:gd name="T69" fmla="*/ 8 h 1216"/>
                  <a:gd name="T70" fmla="*/ 8 w 699"/>
                  <a:gd name="T71" fmla="*/ 10 h 1216"/>
                  <a:gd name="T72" fmla="*/ 8 w 699"/>
                  <a:gd name="T73" fmla="*/ 14 h 1216"/>
                  <a:gd name="T74" fmla="*/ 8 w 699"/>
                  <a:gd name="T75" fmla="*/ 21 h 1216"/>
                  <a:gd name="T76" fmla="*/ 9 w 699"/>
                  <a:gd name="T77" fmla="*/ 25 h 1216"/>
                  <a:gd name="T78" fmla="*/ 10 w 699"/>
                  <a:gd name="T79" fmla="*/ 30 h 1216"/>
                  <a:gd name="T80" fmla="*/ 12 w 699"/>
                  <a:gd name="T81" fmla="*/ 33 h 1216"/>
                  <a:gd name="T82" fmla="*/ 14 w 699"/>
                  <a:gd name="T83" fmla="*/ 36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3" name="Freeform 27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4 h 1139"/>
                  <a:gd name="T2" fmla="*/ 0 w 915"/>
                  <a:gd name="T3" fmla="*/ 15 h 1139"/>
                  <a:gd name="T4" fmla="*/ 1 w 915"/>
                  <a:gd name="T5" fmla="*/ 16 h 1139"/>
                  <a:gd name="T6" fmla="*/ 2 w 915"/>
                  <a:gd name="T7" fmla="*/ 16 h 1139"/>
                  <a:gd name="T8" fmla="*/ 7 w 915"/>
                  <a:gd name="T9" fmla="*/ 16 h 1139"/>
                  <a:gd name="T10" fmla="*/ 12 w 915"/>
                  <a:gd name="T11" fmla="*/ 14 h 1139"/>
                  <a:gd name="T12" fmla="*/ 17 w 915"/>
                  <a:gd name="T13" fmla="*/ 13 h 1139"/>
                  <a:gd name="T14" fmla="*/ 19 w 915"/>
                  <a:gd name="T15" fmla="*/ 11 h 1139"/>
                  <a:gd name="T16" fmla="*/ 22 w 915"/>
                  <a:gd name="T17" fmla="*/ 8 h 1139"/>
                  <a:gd name="T18" fmla="*/ 22 w 915"/>
                  <a:gd name="T19" fmla="*/ 6 h 1139"/>
                  <a:gd name="T20" fmla="*/ 22 w 915"/>
                  <a:gd name="T21" fmla="*/ 4 h 1139"/>
                  <a:gd name="T22" fmla="*/ 24 w 915"/>
                  <a:gd name="T23" fmla="*/ 3 h 1139"/>
                  <a:gd name="T24" fmla="*/ 26 w 915"/>
                  <a:gd name="T25" fmla="*/ 2 h 1139"/>
                  <a:gd name="T26" fmla="*/ 28 w 915"/>
                  <a:gd name="T27" fmla="*/ 2 h 1139"/>
                  <a:gd name="T28" fmla="*/ 28 w 915"/>
                  <a:gd name="T29" fmla="*/ 2 h 1139"/>
                  <a:gd name="T30" fmla="*/ 25 w 915"/>
                  <a:gd name="T31" fmla="*/ 2 h 1139"/>
                  <a:gd name="T32" fmla="*/ 24 w 915"/>
                  <a:gd name="T33" fmla="*/ 2 h 1139"/>
                  <a:gd name="T34" fmla="*/ 26 w 915"/>
                  <a:gd name="T35" fmla="*/ 1 h 1139"/>
                  <a:gd name="T36" fmla="*/ 26 w 915"/>
                  <a:gd name="T37" fmla="*/ 1 h 1139"/>
                  <a:gd name="T38" fmla="*/ 26 w 915"/>
                  <a:gd name="T39" fmla="*/ 1 h 1139"/>
                  <a:gd name="T40" fmla="*/ 24 w 915"/>
                  <a:gd name="T41" fmla="*/ 1 h 1139"/>
                  <a:gd name="T42" fmla="*/ 24 w 915"/>
                  <a:gd name="T43" fmla="*/ 1 h 1139"/>
                  <a:gd name="T44" fmla="*/ 24 w 915"/>
                  <a:gd name="T45" fmla="*/ 1 h 1139"/>
                  <a:gd name="T46" fmla="*/ 23 w 915"/>
                  <a:gd name="T47" fmla="*/ 0 h 1139"/>
                  <a:gd name="T48" fmla="*/ 22 w 915"/>
                  <a:gd name="T49" fmla="*/ 1 h 1139"/>
                  <a:gd name="T50" fmla="*/ 22 w 915"/>
                  <a:gd name="T51" fmla="*/ 1 h 1139"/>
                  <a:gd name="T52" fmla="*/ 22 w 915"/>
                  <a:gd name="T53" fmla="*/ 1 h 1139"/>
                  <a:gd name="T54" fmla="*/ 20 w 915"/>
                  <a:gd name="T55" fmla="*/ 1 h 1139"/>
                  <a:gd name="T56" fmla="*/ 19 w 915"/>
                  <a:gd name="T57" fmla="*/ 1 h 1139"/>
                  <a:gd name="T58" fmla="*/ 19 w 915"/>
                  <a:gd name="T59" fmla="*/ 1 h 1139"/>
                  <a:gd name="T60" fmla="*/ 21 w 915"/>
                  <a:gd name="T61" fmla="*/ 2 h 1139"/>
                  <a:gd name="T62" fmla="*/ 21 w 915"/>
                  <a:gd name="T63" fmla="*/ 2 h 1139"/>
                  <a:gd name="T64" fmla="*/ 20 w 915"/>
                  <a:gd name="T65" fmla="*/ 4 h 1139"/>
                  <a:gd name="T66" fmla="*/ 20 w 915"/>
                  <a:gd name="T67" fmla="*/ 4 h 1139"/>
                  <a:gd name="T68" fmla="*/ 20 w 915"/>
                  <a:gd name="T69" fmla="*/ 7 h 1139"/>
                  <a:gd name="T70" fmla="*/ 19 w 915"/>
                  <a:gd name="T71" fmla="*/ 9 h 1139"/>
                  <a:gd name="T72" fmla="*/ 19 w 915"/>
                  <a:gd name="T73" fmla="*/ 10 h 1139"/>
                  <a:gd name="T74" fmla="*/ 17 w 915"/>
                  <a:gd name="T75" fmla="*/ 11 h 1139"/>
                  <a:gd name="T76" fmla="*/ 15 w 915"/>
                  <a:gd name="T77" fmla="*/ 13 h 1139"/>
                  <a:gd name="T78" fmla="*/ 14 w 915"/>
                  <a:gd name="T79" fmla="*/ 13 h 1139"/>
                  <a:gd name="T80" fmla="*/ 10 w 915"/>
                  <a:gd name="T81" fmla="*/ 14 h 1139"/>
                  <a:gd name="T82" fmla="*/ 6 w 915"/>
                  <a:gd name="T83" fmla="*/ 14 h 1139"/>
                  <a:gd name="T84" fmla="*/ 3 w 915"/>
                  <a:gd name="T85" fmla="*/ 14 h 1139"/>
                  <a:gd name="T86" fmla="*/ 1 w 915"/>
                  <a:gd name="T87" fmla="*/ 14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497" name="Freeform 28"/>
            <p:cNvSpPr>
              <a:spLocks/>
            </p:cNvSpPr>
            <p:nvPr/>
          </p:nvSpPr>
          <p:spPr bwMode="auto">
            <a:xfrm>
              <a:off x="4128" y="2640"/>
              <a:ext cx="576" cy="1488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10749" name="Rectangle 29"/>
          <p:cNvSpPr>
            <a:spLocks noChangeArrowheads="1"/>
          </p:cNvSpPr>
          <p:nvPr/>
        </p:nvSpPr>
        <p:spPr bwMode="auto">
          <a:xfrm>
            <a:off x="328613" y="609600"/>
            <a:ext cx="7918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But what if we do not have a bird that we trust?</a:t>
            </a:r>
          </a:p>
        </p:txBody>
      </p:sp>
      <p:sp>
        <p:nvSpPr>
          <p:cNvPr id="1310750" name="Rectangle 30"/>
          <p:cNvSpPr>
            <a:spLocks noChangeArrowheads="1"/>
          </p:cNvSpPr>
          <p:nvPr/>
        </p:nvSpPr>
        <p:spPr bwMode="auto">
          <a:xfrm>
            <a:off x="525463" y="3352800"/>
            <a:ext cx="47640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i.e. the best path from </a:t>
            </a:r>
            <a:r>
              <a:rPr lang="en-US" altLang="en-US" i="1"/>
              <a:t>s</a:t>
            </a:r>
            <a:r>
              <a:rPr lang="en-US" altLang="en-US"/>
              <a:t> to</a:t>
            </a:r>
            <a:r>
              <a:rPr lang="en-US" altLang="en-US" i="1"/>
              <a:t> t</a:t>
            </a:r>
            <a:br>
              <a:rPr lang="en-US" altLang="en-US"/>
            </a:br>
            <a:r>
              <a:rPr lang="en-US" altLang="en-US"/>
              <a:t>from amongst those </a:t>
            </a:r>
            <a:br>
              <a:rPr lang="en-US" altLang="en-US"/>
            </a:br>
            <a:r>
              <a:rPr lang="en-US" altLang="en-US"/>
              <a:t>starting with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 </a:t>
            </a:r>
          </a:p>
        </p:txBody>
      </p:sp>
      <p:sp>
        <p:nvSpPr>
          <p:cNvPr id="1310751" name="Rectangle 31"/>
          <p:cNvSpPr>
            <a:spLocks noChangeArrowheads="1"/>
          </p:cNvSpPr>
          <p:nvPr/>
        </p:nvSpPr>
        <p:spPr bwMode="auto">
          <a:xfrm>
            <a:off x="325438" y="1295400"/>
            <a:ext cx="8056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This work is not wasted, because we have found</a:t>
            </a:r>
          </a:p>
        </p:txBody>
      </p:sp>
      <p:sp>
        <p:nvSpPr>
          <p:cNvPr id="1310753" name="Text Box 33"/>
          <p:cNvSpPr txBox="1">
            <a:spLocks noChangeArrowheads="1"/>
          </p:cNvSpPr>
          <p:nvPr/>
        </p:nvSpPr>
        <p:spPr bwMode="auto">
          <a:xfrm>
            <a:off x="0" y="4876800"/>
            <a:ext cx="6411913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Define </a:t>
            </a:r>
            <a:r>
              <a:rPr lang="en-US" altLang="en-US" i="1">
                <a:solidFill>
                  <a:schemeClr val="accent1"/>
                </a:solidFill>
              </a:rPr>
              <a:t>optS</a:t>
            </a:r>
            <a:r>
              <a:rPr lang="en-US" altLang="en-US" i="1" baseline="-25000">
                <a:solidFill>
                  <a:schemeClr val="accent1"/>
                </a:solidFill>
              </a:rPr>
              <a:t>&lt;I,k&gt; </a:t>
            </a:r>
            <a:r>
              <a:rPr lang="en-US" altLang="en-US"/>
              <a:t>to be: </a:t>
            </a:r>
          </a:p>
          <a:p>
            <a:pPr eaLnBrk="1" hangingPunct="1">
              <a:buFontTx/>
              <a:buNone/>
            </a:pPr>
            <a:r>
              <a:rPr lang="en-US" altLang="en-US"/>
              <a:t>  the optimum solution</a:t>
            </a:r>
          </a:p>
          <a:p>
            <a:pPr eaLnBrk="1" hangingPunct="1">
              <a:buFontTx/>
              <a:buNone/>
            </a:pPr>
            <a:r>
              <a:rPr lang="en-US" altLang="en-US"/>
              <a:t>  for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</a:p>
          <a:p>
            <a:pPr eaLnBrk="1" hangingPunct="1">
              <a:buFontTx/>
              <a:buNone/>
            </a:pPr>
            <a:r>
              <a:rPr lang="en-US" altLang="en-US"/>
              <a:t>  consistent with the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 i="1" baseline="30000">
                <a:solidFill>
                  <a:schemeClr val="accent1"/>
                </a:solidFill>
              </a:rPr>
              <a:t>th</a:t>
            </a:r>
            <a:r>
              <a:rPr lang="en-US" altLang="en-US"/>
              <a:t> bird' s answer.</a:t>
            </a:r>
          </a:p>
        </p:txBody>
      </p:sp>
      <p:grpSp>
        <p:nvGrpSpPr>
          <p:cNvPr id="20489" name="Group 50"/>
          <p:cNvGrpSpPr>
            <a:grpSpLocks/>
          </p:cNvGrpSpPr>
          <p:nvPr/>
        </p:nvGrpSpPr>
        <p:grpSpPr bwMode="auto">
          <a:xfrm>
            <a:off x="6400800" y="152400"/>
            <a:ext cx="685800" cy="685800"/>
            <a:chOff x="3984" y="1200"/>
            <a:chExt cx="432" cy="432"/>
          </a:xfrm>
        </p:grpSpPr>
        <p:pic>
          <p:nvPicPr>
            <p:cNvPr id="20491" name="Picture 47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16" y="120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92" name="Line 48"/>
            <p:cNvSpPr>
              <a:spLocks noChangeShapeType="1"/>
            </p:cNvSpPr>
            <p:nvPr/>
          </p:nvSpPr>
          <p:spPr bwMode="auto">
            <a:xfrm flipH="1"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Line 49"/>
            <p:cNvSpPr>
              <a:spLocks noChangeShapeType="1"/>
            </p:cNvSpPr>
            <p:nvPr/>
          </p:nvSpPr>
          <p:spPr bwMode="auto">
            <a:xfrm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10773" name="Rectangle 53"/>
          <p:cNvSpPr>
            <a:spLocks noChangeArrowheads="1"/>
          </p:cNvSpPr>
          <p:nvPr/>
        </p:nvSpPr>
        <p:spPr bwMode="auto">
          <a:xfrm>
            <a:off x="519113" y="1768475"/>
            <a:ext cx="5903912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the best solution to our instance </a:t>
            </a:r>
            <a:br>
              <a:rPr lang="en-US" altLang="en-US"/>
            </a:br>
            <a:r>
              <a:rPr lang="en-US" altLang="en-US"/>
              <a:t>from amongst those </a:t>
            </a:r>
            <a:br>
              <a:rPr lang="en-US" altLang="en-US"/>
            </a:br>
            <a:r>
              <a:rPr lang="en-US" altLang="en-US"/>
              <a:t>consistent with this bird' s answer.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107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107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107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107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10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10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107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107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107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107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107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107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107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107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3107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3107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0749" grpId="0"/>
      <p:bldP spid="1310751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256003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  <p:grpSp>
        <p:nvGrpSpPr>
          <p:cNvPr id="256004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256015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56019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20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21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22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23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24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16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56017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18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56005" name="Text Box 15"/>
          <p:cNvSpPr txBox="1">
            <a:spLocks noChangeArrowheads="1"/>
          </p:cNvSpPr>
          <p:nvPr/>
        </p:nvSpPr>
        <p:spPr bwMode="auto">
          <a:xfrm>
            <a:off x="1676400" y="944563"/>
            <a:ext cx="7502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256006" name="Text Box 16"/>
          <p:cNvSpPr txBox="1">
            <a:spLocks noChangeArrowheads="1"/>
          </p:cNvSpPr>
          <p:nvPr/>
        </p:nvSpPr>
        <p:spPr bwMode="auto">
          <a:xfrm>
            <a:off x="1458913" y="2362200"/>
            <a:ext cx="40354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2"/>
                </a:solidFill>
              </a:rPr>
              <a:t> = a s b e t c h d a</a:t>
            </a:r>
          </a:p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2"/>
                </a:solidFill>
              </a:rPr>
              <a:t> = r t w a b g j c k t f d</a:t>
            </a:r>
          </a:p>
        </p:txBody>
      </p:sp>
      <p:sp>
        <p:nvSpPr>
          <p:cNvPr id="256007" name="Rectangle 17"/>
          <p:cNvSpPr>
            <a:spLocks noChangeArrowheads="1"/>
          </p:cNvSpPr>
          <p:nvPr/>
        </p:nvSpPr>
        <p:spPr bwMode="auto">
          <a:xfrm>
            <a:off x="1371600" y="3276600"/>
            <a:ext cx="75438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</a:t>
            </a:r>
          </a:p>
          <a:p>
            <a:pPr eaLnBrk="1" hangingPunct="1">
              <a:buFontTx/>
              <a:buNone/>
            </a:pPr>
            <a:r>
              <a:rPr lang="en-US" altLang="en-US"/>
              <a:t>friends, …</a:t>
            </a:r>
          </a:p>
        </p:txBody>
      </p:sp>
      <p:sp>
        <p:nvSpPr>
          <p:cNvPr id="1664019" name="Rectangle 19"/>
          <p:cNvSpPr>
            <a:spLocks noChangeArrowheads="1"/>
          </p:cNvSpPr>
          <p:nvPr/>
        </p:nvSpPr>
        <p:spPr bwMode="auto">
          <a:xfrm>
            <a:off x="838200" y="5105400"/>
            <a:ext cx="7543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Is this a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? </a:t>
            </a:r>
          </a:p>
        </p:txBody>
      </p:sp>
      <p:sp>
        <p:nvSpPr>
          <p:cNvPr id="1664048" name="Text Box 48"/>
          <p:cNvSpPr txBox="1">
            <a:spLocks noChangeArrowheads="1"/>
          </p:cNvSpPr>
          <p:nvPr/>
        </p:nvSpPr>
        <p:spPr bwMode="auto">
          <a:xfrm>
            <a:off x="7239000" y="5380038"/>
            <a:ext cx="8175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  <p:sp>
        <p:nvSpPr>
          <p:cNvPr id="1664049" name="Text Box 49"/>
          <p:cNvSpPr txBox="1">
            <a:spLocks noChangeArrowheads="1"/>
          </p:cNvSpPr>
          <p:nvPr/>
        </p:nvSpPr>
        <p:spPr bwMode="auto">
          <a:xfrm>
            <a:off x="1125538" y="5608638"/>
            <a:ext cx="2155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X’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 = 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x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1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,…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x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i</a:t>
            </a:r>
            <a:br>
              <a:rPr lang="en-US" altLang="en-US">
                <a:solidFill>
                  <a:schemeClr val="accent2"/>
                </a:solidFill>
                <a:sym typeface="Symbol" pitchFamily="18" charset="2"/>
              </a:rPr>
            </a:b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Y’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 = 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y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1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,…,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y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j</a:t>
            </a:r>
            <a:endParaRPr lang="en-US" altLang="en-US" i="1" baseline="-25000">
              <a:solidFill>
                <a:schemeClr val="accent2"/>
              </a:solidFill>
            </a:endParaRPr>
          </a:p>
        </p:txBody>
      </p:sp>
      <p:grpSp>
        <p:nvGrpSpPr>
          <p:cNvPr id="5" name="Group 51"/>
          <p:cNvGrpSpPr>
            <a:grpSpLocks/>
          </p:cNvGrpSpPr>
          <p:nvPr/>
        </p:nvGrpSpPr>
        <p:grpSpPr bwMode="auto">
          <a:xfrm>
            <a:off x="3624263" y="5913438"/>
            <a:ext cx="4856162" cy="609600"/>
            <a:chOff x="1234" y="3648"/>
            <a:chExt cx="3059" cy="384"/>
          </a:xfrm>
        </p:grpSpPr>
        <p:sp>
          <p:nvSpPr>
            <p:cNvPr id="256013" name="Text Box 52"/>
            <p:cNvSpPr txBox="1">
              <a:spLocks noChangeArrowheads="1"/>
            </p:cNvSpPr>
            <p:nvPr/>
          </p:nvSpPr>
          <p:spPr bwMode="auto">
            <a:xfrm>
              <a:off x="1234" y="3648"/>
              <a:ext cx="142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[0..|</a:t>
              </a: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/>
                <a:t>|]</a:t>
              </a:r>
            </a:p>
          </p:txBody>
        </p:sp>
        <p:sp>
          <p:nvSpPr>
            <p:cNvPr id="256014" name="Text Box 53"/>
            <p:cNvSpPr txBox="1">
              <a:spLocks noChangeArrowheads="1"/>
            </p:cNvSpPr>
            <p:nvPr/>
          </p:nvSpPr>
          <p:spPr bwMode="auto">
            <a:xfrm>
              <a:off x="2878" y="3667"/>
              <a:ext cx="141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j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[0..|</a:t>
              </a: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/>
                <a:t>|]</a:t>
              </a:r>
            </a:p>
          </p:txBody>
        </p:sp>
      </p:grpSp>
      <p:sp>
        <p:nvSpPr>
          <p:cNvPr id="1664057" name="Text Box 57"/>
          <p:cNvSpPr txBox="1">
            <a:spLocks noChangeArrowheads="1"/>
          </p:cNvSpPr>
          <p:nvPr/>
        </p:nvSpPr>
        <p:spPr bwMode="auto">
          <a:xfrm>
            <a:off x="3675063" y="6324600"/>
            <a:ext cx="2901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20000"/>
              </a:spcBef>
              <a:buFontTx/>
              <a:buNone/>
            </a:pPr>
            <a:r>
              <a:rPr lang="en-US" altLang="en-US"/>
              <a:t>|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| </a:t>
            </a: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|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| of these.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640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640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0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640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640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640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640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640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640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4048" grpId="0"/>
      <p:bldP spid="1664049" grpId="0"/>
      <p:bldP spid="166405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257027" name="Text Box 3"/>
          <p:cNvSpPr txBox="1">
            <a:spLocks noChangeArrowheads="1"/>
          </p:cNvSpPr>
          <p:nvPr/>
        </p:nvSpPr>
        <p:spPr bwMode="auto">
          <a:xfrm>
            <a:off x="1676400" y="944563"/>
            <a:ext cx="7086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grpSp>
        <p:nvGrpSpPr>
          <p:cNvPr id="257028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257036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57040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1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2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3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4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5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037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57038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39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" name="Group 30"/>
          <p:cNvGrpSpPr>
            <a:grpSpLocks/>
          </p:cNvGrpSpPr>
          <p:nvPr/>
        </p:nvGrpSpPr>
        <p:grpSpPr bwMode="auto">
          <a:xfrm>
            <a:off x="1125538" y="1371600"/>
            <a:ext cx="5689600" cy="1524000"/>
            <a:chOff x="709" y="864"/>
            <a:chExt cx="3584" cy="960"/>
          </a:xfrm>
        </p:grpSpPr>
        <p:grpSp>
          <p:nvGrpSpPr>
            <p:cNvPr id="257032" name="Group 26"/>
            <p:cNvGrpSpPr>
              <a:grpSpLocks/>
            </p:cNvGrpSpPr>
            <p:nvPr/>
          </p:nvGrpSpPr>
          <p:grpSpPr bwMode="auto">
            <a:xfrm>
              <a:off x="1234" y="1440"/>
              <a:ext cx="3059" cy="384"/>
              <a:chOff x="1234" y="3648"/>
              <a:chExt cx="3059" cy="384"/>
            </a:xfrm>
          </p:grpSpPr>
          <p:sp>
            <p:nvSpPr>
              <p:cNvPr id="257034" name="Text Box 22"/>
              <p:cNvSpPr txBox="1">
                <a:spLocks noChangeArrowheads="1"/>
              </p:cNvSpPr>
              <p:nvPr/>
            </p:nvSpPr>
            <p:spPr bwMode="auto">
              <a:xfrm>
                <a:off x="1234" y="3648"/>
                <a:ext cx="1429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</a:t>
                </a:r>
                <a:r>
                  <a:rPr lang="en-US" altLang="en-US" i="1"/>
                  <a:t>i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[0..|</a:t>
                </a:r>
                <a:r>
                  <a:rPr lang="en-US" altLang="en-US" i="1">
                    <a:solidFill>
                      <a:schemeClr val="accent2"/>
                    </a:solidFill>
                  </a:rPr>
                  <a:t>X</a:t>
                </a:r>
                <a:r>
                  <a:rPr lang="en-US" altLang="en-US"/>
                  <a:t>|]</a:t>
                </a:r>
              </a:p>
            </p:txBody>
          </p:sp>
          <p:sp>
            <p:nvSpPr>
              <p:cNvPr id="257035" name="Text Box 23"/>
              <p:cNvSpPr txBox="1">
                <a:spLocks noChangeArrowheads="1"/>
              </p:cNvSpPr>
              <p:nvPr/>
            </p:nvSpPr>
            <p:spPr bwMode="auto">
              <a:xfrm>
                <a:off x="2878" y="3667"/>
                <a:ext cx="1415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 i="1"/>
                  <a:t> j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[0..|</a:t>
                </a:r>
                <a:r>
                  <a:rPr lang="en-US" altLang="en-US" i="1">
                    <a:solidFill>
                      <a:schemeClr val="accent2"/>
                    </a:solidFill>
                  </a:rPr>
                  <a:t>Y</a:t>
                </a:r>
                <a:r>
                  <a:rPr lang="en-US" altLang="en-US"/>
                  <a:t>|]</a:t>
                </a:r>
              </a:p>
            </p:txBody>
          </p:sp>
        </p:grpSp>
        <p:sp>
          <p:nvSpPr>
            <p:cNvPr id="257033" name="Text Box 24"/>
            <p:cNvSpPr txBox="1">
              <a:spLocks noChangeArrowheads="1"/>
            </p:cNvSpPr>
            <p:nvPr/>
          </p:nvSpPr>
          <p:spPr bwMode="auto">
            <a:xfrm>
              <a:off x="709" y="864"/>
              <a:ext cx="132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b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</a:b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</p:grpSp>
      <p:sp>
        <p:nvSpPr>
          <p:cNvPr id="1658909" name="Text Box 29"/>
          <p:cNvSpPr txBox="1">
            <a:spLocks noChangeArrowheads="1"/>
          </p:cNvSpPr>
          <p:nvPr/>
        </p:nvSpPr>
        <p:spPr bwMode="auto">
          <a:xfrm>
            <a:off x="457200" y="28956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</a:t>
            </a:r>
            <a:r>
              <a:rPr lang="en-US" altLang="en-US" sz="3200" i="1"/>
              <a:t>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1658911" name="Text Box 31"/>
          <p:cNvSpPr txBox="1">
            <a:spLocks noChangeArrowheads="1"/>
          </p:cNvSpPr>
          <p:nvPr/>
        </p:nvSpPr>
        <p:spPr bwMode="auto">
          <a:xfrm>
            <a:off x="1447800" y="3916363"/>
            <a:ext cx="34369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Yes: </a:t>
            </a:r>
            <a:r>
              <a:rPr lang="en-US" altLang="en-US" i="1"/>
              <a:t>i</a:t>
            </a:r>
            <a:r>
              <a:rPr lang="en-US" altLang="en-US"/>
              <a:t> = |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/>
              <a:t>| &amp; </a:t>
            </a:r>
            <a:r>
              <a:rPr lang="en-US" altLang="en-US" i="1"/>
              <a:t>j</a:t>
            </a:r>
            <a:r>
              <a:rPr lang="en-US" altLang="en-US"/>
              <a:t> = |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/>
              <a:t>|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58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58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589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589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589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589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8911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258051" name="Text Box 3"/>
          <p:cNvSpPr txBox="1">
            <a:spLocks noChangeArrowheads="1"/>
          </p:cNvSpPr>
          <p:nvPr/>
        </p:nvSpPr>
        <p:spPr bwMode="auto">
          <a:xfrm>
            <a:off x="1676400" y="944563"/>
            <a:ext cx="7086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grpSp>
        <p:nvGrpSpPr>
          <p:cNvPr id="258052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258070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58074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5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6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7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8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9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8071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58072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3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58053" name="Group 15"/>
          <p:cNvGrpSpPr>
            <a:grpSpLocks/>
          </p:cNvGrpSpPr>
          <p:nvPr/>
        </p:nvGrpSpPr>
        <p:grpSpPr bwMode="auto">
          <a:xfrm>
            <a:off x="1125538" y="1371600"/>
            <a:ext cx="5689600" cy="1524000"/>
            <a:chOff x="709" y="864"/>
            <a:chExt cx="3584" cy="960"/>
          </a:xfrm>
        </p:grpSpPr>
        <p:grpSp>
          <p:nvGrpSpPr>
            <p:cNvPr id="258066" name="Group 16"/>
            <p:cNvGrpSpPr>
              <a:grpSpLocks/>
            </p:cNvGrpSpPr>
            <p:nvPr/>
          </p:nvGrpSpPr>
          <p:grpSpPr bwMode="auto">
            <a:xfrm>
              <a:off x="1234" y="1440"/>
              <a:ext cx="3059" cy="384"/>
              <a:chOff x="1234" y="3648"/>
              <a:chExt cx="3059" cy="384"/>
            </a:xfrm>
          </p:grpSpPr>
          <p:sp>
            <p:nvSpPr>
              <p:cNvPr id="258068" name="Text Box 17"/>
              <p:cNvSpPr txBox="1">
                <a:spLocks noChangeArrowheads="1"/>
              </p:cNvSpPr>
              <p:nvPr/>
            </p:nvSpPr>
            <p:spPr bwMode="auto">
              <a:xfrm>
                <a:off x="1234" y="3648"/>
                <a:ext cx="1429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 i="1"/>
                  <a:t> i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[0..|</a:t>
                </a:r>
                <a:r>
                  <a:rPr lang="en-US" altLang="en-US" i="1">
                    <a:solidFill>
                      <a:schemeClr val="accent2"/>
                    </a:solidFill>
                  </a:rPr>
                  <a:t>X</a:t>
                </a:r>
                <a:r>
                  <a:rPr lang="en-US" altLang="en-US"/>
                  <a:t>|]</a:t>
                </a:r>
              </a:p>
            </p:txBody>
          </p:sp>
          <p:sp>
            <p:nvSpPr>
              <p:cNvPr id="258069" name="Text Box 18"/>
              <p:cNvSpPr txBox="1">
                <a:spLocks noChangeArrowheads="1"/>
              </p:cNvSpPr>
              <p:nvPr/>
            </p:nvSpPr>
            <p:spPr bwMode="auto">
              <a:xfrm>
                <a:off x="2878" y="3667"/>
                <a:ext cx="1415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</a:t>
                </a:r>
                <a:r>
                  <a:rPr lang="en-US" altLang="en-US" i="1"/>
                  <a:t>j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[0..|</a:t>
                </a:r>
                <a:r>
                  <a:rPr lang="en-US" altLang="en-US" i="1">
                    <a:solidFill>
                      <a:schemeClr val="accent2"/>
                    </a:solidFill>
                  </a:rPr>
                  <a:t>Y</a:t>
                </a:r>
                <a:r>
                  <a:rPr lang="en-US" altLang="en-US"/>
                  <a:t>|]</a:t>
                </a:r>
              </a:p>
            </p:txBody>
          </p:sp>
        </p:grpSp>
        <p:sp>
          <p:nvSpPr>
            <p:cNvPr id="258067" name="Text Box 19"/>
            <p:cNvSpPr txBox="1">
              <a:spLocks noChangeArrowheads="1"/>
            </p:cNvSpPr>
            <p:nvPr/>
          </p:nvSpPr>
          <p:spPr bwMode="auto">
            <a:xfrm>
              <a:off x="709" y="864"/>
              <a:ext cx="132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b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</a:b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</p:grpSp>
      <p:sp>
        <p:nvSpPr>
          <p:cNvPr id="258054" name="Text Box 22"/>
          <p:cNvSpPr txBox="1">
            <a:spLocks noChangeArrowheads="1"/>
          </p:cNvSpPr>
          <p:nvPr/>
        </p:nvSpPr>
        <p:spPr bwMode="auto">
          <a:xfrm>
            <a:off x="457200" y="28956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258055" name="Rectangle 20"/>
          <p:cNvSpPr>
            <a:spLocks noChangeArrowheads="1"/>
          </p:cNvSpPr>
          <p:nvPr/>
        </p:nvSpPr>
        <p:spPr bwMode="auto">
          <a:xfrm>
            <a:off x="457200" y="3794125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258056" name="Text Box 21"/>
          <p:cNvSpPr txBox="1">
            <a:spLocks noChangeArrowheads="1"/>
          </p:cNvSpPr>
          <p:nvPr/>
        </p:nvSpPr>
        <p:spPr bwMode="auto">
          <a:xfrm>
            <a:off x="-304800" y="42672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258057" name="Rectangle 23"/>
          <p:cNvSpPr>
            <a:spLocks noChangeArrowheads="1"/>
          </p:cNvSpPr>
          <p:nvPr/>
        </p:nvSpPr>
        <p:spPr bwMode="auto">
          <a:xfrm>
            <a:off x="4495800" y="4267200"/>
            <a:ext cx="350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grpSp>
        <p:nvGrpSpPr>
          <p:cNvPr id="7" name="Group 37"/>
          <p:cNvGrpSpPr>
            <a:grpSpLocks/>
          </p:cNvGrpSpPr>
          <p:nvPr/>
        </p:nvGrpSpPr>
        <p:grpSpPr bwMode="auto">
          <a:xfrm>
            <a:off x="152400" y="5029200"/>
            <a:ext cx="3452813" cy="1066800"/>
            <a:chOff x="96" y="3168"/>
            <a:chExt cx="2175" cy="672"/>
          </a:xfrm>
        </p:grpSpPr>
        <p:sp>
          <p:nvSpPr>
            <p:cNvPr id="258064" name="Text Box 30"/>
            <p:cNvSpPr txBox="1">
              <a:spLocks noChangeArrowheads="1"/>
            </p:cNvSpPr>
            <p:nvPr/>
          </p:nvSpPr>
          <p:spPr bwMode="auto">
            <a:xfrm>
              <a:off x="96" y="3168"/>
              <a:ext cx="132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b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</a:b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58065" name="Rectangle 31"/>
            <p:cNvSpPr>
              <a:spLocks noChangeArrowheads="1"/>
            </p:cNvSpPr>
            <p:nvPr/>
          </p:nvSpPr>
          <p:spPr bwMode="auto">
            <a:xfrm>
              <a:off x="1399" y="3331"/>
              <a:ext cx="8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  <a:sym typeface="Symbol" pitchFamily="18" charset="2"/>
                </a:rPr>
                <a:t></a:t>
              </a:r>
              <a:r>
                <a:rPr lang="en-US" altLang="en-US">
                  <a:solidFill>
                    <a:schemeClr val="accent1"/>
                  </a:solidFill>
                </a:rPr>
                <a:t> </a:t>
              </a:r>
              <a:r>
                <a:rPr lang="en-US" altLang="en-US" i="1">
                  <a:solidFill>
                    <a:schemeClr val="accent1"/>
                  </a:solidFill>
                </a:rPr>
                <a:t>S</a:t>
              </a:r>
              <a:r>
                <a:rPr lang="en-US" altLang="en-US">
                  <a:solidFill>
                    <a:schemeClr val="accent1"/>
                  </a:solidFill>
                </a:rPr>
                <a:t>  </a:t>
              </a:r>
              <a:r>
                <a:rPr lang="en-US" altLang="en-US">
                  <a:solidFill>
                    <a:schemeClr val="accent1"/>
                  </a:solidFill>
                  <a:sym typeface="Symbol" pitchFamily="18" charset="2"/>
                </a:rPr>
                <a:t></a:t>
              </a:r>
            </a:p>
          </p:txBody>
        </p:sp>
      </p:grpSp>
      <p:grpSp>
        <p:nvGrpSpPr>
          <p:cNvPr id="8" name="Group 36"/>
          <p:cNvGrpSpPr>
            <a:grpSpLocks/>
          </p:cNvGrpSpPr>
          <p:nvPr/>
        </p:nvGrpSpPr>
        <p:grpSpPr bwMode="auto">
          <a:xfrm>
            <a:off x="3657600" y="4937125"/>
            <a:ext cx="5054600" cy="1387475"/>
            <a:chOff x="2341" y="3091"/>
            <a:chExt cx="3184" cy="874"/>
          </a:xfrm>
        </p:grpSpPr>
        <p:sp>
          <p:nvSpPr>
            <p:cNvPr id="258061" name="Text Box 32"/>
            <p:cNvSpPr txBox="1">
              <a:spLocks noChangeArrowheads="1"/>
            </p:cNvSpPr>
            <p:nvPr/>
          </p:nvSpPr>
          <p:spPr bwMode="auto">
            <a:xfrm>
              <a:off x="2341" y="3091"/>
              <a:ext cx="301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 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</a:p>
          </p:txBody>
        </p:sp>
        <p:sp>
          <p:nvSpPr>
            <p:cNvPr id="258062" name="Text Box 33"/>
            <p:cNvSpPr txBox="1">
              <a:spLocks noChangeArrowheads="1"/>
            </p:cNvSpPr>
            <p:nvPr/>
          </p:nvSpPr>
          <p:spPr bwMode="auto">
            <a:xfrm>
              <a:off x="2352" y="3331"/>
              <a:ext cx="313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 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  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</a:p>
          </p:txBody>
        </p:sp>
        <p:sp>
          <p:nvSpPr>
            <p:cNvPr id="258063" name="Text Box 34"/>
            <p:cNvSpPr txBox="1">
              <a:spLocks noChangeArrowheads="1"/>
            </p:cNvSpPr>
            <p:nvPr/>
          </p:nvSpPr>
          <p:spPr bwMode="auto">
            <a:xfrm>
              <a:off x="2363" y="3600"/>
              <a:ext cx="316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  <a:sym typeface="Symbol" pitchFamily="18" charset="2"/>
                </a:rPr>
                <a:t>-1</a:t>
              </a:r>
            </a:p>
          </p:txBody>
        </p:sp>
      </p:grpSp>
      <p:sp>
        <p:nvSpPr>
          <p:cNvPr id="1666083" name="Rectangle 35"/>
          <p:cNvSpPr>
            <a:spLocks noChangeArrowheads="1"/>
          </p:cNvSpPr>
          <p:nvPr/>
        </p:nvSpPr>
        <p:spPr bwMode="auto">
          <a:xfrm>
            <a:off x="7616825" y="6278563"/>
            <a:ext cx="9826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endParaRPr lang="en-US" altLang="en-US">
              <a:solidFill>
                <a:schemeClr val="accent1"/>
              </a:solidFill>
              <a:sym typeface="Symbol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6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660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660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6083" grpId="0" autoUpdateAnimBg="0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259075" name="Text Box 3"/>
          <p:cNvSpPr txBox="1">
            <a:spLocks noChangeArrowheads="1"/>
          </p:cNvSpPr>
          <p:nvPr/>
        </p:nvSpPr>
        <p:spPr bwMode="auto">
          <a:xfrm>
            <a:off x="1676400" y="944563"/>
            <a:ext cx="7086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grpSp>
        <p:nvGrpSpPr>
          <p:cNvPr id="259076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259091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59095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6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7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8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9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0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9092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59093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4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59077" name="Group 15"/>
          <p:cNvGrpSpPr>
            <a:grpSpLocks/>
          </p:cNvGrpSpPr>
          <p:nvPr/>
        </p:nvGrpSpPr>
        <p:grpSpPr bwMode="auto">
          <a:xfrm>
            <a:off x="1125538" y="1371600"/>
            <a:ext cx="5689600" cy="1524000"/>
            <a:chOff x="709" y="864"/>
            <a:chExt cx="3584" cy="960"/>
          </a:xfrm>
        </p:grpSpPr>
        <p:grpSp>
          <p:nvGrpSpPr>
            <p:cNvPr id="259087" name="Group 16"/>
            <p:cNvGrpSpPr>
              <a:grpSpLocks/>
            </p:cNvGrpSpPr>
            <p:nvPr/>
          </p:nvGrpSpPr>
          <p:grpSpPr bwMode="auto">
            <a:xfrm>
              <a:off x="1234" y="1440"/>
              <a:ext cx="3059" cy="384"/>
              <a:chOff x="1234" y="3648"/>
              <a:chExt cx="3059" cy="384"/>
            </a:xfrm>
          </p:grpSpPr>
          <p:sp>
            <p:nvSpPr>
              <p:cNvPr id="259089" name="Text Box 17"/>
              <p:cNvSpPr txBox="1">
                <a:spLocks noChangeArrowheads="1"/>
              </p:cNvSpPr>
              <p:nvPr/>
            </p:nvSpPr>
            <p:spPr bwMode="auto">
              <a:xfrm>
                <a:off x="1234" y="3648"/>
                <a:ext cx="1429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 i="1"/>
                  <a:t> i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[0..|</a:t>
                </a:r>
                <a:r>
                  <a:rPr lang="en-US" altLang="en-US" i="1">
                    <a:solidFill>
                      <a:schemeClr val="accent2"/>
                    </a:solidFill>
                  </a:rPr>
                  <a:t>X</a:t>
                </a:r>
                <a:r>
                  <a:rPr lang="en-US" altLang="en-US"/>
                  <a:t>|]</a:t>
                </a:r>
              </a:p>
            </p:txBody>
          </p:sp>
          <p:sp>
            <p:nvSpPr>
              <p:cNvPr id="259090" name="Text Box 18"/>
              <p:cNvSpPr txBox="1">
                <a:spLocks noChangeArrowheads="1"/>
              </p:cNvSpPr>
              <p:nvPr/>
            </p:nvSpPr>
            <p:spPr bwMode="auto">
              <a:xfrm>
                <a:off x="2878" y="3667"/>
                <a:ext cx="1415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</a:t>
                </a:r>
                <a:r>
                  <a:rPr lang="en-US" altLang="en-US" i="1"/>
                  <a:t>j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[0..|</a:t>
                </a:r>
                <a:r>
                  <a:rPr lang="en-US" altLang="en-US" i="1">
                    <a:solidFill>
                      <a:schemeClr val="accent2"/>
                    </a:solidFill>
                  </a:rPr>
                  <a:t>Y</a:t>
                </a:r>
                <a:r>
                  <a:rPr lang="en-US" altLang="en-US"/>
                  <a:t>|]</a:t>
                </a:r>
              </a:p>
            </p:txBody>
          </p:sp>
        </p:grpSp>
        <p:sp>
          <p:nvSpPr>
            <p:cNvPr id="259088" name="Text Box 19"/>
            <p:cNvSpPr txBox="1">
              <a:spLocks noChangeArrowheads="1"/>
            </p:cNvSpPr>
            <p:nvPr/>
          </p:nvSpPr>
          <p:spPr bwMode="auto">
            <a:xfrm>
              <a:off x="709" y="864"/>
              <a:ext cx="132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b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</a:b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</a:p>
          </p:txBody>
        </p:sp>
      </p:grpSp>
      <p:sp>
        <p:nvSpPr>
          <p:cNvPr id="259078" name="Text Box 20"/>
          <p:cNvSpPr txBox="1">
            <a:spLocks noChangeArrowheads="1"/>
          </p:cNvSpPr>
          <p:nvPr/>
        </p:nvSpPr>
        <p:spPr bwMode="auto">
          <a:xfrm>
            <a:off x="457200" y="28956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</a:t>
            </a:r>
            <a:r>
              <a:rPr lang="en-US" altLang="en-US" sz="3200" i="1"/>
              <a:t>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259079" name="Rectangle 22"/>
          <p:cNvSpPr>
            <a:spLocks noChangeArrowheads="1"/>
          </p:cNvSpPr>
          <p:nvPr/>
        </p:nvSpPr>
        <p:spPr bwMode="auto">
          <a:xfrm>
            <a:off x="457200" y="3794125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259080" name="Text Box 23"/>
          <p:cNvSpPr txBox="1">
            <a:spLocks noChangeArrowheads="1"/>
          </p:cNvSpPr>
          <p:nvPr/>
        </p:nvSpPr>
        <p:spPr bwMode="auto">
          <a:xfrm>
            <a:off x="-533400" y="42672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259081" name="Rectangle 24"/>
          <p:cNvSpPr>
            <a:spLocks noChangeArrowheads="1"/>
          </p:cNvSpPr>
          <p:nvPr/>
        </p:nvSpPr>
        <p:spPr bwMode="auto">
          <a:xfrm>
            <a:off x="4495800" y="4267200"/>
            <a:ext cx="3524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S</a:t>
            </a:r>
          </a:p>
        </p:txBody>
      </p:sp>
      <p:grpSp>
        <p:nvGrpSpPr>
          <p:cNvPr id="7" name="Group 33"/>
          <p:cNvGrpSpPr>
            <a:grpSpLocks/>
          </p:cNvGrpSpPr>
          <p:nvPr/>
        </p:nvGrpSpPr>
        <p:grpSpPr bwMode="auto">
          <a:xfrm>
            <a:off x="457200" y="4724400"/>
            <a:ext cx="7315200" cy="1036638"/>
            <a:chOff x="2016" y="3187"/>
            <a:chExt cx="3984" cy="653"/>
          </a:xfrm>
        </p:grpSpPr>
        <p:sp>
          <p:nvSpPr>
            <p:cNvPr id="259085" name="Rectangle 34"/>
            <p:cNvSpPr>
              <a:spLocks noChangeArrowheads="1"/>
            </p:cNvSpPr>
            <p:nvPr/>
          </p:nvSpPr>
          <p:spPr bwMode="auto">
            <a:xfrm>
              <a:off x="2016" y="3187"/>
              <a:ext cx="32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marL="342900" indent="-342900"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1" eaLnBrk="1" hangingPunct="1">
                <a:buFontTx/>
                <a:buChar char="•"/>
              </a:pPr>
              <a:r>
                <a:rPr lang="en-US" altLang="en-US" sz="3200"/>
                <a:t>each </a:t>
              </a:r>
              <a:r>
                <a:rPr lang="en-US" altLang="en-US" sz="3200">
                  <a:solidFill>
                    <a:schemeClr val="accent1"/>
                  </a:solidFill>
                </a:rPr>
                <a:t>sub-Instance</a:t>
              </a:r>
              <a:r>
                <a:rPr lang="en-US" altLang="en-US" sz="3200"/>
                <a:t> needs to be</a:t>
              </a:r>
            </a:p>
          </p:txBody>
        </p:sp>
        <p:sp>
          <p:nvSpPr>
            <p:cNvPr id="259086" name="Rectangle 35"/>
            <p:cNvSpPr>
              <a:spLocks noChangeArrowheads="1"/>
            </p:cNvSpPr>
            <p:nvPr/>
          </p:nvSpPr>
          <p:spPr bwMode="auto">
            <a:xfrm>
              <a:off x="2346" y="3475"/>
              <a:ext cx="365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asked of some friend, friend, …</a:t>
              </a:r>
            </a:p>
          </p:txBody>
        </p:sp>
      </p:grpSp>
      <p:sp>
        <p:nvSpPr>
          <p:cNvPr id="1667108" name="Text Box 36"/>
          <p:cNvSpPr txBox="1">
            <a:spLocks noChangeArrowheads="1"/>
          </p:cNvSpPr>
          <p:nvPr/>
        </p:nvSpPr>
        <p:spPr bwMode="auto">
          <a:xfrm>
            <a:off x="1154113" y="5734050"/>
            <a:ext cx="28844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We showed this.</a:t>
            </a:r>
          </a:p>
        </p:txBody>
      </p:sp>
      <p:sp>
        <p:nvSpPr>
          <p:cNvPr id="1667109" name="Text Box 37"/>
          <p:cNvSpPr txBox="1">
            <a:spLocks noChangeArrowheads="1"/>
          </p:cNvSpPr>
          <p:nvPr/>
        </p:nvSpPr>
        <p:spPr bwMode="auto">
          <a:xfrm>
            <a:off x="3286125" y="6172200"/>
            <a:ext cx="5740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This is a fine set of </a:t>
            </a:r>
            <a:r>
              <a:rPr lang="en-US" altLang="en-US">
                <a:solidFill>
                  <a:schemeClr val="accent1"/>
                </a:solidFill>
              </a:rPr>
              <a:t>sub-Instances!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7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67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67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7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67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67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7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7108" grpId="0"/>
      <p:bldP spid="1667108" grpId="1"/>
      <p:bldP spid="1667109" grpId="0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447800"/>
            <a:ext cx="8001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Construct a table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storing the cost of opt sol and bird’s advice.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each sub-instance.  </a:t>
            </a:r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530225" y="2667000"/>
            <a:ext cx="2365375" cy="2819400"/>
            <a:chOff x="529703" y="2667000"/>
            <a:chExt cx="2365897" cy="2819400"/>
          </a:xfrm>
        </p:grpSpPr>
        <p:sp>
          <p:nvSpPr>
            <p:cNvPr id="260152" name="Text Box 3"/>
            <p:cNvSpPr txBox="1">
              <a:spLocks noChangeArrowheads="1"/>
            </p:cNvSpPr>
            <p:nvPr/>
          </p:nvSpPr>
          <p:spPr bwMode="auto">
            <a:xfrm>
              <a:off x="697562" y="3068360"/>
              <a:ext cx="219803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Sub-Instances</a:t>
              </a:r>
              <a:endParaRPr lang="en-US" altLang="en-US" sz="2800"/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529703" y="2667000"/>
              <a:ext cx="841561" cy="5238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800" u="dbl" dirty="0">
                  <a:solidFill>
                    <a:srgbClr val="FF0000"/>
                  </a:solidFill>
                </a:rPr>
                <a:t>Map</a:t>
              </a:r>
            </a:p>
          </p:txBody>
        </p:sp>
        <p:sp>
          <p:nvSpPr>
            <p:cNvPr id="260154" name="Text Box 3"/>
            <p:cNvSpPr txBox="1">
              <a:spLocks noChangeArrowheads="1"/>
            </p:cNvSpPr>
            <p:nvPr/>
          </p:nvSpPr>
          <p:spPr bwMode="auto">
            <a:xfrm>
              <a:off x="1220542" y="3972580"/>
              <a:ext cx="13003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Indexes</a:t>
              </a:r>
              <a:endParaRPr lang="en-US" altLang="en-US" sz="2800"/>
            </a:p>
          </p:txBody>
        </p:sp>
        <p:sp>
          <p:nvSpPr>
            <p:cNvPr id="260155" name="Text Box 3"/>
            <p:cNvSpPr txBox="1">
              <a:spLocks noChangeArrowheads="1"/>
            </p:cNvSpPr>
            <p:nvPr/>
          </p:nvSpPr>
          <p:spPr bwMode="auto">
            <a:xfrm>
              <a:off x="851139" y="4963180"/>
              <a:ext cx="1955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Cell of table</a:t>
              </a:r>
              <a:endParaRPr lang="en-US" altLang="en-US" sz="2800"/>
            </a:p>
          </p:txBody>
        </p:sp>
        <p:sp>
          <p:nvSpPr>
            <p:cNvPr id="260156" name="Left-Right Arrow 37"/>
            <p:cNvSpPr>
              <a:spLocks noChangeArrowheads="1"/>
            </p:cNvSpPr>
            <p:nvPr/>
          </p:nvSpPr>
          <p:spPr bwMode="auto">
            <a:xfrm rot="5400000">
              <a:off x="1541212" y="36339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0157" name="Left-Right Arrow 39"/>
            <p:cNvSpPr>
              <a:spLocks noChangeArrowheads="1"/>
            </p:cNvSpPr>
            <p:nvPr/>
          </p:nvSpPr>
          <p:spPr bwMode="auto">
            <a:xfrm rot="5400000">
              <a:off x="1503112" y="45483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aphicFrame>
        <p:nvGraphicFramePr>
          <p:cNvPr id="47" name="Group 4"/>
          <p:cNvGraphicFramePr>
            <a:graphicFrameLocks noGrp="1"/>
          </p:cNvGraphicFramePr>
          <p:nvPr/>
        </p:nvGraphicFramePr>
        <p:xfrm>
          <a:off x="3952875" y="5864225"/>
          <a:ext cx="2447928" cy="993776"/>
        </p:xfrm>
        <a:graphic>
          <a:graphicData uri="http://schemas.openxmlformats.org/drawingml/2006/table">
            <a:tbl>
              <a:tblPr/>
              <a:tblGrid>
                <a:gridCol w="3497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Text Box 25"/>
          <p:cNvSpPr txBox="1">
            <a:spLocks noChangeArrowheads="1"/>
          </p:cNvSpPr>
          <p:nvPr/>
        </p:nvSpPr>
        <p:spPr bwMode="auto">
          <a:xfrm>
            <a:off x="3667125" y="6208713"/>
            <a:ext cx="2698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i</a:t>
            </a:r>
          </a:p>
        </p:txBody>
      </p:sp>
      <p:cxnSp>
        <p:nvCxnSpPr>
          <p:cNvPr id="54" name="Straight Arrow Connector 53"/>
          <p:cNvCxnSpPr>
            <a:cxnSpLocks noChangeShapeType="1"/>
          </p:cNvCxnSpPr>
          <p:nvPr/>
        </p:nvCxnSpPr>
        <p:spPr bwMode="auto">
          <a:xfrm rot="16200000" flipH="1">
            <a:off x="2324100" y="3543300"/>
            <a:ext cx="2209800" cy="7620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traight Arrow Connector 55"/>
          <p:cNvCxnSpPr>
            <a:cxnSpLocks noChangeShapeType="1"/>
          </p:cNvCxnSpPr>
          <p:nvPr/>
        </p:nvCxnSpPr>
        <p:spPr bwMode="auto">
          <a:xfrm rot="16200000" flipH="1">
            <a:off x="2476500" y="3848100"/>
            <a:ext cx="4191000" cy="12192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Rectangle 27"/>
          <p:cNvSpPr>
            <a:spLocks noChangeArrowheads="1"/>
          </p:cNvSpPr>
          <p:nvPr/>
        </p:nvSpPr>
        <p:spPr bwMode="auto">
          <a:xfrm>
            <a:off x="3581400" y="4953000"/>
            <a:ext cx="80772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/>
              <a:t>“LCS of </a:t>
            </a:r>
            <a:r>
              <a:rPr lang="en-US" altLang="en-US" sz="2800" i="1">
                <a:solidFill>
                  <a:schemeClr val="accent2"/>
                </a:solidFill>
                <a:sym typeface="Symbol" pitchFamily="18" charset="2"/>
              </a:rPr>
              <a:t>x</a:t>
            </a:r>
            <a:r>
              <a:rPr lang="en-US" altLang="en-US" sz="2800" i="1" baseline="-25000">
                <a:solidFill>
                  <a:schemeClr val="accent2"/>
                </a:solidFill>
                <a:sym typeface="Symbol" pitchFamily="18" charset="2"/>
              </a:rPr>
              <a:t>1</a:t>
            </a:r>
            <a:r>
              <a:rPr lang="en-US" altLang="en-US" sz="2800">
                <a:solidFill>
                  <a:schemeClr val="accent2"/>
                </a:solidFill>
                <a:sym typeface="Symbol" pitchFamily="18" charset="2"/>
              </a:rPr>
              <a:t>,…</a:t>
            </a:r>
            <a:r>
              <a:rPr lang="en-US" altLang="en-US" sz="2800" i="1">
                <a:solidFill>
                  <a:schemeClr val="accent2"/>
                </a:solidFill>
                <a:sym typeface="Symbol" pitchFamily="18" charset="2"/>
              </a:rPr>
              <a:t>x</a:t>
            </a:r>
            <a:r>
              <a:rPr lang="en-US" altLang="en-US" sz="2800" i="1" baseline="-25000">
                <a:solidFill>
                  <a:schemeClr val="accent2"/>
                </a:solidFill>
                <a:sym typeface="Symbol" pitchFamily="18" charset="2"/>
              </a:rPr>
              <a:t>i</a:t>
            </a:r>
            <a:r>
              <a:rPr lang="en-US" altLang="en-US" sz="2800" i="1">
                <a:solidFill>
                  <a:schemeClr val="accent2"/>
                </a:solidFill>
                <a:sym typeface="Symbol" pitchFamily="18" charset="2"/>
              </a:rPr>
              <a:t> </a:t>
            </a:r>
            <a:r>
              <a:rPr lang="en-US" altLang="en-US" sz="2800">
                <a:sym typeface="Symbol" pitchFamily="18" charset="2"/>
              </a:rPr>
              <a:t>and</a:t>
            </a:r>
            <a:r>
              <a:rPr lang="en-US" altLang="en-US" sz="2800" i="1">
                <a:solidFill>
                  <a:schemeClr val="accent2"/>
                </a:solidFill>
                <a:sym typeface="Symbol" pitchFamily="18" charset="2"/>
              </a:rPr>
              <a:t> y</a:t>
            </a:r>
            <a:r>
              <a:rPr lang="en-US" altLang="en-US" sz="2800" i="1" baseline="-25000">
                <a:solidFill>
                  <a:schemeClr val="accent2"/>
                </a:solidFill>
                <a:sym typeface="Symbol" pitchFamily="18" charset="2"/>
              </a:rPr>
              <a:t>1</a:t>
            </a:r>
            <a:r>
              <a:rPr lang="en-US" altLang="en-US" sz="2800">
                <a:solidFill>
                  <a:schemeClr val="accent2"/>
                </a:solidFill>
                <a:sym typeface="Symbol" pitchFamily="18" charset="2"/>
              </a:rPr>
              <a:t>,…,</a:t>
            </a:r>
            <a:r>
              <a:rPr lang="en-US" altLang="en-US" sz="2800" i="1">
                <a:solidFill>
                  <a:schemeClr val="accent2"/>
                </a:solidFill>
                <a:sym typeface="Symbol" pitchFamily="18" charset="2"/>
              </a:rPr>
              <a:t>y</a:t>
            </a:r>
            <a:r>
              <a:rPr lang="en-US" altLang="en-US" sz="2800" i="1" baseline="-25000">
                <a:solidFill>
                  <a:schemeClr val="accent2"/>
                </a:solidFill>
                <a:sym typeface="Symbol" pitchFamily="18" charset="2"/>
              </a:rPr>
              <a:t>j </a:t>
            </a:r>
            <a:r>
              <a:rPr lang="en-US" altLang="en-US" sz="2800">
                <a:solidFill>
                  <a:schemeClr val="accent2"/>
                </a:solidFill>
                <a:sym typeface="Symbol" pitchFamily="18" charset="2"/>
              </a:rPr>
              <a:t> </a:t>
            </a:r>
            <a:r>
              <a:rPr lang="en-US" altLang="en-US" sz="2800"/>
              <a:t>?”</a:t>
            </a:r>
            <a:endParaRPr lang="en-US" altLang="en-US" sz="4000">
              <a:solidFill>
                <a:schemeClr val="hlink"/>
              </a:solidFill>
            </a:endParaRPr>
          </a:p>
        </p:txBody>
      </p:sp>
      <p:grpSp>
        <p:nvGrpSpPr>
          <p:cNvPr id="3" name="Group 16"/>
          <p:cNvGrpSpPr>
            <a:grpSpLocks/>
          </p:cNvGrpSpPr>
          <p:nvPr/>
        </p:nvGrpSpPr>
        <p:grpSpPr bwMode="auto">
          <a:xfrm>
            <a:off x="4059238" y="3962400"/>
            <a:ext cx="4856162" cy="609600"/>
            <a:chOff x="1234" y="3648"/>
            <a:chExt cx="3059" cy="384"/>
          </a:xfrm>
        </p:grpSpPr>
        <p:sp>
          <p:nvSpPr>
            <p:cNvPr id="260150" name="Text Box 17"/>
            <p:cNvSpPr txBox="1">
              <a:spLocks noChangeArrowheads="1"/>
            </p:cNvSpPr>
            <p:nvPr/>
          </p:nvSpPr>
          <p:spPr bwMode="auto">
            <a:xfrm>
              <a:off x="1234" y="3648"/>
              <a:ext cx="142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 i="1"/>
                <a:t> i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[0..|</a:t>
              </a: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/>
                <a:t>|]</a:t>
              </a:r>
            </a:p>
          </p:txBody>
        </p:sp>
        <p:sp>
          <p:nvSpPr>
            <p:cNvPr id="260151" name="Text Box 18"/>
            <p:cNvSpPr txBox="1">
              <a:spLocks noChangeArrowheads="1"/>
            </p:cNvSpPr>
            <p:nvPr/>
          </p:nvSpPr>
          <p:spPr bwMode="auto">
            <a:xfrm>
              <a:off x="2878" y="3667"/>
              <a:ext cx="141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j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[0..|</a:t>
              </a: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/>
                <a:t>|]</a:t>
              </a:r>
            </a:p>
          </p:txBody>
        </p:sp>
      </p:grpSp>
      <p:sp>
        <p:nvSpPr>
          <p:cNvPr id="20" name="Text Box 19"/>
          <p:cNvSpPr txBox="1">
            <a:spLocks noChangeArrowheads="1"/>
          </p:cNvSpPr>
          <p:nvPr/>
        </p:nvSpPr>
        <p:spPr bwMode="auto">
          <a:xfrm>
            <a:off x="5410200" y="2895600"/>
            <a:ext cx="20955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X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i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 = 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x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1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,…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x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i</a:t>
            </a:r>
            <a:br>
              <a:rPr lang="en-US" altLang="en-US">
                <a:solidFill>
                  <a:schemeClr val="accent2"/>
                </a:solidFill>
                <a:sym typeface="Symbol" pitchFamily="18" charset="2"/>
              </a:rPr>
            </a:b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Y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j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 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= 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y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1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,…,</a:t>
            </a:r>
            <a:r>
              <a:rPr lang="en-US" altLang="en-US" i="1">
                <a:solidFill>
                  <a:schemeClr val="accent2"/>
                </a:solidFill>
                <a:sym typeface="Symbol" pitchFamily="18" charset="2"/>
              </a:rPr>
              <a:t>y</a:t>
            </a:r>
            <a:r>
              <a:rPr lang="en-US" altLang="en-US" i="1" baseline="-25000">
                <a:solidFill>
                  <a:schemeClr val="accent2"/>
                </a:solidFill>
                <a:sym typeface="Symbol" pitchFamily="18" charset="2"/>
              </a:rPr>
              <a:t>j</a:t>
            </a:r>
          </a:p>
        </p:txBody>
      </p:sp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5029200" y="5405438"/>
            <a:ext cx="2698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j</a:t>
            </a:r>
          </a:p>
        </p:txBody>
      </p:sp>
      <p:sp>
        <p:nvSpPr>
          <p:cNvPr id="260149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Table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  <p:bldP spid="20" grpId="0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501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188" y="1447800"/>
            <a:ext cx="8685212" cy="251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61123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Table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2146" name="Picture 11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262147" name="Rectangle 1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Table</a:t>
            </a:r>
          </a:p>
        </p:txBody>
      </p:sp>
      <p:grpSp>
        <p:nvGrpSpPr>
          <p:cNvPr id="2" name="Group 23"/>
          <p:cNvGrpSpPr>
            <a:grpSpLocks/>
          </p:cNvGrpSpPr>
          <p:nvPr/>
        </p:nvGrpSpPr>
        <p:grpSpPr bwMode="auto">
          <a:xfrm>
            <a:off x="152400" y="944563"/>
            <a:ext cx="5410200" cy="5075237"/>
            <a:chOff x="96" y="595"/>
            <a:chExt cx="3408" cy="3197"/>
          </a:xfrm>
        </p:grpSpPr>
        <p:sp>
          <p:nvSpPr>
            <p:cNvPr id="262150" name="Rectangle 7"/>
            <p:cNvSpPr>
              <a:spLocks noChangeArrowheads="1"/>
            </p:cNvSpPr>
            <p:nvPr/>
          </p:nvSpPr>
          <p:spPr bwMode="auto">
            <a:xfrm>
              <a:off x="384" y="1440"/>
              <a:ext cx="192" cy="2352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2151" name="Rectangle 8"/>
            <p:cNvSpPr>
              <a:spLocks noChangeArrowheads="1"/>
            </p:cNvSpPr>
            <p:nvPr/>
          </p:nvSpPr>
          <p:spPr bwMode="auto">
            <a:xfrm>
              <a:off x="1008" y="864"/>
              <a:ext cx="2496" cy="192"/>
            </a:xfrm>
            <a:prstGeom prst="rect">
              <a:avLst/>
            </a:prstGeom>
            <a:noFill/>
            <a:ln w="25400">
              <a:solidFill>
                <a:srgbClr val="00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2152" name="Text Box 9"/>
            <p:cNvSpPr txBox="1">
              <a:spLocks noChangeArrowheads="1"/>
            </p:cNvSpPr>
            <p:nvPr/>
          </p:nvSpPr>
          <p:spPr bwMode="auto">
            <a:xfrm>
              <a:off x="96" y="1212"/>
              <a:ext cx="30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>
                  <a:solidFill>
                    <a:schemeClr val="accent2"/>
                  </a:solidFill>
                </a:rPr>
                <a:t>X</a:t>
              </a:r>
            </a:p>
          </p:txBody>
        </p:sp>
        <p:sp>
          <p:nvSpPr>
            <p:cNvPr id="262153" name="Text Box 10"/>
            <p:cNvSpPr txBox="1">
              <a:spLocks noChangeArrowheads="1"/>
            </p:cNvSpPr>
            <p:nvPr/>
          </p:nvSpPr>
          <p:spPr bwMode="auto">
            <a:xfrm>
              <a:off x="755" y="595"/>
              <a:ext cx="30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>
                  <a:solidFill>
                    <a:schemeClr val="accent2"/>
                  </a:solidFill>
                </a:rPr>
                <a:t>Y</a:t>
              </a:r>
            </a:p>
          </p:txBody>
        </p:sp>
      </p:grpSp>
      <p:sp>
        <p:nvSpPr>
          <p:cNvPr id="1746965" name="Text Box 21"/>
          <p:cNvSpPr txBox="1">
            <a:spLocks noChangeArrowheads="1"/>
          </p:cNvSpPr>
          <p:nvPr/>
        </p:nvSpPr>
        <p:spPr bwMode="auto">
          <a:xfrm>
            <a:off x="6010275" y="857250"/>
            <a:ext cx="29733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Original instance</a:t>
            </a:r>
          </a:p>
          <a:p>
            <a:pPr eaLnBrk="1" hangingPunct="1">
              <a:buFontTx/>
              <a:buNone/>
            </a:pPr>
            <a:r>
              <a:rPr lang="en-US" altLang="en-US"/>
              <a:t> 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>
                <a:solidFill>
                  <a:schemeClr val="accent1"/>
                </a:solidFill>
              </a:rPr>
              <a:t> = &lt;</a:t>
            </a: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>
                <a:solidFill>
                  <a:schemeClr val="accent1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>
                <a:solidFill>
                  <a:schemeClr val="accent1"/>
                </a:solidFill>
              </a:rPr>
              <a:t>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69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69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6965" grpId="0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3170" name="Picture 13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263171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Table</a:t>
            </a:r>
          </a:p>
        </p:txBody>
      </p:sp>
      <p:grpSp>
        <p:nvGrpSpPr>
          <p:cNvPr id="2" name="Group 18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63191" name="Text Box 9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3192" name="Rectangle 10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i,j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  <p:grpSp>
        <p:nvGrpSpPr>
          <p:cNvPr id="3" name="Group 17"/>
          <p:cNvGrpSpPr>
            <a:grpSpLocks/>
          </p:cNvGrpSpPr>
          <p:nvPr/>
        </p:nvGrpSpPr>
        <p:grpSpPr bwMode="auto">
          <a:xfrm>
            <a:off x="0" y="990600"/>
            <a:ext cx="4772025" cy="3513138"/>
            <a:chOff x="-48" y="624"/>
            <a:chExt cx="3006" cy="2213"/>
          </a:xfrm>
        </p:grpSpPr>
        <p:sp>
          <p:nvSpPr>
            <p:cNvPr id="263184" name="Rectangle 5"/>
            <p:cNvSpPr>
              <a:spLocks noChangeArrowheads="1"/>
            </p:cNvSpPr>
            <p:nvPr/>
          </p:nvSpPr>
          <p:spPr bwMode="auto">
            <a:xfrm>
              <a:off x="375" y="1469"/>
              <a:ext cx="201" cy="1315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85" name="Rectangle 6"/>
            <p:cNvSpPr>
              <a:spLocks noChangeArrowheads="1"/>
            </p:cNvSpPr>
            <p:nvPr/>
          </p:nvSpPr>
          <p:spPr bwMode="auto">
            <a:xfrm>
              <a:off x="999" y="893"/>
              <a:ext cx="1929" cy="211"/>
            </a:xfrm>
            <a:prstGeom prst="rect">
              <a:avLst/>
            </a:prstGeom>
            <a:noFill/>
            <a:ln w="25400">
              <a:solidFill>
                <a:srgbClr val="00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86" name="Text Box 7"/>
            <p:cNvSpPr txBox="1">
              <a:spLocks noChangeArrowheads="1"/>
            </p:cNvSpPr>
            <p:nvPr/>
          </p:nvSpPr>
          <p:spPr bwMode="auto">
            <a:xfrm>
              <a:off x="64" y="1241"/>
              <a:ext cx="31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</a:p>
          </p:txBody>
        </p:sp>
        <p:sp>
          <p:nvSpPr>
            <p:cNvPr id="263187" name="Text Box 8"/>
            <p:cNvSpPr txBox="1">
              <a:spLocks noChangeArrowheads="1"/>
            </p:cNvSpPr>
            <p:nvPr/>
          </p:nvSpPr>
          <p:spPr bwMode="auto">
            <a:xfrm>
              <a:off x="723" y="624"/>
              <a:ext cx="30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</a:p>
          </p:txBody>
        </p:sp>
        <p:sp>
          <p:nvSpPr>
            <p:cNvPr id="263188" name="Rectangle 14"/>
            <p:cNvSpPr>
              <a:spLocks noChangeArrowheads="1"/>
            </p:cNvSpPr>
            <p:nvPr/>
          </p:nvSpPr>
          <p:spPr bwMode="auto">
            <a:xfrm>
              <a:off x="2604" y="2457"/>
              <a:ext cx="354" cy="297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89" name="Text Box 15"/>
            <p:cNvSpPr txBox="1">
              <a:spLocks noChangeArrowheads="1"/>
            </p:cNvSpPr>
            <p:nvPr/>
          </p:nvSpPr>
          <p:spPr bwMode="auto">
            <a:xfrm>
              <a:off x="2435" y="647"/>
              <a:ext cx="2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>
                  <a:solidFill>
                    <a:schemeClr val="accent2"/>
                  </a:solidFill>
                </a:rPr>
                <a:t>j</a:t>
              </a:r>
              <a:r>
                <a:rPr lang="en-US" altLang="en-US" sz="2400">
                  <a:solidFill>
                    <a:schemeClr val="accent2"/>
                  </a:solidFill>
                </a:rPr>
                <a:t>=</a:t>
              </a:r>
            </a:p>
          </p:txBody>
        </p:sp>
        <p:sp>
          <p:nvSpPr>
            <p:cNvPr id="263190" name="Text Box 16"/>
            <p:cNvSpPr txBox="1">
              <a:spLocks noChangeArrowheads="1"/>
            </p:cNvSpPr>
            <p:nvPr/>
          </p:nvSpPr>
          <p:spPr bwMode="auto">
            <a:xfrm>
              <a:off x="-48" y="2549"/>
              <a:ext cx="2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>
                  <a:solidFill>
                    <a:schemeClr val="accent2"/>
                  </a:solidFill>
                </a:rPr>
                <a:t>i</a:t>
              </a:r>
              <a:r>
                <a:rPr lang="en-US" altLang="en-US" sz="2000">
                  <a:solidFill>
                    <a:schemeClr val="accent2"/>
                  </a:solidFill>
                </a:rPr>
                <a:t>=</a:t>
              </a:r>
            </a:p>
          </p:txBody>
        </p:sp>
      </p:grpSp>
      <p:sp>
        <p:nvSpPr>
          <p:cNvPr id="1750035" name="Text Box 19"/>
          <p:cNvSpPr txBox="1">
            <a:spLocks noChangeArrowheads="1"/>
          </p:cNvSpPr>
          <p:nvPr/>
        </p:nvSpPr>
        <p:spPr bwMode="auto">
          <a:xfrm>
            <a:off x="6043613" y="4584700"/>
            <a:ext cx="31638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rgbClr val="FF66FF"/>
                </a:solidFill>
              </a:rPr>
              <a:t>Cost = </a:t>
            </a:r>
            <a:r>
              <a:rPr lang="en-US" altLang="en-US" sz="2400">
                <a:solidFill>
                  <a:srgbClr val="FF66FF"/>
                </a:solidFill>
              </a:rPr>
              <a:t>length of LCS.</a:t>
            </a:r>
          </a:p>
        </p:txBody>
      </p:sp>
      <p:grpSp>
        <p:nvGrpSpPr>
          <p:cNvPr id="4" name="Group 28"/>
          <p:cNvGrpSpPr>
            <a:grpSpLocks/>
          </p:cNvGrpSpPr>
          <p:nvPr/>
        </p:nvGrpSpPr>
        <p:grpSpPr bwMode="auto">
          <a:xfrm>
            <a:off x="533400" y="1371600"/>
            <a:ext cx="4038600" cy="2424113"/>
            <a:chOff x="336" y="864"/>
            <a:chExt cx="2544" cy="1527"/>
          </a:xfrm>
        </p:grpSpPr>
        <p:sp>
          <p:nvSpPr>
            <p:cNvPr id="263178" name="Oval 20"/>
            <p:cNvSpPr>
              <a:spLocks noChangeArrowheads="1"/>
            </p:cNvSpPr>
            <p:nvPr/>
          </p:nvSpPr>
          <p:spPr bwMode="auto">
            <a:xfrm>
              <a:off x="345" y="1872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79" name="Oval 21"/>
            <p:cNvSpPr>
              <a:spLocks noChangeArrowheads="1"/>
            </p:cNvSpPr>
            <p:nvPr/>
          </p:nvSpPr>
          <p:spPr bwMode="auto">
            <a:xfrm>
              <a:off x="2640" y="864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80" name="Oval 22"/>
            <p:cNvSpPr>
              <a:spLocks noChangeArrowheads="1"/>
            </p:cNvSpPr>
            <p:nvPr/>
          </p:nvSpPr>
          <p:spPr bwMode="auto">
            <a:xfrm>
              <a:off x="345" y="2199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81" name="Oval 23"/>
            <p:cNvSpPr>
              <a:spLocks noChangeArrowheads="1"/>
            </p:cNvSpPr>
            <p:nvPr/>
          </p:nvSpPr>
          <p:spPr bwMode="auto">
            <a:xfrm>
              <a:off x="336" y="1536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82" name="Oval 24"/>
            <p:cNvSpPr>
              <a:spLocks noChangeArrowheads="1"/>
            </p:cNvSpPr>
            <p:nvPr/>
          </p:nvSpPr>
          <p:spPr bwMode="auto">
            <a:xfrm>
              <a:off x="1641" y="873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3183" name="Oval 25"/>
            <p:cNvSpPr>
              <a:spLocks noChangeArrowheads="1"/>
            </p:cNvSpPr>
            <p:nvPr/>
          </p:nvSpPr>
          <p:spPr bwMode="auto">
            <a:xfrm>
              <a:off x="1317" y="873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750042" name="Oval 26"/>
          <p:cNvSpPr>
            <a:spLocks noChangeArrowheads="1"/>
          </p:cNvSpPr>
          <p:nvPr/>
        </p:nvSpPr>
        <p:spPr bwMode="auto">
          <a:xfrm>
            <a:off x="4357688" y="4129088"/>
            <a:ext cx="381000" cy="304800"/>
          </a:xfrm>
          <a:prstGeom prst="ellipse">
            <a:avLst/>
          </a:prstGeom>
          <a:noFill/>
          <a:ln w="254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0045" name="Text Box 29"/>
          <p:cNvSpPr txBox="1">
            <a:spLocks noChangeArrowheads="1"/>
          </p:cNvSpPr>
          <p:nvPr/>
        </p:nvSpPr>
        <p:spPr bwMode="auto">
          <a:xfrm>
            <a:off x="5983288" y="2984500"/>
            <a:ext cx="2994025" cy="143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Optimal Solution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= </a:t>
            </a:r>
            <a:r>
              <a:rPr lang="en-US" altLang="en-US" sz="2400">
                <a:solidFill>
                  <a:schemeClr val="hlink"/>
                </a:solidFill>
              </a:rPr>
              <a:t>Longest Common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       Subsequence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0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500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500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0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50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50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0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500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500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0035" grpId="0"/>
      <p:bldP spid="1750042" grpId="0" animBg="1"/>
      <p:bldP spid="1750045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4194" name="Picture 2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264195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Table</a:t>
            </a:r>
          </a:p>
        </p:txBody>
      </p:sp>
      <p:grpSp>
        <p:nvGrpSpPr>
          <p:cNvPr id="264196" name="Group 4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64214" name="Text Box 5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4215" name="Rectangle 6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  <p:sp>
        <p:nvSpPr>
          <p:cNvPr id="264197" name="Rectangle 8"/>
          <p:cNvSpPr>
            <a:spLocks noChangeArrowheads="1"/>
          </p:cNvSpPr>
          <p:nvPr/>
        </p:nvSpPr>
        <p:spPr bwMode="auto">
          <a:xfrm>
            <a:off x="595313" y="2332038"/>
            <a:ext cx="319087" cy="2087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4198" name="Rectangle 9"/>
          <p:cNvSpPr>
            <a:spLocks noChangeArrowheads="1"/>
          </p:cNvSpPr>
          <p:nvPr/>
        </p:nvSpPr>
        <p:spPr bwMode="auto">
          <a:xfrm>
            <a:off x="1585913" y="1417638"/>
            <a:ext cx="3062287" cy="334962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4199" name="Text Box 10"/>
          <p:cNvSpPr txBox="1">
            <a:spLocks noChangeArrowheads="1"/>
          </p:cNvSpPr>
          <p:nvPr/>
        </p:nvSpPr>
        <p:spPr bwMode="auto">
          <a:xfrm>
            <a:off x="101600" y="1970088"/>
            <a:ext cx="506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4200" name="Text Box 11"/>
          <p:cNvSpPr txBox="1">
            <a:spLocks noChangeArrowheads="1"/>
          </p:cNvSpPr>
          <p:nvPr/>
        </p:nvSpPr>
        <p:spPr bwMode="auto">
          <a:xfrm>
            <a:off x="1147763" y="990600"/>
            <a:ext cx="48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i="1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64201" name="Rectangle 12"/>
          <p:cNvSpPr>
            <a:spLocks noChangeArrowheads="1"/>
          </p:cNvSpPr>
          <p:nvPr/>
        </p:nvSpPr>
        <p:spPr bwMode="auto">
          <a:xfrm>
            <a:off x="4133850" y="3900488"/>
            <a:ext cx="561975" cy="471487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4202" name="Text Box 14"/>
          <p:cNvSpPr txBox="1">
            <a:spLocks noChangeArrowheads="1"/>
          </p:cNvSpPr>
          <p:nvPr/>
        </p:nvSpPr>
        <p:spPr bwMode="auto">
          <a:xfrm>
            <a:off x="-76200" y="3948113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>
              <a:solidFill>
                <a:schemeClr val="accent2"/>
              </a:solidFill>
            </a:endParaRPr>
          </a:p>
        </p:txBody>
      </p:sp>
      <p:grpSp>
        <p:nvGrpSpPr>
          <p:cNvPr id="264203" name="Group 16"/>
          <p:cNvGrpSpPr>
            <a:grpSpLocks/>
          </p:cNvGrpSpPr>
          <p:nvPr/>
        </p:nvGrpSpPr>
        <p:grpSpPr bwMode="auto">
          <a:xfrm>
            <a:off x="533400" y="1371600"/>
            <a:ext cx="4038600" cy="2424113"/>
            <a:chOff x="336" y="864"/>
            <a:chExt cx="2544" cy="1527"/>
          </a:xfrm>
        </p:grpSpPr>
        <p:sp>
          <p:nvSpPr>
            <p:cNvPr id="264208" name="Oval 17"/>
            <p:cNvSpPr>
              <a:spLocks noChangeArrowheads="1"/>
            </p:cNvSpPr>
            <p:nvPr/>
          </p:nvSpPr>
          <p:spPr bwMode="auto">
            <a:xfrm>
              <a:off x="345" y="1872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4209" name="Oval 18"/>
            <p:cNvSpPr>
              <a:spLocks noChangeArrowheads="1"/>
            </p:cNvSpPr>
            <p:nvPr/>
          </p:nvSpPr>
          <p:spPr bwMode="auto">
            <a:xfrm>
              <a:off x="2640" y="864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4210" name="Oval 19"/>
            <p:cNvSpPr>
              <a:spLocks noChangeArrowheads="1"/>
            </p:cNvSpPr>
            <p:nvPr/>
          </p:nvSpPr>
          <p:spPr bwMode="auto">
            <a:xfrm>
              <a:off x="345" y="2199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4211" name="Oval 20"/>
            <p:cNvSpPr>
              <a:spLocks noChangeArrowheads="1"/>
            </p:cNvSpPr>
            <p:nvPr/>
          </p:nvSpPr>
          <p:spPr bwMode="auto">
            <a:xfrm>
              <a:off x="336" y="1536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4212" name="Oval 21"/>
            <p:cNvSpPr>
              <a:spLocks noChangeArrowheads="1"/>
            </p:cNvSpPr>
            <p:nvPr/>
          </p:nvSpPr>
          <p:spPr bwMode="auto">
            <a:xfrm>
              <a:off x="1641" y="873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4213" name="Oval 22"/>
            <p:cNvSpPr>
              <a:spLocks noChangeArrowheads="1"/>
            </p:cNvSpPr>
            <p:nvPr/>
          </p:nvSpPr>
          <p:spPr bwMode="auto">
            <a:xfrm>
              <a:off x="1317" y="873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751063" name="Oval 23"/>
          <p:cNvSpPr>
            <a:spLocks noChangeArrowheads="1"/>
          </p:cNvSpPr>
          <p:nvPr/>
        </p:nvSpPr>
        <p:spPr bwMode="auto">
          <a:xfrm>
            <a:off x="4405313" y="3886200"/>
            <a:ext cx="304800" cy="381000"/>
          </a:xfrm>
          <a:prstGeom prst="ellipse">
            <a:avLst/>
          </a:prstGeom>
          <a:noFill/>
          <a:ln w="254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4205" name="Text Box 24"/>
          <p:cNvSpPr txBox="1">
            <a:spLocks noChangeArrowheads="1"/>
          </p:cNvSpPr>
          <p:nvPr/>
        </p:nvSpPr>
        <p:spPr bwMode="auto">
          <a:xfrm>
            <a:off x="5983288" y="2984500"/>
            <a:ext cx="2994025" cy="143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Optimal Solution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= </a:t>
            </a:r>
            <a:r>
              <a:rPr lang="en-US" altLang="en-US" sz="2400">
                <a:solidFill>
                  <a:schemeClr val="hlink"/>
                </a:solidFill>
              </a:rPr>
              <a:t>Longest Common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       Subsequence</a:t>
            </a:r>
          </a:p>
        </p:txBody>
      </p:sp>
      <p:sp>
        <p:nvSpPr>
          <p:cNvPr id="1751065" name="Text Box 25"/>
          <p:cNvSpPr txBox="1">
            <a:spLocks noChangeArrowheads="1"/>
          </p:cNvSpPr>
          <p:nvPr/>
        </p:nvSpPr>
        <p:spPr bwMode="auto">
          <a:xfrm>
            <a:off x="6103938" y="4495800"/>
            <a:ext cx="24765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rgbClr val="FF66FF"/>
                </a:solidFill>
              </a:rPr>
              <a:t>Bird’s Advice</a:t>
            </a:r>
          </a:p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endParaRPr lang="en-US" altLang="en-US" sz="2800" i="1">
              <a:solidFill>
                <a:srgbClr val="FF66FF"/>
              </a:solidFill>
            </a:endParaRPr>
          </a:p>
        </p:txBody>
      </p:sp>
      <p:sp>
        <p:nvSpPr>
          <p:cNvPr id="1751066" name="Line 26"/>
          <p:cNvSpPr>
            <a:spLocks noChangeShapeType="1"/>
          </p:cNvSpPr>
          <p:nvPr/>
        </p:nvSpPr>
        <p:spPr bwMode="auto">
          <a:xfrm flipV="1">
            <a:off x="547688" y="4114800"/>
            <a:ext cx="304800" cy="304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10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10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510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510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51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51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51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51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063" grpId="0" animBg="1"/>
      <p:bldP spid="1751066" grpId="0" animBg="1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5218" name="Picture 2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265219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Table</a:t>
            </a:r>
          </a:p>
        </p:txBody>
      </p:sp>
      <p:sp>
        <p:nvSpPr>
          <p:cNvPr id="265220" name="Rectangle 7"/>
          <p:cNvSpPr>
            <a:spLocks noChangeArrowheads="1"/>
          </p:cNvSpPr>
          <p:nvPr/>
        </p:nvSpPr>
        <p:spPr bwMode="auto">
          <a:xfrm>
            <a:off x="595313" y="2332038"/>
            <a:ext cx="319087" cy="14779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5221" name="Rectangle 8"/>
          <p:cNvSpPr>
            <a:spLocks noChangeArrowheads="1"/>
          </p:cNvSpPr>
          <p:nvPr/>
        </p:nvSpPr>
        <p:spPr bwMode="auto">
          <a:xfrm>
            <a:off x="1585913" y="1417638"/>
            <a:ext cx="3062287" cy="334962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5222" name="Text Box 9"/>
          <p:cNvSpPr txBox="1">
            <a:spLocks noChangeArrowheads="1"/>
          </p:cNvSpPr>
          <p:nvPr/>
        </p:nvSpPr>
        <p:spPr bwMode="auto">
          <a:xfrm>
            <a:off x="101600" y="1970088"/>
            <a:ext cx="506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5223" name="Text Box 10"/>
          <p:cNvSpPr txBox="1">
            <a:spLocks noChangeArrowheads="1"/>
          </p:cNvSpPr>
          <p:nvPr/>
        </p:nvSpPr>
        <p:spPr bwMode="auto">
          <a:xfrm>
            <a:off x="1147763" y="990600"/>
            <a:ext cx="48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65224" name="Rectangle 11"/>
          <p:cNvSpPr>
            <a:spLocks noChangeArrowheads="1"/>
          </p:cNvSpPr>
          <p:nvPr/>
        </p:nvSpPr>
        <p:spPr bwMode="auto">
          <a:xfrm>
            <a:off x="4133850" y="3367088"/>
            <a:ext cx="561975" cy="471487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65225" name="Group 14"/>
          <p:cNvGrpSpPr>
            <a:grpSpLocks/>
          </p:cNvGrpSpPr>
          <p:nvPr/>
        </p:nvGrpSpPr>
        <p:grpSpPr bwMode="auto">
          <a:xfrm>
            <a:off x="533400" y="1371600"/>
            <a:ext cx="4038600" cy="2424113"/>
            <a:chOff x="336" y="864"/>
            <a:chExt cx="2544" cy="1527"/>
          </a:xfrm>
        </p:grpSpPr>
        <p:sp>
          <p:nvSpPr>
            <p:cNvPr id="265234" name="Oval 15"/>
            <p:cNvSpPr>
              <a:spLocks noChangeArrowheads="1"/>
            </p:cNvSpPr>
            <p:nvPr/>
          </p:nvSpPr>
          <p:spPr bwMode="auto">
            <a:xfrm>
              <a:off x="345" y="1872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5235" name="Oval 16"/>
            <p:cNvSpPr>
              <a:spLocks noChangeArrowheads="1"/>
            </p:cNvSpPr>
            <p:nvPr/>
          </p:nvSpPr>
          <p:spPr bwMode="auto">
            <a:xfrm>
              <a:off x="2640" y="864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5236" name="Oval 17"/>
            <p:cNvSpPr>
              <a:spLocks noChangeArrowheads="1"/>
            </p:cNvSpPr>
            <p:nvPr/>
          </p:nvSpPr>
          <p:spPr bwMode="auto">
            <a:xfrm>
              <a:off x="345" y="2199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5237" name="Oval 18"/>
            <p:cNvSpPr>
              <a:spLocks noChangeArrowheads="1"/>
            </p:cNvSpPr>
            <p:nvPr/>
          </p:nvSpPr>
          <p:spPr bwMode="auto">
            <a:xfrm>
              <a:off x="336" y="1536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5238" name="Oval 19"/>
            <p:cNvSpPr>
              <a:spLocks noChangeArrowheads="1"/>
            </p:cNvSpPr>
            <p:nvPr/>
          </p:nvSpPr>
          <p:spPr bwMode="auto">
            <a:xfrm>
              <a:off x="1641" y="873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65239" name="Oval 20"/>
            <p:cNvSpPr>
              <a:spLocks noChangeArrowheads="1"/>
            </p:cNvSpPr>
            <p:nvPr/>
          </p:nvSpPr>
          <p:spPr bwMode="auto">
            <a:xfrm>
              <a:off x="1317" y="873"/>
              <a:ext cx="240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754133" name="Oval 21"/>
          <p:cNvSpPr>
            <a:spLocks noChangeArrowheads="1"/>
          </p:cNvSpPr>
          <p:nvPr/>
        </p:nvSpPr>
        <p:spPr bwMode="auto">
          <a:xfrm rot="2166948">
            <a:off x="4100513" y="3429000"/>
            <a:ext cx="581025" cy="290513"/>
          </a:xfrm>
          <a:prstGeom prst="ellipse">
            <a:avLst/>
          </a:prstGeom>
          <a:noFill/>
          <a:ln w="254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5227" name="Text Box 22"/>
          <p:cNvSpPr txBox="1">
            <a:spLocks noChangeArrowheads="1"/>
          </p:cNvSpPr>
          <p:nvPr/>
        </p:nvSpPr>
        <p:spPr bwMode="auto">
          <a:xfrm>
            <a:off x="5983288" y="2984500"/>
            <a:ext cx="2994025" cy="143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Optimal Solution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= </a:t>
            </a:r>
            <a:r>
              <a:rPr lang="en-US" altLang="en-US" sz="2400">
                <a:solidFill>
                  <a:schemeClr val="hlink"/>
                </a:solidFill>
              </a:rPr>
              <a:t>Longest Common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       Subsequence</a:t>
            </a:r>
          </a:p>
        </p:txBody>
      </p:sp>
      <p:sp>
        <p:nvSpPr>
          <p:cNvPr id="1754135" name="Text Box 23"/>
          <p:cNvSpPr txBox="1">
            <a:spLocks noChangeArrowheads="1"/>
          </p:cNvSpPr>
          <p:nvPr/>
        </p:nvSpPr>
        <p:spPr bwMode="auto">
          <a:xfrm>
            <a:off x="6103938" y="4495800"/>
            <a:ext cx="2846387" cy="186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rgbClr val="FF66FF"/>
                </a:solidFill>
              </a:rPr>
              <a:t>Bird’s Advice</a:t>
            </a:r>
          </a:p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endParaRPr lang="en-US" altLang="en-US" sz="2800" i="1">
              <a:solidFill>
                <a:srgbClr val="FF66FF"/>
              </a:solidFill>
            </a:endParaRPr>
          </a:p>
          <a:p>
            <a:pPr eaLnBrk="1" hangingPunct="1"/>
            <a:endParaRPr lang="en-US" altLang="en-US" sz="2800" i="1">
              <a:solidFill>
                <a:srgbClr val="FF66FF"/>
              </a:solidFill>
            </a:endParaRPr>
          </a:p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take both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r>
              <a:rPr lang="en-US" altLang="en-US" sz="2800">
                <a:solidFill>
                  <a:srgbClr val="FF66FF"/>
                </a:solidFill>
              </a:rPr>
              <a:t> and </a:t>
            </a:r>
            <a:r>
              <a:rPr lang="en-US" altLang="en-US" sz="2800" i="1">
                <a:solidFill>
                  <a:srgbClr val="FF66FF"/>
                </a:solidFill>
              </a:rPr>
              <a:t>y</a:t>
            </a:r>
            <a:r>
              <a:rPr lang="en-US" altLang="en-US" sz="2800" i="1" baseline="-25000">
                <a:solidFill>
                  <a:srgbClr val="FF66FF"/>
                </a:solidFill>
              </a:rPr>
              <a:t>j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sp>
        <p:nvSpPr>
          <p:cNvPr id="1754137" name="Oval 25"/>
          <p:cNvSpPr>
            <a:spLocks noChangeArrowheads="1"/>
          </p:cNvSpPr>
          <p:nvPr/>
        </p:nvSpPr>
        <p:spPr bwMode="auto">
          <a:xfrm>
            <a:off x="471488" y="3429000"/>
            <a:ext cx="533400" cy="4572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4138" name="Oval 26"/>
          <p:cNvSpPr>
            <a:spLocks noChangeArrowheads="1"/>
          </p:cNvSpPr>
          <p:nvPr/>
        </p:nvSpPr>
        <p:spPr bwMode="auto">
          <a:xfrm>
            <a:off x="4124325" y="1295400"/>
            <a:ext cx="533400" cy="4572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65231" name="Group 27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65232" name="Text Box 28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5233" name="Rectangle 29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41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41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41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4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54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54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4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54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54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4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54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54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4133" grpId="0" animBg="1"/>
      <p:bldP spid="1754137" grpId="0" animBg="1"/>
      <p:bldP spid="1754138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Faulty Bird</a:t>
            </a:r>
          </a:p>
        </p:txBody>
      </p:sp>
      <p:pic>
        <p:nvPicPr>
          <p:cNvPr id="2150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45"/>
          <p:cNvGrpSpPr>
            <a:grpSpLocks/>
          </p:cNvGrpSpPr>
          <p:nvPr/>
        </p:nvGrpSpPr>
        <p:grpSpPr bwMode="auto">
          <a:xfrm>
            <a:off x="5556250" y="3240088"/>
            <a:ext cx="2063750" cy="2779712"/>
            <a:chOff x="3500" y="2041"/>
            <a:chExt cx="1300" cy="1751"/>
          </a:xfrm>
        </p:grpSpPr>
        <p:grpSp>
          <p:nvGrpSpPr>
            <p:cNvPr id="21523" name="Group 4"/>
            <p:cNvGrpSpPr>
              <a:grpSpLocks/>
            </p:cNvGrpSpPr>
            <p:nvPr/>
          </p:nvGrpSpPr>
          <p:grpSpPr bwMode="auto">
            <a:xfrm>
              <a:off x="3500" y="2782"/>
              <a:ext cx="484" cy="1010"/>
              <a:chOff x="3309" y="2976"/>
              <a:chExt cx="484" cy="1010"/>
            </a:xfrm>
          </p:grpSpPr>
          <p:sp>
            <p:nvSpPr>
              <p:cNvPr id="21532" name="Freeform 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533" name="Group 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1534" name="Freeform 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35" name="Freeform 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36" name="Freeform 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37" name="Freeform 1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0 h 1160"/>
                    <a:gd name="T18" fmla="*/ 0 w 383"/>
                    <a:gd name="T19" fmla="*/ 0 h 1160"/>
                    <a:gd name="T20" fmla="*/ 0 w 383"/>
                    <a:gd name="T21" fmla="*/ 0 h 1160"/>
                    <a:gd name="T22" fmla="*/ 0 w 383"/>
                    <a:gd name="T23" fmla="*/ 0 h 1160"/>
                    <a:gd name="T24" fmla="*/ 0 w 383"/>
                    <a:gd name="T25" fmla="*/ 0 h 1160"/>
                    <a:gd name="T26" fmla="*/ 0 w 383"/>
                    <a:gd name="T27" fmla="*/ 0 h 1160"/>
                    <a:gd name="T28" fmla="*/ 0 w 383"/>
                    <a:gd name="T29" fmla="*/ 0 h 1160"/>
                    <a:gd name="T30" fmla="*/ 0 w 383"/>
                    <a:gd name="T31" fmla="*/ 0 h 1160"/>
                    <a:gd name="T32" fmla="*/ 0 w 383"/>
                    <a:gd name="T33" fmla="*/ 0 h 1160"/>
                    <a:gd name="T34" fmla="*/ 0 w 383"/>
                    <a:gd name="T35" fmla="*/ 0 h 1160"/>
                    <a:gd name="T36" fmla="*/ 0 w 383"/>
                    <a:gd name="T37" fmla="*/ 0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38" name="Freeform 1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0 h 1027"/>
                    <a:gd name="T20" fmla="*/ 0 w 461"/>
                    <a:gd name="T21" fmla="*/ 0 h 1027"/>
                    <a:gd name="T22" fmla="*/ 0 w 461"/>
                    <a:gd name="T23" fmla="*/ 0 h 1027"/>
                    <a:gd name="T24" fmla="*/ 0 w 461"/>
                    <a:gd name="T25" fmla="*/ 0 h 1027"/>
                    <a:gd name="T26" fmla="*/ 0 w 461"/>
                    <a:gd name="T27" fmla="*/ 0 h 1027"/>
                    <a:gd name="T28" fmla="*/ 0 w 461"/>
                    <a:gd name="T29" fmla="*/ 0 h 1027"/>
                    <a:gd name="T30" fmla="*/ 0 w 461"/>
                    <a:gd name="T31" fmla="*/ 0 h 1027"/>
                    <a:gd name="T32" fmla="*/ 0 w 461"/>
                    <a:gd name="T33" fmla="*/ 0 h 1027"/>
                    <a:gd name="T34" fmla="*/ 0 w 461"/>
                    <a:gd name="T35" fmla="*/ 0 h 1027"/>
                    <a:gd name="T36" fmla="*/ 0 w 461"/>
                    <a:gd name="T37" fmla="*/ 0 h 1027"/>
                    <a:gd name="T38" fmla="*/ 0 w 461"/>
                    <a:gd name="T39" fmla="*/ 0 h 1027"/>
                    <a:gd name="T40" fmla="*/ 0 w 461"/>
                    <a:gd name="T41" fmla="*/ 0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39" name="Freeform 1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40" name="Freeform 1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41" name="Oval 1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1542" name="Oval 1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1543" name="Oval 1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1544" name="Oval 1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1545" name="Oval 1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1546" name="Oval 1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1524" name="Line 20"/>
            <p:cNvSpPr>
              <a:spLocks noChangeShapeType="1"/>
            </p:cNvSpPr>
            <p:nvPr/>
          </p:nvSpPr>
          <p:spPr bwMode="auto">
            <a:xfrm flipH="1">
              <a:off x="4128" y="2208"/>
              <a:ext cx="672" cy="3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525" name="Group 21"/>
            <p:cNvGrpSpPr>
              <a:grpSpLocks noChangeAspect="1"/>
            </p:cNvGrpSpPr>
            <p:nvPr/>
          </p:nvGrpSpPr>
          <p:grpSpPr bwMode="auto">
            <a:xfrm rot="16628987" flipH="1">
              <a:off x="3900" y="1981"/>
              <a:ext cx="503" cy="624"/>
              <a:chOff x="2227" y="1194"/>
              <a:chExt cx="1944" cy="2413"/>
            </a:xfrm>
          </p:grpSpPr>
          <p:sp>
            <p:nvSpPr>
              <p:cNvPr id="21526" name="Freeform 22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2 w 600"/>
                  <a:gd name="T1" fmla="*/ 2 h 608"/>
                  <a:gd name="T2" fmla="*/ 11 w 600"/>
                  <a:gd name="T3" fmla="*/ 1 h 608"/>
                  <a:gd name="T4" fmla="*/ 10 w 600"/>
                  <a:gd name="T5" fmla="*/ 1 h 608"/>
                  <a:gd name="T6" fmla="*/ 9 w 600"/>
                  <a:gd name="T7" fmla="*/ 1 h 608"/>
                  <a:gd name="T8" fmla="*/ 5 w 600"/>
                  <a:gd name="T9" fmla="*/ 0 h 608"/>
                  <a:gd name="T10" fmla="*/ 3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2 h 608"/>
                  <a:gd name="T18" fmla="*/ 1 w 600"/>
                  <a:gd name="T19" fmla="*/ 2 h 608"/>
                  <a:gd name="T20" fmla="*/ 3 w 600"/>
                  <a:gd name="T21" fmla="*/ 3 h 608"/>
                  <a:gd name="T22" fmla="*/ 4 w 600"/>
                  <a:gd name="T23" fmla="*/ 3 h 608"/>
                  <a:gd name="T24" fmla="*/ 5 w 600"/>
                  <a:gd name="T25" fmla="*/ 3 h 608"/>
                  <a:gd name="T26" fmla="*/ 7 w 600"/>
                  <a:gd name="T27" fmla="*/ 3 h 608"/>
                  <a:gd name="T28" fmla="*/ 9 w 600"/>
                  <a:gd name="T29" fmla="*/ 3 h 608"/>
                  <a:gd name="T30" fmla="*/ 10 w 600"/>
                  <a:gd name="T31" fmla="*/ 2 h 608"/>
                  <a:gd name="T32" fmla="*/ 12 w 600"/>
                  <a:gd name="T33" fmla="*/ 2 h 608"/>
                  <a:gd name="T34" fmla="*/ 12 w 600"/>
                  <a:gd name="T35" fmla="*/ 2 h 608"/>
                  <a:gd name="T36" fmla="*/ 17 w 600"/>
                  <a:gd name="T37" fmla="*/ 2 h 608"/>
                  <a:gd name="T38" fmla="*/ 18 w 600"/>
                  <a:gd name="T39" fmla="*/ 1 h 608"/>
                  <a:gd name="T40" fmla="*/ 17 w 600"/>
                  <a:gd name="T41" fmla="*/ 1 h 608"/>
                  <a:gd name="T42" fmla="*/ 12 w 600"/>
                  <a:gd name="T43" fmla="*/ 2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7" name="Freeform 23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6 w 619"/>
                  <a:gd name="T1" fmla="*/ 6 h 1085"/>
                  <a:gd name="T2" fmla="*/ 8 w 619"/>
                  <a:gd name="T3" fmla="*/ 3 h 1085"/>
                  <a:gd name="T4" fmla="*/ 12 w 619"/>
                  <a:gd name="T5" fmla="*/ 1 h 1085"/>
                  <a:gd name="T6" fmla="*/ 14 w 619"/>
                  <a:gd name="T7" fmla="*/ 0 h 1085"/>
                  <a:gd name="T8" fmla="*/ 16 w 619"/>
                  <a:gd name="T9" fmla="*/ 1 h 1085"/>
                  <a:gd name="T10" fmla="*/ 18 w 619"/>
                  <a:gd name="T11" fmla="*/ 3 h 1085"/>
                  <a:gd name="T12" fmla="*/ 18 w 619"/>
                  <a:gd name="T13" fmla="*/ 6 h 1085"/>
                  <a:gd name="T14" fmla="*/ 16 w 619"/>
                  <a:gd name="T15" fmla="*/ 12 h 1085"/>
                  <a:gd name="T16" fmla="*/ 14 w 619"/>
                  <a:gd name="T17" fmla="*/ 17 h 1085"/>
                  <a:gd name="T18" fmla="*/ 12 w 619"/>
                  <a:gd name="T19" fmla="*/ 20 h 1085"/>
                  <a:gd name="T20" fmla="*/ 12 w 619"/>
                  <a:gd name="T21" fmla="*/ 24 h 1085"/>
                  <a:gd name="T22" fmla="*/ 12 w 619"/>
                  <a:gd name="T23" fmla="*/ 29 h 1085"/>
                  <a:gd name="T24" fmla="*/ 14 w 619"/>
                  <a:gd name="T25" fmla="*/ 32 h 1085"/>
                  <a:gd name="T26" fmla="*/ 14 w 619"/>
                  <a:gd name="T27" fmla="*/ 37 h 1085"/>
                  <a:gd name="T28" fmla="*/ 12 w 619"/>
                  <a:gd name="T29" fmla="*/ 40 h 1085"/>
                  <a:gd name="T30" fmla="*/ 10 w 619"/>
                  <a:gd name="T31" fmla="*/ 41 h 1085"/>
                  <a:gd name="T32" fmla="*/ 7 w 619"/>
                  <a:gd name="T33" fmla="*/ 43 h 1085"/>
                  <a:gd name="T34" fmla="*/ 5 w 619"/>
                  <a:gd name="T35" fmla="*/ 43 h 1085"/>
                  <a:gd name="T36" fmla="*/ 3 w 619"/>
                  <a:gd name="T37" fmla="*/ 41 h 1085"/>
                  <a:gd name="T38" fmla="*/ 1 w 619"/>
                  <a:gd name="T39" fmla="*/ 36 h 1085"/>
                  <a:gd name="T40" fmla="*/ 0 w 619"/>
                  <a:gd name="T41" fmla="*/ 31 h 1085"/>
                  <a:gd name="T42" fmla="*/ 1 w 619"/>
                  <a:gd name="T43" fmla="*/ 25 h 1085"/>
                  <a:gd name="T44" fmla="*/ 2 w 619"/>
                  <a:gd name="T45" fmla="*/ 17 h 1085"/>
                  <a:gd name="T46" fmla="*/ 3 w 619"/>
                  <a:gd name="T47" fmla="*/ 10 h 1085"/>
                  <a:gd name="T48" fmla="*/ 6 w 619"/>
                  <a:gd name="T49" fmla="*/ 6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8" name="Freeform 24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2 h 808"/>
                  <a:gd name="T2" fmla="*/ 93 w 782"/>
                  <a:gd name="T3" fmla="*/ 0 h 808"/>
                  <a:gd name="T4" fmla="*/ 228 w 782"/>
                  <a:gd name="T5" fmla="*/ 0 h 808"/>
                  <a:gd name="T6" fmla="*/ 481 w 782"/>
                  <a:gd name="T7" fmla="*/ 1 h 808"/>
                  <a:gd name="T8" fmla="*/ 780 w 782"/>
                  <a:gd name="T9" fmla="*/ 1 h 808"/>
                  <a:gd name="T10" fmla="*/ 890 w 782"/>
                  <a:gd name="T11" fmla="*/ 1 h 808"/>
                  <a:gd name="T12" fmla="*/ 941 w 782"/>
                  <a:gd name="T13" fmla="*/ 2 h 808"/>
                  <a:gd name="T14" fmla="*/ 951 w 782"/>
                  <a:gd name="T15" fmla="*/ 4 h 808"/>
                  <a:gd name="T16" fmla="*/ 917 w 782"/>
                  <a:gd name="T17" fmla="*/ 5 h 808"/>
                  <a:gd name="T18" fmla="*/ 824 w 782"/>
                  <a:gd name="T19" fmla="*/ 7 h 808"/>
                  <a:gd name="T20" fmla="*/ 706 w 782"/>
                  <a:gd name="T21" fmla="*/ 9 h 808"/>
                  <a:gd name="T22" fmla="*/ 616 w 782"/>
                  <a:gd name="T23" fmla="*/ 10 h 808"/>
                  <a:gd name="T24" fmla="*/ 578 w 782"/>
                  <a:gd name="T25" fmla="*/ 12 h 808"/>
                  <a:gd name="T26" fmla="*/ 552 w 782"/>
                  <a:gd name="T27" fmla="*/ 13 h 808"/>
                  <a:gd name="T28" fmla="*/ 562 w 782"/>
                  <a:gd name="T29" fmla="*/ 14 h 808"/>
                  <a:gd name="T30" fmla="*/ 568 w 782"/>
                  <a:gd name="T31" fmla="*/ 14 h 808"/>
                  <a:gd name="T32" fmla="*/ 675 w 782"/>
                  <a:gd name="T33" fmla="*/ 14 h 808"/>
                  <a:gd name="T34" fmla="*/ 844 w 782"/>
                  <a:gd name="T35" fmla="*/ 14 h 808"/>
                  <a:gd name="T36" fmla="*/ 951 w 782"/>
                  <a:gd name="T37" fmla="*/ 14 h 808"/>
                  <a:gd name="T38" fmla="*/ 1063 w 782"/>
                  <a:gd name="T39" fmla="*/ 14 h 808"/>
                  <a:gd name="T40" fmla="*/ 1098 w 782"/>
                  <a:gd name="T41" fmla="*/ 15 h 808"/>
                  <a:gd name="T42" fmla="*/ 1063 w 782"/>
                  <a:gd name="T43" fmla="*/ 16 h 808"/>
                  <a:gd name="T44" fmla="*/ 1017 w 782"/>
                  <a:gd name="T45" fmla="*/ 16 h 808"/>
                  <a:gd name="T46" fmla="*/ 941 w 782"/>
                  <a:gd name="T47" fmla="*/ 16 h 808"/>
                  <a:gd name="T48" fmla="*/ 840 w 782"/>
                  <a:gd name="T49" fmla="*/ 15 h 808"/>
                  <a:gd name="T50" fmla="*/ 730 w 782"/>
                  <a:gd name="T51" fmla="*/ 15 h 808"/>
                  <a:gd name="T52" fmla="*/ 552 w 782"/>
                  <a:gd name="T53" fmla="*/ 16 h 808"/>
                  <a:gd name="T54" fmla="*/ 498 w 782"/>
                  <a:gd name="T55" fmla="*/ 16 h 808"/>
                  <a:gd name="T56" fmla="*/ 469 w 782"/>
                  <a:gd name="T57" fmla="*/ 15 h 808"/>
                  <a:gd name="T58" fmla="*/ 469 w 782"/>
                  <a:gd name="T59" fmla="*/ 14 h 808"/>
                  <a:gd name="T60" fmla="*/ 469 w 782"/>
                  <a:gd name="T61" fmla="*/ 12 h 808"/>
                  <a:gd name="T62" fmla="*/ 545 w 782"/>
                  <a:gd name="T63" fmla="*/ 10 h 808"/>
                  <a:gd name="T64" fmla="*/ 659 w 782"/>
                  <a:gd name="T65" fmla="*/ 8 h 808"/>
                  <a:gd name="T66" fmla="*/ 758 w 782"/>
                  <a:gd name="T67" fmla="*/ 6 h 808"/>
                  <a:gd name="T68" fmla="*/ 820 w 782"/>
                  <a:gd name="T69" fmla="*/ 5 h 808"/>
                  <a:gd name="T70" fmla="*/ 852 w 782"/>
                  <a:gd name="T71" fmla="*/ 4 h 808"/>
                  <a:gd name="T72" fmla="*/ 840 w 782"/>
                  <a:gd name="T73" fmla="*/ 3 h 808"/>
                  <a:gd name="T74" fmla="*/ 793 w 782"/>
                  <a:gd name="T75" fmla="*/ 2 h 808"/>
                  <a:gd name="T76" fmla="*/ 730 w 782"/>
                  <a:gd name="T77" fmla="*/ 2 h 808"/>
                  <a:gd name="T78" fmla="*/ 659 w 782"/>
                  <a:gd name="T79" fmla="*/ 2 h 808"/>
                  <a:gd name="T80" fmla="*/ 503 w 782"/>
                  <a:gd name="T81" fmla="*/ 2 h 808"/>
                  <a:gd name="T82" fmla="*/ 271 w 782"/>
                  <a:gd name="T83" fmla="*/ 3 h 808"/>
                  <a:gd name="T84" fmla="*/ 98 w 782"/>
                  <a:gd name="T85" fmla="*/ 3 h 808"/>
                  <a:gd name="T86" fmla="*/ 29 w 782"/>
                  <a:gd name="T87" fmla="*/ 3 h 808"/>
                  <a:gd name="T88" fmla="*/ 0 w 782"/>
                  <a:gd name="T89" fmla="*/ 2 h 808"/>
                  <a:gd name="T90" fmla="*/ 0 w 782"/>
                  <a:gd name="T91" fmla="*/ 2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9" name="Freeform 25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3278 w 992"/>
                  <a:gd name="T1" fmla="*/ 3 h 770"/>
                  <a:gd name="T2" fmla="*/ 3340 w 992"/>
                  <a:gd name="T3" fmla="*/ 2 h 770"/>
                  <a:gd name="T4" fmla="*/ 3570 w 992"/>
                  <a:gd name="T5" fmla="*/ 2 h 770"/>
                  <a:gd name="T6" fmla="*/ 3853 w 992"/>
                  <a:gd name="T7" fmla="*/ 2 h 770"/>
                  <a:gd name="T8" fmla="*/ 4023 w 992"/>
                  <a:gd name="T9" fmla="*/ 2 h 770"/>
                  <a:gd name="T10" fmla="*/ 3948 w 992"/>
                  <a:gd name="T11" fmla="*/ 3 h 770"/>
                  <a:gd name="T12" fmla="*/ 3792 w 992"/>
                  <a:gd name="T13" fmla="*/ 4 h 770"/>
                  <a:gd name="T14" fmla="*/ 3477 w 992"/>
                  <a:gd name="T15" fmla="*/ 6 h 770"/>
                  <a:gd name="T16" fmla="*/ 3088 w 992"/>
                  <a:gd name="T17" fmla="*/ 7 h 770"/>
                  <a:gd name="T18" fmla="*/ 2765 w 992"/>
                  <a:gd name="T19" fmla="*/ 7 h 770"/>
                  <a:gd name="T20" fmla="*/ 2402 w 992"/>
                  <a:gd name="T21" fmla="*/ 8 h 770"/>
                  <a:gd name="T22" fmla="*/ 2056 w 992"/>
                  <a:gd name="T23" fmla="*/ 8 h 770"/>
                  <a:gd name="T24" fmla="*/ 1793 w 992"/>
                  <a:gd name="T25" fmla="*/ 7 h 770"/>
                  <a:gd name="T26" fmla="*/ 1696 w 992"/>
                  <a:gd name="T27" fmla="*/ 7 h 770"/>
                  <a:gd name="T28" fmla="*/ 1590 w 992"/>
                  <a:gd name="T29" fmla="*/ 6 h 770"/>
                  <a:gd name="T30" fmla="*/ 1465 w 992"/>
                  <a:gd name="T31" fmla="*/ 4 h 770"/>
                  <a:gd name="T32" fmla="*/ 1372 w 992"/>
                  <a:gd name="T33" fmla="*/ 2 h 770"/>
                  <a:gd name="T34" fmla="*/ 1372 w 992"/>
                  <a:gd name="T35" fmla="*/ 1 h 770"/>
                  <a:gd name="T36" fmla="*/ 1307 w 992"/>
                  <a:gd name="T37" fmla="*/ 1 h 770"/>
                  <a:gd name="T38" fmla="*/ 1127 w 992"/>
                  <a:gd name="T39" fmla="*/ 1 h 770"/>
                  <a:gd name="T40" fmla="*/ 907 w 992"/>
                  <a:gd name="T41" fmla="*/ 1 h 770"/>
                  <a:gd name="T42" fmla="*/ 700 w 992"/>
                  <a:gd name="T43" fmla="*/ 2 h 770"/>
                  <a:gd name="T44" fmla="*/ 465 w 992"/>
                  <a:gd name="T45" fmla="*/ 2 h 770"/>
                  <a:gd name="T46" fmla="*/ 107 w 992"/>
                  <a:gd name="T47" fmla="*/ 2 h 770"/>
                  <a:gd name="T48" fmla="*/ 0 w 992"/>
                  <a:gd name="T49" fmla="*/ 2 h 770"/>
                  <a:gd name="T50" fmla="*/ 0 w 992"/>
                  <a:gd name="T51" fmla="*/ 1 h 770"/>
                  <a:gd name="T52" fmla="*/ 160 w 992"/>
                  <a:gd name="T53" fmla="*/ 1 h 770"/>
                  <a:gd name="T54" fmla="*/ 332 w 992"/>
                  <a:gd name="T55" fmla="*/ 1 h 770"/>
                  <a:gd name="T56" fmla="*/ 480 w 992"/>
                  <a:gd name="T57" fmla="*/ 1 h 770"/>
                  <a:gd name="T58" fmla="*/ 765 w 992"/>
                  <a:gd name="T59" fmla="*/ 1 h 770"/>
                  <a:gd name="T60" fmla="*/ 1043 w 992"/>
                  <a:gd name="T61" fmla="*/ 1 h 770"/>
                  <a:gd name="T62" fmla="*/ 1307 w 992"/>
                  <a:gd name="T63" fmla="*/ 1 h 770"/>
                  <a:gd name="T64" fmla="*/ 1684 w 992"/>
                  <a:gd name="T65" fmla="*/ 0 h 770"/>
                  <a:gd name="T66" fmla="*/ 1696 w 992"/>
                  <a:gd name="T67" fmla="*/ 1 h 770"/>
                  <a:gd name="T68" fmla="*/ 1612 w 992"/>
                  <a:gd name="T69" fmla="*/ 1 h 770"/>
                  <a:gd name="T70" fmla="*/ 1590 w 992"/>
                  <a:gd name="T71" fmla="*/ 2 h 770"/>
                  <a:gd name="T72" fmla="*/ 1696 w 992"/>
                  <a:gd name="T73" fmla="*/ 4 h 770"/>
                  <a:gd name="T74" fmla="*/ 1874 w 992"/>
                  <a:gd name="T75" fmla="*/ 5 h 770"/>
                  <a:gd name="T76" fmla="*/ 2026 w 992"/>
                  <a:gd name="T77" fmla="*/ 6 h 770"/>
                  <a:gd name="T78" fmla="*/ 2264 w 992"/>
                  <a:gd name="T79" fmla="*/ 7 h 770"/>
                  <a:gd name="T80" fmla="*/ 2494 w 992"/>
                  <a:gd name="T81" fmla="*/ 7 h 770"/>
                  <a:gd name="T82" fmla="*/ 2730 w 992"/>
                  <a:gd name="T83" fmla="*/ 6 h 770"/>
                  <a:gd name="T84" fmla="*/ 3040 w 992"/>
                  <a:gd name="T85" fmla="*/ 5 h 770"/>
                  <a:gd name="T86" fmla="*/ 3246 w 992"/>
                  <a:gd name="T87" fmla="*/ 4 h 770"/>
                  <a:gd name="T88" fmla="*/ 3278 w 992"/>
                  <a:gd name="T89" fmla="*/ 3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0" name="Freeform 26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4 w 699"/>
                  <a:gd name="T1" fmla="*/ 36 h 1216"/>
                  <a:gd name="T2" fmla="*/ 17 w 699"/>
                  <a:gd name="T3" fmla="*/ 41 h 1216"/>
                  <a:gd name="T4" fmla="*/ 18 w 699"/>
                  <a:gd name="T5" fmla="*/ 41 h 1216"/>
                  <a:gd name="T6" fmla="*/ 21 w 699"/>
                  <a:gd name="T7" fmla="*/ 43 h 1216"/>
                  <a:gd name="T8" fmla="*/ 21 w 699"/>
                  <a:gd name="T9" fmla="*/ 44 h 1216"/>
                  <a:gd name="T10" fmla="*/ 21 w 699"/>
                  <a:gd name="T11" fmla="*/ 47 h 1216"/>
                  <a:gd name="T12" fmla="*/ 19 w 699"/>
                  <a:gd name="T13" fmla="*/ 47 h 1216"/>
                  <a:gd name="T14" fmla="*/ 16 w 699"/>
                  <a:gd name="T15" fmla="*/ 45 h 1216"/>
                  <a:gd name="T16" fmla="*/ 12 w 699"/>
                  <a:gd name="T17" fmla="*/ 40 h 1216"/>
                  <a:gd name="T18" fmla="*/ 9 w 699"/>
                  <a:gd name="T19" fmla="*/ 34 h 1216"/>
                  <a:gd name="T20" fmla="*/ 7 w 699"/>
                  <a:gd name="T21" fmla="*/ 30 h 1216"/>
                  <a:gd name="T22" fmla="*/ 6 w 699"/>
                  <a:gd name="T23" fmla="*/ 23 h 1216"/>
                  <a:gd name="T24" fmla="*/ 6 w 699"/>
                  <a:gd name="T25" fmla="*/ 14 h 1216"/>
                  <a:gd name="T26" fmla="*/ 6 w 699"/>
                  <a:gd name="T27" fmla="*/ 11 h 1216"/>
                  <a:gd name="T28" fmla="*/ 5 w 699"/>
                  <a:gd name="T29" fmla="*/ 9 h 1216"/>
                  <a:gd name="T30" fmla="*/ 1 w 699"/>
                  <a:gd name="T31" fmla="*/ 10 h 1216"/>
                  <a:gd name="T32" fmla="*/ 0 w 699"/>
                  <a:gd name="T33" fmla="*/ 9 h 1216"/>
                  <a:gd name="T34" fmla="*/ 1 w 699"/>
                  <a:gd name="T35" fmla="*/ 8 h 1216"/>
                  <a:gd name="T36" fmla="*/ 3 w 699"/>
                  <a:gd name="T37" fmla="*/ 8 h 1216"/>
                  <a:gd name="T38" fmla="*/ 4 w 699"/>
                  <a:gd name="T39" fmla="*/ 7 h 1216"/>
                  <a:gd name="T40" fmla="*/ 1 w 699"/>
                  <a:gd name="T41" fmla="*/ 4 h 1216"/>
                  <a:gd name="T42" fmla="*/ 1 w 699"/>
                  <a:gd name="T43" fmla="*/ 3 h 1216"/>
                  <a:gd name="T44" fmla="*/ 1 w 699"/>
                  <a:gd name="T45" fmla="*/ 3 h 1216"/>
                  <a:gd name="T46" fmla="*/ 4 w 699"/>
                  <a:gd name="T47" fmla="*/ 5 h 1216"/>
                  <a:gd name="T48" fmla="*/ 5 w 699"/>
                  <a:gd name="T49" fmla="*/ 5 h 1216"/>
                  <a:gd name="T50" fmla="*/ 4 w 699"/>
                  <a:gd name="T51" fmla="*/ 1 h 1216"/>
                  <a:gd name="T52" fmla="*/ 5 w 699"/>
                  <a:gd name="T53" fmla="*/ 0 h 1216"/>
                  <a:gd name="T54" fmla="*/ 5 w 699"/>
                  <a:gd name="T55" fmla="*/ 1 h 1216"/>
                  <a:gd name="T56" fmla="*/ 6 w 699"/>
                  <a:gd name="T57" fmla="*/ 5 h 1216"/>
                  <a:gd name="T58" fmla="*/ 7 w 699"/>
                  <a:gd name="T59" fmla="*/ 5 h 1216"/>
                  <a:gd name="T60" fmla="*/ 9 w 699"/>
                  <a:gd name="T61" fmla="*/ 1 h 1216"/>
                  <a:gd name="T62" fmla="*/ 9 w 699"/>
                  <a:gd name="T63" fmla="*/ 1 h 1216"/>
                  <a:gd name="T64" fmla="*/ 9 w 699"/>
                  <a:gd name="T65" fmla="*/ 1 h 1216"/>
                  <a:gd name="T66" fmla="*/ 8 w 699"/>
                  <a:gd name="T67" fmla="*/ 6 h 1216"/>
                  <a:gd name="T68" fmla="*/ 8 w 699"/>
                  <a:gd name="T69" fmla="*/ 8 h 1216"/>
                  <a:gd name="T70" fmla="*/ 8 w 699"/>
                  <a:gd name="T71" fmla="*/ 10 h 1216"/>
                  <a:gd name="T72" fmla="*/ 8 w 699"/>
                  <a:gd name="T73" fmla="*/ 14 h 1216"/>
                  <a:gd name="T74" fmla="*/ 8 w 699"/>
                  <a:gd name="T75" fmla="*/ 21 h 1216"/>
                  <a:gd name="T76" fmla="*/ 9 w 699"/>
                  <a:gd name="T77" fmla="*/ 25 h 1216"/>
                  <a:gd name="T78" fmla="*/ 10 w 699"/>
                  <a:gd name="T79" fmla="*/ 30 h 1216"/>
                  <a:gd name="T80" fmla="*/ 12 w 699"/>
                  <a:gd name="T81" fmla="*/ 33 h 1216"/>
                  <a:gd name="T82" fmla="*/ 14 w 699"/>
                  <a:gd name="T83" fmla="*/ 36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1" name="Freeform 27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4 h 1139"/>
                  <a:gd name="T2" fmla="*/ 0 w 915"/>
                  <a:gd name="T3" fmla="*/ 15 h 1139"/>
                  <a:gd name="T4" fmla="*/ 1 w 915"/>
                  <a:gd name="T5" fmla="*/ 16 h 1139"/>
                  <a:gd name="T6" fmla="*/ 2 w 915"/>
                  <a:gd name="T7" fmla="*/ 16 h 1139"/>
                  <a:gd name="T8" fmla="*/ 7 w 915"/>
                  <a:gd name="T9" fmla="*/ 16 h 1139"/>
                  <a:gd name="T10" fmla="*/ 12 w 915"/>
                  <a:gd name="T11" fmla="*/ 14 h 1139"/>
                  <a:gd name="T12" fmla="*/ 17 w 915"/>
                  <a:gd name="T13" fmla="*/ 13 h 1139"/>
                  <a:gd name="T14" fmla="*/ 19 w 915"/>
                  <a:gd name="T15" fmla="*/ 11 h 1139"/>
                  <a:gd name="T16" fmla="*/ 22 w 915"/>
                  <a:gd name="T17" fmla="*/ 8 h 1139"/>
                  <a:gd name="T18" fmla="*/ 22 w 915"/>
                  <a:gd name="T19" fmla="*/ 6 h 1139"/>
                  <a:gd name="T20" fmla="*/ 22 w 915"/>
                  <a:gd name="T21" fmla="*/ 4 h 1139"/>
                  <a:gd name="T22" fmla="*/ 24 w 915"/>
                  <a:gd name="T23" fmla="*/ 3 h 1139"/>
                  <a:gd name="T24" fmla="*/ 26 w 915"/>
                  <a:gd name="T25" fmla="*/ 2 h 1139"/>
                  <a:gd name="T26" fmla="*/ 28 w 915"/>
                  <a:gd name="T27" fmla="*/ 2 h 1139"/>
                  <a:gd name="T28" fmla="*/ 28 w 915"/>
                  <a:gd name="T29" fmla="*/ 2 h 1139"/>
                  <a:gd name="T30" fmla="*/ 25 w 915"/>
                  <a:gd name="T31" fmla="*/ 2 h 1139"/>
                  <a:gd name="T32" fmla="*/ 24 w 915"/>
                  <a:gd name="T33" fmla="*/ 2 h 1139"/>
                  <a:gd name="T34" fmla="*/ 26 w 915"/>
                  <a:gd name="T35" fmla="*/ 1 h 1139"/>
                  <a:gd name="T36" fmla="*/ 26 w 915"/>
                  <a:gd name="T37" fmla="*/ 1 h 1139"/>
                  <a:gd name="T38" fmla="*/ 26 w 915"/>
                  <a:gd name="T39" fmla="*/ 1 h 1139"/>
                  <a:gd name="T40" fmla="*/ 24 w 915"/>
                  <a:gd name="T41" fmla="*/ 1 h 1139"/>
                  <a:gd name="T42" fmla="*/ 24 w 915"/>
                  <a:gd name="T43" fmla="*/ 1 h 1139"/>
                  <a:gd name="T44" fmla="*/ 24 w 915"/>
                  <a:gd name="T45" fmla="*/ 1 h 1139"/>
                  <a:gd name="T46" fmla="*/ 23 w 915"/>
                  <a:gd name="T47" fmla="*/ 0 h 1139"/>
                  <a:gd name="T48" fmla="*/ 22 w 915"/>
                  <a:gd name="T49" fmla="*/ 1 h 1139"/>
                  <a:gd name="T50" fmla="*/ 22 w 915"/>
                  <a:gd name="T51" fmla="*/ 1 h 1139"/>
                  <a:gd name="T52" fmla="*/ 22 w 915"/>
                  <a:gd name="T53" fmla="*/ 1 h 1139"/>
                  <a:gd name="T54" fmla="*/ 20 w 915"/>
                  <a:gd name="T55" fmla="*/ 1 h 1139"/>
                  <a:gd name="T56" fmla="*/ 19 w 915"/>
                  <a:gd name="T57" fmla="*/ 1 h 1139"/>
                  <a:gd name="T58" fmla="*/ 19 w 915"/>
                  <a:gd name="T59" fmla="*/ 1 h 1139"/>
                  <a:gd name="T60" fmla="*/ 21 w 915"/>
                  <a:gd name="T61" fmla="*/ 2 h 1139"/>
                  <a:gd name="T62" fmla="*/ 21 w 915"/>
                  <a:gd name="T63" fmla="*/ 2 h 1139"/>
                  <a:gd name="T64" fmla="*/ 20 w 915"/>
                  <a:gd name="T65" fmla="*/ 4 h 1139"/>
                  <a:gd name="T66" fmla="*/ 20 w 915"/>
                  <a:gd name="T67" fmla="*/ 4 h 1139"/>
                  <a:gd name="T68" fmla="*/ 20 w 915"/>
                  <a:gd name="T69" fmla="*/ 7 h 1139"/>
                  <a:gd name="T70" fmla="*/ 19 w 915"/>
                  <a:gd name="T71" fmla="*/ 9 h 1139"/>
                  <a:gd name="T72" fmla="*/ 19 w 915"/>
                  <a:gd name="T73" fmla="*/ 10 h 1139"/>
                  <a:gd name="T74" fmla="*/ 17 w 915"/>
                  <a:gd name="T75" fmla="*/ 11 h 1139"/>
                  <a:gd name="T76" fmla="*/ 15 w 915"/>
                  <a:gd name="T77" fmla="*/ 13 h 1139"/>
                  <a:gd name="T78" fmla="*/ 14 w 915"/>
                  <a:gd name="T79" fmla="*/ 13 h 1139"/>
                  <a:gd name="T80" fmla="*/ 10 w 915"/>
                  <a:gd name="T81" fmla="*/ 14 h 1139"/>
                  <a:gd name="T82" fmla="*/ 6 w 915"/>
                  <a:gd name="T83" fmla="*/ 14 h 1139"/>
                  <a:gd name="T84" fmla="*/ 3 w 915"/>
                  <a:gd name="T85" fmla="*/ 14 h 1139"/>
                  <a:gd name="T86" fmla="*/ 1 w 915"/>
                  <a:gd name="T87" fmla="*/ 14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1509" name="Rectangle 29"/>
          <p:cNvSpPr>
            <a:spLocks noChangeArrowheads="1"/>
          </p:cNvSpPr>
          <p:nvPr/>
        </p:nvSpPr>
        <p:spPr bwMode="auto">
          <a:xfrm>
            <a:off x="328613" y="609600"/>
            <a:ext cx="7918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But what if we do not have a bird that we trust?</a:t>
            </a:r>
          </a:p>
        </p:txBody>
      </p:sp>
      <p:sp>
        <p:nvSpPr>
          <p:cNvPr id="21510" name="Rectangle 31"/>
          <p:cNvSpPr>
            <a:spLocks noChangeArrowheads="1"/>
          </p:cNvSpPr>
          <p:nvPr/>
        </p:nvSpPr>
        <p:spPr bwMode="auto">
          <a:xfrm>
            <a:off x="325438" y="1295400"/>
            <a:ext cx="8056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This work is not wasted, because we have found</a:t>
            </a:r>
          </a:p>
        </p:txBody>
      </p:sp>
      <p:sp>
        <p:nvSpPr>
          <p:cNvPr id="1310753" name="Text Box 33"/>
          <p:cNvSpPr txBox="1">
            <a:spLocks noChangeArrowheads="1"/>
          </p:cNvSpPr>
          <p:nvPr/>
        </p:nvSpPr>
        <p:spPr bwMode="auto">
          <a:xfrm>
            <a:off x="381000" y="5303838"/>
            <a:ext cx="3911600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 reality we will try </a:t>
            </a:r>
            <a:br>
              <a:rPr lang="en-US" altLang="en-US"/>
            </a:br>
            <a:r>
              <a:rPr lang="en-US" altLang="en-US"/>
              <a:t>all possible first edges,</a:t>
            </a:r>
          </a:p>
          <a:p>
            <a:pPr eaLnBrk="1" hangingPunct="1">
              <a:buFontTx/>
              <a:buNone/>
            </a:pPr>
            <a:r>
              <a:rPr lang="en-US" altLang="en-US"/>
              <a:t>   giving …..</a:t>
            </a:r>
          </a:p>
        </p:txBody>
      </p:sp>
      <p:grpSp>
        <p:nvGrpSpPr>
          <p:cNvPr id="6" name="Group 34"/>
          <p:cNvGrpSpPr>
            <a:grpSpLocks/>
          </p:cNvGrpSpPr>
          <p:nvPr/>
        </p:nvGrpSpPr>
        <p:grpSpPr bwMode="auto">
          <a:xfrm>
            <a:off x="6553200" y="3581400"/>
            <a:ext cx="1981200" cy="1295400"/>
            <a:chOff x="4128" y="2256"/>
            <a:chExt cx="1248" cy="816"/>
          </a:xfrm>
        </p:grpSpPr>
        <p:sp>
          <p:nvSpPr>
            <p:cNvPr id="21519" name="Line 35"/>
            <p:cNvSpPr>
              <a:spLocks noChangeShapeType="1"/>
            </p:cNvSpPr>
            <p:nvPr/>
          </p:nvSpPr>
          <p:spPr bwMode="auto">
            <a:xfrm>
              <a:off x="4800" y="2256"/>
              <a:ext cx="576" cy="33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Line 36"/>
            <p:cNvSpPr>
              <a:spLocks noChangeShapeType="1"/>
            </p:cNvSpPr>
            <p:nvPr/>
          </p:nvSpPr>
          <p:spPr bwMode="auto">
            <a:xfrm>
              <a:off x="4800" y="2256"/>
              <a:ext cx="240" cy="81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Line 37"/>
            <p:cNvSpPr>
              <a:spLocks noChangeShapeType="1"/>
            </p:cNvSpPr>
            <p:nvPr/>
          </p:nvSpPr>
          <p:spPr bwMode="auto">
            <a:xfrm flipH="1">
              <a:off x="4704" y="2256"/>
              <a:ext cx="96" cy="3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Line 38"/>
            <p:cNvSpPr>
              <a:spLocks noChangeShapeType="1"/>
            </p:cNvSpPr>
            <p:nvPr/>
          </p:nvSpPr>
          <p:spPr bwMode="auto">
            <a:xfrm flipH="1">
              <a:off x="4128" y="2256"/>
              <a:ext cx="672" cy="33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3" name="Group 50"/>
          <p:cNvGrpSpPr>
            <a:grpSpLocks/>
          </p:cNvGrpSpPr>
          <p:nvPr/>
        </p:nvGrpSpPr>
        <p:grpSpPr bwMode="auto">
          <a:xfrm>
            <a:off x="6400800" y="152400"/>
            <a:ext cx="685800" cy="685800"/>
            <a:chOff x="3984" y="1200"/>
            <a:chExt cx="432" cy="432"/>
          </a:xfrm>
        </p:grpSpPr>
        <p:pic>
          <p:nvPicPr>
            <p:cNvPr id="21516" name="Picture 47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16" y="120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17" name="Line 48"/>
            <p:cNvSpPr>
              <a:spLocks noChangeShapeType="1"/>
            </p:cNvSpPr>
            <p:nvPr/>
          </p:nvSpPr>
          <p:spPr bwMode="auto">
            <a:xfrm flipH="1"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Line 49"/>
            <p:cNvSpPr>
              <a:spLocks noChangeShapeType="1"/>
            </p:cNvSpPr>
            <p:nvPr/>
          </p:nvSpPr>
          <p:spPr bwMode="auto">
            <a:xfrm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514" name="Rectangle 53"/>
          <p:cNvSpPr>
            <a:spLocks noChangeArrowheads="1"/>
          </p:cNvSpPr>
          <p:nvPr/>
        </p:nvSpPr>
        <p:spPr bwMode="auto">
          <a:xfrm>
            <a:off x="519113" y="1768475"/>
            <a:ext cx="5903912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the best solution to our instance </a:t>
            </a:r>
            <a:br>
              <a:rPr lang="en-US" altLang="en-US"/>
            </a:br>
            <a:r>
              <a:rPr lang="en-US" altLang="en-US"/>
              <a:t>from amongst those </a:t>
            </a:r>
            <a:br>
              <a:rPr lang="en-US" altLang="en-US"/>
            </a:br>
            <a:r>
              <a:rPr lang="en-US" altLang="en-US"/>
              <a:t>consistent with this bird' s answer. </a:t>
            </a:r>
          </a:p>
        </p:txBody>
      </p:sp>
      <p:sp>
        <p:nvSpPr>
          <p:cNvPr id="21515" name="Rectangle 30"/>
          <p:cNvSpPr>
            <a:spLocks noChangeArrowheads="1"/>
          </p:cNvSpPr>
          <p:nvPr/>
        </p:nvSpPr>
        <p:spPr bwMode="auto">
          <a:xfrm>
            <a:off x="525463" y="3352800"/>
            <a:ext cx="47640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i.e. the best path from </a:t>
            </a:r>
            <a:r>
              <a:rPr lang="en-US" altLang="en-US" i="1"/>
              <a:t>s</a:t>
            </a:r>
            <a:r>
              <a:rPr lang="en-US" altLang="en-US"/>
              <a:t> to</a:t>
            </a:r>
            <a:r>
              <a:rPr lang="en-US" altLang="en-US" i="1"/>
              <a:t> t</a:t>
            </a:r>
            <a:br>
              <a:rPr lang="en-US" altLang="en-US"/>
            </a:br>
            <a:r>
              <a:rPr lang="en-US" altLang="en-US"/>
              <a:t>from amongst those </a:t>
            </a:r>
            <a:br>
              <a:rPr lang="en-US" altLang="en-US"/>
            </a:br>
            <a:r>
              <a:rPr lang="en-US" altLang="en-US"/>
              <a:t>starting with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107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107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0753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42" name="Picture 2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266243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Table</a:t>
            </a:r>
          </a:p>
        </p:txBody>
      </p:sp>
      <p:sp>
        <p:nvSpPr>
          <p:cNvPr id="266244" name="Rectangle 8"/>
          <p:cNvSpPr>
            <a:spLocks noChangeArrowheads="1"/>
          </p:cNvSpPr>
          <p:nvPr/>
        </p:nvSpPr>
        <p:spPr bwMode="auto">
          <a:xfrm>
            <a:off x="595313" y="2332038"/>
            <a:ext cx="319087" cy="10207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6245" name="Rectangle 9"/>
          <p:cNvSpPr>
            <a:spLocks noChangeArrowheads="1"/>
          </p:cNvSpPr>
          <p:nvPr/>
        </p:nvSpPr>
        <p:spPr bwMode="auto">
          <a:xfrm>
            <a:off x="1585913" y="1295400"/>
            <a:ext cx="2452687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6246" name="Text Box 10"/>
          <p:cNvSpPr txBox="1">
            <a:spLocks noChangeArrowheads="1"/>
          </p:cNvSpPr>
          <p:nvPr/>
        </p:nvSpPr>
        <p:spPr bwMode="auto">
          <a:xfrm>
            <a:off x="101600" y="1970088"/>
            <a:ext cx="506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6247" name="Text Box 11"/>
          <p:cNvSpPr txBox="1">
            <a:spLocks noChangeArrowheads="1"/>
          </p:cNvSpPr>
          <p:nvPr/>
        </p:nvSpPr>
        <p:spPr bwMode="auto">
          <a:xfrm>
            <a:off x="1147763" y="990600"/>
            <a:ext cx="48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66248" name="Oval 16"/>
          <p:cNvSpPr>
            <a:spLocks noChangeArrowheads="1"/>
          </p:cNvSpPr>
          <p:nvPr/>
        </p:nvSpPr>
        <p:spPr bwMode="auto">
          <a:xfrm>
            <a:off x="547688" y="2971800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49" name="Oval 19"/>
          <p:cNvSpPr>
            <a:spLocks noChangeArrowheads="1"/>
          </p:cNvSpPr>
          <p:nvPr/>
        </p:nvSpPr>
        <p:spPr bwMode="auto">
          <a:xfrm>
            <a:off x="533400" y="2438400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50" name="Oval 20"/>
          <p:cNvSpPr>
            <a:spLocks noChangeArrowheads="1"/>
          </p:cNvSpPr>
          <p:nvPr/>
        </p:nvSpPr>
        <p:spPr bwMode="auto">
          <a:xfrm>
            <a:off x="2605088" y="1385888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51" name="Oval 21"/>
          <p:cNvSpPr>
            <a:spLocks noChangeArrowheads="1"/>
          </p:cNvSpPr>
          <p:nvPr/>
        </p:nvSpPr>
        <p:spPr bwMode="auto">
          <a:xfrm>
            <a:off x="2090738" y="1385888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52" name="Text Box 23"/>
          <p:cNvSpPr txBox="1">
            <a:spLocks noChangeArrowheads="1"/>
          </p:cNvSpPr>
          <p:nvPr/>
        </p:nvSpPr>
        <p:spPr bwMode="auto">
          <a:xfrm>
            <a:off x="5983288" y="2984500"/>
            <a:ext cx="2994025" cy="143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Optimal Solution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  = </a:t>
            </a:r>
            <a:r>
              <a:rPr lang="en-US" altLang="en-US" sz="2400">
                <a:solidFill>
                  <a:schemeClr val="hlink"/>
                </a:solidFill>
              </a:rPr>
              <a:t>Longest Common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       Subsequence</a:t>
            </a:r>
          </a:p>
        </p:txBody>
      </p:sp>
      <p:sp>
        <p:nvSpPr>
          <p:cNvPr id="1753113" name="Line 25"/>
          <p:cNvSpPr>
            <a:spLocks noChangeShapeType="1"/>
          </p:cNvSpPr>
          <p:nvPr/>
        </p:nvSpPr>
        <p:spPr bwMode="auto">
          <a:xfrm flipV="1">
            <a:off x="3657600" y="1371600"/>
            <a:ext cx="304800" cy="304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4" name="Rectangle 27"/>
          <p:cNvSpPr>
            <a:spLocks noChangeArrowheads="1"/>
          </p:cNvSpPr>
          <p:nvPr/>
        </p:nvSpPr>
        <p:spPr bwMode="auto">
          <a:xfrm>
            <a:off x="3638550" y="283845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3116" name="Oval 28"/>
          <p:cNvSpPr>
            <a:spLocks noChangeArrowheads="1"/>
          </p:cNvSpPr>
          <p:nvPr/>
        </p:nvSpPr>
        <p:spPr bwMode="auto">
          <a:xfrm>
            <a:off x="3562350" y="3157538"/>
            <a:ext cx="533400" cy="166687"/>
          </a:xfrm>
          <a:prstGeom prst="ellipse">
            <a:avLst/>
          </a:prstGeom>
          <a:noFill/>
          <a:ln w="254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3117" name="Text Box 29"/>
          <p:cNvSpPr txBox="1">
            <a:spLocks noChangeArrowheads="1"/>
          </p:cNvSpPr>
          <p:nvPr/>
        </p:nvSpPr>
        <p:spPr bwMode="auto">
          <a:xfrm>
            <a:off x="6103938" y="4495800"/>
            <a:ext cx="2846387" cy="186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rgbClr val="FF66FF"/>
                </a:solidFill>
              </a:rPr>
              <a:t>Bird’s Advice</a:t>
            </a:r>
          </a:p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endParaRPr lang="en-US" altLang="en-US" sz="2800" i="1">
              <a:solidFill>
                <a:srgbClr val="FF66FF"/>
              </a:solidFill>
            </a:endParaRPr>
          </a:p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y</a:t>
            </a:r>
            <a:r>
              <a:rPr lang="en-US" altLang="en-US" sz="2800" i="1" baseline="-25000">
                <a:solidFill>
                  <a:srgbClr val="FF66FF"/>
                </a:solidFill>
              </a:rPr>
              <a:t>j</a:t>
            </a:r>
            <a:endParaRPr lang="en-US" altLang="en-US" sz="2800" i="1">
              <a:solidFill>
                <a:srgbClr val="FF66FF"/>
              </a:solidFill>
            </a:endParaRPr>
          </a:p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take both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r>
              <a:rPr lang="en-US" altLang="en-US" sz="2800">
                <a:solidFill>
                  <a:srgbClr val="FF66FF"/>
                </a:solidFill>
              </a:rPr>
              <a:t> and </a:t>
            </a:r>
            <a:r>
              <a:rPr lang="en-US" altLang="en-US" sz="2800" i="1">
                <a:solidFill>
                  <a:srgbClr val="FF66FF"/>
                </a:solidFill>
              </a:rPr>
              <a:t>y</a:t>
            </a:r>
            <a:r>
              <a:rPr lang="en-US" altLang="en-US" sz="2800" i="1" baseline="-25000">
                <a:solidFill>
                  <a:srgbClr val="FF66FF"/>
                </a:solidFill>
              </a:rPr>
              <a:t>j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grpSp>
        <p:nvGrpSpPr>
          <p:cNvPr id="266257" name="Group 30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66258" name="Text Box 31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6259" name="Rectangle 32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31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31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31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3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53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53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3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53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53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3113" grpId="0" animBg="1"/>
      <p:bldP spid="1753116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266" name="Group 23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67282" name="Picture 2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7283" name="Rectangle 22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67267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sp>
        <p:nvSpPr>
          <p:cNvPr id="267268" name="Rectangle 7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7269" name="Rectangle 8"/>
          <p:cNvSpPr>
            <a:spLocks noChangeArrowheads="1"/>
          </p:cNvSpPr>
          <p:nvPr/>
        </p:nvSpPr>
        <p:spPr bwMode="auto">
          <a:xfrm>
            <a:off x="1585913" y="1295400"/>
            <a:ext cx="4052887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7270" name="Text Box 9"/>
          <p:cNvSpPr txBox="1">
            <a:spLocks noChangeArrowheads="1"/>
          </p:cNvSpPr>
          <p:nvPr/>
        </p:nvSpPr>
        <p:spPr bwMode="auto">
          <a:xfrm>
            <a:off x="101600" y="1970088"/>
            <a:ext cx="506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 i="1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7271" name="Text Box 10"/>
          <p:cNvSpPr txBox="1">
            <a:spLocks noChangeArrowheads="1"/>
          </p:cNvSpPr>
          <p:nvPr/>
        </p:nvSpPr>
        <p:spPr bwMode="auto">
          <a:xfrm>
            <a:off x="1147763" y="990600"/>
            <a:ext cx="48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i="1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1756177" name="Text Box 17"/>
          <p:cNvSpPr txBox="1">
            <a:spLocks noChangeArrowheads="1"/>
          </p:cNvSpPr>
          <p:nvPr/>
        </p:nvSpPr>
        <p:spPr bwMode="auto">
          <a:xfrm>
            <a:off x="5983288" y="2984500"/>
            <a:ext cx="2847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</p:txBody>
      </p:sp>
      <p:sp>
        <p:nvSpPr>
          <p:cNvPr id="1756179" name="Rectangle 19"/>
          <p:cNvSpPr>
            <a:spLocks noChangeArrowheads="1"/>
          </p:cNvSpPr>
          <p:nvPr/>
        </p:nvSpPr>
        <p:spPr bwMode="auto">
          <a:xfrm>
            <a:off x="5181600" y="54864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6181" name="Text Box 21"/>
          <p:cNvSpPr txBox="1">
            <a:spLocks noChangeArrowheads="1"/>
          </p:cNvSpPr>
          <p:nvPr/>
        </p:nvSpPr>
        <p:spPr bwMode="auto">
          <a:xfrm>
            <a:off x="6172200" y="3962400"/>
            <a:ext cx="1466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sp>
        <p:nvSpPr>
          <p:cNvPr id="1756184" name="Text Box 24"/>
          <p:cNvSpPr txBox="1">
            <a:spLocks noChangeArrowheads="1"/>
          </p:cNvSpPr>
          <p:nvPr/>
        </p:nvSpPr>
        <p:spPr bwMode="auto">
          <a:xfrm>
            <a:off x="5889625" y="4648200"/>
            <a:ext cx="325437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Friend’s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Our </a:t>
            </a:r>
            <a:r>
              <a:rPr lang="en-US" altLang="en-US" sz="2800">
                <a:solidFill>
                  <a:schemeClr val="hlink"/>
                </a:solidFill>
              </a:rPr>
              <a:t>cost</a:t>
            </a:r>
            <a:r>
              <a:rPr lang="en-US" altLang="en-US" sz="28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  = friend’s cost</a:t>
            </a:r>
          </a:p>
        </p:txBody>
      </p:sp>
      <p:sp>
        <p:nvSpPr>
          <p:cNvPr id="1756188" name="Rectangle 28"/>
          <p:cNvSpPr>
            <a:spLocks noChangeArrowheads="1"/>
          </p:cNvSpPr>
          <p:nvPr/>
        </p:nvSpPr>
        <p:spPr bwMode="auto">
          <a:xfrm>
            <a:off x="5181600" y="4967288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6189" name="Text Box 29"/>
          <p:cNvSpPr txBox="1">
            <a:spLocks noChangeArrowheads="1"/>
          </p:cNvSpPr>
          <p:nvPr/>
        </p:nvSpPr>
        <p:spPr bwMode="auto">
          <a:xfrm>
            <a:off x="5348288" y="5624513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>
                <a:solidFill>
                  <a:schemeClr val="hlink"/>
                </a:solidFill>
              </a:rPr>
              <a:t>5</a:t>
            </a:r>
          </a:p>
        </p:txBody>
      </p:sp>
      <p:sp>
        <p:nvSpPr>
          <p:cNvPr id="1756190" name="Line 30"/>
          <p:cNvSpPr>
            <a:spLocks noChangeShapeType="1"/>
          </p:cNvSpPr>
          <p:nvPr/>
        </p:nvSpPr>
        <p:spPr bwMode="auto">
          <a:xfrm flipH="1" flipV="1">
            <a:off x="5624513" y="5562600"/>
            <a:ext cx="0" cy="228600"/>
          </a:xfrm>
          <a:prstGeom prst="line">
            <a:avLst/>
          </a:prstGeom>
          <a:noFill/>
          <a:ln w="25400">
            <a:solidFill>
              <a:srgbClr val="FF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7279" name="Group 31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67280" name="Text Box 32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7281" name="Rectangle 33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6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6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56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56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561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561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56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56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56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56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561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561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56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56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561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561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561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561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56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56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6179" grpId="0" animBg="1"/>
      <p:bldP spid="1756181" grpId="0"/>
      <p:bldP spid="1756188" grpId="0" animBg="1"/>
      <p:bldP spid="1756189" grpId="0"/>
      <p:bldP spid="1756190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290" name="Group 2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68306" name="Picture 3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307" name="Rectangle 4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68291" name="Rectangle 9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8292" name="Rectangle 10"/>
          <p:cNvSpPr>
            <a:spLocks noChangeArrowheads="1"/>
          </p:cNvSpPr>
          <p:nvPr/>
        </p:nvSpPr>
        <p:spPr bwMode="auto">
          <a:xfrm>
            <a:off x="1585913" y="1295400"/>
            <a:ext cx="4052887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8293" name="Text Box 11"/>
          <p:cNvSpPr txBox="1">
            <a:spLocks noChangeArrowheads="1"/>
          </p:cNvSpPr>
          <p:nvPr/>
        </p:nvSpPr>
        <p:spPr bwMode="auto">
          <a:xfrm>
            <a:off x="101600" y="1970088"/>
            <a:ext cx="552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8294" name="Text Box 12"/>
          <p:cNvSpPr txBox="1">
            <a:spLocks noChangeArrowheads="1"/>
          </p:cNvSpPr>
          <p:nvPr/>
        </p:nvSpPr>
        <p:spPr bwMode="auto">
          <a:xfrm>
            <a:off x="1147763" y="990600"/>
            <a:ext cx="552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68295" name="Text Box 15"/>
          <p:cNvSpPr txBox="1">
            <a:spLocks noChangeArrowheads="1"/>
          </p:cNvSpPr>
          <p:nvPr/>
        </p:nvSpPr>
        <p:spPr bwMode="auto">
          <a:xfrm>
            <a:off x="5983288" y="2984500"/>
            <a:ext cx="2847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</p:txBody>
      </p:sp>
      <p:sp>
        <p:nvSpPr>
          <p:cNvPr id="268296" name="Rectangle 16"/>
          <p:cNvSpPr>
            <a:spLocks noChangeArrowheads="1"/>
          </p:cNvSpPr>
          <p:nvPr/>
        </p:nvSpPr>
        <p:spPr bwMode="auto">
          <a:xfrm>
            <a:off x="5181600" y="54864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7201" name="Text Box 17"/>
          <p:cNvSpPr txBox="1">
            <a:spLocks noChangeArrowheads="1"/>
          </p:cNvSpPr>
          <p:nvPr/>
        </p:nvSpPr>
        <p:spPr bwMode="auto">
          <a:xfrm>
            <a:off x="6132513" y="3962400"/>
            <a:ext cx="1466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y</a:t>
            </a:r>
            <a:r>
              <a:rPr lang="en-US" altLang="en-US" sz="2800" i="1" baseline="-25000">
                <a:solidFill>
                  <a:srgbClr val="FF66FF"/>
                </a:solidFill>
              </a:rPr>
              <a:t>j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sp>
        <p:nvSpPr>
          <p:cNvPr id="1757202" name="Text Box 18"/>
          <p:cNvSpPr txBox="1">
            <a:spLocks noChangeArrowheads="1"/>
          </p:cNvSpPr>
          <p:nvPr/>
        </p:nvSpPr>
        <p:spPr bwMode="auto">
          <a:xfrm>
            <a:off x="5943600" y="4648200"/>
            <a:ext cx="325437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Friend’s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Our </a:t>
            </a:r>
            <a:r>
              <a:rPr lang="en-US" altLang="en-US" sz="2800">
                <a:solidFill>
                  <a:schemeClr val="hlink"/>
                </a:solidFill>
              </a:rPr>
              <a:t>cost</a:t>
            </a:r>
            <a:r>
              <a:rPr lang="en-US" altLang="en-US" sz="28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  = friend’s cost</a:t>
            </a:r>
          </a:p>
        </p:txBody>
      </p:sp>
      <p:sp>
        <p:nvSpPr>
          <p:cNvPr id="1757204" name="Rectangle 20"/>
          <p:cNvSpPr>
            <a:spLocks noChangeArrowheads="1"/>
          </p:cNvSpPr>
          <p:nvPr/>
        </p:nvSpPr>
        <p:spPr bwMode="auto">
          <a:xfrm>
            <a:off x="4648200" y="550545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7205" name="Text Box 21"/>
          <p:cNvSpPr txBox="1">
            <a:spLocks noChangeArrowheads="1"/>
          </p:cNvSpPr>
          <p:nvPr/>
        </p:nvSpPr>
        <p:spPr bwMode="auto">
          <a:xfrm>
            <a:off x="5348288" y="5624513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>
                <a:solidFill>
                  <a:schemeClr val="hlink"/>
                </a:solidFill>
              </a:rPr>
              <a:t>5</a:t>
            </a:r>
          </a:p>
        </p:txBody>
      </p:sp>
      <p:sp>
        <p:nvSpPr>
          <p:cNvPr id="1757206" name="Line 22"/>
          <p:cNvSpPr>
            <a:spLocks noChangeShapeType="1"/>
          </p:cNvSpPr>
          <p:nvPr/>
        </p:nvSpPr>
        <p:spPr bwMode="auto">
          <a:xfrm flipH="1">
            <a:off x="5334000" y="5638800"/>
            <a:ext cx="304800" cy="0"/>
          </a:xfrm>
          <a:prstGeom prst="line">
            <a:avLst/>
          </a:prstGeom>
          <a:noFill/>
          <a:ln w="25400">
            <a:solidFill>
              <a:srgbClr val="FF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2" name="Rectangle 24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grpSp>
        <p:nvGrpSpPr>
          <p:cNvPr id="268303" name="Group 25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68304" name="Text Box 26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8305" name="Rectangle 27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7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7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57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57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57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57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57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57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572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572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57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57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57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57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7201" grpId="0"/>
      <p:bldP spid="1757204" grpId="0" animBg="1"/>
      <p:bldP spid="1757205" grpId="0"/>
      <p:bldP spid="1757206" grpId="0" animBg="1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314" name="Group 2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69331" name="Picture 3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332" name="Rectangle 4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69315" name="Rectangle 9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9316" name="Rectangle 10"/>
          <p:cNvSpPr>
            <a:spLocks noChangeArrowheads="1"/>
          </p:cNvSpPr>
          <p:nvPr/>
        </p:nvSpPr>
        <p:spPr bwMode="auto">
          <a:xfrm>
            <a:off x="1585913" y="1295400"/>
            <a:ext cx="4052887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9317" name="Text Box 11"/>
          <p:cNvSpPr txBox="1">
            <a:spLocks noChangeArrowheads="1"/>
          </p:cNvSpPr>
          <p:nvPr/>
        </p:nvSpPr>
        <p:spPr bwMode="auto">
          <a:xfrm>
            <a:off x="101600" y="1970088"/>
            <a:ext cx="552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9318" name="Text Box 12"/>
          <p:cNvSpPr txBox="1">
            <a:spLocks noChangeArrowheads="1"/>
          </p:cNvSpPr>
          <p:nvPr/>
        </p:nvSpPr>
        <p:spPr bwMode="auto">
          <a:xfrm>
            <a:off x="1147763" y="990600"/>
            <a:ext cx="552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69319" name="Text Box 15"/>
          <p:cNvSpPr txBox="1">
            <a:spLocks noChangeArrowheads="1"/>
          </p:cNvSpPr>
          <p:nvPr/>
        </p:nvSpPr>
        <p:spPr bwMode="auto">
          <a:xfrm>
            <a:off x="5983288" y="2984500"/>
            <a:ext cx="2847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</p:txBody>
      </p:sp>
      <p:sp>
        <p:nvSpPr>
          <p:cNvPr id="269320" name="Rectangle 16"/>
          <p:cNvSpPr>
            <a:spLocks noChangeArrowheads="1"/>
          </p:cNvSpPr>
          <p:nvPr/>
        </p:nvSpPr>
        <p:spPr bwMode="auto">
          <a:xfrm>
            <a:off x="5181600" y="54864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8225" name="Text Box 17"/>
          <p:cNvSpPr txBox="1">
            <a:spLocks noChangeArrowheads="1"/>
          </p:cNvSpPr>
          <p:nvPr/>
        </p:nvSpPr>
        <p:spPr bwMode="auto">
          <a:xfrm>
            <a:off x="6180138" y="3962400"/>
            <a:ext cx="28463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take both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r>
              <a:rPr lang="en-US" altLang="en-US" sz="2800">
                <a:solidFill>
                  <a:srgbClr val="FF66FF"/>
                </a:solidFill>
              </a:rPr>
              <a:t> and </a:t>
            </a:r>
            <a:r>
              <a:rPr lang="en-US" altLang="en-US" sz="2800" i="1">
                <a:solidFill>
                  <a:srgbClr val="FF66FF"/>
                </a:solidFill>
              </a:rPr>
              <a:t>y</a:t>
            </a:r>
            <a:r>
              <a:rPr lang="en-US" altLang="en-US" sz="2800" i="1" baseline="-25000">
                <a:solidFill>
                  <a:srgbClr val="FF66FF"/>
                </a:solidFill>
              </a:rPr>
              <a:t>j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sp>
        <p:nvSpPr>
          <p:cNvPr id="1758226" name="Text Box 18"/>
          <p:cNvSpPr txBox="1">
            <a:spLocks noChangeArrowheads="1"/>
          </p:cNvSpPr>
          <p:nvPr/>
        </p:nvSpPr>
        <p:spPr bwMode="auto">
          <a:xfrm>
            <a:off x="5867400" y="4572000"/>
            <a:ext cx="3254375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Friend’s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Our </a:t>
            </a:r>
            <a:r>
              <a:rPr lang="en-US" altLang="en-US" sz="2800">
                <a:solidFill>
                  <a:schemeClr val="hlink"/>
                </a:solidFill>
              </a:rPr>
              <a:t>cost</a:t>
            </a:r>
            <a:r>
              <a:rPr lang="en-US" altLang="en-US" sz="28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  = friend’s cost </a:t>
            </a:r>
            <a:br>
              <a:rPr lang="en-US" altLang="en-US" sz="2800"/>
            </a:br>
            <a:r>
              <a:rPr lang="en-US" altLang="en-US" sz="2800"/>
              <a:t>          +1</a:t>
            </a:r>
          </a:p>
        </p:txBody>
      </p:sp>
      <p:sp>
        <p:nvSpPr>
          <p:cNvPr id="1758227" name="Line 19"/>
          <p:cNvSpPr>
            <a:spLocks noChangeShapeType="1"/>
          </p:cNvSpPr>
          <p:nvPr/>
        </p:nvSpPr>
        <p:spPr bwMode="auto">
          <a:xfrm flipH="1" flipV="1">
            <a:off x="5257800" y="5500688"/>
            <a:ext cx="214313" cy="228600"/>
          </a:xfrm>
          <a:prstGeom prst="line">
            <a:avLst/>
          </a:prstGeom>
          <a:noFill/>
          <a:ln w="25400">
            <a:solidFill>
              <a:srgbClr val="FF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8228" name="Rectangle 20"/>
          <p:cNvSpPr>
            <a:spLocks noChangeArrowheads="1"/>
          </p:cNvSpPr>
          <p:nvPr/>
        </p:nvSpPr>
        <p:spPr bwMode="auto">
          <a:xfrm>
            <a:off x="4672013" y="4981575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8229" name="Text Box 21"/>
          <p:cNvSpPr txBox="1">
            <a:spLocks noChangeArrowheads="1"/>
          </p:cNvSpPr>
          <p:nvPr/>
        </p:nvSpPr>
        <p:spPr bwMode="auto">
          <a:xfrm>
            <a:off x="5348288" y="5624513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>
                <a:solidFill>
                  <a:schemeClr val="hlink"/>
                </a:solidFill>
              </a:rPr>
              <a:t>6</a:t>
            </a:r>
          </a:p>
        </p:txBody>
      </p:sp>
      <p:sp>
        <p:nvSpPr>
          <p:cNvPr id="269326" name="Rectangle 23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sp>
        <p:nvSpPr>
          <p:cNvPr id="1758232" name="Line 24"/>
          <p:cNvSpPr>
            <a:spLocks noChangeShapeType="1"/>
          </p:cNvSpPr>
          <p:nvPr/>
        </p:nvSpPr>
        <p:spPr bwMode="auto">
          <a:xfrm flipV="1">
            <a:off x="838200" y="1600200"/>
            <a:ext cx="4572000" cy="4114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9328" name="Group 25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69329" name="Text Box 26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9330" name="Rectangle 27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8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8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58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58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58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58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58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58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58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58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58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58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58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58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58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58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225" grpId="0"/>
      <p:bldP spid="1758227" grpId="0" animBg="1"/>
      <p:bldP spid="1758228" grpId="0" animBg="1"/>
      <p:bldP spid="1758229" grpId="0"/>
      <p:bldP spid="1758232" grpId="0" animBg="1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0338" name="Group 2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70351" name="Picture 3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0352" name="Rectangle 4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70339" name="Rectangle 9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70340" name="Rectangle 10"/>
          <p:cNvSpPr>
            <a:spLocks noChangeArrowheads="1"/>
          </p:cNvSpPr>
          <p:nvPr/>
        </p:nvSpPr>
        <p:spPr bwMode="auto">
          <a:xfrm>
            <a:off x="1585913" y="1295400"/>
            <a:ext cx="4052887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70341" name="Text Box 11"/>
          <p:cNvSpPr txBox="1">
            <a:spLocks noChangeArrowheads="1"/>
          </p:cNvSpPr>
          <p:nvPr/>
        </p:nvSpPr>
        <p:spPr bwMode="auto">
          <a:xfrm>
            <a:off x="101600" y="1970088"/>
            <a:ext cx="552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70342" name="Text Box 12"/>
          <p:cNvSpPr txBox="1">
            <a:spLocks noChangeArrowheads="1"/>
          </p:cNvSpPr>
          <p:nvPr/>
        </p:nvSpPr>
        <p:spPr bwMode="auto">
          <a:xfrm>
            <a:off x="1147763" y="990600"/>
            <a:ext cx="552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1759247" name="Text Box 15"/>
          <p:cNvSpPr txBox="1">
            <a:spLocks noChangeArrowheads="1"/>
          </p:cNvSpPr>
          <p:nvPr/>
        </p:nvSpPr>
        <p:spPr bwMode="auto">
          <a:xfrm>
            <a:off x="5983288" y="2984500"/>
            <a:ext cx="2847975" cy="149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  <a:p>
            <a:pPr eaLnBrk="1" hangingPunct="1"/>
            <a:r>
              <a:rPr lang="en-US" altLang="en-US" sz="2800"/>
              <a:t>Take best of best</a:t>
            </a:r>
          </a:p>
        </p:txBody>
      </p:sp>
      <p:sp>
        <p:nvSpPr>
          <p:cNvPr id="270344" name="Rectangle 16"/>
          <p:cNvSpPr>
            <a:spLocks noChangeArrowheads="1"/>
          </p:cNvSpPr>
          <p:nvPr/>
        </p:nvSpPr>
        <p:spPr bwMode="auto">
          <a:xfrm>
            <a:off x="5181600" y="54864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9251" name="Line 19"/>
          <p:cNvSpPr>
            <a:spLocks noChangeShapeType="1"/>
          </p:cNvSpPr>
          <p:nvPr/>
        </p:nvSpPr>
        <p:spPr bwMode="auto">
          <a:xfrm flipH="1" flipV="1">
            <a:off x="5257800" y="5500688"/>
            <a:ext cx="214313" cy="228600"/>
          </a:xfrm>
          <a:prstGeom prst="line">
            <a:avLst/>
          </a:prstGeom>
          <a:noFill/>
          <a:ln w="25400">
            <a:solidFill>
              <a:srgbClr val="FF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9253" name="Text Box 21"/>
          <p:cNvSpPr txBox="1">
            <a:spLocks noChangeArrowheads="1"/>
          </p:cNvSpPr>
          <p:nvPr/>
        </p:nvSpPr>
        <p:spPr bwMode="auto">
          <a:xfrm>
            <a:off x="5348288" y="5624513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>
                <a:solidFill>
                  <a:schemeClr val="hlink"/>
                </a:solidFill>
              </a:rPr>
              <a:t>6</a:t>
            </a:r>
          </a:p>
        </p:txBody>
      </p:sp>
      <p:sp>
        <p:nvSpPr>
          <p:cNvPr id="270347" name="Rectangle 23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grpSp>
        <p:nvGrpSpPr>
          <p:cNvPr id="270348" name="Group 24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70349" name="Text Box 25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70350" name="Rectangle 26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9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9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9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9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59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59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9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59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59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9251" grpId="0" animBg="1"/>
      <p:bldP spid="1759253" grpId="0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362" name="Group 27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71378" name="Picture 3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1379" name="Rectangle 4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1380" name="Rectangle 22"/>
            <p:cNvSpPr>
              <a:spLocks noChangeArrowheads="1"/>
            </p:cNvSpPr>
            <p:nvPr/>
          </p:nvSpPr>
          <p:spPr bwMode="auto">
            <a:xfrm>
              <a:off x="2976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1381" name="Rectangle 23"/>
            <p:cNvSpPr>
              <a:spLocks noChangeArrowheads="1"/>
            </p:cNvSpPr>
            <p:nvPr/>
          </p:nvSpPr>
          <p:spPr bwMode="auto">
            <a:xfrm>
              <a:off x="2640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1382" name="Rectangle 24"/>
            <p:cNvSpPr>
              <a:spLocks noChangeArrowheads="1"/>
            </p:cNvSpPr>
            <p:nvPr/>
          </p:nvSpPr>
          <p:spPr bwMode="auto">
            <a:xfrm>
              <a:off x="2313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1383" name="Rectangle 25"/>
            <p:cNvSpPr>
              <a:spLocks noChangeArrowheads="1"/>
            </p:cNvSpPr>
            <p:nvPr/>
          </p:nvSpPr>
          <p:spPr bwMode="auto">
            <a:xfrm>
              <a:off x="1977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71363" name="Rectangle 5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sp>
        <p:nvSpPr>
          <p:cNvPr id="271364" name="Rectangle 9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71365" name="Rectangle 10"/>
          <p:cNvSpPr>
            <a:spLocks noChangeArrowheads="1"/>
          </p:cNvSpPr>
          <p:nvPr/>
        </p:nvSpPr>
        <p:spPr bwMode="auto">
          <a:xfrm>
            <a:off x="1600200" y="1295400"/>
            <a:ext cx="1981200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71366" name="Text Box 11"/>
          <p:cNvSpPr txBox="1">
            <a:spLocks noChangeArrowheads="1"/>
          </p:cNvSpPr>
          <p:nvPr/>
        </p:nvSpPr>
        <p:spPr bwMode="auto">
          <a:xfrm>
            <a:off x="101600" y="1970088"/>
            <a:ext cx="552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71367" name="Text Box 12"/>
          <p:cNvSpPr txBox="1">
            <a:spLocks noChangeArrowheads="1"/>
          </p:cNvSpPr>
          <p:nvPr/>
        </p:nvSpPr>
        <p:spPr bwMode="auto">
          <a:xfrm>
            <a:off x="1147763" y="990600"/>
            <a:ext cx="552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1899535" name="Text Box 15"/>
          <p:cNvSpPr txBox="1">
            <a:spLocks noChangeArrowheads="1"/>
          </p:cNvSpPr>
          <p:nvPr/>
        </p:nvSpPr>
        <p:spPr bwMode="auto">
          <a:xfrm>
            <a:off x="5983288" y="2984500"/>
            <a:ext cx="2847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</p:txBody>
      </p:sp>
      <p:sp>
        <p:nvSpPr>
          <p:cNvPr id="1899537" name="Text Box 17"/>
          <p:cNvSpPr txBox="1">
            <a:spLocks noChangeArrowheads="1"/>
          </p:cNvSpPr>
          <p:nvPr/>
        </p:nvSpPr>
        <p:spPr bwMode="auto">
          <a:xfrm>
            <a:off x="6172200" y="3962400"/>
            <a:ext cx="1466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sp>
        <p:nvSpPr>
          <p:cNvPr id="1899538" name="Text Box 18"/>
          <p:cNvSpPr txBox="1">
            <a:spLocks noChangeArrowheads="1"/>
          </p:cNvSpPr>
          <p:nvPr/>
        </p:nvSpPr>
        <p:spPr bwMode="auto">
          <a:xfrm>
            <a:off x="5943600" y="4619625"/>
            <a:ext cx="325437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Friend’s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Our </a:t>
            </a:r>
            <a:r>
              <a:rPr lang="en-US" altLang="en-US" sz="2800">
                <a:solidFill>
                  <a:schemeClr val="hlink"/>
                </a:solidFill>
              </a:rPr>
              <a:t>cost</a:t>
            </a:r>
            <a:r>
              <a:rPr lang="en-US" altLang="en-US" sz="28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  = friend’s cost</a:t>
            </a:r>
          </a:p>
        </p:txBody>
      </p:sp>
      <p:sp>
        <p:nvSpPr>
          <p:cNvPr id="1899536" name="Rectangle 16"/>
          <p:cNvSpPr>
            <a:spLocks noChangeArrowheads="1"/>
          </p:cNvSpPr>
          <p:nvPr/>
        </p:nvSpPr>
        <p:spPr bwMode="auto">
          <a:xfrm>
            <a:off x="3062288" y="54864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99539" name="Rectangle 19"/>
          <p:cNvSpPr>
            <a:spLocks noChangeArrowheads="1"/>
          </p:cNvSpPr>
          <p:nvPr/>
        </p:nvSpPr>
        <p:spPr bwMode="auto">
          <a:xfrm>
            <a:off x="3062288" y="4967288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99540" name="Text Box 20"/>
          <p:cNvSpPr txBox="1">
            <a:spLocks noChangeArrowheads="1"/>
          </p:cNvSpPr>
          <p:nvPr/>
        </p:nvSpPr>
        <p:spPr bwMode="auto">
          <a:xfrm>
            <a:off x="3228975" y="5624513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>
                <a:solidFill>
                  <a:schemeClr val="hlink"/>
                </a:solidFill>
              </a:rPr>
              <a:t>4</a:t>
            </a:r>
          </a:p>
        </p:txBody>
      </p:sp>
      <p:sp>
        <p:nvSpPr>
          <p:cNvPr id="1899541" name="Line 21"/>
          <p:cNvSpPr>
            <a:spLocks noChangeShapeType="1"/>
          </p:cNvSpPr>
          <p:nvPr/>
        </p:nvSpPr>
        <p:spPr bwMode="auto">
          <a:xfrm flipH="1" flipV="1">
            <a:off x="3505200" y="5562600"/>
            <a:ext cx="0" cy="228600"/>
          </a:xfrm>
          <a:prstGeom prst="line">
            <a:avLst/>
          </a:prstGeom>
          <a:noFill/>
          <a:ln w="25400">
            <a:solidFill>
              <a:srgbClr val="FF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1375" name="Group 28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71376" name="Text Box 29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71377" name="Rectangle 30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995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995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995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995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995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995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995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995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995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995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995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995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99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99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995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995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995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995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9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995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8995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9537" grpId="0"/>
      <p:bldP spid="1899536" grpId="0" animBg="1"/>
      <p:bldP spid="1899539" grpId="0" animBg="1"/>
      <p:bldP spid="1899540" grpId="0"/>
      <p:bldP spid="189954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386" name="Group 28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72402" name="Picture 29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403" name="Rectangle 30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2404" name="Rectangle 31"/>
            <p:cNvSpPr>
              <a:spLocks noChangeArrowheads="1"/>
            </p:cNvSpPr>
            <p:nvPr/>
          </p:nvSpPr>
          <p:spPr bwMode="auto">
            <a:xfrm>
              <a:off x="2976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2405" name="Rectangle 32"/>
            <p:cNvSpPr>
              <a:spLocks noChangeArrowheads="1"/>
            </p:cNvSpPr>
            <p:nvPr/>
          </p:nvSpPr>
          <p:spPr bwMode="auto">
            <a:xfrm>
              <a:off x="2640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2406" name="Rectangle 33"/>
            <p:cNvSpPr>
              <a:spLocks noChangeArrowheads="1"/>
            </p:cNvSpPr>
            <p:nvPr/>
          </p:nvSpPr>
          <p:spPr bwMode="auto">
            <a:xfrm>
              <a:off x="2313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2407" name="Rectangle 34"/>
            <p:cNvSpPr>
              <a:spLocks noChangeArrowheads="1"/>
            </p:cNvSpPr>
            <p:nvPr/>
          </p:nvSpPr>
          <p:spPr bwMode="auto">
            <a:xfrm>
              <a:off x="1977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72387" name="Rectangle 8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72388" name="Text Box 10"/>
          <p:cNvSpPr txBox="1">
            <a:spLocks noChangeArrowheads="1"/>
          </p:cNvSpPr>
          <p:nvPr/>
        </p:nvSpPr>
        <p:spPr bwMode="auto">
          <a:xfrm>
            <a:off x="101600" y="1970088"/>
            <a:ext cx="552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72389" name="Text Box 11"/>
          <p:cNvSpPr txBox="1">
            <a:spLocks noChangeArrowheads="1"/>
          </p:cNvSpPr>
          <p:nvPr/>
        </p:nvSpPr>
        <p:spPr bwMode="auto">
          <a:xfrm>
            <a:off x="1147763" y="990600"/>
            <a:ext cx="552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72390" name="Text Box 14"/>
          <p:cNvSpPr txBox="1">
            <a:spLocks noChangeArrowheads="1"/>
          </p:cNvSpPr>
          <p:nvPr/>
        </p:nvSpPr>
        <p:spPr bwMode="auto">
          <a:xfrm>
            <a:off x="5983288" y="2984500"/>
            <a:ext cx="2847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</p:txBody>
      </p:sp>
      <p:sp>
        <p:nvSpPr>
          <p:cNvPr id="272391" name="Rectangle 15"/>
          <p:cNvSpPr>
            <a:spLocks noChangeArrowheads="1"/>
          </p:cNvSpPr>
          <p:nvPr/>
        </p:nvSpPr>
        <p:spPr bwMode="auto">
          <a:xfrm>
            <a:off x="3067050" y="54864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900560" name="Text Box 16"/>
          <p:cNvSpPr txBox="1">
            <a:spLocks noChangeArrowheads="1"/>
          </p:cNvSpPr>
          <p:nvPr/>
        </p:nvSpPr>
        <p:spPr bwMode="auto">
          <a:xfrm>
            <a:off x="6132513" y="3962400"/>
            <a:ext cx="1466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delete </a:t>
            </a:r>
            <a:r>
              <a:rPr lang="en-US" altLang="en-US" sz="2800" i="1">
                <a:solidFill>
                  <a:srgbClr val="FF66FF"/>
                </a:solidFill>
              </a:rPr>
              <a:t>y</a:t>
            </a:r>
            <a:r>
              <a:rPr lang="en-US" altLang="en-US" sz="2800" i="1" baseline="-25000">
                <a:solidFill>
                  <a:srgbClr val="FF66FF"/>
                </a:solidFill>
              </a:rPr>
              <a:t>j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sp>
        <p:nvSpPr>
          <p:cNvPr id="1900561" name="Text Box 17"/>
          <p:cNvSpPr txBox="1">
            <a:spLocks noChangeArrowheads="1"/>
          </p:cNvSpPr>
          <p:nvPr/>
        </p:nvSpPr>
        <p:spPr bwMode="auto">
          <a:xfrm>
            <a:off x="5943600" y="4619625"/>
            <a:ext cx="325437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Friend’s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Our </a:t>
            </a:r>
            <a:r>
              <a:rPr lang="en-US" altLang="en-US" sz="2800">
                <a:solidFill>
                  <a:schemeClr val="hlink"/>
                </a:solidFill>
              </a:rPr>
              <a:t>cost</a:t>
            </a:r>
            <a:r>
              <a:rPr lang="en-US" altLang="en-US" sz="28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  = friend’s cost</a:t>
            </a:r>
          </a:p>
        </p:txBody>
      </p:sp>
      <p:sp>
        <p:nvSpPr>
          <p:cNvPr id="1900562" name="Rectangle 18"/>
          <p:cNvSpPr>
            <a:spLocks noChangeArrowheads="1"/>
          </p:cNvSpPr>
          <p:nvPr/>
        </p:nvSpPr>
        <p:spPr bwMode="auto">
          <a:xfrm>
            <a:off x="2533650" y="550545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900563" name="Text Box 19"/>
          <p:cNvSpPr txBox="1">
            <a:spLocks noChangeArrowheads="1"/>
          </p:cNvSpPr>
          <p:nvPr/>
        </p:nvSpPr>
        <p:spPr bwMode="auto">
          <a:xfrm>
            <a:off x="3233738" y="5624513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>
                <a:solidFill>
                  <a:schemeClr val="hlink"/>
                </a:solidFill>
              </a:rPr>
              <a:t>3</a:t>
            </a:r>
          </a:p>
        </p:txBody>
      </p:sp>
      <p:sp>
        <p:nvSpPr>
          <p:cNvPr id="1900564" name="Line 20"/>
          <p:cNvSpPr>
            <a:spLocks noChangeShapeType="1"/>
          </p:cNvSpPr>
          <p:nvPr/>
        </p:nvSpPr>
        <p:spPr bwMode="auto">
          <a:xfrm flipH="1">
            <a:off x="3219450" y="5638800"/>
            <a:ext cx="304800" cy="0"/>
          </a:xfrm>
          <a:prstGeom prst="line">
            <a:avLst/>
          </a:prstGeom>
          <a:noFill/>
          <a:ln w="25400">
            <a:solidFill>
              <a:srgbClr val="FF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2397" name="Rectangle 21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grpSp>
        <p:nvGrpSpPr>
          <p:cNvPr id="272398" name="Group 35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72400" name="Text Box 36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72401" name="Rectangle 37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  <p:sp>
        <p:nvSpPr>
          <p:cNvPr id="272399" name="Rectangle 38"/>
          <p:cNvSpPr>
            <a:spLocks noChangeArrowheads="1"/>
          </p:cNvSpPr>
          <p:nvPr/>
        </p:nvSpPr>
        <p:spPr bwMode="auto">
          <a:xfrm>
            <a:off x="1600200" y="1295400"/>
            <a:ext cx="1981200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00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00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00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00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5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005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005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00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00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5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9005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9005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5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005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005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900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00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0560" grpId="0"/>
      <p:bldP spid="1900562" grpId="0" animBg="1"/>
      <p:bldP spid="1900563" grpId="0"/>
      <p:bldP spid="1900564" grpId="0" animBg="1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410" name="Group 28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73426" name="Picture 29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427" name="Rectangle 30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3428" name="Rectangle 31"/>
            <p:cNvSpPr>
              <a:spLocks noChangeArrowheads="1"/>
            </p:cNvSpPr>
            <p:nvPr/>
          </p:nvSpPr>
          <p:spPr bwMode="auto">
            <a:xfrm>
              <a:off x="2976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3429" name="Rectangle 32"/>
            <p:cNvSpPr>
              <a:spLocks noChangeArrowheads="1"/>
            </p:cNvSpPr>
            <p:nvPr/>
          </p:nvSpPr>
          <p:spPr bwMode="auto">
            <a:xfrm>
              <a:off x="2640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3430" name="Rectangle 33"/>
            <p:cNvSpPr>
              <a:spLocks noChangeArrowheads="1"/>
            </p:cNvSpPr>
            <p:nvPr/>
          </p:nvSpPr>
          <p:spPr bwMode="auto">
            <a:xfrm>
              <a:off x="2313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3431" name="Rectangle 34"/>
            <p:cNvSpPr>
              <a:spLocks noChangeArrowheads="1"/>
            </p:cNvSpPr>
            <p:nvPr/>
          </p:nvSpPr>
          <p:spPr bwMode="auto">
            <a:xfrm>
              <a:off x="1977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73411" name="Rectangle 8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73412" name="Text Box 10"/>
          <p:cNvSpPr txBox="1">
            <a:spLocks noChangeArrowheads="1"/>
          </p:cNvSpPr>
          <p:nvPr/>
        </p:nvSpPr>
        <p:spPr bwMode="auto">
          <a:xfrm>
            <a:off x="101600" y="1970088"/>
            <a:ext cx="552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73413" name="Text Box 11"/>
          <p:cNvSpPr txBox="1">
            <a:spLocks noChangeArrowheads="1"/>
          </p:cNvSpPr>
          <p:nvPr/>
        </p:nvSpPr>
        <p:spPr bwMode="auto">
          <a:xfrm>
            <a:off x="1147763" y="990600"/>
            <a:ext cx="552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73414" name="Text Box 14"/>
          <p:cNvSpPr txBox="1">
            <a:spLocks noChangeArrowheads="1"/>
          </p:cNvSpPr>
          <p:nvPr/>
        </p:nvSpPr>
        <p:spPr bwMode="auto">
          <a:xfrm>
            <a:off x="5983288" y="2984500"/>
            <a:ext cx="2847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</p:txBody>
      </p:sp>
      <p:sp>
        <p:nvSpPr>
          <p:cNvPr id="273415" name="Rectangle 15"/>
          <p:cNvSpPr>
            <a:spLocks noChangeArrowheads="1"/>
          </p:cNvSpPr>
          <p:nvPr/>
        </p:nvSpPr>
        <p:spPr bwMode="auto">
          <a:xfrm>
            <a:off x="3048000" y="54864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901584" name="Text Box 16"/>
          <p:cNvSpPr txBox="1">
            <a:spLocks noChangeArrowheads="1"/>
          </p:cNvSpPr>
          <p:nvPr/>
        </p:nvSpPr>
        <p:spPr bwMode="auto">
          <a:xfrm>
            <a:off x="6180138" y="3962400"/>
            <a:ext cx="28463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FF66FF"/>
                </a:solidFill>
              </a:rPr>
              <a:t>take both </a:t>
            </a:r>
            <a:r>
              <a:rPr lang="en-US" altLang="en-US" sz="2800" i="1">
                <a:solidFill>
                  <a:srgbClr val="FF66FF"/>
                </a:solidFill>
              </a:rPr>
              <a:t>x</a:t>
            </a:r>
            <a:r>
              <a:rPr lang="en-US" altLang="en-US" sz="2800" i="1" baseline="-25000">
                <a:solidFill>
                  <a:srgbClr val="FF66FF"/>
                </a:solidFill>
              </a:rPr>
              <a:t>i</a:t>
            </a:r>
            <a:r>
              <a:rPr lang="en-US" altLang="en-US" sz="2800">
                <a:solidFill>
                  <a:srgbClr val="FF66FF"/>
                </a:solidFill>
              </a:rPr>
              <a:t> and </a:t>
            </a:r>
            <a:r>
              <a:rPr lang="en-US" altLang="en-US" sz="2800" i="1">
                <a:solidFill>
                  <a:srgbClr val="FF66FF"/>
                </a:solidFill>
              </a:rPr>
              <a:t>y</a:t>
            </a:r>
            <a:r>
              <a:rPr lang="en-US" altLang="en-US" sz="2800" i="1" baseline="-25000">
                <a:solidFill>
                  <a:srgbClr val="FF66FF"/>
                </a:solidFill>
              </a:rPr>
              <a:t>j</a:t>
            </a:r>
            <a:endParaRPr lang="en-US" altLang="en-US" sz="2000" i="1" baseline="-25000">
              <a:solidFill>
                <a:srgbClr val="FF66FF"/>
              </a:solidFill>
            </a:endParaRPr>
          </a:p>
        </p:txBody>
      </p:sp>
      <p:sp>
        <p:nvSpPr>
          <p:cNvPr id="1901585" name="Text Box 17"/>
          <p:cNvSpPr txBox="1">
            <a:spLocks noChangeArrowheads="1"/>
          </p:cNvSpPr>
          <p:nvPr/>
        </p:nvSpPr>
        <p:spPr bwMode="auto">
          <a:xfrm>
            <a:off x="6118225" y="4592638"/>
            <a:ext cx="2316163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Sorry bird is </a:t>
            </a:r>
            <a:br>
              <a:rPr lang="en-US" altLang="en-US"/>
            </a:br>
            <a:r>
              <a:rPr lang="en-US" altLang="en-US"/>
              <a:t>   wrong.</a:t>
            </a:r>
            <a:endParaRPr lang="en-US" altLang="en-US">
              <a:solidFill>
                <a:schemeClr val="accent1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/>
              <a:t>Our </a:t>
            </a:r>
            <a:r>
              <a:rPr lang="en-US" altLang="en-US">
                <a:solidFill>
                  <a:schemeClr val="hlink"/>
                </a:solidFill>
              </a:rPr>
              <a:t>cost</a:t>
            </a:r>
            <a:r>
              <a:rPr lang="en-US" altLang="en-US"/>
              <a:t> </a:t>
            </a:r>
          </a:p>
          <a:p>
            <a:pPr eaLnBrk="1" hangingPunct="1">
              <a:buFontTx/>
              <a:buNone/>
            </a:pPr>
            <a:r>
              <a:rPr lang="en-US" altLang="en-US"/>
              <a:t>  = -</a:t>
            </a:r>
            <a:r>
              <a:rPr lang="en-US" altLang="en-US">
                <a:sym typeface="Symbol" pitchFamily="18" charset="2"/>
              </a:rPr>
              <a:t></a:t>
            </a:r>
          </a:p>
        </p:txBody>
      </p:sp>
      <p:sp>
        <p:nvSpPr>
          <p:cNvPr id="1901586" name="Line 18"/>
          <p:cNvSpPr>
            <a:spLocks noChangeShapeType="1"/>
          </p:cNvSpPr>
          <p:nvPr/>
        </p:nvSpPr>
        <p:spPr bwMode="auto">
          <a:xfrm flipH="1" flipV="1">
            <a:off x="3124200" y="5500688"/>
            <a:ext cx="214313" cy="228600"/>
          </a:xfrm>
          <a:prstGeom prst="line">
            <a:avLst/>
          </a:prstGeom>
          <a:noFill/>
          <a:ln w="25400">
            <a:solidFill>
              <a:srgbClr val="FF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1588" name="Text Box 20"/>
          <p:cNvSpPr txBox="1">
            <a:spLocks noChangeArrowheads="1"/>
          </p:cNvSpPr>
          <p:nvPr/>
        </p:nvSpPr>
        <p:spPr bwMode="auto">
          <a:xfrm>
            <a:off x="3132138" y="5622925"/>
            <a:ext cx="4492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>
                <a:solidFill>
                  <a:schemeClr val="hlink"/>
                </a:solidFill>
                <a:sym typeface="Symbol" pitchFamily="18" charset="2"/>
              </a:rPr>
              <a:t>-</a:t>
            </a:r>
            <a:endParaRPr lang="en-US" altLang="en-US" sz="1000">
              <a:solidFill>
                <a:schemeClr val="hlink"/>
              </a:solidFill>
            </a:endParaRPr>
          </a:p>
        </p:txBody>
      </p:sp>
      <p:sp>
        <p:nvSpPr>
          <p:cNvPr id="273420" name="Rectangle 21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sp>
        <p:nvSpPr>
          <p:cNvPr id="1901603" name="Line 35"/>
          <p:cNvSpPr>
            <a:spLocks noChangeShapeType="1"/>
          </p:cNvSpPr>
          <p:nvPr/>
        </p:nvSpPr>
        <p:spPr bwMode="auto">
          <a:xfrm flipV="1">
            <a:off x="838200" y="1600200"/>
            <a:ext cx="2438400" cy="4114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3422" name="Group 36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73424" name="Text Box 37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73425" name="Rectangle 38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  <p:sp>
        <p:nvSpPr>
          <p:cNvPr id="273423" name="Rectangle 39"/>
          <p:cNvSpPr>
            <a:spLocks noChangeArrowheads="1"/>
          </p:cNvSpPr>
          <p:nvPr/>
        </p:nvSpPr>
        <p:spPr bwMode="auto">
          <a:xfrm>
            <a:off x="1600200" y="1295400"/>
            <a:ext cx="1981200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015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015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015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015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5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015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015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9016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9016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5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015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015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5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015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015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9015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9015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1584" grpId="0"/>
      <p:bldP spid="1901586" grpId="0" animBg="1"/>
      <p:bldP spid="1901588" grpId="0"/>
      <p:bldP spid="1901603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434" name="Group 25"/>
          <p:cNvGrpSpPr>
            <a:grpSpLocks/>
          </p:cNvGrpSpPr>
          <p:nvPr/>
        </p:nvGrpSpPr>
        <p:grpSpPr bwMode="auto">
          <a:xfrm>
            <a:off x="195263" y="1028700"/>
            <a:ext cx="5672137" cy="5143500"/>
            <a:chOff x="123" y="648"/>
            <a:chExt cx="3573" cy="3240"/>
          </a:xfrm>
        </p:grpSpPr>
        <p:pic>
          <p:nvPicPr>
            <p:cNvPr id="274448" name="Picture 26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" y="648"/>
              <a:ext cx="3573" cy="3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4449" name="Rectangle 27"/>
            <p:cNvSpPr>
              <a:spLocks noChangeArrowheads="1"/>
            </p:cNvSpPr>
            <p:nvPr/>
          </p:nvSpPr>
          <p:spPr bwMode="auto">
            <a:xfrm>
              <a:off x="3312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4450" name="Rectangle 28"/>
            <p:cNvSpPr>
              <a:spLocks noChangeArrowheads="1"/>
            </p:cNvSpPr>
            <p:nvPr/>
          </p:nvSpPr>
          <p:spPr bwMode="auto">
            <a:xfrm>
              <a:off x="2976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4451" name="Rectangle 29"/>
            <p:cNvSpPr>
              <a:spLocks noChangeArrowheads="1"/>
            </p:cNvSpPr>
            <p:nvPr/>
          </p:nvSpPr>
          <p:spPr bwMode="auto">
            <a:xfrm>
              <a:off x="2640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4452" name="Rectangle 30"/>
            <p:cNvSpPr>
              <a:spLocks noChangeArrowheads="1"/>
            </p:cNvSpPr>
            <p:nvPr/>
          </p:nvSpPr>
          <p:spPr bwMode="auto">
            <a:xfrm>
              <a:off x="2313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4453" name="Rectangle 31"/>
            <p:cNvSpPr>
              <a:spLocks noChangeArrowheads="1"/>
            </p:cNvSpPr>
            <p:nvPr/>
          </p:nvSpPr>
          <p:spPr bwMode="auto">
            <a:xfrm>
              <a:off x="1977" y="3456"/>
              <a:ext cx="288" cy="2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74435" name="Rectangle 8"/>
          <p:cNvSpPr>
            <a:spLocks noChangeArrowheads="1"/>
          </p:cNvSpPr>
          <p:nvPr/>
        </p:nvSpPr>
        <p:spPr bwMode="auto">
          <a:xfrm>
            <a:off x="595313" y="2332038"/>
            <a:ext cx="319087" cy="36115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74436" name="Text Box 10"/>
          <p:cNvSpPr txBox="1">
            <a:spLocks noChangeArrowheads="1"/>
          </p:cNvSpPr>
          <p:nvPr/>
        </p:nvSpPr>
        <p:spPr bwMode="auto">
          <a:xfrm>
            <a:off x="101600" y="1970088"/>
            <a:ext cx="552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74437" name="Text Box 11"/>
          <p:cNvSpPr txBox="1">
            <a:spLocks noChangeArrowheads="1"/>
          </p:cNvSpPr>
          <p:nvPr/>
        </p:nvSpPr>
        <p:spPr bwMode="auto">
          <a:xfrm>
            <a:off x="1147763" y="990600"/>
            <a:ext cx="552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1902606" name="Text Box 14"/>
          <p:cNvSpPr txBox="1">
            <a:spLocks noChangeArrowheads="1"/>
          </p:cNvSpPr>
          <p:nvPr/>
        </p:nvSpPr>
        <p:spPr bwMode="auto">
          <a:xfrm>
            <a:off x="5983288" y="2984500"/>
            <a:ext cx="2847975" cy="149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Fill in box</a:t>
            </a:r>
          </a:p>
          <a:p>
            <a:pPr eaLnBrk="1" hangingPunct="1"/>
            <a:r>
              <a:rPr lang="en-US" altLang="en-US" sz="2800"/>
              <a:t>Try all bird’s ans</a:t>
            </a:r>
            <a:r>
              <a:rPr lang="en-US" altLang="en-US"/>
              <a:t>.</a:t>
            </a:r>
          </a:p>
          <a:p>
            <a:pPr eaLnBrk="1" hangingPunct="1"/>
            <a:r>
              <a:rPr lang="en-US" altLang="en-US" sz="2800"/>
              <a:t>Take best of best</a:t>
            </a:r>
          </a:p>
        </p:txBody>
      </p:sp>
      <p:sp>
        <p:nvSpPr>
          <p:cNvPr id="274439" name="Rectangle 18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Fill in Box</a:t>
            </a:r>
          </a:p>
        </p:txBody>
      </p:sp>
      <p:grpSp>
        <p:nvGrpSpPr>
          <p:cNvPr id="3" name="Group 35"/>
          <p:cNvGrpSpPr>
            <a:grpSpLocks/>
          </p:cNvGrpSpPr>
          <p:nvPr/>
        </p:nvGrpSpPr>
        <p:grpSpPr bwMode="auto">
          <a:xfrm>
            <a:off x="3062288" y="5486400"/>
            <a:ext cx="561975" cy="474663"/>
            <a:chOff x="1929" y="3456"/>
            <a:chExt cx="354" cy="299"/>
          </a:xfrm>
        </p:grpSpPr>
        <p:sp>
          <p:nvSpPr>
            <p:cNvPr id="274445" name="Rectangle 32"/>
            <p:cNvSpPr>
              <a:spLocks noChangeArrowheads="1"/>
            </p:cNvSpPr>
            <p:nvPr/>
          </p:nvSpPr>
          <p:spPr bwMode="auto">
            <a:xfrm>
              <a:off x="1929" y="3456"/>
              <a:ext cx="354" cy="297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74446" name="Text Box 33"/>
            <p:cNvSpPr txBox="1">
              <a:spLocks noChangeArrowheads="1"/>
            </p:cNvSpPr>
            <p:nvPr/>
          </p:nvSpPr>
          <p:spPr bwMode="auto">
            <a:xfrm>
              <a:off x="2034" y="3543"/>
              <a:ext cx="18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>
                  <a:solidFill>
                    <a:schemeClr val="hlink"/>
                  </a:solidFill>
                </a:rPr>
                <a:t>4</a:t>
              </a:r>
            </a:p>
          </p:txBody>
        </p:sp>
        <p:sp>
          <p:nvSpPr>
            <p:cNvPr id="274447" name="Line 34"/>
            <p:cNvSpPr>
              <a:spLocks noChangeShapeType="1"/>
            </p:cNvSpPr>
            <p:nvPr/>
          </p:nvSpPr>
          <p:spPr bwMode="auto">
            <a:xfrm flipH="1" flipV="1">
              <a:off x="2208" y="3504"/>
              <a:ext cx="0" cy="144"/>
            </a:xfrm>
            <a:prstGeom prst="line">
              <a:avLst/>
            </a:prstGeom>
            <a:noFill/>
            <a:ln w="25400">
              <a:solidFill>
                <a:srgbClr val="FF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441" name="Group 36"/>
          <p:cNvGrpSpPr>
            <a:grpSpLocks/>
          </p:cNvGrpSpPr>
          <p:nvPr/>
        </p:nvGrpSpPr>
        <p:grpSpPr bwMode="auto">
          <a:xfrm>
            <a:off x="5856288" y="990600"/>
            <a:ext cx="3048000" cy="1798638"/>
            <a:chOff x="3413" y="499"/>
            <a:chExt cx="1920" cy="1133"/>
          </a:xfrm>
        </p:grpSpPr>
        <p:sp>
          <p:nvSpPr>
            <p:cNvPr id="274443" name="Text Box 37"/>
            <p:cNvSpPr txBox="1">
              <a:spLocks noChangeArrowheads="1"/>
            </p:cNvSpPr>
            <p:nvPr/>
          </p:nvSpPr>
          <p:spPr bwMode="auto">
            <a:xfrm>
              <a:off x="4013" y="899"/>
              <a:ext cx="1320" cy="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74444" name="Rectangle 38"/>
            <p:cNvSpPr>
              <a:spLocks noChangeArrowheads="1"/>
            </p:cNvSpPr>
            <p:nvPr/>
          </p:nvSpPr>
          <p:spPr bwMode="auto">
            <a:xfrm>
              <a:off x="3413" y="499"/>
              <a:ext cx="17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sub-Instance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i</a:t>
              </a:r>
              <a:r>
                <a:rPr lang="en-US" altLang="en-US" baseline="-25000">
                  <a:solidFill>
                    <a:schemeClr val="accent2"/>
                  </a:solidFill>
                </a:rPr>
                <a:t>,</a:t>
              </a:r>
              <a:r>
                <a:rPr lang="en-US" altLang="en-US" i="1" baseline="-25000">
                  <a:solidFill>
                    <a:schemeClr val="accent2"/>
                  </a:solidFill>
                </a:rPr>
                <a:t>j</a:t>
              </a:r>
              <a:r>
                <a:rPr lang="en-US" altLang="en-US" baseline="-25000">
                  <a:solidFill>
                    <a:schemeClr val="accent2"/>
                  </a:solidFill>
                </a:rPr>
                <a:t> </a:t>
              </a:r>
              <a:r>
                <a:rPr lang="en-US" altLang="en-US">
                  <a:solidFill>
                    <a:schemeClr val="accent1"/>
                  </a:solidFill>
                </a:rPr>
                <a:t>=</a:t>
              </a:r>
            </a:p>
          </p:txBody>
        </p:sp>
      </p:grpSp>
      <p:sp>
        <p:nvSpPr>
          <p:cNvPr id="274442" name="Rectangle 39"/>
          <p:cNvSpPr>
            <a:spLocks noChangeArrowheads="1"/>
          </p:cNvSpPr>
          <p:nvPr/>
        </p:nvSpPr>
        <p:spPr bwMode="auto">
          <a:xfrm>
            <a:off x="1600200" y="1295400"/>
            <a:ext cx="1981200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26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026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026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42" name="Picture 2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084263" y="723900"/>
            <a:ext cx="5672137" cy="5143500"/>
          </a:xfrm>
          <a:noFill/>
        </p:spPr>
      </p:pic>
      <p:sp>
        <p:nvSpPr>
          <p:cNvPr id="266244" name="Rectangle 8"/>
          <p:cNvSpPr>
            <a:spLocks noChangeArrowheads="1"/>
          </p:cNvSpPr>
          <p:nvPr/>
        </p:nvSpPr>
        <p:spPr bwMode="auto">
          <a:xfrm>
            <a:off x="1484313" y="2027238"/>
            <a:ext cx="319087" cy="10207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6245" name="Rectangle 9"/>
          <p:cNvSpPr>
            <a:spLocks noChangeArrowheads="1"/>
          </p:cNvSpPr>
          <p:nvPr/>
        </p:nvSpPr>
        <p:spPr bwMode="auto">
          <a:xfrm>
            <a:off x="2474913" y="990600"/>
            <a:ext cx="2452687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6246" name="Text Box 10"/>
          <p:cNvSpPr txBox="1">
            <a:spLocks noChangeArrowheads="1"/>
          </p:cNvSpPr>
          <p:nvPr/>
        </p:nvSpPr>
        <p:spPr bwMode="auto">
          <a:xfrm>
            <a:off x="990600" y="1665288"/>
            <a:ext cx="506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6247" name="Text Box 11"/>
          <p:cNvSpPr txBox="1">
            <a:spLocks noChangeArrowheads="1"/>
          </p:cNvSpPr>
          <p:nvPr/>
        </p:nvSpPr>
        <p:spPr bwMode="auto">
          <a:xfrm>
            <a:off x="2036763" y="685800"/>
            <a:ext cx="48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66248" name="Oval 16"/>
          <p:cNvSpPr>
            <a:spLocks noChangeArrowheads="1"/>
          </p:cNvSpPr>
          <p:nvPr/>
        </p:nvSpPr>
        <p:spPr bwMode="auto">
          <a:xfrm>
            <a:off x="1436688" y="2667000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49" name="Oval 19"/>
          <p:cNvSpPr>
            <a:spLocks noChangeArrowheads="1"/>
          </p:cNvSpPr>
          <p:nvPr/>
        </p:nvSpPr>
        <p:spPr bwMode="auto">
          <a:xfrm>
            <a:off x="1422400" y="2133600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50" name="Oval 20"/>
          <p:cNvSpPr>
            <a:spLocks noChangeArrowheads="1"/>
          </p:cNvSpPr>
          <p:nvPr/>
        </p:nvSpPr>
        <p:spPr bwMode="auto">
          <a:xfrm>
            <a:off x="3494088" y="1081088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51" name="Oval 21"/>
          <p:cNvSpPr>
            <a:spLocks noChangeArrowheads="1"/>
          </p:cNvSpPr>
          <p:nvPr/>
        </p:nvSpPr>
        <p:spPr bwMode="auto">
          <a:xfrm>
            <a:off x="2979738" y="1081088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66257" name="Group 30"/>
          <p:cNvGrpSpPr>
            <a:grpSpLocks/>
          </p:cNvGrpSpPr>
          <p:nvPr/>
        </p:nvGrpSpPr>
        <p:grpSpPr bwMode="auto">
          <a:xfrm>
            <a:off x="6858000" y="1644650"/>
            <a:ext cx="1652588" cy="1327150"/>
            <a:chOff x="3937" y="499"/>
            <a:chExt cx="1041" cy="836"/>
          </a:xfrm>
        </p:grpSpPr>
        <p:sp>
          <p:nvSpPr>
            <p:cNvPr id="266258" name="Text Box 31"/>
            <p:cNvSpPr txBox="1">
              <a:spLocks noChangeArrowheads="1"/>
            </p:cNvSpPr>
            <p:nvPr/>
          </p:nvSpPr>
          <p:spPr bwMode="auto">
            <a:xfrm>
              <a:off x="3948" y="765"/>
              <a:ext cx="1030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sz="2400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6259" name="Rectangle 32"/>
            <p:cNvSpPr>
              <a:spLocks noChangeArrowheads="1"/>
            </p:cNvSpPr>
            <p:nvPr/>
          </p:nvSpPr>
          <p:spPr bwMode="auto">
            <a:xfrm>
              <a:off x="3937" y="499"/>
              <a:ext cx="697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400" i="1" dirty="0" err="1">
                  <a:solidFill>
                    <a:schemeClr val="accent1"/>
                  </a:solidFill>
                </a:rPr>
                <a:t>subI</a:t>
              </a:r>
              <a:r>
                <a:rPr lang="en-US" altLang="en-US" sz="2400" i="1" baseline="-25000" dirty="0" err="1">
                  <a:solidFill>
                    <a:schemeClr val="accent2"/>
                  </a:solidFill>
                </a:rPr>
                <a:t>i</a:t>
              </a:r>
              <a:r>
                <a:rPr lang="en-US" altLang="en-US" sz="2400" baseline="-25000" dirty="0" err="1">
                  <a:solidFill>
                    <a:schemeClr val="accent2"/>
                  </a:solidFill>
                </a:rPr>
                <a:t>,</a:t>
              </a:r>
              <a:r>
                <a:rPr lang="en-US" altLang="en-US" sz="2400" i="1" baseline="-25000" dirty="0" err="1">
                  <a:solidFill>
                    <a:schemeClr val="accent2"/>
                  </a:solidFill>
                </a:rPr>
                <a:t>j</a:t>
              </a:r>
              <a:r>
                <a:rPr lang="en-US" altLang="en-US" sz="2400" baseline="-25000" dirty="0">
                  <a:solidFill>
                    <a:schemeClr val="accent2"/>
                  </a:solidFill>
                </a:rPr>
                <a:t> </a:t>
              </a:r>
              <a:r>
                <a:rPr lang="en-US" altLang="en-US" sz="2400" dirty="0">
                  <a:solidFill>
                    <a:schemeClr val="accent1"/>
                  </a:solidFill>
                </a:rPr>
                <a:t>=</a:t>
              </a:r>
            </a:p>
          </p:txBody>
        </p:sp>
      </p:grpSp>
      <p:sp>
        <p:nvSpPr>
          <p:cNvPr id="21" name="Rectangle 31">
            <a:extLst>
              <a:ext uri="{FF2B5EF4-FFF2-40B4-BE49-F238E27FC236}">
                <a16:creationId xmlns:a16="http://schemas.microsoft.com/office/drawing/2014/main" id="{B4187C65-646F-494B-A17F-410D107D0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2770" y="-76200"/>
            <a:ext cx="668163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Longest Common Subsequence</a:t>
            </a:r>
          </a:p>
        </p:txBody>
      </p:sp>
      <p:pic>
        <p:nvPicPr>
          <p:cNvPr id="23" name="Picture 39" descr="j0281136">
            <a:extLst>
              <a:ext uri="{FF2B5EF4-FFF2-40B4-BE49-F238E27FC236}">
                <a16:creationId xmlns:a16="http://schemas.microsoft.com/office/drawing/2014/main" id="{983D0B7E-8E93-4A1B-A228-3EFC20EF1E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8705" y="677521"/>
            <a:ext cx="1164176" cy="10981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7" name="Group 36">
            <a:extLst>
              <a:ext uri="{FF2B5EF4-FFF2-40B4-BE49-F238E27FC236}">
                <a16:creationId xmlns:a16="http://schemas.microsoft.com/office/drawing/2014/main" id="{B47CC2E5-8473-4F10-A826-858A6A6C2C2A}"/>
              </a:ext>
            </a:extLst>
          </p:cNvPr>
          <p:cNvGrpSpPr/>
          <p:nvPr/>
        </p:nvGrpSpPr>
        <p:grpSpPr>
          <a:xfrm>
            <a:off x="1833563" y="1301015"/>
            <a:ext cx="406399" cy="584775"/>
            <a:chOff x="2032001" y="5175250"/>
            <a:chExt cx="406399" cy="584775"/>
          </a:xfrm>
        </p:grpSpPr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0182E7D-4B5F-445F-A2D4-1C4A4D4E6E37}"/>
                </a:ext>
              </a:extLst>
            </p:cNvPr>
            <p:cNvSpPr/>
            <p:nvPr/>
          </p:nvSpPr>
          <p:spPr bwMode="auto">
            <a:xfrm>
              <a:off x="2286000" y="5562600"/>
              <a:ext cx="152400" cy="174625"/>
            </a:xfrm>
            <a:prstGeom prst="ellipse">
              <a:avLst/>
            </a:prstGeom>
            <a:solidFill>
              <a:srgbClr val="CC00CC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9" name="Text Box 26">
              <a:extLst>
                <a:ext uri="{FF2B5EF4-FFF2-40B4-BE49-F238E27FC236}">
                  <a16:creationId xmlns:a16="http://schemas.microsoft.com/office/drawing/2014/main" id="{920A8A9D-4FF2-41A2-8B78-334AFFCDC3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2001" y="5175250"/>
              <a:ext cx="344966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dirty="0">
                  <a:solidFill>
                    <a:srgbClr val="CC00CC"/>
                  </a:solidFill>
                </a:rPr>
                <a:t>s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988ACEE-35FD-4FCE-8773-068C456C4B55}"/>
              </a:ext>
            </a:extLst>
          </p:cNvPr>
          <p:cNvGrpSpPr/>
          <p:nvPr/>
        </p:nvGrpSpPr>
        <p:grpSpPr>
          <a:xfrm>
            <a:off x="6236277" y="5026941"/>
            <a:ext cx="352911" cy="584775"/>
            <a:chOff x="1934028" y="5175250"/>
            <a:chExt cx="352911" cy="584775"/>
          </a:xfrm>
        </p:grpSpPr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04E929F2-9D67-4549-9A9F-455CE64A8E6A}"/>
                </a:ext>
              </a:extLst>
            </p:cNvPr>
            <p:cNvSpPr/>
            <p:nvPr/>
          </p:nvSpPr>
          <p:spPr bwMode="auto">
            <a:xfrm>
              <a:off x="1934028" y="5562600"/>
              <a:ext cx="152400" cy="174625"/>
            </a:xfrm>
            <a:prstGeom prst="ellipse">
              <a:avLst/>
            </a:prstGeom>
            <a:solidFill>
              <a:srgbClr val="CC00CC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2" name="Text Box 26">
              <a:extLst>
                <a:ext uri="{FF2B5EF4-FFF2-40B4-BE49-F238E27FC236}">
                  <a16:creationId xmlns:a16="http://schemas.microsoft.com/office/drawing/2014/main" id="{9A16E0CB-3D8C-46ED-9C17-6D7CC535E0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8459" y="5175250"/>
              <a:ext cx="29848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dirty="0">
                  <a:solidFill>
                    <a:srgbClr val="CC00CC"/>
                  </a:solidFill>
                </a:rPr>
                <a:t>t</a:t>
              </a:r>
            </a:p>
          </p:txBody>
        </p:sp>
      </p:grpSp>
      <p:grpSp>
        <p:nvGrpSpPr>
          <p:cNvPr id="43" name="Group 6">
            <a:extLst>
              <a:ext uri="{FF2B5EF4-FFF2-40B4-BE49-F238E27FC236}">
                <a16:creationId xmlns:a16="http://schemas.microsoft.com/office/drawing/2014/main" id="{35DF74C1-9FD8-4C9F-BD64-5E705086CA93}"/>
              </a:ext>
            </a:extLst>
          </p:cNvPr>
          <p:cNvGrpSpPr>
            <a:grpSpLocks noChangeAspect="1"/>
          </p:cNvGrpSpPr>
          <p:nvPr/>
        </p:nvGrpSpPr>
        <p:grpSpPr bwMode="auto">
          <a:xfrm rot="4468477">
            <a:off x="4453308" y="2177826"/>
            <a:ext cx="798512" cy="990600"/>
            <a:chOff x="2227" y="1194"/>
            <a:chExt cx="1944" cy="2413"/>
          </a:xfrm>
          <a:solidFill>
            <a:srgbClr val="CC00CC"/>
          </a:solidFill>
        </p:grpSpPr>
        <p:sp>
          <p:nvSpPr>
            <p:cNvPr id="44" name="Freeform 7">
              <a:extLst>
                <a:ext uri="{FF2B5EF4-FFF2-40B4-BE49-F238E27FC236}">
                  <a16:creationId xmlns:a16="http://schemas.microsoft.com/office/drawing/2014/main" id="{9F8BAE96-A7F0-4F4B-80CD-ED9E2F5D15EE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8">
              <a:extLst>
                <a:ext uri="{FF2B5EF4-FFF2-40B4-BE49-F238E27FC236}">
                  <a16:creationId xmlns:a16="http://schemas.microsoft.com/office/drawing/2014/main" id="{0BC1C60F-809E-4CA3-BBDC-B6C36485A752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9">
              <a:extLst>
                <a:ext uri="{FF2B5EF4-FFF2-40B4-BE49-F238E27FC236}">
                  <a16:creationId xmlns:a16="http://schemas.microsoft.com/office/drawing/2014/main" id="{0EB8C25D-7C99-4134-BB19-1E3E649F5773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">
              <a:extLst>
                <a:ext uri="{FF2B5EF4-FFF2-40B4-BE49-F238E27FC236}">
                  <a16:creationId xmlns:a16="http://schemas.microsoft.com/office/drawing/2014/main" id="{8C9876AA-FBD4-4DBC-98D9-11652F3DB84F}"/>
                </a:ext>
              </a:extLst>
            </p:cNvPr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1">
              <a:extLst>
                <a:ext uri="{FF2B5EF4-FFF2-40B4-BE49-F238E27FC236}">
                  <a16:creationId xmlns:a16="http://schemas.microsoft.com/office/drawing/2014/main" id="{D24B8BCA-92E6-4D91-8616-53C3007D6A76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12">
              <a:extLst>
                <a:ext uri="{FF2B5EF4-FFF2-40B4-BE49-F238E27FC236}">
                  <a16:creationId xmlns:a16="http://schemas.microsoft.com/office/drawing/2014/main" id="{9F8D770A-2DEB-4FE3-AF99-F65933A31E9C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4EF3C635-051A-4AF9-85EA-02ADA9510CEC}"/>
              </a:ext>
            </a:extLst>
          </p:cNvPr>
          <p:cNvCxnSpPr>
            <a:cxnSpLocks/>
          </p:cNvCxnSpPr>
          <p:nvPr/>
        </p:nvCxnSpPr>
        <p:spPr bwMode="auto">
          <a:xfrm>
            <a:off x="4812643" y="2867601"/>
            <a:ext cx="464757" cy="379163"/>
          </a:xfrm>
          <a:prstGeom prst="straightConnector1">
            <a:avLst/>
          </a:prstGeom>
          <a:noFill/>
          <a:ln w="25400" cap="flat" cmpd="sng" algn="ctr">
            <a:solidFill>
              <a:srgbClr val="CC00CC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723BCA0B-BE1C-4815-BF7A-5716EBA8A7A7}"/>
              </a:ext>
            </a:extLst>
          </p:cNvPr>
          <p:cNvCxnSpPr>
            <a:cxnSpLocks/>
          </p:cNvCxnSpPr>
          <p:nvPr/>
        </p:nvCxnSpPr>
        <p:spPr bwMode="auto">
          <a:xfrm flipV="1">
            <a:off x="4812643" y="2864456"/>
            <a:ext cx="439357" cy="11762"/>
          </a:xfrm>
          <a:prstGeom prst="straightConnector1">
            <a:avLst/>
          </a:prstGeom>
          <a:noFill/>
          <a:ln w="25400" cap="flat" cmpd="sng" algn="ctr">
            <a:solidFill>
              <a:srgbClr val="CC00CC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2A9C8F7A-DB8B-4318-AC37-845A882EBC77}"/>
              </a:ext>
            </a:extLst>
          </p:cNvPr>
          <p:cNvCxnSpPr>
            <a:cxnSpLocks/>
          </p:cNvCxnSpPr>
          <p:nvPr/>
        </p:nvCxnSpPr>
        <p:spPr bwMode="auto">
          <a:xfrm>
            <a:off x="4812643" y="2881610"/>
            <a:ext cx="0" cy="424473"/>
          </a:xfrm>
          <a:prstGeom prst="straightConnector1">
            <a:avLst/>
          </a:prstGeom>
          <a:noFill/>
          <a:ln w="25400" cap="flat" cmpd="sng" algn="ctr">
            <a:solidFill>
              <a:srgbClr val="CC00CC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1811824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35" name="Text Box 3"/>
          <p:cNvSpPr txBox="1">
            <a:spLocks noChangeArrowheads="1"/>
          </p:cNvSpPr>
          <p:nvPr/>
        </p:nvSpPr>
        <p:spPr bwMode="auto">
          <a:xfrm>
            <a:off x="-76200" y="1109008"/>
            <a:ext cx="9525000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Specification: All Nodes Shortest-Weighted Paths                   </a:t>
            </a:r>
            <a:endParaRPr lang="en-US" altLang="en-US" sz="2400" i="1" dirty="0">
              <a:solidFill>
                <a:srgbClr val="FFFFFF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&lt;</a:t>
            </a:r>
            <a:r>
              <a:rPr lang="en-US" altLang="en-US" sz="2400" dirty="0" err="1">
                <a:solidFill>
                  <a:srgbClr val="FFFFFF"/>
                </a:solidFill>
              </a:rPr>
              <a:t>preCond</a:t>
            </a:r>
            <a:r>
              <a:rPr lang="en-US" altLang="en-US" sz="2400" dirty="0">
                <a:solidFill>
                  <a:srgbClr val="FFFFFF"/>
                </a:solidFill>
              </a:rPr>
              <a:t>&gt;: The input is a graph </a:t>
            </a:r>
            <a:r>
              <a:rPr lang="en-US" altLang="en-US" sz="2400" i="1" dirty="0">
                <a:solidFill>
                  <a:srgbClr val="FFFFFF"/>
                </a:solidFill>
              </a:rPr>
              <a:t>G</a:t>
            </a:r>
            <a:r>
              <a:rPr lang="en-US" altLang="en-US" sz="2400" dirty="0">
                <a:solidFill>
                  <a:srgbClr val="FFFFFF"/>
                </a:solidFill>
              </a:rPr>
              <a:t> (directed or undirected)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  with edge weights (possibly negative)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&lt;</a:t>
            </a:r>
            <a:r>
              <a:rPr lang="en-US" altLang="en-US" sz="2400" dirty="0" err="1">
                <a:solidFill>
                  <a:srgbClr val="FFFFFF"/>
                </a:solidFill>
              </a:rPr>
              <a:t>postCond</a:t>
            </a:r>
            <a:r>
              <a:rPr lang="en-US" altLang="en-US" sz="2400" dirty="0">
                <a:solidFill>
                  <a:srgbClr val="FFFFFF"/>
                </a:solidFill>
              </a:rPr>
              <a:t>&gt;: For each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altLang="en-US" sz="2400" i="1" dirty="0" err="1">
                <a:solidFill>
                  <a:srgbClr val="FF9900"/>
                </a:solidFill>
                <a:sym typeface="Symbol"/>
              </a:rPr>
              <a:t>u,v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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, f</a:t>
            </a:r>
            <a:r>
              <a:rPr lang="en-US" altLang="en-US" sz="2400" dirty="0">
                <a:solidFill>
                  <a:srgbClr val="FFFFFF"/>
                </a:solidFill>
              </a:rPr>
              <a:t>ind a shortest path from </a:t>
            </a:r>
            <a:r>
              <a:rPr lang="en-US" altLang="en-US" sz="2400" i="1" dirty="0">
                <a:solidFill>
                  <a:srgbClr val="FFFFFF"/>
                </a:solidFill>
              </a:rPr>
              <a:t>u </a:t>
            </a:r>
            <a:r>
              <a:rPr lang="en-US" altLang="en-US" sz="2400" dirty="0">
                <a:solidFill>
                  <a:srgbClr val="FFFFFF"/>
                </a:solidFill>
              </a:rPr>
              <a:t>to</a:t>
            </a:r>
            <a:r>
              <a:rPr lang="en-US" altLang="en-US" sz="2400" i="1" dirty="0">
                <a:solidFill>
                  <a:srgbClr val="FFFFFF"/>
                </a:solidFill>
              </a:rPr>
              <a:t> v</a:t>
            </a:r>
          </a:p>
          <a:p>
            <a:pPr lvl="1" eaLnBrk="1" hangingPunct="1"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       </a:t>
            </a:r>
            <a:r>
              <a:rPr lang="en-US" altLang="en-US" sz="2400" dirty="0">
                <a:solidFill>
                  <a:srgbClr val="FFFFFF"/>
                </a:solidFill>
              </a:rPr>
              <a:t>Stored in a matrix </a:t>
            </a: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</a:t>
            </a:r>
            <a:r>
              <a:rPr lang="en-US" altLang="en-US" sz="2400" i="1" dirty="0" err="1">
                <a:solidFill>
                  <a:srgbClr val="FF9900"/>
                </a:solidFill>
              </a:rPr>
              <a:t>u,v</a:t>
            </a:r>
            <a:r>
              <a:rPr lang="en-US" altLang="en-US" sz="2400" i="1" dirty="0">
                <a:solidFill>
                  <a:srgbClr val="FF9900"/>
                </a:solidFill>
              </a:rPr>
              <a:t>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. </a:t>
            </a:r>
            <a:endParaRPr lang="en-US" altLang="en-US" sz="2400" dirty="0">
              <a:solidFill>
                <a:srgbClr val="FFFFFF"/>
              </a:solidFill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159856" y="3678689"/>
            <a:ext cx="4026961" cy="3255511"/>
            <a:chOff x="6900807" y="1"/>
            <a:chExt cx="2241690" cy="1554292"/>
          </a:xfrm>
        </p:grpSpPr>
        <p:sp>
          <p:nvSpPr>
            <p:cNvPr id="7" name="Oval 3"/>
            <p:cNvSpPr>
              <a:spLocks noChangeArrowheads="1"/>
            </p:cNvSpPr>
            <p:nvPr/>
          </p:nvSpPr>
          <p:spPr bwMode="auto">
            <a:xfrm>
              <a:off x="7776508" y="132498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8" name="Oval 4"/>
            <p:cNvSpPr>
              <a:spLocks noChangeArrowheads="1"/>
            </p:cNvSpPr>
            <p:nvPr/>
          </p:nvSpPr>
          <p:spPr bwMode="auto">
            <a:xfrm>
              <a:off x="7431970" y="9053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9" name="Oval 6"/>
            <p:cNvSpPr>
              <a:spLocks noChangeArrowheads="1"/>
            </p:cNvSpPr>
            <p:nvPr/>
          </p:nvSpPr>
          <p:spPr bwMode="auto">
            <a:xfrm>
              <a:off x="8465585" y="2649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10" name="Text Box 17"/>
            <p:cNvSpPr txBox="1">
              <a:spLocks noChangeArrowheads="1"/>
            </p:cNvSpPr>
            <p:nvPr/>
          </p:nvSpPr>
          <p:spPr bwMode="auto">
            <a:xfrm>
              <a:off x="7747796" y="1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FFFF"/>
                  </a:solidFill>
                </a:rPr>
                <a:t>b</a:t>
              </a:r>
            </a:p>
          </p:txBody>
        </p:sp>
        <p:sp>
          <p:nvSpPr>
            <p:cNvPr id="11" name="Text Box 18"/>
            <p:cNvSpPr txBox="1">
              <a:spLocks noChangeArrowheads="1"/>
            </p:cNvSpPr>
            <p:nvPr/>
          </p:nvSpPr>
          <p:spPr bwMode="auto">
            <a:xfrm>
              <a:off x="7317124" y="834545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FFFF"/>
                  </a:solidFill>
                </a:rPr>
                <a:t>d</a:t>
              </a:r>
            </a:p>
          </p:txBody>
        </p:sp>
        <p:sp>
          <p:nvSpPr>
            <p:cNvPr id="12" name="Text Box 28"/>
            <p:cNvSpPr txBox="1">
              <a:spLocks noChangeArrowheads="1"/>
            </p:cNvSpPr>
            <p:nvPr/>
          </p:nvSpPr>
          <p:spPr bwMode="auto">
            <a:xfrm>
              <a:off x="8494296" y="183104"/>
              <a:ext cx="178648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FFFF"/>
                  </a:solidFill>
                </a:rPr>
                <a:t>c</a:t>
              </a:r>
            </a:p>
          </p:txBody>
        </p:sp>
        <p:sp>
          <p:nvSpPr>
            <p:cNvPr id="13" name="Line 31"/>
            <p:cNvSpPr>
              <a:spLocks noChangeShapeType="1"/>
            </p:cNvSpPr>
            <p:nvPr/>
          </p:nvSpPr>
          <p:spPr bwMode="auto">
            <a:xfrm flipH="1">
              <a:off x="7058720" y="154580"/>
              <a:ext cx="746499" cy="220828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H="1">
              <a:off x="7460682" y="153200"/>
              <a:ext cx="343940" cy="75219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15" name="Line 34"/>
            <p:cNvSpPr>
              <a:spLocks noChangeShapeType="1"/>
            </p:cNvSpPr>
            <p:nvPr/>
          </p:nvSpPr>
          <p:spPr bwMode="auto">
            <a:xfrm>
              <a:off x="7805220" y="154580"/>
              <a:ext cx="401961" cy="75081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16" name="Line 35"/>
            <p:cNvSpPr>
              <a:spLocks noChangeShapeType="1"/>
            </p:cNvSpPr>
            <p:nvPr/>
          </p:nvSpPr>
          <p:spPr bwMode="auto">
            <a:xfrm>
              <a:off x="7805220" y="154580"/>
              <a:ext cx="660365" cy="13249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17" name="Line 36"/>
            <p:cNvSpPr>
              <a:spLocks noChangeShapeType="1"/>
            </p:cNvSpPr>
            <p:nvPr/>
          </p:nvSpPr>
          <p:spPr bwMode="auto">
            <a:xfrm flipH="1">
              <a:off x="8235893" y="287077"/>
              <a:ext cx="258404" cy="61831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18" name="Line 39"/>
            <p:cNvSpPr>
              <a:spLocks noChangeShapeType="1"/>
            </p:cNvSpPr>
            <p:nvPr/>
          </p:nvSpPr>
          <p:spPr bwMode="auto">
            <a:xfrm>
              <a:off x="8523008" y="287077"/>
              <a:ext cx="401961" cy="61831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19" name="Line 44"/>
            <p:cNvSpPr>
              <a:spLocks noChangeShapeType="1"/>
            </p:cNvSpPr>
            <p:nvPr/>
          </p:nvSpPr>
          <p:spPr bwMode="auto">
            <a:xfrm>
              <a:off x="7030009" y="397491"/>
              <a:ext cx="401961" cy="507903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20" name="Line 45"/>
            <p:cNvSpPr>
              <a:spLocks noChangeShapeType="1"/>
            </p:cNvSpPr>
            <p:nvPr/>
          </p:nvSpPr>
          <p:spPr bwMode="auto">
            <a:xfrm>
              <a:off x="7030009" y="397491"/>
              <a:ext cx="114846" cy="88331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21" name="Oval 68"/>
            <p:cNvSpPr>
              <a:spLocks noChangeArrowheads="1"/>
            </p:cNvSpPr>
            <p:nvPr/>
          </p:nvSpPr>
          <p:spPr bwMode="auto">
            <a:xfrm>
              <a:off x="7005485" y="360686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22" name="Text Box 69"/>
            <p:cNvSpPr txBox="1">
              <a:spLocks noChangeArrowheads="1"/>
            </p:cNvSpPr>
            <p:nvPr/>
          </p:nvSpPr>
          <p:spPr bwMode="auto">
            <a:xfrm>
              <a:off x="6900807" y="250272"/>
              <a:ext cx="188463" cy="220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9900"/>
                  </a:solidFill>
                </a:rPr>
                <a:t>u</a:t>
              </a:r>
            </a:p>
          </p:txBody>
        </p:sp>
        <p:sp>
          <p:nvSpPr>
            <p:cNvPr id="23" name="Oval 70"/>
            <p:cNvSpPr>
              <a:spLocks noChangeArrowheads="1"/>
            </p:cNvSpPr>
            <p:nvPr/>
          </p:nvSpPr>
          <p:spPr bwMode="auto">
            <a:xfrm>
              <a:off x="8197013" y="9053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24" name="Text Box 71"/>
            <p:cNvSpPr txBox="1">
              <a:spLocks noChangeArrowheads="1"/>
            </p:cNvSpPr>
            <p:nvPr/>
          </p:nvSpPr>
          <p:spPr bwMode="auto">
            <a:xfrm>
              <a:off x="8034912" y="794980"/>
              <a:ext cx="178648" cy="220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FFFF"/>
                  </a:solidFill>
                </a:rPr>
                <a:t>k</a:t>
              </a:r>
            </a:p>
          </p:txBody>
        </p:sp>
        <p:sp>
          <p:nvSpPr>
            <p:cNvPr id="25" name="Oval 72"/>
            <p:cNvSpPr>
              <a:spLocks noChangeArrowheads="1"/>
            </p:cNvSpPr>
            <p:nvPr/>
          </p:nvSpPr>
          <p:spPr bwMode="auto">
            <a:xfrm>
              <a:off x="7116144" y="1280801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26" name="Text Box 73"/>
            <p:cNvSpPr txBox="1">
              <a:spLocks noChangeArrowheads="1"/>
            </p:cNvSpPr>
            <p:nvPr/>
          </p:nvSpPr>
          <p:spPr bwMode="auto">
            <a:xfrm>
              <a:off x="7011467" y="1170387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FFFF"/>
                  </a:solidFill>
                </a:rPr>
                <a:t>g</a:t>
              </a:r>
            </a:p>
          </p:txBody>
        </p:sp>
        <p:sp>
          <p:nvSpPr>
            <p:cNvPr id="31" name="Oval 78"/>
            <p:cNvSpPr>
              <a:spLocks noChangeArrowheads="1"/>
            </p:cNvSpPr>
            <p:nvPr/>
          </p:nvSpPr>
          <p:spPr bwMode="auto">
            <a:xfrm>
              <a:off x="8408162" y="1288161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32" name="Text Box 79"/>
            <p:cNvSpPr txBox="1">
              <a:spLocks noChangeArrowheads="1"/>
            </p:cNvSpPr>
            <p:nvPr/>
          </p:nvSpPr>
          <p:spPr bwMode="auto">
            <a:xfrm>
              <a:off x="8264604" y="1177747"/>
              <a:ext cx="15009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 err="1">
                  <a:solidFill>
                    <a:srgbClr val="FFFFFF"/>
                  </a:solidFill>
                </a:rPr>
                <a:t>i</a:t>
              </a:r>
              <a:endParaRPr lang="en-US" altLang="en-US" sz="2400" i="1" dirty="0">
                <a:solidFill>
                  <a:srgbClr val="FFFFFF"/>
                </a:solidFill>
              </a:endParaRPr>
            </a:p>
          </p:txBody>
        </p:sp>
        <p:sp>
          <p:nvSpPr>
            <p:cNvPr id="33" name="Oval 80"/>
            <p:cNvSpPr>
              <a:spLocks noChangeArrowheads="1"/>
            </p:cNvSpPr>
            <p:nvPr/>
          </p:nvSpPr>
          <p:spPr bwMode="auto">
            <a:xfrm>
              <a:off x="8924969" y="9053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34" name="Text Box 81"/>
            <p:cNvSpPr txBox="1">
              <a:spLocks noChangeArrowheads="1"/>
            </p:cNvSpPr>
            <p:nvPr/>
          </p:nvSpPr>
          <p:spPr bwMode="auto">
            <a:xfrm>
              <a:off x="8963849" y="812462"/>
              <a:ext cx="178648" cy="220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9900"/>
                  </a:solidFill>
                </a:rPr>
                <a:t>v</a:t>
              </a:r>
            </a:p>
          </p:txBody>
        </p:sp>
        <p:sp>
          <p:nvSpPr>
            <p:cNvPr id="35" name="Line 82"/>
            <p:cNvSpPr>
              <a:spLocks noChangeShapeType="1"/>
            </p:cNvSpPr>
            <p:nvPr/>
          </p:nvSpPr>
          <p:spPr bwMode="auto">
            <a:xfrm flipV="1">
              <a:off x="8436873" y="331242"/>
              <a:ext cx="57423" cy="971641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36" name="Line 83"/>
            <p:cNvSpPr>
              <a:spLocks noChangeShapeType="1"/>
            </p:cNvSpPr>
            <p:nvPr/>
          </p:nvSpPr>
          <p:spPr bwMode="auto">
            <a:xfrm flipV="1">
              <a:off x="7144855" y="949559"/>
              <a:ext cx="1033615" cy="35332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37" name="Line 85"/>
            <p:cNvSpPr>
              <a:spLocks noChangeShapeType="1"/>
            </p:cNvSpPr>
            <p:nvPr/>
          </p:nvSpPr>
          <p:spPr bwMode="auto">
            <a:xfrm>
              <a:off x="8235893" y="927477"/>
              <a:ext cx="172269" cy="35332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38" name="Line 86"/>
            <p:cNvSpPr>
              <a:spLocks noChangeShapeType="1"/>
            </p:cNvSpPr>
            <p:nvPr/>
          </p:nvSpPr>
          <p:spPr bwMode="auto">
            <a:xfrm flipV="1">
              <a:off x="8436873" y="927477"/>
              <a:ext cx="516807" cy="37540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39" name="Oval 87"/>
            <p:cNvSpPr>
              <a:spLocks noChangeArrowheads="1"/>
            </p:cNvSpPr>
            <p:nvPr/>
          </p:nvSpPr>
          <p:spPr bwMode="auto">
            <a:xfrm>
              <a:off x="7852475" y="1324966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US" altLang="en-US" sz="2400">
                <a:solidFill>
                  <a:srgbClr val="FFFFFF"/>
                </a:solidFill>
              </a:endParaRPr>
            </a:p>
          </p:txBody>
        </p:sp>
        <p:sp>
          <p:nvSpPr>
            <p:cNvPr id="40" name="Text Box 88"/>
            <p:cNvSpPr txBox="1">
              <a:spLocks noChangeArrowheads="1"/>
            </p:cNvSpPr>
            <p:nvPr/>
          </p:nvSpPr>
          <p:spPr bwMode="auto">
            <a:xfrm>
              <a:off x="7719086" y="1302883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1" dirty="0">
                  <a:solidFill>
                    <a:srgbClr val="FFFFFF"/>
                  </a:solidFill>
                </a:rPr>
                <a:t>h</a:t>
              </a:r>
            </a:p>
          </p:txBody>
        </p:sp>
        <p:sp>
          <p:nvSpPr>
            <p:cNvPr id="41" name="Line 89"/>
            <p:cNvSpPr>
              <a:spLocks noChangeShapeType="1"/>
            </p:cNvSpPr>
            <p:nvPr/>
          </p:nvSpPr>
          <p:spPr bwMode="auto">
            <a:xfrm>
              <a:off x="7144855" y="1302883"/>
              <a:ext cx="717788" cy="44166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42" name="Line 90"/>
            <p:cNvSpPr>
              <a:spLocks noChangeShapeType="1"/>
            </p:cNvSpPr>
            <p:nvPr/>
          </p:nvSpPr>
          <p:spPr bwMode="auto">
            <a:xfrm flipV="1">
              <a:off x="7891355" y="949559"/>
              <a:ext cx="315827" cy="39749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43" name="Line 91"/>
            <p:cNvSpPr>
              <a:spLocks noChangeShapeType="1"/>
            </p:cNvSpPr>
            <p:nvPr/>
          </p:nvSpPr>
          <p:spPr bwMode="auto">
            <a:xfrm flipH="1" flipV="1">
              <a:off x="7489393" y="949559"/>
              <a:ext cx="373250" cy="39749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44" name="Line 92"/>
            <p:cNvSpPr>
              <a:spLocks noChangeShapeType="1"/>
            </p:cNvSpPr>
            <p:nvPr/>
          </p:nvSpPr>
          <p:spPr bwMode="auto">
            <a:xfrm flipV="1">
              <a:off x="7891355" y="1324966"/>
              <a:ext cx="516807" cy="22083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45" name="Text Box 93"/>
            <p:cNvSpPr txBox="1">
              <a:spLocks noChangeArrowheads="1"/>
            </p:cNvSpPr>
            <p:nvPr/>
          </p:nvSpPr>
          <p:spPr bwMode="auto">
            <a:xfrm>
              <a:off x="7552034" y="529987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40</a:t>
              </a:r>
            </a:p>
          </p:txBody>
        </p:sp>
        <p:sp>
          <p:nvSpPr>
            <p:cNvPr id="46" name="Text Box 94"/>
            <p:cNvSpPr txBox="1">
              <a:spLocks noChangeArrowheads="1"/>
            </p:cNvSpPr>
            <p:nvPr/>
          </p:nvSpPr>
          <p:spPr bwMode="auto">
            <a:xfrm>
              <a:off x="7230032" y="151820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47" name="Text Box 95"/>
            <p:cNvSpPr txBox="1">
              <a:spLocks noChangeArrowheads="1"/>
            </p:cNvSpPr>
            <p:nvPr/>
          </p:nvSpPr>
          <p:spPr bwMode="auto">
            <a:xfrm>
              <a:off x="7998260" y="85572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10</a:t>
              </a:r>
            </a:p>
          </p:txBody>
        </p:sp>
        <p:sp>
          <p:nvSpPr>
            <p:cNvPr id="48" name="Text Box 96"/>
            <p:cNvSpPr txBox="1">
              <a:spLocks noChangeArrowheads="1"/>
            </p:cNvSpPr>
            <p:nvPr/>
          </p:nvSpPr>
          <p:spPr bwMode="auto">
            <a:xfrm>
              <a:off x="6914204" y="770137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49" name="Text Box 97"/>
            <p:cNvSpPr txBox="1">
              <a:spLocks noChangeArrowheads="1"/>
            </p:cNvSpPr>
            <p:nvPr/>
          </p:nvSpPr>
          <p:spPr bwMode="auto">
            <a:xfrm>
              <a:off x="7267311" y="1082056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15</a:t>
              </a:r>
            </a:p>
          </p:txBody>
        </p:sp>
        <p:sp>
          <p:nvSpPr>
            <p:cNvPr id="50" name="Text Box 98"/>
            <p:cNvSpPr txBox="1">
              <a:spLocks noChangeArrowheads="1"/>
            </p:cNvSpPr>
            <p:nvPr/>
          </p:nvSpPr>
          <p:spPr bwMode="auto">
            <a:xfrm>
              <a:off x="7330916" y="1278040"/>
              <a:ext cx="316961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181</a:t>
              </a:r>
            </a:p>
          </p:txBody>
        </p:sp>
        <p:sp>
          <p:nvSpPr>
            <p:cNvPr id="51" name="Text Box 100"/>
            <p:cNvSpPr txBox="1">
              <a:spLocks noChangeArrowheads="1"/>
            </p:cNvSpPr>
            <p:nvPr/>
          </p:nvSpPr>
          <p:spPr bwMode="auto">
            <a:xfrm>
              <a:off x="8252880" y="990964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52" name="Text Box 101"/>
            <p:cNvSpPr txBox="1">
              <a:spLocks noChangeArrowheads="1"/>
            </p:cNvSpPr>
            <p:nvPr/>
          </p:nvSpPr>
          <p:spPr bwMode="auto">
            <a:xfrm>
              <a:off x="8033954" y="1300122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6</a:t>
              </a:r>
            </a:p>
          </p:txBody>
        </p:sp>
        <p:sp>
          <p:nvSpPr>
            <p:cNvPr id="53" name="Text Box 102"/>
            <p:cNvSpPr txBox="1">
              <a:spLocks noChangeArrowheads="1"/>
            </p:cNvSpPr>
            <p:nvPr/>
          </p:nvSpPr>
          <p:spPr bwMode="auto">
            <a:xfrm>
              <a:off x="8636897" y="1057213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8</a:t>
              </a:r>
            </a:p>
          </p:txBody>
        </p:sp>
        <p:sp>
          <p:nvSpPr>
            <p:cNvPr id="54" name="Text Box 103"/>
            <p:cNvSpPr txBox="1">
              <a:spLocks noChangeArrowheads="1"/>
            </p:cNvSpPr>
            <p:nvPr/>
          </p:nvSpPr>
          <p:spPr bwMode="auto">
            <a:xfrm>
              <a:off x="8407204" y="725971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55" name="Text Box 104"/>
            <p:cNvSpPr txBox="1">
              <a:spLocks noChangeArrowheads="1"/>
            </p:cNvSpPr>
            <p:nvPr/>
          </p:nvSpPr>
          <p:spPr bwMode="auto">
            <a:xfrm>
              <a:off x="8665607" y="505144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56" name="Text Box 105"/>
            <p:cNvSpPr txBox="1">
              <a:spLocks noChangeArrowheads="1"/>
            </p:cNvSpPr>
            <p:nvPr/>
          </p:nvSpPr>
          <p:spPr bwMode="auto">
            <a:xfrm>
              <a:off x="7912126" y="438896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30</a:t>
              </a:r>
            </a:p>
          </p:txBody>
        </p:sp>
        <p:sp>
          <p:nvSpPr>
            <p:cNvPr id="57" name="Text Box 106"/>
            <p:cNvSpPr txBox="1">
              <a:spLocks noChangeArrowheads="1"/>
            </p:cNvSpPr>
            <p:nvPr/>
          </p:nvSpPr>
          <p:spPr bwMode="auto">
            <a:xfrm>
              <a:off x="8206222" y="549309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3</a:t>
              </a:r>
            </a:p>
          </p:txBody>
        </p:sp>
        <p:sp>
          <p:nvSpPr>
            <p:cNvPr id="59" name="Text Box 122"/>
            <p:cNvSpPr txBox="1">
              <a:spLocks noChangeArrowheads="1"/>
            </p:cNvSpPr>
            <p:nvPr/>
          </p:nvSpPr>
          <p:spPr bwMode="auto">
            <a:xfrm>
              <a:off x="7178785" y="529987"/>
              <a:ext cx="245573" cy="1910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25</a:t>
              </a:r>
            </a:p>
          </p:txBody>
        </p:sp>
        <p:sp>
          <p:nvSpPr>
            <p:cNvPr id="60" name="Text Box 123"/>
            <p:cNvSpPr txBox="1">
              <a:spLocks noChangeArrowheads="1"/>
            </p:cNvSpPr>
            <p:nvPr/>
          </p:nvSpPr>
          <p:spPr bwMode="auto">
            <a:xfrm>
              <a:off x="8023188" y="1079295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61" name="Text Box 124"/>
            <p:cNvSpPr txBox="1">
              <a:spLocks noChangeArrowheads="1"/>
            </p:cNvSpPr>
            <p:nvPr/>
          </p:nvSpPr>
          <p:spPr bwMode="auto">
            <a:xfrm>
              <a:off x="7728894" y="1148304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62" name="Line 125"/>
            <p:cNvSpPr>
              <a:spLocks noChangeShapeType="1"/>
            </p:cNvSpPr>
            <p:nvPr/>
          </p:nvSpPr>
          <p:spPr bwMode="auto">
            <a:xfrm flipV="1">
              <a:off x="7460682" y="309160"/>
              <a:ext cx="1004903" cy="61831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</a:pPr>
              <a:endParaRPr lang="en-US" sz="2000">
                <a:solidFill>
                  <a:srgbClr val="FFFFFF"/>
                </a:solidFill>
              </a:endParaRPr>
            </a:p>
          </p:txBody>
        </p:sp>
        <p:sp>
          <p:nvSpPr>
            <p:cNvPr id="63" name="Text Box 126"/>
            <p:cNvSpPr txBox="1">
              <a:spLocks noChangeArrowheads="1"/>
            </p:cNvSpPr>
            <p:nvPr/>
          </p:nvSpPr>
          <p:spPr bwMode="auto">
            <a:xfrm>
              <a:off x="7718128" y="688707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3</a:t>
              </a:r>
            </a:p>
          </p:txBody>
        </p:sp>
      </p:grpSp>
      <p:sp>
        <p:nvSpPr>
          <p:cNvPr id="65" name="Freeform 64"/>
          <p:cNvSpPr/>
          <p:nvPr/>
        </p:nvSpPr>
        <p:spPr bwMode="auto">
          <a:xfrm>
            <a:off x="5398604" y="4643627"/>
            <a:ext cx="3377241" cy="1799177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4989521"/>
              <a:gd name="connsiteY0" fmla="*/ 0 h 2964073"/>
              <a:gd name="connsiteX1" fmla="*/ 303828 w 4989521"/>
              <a:gd name="connsiteY1" fmla="*/ 2931715 h 2964073"/>
              <a:gd name="connsiteX2" fmla="*/ 2986417 w 4989521"/>
              <a:gd name="connsiteY2" fmla="*/ 1644220 h 2964073"/>
              <a:gd name="connsiteX3" fmla="*/ 3666358 w 4989521"/>
              <a:gd name="connsiteY3" fmla="*/ 2901183 h 2964073"/>
              <a:gd name="connsiteX4" fmla="*/ 4989521 w 4989521"/>
              <a:gd name="connsiteY4" fmla="*/ 1750690 h 2964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89521" h="2964073">
                <a:moveTo>
                  <a:pt x="62908" y="0"/>
                </a:moveTo>
                <a:cubicBezTo>
                  <a:pt x="61185" y="912958"/>
                  <a:pt x="-183423" y="2657678"/>
                  <a:pt x="303828" y="2931715"/>
                </a:cubicBezTo>
                <a:cubicBezTo>
                  <a:pt x="791079" y="3205752"/>
                  <a:pt x="2425995" y="1649309"/>
                  <a:pt x="2986417" y="1644220"/>
                </a:cubicBezTo>
                <a:cubicBezTo>
                  <a:pt x="3546839" y="1639131"/>
                  <a:pt x="3346950" y="2898580"/>
                  <a:pt x="3666358" y="2901183"/>
                </a:cubicBezTo>
                <a:cubicBezTo>
                  <a:pt x="3931623" y="2917798"/>
                  <a:pt x="4745544" y="1734075"/>
                  <a:pt x="4989521" y="1750690"/>
                </a:cubicBezTo>
              </a:path>
            </a:pathLst>
          </a:custGeom>
          <a:noFill/>
          <a:ln w="38100" cap="flat" cmpd="sng" algn="ctr">
            <a:solidFill>
              <a:schemeClr val="accent1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>
              <a:solidFill>
                <a:srgbClr val="FFFFFF"/>
              </a:solidFill>
            </a:endParaRPr>
          </a:p>
        </p:txBody>
      </p:sp>
      <p:sp>
        <p:nvSpPr>
          <p:cNvPr id="66" name="Freeform 65"/>
          <p:cNvSpPr/>
          <p:nvPr/>
        </p:nvSpPr>
        <p:spPr bwMode="auto">
          <a:xfrm>
            <a:off x="5403327" y="4202377"/>
            <a:ext cx="3427985" cy="139293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1467419 h 3472730"/>
              <a:gd name="connsiteX1" fmla="*/ 1106905 w 5053263"/>
              <a:gd name="connsiteY1" fmla="*/ 3440597 h 3472730"/>
              <a:gd name="connsiteX2" fmla="*/ 3936442 w 5053263"/>
              <a:gd name="connsiteY2" fmla="*/ 155 h 3472730"/>
              <a:gd name="connsiteX3" fmla="*/ 5053263 w 5053263"/>
              <a:gd name="connsiteY3" fmla="*/ 3312261 h 3472730"/>
              <a:gd name="connsiteX0" fmla="*/ 0 w 5124317"/>
              <a:gd name="connsiteY0" fmla="*/ 560667 h 3443828"/>
              <a:gd name="connsiteX1" fmla="*/ 1177959 w 5124317"/>
              <a:gd name="connsiteY1" fmla="*/ 3440597 h 3443828"/>
              <a:gd name="connsiteX2" fmla="*/ 4007496 w 5124317"/>
              <a:gd name="connsiteY2" fmla="*/ 155 h 3443828"/>
              <a:gd name="connsiteX3" fmla="*/ 5124317 w 5124317"/>
              <a:gd name="connsiteY3" fmla="*/ 3312261 h 3443828"/>
              <a:gd name="connsiteX0" fmla="*/ 0 w 5124317"/>
              <a:gd name="connsiteY0" fmla="*/ 565262 h 3316857"/>
              <a:gd name="connsiteX1" fmla="*/ 1320065 w 5124317"/>
              <a:gd name="connsiteY1" fmla="*/ 2538440 h 3316857"/>
              <a:gd name="connsiteX2" fmla="*/ 4007496 w 5124317"/>
              <a:gd name="connsiteY2" fmla="*/ 4750 h 3316857"/>
              <a:gd name="connsiteX3" fmla="*/ 5124317 w 5124317"/>
              <a:gd name="connsiteY3" fmla="*/ 3316856 h 3316857"/>
              <a:gd name="connsiteX0" fmla="*/ 0 w 5061036"/>
              <a:gd name="connsiteY0" fmla="*/ 560795 h 2539789"/>
              <a:gd name="connsiteX1" fmla="*/ 1320065 w 5061036"/>
              <a:gd name="connsiteY1" fmla="*/ 2533973 h 2539789"/>
              <a:gd name="connsiteX2" fmla="*/ 4007496 w 5061036"/>
              <a:gd name="connsiteY2" fmla="*/ 283 h 2539789"/>
              <a:gd name="connsiteX3" fmla="*/ 5061036 w 5061036"/>
              <a:gd name="connsiteY3" fmla="*/ 2400607 h 2539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1036" h="2539789">
                <a:moveTo>
                  <a:pt x="0" y="560795"/>
                </a:moveTo>
                <a:cubicBezTo>
                  <a:pt x="235284" y="1579468"/>
                  <a:pt x="652149" y="2627392"/>
                  <a:pt x="1320065" y="2533973"/>
                </a:cubicBezTo>
                <a:cubicBezTo>
                  <a:pt x="1987981" y="2440554"/>
                  <a:pt x="3384001" y="22511"/>
                  <a:pt x="4007496" y="283"/>
                </a:cubicBezTo>
                <a:cubicBezTo>
                  <a:pt x="4630991" y="-21945"/>
                  <a:pt x="4772278" y="1274986"/>
                  <a:pt x="5061036" y="2400607"/>
                </a:cubicBezTo>
              </a:path>
            </a:pathLst>
          </a:custGeom>
          <a:noFill/>
          <a:ln w="38100" cap="flat" cmpd="sng" algn="ctr">
            <a:solidFill>
              <a:schemeClr val="accent1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3600">
              <a:solidFill>
                <a:srgbClr val="FFFFFF"/>
              </a:solidFill>
            </a:endParaRPr>
          </a:p>
        </p:txBody>
      </p:sp>
      <p:sp>
        <p:nvSpPr>
          <p:cNvPr id="68" name="Text Box 3"/>
          <p:cNvSpPr txBox="1">
            <a:spLocks noChangeArrowheads="1"/>
          </p:cNvSpPr>
          <p:nvPr/>
        </p:nvSpPr>
        <p:spPr bwMode="auto">
          <a:xfrm>
            <a:off x="685801" y="3875544"/>
            <a:ext cx="3657600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For a recursive algorithm,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we must give our friend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a smaller </a:t>
            </a:r>
            <a:r>
              <a:rPr lang="en-US" altLang="en-US" sz="2400" dirty="0" err="1">
                <a:solidFill>
                  <a:srgbClr val="FFFFFF"/>
                </a:solidFill>
              </a:rPr>
              <a:t>subinstance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</a:p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How can this instance be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made smaller?</a:t>
            </a:r>
          </a:p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Remove a node? and edge?  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5486400" y="1066800"/>
            <a:ext cx="2647669" cy="1938041"/>
            <a:chOff x="6418631" y="1087695"/>
            <a:chExt cx="2647669" cy="1938041"/>
          </a:xfrm>
        </p:grpSpPr>
        <p:sp>
          <p:nvSpPr>
            <p:cNvPr id="71" name="Rectangle 70"/>
            <p:cNvSpPr/>
            <p:nvPr/>
          </p:nvSpPr>
          <p:spPr>
            <a:xfrm>
              <a:off x="7227335" y="1087695"/>
              <a:ext cx="1838965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en-US" sz="2400" dirty="0">
                  <a:solidFill>
                    <a:srgbClr val="FFFFFF"/>
                  </a:solidFill>
                </a:rPr>
                <a:t>with </a:t>
              </a:r>
              <a:r>
                <a:rPr lang="en-US" altLang="en-US" sz="2400" dirty="0">
                  <a:solidFill>
                    <a:srgbClr val="FF9900"/>
                  </a:solidFill>
                  <a:latin typeface="Times New Roman"/>
                  <a:cs typeface="Times New Roman"/>
                </a:rPr>
                <a:t>≤</a:t>
              </a:r>
              <a:r>
                <a:rPr lang="en-US" altLang="en-US" sz="2400" i="1" dirty="0">
                  <a:solidFill>
                    <a:srgbClr val="FF9900"/>
                  </a:solidFill>
                </a:rPr>
                <a:t>l</a:t>
              </a:r>
              <a:r>
                <a:rPr lang="en-US" altLang="en-US" sz="2400" dirty="0">
                  <a:solidFill>
                    <a:srgbClr val="FF9900"/>
                  </a:solidFill>
                </a:rPr>
                <a:t> </a:t>
              </a:r>
              <a:r>
                <a:rPr lang="en-US" altLang="en-US" sz="2400" dirty="0">
                  <a:solidFill>
                    <a:srgbClr val="FFFFFF"/>
                  </a:solidFill>
                </a:rPr>
                <a:t>edges</a:t>
              </a:r>
              <a:endParaRPr lang="en-US" sz="2400" dirty="0">
                <a:solidFill>
                  <a:srgbClr val="FFFFFF"/>
                </a:solidFill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6450144" y="1808321"/>
              <a:ext cx="1797287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>
                <a:spcBef>
                  <a:spcPct val="50000"/>
                </a:spcBef>
              </a:pPr>
              <a:r>
                <a:rPr lang="en-US" altLang="en-US" sz="2400" dirty="0">
                  <a:solidFill>
                    <a:srgbClr val="FFFFFF"/>
                  </a:solidFill>
                </a:rPr>
                <a:t>and integer </a:t>
              </a:r>
              <a:r>
                <a:rPr lang="en-US" altLang="en-US" sz="2400" i="1" dirty="0">
                  <a:solidFill>
                    <a:srgbClr val="FF9900"/>
                  </a:solidFill>
                </a:rPr>
                <a:t>l</a:t>
              </a:r>
              <a:r>
                <a:rPr lang="en-US" altLang="en-US" sz="2400" dirty="0">
                  <a:solidFill>
                    <a:srgbClr val="FFFFFF"/>
                  </a:solidFill>
                </a:rPr>
                <a:t>.</a:t>
              </a: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6418631" y="2564071"/>
              <a:ext cx="260039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en-US" sz="2400" dirty="0">
                  <a:solidFill>
                    <a:srgbClr val="FFFFFF"/>
                  </a:solidFill>
                </a:rPr>
                <a:t>with at most </a:t>
              </a:r>
              <a:r>
                <a:rPr lang="en-US" altLang="en-US" sz="2400" i="1" dirty="0">
                  <a:solidFill>
                    <a:srgbClr val="FF9900"/>
                  </a:solidFill>
                </a:rPr>
                <a:t>l </a:t>
              </a:r>
              <a:r>
                <a:rPr lang="en-US" altLang="en-US" sz="2400" dirty="0">
                  <a:solidFill>
                    <a:srgbClr val="FFFFFF"/>
                  </a:solidFill>
                </a:rPr>
                <a:t>edge.</a:t>
              </a:r>
            </a:p>
          </p:txBody>
        </p:sp>
      </p:grpSp>
      <p:sp>
        <p:nvSpPr>
          <p:cNvPr id="75" name="Rectangle 74"/>
          <p:cNvSpPr/>
          <p:nvPr/>
        </p:nvSpPr>
        <p:spPr>
          <a:xfrm>
            <a:off x="8229600" y="3820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9900"/>
                </a:solidFill>
              </a:rPr>
              <a:t>l=3</a:t>
            </a:r>
            <a:endParaRPr lang="en-US" altLang="en-US" sz="2800" dirty="0">
              <a:solidFill>
                <a:srgbClr val="FFFFFF"/>
              </a:solidFill>
            </a:endParaRPr>
          </a:p>
        </p:txBody>
      </p:sp>
      <p:sp>
        <p:nvSpPr>
          <p:cNvPr id="76" name="Rectangle 75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9900"/>
                </a:solidFill>
              </a:rPr>
              <a:t>l=4</a:t>
            </a:r>
            <a:endParaRPr lang="en-US" altLang="en-US" sz="2800" dirty="0">
              <a:solidFill>
                <a:srgbClr val="FFFFFF"/>
              </a:solidFill>
            </a:endParaRPr>
          </a:p>
        </p:txBody>
      </p:sp>
      <p:sp>
        <p:nvSpPr>
          <p:cNvPr id="74" name="Rectangle 2">
            <a:extLst>
              <a:ext uri="{FF2B5EF4-FFF2-40B4-BE49-F238E27FC236}">
                <a16:creationId xmlns:a16="http://schemas.microsoft.com/office/drawing/2014/main" id="{E1C70CF7-C804-418C-8B7C-6E1F3EE7A3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90600" y="-76200"/>
            <a:ext cx="6781800" cy="1143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>
            <a:noAutofit/>
          </a:bodyPr>
          <a:lstStyle/>
          <a:p>
            <a:pPr eaLnBrk="1" hangingPunct="1">
              <a:defRPr/>
            </a:pPr>
            <a:r>
              <a:rPr lang="en-US" sz="3600" dirty="0"/>
              <a:t>Recursive Back Tracking</a:t>
            </a:r>
            <a:br>
              <a:rPr lang="en-US" sz="3600" dirty="0"/>
            </a:br>
            <a:endParaRPr lang="en-US" sz="3600" dirty="0"/>
          </a:p>
        </p:txBody>
      </p:sp>
      <p:sp>
        <p:nvSpPr>
          <p:cNvPr id="77" name="Rectangle 2">
            <a:extLst>
              <a:ext uri="{FF2B5EF4-FFF2-40B4-BE49-F238E27FC236}">
                <a16:creationId xmlns:a16="http://schemas.microsoft.com/office/drawing/2014/main" id="{C082D615-76D9-4997-9052-BAB4851F8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800" y="127000"/>
            <a:ext cx="77724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600" kern="0" dirty="0"/>
              <a:t>A Sequence of Decisions (Bellman Ford)</a:t>
            </a:r>
          </a:p>
        </p:txBody>
      </p:sp>
    </p:spTree>
    <p:extLst>
      <p:ext uri="{BB962C8B-B14F-4D97-AF65-F5344CB8AC3E}">
        <p14:creationId xmlns:p14="http://schemas.microsoft.com/office/powerpoint/2010/main" val="2243435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16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16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816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816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816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816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816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816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6" grpId="0" animBg="1"/>
      <p:bldP spid="75" grpId="0"/>
      <p:bldP spid="7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1" name="Rectangle 27"/>
          <p:cNvSpPr>
            <a:spLocks noChangeArrowheads="1"/>
          </p:cNvSpPr>
          <p:nvPr/>
        </p:nvSpPr>
        <p:spPr bwMode="auto">
          <a:xfrm>
            <a:off x="328613" y="2590800"/>
            <a:ext cx="51181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…the best path from amongst </a:t>
            </a:r>
            <a:br>
              <a:rPr lang="en-US" altLang="en-US"/>
            </a:br>
            <a:r>
              <a:rPr lang="en-US" altLang="en-US"/>
              <a:t>those starting with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1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 </a:t>
            </a:r>
          </a:p>
        </p:txBody>
      </p:sp>
      <p:sp>
        <p:nvSpPr>
          <p:cNvPr id="22532" name="Rectangle 28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Faulty Bird</a:t>
            </a:r>
          </a:p>
        </p:txBody>
      </p:sp>
      <p:grpSp>
        <p:nvGrpSpPr>
          <p:cNvPr id="22533" name="Group 29"/>
          <p:cNvGrpSpPr>
            <a:grpSpLocks/>
          </p:cNvGrpSpPr>
          <p:nvPr/>
        </p:nvGrpSpPr>
        <p:grpSpPr bwMode="auto">
          <a:xfrm>
            <a:off x="6400800" y="152400"/>
            <a:ext cx="685800" cy="685800"/>
            <a:chOff x="3984" y="1200"/>
            <a:chExt cx="432" cy="432"/>
          </a:xfrm>
        </p:grpSpPr>
        <p:pic>
          <p:nvPicPr>
            <p:cNvPr id="22560" name="Picture 30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16" y="120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561" name="Line 31"/>
            <p:cNvSpPr>
              <a:spLocks noChangeShapeType="1"/>
            </p:cNvSpPr>
            <p:nvPr/>
          </p:nvSpPr>
          <p:spPr bwMode="auto">
            <a:xfrm flipH="1"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Line 32"/>
            <p:cNvSpPr>
              <a:spLocks noChangeShapeType="1"/>
            </p:cNvSpPr>
            <p:nvPr/>
          </p:nvSpPr>
          <p:spPr bwMode="auto">
            <a:xfrm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4" name="Group 33"/>
          <p:cNvGrpSpPr>
            <a:grpSpLocks/>
          </p:cNvGrpSpPr>
          <p:nvPr/>
        </p:nvGrpSpPr>
        <p:grpSpPr bwMode="auto">
          <a:xfrm>
            <a:off x="5556250" y="3240088"/>
            <a:ext cx="2063750" cy="3313112"/>
            <a:chOff x="3500" y="2041"/>
            <a:chExt cx="1300" cy="2087"/>
          </a:xfrm>
        </p:grpSpPr>
        <p:grpSp>
          <p:nvGrpSpPr>
            <p:cNvPr id="22535" name="Group 34"/>
            <p:cNvGrpSpPr>
              <a:grpSpLocks/>
            </p:cNvGrpSpPr>
            <p:nvPr/>
          </p:nvGrpSpPr>
          <p:grpSpPr bwMode="auto">
            <a:xfrm>
              <a:off x="3500" y="2782"/>
              <a:ext cx="484" cy="1010"/>
              <a:chOff x="3309" y="2976"/>
              <a:chExt cx="484" cy="1010"/>
            </a:xfrm>
          </p:grpSpPr>
          <p:sp>
            <p:nvSpPr>
              <p:cNvPr id="22545" name="Freeform 3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546" name="Group 3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2547" name="Freeform 3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48" name="Freeform 3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49" name="Freeform 3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0" name="Freeform 4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1" name="Freeform 4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2" name="Freeform 4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3" name="Freeform 4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4" name="Oval 4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5" name="Oval 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6" name="Oval 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7" name="Oval 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8" name="Oval 4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2559" name="Oval 4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2536" name="Line 50"/>
            <p:cNvSpPr>
              <a:spLocks noChangeShapeType="1"/>
            </p:cNvSpPr>
            <p:nvPr/>
          </p:nvSpPr>
          <p:spPr bwMode="auto">
            <a:xfrm flipH="1">
              <a:off x="4128" y="2208"/>
              <a:ext cx="672" cy="3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2537" name="Group 51"/>
            <p:cNvGrpSpPr>
              <a:grpSpLocks noChangeAspect="1"/>
            </p:cNvGrpSpPr>
            <p:nvPr/>
          </p:nvGrpSpPr>
          <p:grpSpPr bwMode="auto">
            <a:xfrm rot="16628987" flipH="1">
              <a:off x="3900" y="1981"/>
              <a:ext cx="503" cy="624"/>
              <a:chOff x="2227" y="1194"/>
              <a:chExt cx="1944" cy="2413"/>
            </a:xfrm>
          </p:grpSpPr>
          <p:sp>
            <p:nvSpPr>
              <p:cNvPr id="22539" name="Freeform 52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7 w 600"/>
                  <a:gd name="T1" fmla="*/ 3 h 608"/>
                  <a:gd name="T2" fmla="*/ 16 w 600"/>
                  <a:gd name="T3" fmla="*/ 2 h 608"/>
                  <a:gd name="T4" fmla="*/ 15 w 600"/>
                  <a:gd name="T5" fmla="*/ 1 h 608"/>
                  <a:gd name="T6" fmla="*/ 13 w 600"/>
                  <a:gd name="T7" fmla="*/ 1 h 608"/>
                  <a:gd name="T8" fmla="*/ 8 w 600"/>
                  <a:gd name="T9" fmla="*/ 0 h 608"/>
                  <a:gd name="T10" fmla="*/ 4 w 600"/>
                  <a:gd name="T11" fmla="*/ 1 h 608"/>
                  <a:gd name="T12" fmla="*/ 1 w 600"/>
                  <a:gd name="T13" fmla="*/ 1 h 608"/>
                  <a:gd name="T14" fmla="*/ 0 w 600"/>
                  <a:gd name="T15" fmla="*/ 2 h 608"/>
                  <a:gd name="T16" fmla="*/ 1 w 600"/>
                  <a:gd name="T17" fmla="*/ 3 h 608"/>
                  <a:gd name="T18" fmla="*/ 2 w 600"/>
                  <a:gd name="T19" fmla="*/ 4 h 608"/>
                  <a:gd name="T20" fmla="*/ 4 w 600"/>
                  <a:gd name="T21" fmla="*/ 5 h 608"/>
                  <a:gd name="T22" fmla="*/ 6 w 600"/>
                  <a:gd name="T23" fmla="*/ 6 h 608"/>
                  <a:gd name="T24" fmla="*/ 8 w 600"/>
                  <a:gd name="T25" fmla="*/ 6 h 608"/>
                  <a:gd name="T26" fmla="*/ 11 w 600"/>
                  <a:gd name="T27" fmla="*/ 6 h 608"/>
                  <a:gd name="T28" fmla="*/ 14 w 600"/>
                  <a:gd name="T29" fmla="*/ 5 h 608"/>
                  <a:gd name="T30" fmla="*/ 15 w 600"/>
                  <a:gd name="T31" fmla="*/ 4 h 608"/>
                  <a:gd name="T32" fmla="*/ 17 w 600"/>
                  <a:gd name="T33" fmla="*/ 4 h 608"/>
                  <a:gd name="T34" fmla="*/ 18 w 600"/>
                  <a:gd name="T35" fmla="*/ 3 h 608"/>
                  <a:gd name="T36" fmla="*/ 25 w 600"/>
                  <a:gd name="T37" fmla="*/ 3 h 608"/>
                  <a:gd name="T38" fmla="*/ 26 w 600"/>
                  <a:gd name="T39" fmla="*/ 2 h 608"/>
                  <a:gd name="T40" fmla="*/ 25 w 600"/>
                  <a:gd name="T41" fmla="*/ 2 h 608"/>
                  <a:gd name="T42" fmla="*/ 17 w 600"/>
                  <a:gd name="T43" fmla="*/ 3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0" name="Freeform 53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9 w 619"/>
                  <a:gd name="T1" fmla="*/ 9 h 1085"/>
                  <a:gd name="T2" fmla="*/ 12 w 619"/>
                  <a:gd name="T3" fmla="*/ 4 h 1085"/>
                  <a:gd name="T4" fmla="*/ 18 w 619"/>
                  <a:gd name="T5" fmla="*/ 1 h 1085"/>
                  <a:gd name="T6" fmla="*/ 20 w 619"/>
                  <a:gd name="T7" fmla="*/ 0 h 1085"/>
                  <a:gd name="T8" fmla="*/ 24 w 619"/>
                  <a:gd name="T9" fmla="*/ 2 h 1085"/>
                  <a:gd name="T10" fmla="*/ 26 w 619"/>
                  <a:gd name="T11" fmla="*/ 5 h 1085"/>
                  <a:gd name="T12" fmla="*/ 26 w 619"/>
                  <a:gd name="T13" fmla="*/ 9 h 1085"/>
                  <a:gd name="T14" fmla="*/ 23 w 619"/>
                  <a:gd name="T15" fmla="*/ 17 h 1085"/>
                  <a:gd name="T16" fmla="*/ 20 w 619"/>
                  <a:gd name="T17" fmla="*/ 24 h 1085"/>
                  <a:gd name="T18" fmla="*/ 18 w 619"/>
                  <a:gd name="T19" fmla="*/ 29 h 1085"/>
                  <a:gd name="T20" fmla="*/ 18 w 619"/>
                  <a:gd name="T21" fmla="*/ 35 h 1085"/>
                  <a:gd name="T22" fmla="*/ 18 w 619"/>
                  <a:gd name="T23" fmla="*/ 41 h 1085"/>
                  <a:gd name="T24" fmla="*/ 20 w 619"/>
                  <a:gd name="T25" fmla="*/ 46 h 1085"/>
                  <a:gd name="T26" fmla="*/ 20 w 619"/>
                  <a:gd name="T27" fmla="*/ 53 h 1085"/>
                  <a:gd name="T28" fmla="*/ 18 w 619"/>
                  <a:gd name="T29" fmla="*/ 57 h 1085"/>
                  <a:gd name="T30" fmla="*/ 15 w 619"/>
                  <a:gd name="T31" fmla="*/ 59 h 1085"/>
                  <a:gd name="T32" fmla="*/ 11 w 619"/>
                  <a:gd name="T33" fmla="*/ 61 h 1085"/>
                  <a:gd name="T34" fmla="*/ 7 w 619"/>
                  <a:gd name="T35" fmla="*/ 61 h 1085"/>
                  <a:gd name="T36" fmla="*/ 4 w 619"/>
                  <a:gd name="T37" fmla="*/ 59 h 1085"/>
                  <a:gd name="T38" fmla="*/ 1 w 619"/>
                  <a:gd name="T39" fmla="*/ 52 h 1085"/>
                  <a:gd name="T40" fmla="*/ 0 w 619"/>
                  <a:gd name="T41" fmla="*/ 45 h 1085"/>
                  <a:gd name="T42" fmla="*/ 1 w 619"/>
                  <a:gd name="T43" fmla="*/ 36 h 1085"/>
                  <a:gd name="T44" fmla="*/ 3 w 619"/>
                  <a:gd name="T45" fmla="*/ 24 h 1085"/>
                  <a:gd name="T46" fmla="*/ 5 w 619"/>
                  <a:gd name="T47" fmla="*/ 15 h 1085"/>
                  <a:gd name="T48" fmla="*/ 9 w 619"/>
                  <a:gd name="T49" fmla="*/ 9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1" name="Freeform 54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3 h 808"/>
                  <a:gd name="T2" fmla="*/ 90 w 782"/>
                  <a:gd name="T3" fmla="*/ 0 h 808"/>
                  <a:gd name="T4" fmla="*/ 220 w 782"/>
                  <a:gd name="T5" fmla="*/ 0 h 808"/>
                  <a:gd name="T6" fmla="*/ 463 w 782"/>
                  <a:gd name="T7" fmla="*/ 1 h 808"/>
                  <a:gd name="T8" fmla="*/ 751 w 782"/>
                  <a:gd name="T9" fmla="*/ 1 h 808"/>
                  <a:gd name="T10" fmla="*/ 857 w 782"/>
                  <a:gd name="T11" fmla="*/ 2 h 808"/>
                  <a:gd name="T12" fmla="*/ 906 w 782"/>
                  <a:gd name="T13" fmla="*/ 3 h 808"/>
                  <a:gd name="T14" fmla="*/ 916 w 782"/>
                  <a:gd name="T15" fmla="*/ 6 h 808"/>
                  <a:gd name="T16" fmla="*/ 883 w 782"/>
                  <a:gd name="T17" fmla="*/ 8 h 808"/>
                  <a:gd name="T18" fmla="*/ 794 w 782"/>
                  <a:gd name="T19" fmla="*/ 11 h 808"/>
                  <a:gd name="T20" fmla="*/ 680 w 782"/>
                  <a:gd name="T21" fmla="*/ 14 h 808"/>
                  <a:gd name="T22" fmla="*/ 593 w 782"/>
                  <a:gd name="T23" fmla="*/ 16 h 808"/>
                  <a:gd name="T24" fmla="*/ 557 w 782"/>
                  <a:gd name="T25" fmla="*/ 19 h 808"/>
                  <a:gd name="T26" fmla="*/ 532 w 782"/>
                  <a:gd name="T27" fmla="*/ 20 h 808"/>
                  <a:gd name="T28" fmla="*/ 541 w 782"/>
                  <a:gd name="T29" fmla="*/ 21 h 808"/>
                  <a:gd name="T30" fmla="*/ 547 w 782"/>
                  <a:gd name="T31" fmla="*/ 22 h 808"/>
                  <a:gd name="T32" fmla="*/ 650 w 782"/>
                  <a:gd name="T33" fmla="*/ 22 h 808"/>
                  <a:gd name="T34" fmla="*/ 813 w 782"/>
                  <a:gd name="T35" fmla="*/ 21 h 808"/>
                  <a:gd name="T36" fmla="*/ 916 w 782"/>
                  <a:gd name="T37" fmla="*/ 21 h 808"/>
                  <a:gd name="T38" fmla="*/ 1024 w 782"/>
                  <a:gd name="T39" fmla="*/ 22 h 808"/>
                  <a:gd name="T40" fmla="*/ 1057 w 782"/>
                  <a:gd name="T41" fmla="*/ 23 h 808"/>
                  <a:gd name="T42" fmla="*/ 1024 w 782"/>
                  <a:gd name="T43" fmla="*/ 25 h 808"/>
                  <a:gd name="T44" fmla="*/ 979 w 782"/>
                  <a:gd name="T45" fmla="*/ 25 h 808"/>
                  <a:gd name="T46" fmla="*/ 906 w 782"/>
                  <a:gd name="T47" fmla="*/ 25 h 808"/>
                  <a:gd name="T48" fmla="*/ 809 w 782"/>
                  <a:gd name="T49" fmla="*/ 23 h 808"/>
                  <a:gd name="T50" fmla="*/ 703 w 782"/>
                  <a:gd name="T51" fmla="*/ 23 h 808"/>
                  <a:gd name="T52" fmla="*/ 532 w 782"/>
                  <a:gd name="T53" fmla="*/ 25 h 808"/>
                  <a:gd name="T54" fmla="*/ 480 w 782"/>
                  <a:gd name="T55" fmla="*/ 24 h 808"/>
                  <a:gd name="T56" fmla="*/ 452 w 782"/>
                  <a:gd name="T57" fmla="*/ 23 h 808"/>
                  <a:gd name="T58" fmla="*/ 452 w 782"/>
                  <a:gd name="T59" fmla="*/ 21 h 808"/>
                  <a:gd name="T60" fmla="*/ 452 w 782"/>
                  <a:gd name="T61" fmla="*/ 18 h 808"/>
                  <a:gd name="T62" fmla="*/ 525 w 782"/>
                  <a:gd name="T63" fmla="*/ 16 h 808"/>
                  <a:gd name="T64" fmla="*/ 635 w 782"/>
                  <a:gd name="T65" fmla="*/ 12 h 808"/>
                  <a:gd name="T66" fmla="*/ 730 w 782"/>
                  <a:gd name="T67" fmla="*/ 10 h 808"/>
                  <a:gd name="T68" fmla="*/ 790 w 782"/>
                  <a:gd name="T69" fmla="*/ 8 h 808"/>
                  <a:gd name="T70" fmla="*/ 821 w 782"/>
                  <a:gd name="T71" fmla="*/ 6 h 808"/>
                  <a:gd name="T72" fmla="*/ 809 w 782"/>
                  <a:gd name="T73" fmla="*/ 5 h 808"/>
                  <a:gd name="T74" fmla="*/ 764 w 782"/>
                  <a:gd name="T75" fmla="*/ 3 h 808"/>
                  <a:gd name="T76" fmla="*/ 703 w 782"/>
                  <a:gd name="T77" fmla="*/ 3 h 808"/>
                  <a:gd name="T78" fmla="*/ 635 w 782"/>
                  <a:gd name="T79" fmla="*/ 3 h 808"/>
                  <a:gd name="T80" fmla="*/ 484 w 782"/>
                  <a:gd name="T81" fmla="*/ 3 h 808"/>
                  <a:gd name="T82" fmla="*/ 261 w 782"/>
                  <a:gd name="T83" fmla="*/ 4 h 808"/>
                  <a:gd name="T84" fmla="*/ 94 w 782"/>
                  <a:gd name="T85" fmla="*/ 4 h 808"/>
                  <a:gd name="T86" fmla="*/ 28 w 782"/>
                  <a:gd name="T87" fmla="*/ 4 h 808"/>
                  <a:gd name="T88" fmla="*/ 0 w 782"/>
                  <a:gd name="T89" fmla="*/ 3 h 808"/>
                  <a:gd name="T90" fmla="*/ 0 w 782"/>
                  <a:gd name="T91" fmla="*/ 3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2" name="Freeform 55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2806 w 992"/>
                  <a:gd name="T1" fmla="*/ 5 h 770"/>
                  <a:gd name="T2" fmla="*/ 2859 w 992"/>
                  <a:gd name="T3" fmla="*/ 4 h 770"/>
                  <a:gd name="T4" fmla="*/ 3056 w 992"/>
                  <a:gd name="T5" fmla="*/ 3 h 770"/>
                  <a:gd name="T6" fmla="*/ 3298 w 992"/>
                  <a:gd name="T7" fmla="*/ 3 h 770"/>
                  <a:gd name="T8" fmla="*/ 3443 w 992"/>
                  <a:gd name="T9" fmla="*/ 4 h 770"/>
                  <a:gd name="T10" fmla="*/ 3379 w 992"/>
                  <a:gd name="T11" fmla="*/ 5 h 770"/>
                  <a:gd name="T12" fmla="*/ 3246 w 992"/>
                  <a:gd name="T13" fmla="*/ 7 h 770"/>
                  <a:gd name="T14" fmla="*/ 2976 w 992"/>
                  <a:gd name="T15" fmla="*/ 10 h 770"/>
                  <a:gd name="T16" fmla="*/ 2643 w 992"/>
                  <a:gd name="T17" fmla="*/ 11 h 770"/>
                  <a:gd name="T18" fmla="*/ 2367 w 992"/>
                  <a:gd name="T19" fmla="*/ 12 h 770"/>
                  <a:gd name="T20" fmla="*/ 2056 w 992"/>
                  <a:gd name="T21" fmla="*/ 13 h 770"/>
                  <a:gd name="T22" fmla="*/ 1760 w 992"/>
                  <a:gd name="T23" fmla="*/ 13 h 770"/>
                  <a:gd name="T24" fmla="*/ 1535 w 992"/>
                  <a:gd name="T25" fmla="*/ 12 h 770"/>
                  <a:gd name="T26" fmla="*/ 1452 w 992"/>
                  <a:gd name="T27" fmla="*/ 11 h 770"/>
                  <a:gd name="T28" fmla="*/ 1361 w 992"/>
                  <a:gd name="T29" fmla="*/ 10 h 770"/>
                  <a:gd name="T30" fmla="*/ 1254 w 992"/>
                  <a:gd name="T31" fmla="*/ 6 h 770"/>
                  <a:gd name="T32" fmla="*/ 1174 w 992"/>
                  <a:gd name="T33" fmla="*/ 4 h 770"/>
                  <a:gd name="T34" fmla="*/ 1174 w 992"/>
                  <a:gd name="T35" fmla="*/ 2 h 770"/>
                  <a:gd name="T36" fmla="*/ 1119 w 992"/>
                  <a:gd name="T37" fmla="*/ 1 h 770"/>
                  <a:gd name="T38" fmla="*/ 965 w 992"/>
                  <a:gd name="T39" fmla="*/ 1 h 770"/>
                  <a:gd name="T40" fmla="*/ 776 w 992"/>
                  <a:gd name="T41" fmla="*/ 2 h 770"/>
                  <a:gd name="T42" fmla="*/ 599 w 992"/>
                  <a:gd name="T43" fmla="*/ 3 h 770"/>
                  <a:gd name="T44" fmla="*/ 398 w 992"/>
                  <a:gd name="T45" fmla="*/ 4 h 770"/>
                  <a:gd name="T46" fmla="*/ 92 w 992"/>
                  <a:gd name="T47" fmla="*/ 4 h 770"/>
                  <a:gd name="T48" fmla="*/ 0 w 992"/>
                  <a:gd name="T49" fmla="*/ 3 h 770"/>
                  <a:gd name="T50" fmla="*/ 0 w 992"/>
                  <a:gd name="T51" fmla="*/ 2 h 770"/>
                  <a:gd name="T52" fmla="*/ 137 w 992"/>
                  <a:gd name="T53" fmla="*/ 2 h 770"/>
                  <a:gd name="T54" fmla="*/ 284 w 992"/>
                  <a:gd name="T55" fmla="*/ 2 h 770"/>
                  <a:gd name="T56" fmla="*/ 411 w 992"/>
                  <a:gd name="T57" fmla="*/ 2 h 770"/>
                  <a:gd name="T58" fmla="*/ 655 w 992"/>
                  <a:gd name="T59" fmla="*/ 1 h 770"/>
                  <a:gd name="T60" fmla="*/ 893 w 992"/>
                  <a:gd name="T61" fmla="*/ 1 h 770"/>
                  <a:gd name="T62" fmla="*/ 1119 w 992"/>
                  <a:gd name="T63" fmla="*/ 1 h 770"/>
                  <a:gd name="T64" fmla="*/ 1441 w 992"/>
                  <a:gd name="T65" fmla="*/ 0 h 770"/>
                  <a:gd name="T66" fmla="*/ 1452 w 992"/>
                  <a:gd name="T67" fmla="*/ 1 h 770"/>
                  <a:gd name="T68" fmla="*/ 1380 w 992"/>
                  <a:gd name="T69" fmla="*/ 1 h 770"/>
                  <a:gd name="T70" fmla="*/ 1361 w 992"/>
                  <a:gd name="T71" fmla="*/ 4 h 770"/>
                  <a:gd name="T72" fmla="*/ 1452 w 992"/>
                  <a:gd name="T73" fmla="*/ 6 h 770"/>
                  <a:gd name="T74" fmla="*/ 1604 w 992"/>
                  <a:gd name="T75" fmla="*/ 8 h 770"/>
                  <a:gd name="T76" fmla="*/ 1734 w 992"/>
                  <a:gd name="T77" fmla="*/ 10 h 770"/>
                  <a:gd name="T78" fmla="*/ 1938 w 992"/>
                  <a:gd name="T79" fmla="*/ 11 h 770"/>
                  <a:gd name="T80" fmla="*/ 2135 w 992"/>
                  <a:gd name="T81" fmla="*/ 11 h 770"/>
                  <a:gd name="T82" fmla="*/ 2337 w 992"/>
                  <a:gd name="T83" fmla="*/ 10 h 770"/>
                  <a:gd name="T84" fmla="*/ 2602 w 992"/>
                  <a:gd name="T85" fmla="*/ 8 h 770"/>
                  <a:gd name="T86" fmla="*/ 2778 w 992"/>
                  <a:gd name="T87" fmla="*/ 6 h 770"/>
                  <a:gd name="T88" fmla="*/ 2806 w 992"/>
                  <a:gd name="T89" fmla="*/ 5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Freeform 56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20 w 699"/>
                  <a:gd name="T1" fmla="*/ 52 h 1216"/>
                  <a:gd name="T2" fmla="*/ 25 w 699"/>
                  <a:gd name="T3" fmla="*/ 59 h 1216"/>
                  <a:gd name="T4" fmla="*/ 27 w 699"/>
                  <a:gd name="T5" fmla="*/ 59 h 1216"/>
                  <a:gd name="T6" fmla="*/ 31 w 699"/>
                  <a:gd name="T7" fmla="*/ 61 h 1216"/>
                  <a:gd name="T8" fmla="*/ 31 w 699"/>
                  <a:gd name="T9" fmla="*/ 63 h 1216"/>
                  <a:gd name="T10" fmla="*/ 31 w 699"/>
                  <a:gd name="T11" fmla="*/ 68 h 1216"/>
                  <a:gd name="T12" fmla="*/ 28 w 699"/>
                  <a:gd name="T13" fmla="*/ 68 h 1216"/>
                  <a:gd name="T14" fmla="*/ 24 w 699"/>
                  <a:gd name="T15" fmla="*/ 65 h 1216"/>
                  <a:gd name="T16" fmla="*/ 17 w 699"/>
                  <a:gd name="T17" fmla="*/ 57 h 1216"/>
                  <a:gd name="T18" fmla="*/ 13 w 699"/>
                  <a:gd name="T19" fmla="*/ 49 h 1216"/>
                  <a:gd name="T20" fmla="*/ 11 w 699"/>
                  <a:gd name="T21" fmla="*/ 43 h 1216"/>
                  <a:gd name="T22" fmla="*/ 9 w 699"/>
                  <a:gd name="T23" fmla="*/ 33 h 1216"/>
                  <a:gd name="T24" fmla="*/ 9 w 699"/>
                  <a:gd name="T25" fmla="*/ 20 h 1216"/>
                  <a:gd name="T26" fmla="*/ 9 w 699"/>
                  <a:gd name="T27" fmla="*/ 16 h 1216"/>
                  <a:gd name="T28" fmla="*/ 7 w 699"/>
                  <a:gd name="T29" fmla="*/ 13 h 1216"/>
                  <a:gd name="T30" fmla="*/ 1 w 699"/>
                  <a:gd name="T31" fmla="*/ 14 h 1216"/>
                  <a:gd name="T32" fmla="*/ 0 w 699"/>
                  <a:gd name="T33" fmla="*/ 13 h 1216"/>
                  <a:gd name="T34" fmla="*/ 1 w 699"/>
                  <a:gd name="T35" fmla="*/ 12 h 1216"/>
                  <a:gd name="T36" fmla="*/ 5 w 699"/>
                  <a:gd name="T37" fmla="*/ 11 h 1216"/>
                  <a:gd name="T38" fmla="*/ 6 w 699"/>
                  <a:gd name="T39" fmla="*/ 10 h 1216"/>
                  <a:gd name="T40" fmla="*/ 1 w 699"/>
                  <a:gd name="T41" fmla="*/ 6 h 1216"/>
                  <a:gd name="T42" fmla="*/ 1 w 699"/>
                  <a:gd name="T43" fmla="*/ 4 h 1216"/>
                  <a:gd name="T44" fmla="*/ 1 w 699"/>
                  <a:gd name="T45" fmla="*/ 4 h 1216"/>
                  <a:gd name="T46" fmla="*/ 6 w 699"/>
                  <a:gd name="T47" fmla="*/ 7 h 1216"/>
                  <a:gd name="T48" fmla="*/ 7 w 699"/>
                  <a:gd name="T49" fmla="*/ 7 h 1216"/>
                  <a:gd name="T50" fmla="*/ 6 w 699"/>
                  <a:gd name="T51" fmla="*/ 1 h 1216"/>
                  <a:gd name="T52" fmla="*/ 7 w 699"/>
                  <a:gd name="T53" fmla="*/ 0 h 1216"/>
                  <a:gd name="T54" fmla="*/ 7 w 699"/>
                  <a:gd name="T55" fmla="*/ 1 h 1216"/>
                  <a:gd name="T56" fmla="*/ 9 w 699"/>
                  <a:gd name="T57" fmla="*/ 7 h 1216"/>
                  <a:gd name="T58" fmla="*/ 10 w 699"/>
                  <a:gd name="T59" fmla="*/ 7 h 1216"/>
                  <a:gd name="T60" fmla="*/ 13 w 699"/>
                  <a:gd name="T61" fmla="*/ 1 h 1216"/>
                  <a:gd name="T62" fmla="*/ 14 w 699"/>
                  <a:gd name="T63" fmla="*/ 1 h 1216"/>
                  <a:gd name="T64" fmla="*/ 14 w 699"/>
                  <a:gd name="T65" fmla="*/ 2 h 1216"/>
                  <a:gd name="T66" fmla="*/ 12 w 699"/>
                  <a:gd name="T67" fmla="*/ 8 h 1216"/>
                  <a:gd name="T68" fmla="*/ 12 w 699"/>
                  <a:gd name="T69" fmla="*/ 11 h 1216"/>
                  <a:gd name="T70" fmla="*/ 12 w 699"/>
                  <a:gd name="T71" fmla="*/ 15 h 1216"/>
                  <a:gd name="T72" fmla="*/ 12 w 699"/>
                  <a:gd name="T73" fmla="*/ 20 h 1216"/>
                  <a:gd name="T74" fmla="*/ 12 w 699"/>
                  <a:gd name="T75" fmla="*/ 30 h 1216"/>
                  <a:gd name="T76" fmla="*/ 13 w 699"/>
                  <a:gd name="T77" fmla="*/ 36 h 1216"/>
                  <a:gd name="T78" fmla="*/ 15 w 699"/>
                  <a:gd name="T79" fmla="*/ 43 h 1216"/>
                  <a:gd name="T80" fmla="*/ 17 w 699"/>
                  <a:gd name="T81" fmla="*/ 47 h 1216"/>
                  <a:gd name="T82" fmla="*/ 20 w 699"/>
                  <a:gd name="T83" fmla="*/ 52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Freeform 57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22 h 1139"/>
                  <a:gd name="T2" fmla="*/ 0 w 915"/>
                  <a:gd name="T3" fmla="*/ 24 h 1139"/>
                  <a:gd name="T4" fmla="*/ 1 w 915"/>
                  <a:gd name="T5" fmla="*/ 25 h 1139"/>
                  <a:gd name="T6" fmla="*/ 3 w 915"/>
                  <a:gd name="T7" fmla="*/ 25 h 1139"/>
                  <a:gd name="T8" fmla="*/ 10 w 915"/>
                  <a:gd name="T9" fmla="*/ 25 h 1139"/>
                  <a:gd name="T10" fmla="*/ 18 w 915"/>
                  <a:gd name="T11" fmla="*/ 23 h 1139"/>
                  <a:gd name="T12" fmla="*/ 25 w 915"/>
                  <a:gd name="T13" fmla="*/ 21 h 1139"/>
                  <a:gd name="T14" fmla="*/ 28 w 915"/>
                  <a:gd name="T15" fmla="*/ 18 h 1139"/>
                  <a:gd name="T16" fmla="*/ 32 w 915"/>
                  <a:gd name="T17" fmla="*/ 13 h 1139"/>
                  <a:gd name="T18" fmla="*/ 33 w 915"/>
                  <a:gd name="T19" fmla="*/ 9 h 1139"/>
                  <a:gd name="T20" fmla="*/ 33 w 915"/>
                  <a:gd name="T21" fmla="*/ 6 h 1139"/>
                  <a:gd name="T22" fmla="*/ 35 w 915"/>
                  <a:gd name="T23" fmla="*/ 5 h 1139"/>
                  <a:gd name="T24" fmla="*/ 38 w 915"/>
                  <a:gd name="T25" fmla="*/ 4 h 1139"/>
                  <a:gd name="T26" fmla="*/ 41 w 915"/>
                  <a:gd name="T27" fmla="*/ 4 h 1139"/>
                  <a:gd name="T28" fmla="*/ 41 w 915"/>
                  <a:gd name="T29" fmla="*/ 4 h 1139"/>
                  <a:gd name="T30" fmla="*/ 37 w 915"/>
                  <a:gd name="T31" fmla="*/ 4 h 1139"/>
                  <a:gd name="T32" fmla="*/ 36 w 915"/>
                  <a:gd name="T33" fmla="*/ 4 h 1139"/>
                  <a:gd name="T34" fmla="*/ 39 w 915"/>
                  <a:gd name="T35" fmla="*/ 1 h 1139"/>
                  <a:gd name="T36" fmla="*/ 39 w 915"/>
                  <a:gd name="T37" fmla="*/ 1 h 1139"/>
                  <a:gd name="T38" fmla="*/ 38 w 915"/>
                  <a:gd name="T39" fmla="*/ 1 h 1139"/>
                  <a:gd name="T40" fmla="*/ 35 w 915"/>
                  <a:gd name="T41" fmla="*/ 2 h 1139"/>
                  <a:gd name="T42" fmla="*/ 35 w 915"/>
                  <a:gd name="T43" fmla="*/ 2 h 1139"/>
                  <a:gd name="T44" fmla="*/ 35 w 915"/>
                  <a:gd name="T45" fmla="*/ 1 h 1139"/>
                  <a:gd name="T46" fmla="*/ 34 w 915"/>
                  <a:gd name="T47" fmla="*/ 0 h 1139"/>
                  <a:gd name="T48" fmla="*/ 33 w 915"/>
                  <a:gd name="T49" fmla="*/ 1 h 1139"/>
                  <a:gd name="T50" fmla="*/ 33 w 915"/>
                  <a:gd name="T51" fmla="*/ 2 h 1139"/>
                  <a:gd name="T52" fmla="*/ 32 w 915"/>
                  <a:gd name="T53" fmla="*/ 2 h 1139"/>
                  <a:gd name="T54" fmla="*/ 30 w 915"/>
                  <a:gd name="T55" fmla="*/ 1 h 1139"/>
                  <a:gd name="T56" fmla="*/ 28 w 915"/>
                  <a:gd name="T57" fmla="*/ 1 h 1139"/>
                  <a:gd name="T58" fmla="*/ 28 w 915"/>
                  <a:gd name="T59" fmla="*/ 2 h 1139"/>
                  <a:gd name="T60" fmla="*/ 31 w 915"/>
                  <a:gd name="T61" fmla="*/ 4 h 1139"/>
                  <a:gd name="T62" fmla="*/ 31 w 915"/>
                  <a:gd name="T63" fmla="*/ 4 h 1139"/>
                  <a:gd name="T64" fmla="*/ 30 w 915"/>
                  <a:gd name="T65" fmla="*/ 6 h 1139"/>
                  <a:gd name="T66" fmla="*/ 30 w 915"/>
                  <a:gd name="T67" fmla="*/ 7 h 1139"/>
                  <a:gd name="T68" fmla="*/ 30 w 915"/>
                  <a:gd name="T69" fmla="*/ 11 h 1139"/>
                  <a:gd name="T70" fmla="*/ 28 w 915"/>
                  <a:gd name="T71" fmla="*/ 14 h 1139"/>
                  <a:gd name="T72" fmla="*/ 28 w 915"/>
                  <a:gd name="T73" fmla="*/ 16 h 1139"/>
                  <a:gd name="T74" fmla="*/ 25 w 915"/>
                  <a:gd name="T75" fmla="*/ 18 h 1139"/>
                  <a:gd name="T76" fmla="*/ 22 w 915"/>
                  <a:gd name="T77" fmla="*/ 21 h 1139"/>
                  <a:gd name="T78" fmla="*/ 20 w 915"/>
                  <a:gd name="T79" fmla="*/ 21 h 1139"/>
                  <a:gd name="T80" fmla="*/ 15 w 915"/>
                  <a:gd name="T81" fmla="*/ 22 h 1139"/>
                  <a:gd name="T82" fmla="*/ 9 w 915"/>
                  <a:gd name="T83" fmla="*/ 22 h 1139"/>
                  <a:gd name="T84" fmla="*/ 4 w 915"/>
                  <a:gd name="T85" fmla="*/ 23 h 1139"/>
                  <a:gd name="T86" fmla="*/ 1 w 915"/>
                  <a:gd name="T87" fmla="*/ 22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38" name="Freeform 58"/>
            <p:cNvSpPr>
              <a:spLocks/>
            </p:cNvSpPr>
            <p:nvPr/>
          </p:nvSpPr>
          <p:spPr bwMode="auto">
            <a:xfrm>
              <a:off x="4128" y="2640"/>
              <a:ext cx="576" cy="1488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5458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19063"/>
            <a:ext cx="6505575" cy="666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75459" name="Rectangle 5"/>
          <p:cNvSpPr>
            <a:spLocks noChangeArrowheads="1"/>
          </p:cNvSpPr>
          <p:nvPr/>
        </p:nvSpPr>
        <p:spPr bwMode="auto">
          <a:xfrm>
            <a:off x="3962400" y="1981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Fill in Box</a:t>
            </a: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2"/>
          <p:cNvSpPr>
            <a:spLocks noChangeArrowheads="1"/>
          </p:cNvSpPr>
          <p:nvPr/>
        </p:nvSpPr>
        <p:spPr bwMode="auto">
          <a:xfrm>
            <a:off x="3429000" y="1981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Fill in Box</a:t>
            </a:r>
          </a:p>
        </p:txBody>
      </p:sp>
      <p:pic>
        <p:nvPicPr>
          <p:cNvPr id="276483" name="Picture 4" descr="capture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650" y="1295400"/>
            <a:ext cx="5314950" cy="4183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7506" name="Picture 23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1755160" name="Text Box 24"/>
          <p:cNvSpPr txBox="1">
            <a:spLocks noChangeArrowheads="1"/>
          </p:cNvSpPr>
          <p:nvPr/>
        </p:nvSpPr>
        <p:spPr bwMode="auto">
          <a:xfrm>
            <a:off x="5981700" y="1431925"/>
            <a:ext cx="3238500" cy="186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Order to fill table:</a:t>
            </a:r>
          </a:p>
          <a:p>
            <a:pPr eaLnBrk="1" hangingPunct="1"/>
            <a:r>
              <a:rPr lang="en-US" altLang="en-US" sz="2800"/>
              <a:t>so that nobody waits</a:t>
            </a:r>
            <a:br>
              <a:rPr lang="en-US" altLang="en-US" sz="2800"/>
            </a:br>
            <a:endParaRPr lang="en-US" altLang="en-US" sz="2800"/>
          </a:p>
          <a:p>
            <a:pPr eaLnBrk="1" hangingPunct="1">
              <a:buFontTx/>
              <a:buNone/>
            </a:pPr>
            <a:r>
              <a:rPr lang="en-US" altLang="en-US" sz="2800"/>
              <a:t>   This guy waits for</a:t>
            </a:r>
          </a:p>
        </p:txBody>
      </p:sp>
      <p:sp>
        <p:nvSpPr>
          <p:cNvPr id="1755162" name="Rectangle 26"/>
          <p:cNvSpPr>
            <a:spLocks noChangeArrowheads="1"/>
          </p:cNvSpPr>
          <p:nvPr/>
        </p:nvSpPr>
        <p:spPr bwMode="auto">
          <a:xfrm>
            <a:off x="3609975" y="44196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3" name="Rectangle 27"/>
          <p:cNvSpPr>
            <a:spLocks noChangeArrowheads="1"/>
          </p:cNvSpPr>
          <p:nvPr/>
        </p:nvSpPr>
        <p:spPr bwMode="auto">
          <a:xfrm>
            <a:off x="3609975" y="3900488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4" name="Rectangle 28"/>
          <p:cNvSpPr>
            <a:spLocks noChangeArrowheads="1"/>
          </p:cNvSpPr>
          <p:nvPr/>
        </p:nvSpPr>
        <p:spPr bwMode="auto">
          <a:xfrm>
            <a:off x="3076575" y="388620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5" name="Rectangle 29"/>
          <p:cNvSpPr>
            <a:spLocks noChangeArrowheads="1"/>
          </p:cNvSpPr>
          <p:nvPr/>
        </p:nvSpPr>
        <p:spPr bwMode="auto">
          <a:xfrm>
            <a:off x="3067050" y="4433888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6" name="Line 30"/>
          <p:cNvSpPr>
            <a:spLocks noChangeShapeType="1"/>
          </p:cNvSpPr>
          <p:nvPr/>
        </p:nvSpPr>
        <p:spPr bwMode="auto">
          <a:xfrm>
            <a:off x="1295400" y="20574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67" name="Line 31"/>
          <p:cNvSpPr>
            <a:spLocks noChangeShapeType="1"/>
          </p:cNvSpPr>
          <p:nvPr/>
        </p:nvSpPr>
        <p:spPr bwMode="auto">
          <a:xfrm>
            <a:off x="1309688" y="25908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68" name="Line 32"/>
          <p:cNvSpPr>
            <a:spLocks noChangeShapeType="1"/>
          </p:cNvSpPr>
          <p:nvPr/>
        </p:nvSpPr>
        <p:spPr bwMode="auto">
          <a:xfrm>
            <a:off x="1323975" y="31242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69" name="Line 33"/>
          <p:cNvSpPr>
            <a:spLocks noChangeShapeType="1"/>
          </p:cNvSpPr>
          <p:nvPr/>
        </p:nvSpPr>
        <p:spPr bwMode="auto">
          <a:xfrm>
            <a:off x="1338263" y="36576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70" name="Line 34"/>
          <p:cNvSpPr>
            <a:spLocks noChangeShapeType="1"/>
          </p:cNvSpPr>
          <p:nvPr/>
        </p:nvSpPr>
        <p:spPr bwMode="auto">
          <a:xfrm>
            <a:off x="1352550" y="41910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71" name="Line 35"/>
          <p:cNvSpPr>
            <a:spLocks noChangeShapeType="1"/>
          </p:cNvSpPr>
          <p:nvPr/>
        </p:nvSpPr>
        <p:spPr bwMode="auto">
          <a:xfrm>
            <a:off x="1366838" y="4724400"/>
            <a:ext cx="206216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18" name="Rectangle 37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Order to Fill in Table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51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51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55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55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55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55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55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55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55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55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55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55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55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55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55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55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55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55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55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55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55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55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7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755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55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5162" grpId="0" animBg="1"/>
      <p:bldP spid="1755163" grpId="0" animBg="1"/>
      <p:bldP spid="1755164" grpId="0" animBg="1"/>
      <p:bldP spid="1755165" grpId="0" animBg="1"/>
      <p:bldP spid="1755166" grpId="0" animBg="1"/>
      <p:bldP spid="1755167" grpId="0" animBg="1"/>
      <p:bldP spid="1755168" grpId="0" animBg="1"/>
      <p:bldP spid="1755169" grpId="0" animBg="1"/>
      <p:bldP spid="1755170" grpId="0" animBg="1"/>
      <p:bldP spid="1755171" grpId="0" animBg="1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8530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600075"/>
            <a:ext cx="8556625" cy="6181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78531" name="Rectangle 3"/>
          <p:cNvSpPr>
            <a:spLocks noChangeArrowheads="1"/>
          </p:cNvSpPr>
          <p:nvPr/>
        </p:nvSpPr>
        <p:spPr bwMode="auto">
          <a:xfrm>
            <a:off x="990600" y="3144838"/>
            <a:ext cx="7239000" cy="2951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>
                <a:solidFill>
                  <a:schemeClr val="bg2"/>
                </a:solidFill>
              </a:rPr>
              <a:t>           (later)</a:t>
            </a:r>
          </a:p>
        </p:txBody>
      </p:sp>
      <p:sp>
        <p:nvSpPr>
          <p:cNvPr id="278532" name="Rectangle 4"/>
          <p:cNvSpPr>
            <a:spLocks noChangeArrowheads="1"/>
          </p:cNvSpPr>
          <p:nvPr/>
        </p:nvSpPr>
        <p:spPr bwMode="auto">
          <a:xfrm>
            <a:off x="838200" y="6096000"/>
            <a:ext cx="4648200" cy="6858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78533" name="Rectangle 5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Order to Fill in Table</a:t>
            </a: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9554" name="Picture 3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1767428" name="Text Box 4"/>
          <p:cNvSpPr txBox="1">
            <a:spLocks noChangeArrowheads="1"/>
          </p:cNvSpPr>
          <p:nvPr/>
        </p:nvSpPr>
        <p:spPr bwMode="auto">
          <a:xfrm>
            <a:off x="5943600" y="1431925"/>
            <a:ext cx="2822575" cy="271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Cases:</a:t>
            </a:r>
          </a:p>
          <a:p>
            <a:pPr eaLnBrk="1" hangingPunct="1"/>
            <a:r>
              <a:rPr lang="en-US" altLang="en-US" sz="2800"/>
              <a:t>general algorithm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does not work</a:t>
            </a:r>
            <a:br>
              <a:rPr lang="en-US" altLang="en-US" sz="2800"/>
            </a:br>
            <a:endParaRPr lang="en-US" altLang="en-US" sz="2800"/>
          </a:p>
          <a:p>
            <a:pPr eaLnBrk="1" hangingPunct="1"/>
            <a:r>
              <a:rPr lang="en-US" altLang="en-US" sz="2800"/>
              <a:t>This guy’s </a:t>
            </a:r>
            <a:br>
              <a:rPr lang="en-US" altLang="en-US" sz="2800"/>
            </a:br>
            <a:r>
              <a:rPr lang="en-US" altLang="en-US" sz="2800"/>
              <a:t>  friends are</a:t>
            </a:r>
          </a:p>
        </p:txBody>
      </p:sp>
      <p:sp>
        <p:nvSpPr>
          <p:cNvPr id="1767429" name="Rectangle 5"/>
          <p:cNvSpPr>
            <a:spLocks noChangeArrowheads="1"/>
          </p:cNvSpPr>
          <p:nvPr/>
        </p:nvSpPr>
        <p:spPr bwMode="auto">
          <a:xfrm>
            <a:off x="933450" y="4424363"/>
            <a:ext cx="561975" cy="471487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67430" name="Rectangle 6"/>
          <p:cNvSpPr>
            <a:spLocks noChangeArrowheads="1"/>
          </p:cNvSpPr>
          <p:nvPr/>
        </p:nvSpPr>
        <p:spPr bwMode="auto">
          <a:xfrm>
            <a:off x="933450" y="390525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67431" name="Rectangle 7"/>
          <p:cNvSpPr>
            <a:spLocks noChangeArrowheads="1"/>
          </p:cNvSpPr>
          <p:nvPr/>
        </p:nvSpPr>
        <p:spPr bwMode="auto">
          <a:xfrm>
            <a:off x="400050" y="3890963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67432" name="Rectangle 8"/>
          <p:cNvSpPr>
            <a:spLocks noChangeArrowheads="1"/>
          </p:cNvSpPr>
          <p:nvPr/>
        </p:nvSpPr>
        <p:spPr bwMode="auto">
          <a:xfrm>
            <a:off x="390525" y="443865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79560" name="Rectangle 16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Base Cases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674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674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674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674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674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674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674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674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67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67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67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67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67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67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67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67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7429" grpId="0" animBg="1"/>
      <p:bldP spid="1767430" grpId="0" animBg="1"/>
      <p:bldP spid="1767431" grpId="0" animBg="1"/>
      <p:bldP spid="1767432" grpId="0" animBg="1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0578" name="Picture 3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280579" name="Text Box 4"/>
          <p:cNvSpPr txBox="1">
            <a:spLocks noChangeArrowheads="1"/>
          </p:cNvSpPr>
          <p:nvPr/>
        </p:nvSpPr>
        <p:spPr bwMode="auto">
          <a:xfrm>
            <a:off x="5943600" y="1431925"/>
            <a:ext cx="2822575" cy="143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Cases:</a:t>
            </a:r>
          </a:p>
          <a:p>
            <a:pPr eaLnBrk="1" hangingPunct="1"/>
            <a:r>
              <a:rPr lang="en-US" altLang="en-US" sz="2800"/>
              <a:t>general algorithm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does not work</a:t>
            </a:r>
          </a:p>
        </p:txBody>
      </p:sp>
      <p:sp>
        <p:nvSpPr>
          <p:cNvPr id="1768462" name="Freeform 14"/>
          <p:cNvSpPr>
            <a:spLocks/>
          </p:cNvSpPr>
          <p:nvPr/>
        </p:nvSpPr>
        <p:spPr bwMode="auto">
          <a:xfrm>
            <a:off x="957263" y="1752600"/>
            <a:ext cx="4791075" cy="4256088"/>
          </a:xfrm>
          <a:custGeom>
            <a:avLst/>
            <a:gdLst>
              <a:gd name="T0" fmla="*/ 0 w 3018"/>
              <a:gd name="T1" fmla="*/ 2147483647 h 2681"/>
              <a:gd name="T2" fmla="*/ 2147483647 w 3018"/>
              <a:gd name="T3" fmla="*/ 2147483647 h 2681"/>
              <a:gd name="T4" fmla="*/ 2147483647 w 3018"/>
              <a:gd name="T5" fmla="*/ 2147483647 h 2681"/>
              <a:gd name="T6" fmla="*/ 2147483647 w 3018"/>
              <a:gd name="T7" fmla="*/ 2147483647 h 2681"/>
              <a:gd name="T8" fmla="*/ 2147483647 w 3018"/>
              <a:gd name="T9" fmla="*/ 2147483647 h 2681"/>
              <a:gd name="T10" fmla="*/ 0 w 3018"/>
              <a:gd name="T11" fmla="*/ 2147483647 h 2681"/>
              <a:gd name="T12" fmla="*/ 2147483647 w 3018"/>
              <a:gd name="T13" fmla="*/ 0 h 26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018"/>
              <a:gd name="T22" fmla="*/ 0 h 2681"/>
              <a:gd name="T23" fmla="*/ 3018 w 3018"/>
              <a:gd name="T24" fmla="*/ 2681 h 26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018" h="2681">
                <a:moveTo>
                  <a:pt x="0" y="2"/>
                </a:moveTo>
                <a:lnTo>
                  <a:pt x="3018" y="2"/>
                </a:lnTo>
                <a:lnTo>
                  <a:pt x="3018" y="359"/>
                </a:lnTo>
                <a:lnTo>
                  <a:pt x="357" y="359"/>
                </a:lnTo>
                <a:lnTo>
                  <a:pt x="348" y="2681"/>
                </a:lnTo>
                <a:lnTo>
                  <a:pt x="0" y="2672"/>
                </a:lnTo>
                <a:lnTo>
                  <a:pt x="21" y="0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581" name="Rectangle 16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Base Cases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68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68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8462" grpId="0" animBg="1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1602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600075"/>
            <a:ext cx="8556625" cy="6181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81603" name="Rectangle 3"/>
          <p:cNvSpPr>
            <a:spLocks noChangeArrowheads="1"/>
          </p:cNvSpPr>
          <p:nvPr/>
        </p:nvSpPr>
        <p:spPr bwMode="auto">
          <a:xfrm>
            <a:off x="838200" y="3200400"/>
            <a:ext cx="7543800" cy="2819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81604" name="Rectangle 5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Base Cases</a:t>
            </a: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2626" name="Picture 2" descr="capture6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39863" y="1182688"/>
            <a:ext cx="6264275" cy="449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2627" name="Rectangle 3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With Advice</a:t>
            </a: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3650" name="Picture 2" descr="LC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6238" y="822325"/>
            <a:ext cx="5851525" cy="5211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9907" name="Freeform 3"/>
          <p:cNvSpPr>
            <a:spLocks/>
          </p:cNvSpPr>
          <p:nvPr/>
        </p:nvSpPr>
        <p:spPr bwMode="auto">
          <a:xfrm>
            <a:off x="3211513" y="1636713"/>
            <a:ext cx="4030662" cy="4024312"/>
          </a:xfrm>
          <a:custGeom>
            <a:avLst/>
            <a:gdLst>
              <a:gd name="T0" fmla="*/ 2147483647 w 2539"/>
              <a:gd name="T1" fmla="*/ 2147483647 h 2535"/>
              <a:gd name="T2" fmla="*/ 2147483647 w 2539"/>
              <a:gd name="T3" fmla="*/ 2147483647 h 2535"/>
              <a:gd name="T4" fmla="*/ 2147483647 w 2539"/>
              <a:gd name="T5" fmla="*/ 2147483647 h 2535"/>
              <a:gd name="T6" fmla="*/ 2147483647 w 2539"/>
              <a:gd name="T7" fmla="*/ 2147483647 h 2535"/>
              <a:gd name="T8" fmla="*/ 0 w 2539"/>
              <a:gd name="T9" fmla="*/ 0 h 253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39"/>
              <a:gd name="T16" fmla="*/ 0 h 2535"/>
              <a:gd name="T17" fmla="*/ 2539 w 2539"/>
              <a:gd name="T18" fmla="*/ 2535 h 253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39" h="2535">
                <a:moveTo>
                  <a:pt x="2539" y="2535"/>
                </a:moveTo>
                <a:lnTo>
                  <a:pt x="1079" y="1051"/>
                </a:lnTo>
                <a:lnTo>
                  <a:pt x="1079" y="704"/>
                </a:lnTo>
                <a:lnTo>
                  <a:pt x="722" y="704"/>
                </a:lnTo>
                <a:lnTo>
                  <a:pt x="0" y="0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52" name="Rectangle 4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With Advice</a:t>
            </a:r>
          </a:p>
        </p:txBody>
      </p:sp>
      <p:sp>
        <p:nvSpPr>
          <p:cNvPr id="1659909" name="Text Box 5"/>
          <p:cNvSpPr txBox="1">
            <a:spLocks noChangeArrowheads="1"/>
          </p:cNvSpPr>
          <p:nvPr/>
        </p:nvSpPr>
        <p:spPr bwMode="auto">
          <a:xfrm>
            <a:off x="7926388" y="6202363"/>
            <a:ext cx="10652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Done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599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599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599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599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9907" grpId="0" animBg="1"/>
      <p:bldP spid="165990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Rectangle 2"/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Knapsack Problem</a:t>
            </a:r>
          </a:p>
        </p:txBody>
      </p:sp>
      <p:pic>
        <p:nvPicPr>
          <p:cNvPr id="284675" name="Picture 3" descr="j0232725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3276600"/>
            <a:ext cx="831850" cy="1116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6" name="Picture 4" descr="j0232142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5291138"/>
            <a:ext cx="1060450" cy="1109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7" name="Picture 5" descr="j0232146"/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2057400"/>
            <a:ext cx="982663" cy="1084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8" name="Picture 6" descr="j0232136"/>
          <p:cNvPicPr preferRelativeResize="0"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9800" y="1295400"/>
            <a:ext cx="846138" cy="1112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9" name="Picture 7" descr="j0232727"/>
          <p:cNvPicPr preferRelativeResize="0"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4876800"/>
            <a:ext cx="866775" cy="882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0" name="Picture 8" descr="j0232156"/>
          <p:cNvPicPr preferRelativeResize="0"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5715000"/>
            <a:ext cx="14986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1" name="Picture 9" descr="j0238687"/>
          <p:cNvPicPr preferRelativeResize="0"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685800"/>
            <a:ext cx="10636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2" name="Picture 10" descr="j0290361"/>
          <p:cNvPicPr preferRelativeResize="0"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7450" y="4875213"/>
            <a:ext cx="844550" cy="839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3" name="Picture 11" descr="j0295614"/>
          <p:cNvPicPr preferRelativeResize="0"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1165225"/>
            <a:ext cx="1460500" cy="150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4" name="Picture 12" descr="j0290903"/>
          <p:cNvPicPr preferRelativeResize="0"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752600"/>
            <a:ext cx="3167063" cy="381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4685" name="Group 13"/>
          <p:cNvGrpSpPr>
            <a:grpSpLocks/>
          </p:cNvGrpSpPr>
          <p:nvPr/>
        </p:nvGrpSpPr>
        <p:grpSpPr bwMode="auto">
          <a:xfrm>
            <a:off x="7097713" y="5954713"/>
            <a:ext cx="1436687" cy="827087"/>
            <a:chOff x="2569" y="1329"/>
            <a:chExt cx="905" cy="521"/>
          </a:xfrm>
        </p:grpSpPr>
        <p:sp>
          <p:nvSpPr>
            <p:cNvPr id="284687" name="Freeform 14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8" name="Freeform 15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9" name="Freeform 16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0" name="Freeform 17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1" name="Freeform 18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2" name="Freeform 19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3" name="Freeform 20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4" name="Freeform 21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5" name="Freeform 22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6" name="Freeform 23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7" name="Freeform 24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8" name="Freeform 25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9" name="Freeform 26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0" name="Freeform 27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1" name="Freeform 28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2" name="Freeform 29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3" name="Freeform 30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4" name="Freeform 31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5" name="Freeform 32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6" name="Freeform 33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7" name="Freeform 34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8" name="Freeform 35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9" name="Freeform 36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10" name="Freeform 37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11" name="Freeform 38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12" name="Freeform 39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4686" name="Text Box 40"/>
          <p:cNvSpPr txBox="1">
            <a:spLocks noChangeArrowheads="1"/>
          </p:cNvSpPr>
          <p:nvPr/>
        </p:nvSpPr>
        <p:spPr bwMode="auto">
          <a:xfrm>
            <a:off x="3816350" y="2819400"/>
            <a:ext cx="3575050" cy="173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3600"/>
              <a:t>Get as much value</a:t>
            </a:r>
          </a:p>
          <a:p>
            <a:pPr algn="ctr" eaLnBrk="1" hangingPunct="1">
              <a:buFontTx/>
              <a:buNone/>
            </a:pPr>
            <a:r>
              <a:rPr lang="en-US" altLang="en-US" sz="3600"/>
              <a:t>as you can</a:t>
            </a:r>
          </a:p>
          <a:p>
            <a:pPr algn="ctr" eaLnBrk="1" hangingPunct="1">
              <a:buFontTx/>
              <a:buNone/>
            </a:pPr>
            <a:r>
              <a:rPr lang="en-US" altLang="en-US" sz="3600"/>
              <a:t>into the knapsack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4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46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846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846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846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846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846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846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846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46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46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46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46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846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4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4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846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846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674" grpId="0"/>
      <p:bldP spid="284686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55" name="Group 4"/>
          <p:cNvGrpSpPr>
            <a:grpSpLocks noChangeAspect="1"/>
          </p:cNvGrpSpPr>
          <p:nvPr/>
        </p:nvGrpSpPr>
        <p:grpSpPr bwMode="auto">
          <a:xfrm rot="14399083" flipH="1">
            <a:off x="6877844" y="3144044"/>
            <a:ext cx="798512" cy="990600"/>
            <a:chOff x="2227" y="1194"/>
            <a:chExt cx="1944" cy="2413"/>
          </a:xfrm>
        </p:grpSpPr>
        <p:sp>
          <p:nvSpPr>
            <p:cNvPr id="23579" name="Freeform 5"/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6"/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7"/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8"/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9"/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0"/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6" name="Freeform 11"/>
          <p:cNvSpPr>
            <a:spLocks/>
          </p:cNvSpPr>
          <p:nvPr/>
        </p:nvSpPr>
        <p:spPr bwMode="auto">
          <a:xfrm>
            <a:off x="7529513" y="3505200"/>
            <a:ext cx="90487" cy="663575"/>
          </a:xfrm>
          <a:custGeom>
            <a:avLst/>
            <a:gdLst>
              <a:gd name="T0" fmla="*/ 2147483647 w 57"/>
              <a:gd name="T1" fmla="*/ 0 h 418"/>
              <a:gd name="T2" fmla="*/ 0 w 57"/>
              <a:gd name="T3" fmla="*/ 2147483647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557" name="Freeform 12"/>
          <p:cNvSpPr>
            <a:spLocks/>
          </p:cNvSpPr>
          <p:nvPr/>
        </p:nvSpPr>
        <p:spPr bwMode="auto">
          <a:xfrm rot="2540866">
            <a:off x="7172325" y="4416425"/>
            <a:ext cx="219075" cy="685800"/>
          </a:xfrm>
          <a:custGeom>
            <a:avLst/>
            <a:gdLst>
              <a:gd name="T0" fmla="*/ 2147483647 w 525"/>
              <a:gd name="T1" fmla="*/ 2147483647 h 1307"/>
              <a:gd name="T2" fmla="*/ 2147483647 w 525"/>
              <a:gd name="T3" fmla="*/ 2147483647 h 1307"/>
              <a:gd name="T4" fmla="*/ 2147483647 w 525"/>
              <a:gd name="T5" fmla="*/ 2147483647 h 1307"/>
              <a:gd name="T6" fmla="*/ 0 w 525"/>
              <a:gd name="T7" fmla="*/ 2147483647 h 1307"/>
              <a:gd name="T8" fmla="*/ 2147483647 w 525"/>
              <a:gd name="T9" fmla="*/ 2147483647 h 1307"/>
              <a:gd name="T10" fmla="*/ 2147483647 w 525"/>
              <a:gd name="T11" fmla="*/ 2147483647 h 1307"/>
              <a:gd name="T12" fmla="*/ 2147483647 w 525"/>
              <a:gd name="T13" fmla="*/ 2147483647 h 1307"/>
              <a:gd name="T14" fmla="*/ 2147483647 w 525"/>
              <a:gd name="T15" fmla="*/ 2147483647 h 1307"/>
              <a:gd name="T16" fmla="*/ 2147483647 w 525"/>
              <a:gd name="T17" fmla="*/ 2147483647 h 1307"/>
              <a:gd name="T18" fmla="*/ 2147483647 w 525"/>
              <a:gd name="T19" fmla="*/ 2147483647 h 1307"/>
              <a:gd name="T20" fmla="*/ 2147483647 w 525"/>
              <a:gd name="T21" fmla="*/ 2147483647 h 1307"/>
              <a:gd name="T22" fmla="*/ 2147483647 w 525"/>
              <a:gd name="T23" fmla="*/ 2147483647 h 1307"/>
              <a:gd name="T24" fmla="*/ 2147483647 w 525"/>
              <a:gd name="T25" fmla="*/ 2147483647 h 1307"/>
              <a:gd name="T26" fmla="*/ 2147483647 w 525"/>
              <a:gd name="T27" fmla="*/ 2147483647 h 1307"/>
              <a:gd name="T28" fmla="*/ 2147483647 w 525"/>
              <a:gd name="T29" fmla="*/ 2147483647 h 1307"/>
              <a:gd name="T30" fmla="*/ 2147483647 w 525"/>
              <a:gd name="T31" fmla="*/ 2147483647 h 1307"/>
              <a:gd name="T32" fmla="*/ 2147483647 w 525"/>
              <a:gd name="T33" fmla="*/ 2147483647 h 1307"/>
              <a:gd name="T34" fmla="*/ 2147483647 w 525"/>
              <a:gd name="T35" fmla="*/ 2147483647 h 1307"/>
              <a:gd name="T36" fmla="*/ 2147483647 w 525"/>
              <a:gd name="T37" fmla="*/ 2147483647 h 1307"/>
              <a:gd name="T38" fmla="*/ 2147483647 w 525"/>
              <a:gd name="T39" fmla="*/ 0 h 1307"/>
              <a:gd name="T40" fmla="*/ 2147483647 w 525"/>
              <a:gd name="T41" fmla="*/ 2147483647 h 1307"/>
              <a:gd name="T42" fmla="*/ 2147483647 w 525"/>
              <a:gd name="T43" fmla="*/ 2147483647 h 1307"/>
              <a:gd name="T44" fmla="*/ 2147483647 w 525"/>
              <a:gd name="T45" fmla="*/ 2147483647 h 1307"/>
              <a:gd name="T46" fmla="*/ 2147483647 w 525"/>
              <a:gd name="T47" fmla="*/ 2147483647 h 1307"/>
              <a:gd name="T48" fmla="*/ 2147483647 w 525"/>
              <a:gd name="T49" fmla="*/ 2147483647 h 1307"/>
              <a:gd name="T50" fmla="*/ 2147483647 w 525"/>
              <a:gd name="T51" fmla="*/ 2147483647 h 1307"/>
              <a:gd name="T52" fmla="*/ 2147483647 w 525"/>
              <a:gd name="T53" fmla="*/ 2147483647 h 1307"/>
              <a:gd name="T54" fmla="*/ 2147483647 w 525"/>
              <a:gd name="T55" fmla="*/ 2147483647 h 1307"/>
              <a:gd name="T56" fmla="*/ 2147483647 w 525"/>
              <a:gd name="T57" fmla="*/ 2147483647 h 1307"/>
              <a:gd name="T58" fmla="*/ 2147483647 w 525"/>
              <a:gd name="T59" fmla="*/ 2147483647 h 1307"/>
              <a:gd name="T60" fmla="*/ 2147483647 w 525"/>
              <a:gd name="T61" fmla="*/ 2147483647 h 1307"/>
              <a:gd name="T62" fmla="*/ 2147483647 w 525"/>
              <a:gd name="T63" fmla="*/ 2147483647 h 1307"/>
              <a:gd name="T64" fmla="*/ 2147483647 w 525"/>
              <a:gd name="T65" fmla="*/ 2147483647 h 1307"/>
              <a:gd name="T66" fmla="*/ 2147483647 w 525"/>
              <a:gd name="T67" fmla="*/ 2147483647 h 1307"/>
              <a:gd name="T68" fmla="*/ 2147483647 w 525"/>
              <a:gd name="T69" fmla="*/ 2147483647 h 1307"/>
              <a:gd name="T70" fmla="*/ 2147483647 w 525"/>
              <a:gd name="T71" fmla="*/ 2147483647 h 1307"/>
              <a:gd name="T72" fmla="*/ 2147483647 w 525"/>
              <a:gd name="T73" fmla="*/ 2147483647 h 1307"/>
              <a:gd name="T74" fmla="*/ 2147483647 w 525"/>
              <a:gd name="T75" fmla="*/ 2147483647 h 1307"/>
              <a:gd name="T76" fmla="*/ 2147483647 w 525"/>
              <a:gd name="T77" fmla="*/ 2147483647 h 130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525"/>
              <a:gd name="T118" fmla="*/ 0 h 1307"/>
              <a:gd name="T119" fmla="*/ 525 w 525"/>
              <a:gd name="T120" fmla="*/ 1307 h 1307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525" h="1307">
                <a:moveTo>
                  <a:pt x="146" y="1103"/>
                </a:moveTo>
                <a:lnTo>
                  <a:pt x="50" y="1175"/>
                </a:lnTo>
                <a:lnTo>
                  <a:pt x="22" y="1199"/>
                </a:lnTo>
                <a:lnTo>
                  <a:pt x="0" y="1249"/>
                </a:lnTo>
                <a:lnTo>
                  <a:pt x="29" y="1300"/>
                </a:lnTo>
                <a:lnTo>
                  <a:pt x="58" y="1307"/>
                </a:lnTo>
                <a:lnTo>
                  <a:pt x="146" y="1278"/>
                </a:lnTo>
                <a:lnTo>
                  <a:pt x="277" y="1175"/>
                </a:lnTo>
                <a:lnTo>
                  <a:pt x="394" y="1053"/>
                </a:lnTo>
                <a:lnTo>
                  <a:pt x="518" y="913"/>
                </a:lnTo>
                <a:lnTo>
                  <a:pt x="525" y="855"/>
                </a:lnTo>
                <a:lnTo>
                  <a:pt x="525" y="695"/>
                </a:lnTo>
                <a:lnTo>
                  <a:pt x="489" y="446"/>
                </a:lnTo>
                <a:lnTo>
                  <a:pt x="511" y="300"/>
                </a:lnTo>
                <a:lnTo>
                  <a:pt x="525" y="241"/>
                </a:lnTo>
                <a:lnTo>
                  <a:pt x="503" y="212"/>
                </a:lnTo>
                <a:lnTo>
                  <a:pt x="452" y="183"/>
                </a:lnTo>
                <a:lnTo>
                  <a:pt x="415" y="162"/>
                </a:lnTo>
                <a:lnTo>
                  <a:pt x="437" y="30"/>
                </a:lnTo>
                <a:lnTo>
                  <a:pt x="423" y="0"/>
                </a:lnTo>
                <a:lnTo>
                  <a:pt x="394" y="9"/>
                </a:lnTo>
                <a:lnTo>
                  <a:pt x="379" y="176"/>
                </a:lnTo>
                <a:lnTo>
                  <a:pt x="365" y="219"/>
                </a:lnTo>
                <a:lnTo>
                  <a:pt x="358" y="248"/>
                </a:lnTo>
                <a:lnTo>
                  <a:pt x="299" y="227"/>
                </a:lnTo>
                <a:lnTo>
                  <a:pt x="255" y="227"/>
                </a:lnTo>
                <a:lnTo>
                  <a:pt x="255" y="255"/>
                </a:lnTo>
                <a:lnTo>
                  <a:pt x="284" y="279"/>
                </a:lnTo>
                <a:lnTo>
                  <a:pt x="336" y="279"/>
                </a:lnTo>
                <a:lnTo>
                  <a:pt x="372" y="307"/>
                </a:lnTo>
                <a:lnTo>
                  <a:pt x="401" y="358"/>
                </a:lnTo>
                <a:lnTo>
                  <a:pt x="430" y="439"/>
                </a:lnTo>
                <a:lnTo>
                  <a:pt x="452" y="599"/>
                </a:lnTo>
                <a:lnTo>
                  <a:pt x="452" y="745"/>
                </a:lnTo>
                <a:lnTo>
                  <a:pt x="437" y="862"/>
                </a:lnTo>
                <a:lnTo>
                  <a:pt x="408" y="913"/>
                </a:lnTo>
                <a:lnTo>
                  <a:pt x="306" y="986"/>
                </a:lnTo>
                <a:lnTo>
                  <a:pt x="196" y="1053"/>
                </a:lnTo>
                <a:lnTo>
                  <a:pt x="146" y="1103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3558" name="Group 13"/>
          <p:cNvGrpSpPr>
            <a:grpSpLocks/>
          </p:cNvGrpSpPr>
          <p:nvPr/>
        </p:nvGrpSpPr>
        <p:grpSpPr bwMode="auto">
          <a:xfrm>
            <a:off x="6623050" y="4416425"/>
            <a:ext cx="538163" cy="1603375"/>
            <a:chOff x="240" y="2880"/>
            <a:chExt cx="339" cy="1010"/>
          </a:xfrm>
        </p:grpSpPr>
        <p:sp>
          <p:nvSpPr>
            <p:cNvPr id="23566" name="Freeform 14"/>
            <p:cNvSpPr>
              <a:spLocks/>
            </p:cNvSpPr>
            <p:nvPr/>
          </p:nvSpPr>
          <p:spPr bwMode="auto">
            <a:xfrm flipH="1">
              <a:off x="361" y="2969"/>
              <a:ext cx="142" cy="191"/>
            </a:xfrm>
            <a:custGeom>
              <a:avLst/>
              <a:gdLst>
                <a:gd name="T0" fmla="*/ 0 w 432"/>
                <a:gd name="T1" fmla="*/ 0 h 485"/>
                <a:gd name="T2" fmla="*/ 0 w 432"/>
                <a:gd name="T3" fmla="*/ 0 h 485"/>
                <a:gd name="T4" fmla="*/ 0 w 432"/>
                <a:gd name="T5" fmla="*/ 0 h 485"/>
                <a:gd name="T6" fmla="*/ 0 w 432"/>
                <a:gd name="T7" fmla="*/ 0 h 485"/>
                <a:gd name="T8" fmla="*/ 0 w 432"/>
                <a:gd name="T9" fmla="*/ 0 h 485"/>
                <a:gd name="T10" fmla="*/ 0 w 432"/>
                <a:gd name="T11" fmla="*/ 0 h 485"/>
                <a:gd name="T12" fmla="*/ 0 w 432"/>
                <a:gd name="T13" fmla="*/ 0 h 485"/>
                <a:gd name="T14" fmla="*/ 0 w 432"/>
                <a:gd name="T15" fmla="*/ 0 h 485"/>
                <a:gd name="T16" fmla="*/ 0 w 432"/>
                <a:gd name="T17" fmla="*/ 0 h 485"/>
                <a:gd name="T18" fmla="*/ 0 w 432"/>
                <a:gd name="T19" fmla="*/ 0 h 485"/>
                <a:gd name="T20" fmla="*/ 0 w 432"/>
                <a:gd name="T21" fmla="*/ 0 h 485"/>
                <a:gd name="T22" fmla="*/ 0 w 432"/>
                <a:gd name="T23" fmla="*/ 0 h 485"/>
                <a:gd name="T24" fmla="*/ 0 w 432"/>
                <a:gd name="T25" fmla="*/ 0 h 485"/>
                <a:gd name="T26" fmla="*/ 0 w 432"/>
                <a:gd name="T27" fmla="*/ 0 h 485"/>
                <a:gd name="T28" fmla="*/ 0 w 432"/>
                <a:gd name="T29" fmla="*/ 0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2"/>
                <a:gd name="T46" fmla="*/ 0 h 485"/>
                <a:gd name="T47" fmla="*/ 432 w 432"/>
                <a:gd name="T48" fmla="*/ 485 h 48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2" h="485">
                  <a:moveTo>
                    <a:pt x="123" y="206"/>
                  </a:moveTo>
                  <a:lnTo>
                    <a:pt x="159" y="53"/>
                  </a:lnTo>
                  <a:lnTo>
                    <a:pt x="248" y="0"/>
                  </a:lnTo>
                  <a:lnTo>
                    <a:pt x="335" y="0"/>
                  </a:lnTo>
                  <a:lnTo>
                    <a:pt x="388" y="53"/>
                  </a:lnTo>
                  <a:lnTo>
                    <a:pt x="432" y="215"/>
                  </a:lnTo>
                  <a:lnTo>
                    <a:pt x="415" y="349"/>
                  </a:lnTo>
                  <a:lnTo>
                    <a:pt x="379" y="458"/>
                  </a:lnTo>
                  <a:lnTo>
                    <a:pt x="309" y="485"/>
                  </a:lnTo>
                  <a:lnTo>
                    <a:pt x="221" y="475"/>
                  </a:lnTo>
                  <a:lnTo>
                    <a:pt x="132" y="368"/>
                  </a:lnTo>
                  <a:lnTo>
                    <a:pt x="123" y="288"/>
                  </a:lnTo>
                  <a:lnTo>
                    <a:pt x="0" y="242"/>
                  </a:lnTo>
                  <a:lnTo>
                    <a:pt x="0" y="189"/>
                  </a:lnTo>
                  <a:lnTo>
                    <a:pt x="123" y="20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5"/>
            <p:cNvSpPr>
              <a:spLocks/>
            </p:cNvSpPr>
            <p:nvPr/>
          </p:nvSpPr>
          <p:spPr bwMode="auto">
            <a:xfrm flipH="1">
              <a:off x="371" y="3171"/>
              <a:ext cx="165" cy="325"/>
            </a:xfrm>
            <a:custGeom>
              <a:avLst/>
              <a:gdLst>
                <a:gd name="T0" fmla="*/ 0 w 500"/>
                <a:gd name="T1" fmla="*/ 0 h 828"/>
                <a:gd name="T2" fmla="*/ 0 w 500"/>
                <a:gd name="T3" fmla="*/ 0 h 828"/>
                <a:gd name="T4" fmla="*/ 0 w 500"/>
                <a:gd name="T5" fmla="*/ 0 h 828"/>
                <a:gd name="T6" fmla="*/ 0 w 500"/>
                <a:gd name="T7" fmla="*/ 0 h 828"/>
                <a:gd name="T8" fmla="*/ 0 w 500"/>
                <a:gd name="T9" fmla="*/ 0 h 828"/>
                <a:gd name="T10" fmla="*/ 0 w 500"/>
                <a:gd name="T11" fmla="*/ 0 h 828"/>
                <a:gd name="T12" fmla="*/ 0 w 500"/>
                <a:gd name="T13" fmla="*/ 0 h 828"/>
                <a:gd name="T14" fmla="*/ 0 w 500"/>
                <a:gd name="T15" fmla="*/ 0 h 828"/>
                <a:gd name="T16" fmla="*/ 0 w 500"/>
                <a:gd name="T17" fmla="*/ 0 h 828"/>
                <a:gd name="T18" fmla="*/ 0 w 500"/>
                <a:gd name="T19" fmla="*/ 0 h 828"/>
                <a:gd name="T20" fmla="*/ 0 w 500"/>
                <a:gd name="T21" fmla="*/ 0 h 828"/>
                <a:gd name="T22" fmla="*/ 0 w 500"/>
                <a:gd name="T23" fmla="*/ 0 h 828"/>
                <a:gd name="T24" fmla="*/ 0 w 500"/>
                <a:gd name="T25" fmla="*/ 0 h 828"/>
                <a:gd name="T26" fmla="*/ 0 w 500"/>
                <a:gd name="T27" fmla="*/ 0 h 828"/>
                <a:gd name="T28" fmla="*/ 0 w 500"/>
                <a:gd name="T29" fmla="*/ 0 h 828"/>
                <a:gd name="T30" fmla="*/ 0 w 500"/>
                <a:gd name="T31" fmla="*/ 0 h 828"/>
                <a:gd name="T32" fmla="*/ 0 w 500"/>
                <a:gd name="T33" fmla="*/ 0 h 828"/>
                <a:gd name="T34" fmla="*/ 0 w 500"/>
                <a:gd name="T35" fmla="*/ 0 h 828"/>
                <a:gd name="T36" fmla="*/ 0 w 500"/>
                <a:gd name="T37" fmla="*/ 0 h 828"/>
                <a:gd name="T38" fmla="*/ 0 w 500"/>
                <a:gd name="T39" fmla="*/ 0 h 828"/>
                <a:gd name="T40" fmla="*/ 0 w 500"/>
                <a:gd name="T41" fmla="*/ 0 h 828"/>
                <a:gd name="T42" fmla="*/ 0 w 500"/>
                <a:gd name="T43" fmla="*/ 0 h 828"/>
                <a:gd name="T44" fmla="*/ 0 w 500"/>
                <a:gd name="T45" fmla="*/ 0 h 828"/>
                <a:gd name="T46" fmla="*/ 0 w 500"/>
                <a:gd name="T47" fmla="*/ 0 h 828"/>
                <a:gd name="T48" fmla="*/ 0 w 500"/>
                <a:gd name="T49" fmla="*/ 0 h 828"/>
                <a:gd name="T50" fmla="*/ 0 w 500"/>
                <a:gd name="T51" fmla="*/ 0 h 828"/>
                <a:gd name="T52" fmla="*/ 0 w 500"/>
                <a:gd name="T53" fmla="*/ 0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00"/>
                <a:gd name="T82" fmla="*/ 0 h 828"/>
                <a:gd name="T83" fmla="*/ 500 w 500"/>
                <a:gd name="T84" fmla="*/ 828 h 8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00" h="828">
                  <a:moveTo>
                    <a:pt x="41" y="173"/>
                  </a:moveTo>
                  <a:lnTo>
                    <a:pt x="163" y="35"/>
                  </a:lnTo>
                  <a:lnTo>
                    <a:pt x="232" y="0"/>
                  </a:lnTo>
                  <a:lnTo>
                    <a:pt x="366" y="5"/>
                  </a:lnTo>
                  <a:lnTo>
                    <a:pt x="488" y="57"/>
                  </a:lnTo>
                  <a:lnTo>
                    <a:pt x="500" y="126"/>
                  </a:lnTo>
                  <a:lnTo>
                    <a:pt x="483" y="207"/>
                  </a:lnTo>
                  <a:lnTo>
                    <a:pt x="396" y="281"/>
                  </a:lnTo>
                  <a:lnTo>
                    <a:pt x="349" y="414"/>
                  </a:lnTo>
                  <a:lnTo>
                    <a:pt x="349" y="552"/>
                  </a:lnTo>
                  <a:lnTo>
                    <a:pt x="384" y="637"/>
                  </a:lnTo>
                  <a:lnTo>
                    <a:pt x="448" y="695"/>
                  </a:lnTo>
                  <a:lnTo>
                    <a:pt x="448" y="765"/>
                  </a:lnTo>
                  <a:lnTo>
                    <a:pt x="419" y="800"/>
                  </a:lnTo>
                  <a:lnTo>
                    <a:pt x="384" y="816"/>
                  </a:lnTo>
                  <a:lnTo>
                    <a:pt x="268" y="828"/>
                  </a:lnTo>
                  <a:lnTo>
                    <a:pt x="163" y="747"/>
                  </a:lnTo>
                  <a:lnTo>
                    <a:pt x="53" y="574"/>
                  </a:lnTo>
                  <a:lnTo>
                    <a:pt x="0" y="368"/>
                  </a:lnTo>
                  <a:lnTo>
                    <a:pt x="140" y="436"/>
                  </a:lnTo>
                  <a:lnTo>
                    <a:pt x="192" y="436"/>
                  </a:lnTo>
                  <a:lnTo>
                    <a:pt x="227" y="396"/>
                  </a:lnTo>
                  <a:lnTo>
                    <a:pt x="251" y="316"/>
                  </a:lnTo>
                  <a:lnTo>
                    <a:pt x="209" y="293"/>
                  </a:lnTo>
                  <a:lnTo>
                    <a:pt x="53" y="293"/>
                  </a:lnTo>
                  <a:lnTo>
                    <a:pt x="18" y="293"/>
                  </a:lnTo>
                  <a:lnTo>
                    <a:pt x="41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6"/>
            <p:cNvSpPr>
              <a:spLocks/>
            </p:cNvSpPr>
            <p:nvPr/>
          </p:nvSpPr>
          <p:spPr bwMode="auto">
            <a:xfrm flipH="1">
              <a:off x="325" y="3185"/>
              <a:ext cx="87" cy="352"/>
            </a:xfrm>
            <a:custGeom>
              <a:avLst/>
              <a:gdLst>
                <a:gd name="T0" fmla="*/ 0 w 265"/>
                <a:gd name="T1" fmla="*/ 0 h 895"/>
                <a:gd name="T2" fmla="*/ 0 w 265"/>
                <a:gd name="T3" fmla="*/ 0 h 895"/>
                <a:gd name="T4" fmla="*/ 0 w 265"/>
                <a:gd name="T5" fmla="*/ 0 h 895"/>
                <a:gd name="T6" fmla="*/ 0 w 265"/>
                <a:gd name="T7" fmla="*/ 0 h 895"/>
                <a:gd name="T8" fmla="*/ 0 w 265"/>
                <a:gd name="T9" fmla="*/ 0 h 895"/>
                <a:gd name="T10" fmla="*/ 0 w 265"/>
                <a:gd name="T11" fmla="*/ 0 h 895"/>
                <a:gd name="T12" fmla="*/ 0 w 265"/>
                <a:gd name="T13" fmla="*/ 0 h 895"/>
                <a:gd name="T14" fmla="*/ 0 w 265"/>
                <a:gd name="T15" fmla="*/ 0 h 895"/>
                <a:gd name="T16" fmla="*/ 0 w 265"/>
                <a:gd name="T17" fmla="*/ 0 h 895"/>
                <a:gd name="T18" fmla="*/ 0 w 265"/>
                <a:gd name="T19" fmla="*/ 0 h 895"/>
                <a:gd name="T20" fmla="*/ 0 w 265"/>
                <a:gd name="T21" fmla="*/ 0 h 895"/>
                <a:gd name="T22" fmla="*/ 0 w 265"/>
                <a:gd name="T23" fmla="*/ 0 h 895"/>
                <a:gd name="T24" fmla="*/ 0 w 265"/>
                <a:gd name="T25" fmla="*/ 0 h 895"/>
                <a:gd name="T26" fmla="*/ 0 w 265"/>
                <a:gd name="T27" fmla="*/ 0 h 895"/>
                <a:gd name="T28" fmla="*/ 0 w 265"/>
                <a:gd name="T29" fmla="*/ 0 h 895"/>
                <a:gd name="T30" fmla="*/ 0 w 265"/>
                <a:gd name="T31" fmla="*/ 0 h 895"/>
                <a:gd name="T32" fmla="*/ 0 w 265"/>
                <a:gd name="T33" fmla="*/ 0 h 895"/>
                <a:gd name="T34" fmla="*/ 0 w 265"/>
                <a:gd name="T35" fmla="*/ 0 h 895"/>
                <a:gd name="T36" fmla="*/ 0 w 265"/>
                <a:gd name="T37" fmla="*/ 0 h 895"/>
                <a:gd name="T38" fmla="*/ 0 w 265"/>
                <a:gd name="T39" fmla="*/ 0 h 895"/>
                <a:gd name="T40" fmla="*/ 0 w 265"/>
                <a:gd name="T41" fmla="*/ 0 h 895"/>
                <a:gd name="T42" fmla="*/ 0 w 265"/>
                <a:gd name="T43" fmla="*/ 0 h 895"/>
                <a:gd name="T44" fmla="*/ 0 w 265"/>
                <a:gd name="T45" fmla="*/ 0 h 895"/>
                <a:gd name="T46" fmla="*/ 0 w 265"/>
                <a:gd name="T47" fmla="*/ 0 h 895"/>
                <a:gd name="T48" fmla="*/ 0 w 265"/>
                <a:gd name="T49" fmla="*/ 0 h 895"/>
                <a:gd name="T50" fmla="*/ 0 w 265"/>
                <a:gd name="T51" fmla="*/ 0 h 895"/>
                <a:gd name="T52" fmla="*/ 0 w 265"/>
                <a:gd name="T53" fmla="*/ 0 h 895"/>
                <a:gd name="T54" fmla="*/ 0 w 265"/>
                <a:gd name="T55" fmla="*/ 0 h 8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65"/>
                <a:gd name="T85" fmla="*/ 0 h 895"/>
                <a:gd name="T86" fmla="*/ 265 w 265"/>
                <a:gd name="T87" fmla="*/ 895 h 89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65" h="895">
                  <a:moveTo>
                    <a:pt x="0" y="75"/>
                  </a:moveTo>
                  <a:lnTo>
                    <a:pt x="29" y="23"/>
                  </a:lnTo>
                  <a:lnTo>
                    <a:pt x="83" y="0"/>
                  </a:lnTo>
                  <a:lnTo>
                    <a:pt x="135" y="5"/>
                  </a:lnTo>
                  <a:lnTo>
                    <a:pt x="206" y="108"/>
                  </a:lnTo>
                  <a:lnTo>
                    <a:pt x="265" y="264"/>
                  </a:lnTo>
                  <a:lnTo>
                    <a:pt x="265" y="384"/>
                  </a:lnTo>
                  <a:lnTo>
                    <a:pt x="241" y="447"/>
                  </a:lnTo>
                  <a:lnTo>
                    <a:pt x="118" y="522"/>
                  </a:lnTo>
                  <a:lnTo>
                    <a:pt x="83" y="573"/>
                  </a:lnTo>
                  <a:lnTo>
                    <a:pt x="83" y="608"/>
                  </a:lnTo>
                  <a:lnTo>
                    <a:pt x="123" y="654"/>
                  </a:lnTo>
                  <a:lnTo>
                    <a:pt x="189" y="723"/>
                  </a:lnTo>
                  <a:lnTo>
                    <a:pt x="224" y="814"/>
                  </a:lnTo>
                  <a:lnTo>
                    <a:pt x="212" y="895"/>
                  </a:lnTo>
                  <a:lnTo>
                    <a:pt x="177" y="877"/>
                  </a:lnTo>
                  <a:lnTo>
                    <a:pt x="159" y="764"/>
                  </a:lnTo>
                  <a:lnTo>
                    <a:pt x="101" y="694"/>
                  </a:lnTo>
                  <a:lnTo>
                    <a:pt x="54" y="676"/>
                  </a:lnTo>
                  <a:lnTo>
                    <a:pt x="29" y="643"/>
                  </a:lnTo>
                  <a:lnTo>
                    <a:pt x="29" y="568"/>
                  </a:lnTo>
                  <a:lnTo>
                    <a:pt x="64" y="505"/>
                  </a:lnTo>
                  <a:lnTo>
                    <a:pt x="123" y="465"/>
                  </a:lnTo>
                  <a:lnTo>
                    <a:pt x="212" y="402"/>
                  </a:lnTo>
                  <a:lnTo>
                    <a:pt x="224" y="327"/>
                  </a:lnTo>
                  <a:lnTo>
                    <a:pt x="177" y="224"/>
                  </a:lnTo>
                  <a:lnTo>
                    <a:pt x="101" y="143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7"/>
            <p:cNvSpPr>
              <a:spLocks/>
            </p:cNvSpPr>
            <p:nvPr/>
          </p:nvSpPr>
          <p:spPr bwMode="auto">
            <a:xfrm flipH="1">
              <a:off x="308" y="3434"/>
              <a:ext cx="126" cy="456"/>
            </a:xfrm>
            <a:custGeom>
              <a:avLst/>
              <a:gdLst>
                <a:gd name="T0" fmla="*/ 0 w 383"/>
                <a:gd name="T1" fmla="*/ 0 h 1160"/>
                <a:gd name="T2" fmla="*/ 0 w 383"/>
                <a:gd name="T3" fmla="*/ 0 h 1160"/>
                <a:gd name="T4" fmla="*/ 0 w 383"/>
                <a:gd name="T5" fmla="*/ 0 h 1160"/>
                <a:gd name="T6" fmla="*/ 0 w 383"/>
                <a:gd name="T7" fmla="*/ 0 h 1160"/>
                <a:gd name="T8" fmla="*/ 0 w 383"/>
                <a:gd name="T9" fmla="*/ 0 h 1160"/>
                <a:gd name="T10" fmla="*/ 0 w 383"/>
                <a:gd name="T11" fmla="*/ 0 h 1160"/>
                <a:gd name="T12" fmla="*/ 0 w 383"/>
                <a:gd name="T13" fmla="*/ 0 h 1160"/>
                <a:gd name="T14" fmla="*/ 0 w 383"/>
                <a:gd name="T15" fmla="*/ 0 h 1160"/>
                <a:gd name="T16" fmla="*/ 0 w 383"/>
                <a:gd name="T17" fmla="*/ 1 h 1160"/>
                <a:gd name="T18" fmla="*/ 0 w 383"/>
                <a:gd name="T19" fmla="*/ 1 h 1160"/>
                <a:gd name="T20" fmla="*/ 0 w 383"/>
                <a:gd name="T21" fmla="*/ 1 h 1160"/>
                <a:gd name="T22" fmla="*/ 0 w 383"/>
                <a:gd name="T23" fmla="*/ 1 h 1160"/>
                <a:gd name="T24" fmla="*/ 0 w 383"/>
                <a:gd name="T25" fmla="*/ 1 h 1160"/>
                <a:gd name="T26" fmla="*/ 0 w 383"/>
                <a:gd name="T27" fmla="*/ 1 h 1160"/>
                <a:gd name="T28" fmla="*/ 0 w 383"/>
                <a:gd name="T29" fmla="*/ 1 h 1160"/>
                <a:gd name="T30" fmla="*/ 0 w 383"/>
                <a:gd name="T31" fmla="*/ 1 h 1160"/>
                <a:gd name="T32" fmla="*/ 0 w 383"/>
                <a:gd name="T33" fmla="*/ 1 h 1160"/>
                <a:gd name="T34" fmla="*/ 0 w 383"/>
                <a:gd name="T35" fmla="*/ 1 h 1160"/>
                <a:gd name="T36" fmla="*/ 0 w 383"/>
                <a:gd name="T37" fmla="*/ 1 h 1160"/>
                <a:gd name="T38" fmla="*/ 0 w 383"/>
                <a:gd name="T39" fmla="*/ 0 h 1160"/>
                <a:gd name="T40" fmla="*/ 0 w 383"/>
                <a:gd name="T41" fmla="*/ 0 h 1160"/>
                <a:gd name="T42" fmla="*/ 0 w 383"/>
                <a:gd name="T43" fmla="*/ 0 h 1160"/>
                <a:gd name="T44" fmla="*/ 0 w 383"/>
                <a:gd name="T45" fmla="*/ 0 h 1160"/>
                <a:gd name="T46" fmla="*/ 0 w 383"/>
                <a:gd name="T47" fmla="*/ 0 h 1160"/>
                <a:gd name="T48" fmla="*/ 0 w 383"/>
                <a:gd name="T49" fmla="*/ 0 h 1160"/>
                <a:gd name="T50" fmla="*/ 0 w 383"/>
                <a:gd name="T51" fmla="*/ 0 h 1160"/>
                <a:gd name="T52" fmla="*/ 0 w 383"/>
                <a:gd name="T53" fmla="*/ 0 h 1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83"/>
                <a:gd name="T82" fmla="*/ 0 h 1160"/>
                <a:gd name="T83" fmla="*/ 383 w 383"/>
                <a:gd name="T84" fmla="*/ 1160 h 1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83" h="1160">
                  <a:moveTo>
                    <a:pt x="0" y="0"/>
                  </a:moveTo>
                  <a:lnTo>
                    <a:pt x="99" y="17"/>
                  </a:lnTo>
                  <a:lnTo>
                    <a:pt x="151" y="103"/>
                  </a:lnTo>
                  <a:lnTo>
                    <a:pt x="203" y="257"/>
                  </a:lnTo>
                  <a:lnTo>
                    <a:pt x="226" y="451"/>
                  </a:lnTo>
                  <a:lnTo>
                    <a:pt x="226" y="560"/>
                  </a:lnTo>
                  <a:lnTo>
                    <a:pt x="191" y="696"/>
                  </a:lnTo>
                  <a:lnTo>
                    <a:pt x="134" y="885"/>
                  </a:lnTo>
                  <a:lnTo>
                    <a:pt x="122" y="937"/>
                  </a:lnTo>
                  <a:lnTo>
                    <a:pt x="139" y="965"/>
                  </a:lnTo>
                  <a:lnTo>
                    <a:pt x="261" y="1006"/>
                  </a:lnTo>
                  <a:lnTo>
                    <a:pt x="383" y="1086"/>
                  </a:lnTo>
                  <a:lnTo>
                    <a:pt x="378" y="1119"/>
                  </a:lnTo>
                  <a:lnTo>
                    <a:pt x="290" y="1160"/>
                  </a:lnTo>
                  <a:lnTo>
                    <a:pt x="256" y="1142"/>
                  </a:lnTo>
                  <a:lnTo>
                    <a:pt x="191" y="1057"/>
                  </a:lnTo>
                  <a:lnTo>
                    <a:pt x="116" y="1016"/>
                  </a:lnTo>
                  <a:lnTo>
                    <a:pt x="34" y="988"/>
                  </a:lnTo>
                  <a:lnTo>
                    <a:pt x="29" y="948"/>
                  </a:lnTo>
                  <a:lnTo>
                    <a:pt x="52" y="868"/>
                  </a:lnTo>
                  <a:lnTo>
                    <a:pt x="116" y="743"/>
                  </a:lnTo>
                  <a:lnTo>
                    <a:pt x="156" y="594"/>
                  </a:lnTo>
                  <a:lnTo>
                    <a:pt x="156" y="423"/>
                  </a:lnTo>
                  <a:lnTo>
                    <a:pt x="122" y="274"/>
                  </a:lnTo>
                  <a:lnTo>
                    <a:pt x="47" y="136"/>
                  </a:lnTo>
                  <a:lnTo>
                    <a:pt x="12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8"/>
            <p:cNvSpPr>
              <a:spLocks/>
            </p:cNvSpPr>
            <p:nvPr/>
          </p:nvSpPr>
          <p:spPr bwMode="auto">
            <a:xfrm flipH="1">
              <a:off x="427" y="3432"/>
              <a:ext cx="152" cy="404"/>
            </a:xfrm>
            <a:custGeom>
              <a:avLst/>
              <a:gdLst>
                <a:gd name="T0" fmla="*/ 0 w 461"/>
                <a:gd name="T1" fmla="*/ 0 h 1027"/>
                <a:gd name="T2" fmla="*/ 0 w 461"/>
                <a:gd name="T3" fmla="*/ 0 h 1027"/>
                <a:gd name="T4" fmla="*/ 0 w 461"/>
                <a:gd name="T5" fmla="*/ 0 h 1027"/>
                <a:gd name="T6" fmla="*/ 0 w 461"/>
                <a:gd name="T7" fmla="*/ 0 h 1027"/>
                <a:gd name="T8" fmla="*/ 0 w 461"/>
                <a:gd name="T9" fmla="*/ 0 h 1027"/>
                <a:gd name="T10" fmla="*/ 0 w 461"/>
                <a:gd name="T11" fmla="*/ 0 h 1027"/>
                <a:gd name="T12" fmla="*/ 0 w 461"/>
                <a:gd name="T13" fmla="*/ 0 h 1027"/>
                <a:gd name="T14" fmla="*/ 0 w 461"/>
                <a:gd name="T15" fmla="*/ 0 h 1027"/>
                <a:gd name="T16" fmla="*/ 0 w 461"/>
                <a:gd name="T17" fmla="*/ 0 h 1027"/>
                <a:gd name="T18" fmla="*/ 0 w 461"/>
                <a:gd name="T19" fmla="*/ 1 h 1027"/>
                <a:gd name="T20" fmla="*/ 0 w 461"/>
                <a:gd name="T21" fmla="*/ 1 h 1027"/>
                <a:gd name="T22" fmla="*/ 0 w 461"/>
                <a:gd name="T23" fmla="*/ 1 h 1027"/>
                <a:gd name="T24" fmla="*/ 0 w 461"/>
                <a:gd name="T25" fmla="*/ 1 h 1027"/>
                <a:gd name="T26" fmla="*/ 0 w 461"/>
                <a:gd name="T27" fmla="*/ 1 h 1027"/>
                <a:gd name="T28" fmla="*/ 0 w 461"/>
                <a:gd name="T29" fmla="*/ 1 h 1027"/>
                <a:gd name="T30" fmla="*/ 0 w 461"/>
                <a:gd name="T31" fmla="*/ 1 h 1027"/>
                <a:gd name="T32" fmla="*/ 0 w 461"/>
                <a:gd name="T33" fmla="*/ 1 h 1027"/>
                <a:gd name="T34" fmla="*/ 0 w 461"/>
                <a:gd name="T35" fmla="*/ 1 h 1027"/>
                <a:gd name="T36" fmla="*/ 0 w 461"/>
                <a:gd name="T37" fmla="*/ 1 h 1027"/>
                <a:gd name="T38" fmla="*/ 0 w 461"/>
                <a:gd name="T39" fmla="*/ 1 h 1027"/>
                <a:gd name="T40" fmla="*/ 0 w 461"/>
                <a:gd name="T41" fmla="*/ 1 h 1027"/>
                <a:gd name="T42" fmla="*/ 0 w 461"/>
                <a:gd name="T43" fmla="*/ 0 h 1027"/>
                <a:gd name="T44" fmla="*/ 0 w 461"/>
                <a:gd name="T45" fmla="*/ 0 h 1027"/>
                <a:gd name="T46" fmla="*/ 0 w 461"/>
                <a:gd name="T47" fmla="*/ 0 h 1027"/>
                <a:gd name="T48" fmla="*/ 0 w 461"/>
                <a:gd name="T49" fmla="*/ 0 h 1027"/>
                <a:gd name="T50" fmla="*/ 0 w 461"/>
                <a:gd name="T51" fmla="*/ 0 h 1027"/>
                <a:gd name="T52" fmla="*/ 0 w 461"/>
                <a:gd name="T53" fmla="*/ 0 h 1027"/>
                <a:gd name="T54" fmla="*/ 0 w 461"/>
                <a:gd name="T55" fmla="*/ 0 h 10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61"/>
                <a:gd name="T85" fmla="*/ 0 h 1027"/>
                <a:gd name="T86" fmla="*/ 461 w 461"/>
                <a:gd name="T87" fmla="*/ 1027 h 10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61" h="1027">
                  <a:moveTo>
                    <a:pt x="421" y="0"/>
                  </a:moveTo>
                  <a:lnTo>
                    <a:pt x="449" y="22"/>
                  </a:lnTo>
                  <a:lnTo>
                    <a:pt x="461" y="91"/>
                  </a:lnTo>
                  <a:lnTo>
                    <a:pt x="439" y="159"/>
                  </a:lnTo>
                  <a:lnTo>
                    <a:pt x="380" y="245"/>
                  </a:lnTo>
                  <a:lnTo>
                    <a:pt x="315" y="348"/>
                  </a:lnTo>
                  <a:lnTo>
                    <a:pt x="293" y="462"/>
                  </a:lnTo>
                  <a:lnTo>
                    <a:pt x="310" y="645"/>
                  </a:lnTo>
                  <a:lnTo>
                    <a:pt x="350" y="868"/>
                  </a:lnTo>
                  <a:lnTo>
                    <a:pt x="380" y="959"/>
                  </a:lnTo>
                  <a:lnTo>
                    <a:pt x="368" y="987"/>
                  </a:lnTo>
                  <a:lnTo>
                    <a:pt x="298" y="992"/>
                  </a:lnTo>
                  <a:lnTo>
                    <a:pt x="211" y="969"/>
                  </a:lnTo>
                  <a:lnTo>
                    <a:pt x="134" y="1004"/>
                  </a:lnTo>
                  <a:lnTo>
                    <a:pt x="87" y="1027"/>
                  </a:lnTo>
                  <a:lnTo>
                    <a:pt x="53" y="1022"/>
                  </a:lnTo>
                  <a:lnTo>
                    <a:pt x="0" y="959"/>
                  </a:lnTo>
                  <a:lnTo>
                    <a:pt x="53" y="936"/>
                  </a:lnTo>
                  <a:lnTo>
                    <a:pt x="187" y="908"/>
                  </a:lnTo>
                  <a:lnTo>
                    <a:pt x="263" y="936"/>
                  </a:lnTo>
                  <a:lnTo>
                    <a:pt x="315" y="936"/>
                  </a:lnTo>
                  <a:lnTo>
                    <a:pt x="310" y="890"/>
                  </a:lnTo>
                  <a:lnTo>
                    <a:pt x="258" y="616"/>
                  </a:lnTo>
                  <a:lnTo>
                    <a:pt x="222" y="456"/>
                  </a:lnTo>
                  <a:lnTo>
                    <a:pt x="228" y="376"/>
                  </a:lnTo>
                  <a:lnTo>
                    <a:pt x="280" y="227"/>
                  </a:lnTo>
                  <a:lnTo>
                    <a:pt x="333" y="91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9"/>
            <p:cNvSpPr>
              <a:spLocks/>
            </p:cNvSpPr>
            <p:nvPr/>
          </p:nvSpPr>
          <p:spPr bwMode="auto">
            <a:xfrm flipH="1">
              <a:off x="246" y="2891"/>
              <a:ext cx="273" cy="221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0"/>
            <p:cNvSpPr>
              <a:spLocks/>
            </p:cNvSpPr>
            <p:nvPr/>
          </p:nvSpPr>
          <p:spPr bwMode="auto">
            <a:xfrm flipH="1">
              <a:off x="240" y="2880"/>
              <a:ext cx="283" cy="23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Oval 21"/>
            <p:cNvSpPr>
              <a:spLocks noChangeArrowheads="1"/>
            </p:cNvSpPr>
            <p:nvPr/>
          </p:nvSpPr>
          <p:spPr bwMode="auto">
            <a:xfrm rot="4286940" flipH="1">
              <a:off x="413" y="3029"/>
              <a:ext cx="55" cy="16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4" name="Oval 22"/>
            <p:cNvSpPr>
              <a:spLocks noChangeArrowheads="1"/>
            </p:cNvSpPr>
            <p:nvPr/>
          </p:nvSpPr>
          <p:spPr bwMode="auto">
            <a:xfrm rot="4286940" flipH="1">
              <a:off x="429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5" name="Oval 23"/>
            <p:cNvSpPr>
              <a:spLocks noChangeArrowheads="1"/>
            </p:cNvSpPr>
            <p:nvPr/>
          </p:nvSpPr>
          <p:spPr bwMode="auto">
            <a:xfrm rot="4286940" flipH="1">
              <a:off x="430" y="3028"/>
              <a:ext cx="55" cy="17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6" name="Oval 24"/>
            <p:cNvSpPr>
              <a:spLocks noChangeArrowheads="1"/>
            </p:cNvSpPr>
            <p:nvPr/>
          </p:nvSpPr>
          <p:spPr bwMode="auto">
            <a:xfrm rot="4286940" flipH="1">
              <a:off x="445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7" name="Oval 25"/>
            <p:cNvSpPr>
              <a:spLocks noChangeArrowheads="1"/>
            </p:cNvSpPr>
            <p:nvPr/>
          </p:nvSpPr>
          <p:spPr bwMode="auto">
            <a:xfrm flipH="1">
              <a:off x="433" y="3106"/>
              <a:ext cx="66" cy="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endParaRPr lang="en-US" altLang="en-US" sz="2400"/>
            </a:p>
          </p:txBody>
        </p:sp>
        <p:sp>
          <p:nvSpPr>
            <p:cNvPr id="23578" name="Oval 26"/>
            <p:cNvSpPr>
              <a:spLocks noChangeArrowheads="1"/>
            </p:cNvSpPr>
            <p:nvPr/>
          </p:nvSpPr>
          <p:spPr bwMode="auto">
            <a:xfrm>
              <a:off x="432" y="3264"/>
              <a:ext cx="96" cy="96"/>
            </a:xfrm>
            <a:prstGeom prst="ellipse">
              <a:avLst/>
            </a:prstGeom>
            <a:solidFill>
              <a:srgbClr val="00FFFF"/>
            </a:solidFill>
            <a:ln w="38100">
              <a:solidFill>
                <a:srgbClr val="00FFFF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3559" name="Freeform 27"/>
          <p:cNvSpPr>
            <a:spLocks/>
          </p:cNvSpPr>
          <p:nvPr/>
        </p:nvSpPr>
        <p:spPr bwMode="auto">
          <a:xfrm>
            <a:off x="74676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560" name="Rectangle 28"/>
          <p:cNvSpPr>
            <a:spLocks noChangeArrowheads="1"/>
          </p:cNvSpPr>
          <p:nvPr/>
        </p:nvSpPr>
        <p:spPr bwMode="auto">
          <a:xfrm>
            <a:off x="328613" y="2590800"/>
            <a:ext cx="5908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… and the best path from amongst </a:t>
            </a:r>
            <a:br>
              <a:rPr lang="en-US" altLang="en-US"/>
            </a:br>
            <a:r>
              <a:rPr lang="en-US" altLang="en-US"/>
              <a:t>those starting with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2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 </a:t>
            </a:r>
          </a:p>
        </p:txBody>
      </p:sp>
      <p:sp>
        <p:nvSpPr>
          <p:cNvPr id="23561" name="Rectangle 30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Faulty Bird</a:t>
            </a:r>
          </a:p>
        </p:txBody>
      </p:sp>
      <p:grpSp>
        <p:nvGrpSpPr>
          <p:cNvPr id="23562" name="Group 31"/>
          <p:cNvGrpSpPr>
            <a:grpSpLocks/>
          </p:cNvGrpSpPr>
          <p:nvPr/>
        </p:nvGrpSpPr>
        <p:grpSpPr bwMode="auto">
          <a:xfrm>
            <a:off x="6400800" y="152400"/>
            <a:ext cx="685800" cy="685800"/>
            <a:chOff x="3984" y="1200"/>
            <a:chExt cx="432" cy="432"/>
          </a:xfrm>
        </p:grpSpPr>
        <p:pic>
          <p:nvPicPr>
            <p:cNvPr id="23563" name="Picture 32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16" y="120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564" name="Line 33"/>
            <p:cNvSpPr>
              <a:spLocks noChangeShapeType="1"/>
            </p:cNvSpPr>
            <p:nvPr/>
          </p:nvSpPr>
          <p:spPr bwMode="auto">
            <a:xfrm flipH="1"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Line 34"/>
            <p:cNvSpPr>
              <a:spLocks noChangeShapeType="1"/>
            </p:cNvSpPr>
            <p:nvPr/>
          </p:nvSpPr>
          <p:spPr bwMode="auto">
            <a:xfrm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Rectangle 2"/>
          <p:cNvSpPr>
            <a:spLocks noGrp="1" noChangeAspect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Knapsack Problem</a:t>
            </a:r>
          </a:p>
        </p:txBody>
      </p:sp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175" y="152400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8389" name="Text Box 5"/>
          <p:cNvSpPr txBox="1">
            <a:spLocks noChangeArrowheads="1"/>
          </p:cNvSpPr>
          <p:nvPr/>
        </p:nvSpPr>
        <p:spPr bwMode="auto">
          <a:xfrm>
            <a:off x="76200" y="1876425"/>
            <a:ext cx="9372600" cy="496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Ingredients: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Instances:</a:t>
            </a:r>
            <a:r>
              <a:rPr lang="en-US" altLang="en-US" sz="3200"/>
              <a:t> The volume </a:t>
            </a:r>
            <a:r>
              <a:rPr lang="en-US" altLang="en-US" sz="3200" i="1"/>
              <a:t>V</a:t>
            </a:r>
            <a:r>
              <a:rPr lang="en-US" altLang="en-US" sz="3200"/>
              <a:t> of the knapsack.</a:t>
            </a:r>
            <a:br>
              <a:rPr lang="en-US" altLang="en-US" sz="3200"/>
            </a:br>
            <a:r>
              <a:rPr lang="en-US" altLang="en-US" sz="3200"/>
              <a:t>                   The volume  and price of </a:t>
            </a:r>
            <a:r>
              <a:rPr lang="en-US" altLang="en-US" sz="3200" i="1"/>
              <a:t>n</a:t>
            </a:r>
            <a:r>
              <a:rPr lang="en-US" altLang="en-US" sz="3200"/>
              <a:t> objects</a:t>
            </a:r>
            <a:br>
              <a:rPr lang="en-US" altLang="en-US" sz="3200"/>
            </a:br>
            <a:r>
              <a:rPr lang="en-US" altLang="en-US" sz="3200"/>
              <a:t>                      &lt;&lt;</a:t>
            </a:r>
            <a:r>
              <a:rPr lang="en-US" altLang="en-US" sz="3200" i="1"/>
              <a:t>v</a:t>
            </a:r>
            <a:r>
              <a:rPr lang="en-US" altLang="en-US" sz="3200" i="1" baseline="-25000"/>
              <a:t>1</a:t>
            </a:r>
            <a:r>
              <a:rPr lang="en-US" altLang="en-US" sz="3200"/>
              <a:t>,</a:t>
            </a:r>
            <a:r>
              <a:rPr lang="en-US" altLang="en-US" sz="3200" i="1"/>
              <a:t>p</a:t>
            </a:r>
            <a:r>
              <a:rPr lang="en-US" altLang="en-US" sz="3200" i="1" baseline="-25000"/>
              <a:t>1</a:t>
            </a:r>
            <a:r>
              <a:rPr lang="en-US" altLang="en-US" sz="3200"/>
              <a:t>&gt;,&lt;</a:t>
            </a:r>
            <a:r>
              <a:rPr lang="en-US" altLang="en-US" sz="3200" i="1"/>
              <a:t>v</a:t>
            </a:r>
            <a:r>
              <a:rPr lang="en-US" altLang="en-US" sz="3200" i="1" baseline="-25000"/>
              <a:t>2</a:t>
            </a:r>
            <a:r>
              <a:rPr lang="en-US" altLang="en-US" sz="3200"/>
              <a:t>,</a:t>
            </a:r>
            <a:r>
              <a:rPr lang="en-US" altLang="en-US" sz="3200" i="1"/>
              <a:t>p</a:t>
            </a:r>
            <a:r>
              <a:rPr lang="en-US" altLang="en-US" sz="3200" i="1" baseline="-25000"/>
              <a:t>2</a:t>
            </a:r>
            <a:r>
              <a:rPr lang="en-US" altLang="en-US" sz="3200"/>
              <a:t>&gt;,… ,&lt;</a:t>
            </a:r>
            <a:r>
              <a:rPr lang="en-US" altLang="en-US" sz="3200" i="1"/>
              <a:t>v</a:t>
            </a:r>
            <a:r>
              <a:rPr lang="en-US" altLang="en-US" sz="3200" i="1" baseline="-25000"/>
              <a:t>n</a:t>
            </a:r>
            <a:r>
              <a:rPr lang="en-US" altLang="en-US" sz="3200"/>
              <a:t>,</a:t>
            </a:r>
            <a:r>
              <a:rPr lang="en-US" altLang="en-US" sz="3200" i="1"/>
              <a:t>p</a:t>
            </a:r>
            <a:r>
              <a:rPr lang="en-US" altLang="en-US" sz="3200" i="1" baseline="-25000"/>
              <a:t>n</a:t>
            </a:r>
            <a:r>
              <a:rPr lang="en-US" altLang="en-US" sz="3200"/>
              <a:t>&gt;&gt;.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Solutions:</a:t>
            </a:r>
            <a:r>
              <a:rPr lang="en-US" altLang="en-US" sz="3200"/>
              <a:t> A set of objects that fit in the knapsack.</a:t>
            </a:r>
          </a:p>
          <a:p>
            <a:pPr lvl="2" eaLnBrk="1" hangingPunct="1"/>
            <a:r>
              <a:rPr lang="en-US" altLang="en-US" sz="3200"/>
              <a:t>i.e. </a:t>
            </a:r>
            <a:r>
              <a:rPr lang="en-US" altLang="en-US" sz="3200">
                <a:sym typeface="Symbol" pitchFamily="18" charset="2"/>
              </a:rPr>
              <a:t></a:t>
            </a:r>
            <a:r>
              <a:rPr lang="en-US" altLang="en-US" sz="3200" i="1" baseline="-25000"/>
              <a:t>i</a:t>
            </a:r>
            <a:r>
              <a:rPr lang="en-US" altLang="en-US" sz="3200" baseline="-25000"/>
              <a:t> </a:t>
            </a:r>
            <a:r>
              <a:rPr lang="en-US" altLang="en-US" sz="3200" baseline="-25000">
                <a:sym typeface="Symbol" pitchFamily="18" charset="2"/>
              </a:rPr>
              <a:t></a:t>
            </a:r>
            <a:r>
              <a:rPr lang="en-US" altLang="en-US" sz="3200" baseline="-25000"/>
              <a:t> </a:t>
            </a:r>
            <a:r>
              <a:rPr lang="en-US" altLang="en-US" sz="3200" i="1" baseline="-25000"/>
              <a:t>S</a:t>
            </a:r>
            <a:r>
              <a:rPr lang="en-US" altLang="en-US" sz="3200"/>
              <a:t> </a:t>
            </a:r>
            <a:r>
              <a:rPr lang="en-US" altLang="en-US" sz="3200" i="1"/>
              <a:t>v</a:t>
            </a:r>
            <a:r>
              <a:rPr lang="en-US" altLang="en-US" sz="3200" i="1" baseline="-25000"/>
              <a:t>i</a:t>
            </a:r>
            <a:r>
              <a:rPr lang="en-US" altLang="en-US" sz="3200"/>
              <a:t> </a:t>
            </a:r>
            <a:r>
              <a:rPr lang="en-US" altLang="en-US" sz="3200">
                <a:sym typeface="Symbol" pitchFamily="18" charset="2"/>
              </a:rPr>
              <a:t></a:t>
            </a:r>
            <a:r>
              <a:rPr lang="en-US" altLang="en-US" sz="3200"/>
              <a:t> </a:t>
            </a:r>
            <a:r>
              <a:rPr lang="en-US" altLang="en-US" sz="3200" i="1"/>
              <a:t>V</a:t>
            </a:r>
            <a:r>
              <a:rPr lang="en-US" altLang="en-US" sz="3200"/>
              <a:t>  </a:t>
            </a:r>
            <a:endParaRPr lang="en-US" altLang="en-US" sz="320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Cost of Solution:</a:t>
            </a:r>
            <a:r>
              <a:rPr lang="en-US" altLang="en-US" sz="3200"/>
              <a:t> The total value of objects in set.</a:t>
            </a:r>
          </a:p>
          <a:p>
            <a:pPr lvl="2" eaLnBrk="1" hangingPunct="1"/>
            <a:r>
              <a:rPr lang="en-US" altLang="en-US" sz="3200"/>
              <a:t>i.e. </a:t>
            </a:r>
            <a:r>
              <a:rPr lang="en-US" altLang="en-US" sz="3200">
                <a:sym typeface="Symbol" pitchFamily="18" charset="2"/>
              </a:rPr>
              <a:t></a:t>
            </a:r>
            <a:r>
              <a:rPr lang="en-US" altLang="en-US" sz="3200" i="1" baseline="-25000"/>
              <a:t>i</a:t>
            </a:r>
            <a:r>
              <a:rPr lang="en-US" altLang="en-US" sz="3200" baseline="-25000"/>
              <a:t> </a:t>
            </a:r>
            <a:r>
              <a:rPr lang="en-US" altLang="en-US" sz="3200" baseline="-25000">
                <a:sym typeface="Symbol" pitchFamily="18" charset="2"/>
              </a:rPr>
              <a:t></a:t>
            </a:r>
            <a:r>
              <a:rPr lang="en-US" altLang="en-US" sz="3200" baseline="-25000"/>
              <a:t> </a:t>
            </a:r>
            <a:r>
              <a:rPr lang="en-US" altLang="en-US" sz="3200" i="1" baseline="-25000"/>
              <a:t>S</a:t>
            </a:r>
            <a:r>
              <a:rPr lang="en-US" altLang="en-US" sz="3200"/>
              <a:t> </a:t>
            </a:r>
            <a:r>
              <a:rPr lang="en-US" altLang="en-US" sz="3200" i="1"/>
              <a:t>p</a:t>
            </a:r>
            <a:r>
              <a:rPr lang="en-US" altLang="en-US" sz="3200" i="1" baseline="-25000"/>
              <a:t>i</a:t>
            </a:r>
            <a:r>
              <a:rPr lang="en-US" altLang="en-US" sz="3200"/>
              <a:t>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Goal:</a:t>
            </a:r>
            <a:r>
              <a:rPr lang="en-US" altLang="en-US" sz="3200"/>
              <a:t> Get as much value as you can </a:t>
            </a:r>
            <a:br>
              <a:rPr lang="en-US" altLang="en-US" sz="3200"/>
            </a:br>
            <a:r>
              <a:rPr lang="en-US" altLang="en-US" sz="3200"/>
              <a:t>                  into the knapsack.</a:t>
            </a:r>
          </a:p>
        </p:txBody>
      </p:sp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grpSp>
        <p:nvGrpSpPr>
          <p:cNvPr id="285703" name="Group 7"/>
          <p:cNvGrpSpPr>
            <a:grpSpLocks/>
          </p:cNvGrpSpPr>
          <p:nvPr/>
        </p:nvGrpSpPr>
        <p:grpSpPr bwMode="auto">
          <a:xfrm>
            <a:off x="7924800" y="914400"/>
            <a:ext cx="1066800" cy="609600"/>
            <a:chOff x="2569" y="1329"/>
            <a:chExt cx="905" cy="521"/>
          </a:xfrm>
        </p:grpSpPr>
        <p:sp>
          <p:nvSpPr>
            <p:cNvPr id="285704" name="Freeform 8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5" name="Freeform 9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6" name="Freeform 10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7" name="Freeform 11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8" name="Freeform 12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9" name="Freeform 13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0" name="Freeform 14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1" name="Freeform 15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2" name="Freeform 16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3" name="Freeform 17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4" name="Freeform 18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5" name="Freeform 19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6" name="Freeform 20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7" name="Freeform 21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8" name="Freeform 22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9" name="Freeform 23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0" name="Freeform 24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1" name="Freeform 25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2" name="Freeform 26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3" name="Freeform 27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4" name="Freeform 28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5" name="Freeform 29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6" name="Freeform 30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7" name="Freeform 31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8" name="Freeform 32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9" name="Freeform 33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83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83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83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83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083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083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083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083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83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83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083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083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083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083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8389" grpId="0" build="p" bldLvl="2" autoUpdateAnimBg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4343400" y="3048000"/>
            <a:ext cx="1676400" cy="1676400"/>
            <a:chOff x="2569" y="1329"/>
            <a:chExt cx="905" cy="521"/>
          </a:xfrm>
        </p:grpSpPr>
        <p:sp>
          <p:nvSpPr>
            <p:cNvPr id="286773" name="Freeform 8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4" name="Freeform 9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5" name="Freeform 10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6" name="Freeform 11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7" name="Freeform 12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8" name="Freeform 13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9" name="Freeform 14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0" name="Freeform 15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1" name="Freeform 16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2" name="Freeform 17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3" name="Freeform 18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4" name="Freeform 19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5" name="Freeform 20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6" name="Freeform 21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7" name="Freeform 22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8" name="Freeform 23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9" name="Freeform 24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0" name="Freeform 25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1" name="Freeform 26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2" name="Freeform 27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3" name="Freeform 28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4" name="Freeform 29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5" name="Freeform 30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6" name="Freeform 31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7" name="Freeform 32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8" name="Freeform 33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56"/>
          <p:cNvGrpSpPr>
            <a:grpSpLocks/>
          </p:cNvGrpSpPr>
          <p:nvPr/>
        </p:nvGrpSpPr>
        <p:grpSpPr bwMode="auto">
          <a:xfrm>
            <a:off x="5029200" y="2898775"/>
            <a:ext cx="3698875" cy="2968625"/>
            <a:chOff x="3168" y="1826"/>
            <a:chExt cx="2330" cy="1870"/>
          </a:xfrm>
        </p:grpSpPr>
        <p:pic>
          <p:nvPicPr>
            <p:cNvPr id="286752" name="Picture 57" descr="j0238687"/>
            <p:cNvPicPr preferRelativeResize="0"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6" y="3001"/>
              <a:ext cx="558" cy="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753" name="Picture 58" descr="j0232136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8" y="2160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6754" name="Text Box 59"/>
            <p:cNvSpPr txBox="1">
              <a:spLocks noChangeArrowheads="1"/>
            </p:cNvSpPr>
            <p:nvPr/>
          </p:nvSpPr>
          <p:spPr bwMode="auto">
            <a:xfrm>
              <a:off x="3168" y="2276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86755" name="Text Box 60"/>
            <p:cNvSpPr txBox="1">
              <a:spLocks noChangeArrowheads="1"/>
            </p:cNvSpPr>
            <p:nvPr/>
          </p:nvSpPr>
          <p:spPr bwMode="auto">
            <a:xfrm>
              <a:off x="3168" y="2832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grpSp>
          <p:nvGrpSpPr>
            <p:cNvPr id="286756" name="Group 61"/>
            <p:cNvGrpSpPr>
              <a:grpSpLocks/>
            </p:cNvGrpSpPr>
            <p:nvPr/>
          </p:nvGrpSpPr>
          <p:grpSpPr bwMode="auto">
            <a:xfrm>
              <a:off x="3790" y="1826"/>
              <a:ext cx="1490" cy="1822"/>
              <a:chOff x="1059" y="1025"/>
              <a:chExt cx="1490" cy="1822"/>
            </a:xfrm>
          </p:grpSpPr>
          <p:sp>
            <p:nvSpPr>
              <p:cNvPr id="286758" name="Freeform 62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59" name="Freeform 63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0" name="Freeform 64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1" name="Freeform 65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2" name="Freeform 66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3" name="Freeform 67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4" name="Freeform 68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5" name="Freeform 69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6" name="Freeform 70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7" name="Freeform 71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8" name="Freeform 72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9" name="Freeform 73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70" name="Freeform 74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71" name="Freeform 75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72" name="Freeform 76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6757" name="Text Box 77"/>
            <p:cNvSpPr txBox="1">
              <a:spLocks noChangeArrowheads="1"/>
            </p:cNvSpPr>
            <p:nvPr/>
          </p:nvSpPr>
          <p:spPr bwMode="auto">
            <a:xfrm>
              <a:off x="5061" y="3408"/>
              <a:ext cx="43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=8</a:t>
              </a:r>
            </a:p>
          </p:txBody>
        </p:sp>
      </p:grpSp>
      <p:sp>
        <p:nvSpPr>
          <p:cNvPr id="286724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686800" cy="1219200"/>
          </a:xfrm>
        </p:spPr>
        <p:txBody>
          <a:bodyPr/>
          <a:lstStyle/>
          <a:p>
            <a:pPr eaLnBrk="1" hangingPunct="1"/>
            <a:r>
              <a:rPr lang="en-US" altLang="en-US"/>
              <a:t>Greedy Algorithm</a:t>
            </a:r>
          </a:p>
        </p:txBody>
      </p:sp>
      <p:sp>
        <p:nvSpPr>
          <p:cNvPr id="1809411" name="Rectangle 3"/>
          <p:cNvSpPr>
            <a:spLocks noChangeArrowheads="1"/>
          </p:cNvSpPr>
          <p:nvPr/>
        </p:nvSpPr>
        <p:spPr bwMode="auto">
          <a:xfrm>
            <a:off x="4310063" y="1325563"/>
            <a:ext cx="28797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Most valuable </a:t>
            </a:r>
            <a:r>
              <a:rPr lang="en-US" altLang="en-US" i="1"/>
              <a:t>p</a:t>
            </a:r>
            <a:r>
              <a:rPr lang="en-US" altLang="en-US" i="1" baseline="-25000"/>
              <a:t>i</a:t>
            </a:r>
          </a:p>
        </p:txBody>
      </p:sp>
      <p:sp>
        <p:nvSpPr>
          <p:cNvPr id="1809412" name="Rectangle 4"/>
          <p:cNvSpPr>
            <a:spLocks noChangeArrowheads="1"/>
          </p:cNvSpPr>
          <p:nvPr/>
        </p:nvSpPr>
        <p:spPr bwMode="auto">
          <a:xfrm>
            <a:off x="1371600" y="1300163"/>
            <a:ext cx="2836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Criteria:</a:t>
            </a:r>
          </a:p>
        </p:txBody>
      </p:sp>
      <p:pic>
        <p:nvPicPr>
          <p:cNvPr id="1809413" name="Picture 5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5575" y="3341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9414" name="Picture 6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3200400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6729" name="Group 34"/>
          <p:cNvGrpSpPr>
            <a:grpSpLocks/>
          </p:cNvGrpSpPr>
          <p:nvPr/>
        </p:nvGrpSpPr>
        <p:grpSpPr bwMode="auto">
          <a:xfrm>
            <a:off x="838200" y="3127375"/>
            <a:ext cx="2365375" cy="2892425"/>
            <a:chOff x="1059" y="1025"/>
            <a:chExt cx="1490" cy="1822"/>
          </a:xfrm>
        </p:grpSpPr>
        <p:sp>
          <p:nvSpPr>
            <p:cNvPr id="286737" name="Freeform 35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38" name="Freeform 36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39" name="Freeform 37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0" name="Freeform 38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1" name="Freeform 39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2" name="Freeform 40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3" name="Freeform 41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4" name="Freeform 42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5" name="Freeform 43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6" name="Freeform 44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7" name="Freeform 45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8" name="Freeform 46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9" name="Freeform 47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50" name="Freeform 48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51" name="Freeform 49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09458" name="Text Box 50"/>
          <p:cNvSpPr txBox="1">
            <a:spLocks noChangeArrowheads="1"/>
          </p:cNvSpPr>
          <p:nvPr/>
        </p:nvSpPr>
        <p:spPr bwMode="auto">
          <a:xfrm>
            <a:off x="4959350" y="4267200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=7,</a:t>
            </a:r>
            <a:r>
              <a:rPr lang="en-US" altLang="en-US" sz="2400" i="1"/>
              <a:t>p</a:t>
            </a:r>
            <a:r>
              <a:rPr lang="en-US" altLang="en-US" sz="2400"/>
              <a:t>=5</a:t>
            </a:r>
          </a:p>
        </p:txBody>
      </p:sp>
      <p:sp>
        <p:nvSpPr>
          <p:cNvPr id="1809459" name="Text Box 51"/>
          <p:cNvSpPr txBox="1">
            <a:spLocks noChangeArrowheads="1"/>
          </p:cNvSpPr>
          <p:nvPr/>
        </p:nvSpPr>
        <p:spPr bwMode="auto">
          <a:xfrm>
            <a:off x="6297613" y="424497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1809460" name="Text Box 52"/>
          <p:cNvSpPr txBox="1">
            <a:spLocks noChangeArrowheads="1"/>
          </p:cNvSpPr>
          <p:nvPr/>
        </p:nvSpPr>
        <p:spPr bwMode="auto">
          <a:xfrm>
            <a:off x="7626350" y="421322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1809461" name="Text Box 53"/>
          <p:cNvSpPr txBox="1">
            <a:spLocks noChangeArrowheads="1"/>
          </p:cNvSpPr>
          <p:nvPr/>
        </p:nvSpPr>
        <p:spPr bwMode="auto">
          <a:xfrm>
            <a:off x="3130550" y="54102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=8</a:t>
            </a:r>
          </a:p>
        </p:txBody>
      </p:sp>
      <p:sp>
        <p:nvSpPr>
          <p:cNvPr id="1809462" name="Text Box 54"/>
          <p:cNvSpPr txBox="1">
            <a:spLocks noChangeArrowheads="1"/>
          </p:cNvSpPr>
          <p:nvPr/>
        </p:nvSpPr>
        <p:spPr bwMode="auto">
          <a:xfrm>
            <a:off x="838200" y="6126163"/>
            <a:ext cx="24876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give 5</a:t>
            </a:r>
          </a:p>
        </p:txBody>
      </p:sp>
      <p:sp>
        <p:nvSpPr>
          <p:cNvPr id="1809463" name="Text Box 55"/>
          <p:cNvSpPr txBox="1">
            <a:spLocks noChangeArrowheads="1"/>
          </p:cNvSpPr>
          <p:nvPr/>
        </p:nvSpPr>
        <p:spPr bwMode="auto">
          <a:xfrm>
            <a:off x="5486400" y="6096000"/>
            <a:ext cx="1516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Optimal</a:t>
            </a:r>
          </a:p>
        </p:txBody>
      </p:sp>
      <p:sp>
        <p:nvSpPr>
          <p:cNvPr id="1809486" name="Rectangle 78"/>
          <p:cNvSpPr>
            <a:spLocks noChangeArrowheads="1"/>
          </p:cNvSpPr>
          <p:nvPr/>
        </p:nvSpPr>
        <p:spPr bwMode="auto">
          <a:xfrm>
            <a:off x="6934200" y="6049963"/>
            <a:ext cx="13477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gives 8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9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9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9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9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9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9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56069E-6 L -0.35 0.09989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00" y="499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2.31214E-6 L -0.34201 0.09988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101" y="49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09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09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09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09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809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809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9411" grpId="0" autoUpdateAnimBg="0"/>
      <p:bldP spid="1809412" grpId="0" autoUpdateAnimBg="0"/>
      <p:bldP spid="1809458" grpId="0"/>
      <p:bldP spid="1809458" grpId="1"/>
      <p:bldP spid="1809459" grpId="0"/>
      <p:bldP spid="1809459" grpId="1"/>
      <p:bldP spid="1809460" grpId="0"/>
      <p:bldP spid="1809460" grpId="1"/>
      <p:bldP spid="1809461" grpId="0"/>
      <p:bldP spid="1809462" grpId="0"/>
      <p:bldP spid="1809463" grpId="0"/>
      <p:bldP spid="1809486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2"/>
          <p:cNvGrpSpPr>
            <a:grpSpLocks/>
          </p:cNvGrpSpPr>
          <p:nvPr/>
        </p:nvGrpSpPr>
        <p:grpSpPr bwMode="auto">
          <a:xfrm>
            <a:off x="5943600" y="2898775"/>
            <a:ext cx="2784475" cy="2968625"/>
            <a:chOff x="3744" y="1826"/>
            <a:chExt cx="1754" cy="1870"/>
          </a:xfrm>
        </p:grpSpPr>
        <p:grpSp>
          <p:nvGrpSpPr>
            <p:cNvPr id="287808" name="Group 63"/>
            <p:cNvGrpSpPr>
              <a:grpSpLocks/>
            </p:cNvGrpSpPr>
            <p:nvPr/>
          </p:nvGrpSpPr>
          <p:grpSpPr bwMode="auto">
            <a:xfrm>
              <a:off x="3744" y="2400"/>
              <a:ext cx="1056" cy="1056"/>
              <a:chOff x="2569" y="1329"/>
              <a:chExt cx="905" cy="521"/>
            </a:xfrm>
          </p:grpSpPr>
          <p:sp>
            <p:nvSpPr>
              <p:cNvPr id="287827" name="Freeform 64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8" name="Freeform 65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9" name="Freeform 66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0" name="Freeform 67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1" name="Freeform 68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2" name="Freeform 69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3" name="Freeform 70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4" name="Freeform 71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5" name="Freeform 72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6" name="Freeform 73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7" name="Freeform 74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8" name="Freeform 75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9" name="Freeform 76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0" name="Freeform 77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1" name="Freeform 78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2" name="Freeform 79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3" name="Freeform 80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4" name="Freeform 81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5" name="Freeform 82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6" name="Freeform 83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7" name="Freeform 84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8" name="Freeform 85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9" name="Freeform 86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0" name="Freeform 87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1" name="Freeform 88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2" name="Freeform 89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809" name="Text Box 90"/>
            <p:cNvSpPr txBox="1">
              <a:spLocks noChangeArrowheads="1"/>
            </p:cNvSpPr>
            <p:nvPr/>
          </p:nvSpPr>
          <p:spPr bwMode="auto">
            <a:xfrm>
              <a:off x="4132" y="31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=7,</a:t>
              </a:r>
              <a:r>
                <a:rPr lang="en-US" altLang="en-US" sz="2400" i="1"/>
                <a:t>p</a:t>
              </a:r>
              <a:r>
                <a:rPr lang="en-US" altLang="en-US" sz="2400"/>
                <a:t>=5</a:t>
              </a:r>
            </a:p>
          </p:txBody>
        </p:sp>
        <p:grpSp>
          <p:nvGrpSpPr>
            <p:cNvPr id="287810" name="Group 91"/>
            <p:cNvGrpSpPr>
              <a:grpSpLocks/>
            </p:cNvGrpSpPr>
            <p:nvPr/>
          </p:nvGrpSpPr>
          <p:grpSpPr bwMode="auto">
            <a:xfrm>
              <a:off x="3790" y="1826"/>
              <a:ext cx="1490" cy="1822"/>
              <a:chOff x="1059" y="1025"/>
              <a:chExt cx="1490" cy="1822"/>
            </a:xfrm>
          </p:grpSpPr>
          <p:sp>
            <p:nvSpPr>
              <p:cNvPr id="287812" name="Freeform 92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3" name="Freeform 93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4" name="Freeform 94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5" name="Freeform 95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6" name="Freeform 96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7" name="Freeform 97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8" name="Freeform 98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9" name="Freeform 99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0" name="Freeform 100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1" name="Freeform 101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2" name="Freeform 102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3" name="Freeform 103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4" name="Freeform 104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5" name="Freeform 105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6" name="Freeform 106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811" name="Text Box 107"/>
            <p:cNvSpPr txBox="1">
              <a:spLocks noChangeArrowheads="1"/>
            </p:cNvSpPr>
            <p:nvPr/>
          </p:nvSpPr>
          <p:spPr bwMode="auto">
            <a:xfrm>
              <a:off x="5061" y="3408"/>
              <a:ext cx="43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=7</a:t>
              </a:r>
            </a:p>
          </p:txBody>
        </p:sp>
      </p:grpSp>
      <p:sp>
        <p:nvSpPr>
          <p:cNvPr id="287747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686800" cy="1219200"/>
          </a:xfrm>
        </p:spPr>
        <p:txBody>
          <a:bodyPr/>
          <a:lstStyle/>
          <a:p>
            <a:pPr eaLnBrk="1" hangingPunct="1"/>
            <a:r>
              <a:rPr lang="en-US" altLang="en-US"/>
              <a:t>Greedy Algorithm</a:t>
            </a:r>
          </a:p>
        </p:txBody>
      </p:sp>
      <p:sp>
        <p:nvSpPr>
          <p:cNvPr id="1810435" name="Rectangle 3"/>
          <p:cNvSpPr>
            <a:spLocks noChangeArrowheads="1"/>
          </p:cNvSpPr>
          <p:nvPr/>
        </p:nvSpPr>
        <p:spPr bwMode="auto">
          <a:xfrm>
            <a:off x="1371600" y="1300163"/>
            <a:ext cx="2836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Criteria:</a:t>
            </a:r>
          </a:p>
        </p:txBody>
      </p:sp>
      <p:pic>
        <p:nvPicPr>
          <p:cNvPr id="1810436" name="Picture 4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5575" y="3341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10437" name="Picture 5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3200400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" name="Group 6"/>
          <p:cNvGrpSpPr>
            <a:grpSpLocks/>
          </p:cNvGrpSpPr>
          <p:nvPr/>
        </p:nvGrpSpPr>
        <p:grpSpPr bwMode="auto">
          <a:xfrm>
            <a:off x="4343400" y="3048000"/>
            <a:ext cx="1676400" cy="1676400"/>
            <a:chOff x="2569" y="1329"/>
            <a:chExt cx="905" cy="521"/>
          </a:xfrm>
        </p:grpSpPr>
        <p:sp>
          <p:nvSpPr>
            <p:cNvPr id="287782" name="Freeform 7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3" name="Freeform 8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4" name="Freeform 9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5" name="Freeform 10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6" name="Freeform 11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7" name="Freeform 12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8" name="Freeform 13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9" name="Freeform 14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0" name="Freeform 15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1" name="Freeform 16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2" name="Freeform 17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3" name="Freeform 18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4" name="Freeform 19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5" name="Freeform 20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6" name="Freeform 21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7" name="Freeform 22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8" name="Freeform 23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9" name="Freeform 24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0" name="Freeform 25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1" name="Freeform 26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2" name="Freeform 27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3" name="Freeform 28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4" name="Freeform 29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5" name="Freeform 30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6" name="Freeform 31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7" name="Freeform 32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7752" name="Group 33"/>
          <p:cNvGrpSpPr>
            <a:grpSpLocks/>
          </p:cNvGrpSpPr>
          <p:nvPr/>
        </p:nvGrpSpPr>
        <p:grpSpPr bwMode="auto">
          <a:xfrm>
            <a:off x="838200" y="3127375"/>
            <a:ext cx="2365375" cy="2892425"/>
            <a:chOff x="1059" y="1025"/>
            <a:chExt cx="1490" cy="1822"/>
          </a:xfrm>
        </p:grpSpPr>
        <p:sp>
          <p:nvSpPr>
            <p:cNvPr id="287767" name="Freeform 34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8" name="Freeform 35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9" name="Freeform 36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0" name="Freeform 37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1" name="Freeform 38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2" name="Freeform 39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3" name="Freeform 40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4" name="Freeform 41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5" name="Freeform 42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6" name="Freeform 43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7" name="Freeform 44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8" name="Freeform 45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9" name="Freeform 46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0" name="Freeform 47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1" name="Freeform 48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10481" name="Text Box 49"/>
          <p:cNvSpPr txBox="1">
            <a:spLocks noChangeArrowheads="1"/>
          </p:cNvSpPr>
          <p:nvPr/>
        </p:nvSpPr>
        <p:spPr bwMode="auto">
          <a:xfrm>
            <a:off x="4959350" y="4267200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=7,</a:t>
            </a:r>
            <a:r>
              <a:rPr lang="en-US" altLang="en-US" sz="2400" i="1"/>
              <a:t>p</a:t>
            </a:r>
            <a:r>
              <a:rPr lang="en-US" altLang="en-US" sz="2400"/>
              <a:t>=5</a:t>
            </a:r>
          </a:p>
        </p:txBody>
      </p:sp>
      <p:sp>
        <p:nvSpPr>
          <p:cNvPr id="1810482" name="Text Box 50"/>
          <p:cNvSpPr txBox="1">
            <a:spLocks noChangeArrowheads="1"/>
          </p:cNvSpPr>
          <p:nvPr/>
        </p:nvSpPr>
        <p:spPr bwMode="auto">
          <a:xfrm>
            <a:off x="6297613" y="424497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1810483" name="Text Box 51"/>
          <p:cNvSpPr txBox="1">
            <a:spLocks noChangeArrowheads="1"/>
          </p:cNvSpPr>
          <p:nvPr/>
        </p:nvSpPr>
        <p:spPr bwMode="auto">
          <a:xfrm>
            <a:off x="7626350" y="421322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1810484" name="Text Box 52"/>
          <p:cNvSpPr txBox="1">
            <a:spLocks noChangeArrowheads="1"/>
          </p:cNvSpPr>
          <p:nvPr/>
        </p:nvSpPr>
        <p:spPr bwMode="auto">
          <a:xfrm>
            <a:off x="3130550" y="54102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</a:t>
            </a:r>
          </a:p>
        </p:txBody>
      </p:sp>
      <p:grpSp>
        <p:nvGrpSpPr>
          <p:cNvPr id="7" name="Group 53"/>
          <p:cNvGrpSpPr>
            <a:grpSpLocks/>
          </p:cNvGrpSpPr>
          <p:nvPr/>
        </p:nvGrpSpPr>
        <p:grpSpPr bwMode="auto">
          <a:xfrm>
            <a:off x="4310063" y="1325563"/>
            <a:ext cx="3481387" cy="1235075"/>
            <a:chOff x="2715" y="835"/>
            <a:chExt cx="2193" cy="778"/>
          </a:xfrm>
        </p:grpSpPr>
        <p:sp>
          <p:nvSpPr>
            <p:cNvPr id="287762" name="Rectangle 54"/>
            <p:cNvSpPr>
              <a:spLocks noChangeArrowheads="1"/>
            </p:cNvSpPr>
            <p:nvPr/>
          </p:nvSpPr>
          <p:spPr bwMode="auto">
            <a:xfrm>
              <a:off x="2715" y="835"/>
              <a:ext cx="2193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Most dense in value</a:t>
              </a:r>
              <a:endParaRPr lang="en-US" altLang="en-US" baseline="-25000"/>
            </a:p>
          </p:txBody>
        </p:sp>
        <p:grpSp>
          <p:nvGrpSpPr>
            <p:cNvPr id="287763" name="Group 55"/>
            <p:cNvGrpSpPr>
              <a:grpSpLocks/>
            </p:cNvGrpSpPr>
            <p:nvPr/>
          </p:nvGrpSpPr>
          <p:grpSpPr bwMode="auto">
            <a:xfrm>
              <a:off x="3261" y="1075"/>
              <a:ext cx="524" cy="538"/>
              <a:chOff x="3261" y="1075"/>
              <a:chExt cx="524" cy="538"/>
            </a:xfrm>
          </p:grpSpPr>
          <p:sp>
            <p:nvSpPr>
              <p:cNvPr id="287764" name="Rectangle 56"/>
              <p:cNvSpPr>
                <a:spLocks noChangeArrowheads="1"/>
              </p:cNvSpPr>
              <p:nvPr/>
            </p:nvSpPr>
            <p:spPr bwMode="auto">
              <a:xfrm>
                <a:off x="3261" y="1075"/>
                <a:ext cx="2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i="1"/>
                  <a:t>p</a:t>
                </a:r>
                <a:r>
                  <a:rPr lang="en-US" altLang="en-US" i="1" baseline="-25000"/>
                  <a:t>i</a:t>
                </a:r>
              </a:p>
            </p:txBody>
          </p:sp>
          <p:sp>
            <p:nvSpPr>
              <p:cNvPr id="287765" name="Rectangle 57"/>
              <p:cNvSpPr>
                <a:spLocks noChangeArrowheads="1"/>
              </p:cNvSpPr>
              <p:nvPr/>
            </p:nvSpPr>
            <p:spPr bwMode="auto">
              <a:xfrm>
                <a:off x="3508" y="1248"/>
                <a:ext cx="27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i="1"/>
                  <a:t>v</a:t>
                </a:r>
                <a:r>
                  <a:rPr lang="en-US" altLang="en-US" i="1" baseline="-25000"/>
                  <a:t>i</a:t>
                </a:r>
              </a:p>
            </p:txBody>
          </p:sp>
          <p:sp>
            <p:nvSpPr>
              <p:cNvPr id="287766" name="Line 58"/>
              <p:cNvSpPr>
                <a:spLocks noChangeShapeType="1"/>
              </p:cNvSpPr>
              <p:nvPr/>
            </p:nvSpPr>
            <p:spPr bwMode="auto">
              <a:xfrm flipV="1">
                <a:off x="3312" y="1296"/>
                <a:ext cx="336" cy="240"/>
              </a:xfrm>
              <a:prstGeom prst="line">
                <a:avLst/>
              </a:prstGeom>
              <a:noFill/>
              <a:ln w="254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810491" name="Text Box 59"/>
          <p:cNvSpPr txBox="1">
            <a:spLocks noChangeArrowheads="1"/>
          </p:cNvSpPr>
          <p:nvPr/>
        </p:nvSpPr>
        <p:spPr bwMode="auto">
          <a:xfrm>
            <a:off x="636588" y="6126163"/>
            <a:ext cx="24876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give 4</a:t>
            </a:r>
          </a:p>
        </p:txBody>
      </p:sp>
      <p:sp>
        <p:nvSpPr>
          <p:cNvPr id="1810492" name="Text Box 60"/>
          <p:cNvSpPr txBox="1">
            <a:spLocks noChangeArrowheads="1"/>
          </p:cNvSpPr>
          <p:nvPr/>
        </p:nvSpPr>
        <p:spPr bwMode="auto">
          <a:xfrm>
            <a:off x="5486400" y="6096000"/>
            <a:ext cx="1516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Optimal</a:t>
            </a:r>
          </a:p>
        </p:txBody>
      </p:sp>
      <p:sp>
        <p:nvSpPr>
          <p:cNvPr id="1810493" name="Rectangle 61"/>
          <p:cNvSpPr>
            <a:spLocks noChangeArrowheads="1"/>
          </p:cNvSpPr>
          <p:nvPr/>
        </p:nvSpPr>
        <p:spPr bwMode="auto">
          <a:xfrm>
            <a:off x="6891338" y="6049963"/>
            <a:ext cx="13477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gives 5</a:t>
            </a:r>
          </a:p>
        </p:txBody>
      </p:sp>
      <p:sp>
        <p:nvSpPr>
          <p:cNvPr id="1810540" name="Text Box 108"/>
          <p:cNvSpPr txBox="1">
            <a:spLocks noChangeArrowheads="1"/>
          </p:cNvSpPr>
          <p:nvPr/>
        </p:nvSpPr>
        <p:spPr bwMode="auto">
          <a:xfrm>
            <a:off x="3124200" y="51054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=8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10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10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10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10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3526E-6 L -0.55157 0.04347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1810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587" y="217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6.93642E-7 L -0.48003 0.00324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8104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010" y="1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10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10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10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10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10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10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0435" grpId="0" autoUpdateAnimBg="0"/>
      <p:bldP spid="1810481" grpId="0"/>
      <p:bldP spid="1810482" grpId="0"/>
      <p:bldP spid="1810483" grpId="0"/>
      <p:bldP spid="1810484" grpId="0"/>
      <p:bldP spid="1810491" grpId="0"/>
      <p:bldP spid="1810492" grpId="0"/>
      <p:bldP spid="1810493" grpId="0"/>
      <p:bldP spid="1810540" grpId="0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686800" cy="1219200"/>
          </a:xfrm>
        </p:spPr>
        <p:txBody>
          <a:bodyPr/>
          <a:lstStyle/>
          <a:p>
            <a:pPr eaLnBrk="1" hangingPunct="1"/>
            <a:r>
              <a:rPr lang="en-US" altLang="en-US"/>
              <a:t>Greedy Algorithm</a:t>
            </a:r>
          </a:p>
        </p:txBody>
      </p:sp>
      <p:sp>
        <p:nvSpPr>
          <p:cNvPr id="288771" name="Rectangle 3"/>
          <p:cNvSpPr>
            <a:spLocks noChangeArrowheads="1"/>
          </p:cNvSpPr>
          <p:nvPr/>
        </p:nvSpPr>
        <p:spPr bwMode="auto">
          <a:xfrm>
            <a:off x="1371600" y="1300163"/>
            <a:ext cx="2836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Criteria:</a:t>
            </a:r>
          </a:p>
        </p:txBody>
      </p:sp>
      <p:grpSp>
        <p:nvGrpSpPr>
          <p:cNvPr id="288772" name="Group 4"/>
          <p:cNvGrpSpPr>
            <a:grpSpLocks/>
          </p:cNvGrpSpPr>
          <p:nvPr/>
        </p:nvGrpSpPr>
        <p:grpSpPr bwMode="auto">
          <a:xfrm>
            <a:off x="838200" y="3127375"/>
            <a:ext cx="2365375" cy="2892425"/>
            <a:chOff x="1059" y="1025"/>
            <a:chExt cx="1490" cy="1822"/>
          </a:xfrm>
        </p:grpSpPr>
        <p:sp>
          <p:nvSpPr>
            <p:cNvPr id="288842" name="Freeform 5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3" name="Freeform 6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4" name="Freeform 7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5" name="Freeform 8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6" name="Freeform 9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7" name="Freeform 10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8" name="Freeform 11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9" name="Freeform 12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0" name="Freeform 13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1" name="Freeform 14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2" name="Freeform 15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3" name="Freeform 16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4" name="Freeform 17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5" name="Freeform 18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6" name="Freeform 19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8773" name="Text Box 20"/>
          <p:cNvSpPr txBox="1">
            <a:spLocks noChangeArrowheads="1"/>
          </p:cNvSpPr>
          <p:nvPr/>
        </p:nvSpPr>
        <p:spPr bwMode="auto">
          <a:xfrm>
            <a:off x="1930400" y="4248150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88774" name="Text Box 21"/>
          <p:cNvSpPr txBox="1">
            <a:spLocks noChangeArrowheads="1"/>
          </p:cNvSpPr>
          <p:nvPr/>
        </p:nvSpPr>
        <p:spPr bwMode="auto">
          <a:xfrm>
            <a:off x="3130550" y="54102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</a:t>
            </a:r>
          </a:p>
        </p:txBody>
      </p:sp>
      <p:sp>
        <p:nvSpPr>
          <p:cNvPr id="288775" name="Text Box 23"/>
          <p:cNvSpPr txBox="1">
            <a:spLocks noChangeArrowheads="1"/>
          </p:cNvSpPr>
          <p:nvPr/>
        </p:nvSpPr>
        <p:spPr bwMode="auto">
          <a:xfrm>
            <a:off x="636588" y="6126163"/>
            <a:ext cx="24876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give 4</a:t>
            </a:r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5943600" y="2898775"/>
            <a:ext cx="2784475" cy="2968625"/>
            <a:chOff x="3744" y="1826"/>
            <a:chExt cx="1754" cy="1870"/>
          </a:xfrm>
        </p:grpSpPr>
        <p:grpSp>
          <p:nvGrpSpPr>
            <p:cNvPr id="288797" name="Group 25"/>
            <p:cNvGrpSpPr>
              <a:grpSpLocks/>
            </p:cNvGrpSpPr>
            <p:nvPr/>
          </p:nvGrpSpPr>
          <p:grpSpPr bwMode="auto">
            <a:xfrm>
              <a:off x="3744" y="2400"/>
              <a:ext cx="1056" cy="1056"/>
              <a:chOff x="2569" y="1329"/>
              <a:chExt cx="905" cy="521"/>
            </a:xfrm>
          </p:grpSpPr>
          <p:sp>
            <p:nvSpPr>
              <p:cNvPr id="288816" name="Freeform 26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7" name="Freeform 27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8" name="Freeform 28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9" name="Freeform 29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0" name="Freeform 30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1" name="Freeform 31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2" name="Freeform 32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3" name="Freeform 33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4" name="Freeform 34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5" name="Freeform 35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6" name="Freeform 36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7" name="Freeform 37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8" name="Freeform 38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9" name="Freeform 39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0" name="Freeform 40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1" name="Freeform 41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2" name="Freeform 42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3" name="Freeform 43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4" name="Freeform 44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5" name="Freeform 45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6" name="Freeform 46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7" name="Freeform 47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8" name="Freeform 48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9" name="Freeform 49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0" name="Freeform 50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1" name="Freeform 51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8798" name="Text Box 52"/>
            <p:cNvSpPr txBox="1">
              <a:spLocks noChangeArrowheads="1"/>
            </p:cNvSpPr>
            <p:nvPr/>
          </p:nvSpPr>
          <p:spPr bwMode="auto">
            <a:xfrm>
              <a:off x="4132" y="31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=7,</a:t>
              </a:r>
              <a:r>
                <a:rPr lang="en-US" altLang="en-US" sz="2400" i="1"/>
                <a:t>p</a:t>
              </a:r>
              <a:r>
                <a:rPr lang="en-US" altLang="en-US" sz="2400"/>
                <a:t>=5</a:t>
              </a:r>
            </a:p>
          </p:txBody>
        </p:sp>
        <p:grpSp>
          <p:nvGrpSpPr>
            <p:cNvPr id="288799" name="Group 53"/>
            <p:cNvGrpSpPr>
              <a:grpSpLocks/>
            </p:cNvGrpSpPr>
            <p:nvPr/>
          </p:nvGrpSpPr>
          <p:grpSpPr bwMode="auto">
            <a:xfrm>
              <a:off x="3790" y="1826"/>
              <a:ext cx="1490" cy="1822"/>
              <a:chOff x="1059" y="1025"/>
              <a:chExt cx="1490" cy="1822"/>
            </a:xfrm>
          </p:grpSpPr>
          <p:sp>
            <p:nvSpPr>
              <p:cNvPr id="288801" name="Freeform 54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2" name="Freeform 55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3" name="Freeform 56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4" name="Freeform 57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5" name="Freeform 58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6" name="Freeform 59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7" name="Freeform 60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8" name="Freeform 61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9" name="Freeform 62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0" name="Freeform 63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1" name="Freeform 64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2" name="Freeform 65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3" name="Freeform 66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4" name="Freeform 67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5" name="Freeform 68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8800" name="Text Box 69"/>
            <p:cNvSpPr txBox="1">
              <a:spLocks noChangeArrowheads="1"/>
            </p:cNvSpPr>
            <p:nvPr/>
          </p:nvSpPr>
          <p:spPr bwMode="auto">
            <a:xfrm>
              <a:off x="5061" y="3408"/>
              <a:ext cx="43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=7</a:t>
              </a:r>
            </a:p>
          </p:txBody>
        </p:sp>
      </p:grpSp>
      <p:pic>
        <p:nvPicPr>
          <p:cNvPr id="288777" name="Picture 70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2088" y="3638550"/>
            <a:ext cx="885825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Group 71"/>
          <p:cNvGrpSpPr>
            <a:grpSpLocks/>
          </p:cNvGrpSpPr>
          <p:nvPr/>
        </p:nvGrpSpPr>
        <p:grpSpPr bwMode="auto">
          <a:xfrm>
            <a:off x="0" y="4648200"/>
            <a:ext cx="2209800" cy="1143000"/>
            <a:chOff x="0" y="2928"/>
            <a:chExt cx="1392" cy="720"/>
          </a:xfrm>
        </p:grpSpPr>
        <p:pic>
          <p:nvPicPr>
            <p:cNvPr id="288793" name="Picture 72" descr="j0232136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7" y="3168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8794" name="Text Box 73"/>
            <p:cNvSpPr txBox="1">
              <a:spLocks noChangeArrowheads="1"/>
            </p:cNvSpPr>
            <p:nvPr/>
          </p:nvSpPr>
          <p:spPr bwMode="auto">
            <a:xfrm>
              <a:off x="148" y="31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88795" name="Text Box 74"/>
            <p:cNvSpPr txBox="1">
              <a:spLocks noChangeArrowheads="1"/>
            </p:cNvSpPr>
            <p:nvPr/>
          </p:nvSpPr>
          <p:spPr bwMode="auto">
            <a:xfrm>
              <a:off x="0" y="2928"/>
              <a:ext cx="58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¾ of</a:t>
              </a:r>
            </a:p>
          </p:txBody>
        </p:sp>
        <p:sp useBgFill="1">
          <p:nvSpPr>
            <p:cNvPr id="288796" name="Rectangle 75"/>
            <p:cNvSpPr>
              <a:spLocks noChangeArrowheads="1"/>
            </p:cNvSpPr>
            <p:nvPr/>
          </p:nvSpPr>
          <p:spPr bwMode="auto">
            <a:xfrm>
              <a:off x="1248" y="3120"/>
              <a:ext cx="144" cy="480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811532" name="Rectangle 76"/>
          <p:cNvSpPr>
            <a:spLocks noChangeArrowheads="1"/>
          </p:cNvSpPr>
          <p:nvPr/>
        </p:nvSpPr>
        <p:spPr bwMode="auto">
          <a:xfrm>
            <a:off x="3006725" y="6122988"/>
            <a:ext cx="2098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+ ¾ </a:t>
            </a: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4 = 7</a:t>
            </a:r>
          </a:p>
        </p:txBody>
      </p:sp>
      <p:sp>
        <p:nvSpPr>
          <p:cNvPr id="1811533" name="Text Box 77"/>
          <p:cNvSpPr txBox="1">
            <a:spLocks noChangeArrowheads="1"/>
          </p:cNvSpPr>
          <p:nvPr/>
        </p:nvSpPr>
        <p:spPr bwMode="auto">
          <a:xfrm>
            <a:off x="1431925" y="2362200"/>
            <a:ext cx="5772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If fractional solutions are allowed.</a:t>
            </a:r>
          </a:p>
        </p:txBody>
      </p:sp>
      <p:sp>
        <p:nvSpPr>
          <p:cNvPr id="1811534" name="Text Box 78"/>
          <p:cNvSpPr txBox="1">
            <a:spLocks noChangeArrowheads="1"/>
          </p:cNvSpPr>
          <p:nvPr/>
        </p:nvSpPr>
        <p:spPr bwMode="auto">
          <a:xfrm>
            <a:off x="5105400" y="6126163"/>
            <a:ext cx="1846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= Optimal</a:t>
            </a:r>
          </a:p>
        </p:txBody>
      </p:sp>
      <p:sp>
        <p:nvSpPr>
          <p:cNvPr id="1811535" name="Text Box 79"/>
          <p:cNvSpPr txBox="1">
            <a:spLocks noChangeArrowheads="1"/>
          </p:cNvSpPr>
          <p:nvPr/>
        </p:nvSpPr>
        <p:spPr bwMode="auto">
          <a:xfrm>
            <a:off x="3108325" y="2895600"/>
            <a:ext cx="12684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Works</a:t>
            </a:r>
          </a:p>
        </p:txBody>
      </p:sp>
      <p:grpSp>
        <p:nvGrpSpPr>
          <p:cNvPr id="288783" name="Group 80"/>
          <p:cNvGrpSpPr>
            <a:grpSpLocks/>
          </p:cNvGrpSpPr>
          <p:nvPr/>
        </p:nvGrpSpPr>
        <p:grpSpPr bwMode="auto">
          <a:xfrm>
            <a:off x="4310063" y="1325563"/>
            <a:ext cx="3481387" cy="1235075"/>
            <a:chOff x="2715" y="835"/>
            <a:chExt cx="2193" cy="778"/>
          </a:xfrm>
        </p:grpSpPr>
        <p:sp>
          <p:nvSpPr>
            <p:cNvPr id="288788" name="Rectangle 81"/>
            <p:cNvSpPr>
              <a:spLocks noChangeArrowheads="1"/>
            </p:cNvSpPr>
            <p:nvPr/>
          </p:nvSpPr>
          <p:spPr bwMode="auto">
            <a:xfrm>
              <a:off x="2715" y="835"/>
              <a:ext cx="2193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Most dense in value</a:t>
              </a:r>
              <a:endParaRPr lang="en-US" altLang="en-US" baseline="-25000"/>
            </a:p>
          </p:txBody>
        </p:sp>
        <p:grpSp>
          <p:nvGrpSpPr>
            <p:cNvPr id="288789" name="Group 82"/>
            <p:cNvGrpSpPr>
              <a:grpSpLocks/>
            </p:cNvGrpSpPr>
            <p:nvPr/>
          </p:nvGrpSpPr>
          <p:grpSpPr bwMode="auto">
            <a:xfrm>
              <a:off x="3261" y="1075"/>
              <a:ext cx="524" cy="538"/>
              <a:chOff x="3261" y="1075"/>
              <a:chExt cx="524" cy="538"/>
            </a:xfrm>
          </p:grpSpPr>
          <p:sp>
            <p:nvSpPr>
              <p:cNvPr id="288790" name="Rectangle 83"/>
              <p:cNvSpPr>
                <a:spLocks noChangeArrowheads="1"/>
              </p:cNvSpPr>
              <p:nvPr/>
            </p:nvSpPr>
            <p:spPr bwMode="auto">
              <a:xfrm>
                <a:off x="3261" y="1075"/>
                <a:ext cx="2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i="1"/>
                  <a:t>p</a:t>
                </a:r>
                <a:r>
                  <a:rPr lang="en-US" altLang="en-US" i="1" baseline="-25000"/>
                  <a:t>i</a:t>
                </a:r>
              </a:p>
            </p:txBody>
          </p:sp>
          <p:sp>
            <p:nvSpPr>
              <p:cNvPr id="288791" name="Rectangle 84"/>
              <p:cNvSpPr>
                <a:spLocks noChangeArrowheads="1"/>
              </p:cNvSpPr>
              <p:nvPr/>
            </p:nvSpPr>
            <p:spPr bwMode="auto">
              <a:xfrm>
                <a:off x="3508" y="1248"/>
                <a:ext cx="27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r>
                  <a:rPr lang="en-US" altLang="en-US" i="1"/>
                  <a:t>v</a:t>
                </a:r>
                <a:r>
                  <a:rPr lang="en-US" altLang="en-US" i="1" baseline="-25000"/>
                  <a:t>i</a:t>
                </a:r>
              </a:p>
            </p:txBody>
          </p:sp>
          <p:sp>
            <p:nvSpPr>
              <p:cNvPr id="288792" name="Line 85"/>
              <p:cNvSpPr>
                <a:spLocks noChangeShapeType="1"/>
              </p:cNvSpPr>
              <p:nvPr/>
            </p:nvSpPr>
            <p:spPr bwMode="auto">
              <a:xfrm flipV="1">
                <a:off x="3312" y="1296"/>
                <a:ext cx="336" cy="240"/>
              </a:xfrm>
              <a:prstGeom prst="line">
                <a:avLst/>
              </a:prstGeom>
              <a:noFill/>
              <a:ln w="254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9" name="Group 88"/>
          <p:cNvGrpSpPr>
            <a:grpSpLocks/>
          </p:cNvGrpSpPr>
          <p:nvPr/>
        </p:nvGrpSpPr>
        <p:grpSpPr bwMode="auto">
          <a:xfrm>
            <a:off x="5410200" y="6096000"/>
            <a:ext cx="2752725" cy="625475"/>
            <a:chOff x="3456" y="3811"/>
            <a:chExt cx="1734" cy="394"/>
          </a:xfrm>
        </p:grpSpPr>
        <p:sp>
          <p:nvSpPr>
            <p:cNvPr id="288786" name="Text Box 86"/>
            <p:cNvSpPr txBox="1">
              <a:spLocks noChangeArrowheads="1"/>
            </p:cNvSpPr>
            <p:nvPr/>
          </p:nvSpPr>
          <p:spPr bwMode="auto">
            <a:xfrm>
              <a:off x="3456" y="3840"/>
              <a:ext cx="9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Optimal</a:t>
              </a:r>
            </a:p>
          </p:txBody>
        </p:sp>
        <p:sp>
          <p:nvSpPr>
            <p:cNvPr id="288787" name="Rectangle 87"/>
            <p:cNvSpPr>
              <a:spLocks noChangeArrowheads="1"/>
            </p:cNvSpPr>
            <p:nvPr/>
          </p:nvSpPr>
          <p:spPr bwMode="auto">
            <a:xfrm>
              <a:off x="4341" y="3811"/>
              <a:ext cx="84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gives 5</a:t>
              </a:r>
            </a:p>
          </p:txBody>
        </p:sp>
      </p:grpSp>
      <p:sp>
        <p:nvSpPr>
          <p:cNvPr id="1811545" name="Text Box 89"/>
          <p:cNvSpPr txBox="1">
            <a:spLocks noChangeArrowheads="1"/>
          </p:cNvSpPr>
          <p:nvPr/>
        </p:nvSpPr>
        <p:spPr bwMode="auto">
          <a:xfrm>
            <a:off x="3155950" y="3371850"/>
            <a:ext cx="3189288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Often an Integer</a:t>
            </a:r>
            <a:br>
              <a:rPr lang="en-US" altLang="en-US"/>
            </a:br>
            <a:r>
              <a:rPr lang="en-US" altLang="en-US"/>
              <a:t>solution is MUCH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harder to find.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115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115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115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115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115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115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115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115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11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11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1532" grpId="0"/>
      <p:bldP spid="1811533" grpId="0"/>
      <p:bldP spid="1811534" grpId="0"/>
      <p:bldP spid="1811545" grpId="0"/>
    </p:bld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04800" y="5029200"/>
            <a:ext cx="3200400" cy="762000"/>
            <a:chOff x="96" y="816"/>
            <a:chExt cx="2016" cy="480"/>
          </a:xfrm>
        </p:grpSpPr>
        <p:sp>
          <p:nvSpPr>
            <p:cNvPr id="289900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89901" name="Picture 5" descr="an02380_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9796" name="Rectangle 6"/>
          <p:cNvSpPr>
            <a:spLocks noChangeArrowheads="1"/>
          </p:cNvSpPr>
          <p:nvPr/>
        </p:nvSpPr>
        <p:spPr bwMode="auto">
          <a:xfrm>
            <a:off x="315913" y="10668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812487" name="Rectangle 7"/>
          <p:cNvSpPr>
            <a:spLocks noChangeArrowheads="1"/>
          </p:cNvSpPr>
          <p:nvPr/>
        </p:nvSpPr>
        <p:spPr bwMode="auto">
          <a:xfrm>
            <a:off x="720725" y="5729288"/>
            <a:ext cx="564038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“What is the last object to take?” </a:t>
            </a:r>
          </a:p>
        </p:txBody>
      </p:sp>
      <p:sp>
        <p:nvSpPr>
          <p:cNvPr id="289798" name="Text Box 8"/>
          <p:cNvSpPr txBox="1">
            <a:spLocks noChangeArrowheads="1"/>
          </p:cNvSpPr>
          <p:nvPr/>
        </p:nvSpPr>
        <p:spPr bwMode="auto">
          <a:xfrm>
            <a:off x="762000" y="1541463"/>
            <a:ext cx="807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sp>
        <p:nvSpPr>
          <p:cNvPr id="289799" name="Rectangle 9"/>
          <p:cNvSpPr>
            <a:spLocks noChangeArrowheads="1"/>
          </p:cNvSpPr>
          <p:nvPr/>
        </p:nvSpPr>
        <p:spPr bwMode="auto">
          <a:xfrm>
            <a:off x="304800" y="4038600"/>
            <a:ext cx="2103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289800" name="Text Box 10"/>
          <p:cNvSpPr txBox="1">
            <a:spLocks noChangeArrowheads="1"/>
          </p:cNvSpPr>
          <p:nvPr/>
        </p:nvSpPr>
        <p:spPr bwMode="auto">
          <a:xfrm>
            <a:off x="609600" y="4438650"/>
            <a:ext cx="6172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9</a:t>
            </a:r>
            <a:r>
              <a:rPr lang="en-US" altLang="en-US"/>
              <a:t>&gt;,...........,&lt;</a:t>
            </a:r>
            <a:r>
              <a:rPr lang="en-US" altLang="en-US" i="1"/>
              <a:t>v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82</a:t>
            </a:r>
            <a:r>
              <a:rPr lang="en-US" altLang="en-US"/>
              <a:t>&gt;&gt;.</a:t>
            </a:r>
          </a:p>
        </p:txBody>
      </p:sp>
      <p:sp>
        <p:nvSpPr>
          <p:cNvPr id="1812491" name="Oval 11"/>
          <p:cNvSpPr>
            <a:spLocks noChangeArrowheads="1"/>
          </p:cNvSpPr>
          <p:nvPr/>
        </p:nvSpPr>
        <p:spPr bwMode="auto">
          <a:xfrm>
            <a:off x="4724400" y="4419600"/>
            <a:ext cx="1752600" cy="762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12492" name="Text Box 12"/>
          <p:cNvSpPr txBox="1">
            <a:spLocks noChangeArrowheads="1"/>
          </p:cNvSpPr>
          <p:nvPr/>
        </p:nvSpPr>
        <p:spPr bwMode="auto">
          <a:xfrm>
            <a:off x="304800" y="62023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answers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812493" name="Text Box 13"/>
          <p:cNvSpPr txBox="1">
            <a:spLocks noChangeArrowheads="1"/>
          </p:cNvSpPr>
          <p:nvPr/>
        </p:nvSpPr>
        <p:spPr bwMode="auto">
          <a:xfrm>
            <a:off x="3276600" y="615315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1"/>
              <a:t>n</a:t>
            </a:r>
          </a:p>
        </p:txBody>
      </p:sp>
      <p:grpSp>
        <p:nvGrpSpPr>
          <p:cNvPr id="289804" name="Group 14"/>
          <p:cNvGrpSpPr>
            <a:grpSpLocks/>
          </p:cNvGrpSpPr>
          <p:nvPr/>
        </p:nvGrpSpPr>
        <p:grpSpPr bwMode="auto">
          <a:xfrm>
            <a:off x="1066800" y="2057401"/>
            <a:ext cx="6584950" cy="1528763"/>
            <a:chOff x="1025" y="1296"/>
            <a:chExt cx="4148" cy="963"/>
          </a:xfrm>
        </p:grpSpPr>
        <p:pic>
          <p:nvPicPr>
            <p:cNvPr id="289851" name="Picture 15" descr="j0238687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4" y="1385"/>
              <a:ext cx="558" cy="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9852" name="Picture 16" descr="j0232136"/>
            <p:cNvPicPr preferRelativeResize="0"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08" y="1296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89853" name="Group 17"/>
            <p:cNvGrpSpPr>
              <a:grpSpLocks/>
            </p:cNvGrpSpPr>
            <p:nvPr/>
          </p:nvGrpSpPr>
          <p:grpSpPr bwMode="auto">
            <a:xfrm>
              <a:off x="2832" y="1392"/>
              <a:ext cx="576" cy="528"/>
              <a:chOff x="2569" y="1329"/>
              <a:chExt cx="905" cy="521"/>
            </a:xfrm>
          </p:grpSpPr>
          <p:sp>
            <p:nvSpPr>
              <p:cNvPr id="289874" name="Freeform 18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5" name="Freeform 19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6" name="Freeform 20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7" name="Freeform 21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8" name="Freeform 22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9" name="Freeform 23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0" name="Freeform 24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1" name="Freeform 25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2" name="Freeform 26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3" name="Freeform 27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4" name="Freeform 28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5" name="Freeform 29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6" name="Freeform 30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7" name="Freeform 31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8" name="Freeform 32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9" name="Freeform 33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0" name="Freeform 34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1" name="Freeform 35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2" name="Freeform 36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3" name="Freeform 37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4" name="Freeform 38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5" name="Freeform 39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6" name="Freeform 40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7" name="Freeform 41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8" name="Freeform 42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9" name="Freeform 43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854" name="Group 44"/>
            <p:cNvGrpSpPr>
              <a:grpSpLocks/>
            </p:cNvGrpSpPr>
            <p:nvPr/>
          </p:nvGrpSpPr>
          <p:grpSpPr bwMode="auto">
            <a:xfrm>
              <a:off x="1025" y="1392"/>
              <a:ext cx="1010" cy="766"/>
              <a:chOff x="1059" y="1025"/>
              <a:chExt cx="1490" cy="1822"/>
            </a:xfrm>
          </p:grpSpPr>
          <p:sp>
            <p:nvSpPr>
              <p:cNvPr id="289859" name="Freeform 45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0" name="Freeform 46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1" name="Freeform 47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2" name="Freeform 48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3" name="Freeform 49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4" name="Freeform 50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5" name="Freeform 51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6" name="Freeform 52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7" name="Freeform 53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8" name="Freeform 54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9" name="Freeform 55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0" name="Freeform 56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1" name="Freeform 57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2" name="Freeform 58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3" name="Freeform 59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9855" name="Text Box 60"/>
            <p:cNvSpPr txBox="1">
              <a:spLocks noChangeArrowheads="1"/>
            </p:cNvSpPr>
            <p:nvPr/>
          </p:nvSpPr>
          <p:spPr bwMode="auto">
            <a:xfrm>
              <a:off x="2740" y="19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=7,</a:t>
              </a:r>
              <a:r>
                <a:rPr lang="en-US" altLang="en-US" sz="2400" i="1"/>
                <a:t>p</a:t>
              </a:r>
              <a:r>
                <a:rPr lang="en-US" altLang="en-US" sz="2400"/>
                <a:t>=5</a:t>
              </a:r>
            </a:p>
          </p:txBody>
        </p:sp>
        <p:sp>
          <p:nvSpPr>
            <p:cNvPr id="289856" name="Text Box 61"/>
            <p:cNvSpPr txBox="1">
              <a:spLocks noChangeArrowheads="1"/>
            </p:cNvSpPr>
            <p:nvPr/>
          </p:nvSpPr>
          <p:spPr bwMode="auto">
            <a:xfrm>
              <a:off x="3583" y="1954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89857" name="Text Box 62"/>
            <p:cNvSpPr txBox="1">
              <a:spLocks noChangeArrowheads="1"/>
            </p:cNvSpPr>
            <p:nvPr/>
          </p:nvSpPr>
          <p:spPr bwMode="auto">
            <a:xfrm>
              <a:off x="4420" y="1934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89858" name="Text Box 63"/>
            <p:cNvSpPr txBox="1">
              <a:spLocks noChangeArrowheads="1"/>
            </p:cNvSpPr>
            <p:nvPr/>
          </p:nvSpPr>
          <p:spPr bwMode="auto">
            <a:xfrm>
              <a:off x="1989" y="1968"/>
              <a:ext cx="56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 dirty="0"/>
                <a:t>V=12</a:t>
              </a:r>
              <a:endParaRPr lang="en-US" altLang="en-US" sz="2400" dirty="0"/>
            </a:p>
          </p:txBody>
        </p:sp>
      </p:grpSp>
      <p:grpSp>
        <p:nvGrpSpPr>
          <p:cNvPr id="289805" name="Group 64"/>
          <p:cNvGrpSpPr>
            <a:grpSpLocks/>
          </p:cNvGrpSpPr>
          <p:nvPr/>
        </p:nvGrpSpPr>
        <p:grpSpPr bwMode="auto">
          <a:xfrm>
            <a:off x="7162800" y="4114800"/>
            <a:ext cx="1603375" cy="1216025"/>
            <a:chOff x="1056" y="4560"/>
            <a:chExt cx="1010" cy="766"/>
          </a:xfrm>
        </p:grpSpPr>
        <p:pic>
          <p:nvPicPr>
            <p:cNvPr id="289807" name="Picture 65" descr="j0238687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92" y="4896"/>
              <a:ext cx="558" cy="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89808" name="Group 66"/>
            <p:cNvGrpSpPr>
              <a:grpSpLocks/>
            </p:cNvGrpSpPr>
            <p:nvPr/>
          </p:nvGrpSpPr>
          <p:grpSpPr bwMode="auto">
            <a:xfrm>
              <a:off x="1056" y="4704"/>
              <a:ext cx="576" cy="528"/>
              <a:chOff x="2569" y="1329"/>
              <a:chExt cx="905" cy="521"/>
            </a:xfrm>
          </p:grpSpPr>
          <p:sp>
            <p:nvSpPr>
              <p:cNvPr id="289825" name="Freeform 67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6" name="Freeform 68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7" name="Freeform 69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8" name="Freeform 70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9" name="Freeform 71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0" name="Freeform 72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1" name="Freeform 73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2" name="Freeform 74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3" name="Freeform 75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4" name="Freeform 76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5" name="Freeform 77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6" name="Freeform 78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7" name="Freeform 79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8" name="Freeform 80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9" name="Freeform 81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0" name="Freeform 82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1" name="Freeform 83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2" name="Freeform 84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3" name="Freeform 85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4" name="Freeform 86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5" name="Freeform 87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6" name="Freeform 88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7" name="Freeform 89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8" name="Freeform 90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9" name="Freeform 91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0" name="Freeform 92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809" name="Group 93"/>
            <p:cNvGrpSpPr>
              <a:grpSpLocks/>
            </p:cNvGrpSpPr>
            <p:nvPr/>
          </p:nvGrpSpPr>
          <p:grpSpPr bwMode="auto">
            <a:xfrm>
              <a:off x="1056" y="4560"/>
              <a:ext cx="1010" cy="766"/>
              <a:chOff x="1059" y="1025"/>
              <a:chExt cx="1490" cy="1822"/>
            </a:xfrm>
          </p:grpSpPr>
          <p:sp>
            <p:nvSpPr>
              <p:cNvPr id="289810" name="Freeform 94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1" name="Freeform 95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2" name="Freeform 96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3" name="Freeform 97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4" name="Freeform 98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5" name="Freeform 99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6" name="Freeform 100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7" name="Freeform 101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8" name="Freeform 102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9" name="Freeform 103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0" name="Freeform 104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1" name="Freeform 105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2" name="Freeform 106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3" name="Freeform 107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4" name="Freeform 108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812589" name="Oval 109"/>
          <p:cNvSpPr>
            <a:spLocks noChangeArrowheads="1"/>
          </p:cNvSpPr>
          <p:nvPr/>
        </p:nvSpPr>
        <p:spPr bwMode="auto">
          <a:xfrm>
            <a:off x="7543800" y="4572000"/>
            <a:ext cx="1143000" cy="685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12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12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12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12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125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125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12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12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12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12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2487" grpId="0" autoUpdateAnimBg="0"/>
      <p:bldP spid="1812491" grpId="0" animBg="1"/>
      <p:bldP spid="1812492" grpId="0"/>
      <p:bldP spid="1812493" grpId="0"/>
      <p:bldP spid="1812589" grpId="0" animBg="1"/>
    </p:bld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04800" y="5029200"/>
            <a:ext cx="3200400" cy="762000"/>
            <a:chOff x="96" y="816"/>
            <a:chExt cx="2016" cy="480"/>
          </a:xfrm>
        </p:grpSpPr>
        <p:sp>
          <p:nvSpPr>
            <p:cNvPr id="290924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290925" name="Picture 5" descr="an02380_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0820" name="Rectangle 6"/>
          <p:cNvSpPr>
            <a:spLocks noChangeArrowheads="1"/>
          </p:cNvSpPr>
          <p:nvPr/>
        </p:nvSpPr>
        <p:spPr bwMode="auto">
          <a:xfrm>
            <a:off x="315913" y="10668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290821" name="Rectangle 7"/>
          <p:cNvSpPr>
            <a:spLocks noChangeArrowheads="1"/>
          </p:cNvSpPr>
          <p:nvPr/>
        </p:nvSpPr>
        <p:spPr bwMode="auto">
          <a:xfrm>
            <a:off x="304800" y="4038600"/>
            <a:ext cx="2103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813512" name="Oval 8"/>
          <p:cNvSpPr>
            <a:spLocks noChangeArrowheads="1"/>
          </p:cNvSpPr>
          <p:nvPr/>
        </p:nvSpPr>
        <p:spPr bwMode="auto">
          <a:xfrm>
            <a:off x="6705600" y="1524000"/>
            <a:ext cx="1371600" cy="6096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13513" name="Text Box 9"/>
          <p:cNvSpPr txBox="1">
            <a:spLocks noChangeArrowheads="1"/>
          </p:cNvSpPr>
          <p:nvPr/>
        </p:nvSpPr>
        <p:spPr bwMode="auto">
          <a:xfrm>
            <a:off x="304800" y="62023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answers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grpSp>
        <p:nvGrpSpPr>
          <p:cNvPr id="290824" name="Group 10"/>
          <p:cNvGrpSpPr>
            <a:grpSpLocks/>
          </p:cNvGrpSpPr>
          <p:nvPr/>
        </p:nvGrpSpPr>
        <p:grpSpPr bwMode="auto">
          <a:xfrm>
            <a:off x="1066800" y="2057401"/>
            <a:ext cx="6584950" cy="1528763"/>
            <a:chOff x="1025" y="1296"/>
            <a:chExt cx="4148" cy="963"/>
          </a:xfrm>
        </p:grpSpPr>
        <p:pic>
          <p:nvPicPr>
            <p:cNvPr id="290875" name="Picture 11" descr="j0238687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4" y="1385"/>
              <a:ext cx="558" cy="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0876" name="Picture 12" descr="j0232136"/>
            <p:cNvPicPr preferRelativeResize="0"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08" y="1296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0877" name="Group 13"/>
            <p:cNvGrpSpPr>
              <a:grpSpLocks/>
            </p:cNvGrpSpPr>
            <p:nvPr/>
          </p:nvGrpSpPr>
          <p:grpSpPr bwMode="auto">
            <a:xfrm>
              <a:off x="2832" y="1392"/>
              <a:ext cx="576" cy="528"/>
              <a:chOff x="2569" y="1329"/>
              <a:chExt cx="905" cy="521"/>
            </a:xfrm>
          </p:grpSpPr>
          <p:sp>
            <p:nvSpPr>
              <p:cNvPr id="290898" name="Freeform 14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9" name="Freeform 15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0" name="Freeform 16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1" name="Freeform 17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2" name="Freeform 18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3" name="Freeform 19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4" name="Freeform 20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5" name="Freeform 21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6" name="Freeform 22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7" name="Freeform 23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8" name="Freeform 24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9" name="Freeform 25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0" name="Freeform 26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1" name="Freeform 27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2" name="Freeform 28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3" name="Freeform 29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4" name="Freeform 30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5" name="Freeform 31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6" name="Freeform 32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7" name="Freeform 33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8" name="Freeform 34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9" name="Freeform 35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0" name="Freeform 36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1" name="Freeform 37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2" name="Freeform 38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3" name="Freeform 39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0878" name="Group 40"/>
            <p:cNvGrpSpPr>
              <a:grpSpLocks/>
            </p:cNvGrpSpPr>
            <p:nvPr/>
          </p:nvGrpSpPr>
          <p:grpSpPr bwMode="auto">
            <a:xfrm>
              <a:off x="1025" y="1392"/>
              <a:ext cx="1010" cy="766"/>
              <a:chOff x="1059" y="1025"/>
              <a:chExt cx="1490" cy="1822"/>
            </a:xfrm>
          </p:grpSpPr>
          <p:sp>
            <p:nvSpPr>
              <p:cNvPr id="290883" name="Freeform 41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4" name="Freeform 42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5" name="Freeform 43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6" name="Freeform 44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7" name="Freeform 45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8" name="Freeform 46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9" name="Freeform 47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0" name="Freeform 48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1" name="Freeform 49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2" name="Freeform 50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3" name="Freeform 51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4" name="Freeform 52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5" name="Freeform 53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6" name="Freeform 54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7" name="Freeform 55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0879" name="Text Box 56"/>
            <p:cNvSpPr txBox="1">
              <a:spLocks noChangeArrowheads="1"/>
            </p:cNvSpPr>
            <p:nvPr/>
          </p:nvSpPr>
          <p:spPr bwMode="auto">
            <a:xfrm>
              <a:off x="2740" y="19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=7,</a:t>
              </a:r>
              <a:r>
                <a:rPr lang="en-US" altLang="en-US" sz="2400" i="1"/>
                <a:t>p</a:t>
              </a:r>
              <a:r>
                <a:rPr lang="en-US" altLang="en-US" sz="2400"/>
                <a:t>=5</a:t>
              </a:r>
            </a:p>
          </p:txBody>
        </p:sp>
        <p:sp>
          <p:nvSpPr>
            <p:cNvPr id="290880" name="Text Box 57"/>
            <p:cNvSpPr txBox="1">
              <a:spLocks noChangeArrowheads="1"/>
            </p:cNvSpPr>
            <p:nvPr/>
          </p:nvSpPr>
          <p:spPr bwMode="auto">
            <a:xfrm>
              <a:off x="3583" y="1954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90881" name="Text Box 58"/>
            <p:cNvSpPr txBox="1">
              <a:spLocks noChangeArrowheads="1"/>
            </p:cNvSpPr>
            <p:nvPr/>
          </p:nvSpPr>
          <p:spPr bwMode="auto">
            <a:xfrm>
              <a:off x="4420" y="1934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90882" name="Text Box 59"/>
            <p:cNvSpPr txBox="1">
              <a:spLocks noChangeArrowheads="1"/>
            </p:cNvSpPr>
            <p:nvPr/>
          </p:nvSpPr>
          <p:spPr bwMode="auto">
            <a:xfrm>
              <a:off x="1989" y="1968"/>
              <a:ext cx="56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 dirty="0"/>
                <a:t>V=12</a:t>
              </a:r>
              <a:endParaRPr lang="en-US" altLang="en-US" sz="2400" dirty="0"/>
            </a:p>
          </p:txBody>
        </p:sp>
      </p:grpSp>
      <p:grpSp>
        <p:nvGrpSpPr>
          <p:cNvPr id="290825" name="Group 60"/>
          <p:cNvGrpSpPr>
            <a:grpSpLocks/>
          </p:cNvGrpSpPr>
          <p:nvPr/>
        </p:nvGrpSpPr>
        <p:grpSpPr bwMode="auto">
          <a:xfrm>
            <a:off x="7162800" y="4114800"/>
            <a:ext cx="1603375" cy="1216025"/>
            <a:chOff x="1056" y="4560"/>
            <a:chExt cx="1010" cy="766"/>
          </a:xfrm>
        </p:grpSpPr>
        <p:pic>
          <p:nvPicPr>
            <p:cNvPr id="290831" name="Picture 61" descr="j0238687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92" y="4896"/>
              <a:ext cx="558" cy="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0832" name="Group 62"/>
            <p:cNvGrpSpPr>
              <a:grpSpLocks/>
            </p:cNvGrpSpPr>
            <p:nvPr/>
          </p:nvGrpSpPr>
          <p:grpSpPr bwMode="auto">
            <a:xfrm>
              <a:off x="1056" y="4704"/>
              <a:ext cx="576" cy="528"/>
              <a:chOff x="2569" y="1329"/>
              <a:chExt cx="905" cy="521"/>
            </a:xfrm>
          </p:grpSpPr>
          <p:sp>
            <p:nvSpPr>
              <p:cNvPr id="290849" name="Freeform 63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0" name="Freeform 64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1" name="Freeform 65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2" name="Freeform 66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3" name="Freeform 67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4" name="Freeform 68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5" name="Freeform 69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6" name="Freeform 70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7" name="Freeform 71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8" name="Freeform 72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9" name="Freeform 73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0" name="Freeform 74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1" name="Freeform 75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2" name="Freeform 76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3" name="Freeform 77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4" name="Freeform 78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5" name="Freeform 79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6" name="Freeform 80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7" name="Freeform 81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8" name="Freeform 82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9" name="Freeform 83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0" name="Freeform 84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1" name="Freeform 85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2" name="Freeform 86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3" name="Freeform 87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4" name="Freeform 88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0833" name="Group 89"/>
            <p:cNvGrpSpPr>
              <a:grpSpLocks/>
            </p:cNvGrpSpPr>
            <p:nvPr/>
          </p:nvGrpSpPr>
          <p:grpSpPr bwMode="auto">
            <a:xfrm>
              <a:off x="1056" y="4560"/>
              <a:ext cx="1010" cy="766"/>
              <a:chOff x="1059" y="1025"/>
              <a:chExt cx="1490" cy="1822"/>
            </a:xfrm>
          </p:grpSpPr>
          <p:sp>
            <p:nvSpPr>
              <p:cNvPr id="290834" name="Freeform 90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5" name="Freeform 91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6" name="Freeform 92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7" name="Freeform 93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8" name="Freeform 94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9" name="Freeform 95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0" name="Freeform 96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1" name="Freeform 97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2" name="Freeform 98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3" name="Freeform 99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4" name="Freeform 100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5" name="Freeform 101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6" name="Freeform 102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7" name="Freeform 103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8" name="Freeform 104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813609" name="Oval 105"/>
          <p:cNvSpPr>
            <a:spLocks noChangeArrowheads="1"/>
          </p:cNvSpPr>
          <p:nvPr/>
        </p:nvSpPr>
        <p:spPr bwMode="auto">
          <a:xfrm>
            <a:off x="6553200" y="2057400"/>
            <a:ext cx="990600" cy="8382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13610" name="Rectangle 106"/>
          <p:cNvSpPr>
            <a:spLocks noChangeArrowheads="1"/>
          </p:cNvSpPr>
          <p:nvPr/>
        </p:nvSpPr>
        <p:spPr bwMode="auto">
          <a:xfrm>
            <a:off x="720725" y="5715000"/>
            <a:ext cx="529907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“Do we keep the last object?” </a:t>
            </a:r>
          </a:p>
        </p:txBody>
      </p:sp>
      <p:sp>
        <p:nvSpPr>
          <p:cNvPr id="1813611" name="Text Box 107"/>
          <p:cNvSpPr txBox="1">
            <a:spLocks noChangeArrowheads="1"/>
          </p:cNvSpPr>
          <p:nvPr/>
        </p:nvSpPr>
        <p:spPr bwMode="auto">
          <a:xfrm>
            <a:off x="3200400" y="6188075"/>
            <a:ext cx="2341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   Yes &amp; No</a:t>
            </a:r>
          </a:p>
        </p:txBody>
      </p:sp>
      <p:sp>
        <p:nvSpPr>
          <p:cNvPr id="290829" name="Text Box 108"/>
          <p:cNvSpPr txBox="1">
            <a:spLocks noChangeArrowheads="1"/>
          </p:cNvSpPr>
          <p:nvPr/>
        </p:nvSpPr>
        <p:spPr bwMode="auto">
          <a:xfrm>
            <a:off x="609600" y="4438650"/>
            <a:ext cx="6172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9</a:t>
            </a:r>
            <a:r>
              <a:rPr lang="en-US" altLang="en-US"/>
              <a:t>&gt;,...........,&lt;</a:t>
            </a:r>
            <a:r>
              <a:rPr lang="en-US" altLang="en-US" i="1"/>
              <a:t>v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82</a:t>
            </a:r>
            <a:r>
              <a:rPr lang="en-US" altLang="en-US"/>
              <a:t>&gt;&gt;.</a:t>
            </a:r>
          </a:p>
        </p:txBody>
      </p:sp>
      <p:sp>
        <p:nvSpPr>
          <p:cNvPr id="290830" name="Text Box 109"/>
          <p:cNvSpPr txBox="1">
            <a:spLocks noChangeArrowheads="1"/>
          </p:cNvSpPr>
          <p:nvPr/>
        </p:nvSpPr>
        <p:spPr bwMode="auto">
          <a:xfrm>
            <a:off x="762000" y="1541463"/>
            <a:ext cx="807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136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136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135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135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136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136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13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13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13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13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3512" grpId="0" animBg="1"/>
      <p:bldP spid="1813513" grpId="0"/>
      <p:bldP spid="1813609" grpId="0" animBg="1"/>
      <p:bldP spid="1813610" grpId="0" autoUpdateAnimBg="0"/>
      <p:bldP spid="1813611" grpId="0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291843" name="Rectangle 3"/>
          <p:cNvSpPr>
            <a:spLocks noChangeArrowheads="1"/>
          </p:cNvSpPr>
          <p:nvPr/>
        </p:nvSpPr>
        <p:spPr bwMode="auto">
          <a:xfrm>
            <a:off x="315913" y="10668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pic>
        <p:nvPicPr>
          <p:cNvPr id="291844" name="Picture 4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5588" y="2198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14533" name="Picture 5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4813" y="2057400"/>
            <a:ext cx="5794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1846" name="Group 6"/>
          <p:cNvGrpSpPr>
            <a:grpSpLocks/>
          </p:cNvGrpSpPr>
          <p:nvPr/>
        </p:nvGrpSpPr>
        <p:grpSpPr bwMode="auto">
          <a:xfrm>
            <a:off x="3935413" y="2209800"/>
            <a:ext cx="914400" cy="838200"/>
            <a:chOff x="2569" y="1329"/>
            <a:chExt cx="905" cy="521"/>
          </a:xfrm>
        </p:grpSpPr>
        <p:sp>
          <p:nvSpPr>
            <p:cNvPr id="291892" name="Freeform 7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3" name="Freeform 8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4" name="Freeform 9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5" name="Freeform 10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6" name="Freeform 11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7" name="Freeform 12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8" name="Freeform 13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9" name="Freeform 14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0" name="Freeform 15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1" name="Freeform 16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2" name="Freeform 17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3" name="Freeform 18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4" name="Freeform 19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5" name="Freeform 20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6" name="Freeform 21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7" name="Freeform 22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8" name="Freeform 23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9" name="Freeform 24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0" name="Freeform 25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1" name="Freeform 26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2" name="Freeform 27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3" name="Freeform 28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4" name="Freeform 29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5" name="Freeform 30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6" name="Freeform 31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7" name="Freeform 32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847" name="Group 33"/>
          <p:cNvGrpSpPr>
            <a:grpSpLocks/>
          </p:cNvGrpSpPr>
          <p:nvPr/>
        </p:nvGrpSpPr>
        <p:grpSpPr bwMode="auto">
          <a:xfrm>
            <a:off x="1066800" y="2209800"/>
            <a:ext cx="1603375" cy="1216025"/>
            <a:chOff x="1059" y="1025"/>
            <a:chExt cx="1490" cy="1822"/>
          </a:xfrm>
        </p:grpSpPr>
        <p:sp>
          <p:nvSpPr>
            <p:cNvPr id="291877" name="Freeform 34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78" name="Freeform 35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79" name="Freeform 36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0" name="Freeform 37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1" name="Freeform 38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2" name="Freeform 39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3" name="Freeform 40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4" name="Freeform 41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5" name="Freeform 42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6" name="Freeform 43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7" name="Freeform 44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8" name="Freeform 45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9" name="Freeform 46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0" name="Freeform 47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1" name="Freeform 48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1848" name="Text Box 49"/>
          <p:cNvSpPr txBox="1">
            <a:spLocks noChangeArrowheads="1"/>
          </p:cNvSpPr>
          <p:nvPr/>
        </p:nvSpPr>
        <p:spPr bwMode="auto">
          <a:xfrm>
            <a:off x="3789363" y="3124200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=7,</a:t>
            </a:r>
            <a:r>
              <a:rPr lang="en-US" altLang="en-US" sz="2400" i="1"/>
              <a:t>p</a:t>
            </a:r>
            <a:r>
              <a:rPr lang="en-US" altLang="en-US" sz="2400"/>
              <a:t>=5</a:t>
            </a:r>
          </a:p>
        </p:txBody>
      </p:sp>
      <p:sp>
        <p:nvSpPr>
          <p:cNvPr id="291849" name="Text Box 50"/>
          <p:cNvSpPr txBox="1">
            <a:spLocks noChangeArrowheads="1"/>
          </p:cNvSpPr>
          <p:nvPr/>
        </p:nvSpPr>
        <p:spPr bwMode="auto">
          <a:xfrm>
            <a:off x="5127625" y="310197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1850" name="Text Box 51"/>
          <p:cNvSpPr txBox="1">
            <a:spLocks noChangeArrowheads="1"/>
          </p:cNvSpPr>
          <p:nvPr/>
        </p:nvSpPr>
        <p:spPr bwMode="auto">
          <a:xfrm>
            <a:off x="6456363" y="307022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1851" name="Text Box 52"/>
          <p:cNvSpPr txBox="1">
            <a:spLocks noChangeArrowheads="1"/>
          </p:cNvSpPr>
          <p:nvPr/>
        </p:nvSpPr>
        <p:spPr bwMode="auto">
          <a:xfrm>
            <a:off x="2597150" y="3124200"/>
            <a:ext cx="88838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/>
              <a:t>V=12</a:t>
            </a:r>
            <a:endParaRPr lang="en-US" altLang="en-US" sz="2400" dirty="0"/>
          </a:p>
        </p:txBody>
      </p:sp>
      <p:grpSp>
        <p:nvGrpSpPr>
          <p:cNvPr id="4" name="Group 53"/>
          <p:cNvGrpSpPr>
            <a:grpSpLocks/>
          </p:cNvGrpSpPr>
          <p:nvPr/>
        </p:nvGrpSpPr>
        <p:grpSpPr bwMode="auto">
          <a:xfrm>
            <a:off x="838200" y="3581400"/>
            <a:ext cx="7391400" cy="762000"/>
            <a:chOff x="0" y="3504"/>
            <a:chExt cx="4656" cy="480"/>
          </a:xfrm>
        </p:grpSpPr>
        <p:pic>
          <p:nvPicPr>
            <p:cNvPr id="291875" name="Picture 54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3504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1876" name="Rectangle 55"/>
            <p:cNvSpPr>
              <a:spLocks noChangeArrowheads="1"/>
            </p:cNvSpPr>
            <p:nvPr/>
          </p:nvSpPr>
          <p:spPr bwMode="auto">
            <a:xfrm>
              <a:off x="454" y="3600"/>
              <a:ext cx="4202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Bird says, </a:t>
              </a:r>
              <a:r>
                <a:rPr lang="en-US" altLang="en-US">
                  <a:solidFill>
                    <a:schemeClr val="hlink"/>
                  </a:solidFill>
                </a:rPr>
                <a:t>Yes</a:t>
              </a:r>
              <a:r>
                <a:rPr lang="en-US" altLang="en-US"/>
                <a:t> keep the last object.</a:t>
              </a:r>
            </a:p>
          </p:txBody>
        </p:sp>
      </p:grpSp>
      <p:sp>
        <p:nvSpPr>
          <p:cNvPr id="1814584" name="Text Box 56"/>
          <p:cNvSpPr txBox="1">
            <a:spLocks noChangeArrowheads="1"/>
          </p:cNvSpPr>
          <p:nvPr/>
        </p:nvSpPr>
        <p:spPr bwMode="auto">
          <a:xfrm>
            <a:off x="838200" y="4297363"/>
            <a:ext cx="66976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Trust her and put it into your knapsack. </a:t>
            </a:r>
          </a:p>
        </p:txBody>
      </p:sp>
      <p:grpSp>
        <p:nvGrpSpPr>
          <p:cNvPr id="5" name="Group 57"/>
          <p:cNvGrpSpPr>
            <a:grpSpLocks/>
          </p:cNvGrpSpPr>
          <p:nvPr/>
        </p:nvGrpSpPr>
        <p:grpSpPr bwMode="auto">
          <a:xfrm>
            <a:off x="990600" y="4884738"/>
            <a:ext cx="3444875" cy="917575"/>
            <a:chOff x="134" y="1968"/>
            <a:chExt cx="2170" cy="578"/>
          </a:xfrm>
        </p:grpSpPr>
        <p:sp>
          <p:nvSpPr>
            <p:cNvPr id="291858" name="Text Box 58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291859" name="Group 59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291860" name="Freeform 6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91861" name="Group 6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91862" name="Freeform 6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863" name="Freeform 6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864" name="Freeform 6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865" name="Freeform 6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866" name="Freeform 6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867" name="Freeform 6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868" name="Freeform 6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869" name="Oval 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1870" name="Oval 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1871" name="Oval 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1872" name="Oval 7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1873" name="Oval 7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91874" name="Oval 7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814603" name="Text Box 75"/>
          <p:cNvSpPr txBox="1">
            <a:spLocks noChangeArrowheads="1"/>
          </p:cNvSpPr>
          <p:nvPr/>
        </p:nvSpPr>
        <p:spPr bwMode="auto">
          <a:xfrm>
            <a:off x="1676400" y="5592763"/>
            <a:ext cx="52530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To fill the rest of the knapsack.</a:t>
            </a:r>
          </a:p>
        </p:txBody>
      </p:sp>
      <p:sp>
        <p:nvSpPr>
          <p:cNvPr id="1814604" name="Text Box 76"/>
          <p:cNvSpPr txBox="1">
            <a:spLocks noChangeArrowheads="1"/>
          </p:cNvSpPr>
          <p:nvPr/>
        </p:nvSpPr>
        <p:spPr bwMode="auto">
          <a:xfrm>
            <a:off x="1676400" y="6126163"/>
            <a:ext cx="55594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But what instance do I give him?</a:t>
            </a:r>
          </a:p>
        </p:txBody>
      </p:sp>
      <p:sp>
        <p:nvSpPr>
          <p:cNvPr id="291857" name="Text Box 77"/>
          <p:cNvSpPr txBox="1">
            <a:spLocks noChangeArrowheads="1"/>
          </p:cNvSpPr>
          <p:nvPr/>
        </p:nvSpPr>
        <p:spPr bwMode="auto">
          <a:xfrm>
            <a:off x="762000" y="1541463"/>
            <a:ext cx="807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4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145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145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4.50867E-6 L -0.62031 0.09989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18145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4" y="49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4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146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146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14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14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4584" grpId="0"/>
      <p:bldP spid="1814603" grpId="0"/>
      <p:bldP spid="1814604" grpId="0"/>
    </p:bld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292867" name="Rectangle 3"/>
          <p:cNvSpPr>
            <a:spLocks noChangeArrowheads="1"/>
          </p:cNvSpPr>
          <p:nvPr/>
        </p:nvSpPr>
        <p:spPr bwMode="auto">
          <a:xfrm>
            <a:off x="315913" y="10668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pic>
        <p:nvPicPr>
          <p:cNvPr id="292868" name="Picture 4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5588" y="2198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2869" name="Picture 5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4813" y="2057400"/>
            <a:ext cx="5794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870" name="Group 6"/>
          <p:cNvGrpSpPr>
            <a:grpSpLocks/>
          </p:cNvGrpSpPr>
          <p:nvPr/>
        </p:nvGrpSpPr>
        <p:grpSpPr bwMode="auto">
          <a:xfrm>
            <a:off x="3935413" y="2209800"/>
            <a:ext cx="914400" cy="838200"/>
            <a:chOff x="2569" y="1329"/>
            <a:chExt cx="905" cy="521"/>
          </a:xfrm>
        </p:grpSpPr>
        <p:sp>
          <p:nvSpPr>
            <p:cNvPr id="292997" name="Freeform 7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98" name="Freeform 8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99" name="Freeform 9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0" name="Freeform 10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1" name="Freeform 11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2" name="Freeform 12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3" name="Freeform 13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4" name="Freeform 14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5" name="Freeform 15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6" name="Freeform 16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7" name="Freeform 17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8" name="Freeform 18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9" name="Freeform 19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0" name="Freeform 20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1" name="Freeform 21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2" name="Freeform 22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3" name="Freeform 23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4" name="Freeform 24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5" name="Freeform 25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6" name="Freeform 26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7" name="Freeform 27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8" name="Freeform 28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9" name="Freeform 29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0" name="Freeform 30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1" name="Freeform 31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2" name="Freeform 32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2871" name="Text Box 33"/>
          <p:cNvSpPr txBox="1">
            <a:spLocks noChangeArrowheads="1"/>
          </p:cNvSpPr>
          <p:nvPr/>
        </p:nvSpPr>
        <p:spPr bwMode="auto">
          <a:xfrm>
            <a:off x="3789363" y="3124200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=7,</a:t>
            </a:r>
            <a:r>
              <a:rPr lang="en-US" altLang="en-US" sz="2400" i="1"/>
              <a:t>p</a:t>
            </a:r>
            <a:r>
              <a:rPr lang="en-US" altLang="en-US" sz="2400"/>
              <a:t>=5</a:t>
            </a:r>
          </a:p>
        </p:txBody>
      </p:sp>
      <p:sp>
        <p:nvSpPr>
          <p:cNvPr id="292872" name="Text Box 34"/>
          <p:cNvSpPr txBox="1">
            <a:spLocks noChangeArrowheads="1"/>
          </p:cNvSpPr>
          <p:nvPr/>
        </p:nvSpPr>
        <p:spPr bwMode="auto">
          <a:xfrm>
            <a:off x="5127625" y="310197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2873" name="Text Box 35"/>
          <p:cNvSpPr txBox="1">
            <a:spLocks noChangeArrowheads="1"/>
          </p:cNvSpPr>
          <p:nvPr/>
        </p:nvSpPr>
        <p:spPr bwMode="auto">
          <a:xfrm>
            <a:off x="6456363" y="307022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2874" name="Text Box 36"/>
          <p:cNvSpPr txBox="1">
            <a:spLocks noChangeArrowheads="1"/>
          </p:cNvSpPr>
          <p:nvPr/>
        </p:nvSpPr>
        <p:spPr bwMode="auto">
          <a:xfrm>
            <a:off x="2597150" y="3124200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/>
              <a:t>V=12</a:t>
            </a:r>
            <a:r>
              <a:rPr lang="en-US" altLang="en-US" sz="2400" dirty="0"/>
              <a:t>-4</a:t>
            </a:r>
          </a:p>
        </p:txBody>
      </p:sp>
      <p:sp>
        <p:nvSpPr>
          <p:cNvPr id="292875" name="Text Box 37"/>
          <p:cNvSpPr txBox="1">
            <a:spLocks noChangeArrowheads="1"/>
          </p:cNvSpPr>
          <p:nvPr/>
        </p:nvSpPr>
        <p:spPr bwMode="auto">
          <a:xfrm>
            <a:off x="295275" y="1524000"/>
            <a:ext cx="8382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-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 baseline="-25000"/>
              <a:t>-1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 baseline="-25000"/>
              <a:t>-1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sp>
        <p:nvSpPr>
          <p:cNvPr id="292876" name="Line 38"/>
          <p:cNvSpPr>
            <a:spLocks noChangeShapeType="1"/>
          </p:cNvSpPr>
          <p:nvPr/>
        </p:nvSpPr>
        <p:spPr bwMode="auto">
          <a:xfrm>
            <a:off x="7010400" y="1676400"/>
            <a:ext cx="990600" cy="381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77" name="Line 39"/>
          <p:cNvSpPr>
            <a:spLocks noChangeShapeType="1"/>
          </p:cNvSpPr>
          <p:nvPr/>
        </p:nvSpPr>
        <p:spPr bwMode="auto">
          <a:xfrm flipH="1">
            <a:off x="7161213" y="1600200"/>
            <a:ext cx="763587" cy="4572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2878" name="Group 40"/>
          <p:cNvGrpSpPr>
            <a:grpSpLocks/>
          </p:cNvGrpSpPr>
          <p:nvPr/>
        </p:nvGrpSpPr>
        <p:grpSpPr bwMode="auto">
          <a:xfrm>
            <a:off x="990600" y="2209800"/>
            <a:ext cx="1679575" cy="1295400"/>
            <a:chOff x="624" y="1392"/>
            <a:chExt cx="1058" cy="816"/>
          </a:xfrm>
        </p:grpSpPr>
        <p:grpSp>
          <p:nvGrpSpPr>
            <p:cNvPr id="292979" name="Group 41"/>
            <p:cNvGrpSpPr>
              <a:grpSpLocks/>
            </p:cNvGrpSpPr>
            <p:nvPr/>
          </p:nvGrpSpPr>
          <p:grpSpPr bwMode="auto">
            <a:xfrm>
              <a:off x="672" y="1392"/>
              <a:ext cx="1010" cy="766"/>
              <a:chOff x="1059" y="1025"/>
              <a:chExt cx="1490" cy="1822"/>
            </a:xfrm>
          </p:grpSpPr>
          <p:sp>
            <p:nvSpPr>
              <p:cNvPr id="292982" name="Freeform 42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3" name="Freeform 43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4" name="Freeform 44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5" name="Freeform 45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6" name="Freeform 46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7" name="Freeform 47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8" name="Freeform 48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9" name="Freeform 49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0" name="Freeform 50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1" name="Freeform 51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2" name="Freeform 52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3" name="Freeform 53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4" name="Freeform 54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5" name="Freeform 55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6" name="Freeform 56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 useBgFill="1">
          <p:nvSpPr>
            <p:cNvPr id="292980" name="Rectangle 57"/>
            <p:cNvSpPr>
              <a:spLocks noChangeArrowheads="1"/>
            </p:cNvSpPr>
            <p:nvPr/>
          </p:nvSpPr>
          <p:spPr bwMode="auto">
            <a:xfrm>
              <a:off x="624" y="1728"/>
              <a:ext cx="432" cy="480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92981" name="Freeform 58"/>
            <p:cNvSpPr>
              <a:spLocks/>
            </p:cNvSpPr>
            <p:nvPr/>
          </p:nvSpPr>
          <p:spPr bwMode="auto">
            <a:xfrm>
              <a:off x="795" y="1755"/>
              <a:ext cx="275" cy="405"/>
            </a:xfrm>
            <a:custGeom>
              <a:avLst/>
              <a:gdLst>
                <a:gd name="T0" fmla="*/ 0 w 275"/>
                <a:gd name="T1" fmla="*/ 0 h 405"/>
                <a:gd name="T2" fmla="*/ 275 w 275"/>
                <a:gd name="T3" fmla="*/ 0 h 405"/>
                <a:gd name="T4" fmla="*/ 261 w 275"/>
                <a:gd name="T5" fmla="*/ 405 h 405"/>
                <a:gd name="T6" fmla="*/ 0 60000 65536"/>
                <a:gd name="T7" fmla="*/ 0 60000 65536"/>
                <a:gd name="T8" fmla="*/ 0 60000 65536"/>
                <a:gd name="T9" fmla="*/ 0 w 275"/>
                <a:gd name="T10" fmla="*/ 0 h 405"/>
                <a:gd name="T11" fmla="*/ 275 w 275"/>
                <a:gd name="T12" fmla="*/ 405 h 4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5" h="405">
                  <a:moveTo>
                    <a:pt x="0" y="0"/>
                  </a:moveTo>
                  <a:lnTo>
                    <a:pt x="275" y="0"/>
                  </a:lnTo>
                  <a:lnTo>
                    <a:pt x="261" y="405"/>
                  </a:lnTo>
                </a:path>
              </a:pathLst>
            </a:custGeom>
            <a:noFill/>
            <a:ln w="38100" cap="flat" cmpd="sng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2879" name="Line 59"/>
          <p:cNvSpPr>
            <a:spLocks noChangeShapeType="1"/>
          </p:cNvSpPr>
          <p:nvPr/>
        </p:nvSpPr>
        <p:spPr bwMode="auto">
          <a:xfrm flipV="1">
            <a:off x="6553200" y="2133600"/>
            <a:ext cx="685800" cy="1447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80" name="Line 60"/>
          <p:cNvSpPr>
            <a:spLocks noChangeShapeType="1"/>
          </p:cNvSpPr>
          <p:nvPr/>
        </p:nvSpPr>
        <p:spPr bwMode="auto">
          <a:xfrm>
            <a:off x="6629400" y="2133600"/>
            <a:ext cx="914400" cy="1447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61"/>
          <p:cNvGrpSpPr>
            <a:grpSpLocks/>
          </p:cNvGrpSpPr>
          <p:nvPr/>
        </p:nvGrpSpPr>
        <p:grpSpPr bwMode="auto">
          <a:xfrm>
            <a:off x="304800" y="3889375"/>
            <a:ext cx="8763000" cy="1444625"/>
            <a:chOff x="192" y="2450"/>
            <a:chExt cx="5520" cy="910"/>
          </a:xfrm>
        </p:grpSpPr>
        <p:sp>
          <p:nvSpPr>
            <p:cNvPr id="292931" name="Rectangle 62"/>
            <p:cNvSpPr>
              <a:spLocks noChangeArrowheads="1"/>
            </p:cNvSpPr>
            <p:nvPr/>
          </p:nvSpPr>
          <p:spPr bwMode="auto">
            <a:xfrm>
              <a:off x="192" y="2450"/>
              <a:ext cx="149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His solution: </a:t>
              </a:r>
            </a:p>
          </p:txBody>
        </p:sp>
        <p:grpSp>
          <p:nvGrpSpPr>
            <p:cNvPr id="292932" name="Group 63"/>
            <p:cNvGrpSpPr>
              <a:grpSpLocks/>
            </p:cNvGrpSpPr>
            <p:nvPr/>
          </p:nvGrpSpPr>
          <p:grpSpPr bwMode="auto">
            <a:xfrm>
              <a:off x="5040" y="2688"/>
              <a:ext cx="576" cy="528"/>
              <a:chOff x="2569" y="1329"/>
              <a:chExt cx="905" cy="521"/>
            </a:xfrm>
          </p:grpSpPr>
          <p:sp>
            <p:nvSpPr>
              <p:cNvPr id="292953" name="Freeform 64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4" name="Freeform 65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5" name="Freeform 66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6" name="Freeform 67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7" name="Freeform 68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8" name="Freeform 69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9" name="Freeform 70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0" name="Freeform 71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1" name="Freeform 72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2" name="Freeform 73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3" name="Freeform 74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4" name="Freeform 75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5" name="Freeform 76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6" name="Freeform 77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7" name="Freeform 78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8" name="Freeform 79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9" name="Freeform 80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0" name="Freeform 81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1" name="Freeform 82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2" name="Freeform 83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3" name="Freeform 84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4" name="Freeform 85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5" name="Freeform 86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6" name="Freeform 87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7" name="Freeform 88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8" name="Freeform 89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2933" name="Text Box 90"/>
            <p:cNvSpPr txBox="1">
              <a:spLocks noChangeArrowheads="1"/>
            </p:cNvSpPr>
            <p:nvPr/>
          </p:nvSpPr>
          <p:spPr bwMode="auto">
            <a:xfrm>
              <a:off x="384" y="2702"/>
              <a:ext cx="38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5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5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9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9</a:t>
              </a:r>
              <a:r>
                <a:rPr lang="en-US" altLang="en-US"/>
                <a:t>&gt;,...........,&lt;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82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82</a:t>
              </a:r>
              <a:r>
                <a:rPr lang="en-US" altLang="en-US"/>
                <a:t>&gt;&gt;.</a:t>
              </a:r>
            </a:p>
          </p:txBody>
        </p:sp>
        <p:grpSp>
          <p:nvGrpSpPr>
            <p:cNvPr id="292934" name="Group 91"/>
            <p:cNvGrpSpPr>
              <a:grpSpLocks/>
            </p:cNvGrpSpPr>
            <p:nvPr/>
          </p:nvGrpSpPr>
          <p:grpSpPr bwMode="auto">
            <a:xfrm>
              <a:off x="4654" y="2544"/>
              <a:ext cx="1058" cy="816"/>
              <a:chOff x="624" y="1392"/>
              <a:chExt cx="1058" cy="816"/>
            </a:xfrm>
          </p:grpSpPr>
          <p:grpSp>
            <p:nvGrpSpPr>
              <p:cNvPr id="292935" name="Group 92"/>
              <p:cNvGrpSpPr>
                <a:grpSpLocks/>
              </p:cNvGrpSpPr>
              <p:nvPr/>
            </p:nvGrpSpPr>
            <p:grpSpPr bwMode="auto">
              <a:xfrm>
                <a:off x="672" y="1392"/>
                <a:ext cx="1010" cy="766"/>
                <a:chOff x="1059" y="1025"/>
                <a:chExt cx="1490" cy="1822"/>
              </a:xfrm>
            </p:grpSpPr>
            <p:sp>
              <p:nvSpPr>
                <p:cNvPr id="292938" name="Freeform 93"/>
                <p:cNvSpPr>
                  <a:spLocks/>
                </p:cNvSpPr>
                <p:nvPr/>
              </p:nvSpPr>
              <p:spPr bwMode="auto">
                <a:xfrm>
                  <a:off x="2261" y="1417"/>
                  <a:ext cx="254" cy="1059"/>
                </a:xfrm>
                <a:custGeom>
                  <a:avLst/>
                  <a:gdLst>
                    <a:gd name="T0" fmla="*/ 0 w 254"/>
                    <a:gd name="T1" fmla="*/ 94 h 1059"/>
                    <a:gd name="T2" fmla="*/ 38 w 254"/>
                    <a:gd name="T3" fmla="*/ 94 h 1059"/>
                    <a:gd name="T4" fmla="*/ 105 w 254"/>
                    <a:gd name="T5" fmla="*/ 138 h 1059"/>
                    <a:gd name="T6" fmla="*/ 121 w 254"/>
                    <a:gd name="T7" fmla="*/ 478 h 1059"/>
                    <a:gd name="T8" fmla="*/ 153 w 254"/>
                    <a:gd name="T9" fmla="*/ 794 h 1059"/>
                    <a:gd name="T10" fmla="*/ 138 w 254"/>
                    <a:gd name="T11" fmla="*/ 897 h 1059"/>
                    <a:gd name="T12" fmla="*/ 70 w 254"/>
                    <a:gd name="T13" fmla="*/ 967 h 1059"/>
                    <a:gd name="T14" fmla="*/ 83 w 254"/>
                    <a:gd name="T15" fmla="*/ 1059 h 1059"/>
                    <a:gd name="T16" fmla="*/ 248 w 254"/>
                    <a:gd name="T17" fmla="*/ 972 h 1059"/>
                    <a:gd name="T18" fmla="*/ 254 w 254"/>
                    <a:gd name="T19" fmla="*/ 767 h 1059"/>
                    <a:gd name="T20" fmla="*/ 243 w 254"/>
                    <a:gd name="T21" fmla="*/ 160 h 1059"/>
                    <a:gd name="T22" fmla="*/ 155 w 254"/>
                    <a:gd name="T23" fmla="*/ 34 h 1059"/>
                    <a:gd name="T24" fmla="*/ 1 w 254"/>
                    <a:gd name="T25" fmla="*/ 0 h 1059"/>
                    <a:gd name="T26" fmla="*/ 0 w 254"/>
                    <a:gd name="T27" fmla="*/ 94 h 1059"/>
                    <a:gd name="T28" fmla="*/ 0 w 254"/>
                    <a:gd name="T29" fmla="*/ 94 h 105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54"/>
                    <a:gd name="T46" fmla="*/ 0 h 1059"/>
                    <a:gd name="T47" fmla="*/ 254 w 254"/>
                    <a:gd name="T48" fmla="*/ 1059 h 105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54" h="1059">
                      <a:moveTo>
                        <a:pt x="0" y="94"/>
                      </a:moveTo>
                      <a:lnTo>
                        <a:pt x="38" y="94"/>
                      </a:lnTo>
                      <a:lnTo>
                        <a:pt x="105" y="138"/>
                      </a:lnTo>
                      <a:lnTo>
                        <a:pt x="121" y="478"/>
                      </a:lnTo>
                      <a:lnTo>
                        <a:pt x="153" y="794"/>
                      </a:lnTo>
                      <a:lnTo>
                        <a:pt x="138" y="897"/>
                      </a:lnTo>
                      <a:lnTo>
                        <a:pt x="70" y="967"/>
                      </a:lnTo>
                      <a:lnTo>
                        <a:pt x="83" y="1059"/>
                      </a:lnTo>
                      <a:lnTo>
                        <a:pt x="248" y="972"/>
                      </a:lnTo>
                      <a:lnTo>
                        <a:pt x="254" y="767"/>
                      </a:lnTo>
                      <a:lnTo>
                        <a:pt x="243" y="160"/>
                      </a:lnTo>
                      <a:lnTo>
                        <a:pt x="155" y="34"/>
                      </a:lnTo>
                      <a:lnTo>
                        <a:pt x="1" y="0"/>
                      </a:lnTo>
                      <a:lnTo>
                        <a:pt x="0" y="94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9" name="Freeform 94"/>
                <p:cNvSpPr>
                  <a:spLocks/>
                </p:cNvSpPr>
                <p:nvPr/>
              </p:nvSpPr>
              <p:spPr bwMode="auto">
                <a:xfrm>
                  <a:off x="1831" y="1036"/>
                  <a:ext cx="169" cy="250"/>
                </a:xfrm>
                <a:custGeom>
                  <a:avLst/>
                  <a:gdLst>
                    <a:gd name="T0" fmla="*/ 0 w 169"/>
                    <a:gd name="T1" fmla="*/ 10 h 250"/>
                    <a:gd name="T2" fmla="*/ 89 w 169"/>
                    <a:gd name="T3" fmla="*/ 49 h 250"/>
                    <a:gd name="T4" fmla="*/ 97 w 169"/>
                    <a:gd name="T5" fmla="*/ 98 h 250"/>
                    <a:gd name="T6" fmla="*/ 19 w 169"/>
                    <a:gd name="T7" fmla="*/ 232 h 250"/>
                    <a:gd name="T8" fmla="*/ 95 w 169"/>
                    <a:gd name="T9" fmla="*/ 250 h 250"/>
                    <a:gd name="T10" fmla="*/ 169 w 169"/>
                    <a:gd name="T11" fmla="*/ 70 h 250"/>
                    <a:gd name="T12" fmla="*/ 159 w 169"/>
                    <a:gd name="T13" fmla="*/ 10 h 250"/>
                    <a:gd name="T14" fmla="*/ 105 w 169"/>
                    <a:gd name="T15" fmla="*/ 0 h 250"/>
                    <a:gd name="T16" fmla="*/ 0 w 169"/>
                    <a:gd name="T17" fmla="*/ 10 h 250"/>
                    <a:gd name="T18" fmla="*/ 0 w 169"/>
                    <a:gd name="T19" fmla="*/ 10 h 2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69"/>
                    <a:gd name="T31" fmla="*/ 0 h 250"/>
                    <a:gd name="T32" fmla="*/ 169 w 169"/>
                    <a:gd name="T33" fmla="*/ 250 h 2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69" h="250">
                      <a:moveTo>
                        <a:pt x="0" y="10"/>
                      </a:moveTo>
                      <a:lnTo>
                        <a:pt x="89" y="49"/>
                      </a:lnTo>
                      <a:lnTo>
                        <a:pt x="97" y="98"/>
                      </a:lnTo>
                      <a:lnTo>
                        <a:pt x="19" y="232"/>
                      </a:lnTo>
                      <a:lnTo>
                        <a:pt x="95" y="250"/>
                      </a:lnTo>
                      <a:lnTo>
                        <a:pt x="169" y="70"/>
                      </a:lnTo>
                      <a:lnTo>
                        <a:pt x="159" y="10"/>
                      </a:lnTo>
                      <a:lnTo>
                        <a:pt x="10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0" name="Freeform 95"/>
                <p:cNvSpPr>
                  <a:spLocks/>
                </p:cNvSpPr>
                <p:nvPr/>
              </p:nvSpPr>
              <p:spPr bwMode="auto">
                <a:xfrm>
                  <a:off x="1757" y="1043"/>
                  <a:ext cx="144" cy="225"/>
                </a:xfrm>
                <a:custGeom>
                  <a:avLst/>
                  <a:gdLst>
                    <a:gd name="T0" fmla="*/ 113 w 144"/>
                    <a:gd name="T1" fmla="*/ 185 h 225"/>
                    <a:gd name="T2" fmla="*/ 64 w 144"/>
                    <a:gd name="T3" fmla="*/ 71 h 225"/>
                    <a:gd name="T4" fmla="*/ 69 w 144"/>
                    <a:gd name="T5" fmla="*/ 48 h 225"/>
                    <a:gd name="T6" fmla="*/ 144 w 144"/>
                    <a:gd name="T7" fmla="*/ 37 h 225"/>
                    <a:gd name="T8" fmla="*/ 63 w 144"/>
                    <a:gd name="T9" fmla="*/ 0 h 225"/>
                    <a:gd name="T10" fmla="*/ 21 w 144"/>
                    <a:gd name="T11" fmla="*/ 18 h 225"/>
                    <a:gd name="T12" fmla="*/ 10 w 144"/>
                    <a:gd name="T13" fmla="*/ 47 h 225"/>
                    <a:gd name="T14" fmla="*/ 0 w 144"/>
                    <a:gd name="T15" fmla="*/ 90 h 225"/>
                    <a:gd name="T16" fmla="*/ 21 w 144"/>
                    <a:gd name="T17" fmla="*/ 148 h 225"/>
                    <a:gd name="T18" fmla="*/ 71 w 144"/>
                    <a:gd name="T19" fmla="*/ 225 h 225"/>
                    <a:gd name="T20" fmla="*/ 113 w 144"/>
                    <a:gd name="T21" fmla="*/ 185 h 225"/>
                    <a:gd name="T22" fmla="*/ 113 w 144"/>
                    <a:gd name="T23" fmla="*/ 185 h 22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4"/>
                    <a:gd name="T37" fmla="*/ 0 h 225"/>
                    <a:gd name="T38" fmla="*/ 144 w 144"/>
                    <a:gd name="T39" fmla="*/ 225 h 22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4" h="225">
                      <a:moveTo>
                        <a:pt x="113" y="185"/>
                      </a:moveTo>
                      <a:lnTo>
                        <a:pt x="64" y="71"/>
                      </a:lnTo>
                      <a:lnTo>
                        <a:pt x="69" y="48"/>
                      </a:lnTo>
                      <a:lnTo>
                        <a:pt x="144" y="37"/>
                      </a:lnTo>
                      <a:lnTo>
                        <a:pt x="63" y="0"/>
                      </a:lnTo>
                      <a:lnTo>
                        <a:pt x="21" y="18"/>
                      </a:lnTo>
                      <a:lnTo>
                        <a:pt x="10" y="47"/>
                      </a:lnTo>
                      <a:lnTo>
                        <a:pt x="0" y="90"/>
                      </a:lnTo>
                      <a:lnTo>
                        <a:pt x="21" y="148"/>
                      </a:lnTo>
                      <a:lnTo>
                        <a:pt x="71" y="225"/>
                      </a:lnTo>
                      <a:lnTo>
                        <a:pt x="113" y="185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1" name="Freeform 96"/>
                <p:cNvSpPr>
                  <a:spLocks/>
                </p:cNvSpPr>
                <p:nvPr/>
              </p:nvSpPr>
              <p:spPr bwMode="auto">
                <a:xfrm>
                  <a:off x="2269" y="1459"/>
                  <a:ext cx="183" cy="346"/>
                </a:xfrm>
                <a:custGeom>
                  <a:avLst/>
                  <a:gdLst>
                    <a:gd name="T0" fmla="*/ 13 w 183"/>
                    <a:gd name="T1" fmla="*/ 0 h 346"/>
                    <a:gd name="T2" fmla="*/ 48 w 183"/>
                    <a:gd name="T3" fmla="*/ 12 h 346"/>
                    <a:gd name="T4" fmla="*/ 93 w 183"/>
                    <a:gd name="T5" fmla="*/ 42 h 346"/>
                    <a:gd name="T6" fmla="*/ 135 w 183"/>
                    <a:gd name="T7" fmla="*/ 83 h 346"/>
                    <a:gd name="T8" fmla="*/ 162 w 183"/>
                    <a:gd name="T9" fmla="*/ 133 h 346"/>
                    <a:gd name="T10" fmla="*/ 182 w 183"/>
                    <a:gd name="T11" fmla="*/ 190 h 346"/>
                    <a:gd name="T12" fmla="*/ 183 w 183"/>
                    <a:gd name="T13" fmla="*/ 236 h 346"/>
                    <a:gd name="T14" fmla="*/ 180 w 183"/>
                    <a:gd name="T15" fmla="*/ 298 h 346"/>
                    <a:gd name="T16" fmla="*/ 178 w 183"/>
                    <a:gd name="T17" fmla="*/ 298 h 346"/>
                    <a:gd name="T18" fmla="*/ 178 w 183"/>
                    <a:gd name="T19" fmla="*/ 299 h 346"/>
                    <a:gd name="T20" fmla="*/ 178 w 183"/>
                    <a:gd name="T21" fmla="*/ 303 h 346"/>
                    <a:gd name="T22" fmla="*/ 178 w 183"/>
                    <a:gd name="T23" fmla="*/ 306 h 346"/>
                    <a:gd name="T24" fmla="*/ 177 w 183"/>
                    <a:gd name="T25" fmla="*/ 309 h 346"/>
                    <a:gd name="T26" fmla="*/ 175 w 183"/>
                    <a:gd name="T27" fmla="*/ 314 h 346"/>
                    <a:gd name="T28" fmla="*/ 173 w 183"/>
                    <a:gd name="T29" fmla="*/ 319 h 346"/>
                    <a:gd name="T30" fmla="*/ 173 w 183"/>
                    <a:gd name="T31" fmla="*/ 324 h 346"/>
                    <a:gd name="T32" fmla="*/ 170 w 183"/>
                    <a:gd name="T33" fmla="*/ 328 h 346"/>
                    <a:gd name="T34" fmla="*/ 168 w 183"/>
                    <a:gd name="T35" fmla="*/ 333 h 346"/>
                    <a:gd name="T36" fmla="*/ 165 w 183"/>
                    <a:gd name="T37" fmla="*/ 336 h 346"/>
                    <a:gd name="T38" fmla="*/ 163 w 183"/>
                    <a:gd name="T39" fmla="*/ 341 h 346"/>
                    <a:gd name="T40" fmla="*/ 160 w 183"/>
                    <a:gd name="T41" fmla="*/ 343 h 346"/>
                    <a:gd name="T42" fmla="*/ 157 w 183"/>
                    <a:gd name="T43" fmla="*/ 346 h 346"/>
                    <a:gd name="T44" fmla="*/ 153 w 183"/>
                    <a:gd name="T45" fmla="*/ 346 h 346"/>
                    <a:gd name="T46" fmla="*/ 148 w 183"/>
                    <a:gd name="T47" fmla="*/ 346 h 346"/>
                    <a:gd name="T48" fmla="*/ 145 w 183"/>
                    <a:gd name="T49" fmla="*/ 344 h 346"/>
                    <a:gd name="T50" fmla="*/ 140 w 183"/>
                    <a:gd name="T51" fmla="*/ 341 h 346"/>
                    <a:gd name="T52" fmla="*/ 137 w 183"/>
                    <a:gd name="T53" fmla="*/ 338 h 346"/>
                    <a:gd name="T54" fmla="*/ 135 w 183"/>
                    <a:gd name="T55" fmla="*/ 334 h 346"/>
                    <a:gd name="T56" fmla="*/ 132 w 183"/>
                    <a:gd name="T57" fmla="*/ 329 h 346"/>
                    <a:gd name="T58" fmla="*/ 128 w 183"/>
                    <a:gd name="T59" fmla="*/ 326 h 346"/>
                    <a:gd name="T60" fmla="*/ 127 w 183"/>
                    <a:gd name="T61" fmla="*/ 321 h 346"/>
                    <a:gd name="T62" fmla="*/ 125 w 183"/>
                    <a:gd name="T63" fmla="*/ 316 h 346"/>
                    <a:gd name="T64" fmla="*/ 123 w 183"/>
                    <a:gd name="T65" fmla="*/ 313 h 346"/>
                    <a:gd name="T66" fmla="*/ 122 w 183"/>
                    <a:gd name="T67" fmla="*/ 308 h 346"/>
                    <a:gd name="T68" fmla="*/ 120 w 183"/>
                    <a:gd name="T69" fmla="*/ 303 h 346"/>
                    <a:gd name="T70" fmla="*/ 120 w 183"/>
                    <a:gd name="T71" fmla="*/ 299 h 346"/>
                    <a:gd name="T72" fmla="*/ 118 w 183"/>
                    <a:gd name="T73" fmla="*/ 296 h 346"/>
                    <a:gd name="T74" fmla="*/ 118 w 183"/>
                    <a:gd name="T75" fmla="*/ 294 h 346"/>
                    <a:gd name="T76" fmla="*/ 118 w 183"/>
                    <a:gd name="T77" fmla="*/ 293 h 346"/>
                    <a:gd name="T78" fmla="*/ 88 w 183"/>
                    <a:gd name="T79" fmla="*/ 73 h 346"/>
                    <a:gd name="T80" fmla="*/ 37 w 183"/>
                    <a:gd name="T81" fmla="*/ 52 h 346"/>
                    <a:gd name="T82" fmla="*/ 0 w 183"/>
                    <a:gd name="T83" fmla="*/ 55 h 346"/>
                    <a:gd name="T84" fmla="*/ 13 w 183"/>
                    <a:gd name="T85" fmla="*/ 0 h 346"/>
                    <a:gd name="T86" fmla="*/ 13 w 183"/>
                    <a:gd name="T87" fmla="*/ 0 h 34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83"/>
                    <a:gd name="T133" fmla="*/ 0 h 346"/>
                    <a:gd name="T134" fmla="*/ 183 w 183"/>
                    <a:gd name="T135" fmla="*/ 346 h 34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83" h="346">
                      <a:moveTo>
                        <a:pt x="13" y="0"/>
                      </a:moveTo>
                      <a:lnTo>
                        <a:pt x="48" y="12"/>
                      </a:lnTo>
                      <a:lnTo>
                        <a:pt x="93" y="42"/>
                      </a:lnTo>
                      <a:lnTo>
                        <a:pt x="135" y="83"/>
                      </a:lnTo>
                      <a:lnTo>
                        <a:pt x="162" y="133"/>
                      </a:lnTo>
                      <a:lnTo>
                        <a:pt x="182" y="190"/>
                      </a:lnTo>
                      <a:lnTo>
                        <a:pt x="183" y="236"/>
                      </a:lnTo>
                      <a:lnTo>
                        <a:pt x="180" y="298"/>
                      </a:lnTo>
                      <a:lnTo>
                        <a:pt x="178" y="298"/>
                      </a:lnTo>
                      <a:lnTo>
                        <a:pt x="178" y="299"/>
                      </a:lnTo>
                      <a:lnTo>
                        <a:pt x="178" y="303"/>
                      </a:lnTo>
                      <a:lnTo>
                        <a:pt x="178" y="306"/>
                      </a:lnTo>
                      <a:lnTo>
                        <a:pt x="177" y="309"/>
                      </a:lnTo>
                      <a:lnTo>
                        <a:pt x="175" y="314"/>
                      </a:lnTo>
                      <a:lnTo>
                        <a:pt x="173" y="319"/>
                      </a:lnTo>
                      <a:lnTo>
                        <a:pt x="173" y="324"/>
                      </a:lnTo>
                      <a:lnTo>
                        <a:pt x="170" y="328"/>
                      </a:lnTo>
                      <a:lnTo>
                        <a:pt x="168" y="333"/>
                      </a:lnTo>
                      <a:lnTo>
                        <a:pt x="165" y="336"/>
                      </a:lnTo>
                      <a:lnTo>
                        <a:pt x="163" y="341"/>
                      </a:lnTo>
                      <a:lnTo>
                        <a:pt x="160" y="343"/>
                      </a:lnTo>
                      <a:lnTo>
                        <a:pt x="157" y="346"/>
                      </a:lnTo>
                      <a:lnTo>
                        <a:pt x="153" y="346"/>
                      </a:lnTo>
                      <a:lnTo>
                        <a:pt x="148" y="346"/>
                      </a:lnTo>
                      <a:lnTo>
                        <a:pt x="145" y="344"/>
                      </a:lnTo>
                      <a:lnTo>
                        <a:pt x="140" y="341"/>
                      </a:lnTo>
                      <a:lnTo>
                        <a:pt x="137" y="338"/>
                      </a:lnTo>
                      <a:lnTo>
                        <a:pt x="135" y="334"/>
                      </a:lnTo>
                      <a:lnTo>
                        <a:pt x="132" y="329"/>
                      </a:lnTo>
                      <a:lnTo>
                        <a:pt x="128" y="326"/>
                      </a:lnTo>
                      <a:lnTo>
                        <a:pt x="127" y="321"/>
                      </a:lnTo>
                      <a:lnTo>
                        <a:pt x="125" y="316"/>
                      </a:lnTo>
                      <a:lnTo>
                        <a:pt x="123" y="313"/>
                      </a:lnTo>
                      <a:lnTo>
                        <a:pt x="122" y="308"/>
                      </a:lnTo>
                      <a:lnTo>
                        <a:pt x="120" y="303"/>
                      </a:lnTo>
                      <a:lnTo>
                        <a:pt x="120" y="299"/>
                      </a:lnTo>
                      <a:lnTo>
                        <a:pt x="118" y="296"/>
                      </a:lnTo>
                      <a:lnTo>
                        <a:pt x="118" y="294"/>
                      </a:lnTo>
                      <a:lnTo>
                        <a:pt x="118" y="293"/>
                      </a:lnTo>
                      <a:lnTo>
                        <a:pt x="88" y="73"/>
                      </a:lnTo>
                      <a:lnTo>
                        <a:pt x="37" y="52"/>
                      </a:lnTo>
                      <a:lnTo>
                        <a:pt x="0" y="55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2" name="Freeform 97"/>
                <p:cNvSpPr>
                  <a:spLocks/>
                </p:cNvSpPr>
                <p:nvPr/>
              </p:nvSpPr>
              <p:spPr bwMode="auto">
                <a:xfrm>
                  <a:off x="1402" y="1897"/>
                  <a:ext cx="218" cy="181"/>
                </a:xfrm>
                <a:custGeom>
                  <a:avLst/>
                  <a:gdLst>
                    <a:gd name="T0" fmla="*/ 60 w 218"/>
                    <a:gd name="T1" fmla="*/ 0 h 181"/>
                    <a:gd name="T2" fmla="*/ 210 w 218"/>
                    <a:gd name="T3" fmla="*/ 25 h 181"/>
                    <a:gd name="T4" fmla="*/ 218 w 218"/>
                    <a:gd name="T5" fmla="*/ 58 h 181"/>
                    <a:gd name="T6" fmla="*/ 188 w 218"/>
                    <a:gd name="T7" fmla="*/ 181 h 181"/>
                    <a:gd name="T8" fmla="*/ 0 w 218"/>
                    <a:gd name="T9" fmla="*/ 156 h 181"/>
                    <a:gd name="T10" fmla="*/ 18 w 218"/>
                    <a:gd name="T11" fmla="*/ 64 h 181"/>
                    <a:gd name="T12" fmla="*/ 60 w 218"/>
                    <a:gd name="T13" fmla="*/ 0 h 181"/>
                    <a:gd name="T14" fmla="*/ 60 w 218"/>
                    <a:gd name="T15" fmla="*/ 0 h 18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18"/>
                    <a:gd name="T25" fmla="*/ 0 h 181"/>
                    <a:gd name="T26" fmla="*/ 218 w 218"/>
                    <a:gd name="T27" fmla="*/ 181 h 18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18" h="181">
                      <a:moveTo>
                        <a:pt x="60" y="0"/>
                      </a:moveTo>
                      <a:lnTo>
                        <a:pt x="210" y="25"/>
                      </a:lnTo>
                      <a:lnTo>
                        <a:pt x="218" y="58"/>
                      </a:lnTo>
                      <a:lnTo>
                        <a:pt x="188" y="181"/>
                      </a:lnTo>
                      <a:lnTo>
                        <a:pt x="0" y="156"/>
                      </a:lnTo>
                      <a:lnTo>
                        <a:pt x="18" y="64"/>
                      </a:lnTo>
                      <a:lnTo>
                        <a:pt x="60" y="0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3" name="Freeform 98"/>
                <p:cNvSpPr>
                  <a:spLocks/>
                </p:cNvSpPr>
                <p:nvPr/>
              </p:nvSpPr>
              <p:spPr bwMode="auto">
                <a:xfrm>
                  <a:off x="1194" y="1203"/>
                  <a:ext cx="598" cy="795"/>
                </a:xfrm>
                <a:custGeom>
                  <a:avLst/>
                  <a:gdLst>
                    <a:gd name="T0" fmla="*/ 518 w 598"/>
                    <a:gd name="T1" fmla="*/ 5 h 795"/>
                    <a:gd name="T2" fmla="*/ 438 w 598"/>
                    <a:gd name="T3" fmla="*/ 1 h 795"/>
                    <a:gd name="T4" fmla="*/ 368 w 598"/>
                    <a:gd name="T5" fmla="*/ 16 h 795"/>
                    <a:gd name="T6" fmla="*/ 306 w 598"/>
                    <a:gd name="T7" fmla="*/ 48 h 795"/>
                    <a:gd name="T8" fmla="*/ 253 w 598"/>
                    <a:gd name="T9" fmla="*/ 95 h 795"/>
                    <a:gd name="T10" fmla="*/ 210 w 598"/>
                    <a:gd name="T11" fmla="*/ 154 h 795"/>
                    <a:gd name="T12" fmla="*/ 173 w 598"/>
                    <a:gd name="T13" fmla="*/ 226 h 795"/>
                    <a:gd name="T14" fmla="*/ 147 w 598"/>
                    <a:gd name="T15" fmla="*/ 306 h 795"/>
                    <a:gd name="T16" fmla="*/ 135 w 598"/>
                    <a:gd name="T17" fmla="*/ 347 h 795"/>
                    <a:gd name="T18" fmla="*/ 125 w 598"/>
                    <a:gd name="T19" fmla="*/ 381 h 795"/>
                    <a:gd name="T20" fmla="*/ 115 w 598"/>
                    <a:gd name="T21" fmla="*/ 414 h 795"/>
                    <a:gd name="T22" fmla="*/ 107 w 598"/>
                    <a:gd name="T23" fmla="*/ 447 h 795"/>
                    <a:gd name="T24" fmla="*/ 93 w 598"/>
                    <a:gd name="T25" fmla="*/ 481 h 795"/>
                    <a:gd name="T26" fmla="*/ 82 w 598"/>
                    <a:gd name="T27" fmla="*/ 512 h 795"/>
                    <a:gd name="T28" fmla="*/ 67 w 598"/>
                    <a:gd name="T29" fmla="*/ 544 h 795"/>
                    <a:gd name="T30" fmla="*/ 48 w 598"/>
                    <a:gd name="T31" fmla="*/ 575 h 795"/>
                    <a:gd name="T32" fmla="*/ 25 w 598"/>
                    <a:gd name="T33" fmla="*/ 607 h 795"/>
                    <a:gd name="T34" fmla="*/ 10 w 598"/>
                    <a:gd name="T35" fmla="*/ 634 h 795"/>
                    <a:gd name="T36" fmla="*/ 0 w 598"/>
                    <a:gd name="T37" fmla="*/ 659 h 795"/>
                    <a:gd name="T38" fmla="*/ 5 w 598"/>
                    <a:gd name="T39" fmla="*/ 685 h 795"/>
                    <a:gd name="T40" fmla="*/ 17 w 598"/>
                    <a:gd name="T41" fmla="*/ 714 h 795"/>
                    <a:gd name="T42" fmla="*/ 42 w 598"/>
                    <a:gd name="T43" fmla="*/ 742 h 795"/>
                    <a:gd name="T44" fmla="*/ 67 w 598"/>
                    <a:gd name="T45" fmla="*/ 760 h 795"/>
                    <a:gd name="T46" fmla="*/ 95 w 598"/>
                    <a:gd name="T47" fmla="*/ 773 h 795"/>
                    <a:gd name="T48" fmla="*/ 127 w 598"/>
                    <a:gd name="T49" fmla="*/ 785 h 795"/>
                    <a:gd name="T50" fmla="*/ 157 w 598"/>
                    <a:gd name="T51" fmla="*/ 792 h 795"/>
                    <a:gd name="T52" fmla="*/ 188 w 598"/>
                    <a:gd name="T53" fmla="*/ 795 h 795"/>
                    <a:gd name="T54" fmla="*/ 210 w 598"/>
                    <a:gd name="T55" fmla="*/ 780 h 795"/>
                    <a:gd name="T56" fmla="*/ 180 w 598"/>
                    <a:gd name="T57" fmla="*/ 768 h 795"/>
                    <a:gd name="T58" fmla="*/ 150 w 598"/>
                    <a:gd name="T59" fmla="*/ 762 h 795"/>
                    <a:gd name="T60" fmla="*/ 120 w 598"/>
                    <a:gd name="T61" fmla="*/ 752 h 795"/>
                    <a:gd name="T62" fmla="*/ 90 w 598"/>
                    <a:gd name="T63" fmla="*/ 739 h 795"/>
                    <a:gd name="T64" fmla="*/ 57 w 598"/>
                    <a:gd name="T65" fmla="*/ 722 h 795"/>
                    <a:gd name="T66" fmla="*/ 32 w 598"/>
                    <a:gd name="T67" fmla="*/ 690 h 795"/>
                    <a:gd name="T68" fmla="*/ 30 w 598"/>
                    <a:gd name="T69" fmla="*/ 667 h 795"/>
                    <a:gd name="T70" fmla="*/ 35 w 598"/>
                    <a:gd name="T71" fmla="*/ 642 h 795"/>
                    <a:gd name="T72" fmla="*/ 45 w 598"/>
                    <a:gd name="T73" fmla="*/ 619 h 795"/>
                    <a:gd name="T74" fmla="*/ 68 w 598"/>
                    <a:gd name="T75" fmla="*/ 582 h 795"/>
                    <a:gd name="T76" fmla="*/ 88 w 598"/>
                    <a:gd name="T77" fmla="*/ 552 h 795"/>
                    <a:gd name="T78" fmla="*/ 103 w 598"/>
                    <a:gd name="T79" fmla="*/ 522 h 795"/>
                    <a:gd name="T80" fmla="*/ 113 w 598"/>
                    <a:gd name="T81" fmla="*/ 499 h 795"/>
                    <a:gd name="T82" fmla="*/ 122 w 598"/>
                    <a:gd name="T83" fmla="*/ 474 h 795"/>
                    <a:gd name="T84" fmla="*/ 130 w 598"/>
                    <a:gd name="T85" fmla="*/ 447 h 795"/>
                    <a:gd name="T86" fmla="*/ 137 w 598"/>
                    <a:gd name="T87" fmla="*/ 422 h 795"/>
                    <a:gd name="T88" fmla="*/ 143 w 598"/>
                    <a:gd name="T89" fmla="*/ 397 h 795"/>
                    <a:gd name="T90" fmla="*/ 150 w 598"/>
                    <a:gd name="T91" fmla="*/ 372 h 795"/>
                    <a:gd name="T92" fmla="*/ 157 w 598"/>
                    <a:gd name="T93" fmla="*/ 341 h 795"/>
                    <a:gd name="T94" fmla="*/ 166 w 598"/>
                    <a:gd name="T95" fmla="*/ 304 h 795"/>
                    <a:gd name="T96" fmla="*/ 180 w 598"/>
                    <a:gd name="T97" fmla="*/ 271 h 795"/>
                    <a:gd name="T98" fmla="*/ 193 w 598"/>
                    <a:gd name="T99" fmla="*/ 239 h 795"/>
                    <a:gd name="T100" fmla="*/ 208 w 598"/>
                    <a:gd name="T101" fmla="*/ 206 h 795"/>
                    <a:gd name="T102" fmla="*/ 226 w 598"/>
                    <a:gd name="T103" fmla="*/ 176 h 795"/>
                    <a:gd name="T104" fmla="*/ 246 w 598"/>
                    <a:gd name="T105" fmla="*/ 144 h 795"/>
                    <a:gd name="T106" fmla="*/ 268 w 598"/>
                    <a:gd name="T107" fmla="*/ 116 h 795"/>
                    <a:gd name="T108" fmla="*/ 296 w 598"/>
                    <a:gd name="T109" fmla="*/ 85 h 795"/>
                    <a:gd name="T110" fmla="*/ 331 w 598"/>
                    <a:gd name="T111" fmla="*/ 60 h 795"/>
                    <a:gd name="T112" fmla="*/ 371 w 598"/>
                    <a:gd name="T113" fmla="*/ 41 h 795"/>
                    <a:gd name="T114" fmla="*/ 414 w 598"/>
                    <a:gd name="T115" fmla="*/ 30 h 795"/>
                    <a:gd name="T116" fmla="*/ 458 w 598"/>
                    <a:gd name="T117" fmla="*/ 25 h 795"/>
                    <a:gd name="T118" fmla="*/ 501 w 598"/>
                    <a:gd name="T119" fmla="*/ 25 h 795"/>
                    <a:gd name="T120" fmla="*/ 544 w 598"/>
                    <a:gd name="T121" fmla="*/ 28 h 795"/>
                    <a:gd name="T122" fmla="*/ 584 w 598"/>
                    <a:gd name="T123" fmla="*/ 38 h 795"/>
                    <a:gd name="T124" fmla="*/ 596 w 598"/>
                    <a:gd name="T125" fmla="*/ 26 h 7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98"/>
                    <a:gd name="T190" fmla="*/ 0 h 795"/>
                    <a:gd name="T191" fmla="*/ 598 w 598"/>
                    <a:gd name="T192" fmla="*/ 795 h 7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98" h="795">
                      <a:moveTo>
                        <a:pt x="596" y="26"/>
                      </a:moveTo>
                      <a:lnTo>
                        <a:pt x="584" y="21"/>
                      </a:lnTo>
                      <a:lnTo>
                        <a:pt x="573" y="18"/>
                      </a:lnTo>
                      <a:lnTo>
                        <a:pt x="561" y="15"/>
                      </a:lnTo>
                      <a:lnTo>
                        <a:pt x="551" y="11"/>
                      </a:lnTo>
                      <a:lnTo>
                        <a:pt x="539" y="8"/>
                      </a:lnTo>
                      <a:lnTo>
                        <a:pt x="528" y="6"/>
                      </a:lnTo>
                      <a:lnTo>
                        <a:pt x="518" y="5"/>
                      </a:lnTo>
                      <a:lnTo>
                        <a:pt x="508" y="3"/>
                      </a:lnTo>
                      <a:lnTo>
                        <a:pt x="496" y="1"/>
                      </a:lnTo>
                      <a:lnTo>
                        <a:pt x="486" y="1"/>
                      </a:lnTo>
                      <a:lnTo>
                        <a:pt x="476" y="0"/>
                      </a:lnTo>
                      <a:lnTo>
                        <a:pt x="466" y="0"/>
                      </a:lnTo>
                      <a:lnTo>
                        <a:pt x="458" y="0"/>
                      </a:lnTo>
                      <a:lnTo>
                        <a:pt x="448" y="0"/>
                      </a:lnTo>
                      <a:lnTo>
                        <a:pt x="438" y="1"/>
                      </a:lnTo>
                      <a:lnTo>
                        <a:pt x="429" y="1"/>
                      </a:lnTo>
                      <a:lnTo>
                        <a:pt x="419" y="3"/>
                      </a:lnTo>
                      <a:lnTo>
                        <a:pt x="409" y="5"/>
                      </a:lnTo>
                      <a:lnTo>
                        <a:pt x="401" y="6"/>
                      </a:lnTo>
                      <a:lnTo>
                        <a:pt x="393" y="8"/>
                      </a:lnTo>
                      <a:lnTo>
                        <a:pt x="383" y="10"/>
                      </a:lnTo>
                      <a:lnTo>
                        <a:pt x="375" y="13"/>
                      </a:lnTo>
                      <a:lnTo>
                        <a:pt x="368" y="16"/>
                      </a:lnTo>
                      <a:lnTo>
                        <a:pt x="360" y="20"/>
                      </a:lnTo>
                      <a:lnTo>
                        <a:pt x="351" y="23"/>
                      </a:lnTo>
                      <a:lnTo>
                        <a:pt x="343" y="26"/>
                      </a:lnTo>
                      <a:lnTo>
                        <a:pt x="336" y="30"/>
                      </a:lnTo>
                      <a:lnTo>
                        <a:pt x="328" y="35"/>
                      </a:lnTo>
                      <a:lnTo>
                        <a:pt x="320" y="38"/>
                      </a:lnTo>
                      <a:lnTo>
                        <a:pt x="313" y="43"/>
                      </a:lnTo>
                      <a:lnTo>
                        <a:pt x="306" y="48"/>
                      </a:lnTo>
                      <a:lnTo>
                        <a:pt x="300" y="55"/>
                      </a:lnTo>
                      <a:lnTo>
                        <a:pt x="291" y="60"/>
                      </a:lnTo>
                      <a:lnTo>
                        <a:pt x="285" y="65"/>
                      </a:lnTo>
                      <a:lnTo>
                        <a:pt x="278" y="70"/>
                      </a:lnTo>
                      <a:lnTo>
                        <a:pt x="271" y="76"/>
                      </a:lnTo>
                      <a:lnTo>
                        <a:pt x="266" y="83"/>
                      </a:lnTo>
                      <a:lnTo>
                        <a:pt x="260" y="88"/>
                      </a:lnTo>
                      <a:lnTo>
                        <a:pt x="253" y="95"/>
                      </a:lnTo>
                      <a:lnTo>
                        <a:pt x="248" y="103"/>
                      </a:lnTo>
                      <a:lnTo>
                        <a:pt x="241" y="108"/>
                      </a:lnTo>
                      <a:lnTo>
                        <a:pt x="235" y="116"/>
                      </a:lnTo>
                      <a:lnTo>
                        <a:pt x="230" y="123"/>
                      </a:lnTo>
                      <a:lnTo>
                        <a:pt x="225" y="131"/>
                      </a:lnTo>
                      <a:lnTo>
                        <a:pt x="220" y="139"/>
                      </a:lnTo>
                      <a:lnTo>
                        <a:pt x="215" y="148"/>
                      </a:lnTo>
                      <a:lnTo>
                        <a:pt x="210" y="154"/>
                      </a:lnTo>
                      <a:lnTo>
                        <a:pt x="205" y="164"/>
                      </a:lnTo>
                      <a:lnTo>
                        <a:pt x="200" y="173"/>
                      </a:lnTo>
                      <a:lnTo>
                        <a:pt x="195" y="181"/>
                      </a:lnTo>
                      <a:lnTo>
                        <a:pt x="190" y="189"/>
                      </a:lnTo>
                      <a:lnTo>
                        <a:pt x="186" y="199"/>
                      </a:lnTo>
                      <a:lnTo>
                        <a:pt x="181" y="208"/>
                      </a:lnTo>
                      <a:lnTo>
                        <a:pt x="176" y="218"/>
                      </a:lnTo>
                      <a:lnTo>
                        <a:pt x="173" y="226"/>
                      </a:lnTo>
                      <a:lnTo>
                        <a:pt x="170" y="236"/>
                      </a:lnTo>
                      <a:lnTo>
                        <a:pt x="166" y="246"/>
                      </a:lnTo>
                      <a:lnTo>
                        <a:pt x="162" y="256"/>
                      </a:lnTo>
                      <a:lnTo>
                        <a:pt x="158" y="266"/>
                      </a:lnTo>
                      <a:lnTo>
                        <a:pt x="157" y="276"/>
                      </a:lnTo>
                      <a:lnTo>
                        <a:pt x="153" y="286"/>
                      </a:lnTo>
                      <a:lnTo>
                        <a:pt x="150" y="296"/>
                      </a:lnTo>
                      <a:lnTo>
                        <a:pt x="147" y="306"/>
                      </a:lnTo>
                      <a:lnTo>
                        <a:pt x="143" y="318"/>
                      </a:lnTo>
                      <a:lnTo>
                        <a:pt x="143" y="321"/>
                      </a:lnTo>
                      <a:lnTo>
                        <a:pt x="142" y="326"/>
                      </a:lnTo>
                      <a:lnTo>
                        <a:pt x="140" y="329"/>
                      </a:lnTo>
                      <a:lnTo>
                        <a:pt x="138" y="334"/>
                      </a:lnTo>
                      <a:lnTo>
                        <a:pt x="137" y="337"/>
                      </a:lnTo>
                      <a:lnTo>
                        <a:pt x="137" y="342"/>
                      </a:lnTo>
                      <a:lnTo>
                        <a:pt x="135" y="347"/>
                      </a:lnTo>
                      <a:lnTo>
                        <a:pt x="133" y="351"/>
                      </a:lnTo>
                      <a:lnTo>
                        <a:pt x="133" y="356"/>
                      </a:lnTo>
                      <a:lnTo>
                        <a:pt x="132" y="361"/>
                      </a:lnTo>
                      <a:lnTo>
                        <a:pt x="130" y="364"/>
                      </a:lnTo>
                      <a:lnTo>
                        <a:pt x="130" y="369"/>
                      </a:lnTo>
                      <a:lnTo>
                        <a:pt x="128" y="372"/>
                      </a:lnTo>
                      <a:lnTo>
                        <a:pt x="127" y="377"/>
                      </a:lnTo>
                      <a:lnTo>
                        <a:pt x="125" y="381"/>
                      </a:lnTo>
                      <a:lnTo>
                        <a:pt x="125" y="386"/>
                      </a:lnTo>
                      <a:lnTo>
                        <a:pt x="123" y="389"/>
                      </a:lnTo>
                      <a:lnTo>
                        <a:pt x="122" y="394"/>
                      </a:lnTo>
                      <a:lnTo>
                        <a:pt x="120" y="397"/>
                      </a:lnTo>
                      <a:lnTo>
                        <a:pt x="120" y="402"/>
                      </a:lnTo>
                      <a:lnTo>
                        <a:pt x="118" y="406"/>
                      </a:lnTo>
                      <a:lnTo>
                        <a:pt x="117" y="411"/>
                      </a:lnTo>
                      <a:lnTo>
                        <a:pt x="115" y="414"/>
                      </a:lnTo>
                      <a:lnTo>
                        <a:pt x="115" y="419"/>
                      </a:lnTo>
                      <a:lnTo>
                        <a:pt x="113" y="422"/>
                      </a:lnTo>
                      <a:lnTo>
                        <a:pt x="112" y="427"/>
                      </a:lnTo>
                      <a:lnTo>
                        <a:pt x="110" y="431"/>
                      </a:lnTo>
                      <a:lnTo>
                        <a:pt x="110" y="436"/>
                      </a:lnTo>
                      <a:lnTo>
                        <a:pt x="108" y="439"/>
                      </a:lnTo>
                      <a:lnTo>
                        <a:pt x="107" y="444"/>
                      </a:lnTo>
                      <a:lnTo>
                        <a:pt x="107" y="447"/>
                      </a:lnTo>
                      <a:lnTo>
                        <a:pt x="105" y="452"/>
                      </a:lnTo>
                      <a:lnTo>
                        <a:pt x="103" y="456"/>
                      </a:lnTo>
                      <a:lnTo>
                        <a:pt x="102" y="461"/>
                      </a:lnTo>
                      <a:lnTo>
                        <a:pt x="100" y="464"/>
                      </a:lnTo>
                      <a:lnTo>
                        <a:pt x="98" y="469"/>
                      </a:lnTo>
                      <a:lnTo>
                        <a:pt x="97" y="472"/>
                      </a:lnTo>
                      <a:lnTo>
                        <a:pt x="95" y="476"/>
                      </a:lnTo>
                      <a:lnTo>
                        <a:pt x="93" y="481"/>
                      </a:lnTo>
                      <a:lnTo>
                        <a:pt x="93" y="486"/>
                      </a:lnTo>
                      <a:lnTo>
                        <a:pt x="90" y="489"/>
                      </a:lnTo>
                      <a:lnTo>
                        <a:pt x="90" y="492"/>
                      </a:lnTo>
                      <a:lnTo>
                        <a:pt x="87" y="497"/>
                      </a:lnTo>
                      <a:lnTo>
                        <a:pt x="87" y="501"/>
                      </a:lnTo>
                      <a:lnTo>
                        <a:pt x="85" y="504"/>
                      </a:lnTo>
                      <a:lnTo>
                        <a:pt x="83" y="509"/>
                      </a:lnTo>
                      <a:lnTo>
                        <a:pt x="82" y="512"/>
                      </a:lnTo>
                      <a:lnTo>
                        <a:pt x="80" y="517"/>
                      </a:lnTo>
                      <a:lnTo>
                        <a:pt x="77" y="521"/>
                      </a:lnTo>
                      <a:lnTo>
                        <a:pt x="75" y="524"/>
                      </a:lnTo>
                      <a:lnTo>
                        <a:pt x="73" y="529"/>
                      </a:lnTo>
                      <a:lnTo>
                        <a:pt x="72" y="532"/>
                      </a:lnTo>
                      <a:lnTo>
                        <a:pt x="70" y="535"/>
                      </a:lnTo>
                      <a:lnTo>
                        <a:pt x="68" y="540"/>
                      </a:lnTo>
                      <a:lnTo>
                        <a:pt x="67" y="544"/>
                      </a:lnTo>
                      <a:lnTo>
                        <a:pt x="65" y="549"/>
                      </a:lnTo>
                      <a:lnTo>
                        <a:pt x="62" y="552"/>
                      </a:lnTo>
                      <a:lnTo>
                        <a:pt x="60" y="555"/>
                      </a:lnTo>
                      <a:lnTo>
                        <a:pt x="57" y="560"/>
                      </a:lnTo>
                      <a:lnTo>
                        <a:pt x="55" y="564"/>
                      </a:lnTo>
                      <a:lnTo>
                        <a:pt x="53" y="569"/>
                      </a:lnTo>
                      <a:lnTo>
                        <a:pt x="50" y="572"/>
                      </a:lnTo>
                      <a:lnTo>
                        <a:pt x="48" y="575"/>
                      </a:lnTo>
                      <a:lnTo>
                        <a:pt x="47" y="580"/>
                      </a:lnTo>
                      <a:lnTo>
                        <a:pt x="43" y="584"/>
                      </a:lnTo>
                      <a:lnTo>
                        <a:pt x="40" y="589"/>
                      </a:lnTo>
                      <a:lnTo>
                        <a:pt x="37" y="594"/>
                      </a:lnTo>
                      <a:lnTo>
                        <a:pt x="33" y="599"/>
                      </a:lnTo>
                      <a:lnTo>
                        <a:pt x="30" y="602"/>
                      </a:lnTo>
                      <a:lnTo>
                        <a:pt x="28" y="604"/>
                      </a:lnTo>
                      <a:lnTo>
                        <a:pt x="25" y="607"/>
                      </a:lnTo>
                      <a:lnTo>
                        <a:pt x="23" y="610"/>
                      </a:lnTo>
                      <a:lnTo>
                        <a:pt x="22" y="614"/>
                      </a:lnTo>
                      <a:lnTo>
                        <a:pt x="20" y="617"/>
                      </a:lnTo>
                      <a:lnTo>
                        <a:pt x="18" y="620"/>
                      </a:lnTo>
                      <a:lnTo>
                        <a:pt x="17" y="624"/>
                      </a:lnTo>
                      <a:lnTo>
                        <a:pt x="13" y="627"/>
                      </a:lnTo>
                      <a:lnTo>
                        <a:pt x="12" y="630"/>
                      </a:lnTo>
                      <a:lnTo>
                        <a:pt x="10" y="634"/>
                      </a:lnTo>
                      <a:lnTo>
                        <a:pt x="8" y="637"/>
                      </a:lnTo>
                      <a:lnTo>
                        <a:pt x="7" y="639"/>
                      </a:lnTo>
                      <a:lnTo>
                        <a:pt x="5" y="642"/>
                      </a:lnTo>
                      <a:lnTo>
                        <a:pt x="5" y="645"/>
                      </a:lnTo>
                      <a:lnTo>
                        <a:pt x="3" y="650"/>
                      </a:lnTo>
                      <a:lnTo>
                        <a:pt x="2" y="652"/>
                      </a:lnTo>
                      <a:lnTo>
                        <a:pt x="2" y="655"/>
                      </a:lnTo>
                      <a:lnTo>
                        <a:pt x="0" y="659"/>
                      </a:lnTo>
                      <a:lnTo>
                        <a:pt x="0" y="662"/>
                      </a:lnTo>
                      <a:lnTo>
                        <a:pt x="0" y="665"/>
                      </a:lnTo>
                      <a:lnTo>
                        <a:pt x="0" y="669"/>
                      </a:lnTo>
                      <a:lnTo>
                        <a:pt x="0" y="672"/>
                      </a:lnTo>
                      <a:lnTo>
                        <a:pt x="2" y="675"/>
                      </a:lnTo>
                      <a:lnTo>
                        <a:pt x="2" y="679"/>
                      </a:lnTo>
                      <a:lnTo>
                        <a:pt x="3" y="682"/>
                      </a:lnTo>
                      <a:lnTo>
                        <a:pt x="5" y="685"/>
                      </a:lnTo>
                      <a:lnTo>
                        <a:pt x="7" y="689"/>
                      </a:lnTo>
                      <a:lnTo>
                        <a:pt x="7" y="692"/>
                      </a:lnTo>
                      <a:lnTo>
                        <a:pt x="8" y="697"/>
                      </a:lnTo>
                      <a:lnTo>
                        <a:pt x="10" y="700"/>
                      </a:lnTo>
                      <a:lnTo>
                        <a:pt x="12" y="704"/>
                      </a:lnTo>
                      <a:lnTo>
                        <a:pt x="13" y="707"/>
                      </a:lnTo>
                      <a:lnTo>
                        <a:pt x="15" y="710"/>
                      </a:lnTo>
                      <a:lnTo>
                        <a:pt x="17" y="714"/>
                      </a:lnTo>
                      <a:lnTo>
                        <a:pt x="20" y="717"/>
                      </a:lnTo>
                      <a:lnTo>
                        <a:pt x="22" y="719"/>
                      </a:lnTo>
                      <a:lnTo>
                        <a:pt x="23" y="722"/>
                      </a:lnTo>
                      <a:lnTo>
                        <a:pt x="27" y="725"/>
                      </a:lnTo>
                      <a:lnTo>
                        <a:pt x="30" y="729"/>
                      </a:lnTo>
                      <a:lnTo>
                        <a:pt x="33" y="734"/>
                      </a:lnTo>
                      <a:lnTo>
                        <a:pt x="40" y="739"/>
                      </a:lnTo>
                      <a:lnTo>
                        <a:pt x="42" y="742"/>
                      </a:lnTo>
                      <a:lnTo>
                        <a:pt x="45" y="743"/>
                      </a:lnTo>
                      <a:lnTo>
                        <a:pt x="48" y="747"/>
                      </a:lnTo>
                      <a:lnTo>
                        <a:pt x="52" y="748"/>
                      </a:lnTo>
                      <a:lnTo>
                        <a:pt x="55" y="752"/>
                      </a:lnTo>
                      <a:lnTo>
                        <a:pt x="58" y="753"/>
                      </a:lnTo>
                      <a:lnTo>
                        <a:pt x="62" y="755"/>
                      </a:lnTo>
                      <a:lnTo>
                        <a:pt x="65" y="757"/>
                      </a:lnTo>
                      <a:lnTo>
                        <a:pt x="67" y="760"/>
                      </a:lnTo>
                      <a:lnTo>
                        <a:pt x="72" y="762"/>
                      </a:lnTo>
                      <a:lnTo>
                        <a:pt x="75" y="763"/>
                      </a:lnTo>
                      <a:lnTo>
                        <a:pt x="78" y="765"/>
                      </a:lnTo>
                      <a:lnTo>
                        <a:pt x="82" y="767"/>
                      </a:lnTo>
                      <a:lnTo>
                        <a:pt x="85" y="768"/>
                      </a:lnTo>
                      <a:lnTo>
                        <a:pt x="88" y="770"/>
                      </a:lnTo>
                      <a:lnTo>
                        <a:pt x="92" y="772"/>
                      </a:lnTo>
                      <a:lnTo>
                        <a:pt x="95" y="773"/>
                      </a:lnTo>
                      <a:lnTo>
                        <a:pt x="100" y="775"/>
                      </a:lnTo>
                      <a:lnTo>
                        <a:pt x="103" y="777"/>
                      </a:lnTo>
                      <a:lnTo>
                        <a:pt x="107" y="778"/>
                      </a:lnTo>
                      <a:lnTo>
                        <a:pt x="110" y="780"/>
                      </a:lnTo>
                      <a:lnTo>
                        <a:pt x="115" y="780"/>
                      </a:lnTo>
                      <a:lnTo>
                        <a:pt x="118" y="782"/>
                      </a:lnTo>
                      <a:lnTo>
                        <a:pt x="123" y="783"/>
                      </a:lnTo>
                      <a:lnTo>
                        <a:pt x="127" y="785"/>
                      </a:lnTo>
                      <a:lnTo>
                        <a:pt x="130" y="785"/>
                      </a:lnTo>
                      <a:lnTo>
                        <a:pt x="133" y="787"/>
                      </a:lnTo>
                      <a:lnTo>
                        <a:pt x="138" y="788"/>
                      </a:lnTo>
                      <a:lnTo>
                        <a:pt x="142" y="788"/>
                      </a:lnTo>
                      <a:lnTo>
                        <a:pt x="145" y="788"/>
                      </a:lnTo>
                      <a:lnTo>
                        <a:pt x="150" y="790"/>
                      </a:lnTo>
                      <a:lnTo>
                        <a:pt x="153" y="790"/>
                      </a:lnTo>
                      <a:lnTo>
                        <a:pt x="157" y="792"/>
                      </a:lnTo>
                      <a:lnTo>
                        <a:pt x="162" y="792"/>
                      </a:lnTo>
                      <a:lnTo>
                        <a:pt x="165" y="792"/>
                      </a:lnTo>
                      <a:lnTo>
                        <a:pt x="168" y="793"/>
                      </a:lnTo>
                      <a:lnTo>
                        <a:pt x="173" y="793"/>
                      </a:lnTo>
                      <a:lnTo>
                        <a:pt x="176" y="793"/>
                      </a:lnTo>
                      <a:lnTo>
                        <a:pt x="180" y="793"/>
                      </a:lnTo>
                      <a:lnTo>
                        <a:pt x="185" y="795"/>
                      </a:lnTo>
                      <a:lnTo>
                        <a:pt x="188" y="795"/>
                      </a:lnTo>
                      <a:lnTo>
                        <a:pt x="191" y="795"/>
                      </a:lnTo>
                      <a:lnTo>
                        <a:pt x="196" y="795"/>
                      </a:lnTo>
                      <a:lnTo>
                        <a:pt x="200" y="795"/>
                      </a:lnTo>
                      <a:lnTo>
                        <a:pt x="203" y="795"/>
                      </a:lnTo>
                      <a:lnTo>
                        <a:pt x="206" y="792"/>
                      </a:lnTo>
                      <a:lnTo>
                        <a:pt x="208" y="788"/>
                      </a:lnTo>
                      <a:lnTo>
                        <a:pt x="210" y="785"/>
                      </a:lnTo>
                      <a:lnTo>
                        <a:pt x="210" y="780"/>
                      </a:lnTo>
                      <a:lnTo>
                        <a:pt x="208" y="777"/>
                      </a:lnTo>
                      <a:lnTo>
                        <a:pt x="205" y="775"/>
                      </a:lnTo>
                      <a:lnTo>
                        <a:pt x="201" y="773"/>
                      </a:lnTo>
                      <a:lnTo>
                        <a:pt x="196" y="773"/>
                      </a:lnTo>
                      <a:lnTo>
                        <a:pt x="193" y="772"/>
                      </a:lnTo>
                      <a:lnTo>
                        <a:pt x="188" y="770"/>
                      </a:lnTo>
                      <a:lnTo>
                        <a:pt x="185" y="770"/>
                      </a:lnTo>
                      <a:lnTo>
                        <a:pt x="180" y="768"/>
                      </a:lnTo>
                      <a:lnTo>
                        <a:pt x="176" y="768"/>
                      </a:lnTo>
                      <a:lnTo>
                        <a:pt x="173" y="767"/>
                      </a:lnTo>
                      <a:lnTo>
                        <a:pt x="170" y="767"/>
                      </a:lnTo>
                      <a:lnTo>
                        <a:pt x="165" y="765"/>
                      </a:lnTo>
                      <a:lnTo>
                        <a:pt x="162" y="765"/>
                      </a:lnTo>
                      <a:lnTo>
                        <a:pt x="157" y="763"/>
                      </a:lnTo>
                      <a:lnTo>
                        <a:pt x="153" y="763"/>
                      </a:lnTo>
                      <a:lnTo>
                        <a:pt x="150" y="762"/>
                      </a:lnTo>
                      <a:lnTo>
                        <a:pt x="147" y="760"/>
                      </a:lnTo>
                      <a:lnTo>
                        <a:pt x="142" y="758"/>
                      </a:lnTo>
                      <a:lnTo>
                        <a:pt x="138" y="758"/>
                      </a:lnTo>
                      <a:lnTo>
                        <a:pt x="135" y="757"/>
                      </a:lnTo>
                      <a:lnTo>
                        <a:pt x="132" y="755"/>
                      </a:lnTo>
                      <a:lnTo>
                        <a:pt x="127" y="753"/>
                      </a:lnTo>
                      <a:lnTo>
                        <a:pt x="123" y="753"/>
                      </a:lnTo>
                      <a:lnTo>
                        <a:pt x="120" y="752"/>
                      </a:lnTo>
                      <a:lnTo>
                        <a:pt x="117" y="750"/>
                      </a:lnTo>
                      <a:lnTo>
                        <a:pt x="112" y="748"/>
                      </a:lnTo>
                      <a:lnTo>
                        <a:pt x="108" y="748"/>
                      </a:lnTo>
                      <a:lnTo>
                        <a:pt x="105" y="745"/>
                      </a:lnTo>
                      <a:lnTo>
                        <a:pt x="100" y="743"/>
                      </a:lnTo>
                      <a:lnTo>
                        <a:pt x="97" y="742"/>
                      </a:lnTo>
                      <a:lnTo>
                        <a:pt x="93" y="742"/>
                      </a:lnTo>
                      <a:lnTo>
                        <a:pt x="90" y="739"/>
                      </a:lnTo>
                      <a:lnTo>
                        <a:pt x="85" y="737"/>
                      </a:lnTo>
                      <a:lnTo>
                        <a:pt x="82" y="735"/>
                      </a:lnTo>
                      <a:lnTo>
                        <a:pt x="78" y="734"/>
                      </a:lnTo>
                      <a:lnTo>
                        <a:pt x="73" y="732"/>
                      </a:lnTo>
                      <a:lnTo>
                        <a:pt x="68" y="730"/>
                      </a:lnTo>
                      <a:lnTo>
                        <a:pt x="65" y="727"/>
                      </a:lnTo>
                      <a:lnTo>
                        <a:pt x="62" y="725"/>
                      </a:lnTo>
                      <a:lnTo>
                        <a:pt x="57" y="722"/>
                      </a:lnTo>
                      <a:lnTo>
                        <a:pt x="53" y="719"/>
                      </a:lnTo>
                      <a:lnTo>
                        <a:pt x="52" y="717"/>
                      </a:lnTo>
                      <a:lnTo>
                        <a:pt x="48" y="715"/>
                      </a:lnTo>
                      <a:lnTo>
                        <a:pt x="43" y="709"/>
                      </a:lnTo>
                      <a:lnTo>
                        <a:pt x="40" y="704"/>
                      </a:lnTo>
                      <a:lnTo>
                        <a:pt x="35" y="699"/>
                      </a:lnTo>
                      <a:lnTo>
                        <a:pt x="33" y="694"/>
                      </a:lnTo>
                      <a:lnTo>
                        <a:pt x="32" y="690"/>
                      </a:lnTo>
                      <a:lnTo>
                        <a:pt x="32" y="687"/>
                      </a:lnTo>
                      <a:lnTo>
                        <a:pt x="30" y="684"/>
                      </a:lnTo>
                      <a:lnTo>
                        <a:pt x="30" y="682"/>
                      </a:lnTo>
                      <a:lnTo>
                        <a:pt x="30" y="679"/>
                      </a:lnTo>
                      <a:lnTo>
                        <a:pt x="30" y="675"/>
                      </a:lnTo>
                      <a:lnTo>
                        <a:pt x="30" y="672"/>
                      </a:lnTo>
                      <a:lnTo>
                        <a:pt x="30" y="670"/>
                      </a:lnTo>
                      <a:lnTo>
                        <a:pt x="30" y="667"/>
                      </a:lnTo>
                      <a:lnTo>
                        <a:pt x="30" y="664"/>
                      </a:lnTo>
                      <a:lnTo>
                        <a:pt x="30" y="660"/>
                      </a:lnTo>
                      <a:lnTo>
                        <a:pt x="30" y="657"/>
                      </a:lnTo>
                      <a:lnTo>
                        <a:pt x="30" y="654"/>
                      </a:lnTo>
                      <a:lnTo>
                        <a:pt x="32" y="652"/>
                      </a:lnTo>
                      <a:lnTo>
                        <a:pt x="33" y="649"/>
                      </a:lnTo>
                      <a:lnTo>
                        <a:pt x="33" y="645"/>
                      </a:lnTo>
                      <a:lnTo>
                        <a:pt x="35" y="642"/>
                      </a:lnTo>
                      <a:lnTo>
                        <a:pt x="35" y="639"/>
                      </a:lnTo>
                      <a:lnTo>
                        <a:pt x="37" y="637"/>
                      </a:lnTo>
                      <a:lnTo>
                        <a:pt x="38" y="634"/>
                      </a:lnTo>
                      <a:lnTo>
                        <a:pt x="40" y="630"/>
                      </a:lnTo>
                      <a:lnTo>
                        <a:pt x="42" y="627"/>
                      </a:lnTo>
                      <a:lnTo>
                        <a:pt x="43" y="624"/>
                      </a:lnTo>
                      <a:lnTo>
                        <a:pt x="43" y="622"/>
                      </a:lnTo>
                      <a:lnTo>
                        <a:pt x="45" y="619"/>
                      </a:lnTo>
                      <a:lnTo>
                        <a:pt x="47" y="615"/>
                      </a:lnTo>
                      <a:lnTo>
                        <a:pt x="48" y="612"/>
                      </a:lnTo>
                      <a:lnTo>
                        <a:pt x="50" y="610"/>
                      </a:lnTo>
                      <a:lnTo>
                        <a:pt x="53" y="604"/>
                      </a:lnTo>
                      <a:lnTo>
                        <a:pt x="58" y="599"/>
                      </a:lnTo>
                      <a:lnTo>
                        <a:pt x="62" y="592"/>
                      </a:lnTo>
                      <a:lnTo>
                        <a:pt x="65" y="587"/>
                      </a:lnTo>
                      <a:lnTo>
                        <a:pt x="68" y="582"/>
                      </a:lnTo>
                      <a:lnTo>
                        <a:pt x="72" y="579"/>
                      </a:lnTo>
                      <a:lnTo>
                        <a:pt x="75" y="574"/>
                      </a:lnTo>
                      <a:lnTo>
                        <a:pt x="78" y="569"/>
                      </a:lnTo>
                      <a:lnTo>
                        <a:pt x="82" y="564"/>
                      </a:lnTo>
                      <a:lnTo>
                        <a:pt x="85" y="560"/>
                      </a:lnTo>
                      <a:lnTo>
                        <a:pt x="85" y="557"/>
                      </a:lnTo>
                      <a:lnTo>
                        <a:pt x="87" y="555"/>
                      </a:lnTo>
                      <a:lnTo>
                        <a:pt x="88" y="552"/>
                      </a:lnTo>
                      <a:lnTo>
                        <a:pt x="90" y="549"/>
                      </a:lnTo>
                      <a:lnTo>
                        <a:pt x="93" y="544"/>
                      </a:lnTo>
                      <a:lnTo>
                        <a:pt x="97" y="537"/>
                      </a:lnTo>
                      <a:lnTo>
                        <a:pt x="98" y="534"/>
                      </a:lnTo>
                      <a:lnTo>
                        <a:pt x="100" y="532"/>
                      </a:lnTo>
                      <a:lnTo>
                        <a:pt x="100" y="529"/>
                      </a:lnTo>
                      <a:lnTo>
                        <a:pt x="102" y="526"/>
                      </a:lnTo>
                      <a:lnTo>
                        <a:pt x="103" y="522"/>
                      </a:lnTo>
                      <a:lnTo>
                        <a:pt x="105" y="521"/>
                      </a:lnTo>
                      <a:lnTo>
                        <a:pt x="107" y="517"/>
                      </a:lnTo>
                      <a:lnTo>
                        <a:pt x="108" y="514"/>
                      </a:lnTo>
                      <a:lnTo>
                        <a:pt x="108" y="511"/>
                      </a:lnTo>
                      <a:lnTo>
                        <a:pt x="110" y="507"/>
                      </a:lnTo>
                      <a:lnTo>
                        <a:pt x="110" y="504"/>
                      </a:lnTo>
                      <a:lnTo>
                        <a:pt x="112" y="501"/>
                      </a:lnTo>
                      <a:lnTo>
                        <a:pt x="113" y="499"/>
                      </a:lnTo>
                      <a:lnTo>
                        <a:pt x="115" y="496"/>
                      </a:lnTo>
                      <a:lnTo>
                        <a:pt x="115" y="492"/>
                      </a:lnTo>
                      <a:lnTo>
                        <a:pt x="117" y="489"/>
                      </a:lnTo>
                      <a:lnTo>
                        <a:pt x="118" y="486"/>
                      </a:lnTo>
                      <a:lnTo>
                        <a:pt x="118" y="482"/>
                      </a:lnTo>
                      <a:lnTo>
                        <a:pt x="120" y="479"/>
                      </a:lnTo>
                      <a:lnTo>
                        <a:pt x="122" y="476"/>
                      </a:lnTo>
                      <a:lnTo>
                        <a:pt x="122" y="474"/>
                      </a:lnTo>
                      <a:lnTo>
                        <a:pt x="123" y="471"/>
                      </a:lnTo>
                      <a:lnTo>
                        <a:pt x="123" y="467"/>
                      </a:lnTo>
                      <a:lnTo>
                        <a:pt x="125" y="464"/>
                      </a:lnTo>
                      <a:lnTo>
                        <a:pt x="127" y="461"/>
                      </a:lnTo>
                      <a:lnTo>
                        <a:pt x="127" y="457"/>
                      </a:lnTo>
                      <a:lnTo>
                        <a:pt x="128" y="454"/>
                      </a:lnTo>
                      <a:lnTo>
                        <a:pt x="128" y="451"/>
                      </a:lnTo>
                      <a:lnTo>
                        <a:pt x="130" y="447"/>
                      </a:lnTo>
                      <a:lnTo>
                        <a:pt x="130" y="444"/>
                      </a:lnTo>
                      <a:lnTo>
                        <a:pt x="132" y="442"/>
                      </a:lnTo>
                      <a:lnTo>
                        <a:pt x="133" y="439"/>
                      </a:lnTo>
                      <a:lnTo>
                        <a:pt x="133" y="436"/>
                      </a:lnTo>
                      <a:lnTo>
                        <a:pt x="133" y="432"/>
                      </a:lnTo>
                      <a:lnTo>
                        <a:pt x="135" y="429"/>
                      </a:lnTo>
                      <a:lnTo>
                        <a:pt x="135" y="426"/>
                      </a:lnTo>
                      <a:lnTo>
                        <a:pt x="137" y="422"/>
                      </a:lnTo>
                      <a:lnTo>
                        <a:pt x="137" y="419"/>
                      </a:lnTo>
                      <a:lnTo>
                        <a:pt x="138" y="416"/>
                      </a:lnTo>
                      <a:lnTo>
                        <a:pt x="140" y="412"/>
                      </a:lnTo>
                      <a:lnTo>
                        <a:pt x="140" y="409"/>
                      </a:lnTo>
                      <a:lnTo>
                        <a:pt x="142" y="406"/>
                      </a:lnTo>
                      <a:lnTo>
                        <a:pt x="142" y="404"/>
                      </a:lnTo>
                      <a:lnTo>
                        <a:pt x="143" y="401"/>
                      </a:lnTo>
                      <a:lnTo>
                        <a:pt x="143" y="397"/>
                      </a:lnTo>
                      <a:lnTo>
                        <a:pt x="143" y="394"/>
                      </a:lnTo>
                      <a:lnTo>
                        <a:pt x="145" y="391"/>
                      </a:lnTo>
                      <a:lnTo>
                        <a:pt x="145" y="387"/>
                      </a:lnTo>
                      <a:lnTo>
                        <a:pt x="147" y="384"/>
                      </a:lnTo>
                      <a:lnTo>
                        <a:pt x="147" y="382"/>
                      </a:lnTo>
                      <a:lnTo>
                        <a:pt x="148" y="379"/>
                      </a:lnTo>
                      <a:lnTo>
                        <a:pt x="148" y="376"/>
                      </a:lnTo>
                      <a:lnTo>
                        <a:pt x="150" y="372"/>
                      </a:lnTo>
                      <a:lnTo>
                        <a:pt x="150" y="369"/>
                      </a:lnTo>
                      <a:lnTo>
                        <a:pt x="152" y="366"/>
                      </a:lnTo>
                      <a:lnTo>
                        <a:pt x="152" y="364"/>
                      </a:lnTo>
                      <a:lnTo>
                        <a:pt x="153" y="359"/>
                      </a:lnTo>
                      <a:lnTo>
                        <a:pt x="153" y="354"/>
                      </a:lnTo>
                      <a:lnTo>
                        <a:pt x="155" y="349"/>
                      </a:lnTo>
                      <a:lnTo>
                        <a:pt x="157" y="346"/>
                      </a:lnTo>
                      <a:lnTo>
                        <a:pt x="157" y="341"/>
                      </a:lnTo>
                      <a:lnTo>
                        <a:pt x="158" y="336"/>
                      </a:lnTo>
                      <a:lnTo>
                        <a:pt x="160" y="331"/>
                      </a:lnTo>
                      <a:lnTo>
                        <a:pt x="162" y="327"/>
                      </a:lnTo>
                      <a:lnTo>
                        <a:pt x="162" y="323"/>
                      </a:lnTo>
                      <a:lnTo>
                        <a:pt x="163" y="318"/>
                      </a:lnTo>
                      <a:lnTo>
                        <a:pt x="165" y="314"/>
                      </a:lnTo>
                      <a:lnTo>
                        <a:pt x="166" y="309"/>
                      </a:lnTo>
                      <a:lnTo>
                        <a:pt x="166" y="304"/>
                      </a:lnTo>
                      <a:lnTo>
                        <a:pt x="168" y="301"/>
                      </a:lnTo>
                      <a:lnTo>
                        <a:pt x="170" y="296"/>
                      </a:lnTo>
                      <a:lnTo>
                        <a:pt x="171" y="293"/>
                      </a:lnTo>
                      <a:lnTo>
                        <a:pt x="173" y="288"/>
                      </a:lnTo>
                      <a:lnTo>
                        <a:pt x="175" y="284"/>
                      </a:lnTo>
                      <a:lnTo>
                        <a:pt x="176" y="279"/>
                      </a:lnTo>
                      <a:lnTo>
                        <a:pt x="178" y="276"/>
                      </a:lnTo>
                      <a:lnTo>
                        <a:pt x="180" y="271"/>
                      </a:lnTo>
                      <a:lnTo>
                        <a:pt x="181" y="268"/>
                      </a:lnTo>
                      <a:lnTo>
                        <a:pt x="183" y="263"/>
                      </a:lnTo>
                      <a:lnTo>
                        <a:pt x="185" y="259"/>
                      </a:lnTo>
                      <a:lnTo>
                        <a:pt x="186" y="254"/>
                      </a:lnTo>
                      <a:lnTo>
                        <a:pt x="188" y="251"/>
                      </a:lnTo>
                      <a:lnTo>
                        <a:pt x="190" y="246"/>
                      </a:lnTo>
                      <a:lnTo>
                        <a:pt x="191" y="243"/>
                      </a:lnTo>
                      <a:lnTo>
                        <a:pt x="193" y="239"/>
                      </a:lnTo>
                      <a:lnTo>
                        <a:pt x="195" y="234"/>
                      </a:lnTo>
                      <a:lnTo>
                        <a:pt x="196" y="231"/>
                      </a:lnTo>
                      <a:lnTo>
                        <a:pt x="200" y="228"/>
                      </a:lnTo>
                      <a:lnTo>
                        <a:pt x="200" y="223"/>
                      </a:lnTo>
                      <a:lnTo>
                        <a:pt x="201" y="219"/>
                      </a:lnTo>
                      <a:lnTo>
                        <a:pt x="205" y="214"/>
                      </a:lnTo>
                      <a:lnTo>
                        <a:pt x="206" y="211"/>
                      </a:lnTo>
                      <a:lnTo>
                        <a:pt x="208" y="206"/>
                      </a:lnTo>
                      <a:lnTo>
                        <a:pt x="210" y="203"/>
                      </a:lnTo>
                      <a:lnTo>
                        <a:pt x="213" y="199"/>
                      </a:lnTo>
                      <a:lnTo>
                        <a:pt x="215" y="194"/>
                      </a:lnTo>
                      <a:lnTo>
                        <a:pt x="216" y="191"/>
                      </a:lnTo>
                      <a:lnTo>
                        <a:pt x="220" y="186"/>
                      </a:lnTo>
                      <a:lnTo>
                        <a:pt x="221" y="183"/>
                      </a:lnTo>
                      <a:lnTo>
                        <a:pt x="223" y="179"/>
                      </a:lnTo>
                      <a:lnTo>
                        <a:pt x="226" y="176"/>
                      </a:lnTo>
                      <a:lnTo>
                        <a:pt x="228" y="173"/>
                      </a:lnTo>
                      <a:lnTo>
                        <a:pt x="231" y="168"/>
                      </a:lnTo>
                      <a:lnTo>
                        <a:pt x="233" y="164"/>
                      </a:lnTo>
                      <a:lnTo>
                        <a:pt x="236" y="161"/>
                      </a:lnTo>
                      <a:lnTo>
                        <a:pt x="238" y="156"/>
                      </a:lnTo>
                      <a:lnTo>
                        <a:pt x="241" y="153"/>
                      </a:lnTo>
                      <a:lnTo>
                        <a:pt x="243" y="149"/>
                      </a:lnTo>
                      <a:lnTo>
                        <a:pt x="246" y="144"/>
                      </a:lnTo>
                      <a:lnTo>
                        <a:pt x="248" y="143"/>
                      </a:lnTo>
                      <a:lnTo>
                        <a:pt x="251" y="138"/>
                      </a:lnTo>
                      <a:lnTo>
                        <a:pt x="255" y="134"/>
                      </a:lnTo>
                      <a:lnTo>
                        <a:pt x="256" y="131"/>
                      </a:lnTo>
                      <a:lnTo>
                        <a:pt x="260" y="128"/>
                      </a:lnTo>
                      <a:lnTo>
                        <a:pt x="263" y="123"/>
                      </a:lnTo>
                      <a:lnTo>
                        <a:pt x="266" y="119"/>
                      </a:lnTo>
                      <a:lnTo>
                        <a:pt x="268" y="116"/>
                      </a:lnTo>
                      <a:lnTo>
                        <a:pt x="271" y="113"/>
                      </a:lnTo>
                      <a:lnTo>
                        <a:pt x="275" y="110"/>
                      </a:lnTo>
                      <a:lnTo>
                        <a:pt x="278" y="106"/>
                      </a:lnTo>
                      <a:lnTo>
                        <a:pt x="281" y="101"/>
                      </a:lnTo>
                      <a:lnTo>
                        <a:pt x="285" y="96"/>
                      </a:lnTo>
                      <a:lnTo>
                        <a:pt x="288" y="93"/>
                      </a:lnTo>
                      <a:lnTo>
                        <a:pt x="293" y="90"/>
                      </a:lnTo>
                      <a:lnTo>
                        <a:pt x="296" y="85"/>
                      </a:lnTo>
                      <a:lnTo>
                        <a:pt x="301" y="81"/>
                      </a:lnTo>
                      <a:lnTo>
                        <a:pt x="305" y="78"/>
                      </a:lnTo>
                      <a:lnTo>
                        <a:pt x="310" y="75"/>
                      </a:lnTo>
                      <a:lnTo>
                        <a:pt x="313" y="71"/>
                      </a:lnTo>
                      <a:lnTo>
                        <a:pt x="318" y="68"/>
                      </a:lnTo>
                      <a:lnTo>
                        <a:pt x="323" y="65"/>
                      </a:lnTo>
                      <a:lnTo>
                        <a:pt x="326" y="63"/>
                      </a:lnTo>
                      <a:lnTo>
                        <a:pt x="331" y="60"/>
                      </a:lnTo>
                      <a:lnTo>
                        <a:pt x="336" y="58"/>
                      </a:lnTo>
                      <a:lnTo>
                        <a:pt x="341" y="55"/>
                      </a:lnTo>
                      <a:lnTo>
                        <a:pt x="346" y="53"/>
                      </a:lnTo>
                      <a:lnTo>
                        <a:pt x="351" y="50"/>
                      </a:lnTo>
                      <a:lnTo>
                        <a:pt x="356" y="48"/>
                      </a:lnTo>
                      <a:lnTo>
                        <a:pt x="361" y="45"/>
                      </a:lnTo>
                      <a:lnTo>
                        <a:pt x="366" y="43"/>
                      </a:lnTo>
                      <a:lnTo>
                        <a:pt x="371" y="41"/>
                      </a:lnTo>
                      <a:lnTo>
                        <a:pt x="376" y="40"/>
                      </a:lnTo>
                      <a:lnTo>
                        <a:pt x="381" y="38"/>
                      </a:lnTo>
                      <a:lnTo>
                        <a:pt x="388" y="36"/>
                      </a:lnTo>
                      <a:lnTo>
                        <a:pt x="393" y="35"/>
                      </a:lnTo>
                      <a:lnTo>
                        <a:pt x="398" y="33"/>
                      </a:lnTo>
                      <a:lnTo>
                        <a:pt x="403" y="33"/>
                      </a:lnTo>
                      <a:lnTo>
                        <a:pt x="408" y="31"/>
                      </a:lnTo>
                      <a:lnTo>
                        <a:pt x="414" y="30"/>
                      </a:lnTo>
                      <a:lnTo>
                        <a:pt x="419" y="30"/>
                      </a:lnTo>
                      <a:lnTo>
                        <a:pt x="424" y="28"/>
                      </a:lnTo>
                      <a:lnTo>
                        <a:pt x="431" y="28"/>
                      </a:lnTo>
                      <a:lnTo>
                        <a:pt x="436" y="26"/>
                      </a:lnTo>
                      <a:lnTo>
                        <a:pt x="441" y="26"/>
                      </a:lnTo>
                      <a:lnTo>
                        <a:pt x="446" y="25"/>
                      </a:lnTo>
                      <a:lnTo>
                        <a:pt x="453" y="25"/>
                      </a:lnTo>
                      <a:lnTo>
                        <a:pt x="458" y="25"/>
                      </a:lnTo>
                      <a:lnTo>
                        <a:pt x="463" y="25"/>
                      </a:lnTo>
                      <a:lnTo>
                        <a:pt x="468" y="25"/>
                      </a:lnTo>
                      <a:lnTo>
                        <a:pt x="474" y="25"/>
                      </a:lnTo>
                      <a:lnTo>
                        <a:pt x="479" y="25"/>
                      </a:lnTo>
                      <a:lnTo>
                        <a:pt x="484" y="25"/>
                      </a:lnTo>
                      <a:lnTo>
                        <a:pt x="489" y="25"/>
                      </a:lnTo>
                      <a:lnTo>
                        <a:pt x="496" y="25"/>
                      </a:lnTo>
                      <a:lnTo>
                        <a:pt x="501" y="25"/>
                      </a:lnTo>
                      <a:lnTo>
                        <a:pt x="506" y="25"/>
                      </a:lnTo>
                      <a:lnTo>
                        <a:pt x="513" y="25"/>
                      </a:lnTo>
                      <a:lnTo>
                        <a:pt x="518" y="26"/>
                      </a:lnTo>
                      <a:lnTo>
                        <a:pt x="523" y="26"/>
                      </a:lnTo>
                      <a:lnTo>
                        <a:pt x="528" y="26"/>
                      </a:lnTo>
                      <a:lnTo>
                        <a:pt x="533" y="26"/>
                      </a:lnTo>
                      <a:lnTo>
                        <a:pt x="539" y="28"/>
                      </a:lnTo>
                      <a:lnTo>
                        <a:pt x="544" y="28"/>
                      </a:lnTo>
                      <a:lnTo>
                        <a:pt x="549" y="30"/>
                      </a:lnTo>
                      <a:lnTo>
                        <a:pt x="554" y="30"/>
                      </a:lnTo>
                      <a:lnTo>
                        <a:pt x="559" y="31"/>
                      </a:lnTo>
                      <a:lnTo>
                        <a:pt x="564" y="33"/>
                      </a:lnTo>
                      <a:lnTo>
                        <a:pt x="569" y="33"/>
                      </a:lnTo>
                      <a:lnTo>
                        <a:pt x="574" y="35"/>
                      </a:lnTo>
                      <a:lnTo>
                        <a:pt x="579" y="36"/>
                      </a:lnTo>
                      <a:lnTo>
                        <a:pt x="584" y="38"/>
                      </a:lnTo>
                      <a:lnTo>
                        <a:pt x="589" y="38"/>
                      </a:lnTo>
                      <a:lnTo>
                        <a:pt x="594" y="40"/>
                      </a:lnTo>
                      <a:lnTo>
                        <a:pt x="598" y="41"/>
                      </a:lnTo>
                      <a:lnTo>
                        <a:pt x="598" y="40"/>
                      </a:lnTo>
                      <a:lnTo>
                        <a:pt x="598" y="35"/>
                      </a:lnTo>
                      <a:lnTo>
                        <a:pt x="598" y="31"/>
                      </a:lnTo>
                      <a:lnTo>
                        <a:pt x="598" y="30"/>
                      </a:lnTo>
                      <a:lnTo>
                        <a:pt x="596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4" name="Freeform 99"/>
                <p:cNvSpPr>
                  <a:spLocks/>
                </p:cNvSpPr>
                <p:nvPr/>
              </p:nvSpPr>
              <p:spPr bwMode="auto">
                <a:xfrm>
                  <a:off x="1442" y="1985"/>
                  <a:ext cx="82" cy="50"/>
                </a:xfrm>
                <a:custGeom>
                  <a:avLst/>
                  <a:gdLst>
                    <a:gd name="T0" fmla="*/ 75 w 82"/>
                    <a:gd name="T1" fmla="*/ 18 h 50"/>
                    <a:gd name="T2" fmla="*/ 72 w 82"/>
                    <a:gd name="T3" fmla="*/ 16 h 50"/>
                    <a:gd name="T4" fmla="*/ 67 w 82"/>
                    <a:gd name="T5" fmla="*/ 15 h 50"/>
                    <a:gd name="T6" fmla="*/ 62 w 82"/>
                    <a:gd name="T7" fmla="*/ 13 h 50"/>
                    <a:gd name="T8" fmla="*/ 57 w 82"/>
                    <a:gd name="T9" fmla="*/ 13 h 50"/>
                    <a:gd name="T10" fmla="*/ 55 w 82"/>
                    <a:gd name="T11" fmla="*/ 8 h 50"/>
                    <a:gd name="T12" fmla="*/ 52 w 82"/>
                    <a:gd name="T13" fmla="*/ 6 h 50"/>
                    <a:gd name="T14" fmla="*/ 48 w 82"/>
                    <a:gd name="T15" fmla="*/ 3 h 50"/>
                    <a:gd name="T16" fmla="*/ 45 w 82"/>
                    <a:gd name="T17" fmla="*/ 1 h 50"/>
                    <a:gd name="T18" fmla="*/ 40 w 82"/>
                    <a:gd name="T19" fmla="*/ 0 h 50"/>
                    <a:gd name="T20" fmla="*/ 37 w 82"/>
                    <a:gd name="T21" fmla="*/ 0 h 50"/>
                    <a:gd name="T22" fmla="*/ 32 w 82"/>
                    <a:gd name="T23" fmla="*/ 1 h 50"/>
                    <a:gd name="T24" fmla="*/ 30 w 82"/>
                    <a:gd name="T25" fmla="*/ 5 h 50"/>
                    <a:gd name="T26" fmla="*/ 28 w 82"/>
                    <a:gd name="T27" fmla="*/ 8 h 50"/>
                    <a:gd name="T28" fmla="*/ 27 w 82"/>
                    <a:gd name="T29" fmla="*/ 11 h 50"/>
                    <a:gd name="T30" fmla="*/ 22 w 82"/>
                    <a:gd name="T31" fmla="*/ 11 h 50"/>
                    <a:gd name="T32" fmla="*/ 18 w 82"/>
                    <a:gd name="T33" fmla="*/ 13 h 50"/>
                    <a:gd name="T34" fmla="*/ 15 w 82"/>
                    <a:gd name="T35" fmla="*/ 13 h 50"/>
                    <a:gd name="T36" fmla="*/ 12 w 82"/>
                    <a:gd name="T37" fmla="*/ 15 h 50"/>
                    <a:gd name="T38" fmla="*/ 8 w 82"/>
                    <a:gd name="T39" fmla="*/ 16 h 50"/>
                    <a:gd name="T40" fmla="*/ 7 w 82"/>
                    <a:gd name="T41" fmla="*/ 18 h 50"/>
                    <a:gd name="T42" fmla="*/ 3 w 82"/>
                    <a:gd name="T43" fmla="*/ 20 h 50"/>
                    <a:gd name="T44" fmla="*/ 0 w 82"/>
                    <a:gd name="T45" fmla="*/ 21 h 50"/>
                    <a:gd name="T46" fmla="*/ 0 w 82"/>
                    <a:gd name="T47" fmla="*/ 21 h 50"/>
                    <a:gd name="T48" fmla="*/ 0 w 82"/>
                    <a:gd name="T49" fmla="*/ 23 h 50"/>
                    <a:gd name="T50" fmla="*/ 2 w 82"/>
                    <a:gd name="T51" fmla="*/ 26 h 50"/>
                    <a:gd name="T52" fmla="*/ 5 w 82"/>
                    <a:gd name="T53" fmla="*/ 28 h 50"/>
                    <a:gd name="T54" fmla="*/ 8 w 82"/>
                    <a:gd name="T55" fmla="*/ 30 h 50"/>
                    <a:gd name="T56" fmla="*/ 10 w 82"/>
                    <a:gd name="T57" fmla="*/ 31 h 50"/>
                    <a:gd name="T58" fmla="*/ 13 w 82"/>
                    <a:gd name="T59" fmla="*/ 33 h 50"/>
                    <a:gd name="T60" fmla="*/ 17 w 82"/>
                    <a:gd name="T61" fmla="*/ 33 h 50"/>
                    <a:gd name="T62" fmla="*/ 20 w 82"/>
                    <a:gd name="T63" fmla="*/ 35 h 50"/>
                    <a:gd name="T64" fmla="*/ 23 w 82"/>
                    <a:gd name="T65" fmla="*/ 36 h 50"/>
                    <a:gd name="T66" fmla="*/ 23 w 82"/>
                    <a:gd name="T67" fmla="*/ 40 h 50"/>
                    <a:gd name="T68" fmla="*/ 27 w 82"/>
                    <a:gd name="T69" fmla="*/ 43 h 50"/>
                    <a:gd name="T70" fmla="*/ 30 w 82"/>
                    <a:gd name="T71" fmla="*/ 46 h 50"/>
                    <a:gd name="T72" fmla="*/ 35 w 82"/>
                    <a:gd name="T73" fmla="*/ 50 h 50"/>
                    <a:gd name="T74" fmla="*/ 38 w 82"/>
                    <a:gd name="T75" fmla="*/ 50 h 50"/>
                    <a:gd name="T76" fmla="*/ 42 w 82"/>
                    <a:gd name="T77" fmla="*/ 50 h 50"/>
                    <a:gd name="T78" fmla="*/ 45 w 82"/>
                    <a:gd name="T79" fmla="*/ 48 h 50"/>
                    <a:gd name="T80" fmla="*/ 50 w 82"/>
                    <a:gd name="T81" fmla="*/ 45 h 50"/>
                    <a:gd name="T82" fmla="*/ 52 w 82"/>
                    <a:gd name="T83" fmla="*/ 41 h 50"/>
                    <a:gd name="T84" fmla="*/ 55 w 82"/>
                    <a:gd name="T85" fmla="*/ 41 h 50"/>
                    <a:gd name="T86" fmla="*/ 62 w 82"/>
                    <a:gd name="T87" fmla="*/ 43 h 50"/>
                    <a:gd name="T88" fmla="*/ 65 w 82"/>
                    <a:gd name="T89" fmla="*/ 43 h 50"/>
                    <a:gd name="T90" fmla="*/ 70 w 82"/>
                    <a:gd name="T91" fmla="*/ 41 h 50"/>
                    <a:gd name="T92" fmla="*/ 75 w 82"/>
                    <a:gd name="T93" fmla="*/ 40 h 50"/>
                    <a:gd name="T94" fmla="*/ 77 w 82"/>
                    <a:gd name="T95" fmla="*/ 36 h 50"/>
                    <a:gd name="T96" fmla="*/ 80 w 82"/>
                    <a:gd name="T97" fmla="*/ 31 h 50"/>
                    <a:gd name="T98" fmla="*/ 82 w 82"/>
                    <a:gd name="T99" fmla="*/ 26 h 50"/>
                    <a:gd name="T100" fmla="*/ 78 w 82"/>
                    <a:gd name="T101" fmla="*/ 21 h 50"/>
                    <a:gd name="T102" fmla="*/ 75 w 82"/>
                    <a:gd name="T103" fmla="*/ 18 h 50"/>
                    <a:gd name="T104" fmla="*/ 75 w 82"/>
                    <a:gd name="T105" fmla="*/ 18 h 5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82"/>
                    <a:gd name="T160" fmla="*/ 0 h 50"/>
                    <a:gd name="T161" fmla="*/ 82 w 82"/>
                    <a:gd name="T162" fmla="*/ 50 h 50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82" h="50">
                      <a:moveTo>
                        <a:pt x="75" y="18"/>
                      </a:moveTo>
                      <a:lnTo>
                        <a:pt x="72" y="16"/>
                      </a:lnTo>
                      <a:lnTo>
                        <a:pt x="67" y="15"/>
                      </a:lnTo>
                      <a:lnTo>
                        <a:pt x="62" y="13"/>
                      </a:lnTo>
                      <a:lnTo>
                        <a:pt x="57" y="13"/>
                      </a:lnTo>
                      <a:lnTo>
                        <a:pt x="55" y="8"/>
                      </a:lnTo>
                      <a:lnTo>
                        <a:pt x="52" y="6"/>
                      </a:lnTo>
                      <a:lnTo>
                        <a:pt x="48" y="3"/>
                      </a:lnTo>
                      <a:lnTo>
                        <a:pt x="45" y="1"/>
                      </a:lnTo>
                      <a:lnTo>
                        <a:pt x="40" y="0"/>
                      </a:lnTo>
                      <a:lnTo>
                        <a:pt x="37" y="0"/>
                      </a:lnTo>
                      <a:lnTo>
                        <a:pt x="32" y="1"/>
                      </a:lnTo>
                      <a:lnTo>
                        <a:pt x="30" y="5"/>
                      </a:lnTo>
                      <a:lnTo>
                        <a:pt x="28" y="8"/>
                      </a:lnTo>
                      <a:lnTo>
                        <a:pt x="27" y="11"/>
                      </a:lnTo>
                      <a:lnTo>
                        <a:pt x="22" y="11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6"/>
                      </a:lnTo>
                      <a:lnTo>
                        <a:pt x="7" y="18"/>
                      </a:lnTo>
                      <a:lnTo>
                        <a:pt x="3" y="20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2" y="26"/>
                      </a:lnTo>
                      <a:lnTo>
                        <a:pt x="5" y="28"/>
                      </a:lnTo>
                      <a:lnTo>
                        <a:pt x="8" y="30"/>
                      </a:lnTo>
                      <a:lnTo>
                        <a:pt x="10" y="31"/>
                      </a:lnTo>
                      <a:lnTo>
                        <a:pt x="13" y="33"/>
                      </a:lnTo>
                      <a:lnTo>
                        <a:pt x="17" y="33"/>
                      </a:lnTo>
                      <a:lnTo>
                        <a:pt x="20" y="35"/>
                      </a:lnTo>
                      <a:lnTo>
                        <a:pt x="23" y="36"/>
                      </a:lnTo>
                      <a:lnTo>
                        <a:pt x="23" y="40"/>
                      </a:lnTo>
                      <a:lnTo>
                        <a:pt x="27" y="43"/>
                      </a:lnTo>
                      <a:lnTo>
                        <a:pt x="30" y="46"/>
                      </a:lnTo>
                      <a:lnTo>
                        <a:pt x="35" y="50"/>
                      </a:lnTo>
                      <a:lnTo>
                        <a:pt x="38" y="50"/>
                      </a:lnTo>
                      <a:lnTo>
                        <a:pt x="42" y="50"/>
                      </a:lnTo>
                      <a:lnTo>
                        <a:pt x="45" y="48"/>
                      </a:lnTo>
                      <a:lnTo>
                        <a:pt x="50" y="45"/>
                      </a:lnTo>
                      <a:lnTo>
                        <a:pt x="52" y="41"/>
                      </a:lnTo>
                      <a:lnTo>
                        <a:pt x="55" y="41"/>
                      </a:lnTo>
                      <a:lnTo>
                        <a:pt x="62" y="43"/>
                      </a:lnTo>
                      <a:lnTo>
                        <a:pt x="65" y="43"/>
                      </a:lnTo>
                      <a:lnTo>
                        <a:pt x="70" y="41"/>
                      </a:lnTo>
                      <a:lnTo>
                        <a:pt x="75" y="40"/>
                      </a:lnTo>
                      <a:lnTo>
                        <a:pt x="77" y="36"/>
                      </a:lnTo>
                      <a:lnTo>
                        <a:pt x="80" y="31"/>
                      </a:lnTo>
                      <a:lnTo>
                        <a:pt x="82" y="26"/>
                      </a:lnTo>
                      <a:lnTo>
                        <a:pt x="78" y="21"/>
                      </a:lnTo>
                      <a:lnTo>
                        <a:pt x="75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5" name="Freeform 100"/>
                <p:cNvSpPr>
                  <a:spLocks/>
                </p:cNvSpPr>
                <p:nvPr/>
              </p:nvSpPr>
              <p:spPr bwMode="auto">
                <a:xfrm>
                  <a:off x="1392" y="1354"/>
                  <a:ext cx="789" cy="739"/>
                </a:xfrm>
                <a:custGeom>
                  <a:avLst/>
                  <a:gdLst>
                    <a:gd name="T0" fmla="*/ 722 w 789"/>
                    <a:gd name="T1" fmla="*/ 45 h 739"/>
                    <a:gd name="T2" fmla="*/ 686 w 789"/>
                    <a:gd name="T3" fmla="*/ 105 h 739"/>
                    <a:gd name="T4" fmla="*/ 661 w 789"/>
                    <a:gd name="T5" fmla="*/ 168 h 739"/>
                    <a:gd name="T6" fmla="*/ 637 w 789"/>
                    <a:gd name="T7" fmla="*/ 228 h 739"/>
                    <a:gd name="T8" fmla="*/ 614 w 789"/>
                    <a:gd name="T9" fmla="*/ 288 h 739"/>
                    <a:gd name="T10" fmla="*/ 594 w 789"/>
                    <a:gd name="T11" fmla="*/ 350 h 739"/>
                    <a:gd name="T12" fmla="*/ 581 w 789"/>
                    <a:gd name="T13" fmla="*/ 413 h 739"/>
                    <a:gd name="T14" fmla="*/ 576 w 789"/>
                    <a:gd name="T15" fmla="*/ 466 h 739"/>
                    <a:gd name="T16" fmla="*/ 576 w 789"/>
                    <a:gd name="T17" fmla="*/ 519 h 739"/>
                    <a:gd name="T18" fmla="*/ 578 w 789"/>
                    <a:gd name="T19" fmla="*/ 563 h 739"/>
                    <a:gd name="T20" fmla="*/ 573 w 789"/>
                    <a:gd name="T21" fmla="*/ 624 h 739"/>
                    <a:gd name="T22" fmla="*/ 524 w 789"/>
                    <a:gd name="T23" fmla="*/ 661 h 739"/>
                    <a:gd name="T24" fmla="*/ 466 w 789"/>
                    <a:gd name="T25" fmla="*/ 667 h 739"/>
                    <a:gd name="T26" fmla="*/ 403 w 789"/>
                    <a:gd name="T27" fmla="*/ 671 h 739"/>
                    <a:gd name="T28" fmla="*/ 341 w 789"/>
                    <a:gd name="T29" fmla="*/ 674 h 739"/>
                    <a:gd name="T30" fmla="*/ 278 w 789"/>
                    <a:gd name="T31" fmla="*/ 676 h 739"/>
                    <a:gd name="T32" fmla="*/ 221 w 789"/>
                    <a:gd name="T33" fmla="*/ 671 h 739"/>
                    <a:gd name="T34" fmla="*/ 235 w 789"/>
                    <a:gd name="T35" fmla="*/ 607 h 739"/>
                    <a:gd name="T36" fmla="*/ 210 w 789"/>
                    <a:gd name="T37" fmla="*/ 612 h 739"/>
                    <a:gd name="T38" fmla="*/ 195 w 789"/>
                    <a:gd name="T39" fmla="*/ 666 h 739"/>
                    <a:gd name="T40" fmla="*/ 187 w 789"/>
                    <a:gd name="T41" fmla="*/ 716 h 739"/>
                    <a:gd name="T42" fmla="*/ 115 w 789"/>
                    <a:gd name="T43" fmla="*/ 702 h 739"/>
                    <a:gd name="T44" fmla="*/ 42 w 789"/>
                    <a:gd name="T45" fmla="*/ 691 h 739"/>
                    <a:gd name="T46" fmla="*/ 37 w 789"/>
                    <a:gd name="T47" fmla="*/ 634 h 739"/>
                    <a:gd name="T48" fmla="*/ 65 w 789"/>
                    <a:gd name="T49" fmla="*/ 576 h 739"/>
                    <a:gd name="T50" fmla="*/ 123 w 789"/>
                    <a:gd name="T51" fmla="*/ 568 h 739"/>
                    <a:gd name="T52" fmla="*/ 187 w 789"/>
                    <a:gd name="T53" fmla="*/ 576 h 739"/>
                    <a:gd name="T54" fmla="*/ 235 w 789"/>
                    <a:gd name="T55" fmla="*/ 571 h 739"/>
                    <a:gd name="T56" fmla="*/ 172 w 789"/>
                    <a:gd name="T57" fmla="*/ 538 h 739"/>
                    <a:gd name="T58" fmla="*/ 130 w 789"/>
                    <a:gd name="T59" fmla="*/ 529 h 739"/>
                    <a:gd name="T60" fmla="*/ 88 w 789"/>
                    <a:gd name="T61" fmla="*/ 528 h 739"/>
                    <a:gd name="T62" fmla="*/ 32 w 789"/>
                    <a:gd name="T63" fmla="*/ 561 h 739"/>
                    <a:gd name="T64" fmla="*/ 13 w 789"/>
                    <a:gd name="T65" fmla="*/ 607 h 739"/>
                    <a:gd name="T66" fmla="*/ 5 w 789"/>
                    <a:gd name="T67" fmla="*/ 652 h 739"/>
                    <a:gd name="T68" fmla="*/ 7 w 789"/>
                    <a:gd name="T69" fmla="*/ 707 h 739"/>
                    <a:gd name="T70" fmla="*/ 58 w 789"/>
                    <a:gd name="T71" fmla="*/ 719 h 739"/>
                    <a:gd name="T72" fmla="*/ 100 w 789"/>
                    <a:gd name="T73" fmla="*/ 724 h 739"/>
                    <a:gd name="T74" fmla="*/ 142 w 789"/>
                    <a:gd name="T75" fmla="*/ 729 h 739"/>
                    <a:gd name="T76" fmla="*/ 183 w 789"/>
                    <a:gd name="T77" fmla="*/ 734 h 739"/>
                    <a:gd name="T78" fmla="*/ 215 w 789"/>
                    <a:gd name="T79" fmla="*/ 701 h 739"/>
                    <a:gd name="T80" fmla="*/ 266 w 789"/>
                    <a:gd name="T81" fmla="*/ 697 h 739"/>
                    <a:gd name="T82" fmla="*/ 328 w 789"/>
                    <a:gd name="T83" fmla="*/ 706 h 739"/>
                    <a:gd name="T84" fmla="*/ 390 w 789"/>
                    <a:gd name="T85" fmla="*/ 706 h 739"/>
                    <a:gd name="T86" fmla="*/ 454 w 789"/>
                    <a:gd name="T87" fmla="*/ 701 h 739"/>
                    <a:gd name="T88" fmla="*/ 518 w 789"/>
                    <a:gd name="T89" fmla="*/ 696 h 739"/>
                    <a:gd name="T90" fmla="*/ 573 w 789"/>
                    <a:gd name="T91" fmla="*/ 684 h 739"/>
                    <a:gd name="T92" fmla="*/ 611 w 789"/>
                    <a:gd name="T93" fmla="*/ 647 h 739"/>
                    <a:gd name="T94" fmla="*/ 609 w 789"/>
                    <a:gd name="T95" fmla="*/ 594 h 739"/>
                    <a:gd name="T96" fmla="*/ 601 w 789"/>
                    <a:gd name="T97" fmla="*/ 536 h 739"/>
                    <a:gd name="T98" fmla="*/ 598 w 789"/>
                    <a:gd name="T99" fmla="*/ 489 h 739"/>
                    <a:gd name="T100" fmla="*/ 601 w 789"/>
                    <a:gd name="T101" fmla="*/ 439 h 739"/>
                    <a:gd name="T102" fmla="*/ 609 w 789"/>
                    <a:gd name="T103" fmla="*/ 388 h 739"/>
                    <a:gd name="T104" fmla="*/ 623 w 789"/>
                    <a:gd name="T105" fmla="*/ 340 h 739"/>
                    <a:gd name="T106" fmla="*/ 639 w 789"/>
                    <a:gd name="T107" fmla="*/ 290 h 739"/>
                    <a:gd name="T108" fmla="*/ 666 w 789"/>
                    <a:gd name="T109" fmla="*/ 228 h 739"/>
                    <a:gd name="T110" fmla="*/ 691 w 789"/>
                    <a:gd name="T111" fmla="*/ 168 h 739"/>
                    <a:gd name="T112" fmla="*/ 712 w 789"/>
                    <a:gd name="T113" fmla="*/ 118 h 739"/>
                    <a:gd name="T114" fmla="*/ 734 w 789"/>
                    <a:gd name="T115" fmla="*/ 77 h 739"/>
                    <a:gd name="T116" fmla="*/ 774 w 789"/>
                    <a:gd name="T117" fmla="*/ 38 h 739"/>
                    <a:gd name="T118" fmla="*/ 772 w 789"/>
                    <a:gd name="T119" fmla="*/ 2 h 73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89"/>
                    <a:gd name="T181" fmla="*/ 0 h 739"/>
                    <a:gd name="T182" fmla="*/ 789 w 789"/>
                    <a:gd name="T183" fmla="*/ 739 h 73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89" h="739">
                      <a:moveTo>
                        <a:pt x="772" y="2"/>
                      </a:moveTo>
                      <a:lnTo>
                        <a:pt x="767" y="5"/>
                      </a:lnTo>
                      <a:lnTo>
                        <a:pt x="762" y="8"/>
                      </a:lnTo>
                      <a:lnTo>
                        <a:pt x="757" y="12"/>
                      </a:lnTo>
                      <a:lnTo>
                        <a:pt x="754" y="15"/>
                      </a:lnTo>
                      <a:lnTo>
                        <a:pt x="749" y="18"/>
                      </a:lnTo>
                      <a:lnTo>
                        <a:pt x="746" y="22"/>
                      </a:lnTo>
                      <a:lnTo>
                        <a:pt x="742" y="25"/>
                      </a:lnTo>
                      <a:lnTo>
                        <a:pt x="739" y="28"/>
                      </a:lnTo>
                      <a:lnTo>
                        <a:pt x="734" y="32"/>
                      </a:lnTo>
                      <a:lnTo>
                        <a:pt x="731" y="35"/>
                      </a:lnTo>
                      <a:lnTo>
                        <a:pt x="727" y="38"/>
                      </a:lnTo>
                      <a:lnTo>
                        <a:pt x="724" y="42"/>
                      </a:lnTo>
                      <a:lnTo>
                        <a:pt x="722" y="45"/>
                      </a:lnTo>
                      <a:lnTo>
                        <a:pt x="719" y="50"/>
                      </a:lnTo>
                      <a:lnTo>
                        <a:pt x="716" y="53"/>
                      </a:lnTo>
                      <a:lnTo>
                        <a:pt x="712" y="58"/>
                      </a:lnTo>
                      <a:lnTo>
                        <a:pt x="711" y="60"/>
                      </a:lnTo>
                      <a:lnTo>
                        <a:pt x="707" y="65"/>
                      </a:lnTo>
                      <a:lnTo>
                        <a:pt x="704" y="68"/>
                      </a:lnTo>
                      <a:lnTo>
                        <a:pt x="702" y="73"/>
                      </a:lnTo>
                      <a:lnTo>
                        <a:pt x="699" y="77"/>
                      </a:lnTo>
                      <a:lnTo>
                        <a:pt x="697" y="82"/>
                      </a:lnTo>
                      <a:lnTo>
                        <a:pt x="694" y="87"/>
                      </a:lnTo>
                      <a:lnTo>
                        <a:pt x="692" y="92"/>
                      </a:lnTo>
                      <a:lnTo>
                        <a:pt x="691" y="95"/>
                      </a:lnTo>
                      <a:lnTo>
                        <a:pt x="689" y="100"/>
                      </a:lnTo>
                      <a:lnTo>
                        <a:pt x="686" y="105"/>
                      </a:lnTo>
                      <a:lnTo>
                        <a:pt x="684" y="110"/>
                      </a:lnTo>
                      <a:lnTo>
                        <a:pt x="682" y="115"/>
                      </a:lnTo>
                      <a:lnTo>
                        <a:pt x="679" y="118"/>
                      </a:lnTo>
                      <a:lnTo>
                        <a:pt x="677" y="125"/>
                      </a:lnTo>
                      <a:lnTo>
                        <a:pt x="676" y="130"/>
                      </a:lnTo>
                      <a:lnTo>
                        <a:pt x="674" y="133"/>
                      </a:lnTo>
                      <a:lnTo>
                        <a:pt x="672" y="138"/>
                      </a:lnTo>
                      <a:lnTo>
                        <a:pt x="671" y="142"/>
                      </a:lnTo>
                      <a:lnTo>
                        <a:pt x="669" y="147"/>
                      </a:lnTo>
                      <a:lnTo>
                        <a:pt x="667" y="150"/>
                      </a:lnTo>
                      <a:lnTo>
                        <a:pt x="666" y="155"/>
                      </a:lnTo>
                      <a:lnTo>
                        <a:pt x="664" y="160"/>
                      </a:lnTo>
                      <a:lnTo>
                        <a:pt x="662" y="163"/>
                      </a:lnTo>
                      <a:lnTo>
                        <a:pt x="661" y="168"/>
                      </a:lnTo>
                      <a:lnTo>
                        <a:pt x="659" y="173"/>
                      </a:lnTo>
                      <a:lnTo>
                        <a:pt x="657" y="176"/>
                      </a:lnTo>
                      <a:lnTo>
                        <a:pt x="656" y="181"/>
                      </a:lnTo>
                      <a:lnTo>
                        <a:pt x="654" y="185"/>
                      </a:lnTo>
                      <a:lnTo>
                        <a:pt x="652" y="190"/>
                      </a:lnTo>
                      <a:lnTo>
                        <a:pt x="651" y="193"/>
                      </a:lnTo>
                      <a:lnTo>
                        <a:pt x="649" y="198"/>
                      </a:lnTo>
                      <a:lnTo>
                        <a:pt x="647" y="201"/>
                      </a:lnTo>
                      <a:lnTo>
                        <a:pt x="646" y="206"/>
                      </a:lnTo>
                      <a:lnTo>
                        <a:pt x="644" y="210"/>
                      </a:lnTo>
                      <a:lnTo>
                        <a:pt x="642" y="215"/>
                      </a:lnTo>
                      <a:lnTo>
                        <a:pt x="641" y="220"/>
                      </a:lnTo>
                      <a:lnTo>
                        <a:pt x="639" y="223"/>
                      </a:lnTo>
                      <a:lnTo>
                        <a:pt x="637" y="228"/>
                      </a:lnTo>
                      <a:lnTo>
                        <a:pt x="636" y="233"/>
                      </a:lnTo>
                      <a:lnTo>
                        <a:pt x="634" y="236"/>
                      </a:lnTo>
                      <a:lnTo>
                        <a:pt x="633" y="241"/>
                      </a:lnTo>
                      <a:lnTo>
                        <a:pt x="631" y="245"/>
                      </a:lnTo>
                      <a:lnTo>
                        <a:pt x="629" y="250"/>
                      </a:lnTo>
                      <a:lnTo>
                        <a:pt x="628" y="255"/>
                      </a:lnTo>
                      <a:lnTo>
                        <a:pt x="626" y="258"/>
                      </a:lnTo>
                      <a:lnTo>
                        <a:pt x="624" y="263"/>
                      </a:lnTo>
                      <a:lnTo>
                        <a:pt x="623" y="266"/>
                      </a:lnTo>
                      <a:lnTo>
                        <a:pt x="621" y="271"/>
                      </a:lnTo>
                      <a:lnTo>
                        <a:pt x="619" y="275"/>
                      </a:lnTo>
                      <a:lnTo>
                        <a:pt x="618" y="280"/>
                      </a:lnTo>
                      <a:lnTo>
                        <a:pt x="616" y="285"/>
                      </a:lnTo>
                      <a:lnTo>
                        <a:pt x="614" y="288"/>
                      </a:lnTo>
                      <a:lnTo>
                        <a:pt x="613" y="291"/>
                      </a:lnTo>
                      <a:lnTo>
                        <a:pt x="611" y="296"/>
                      </a:lnTo>
                      <a:lnTo>
                        <a:pt x="611" y="301"/>
                      </a:lnTo>
                      <a:lnTo>
                        <a:pt x="609" y="305"/>
                      </a:lnTo>
                      <a:lnTo>
                        <a:pt x="608" y="310"/>
                      </a:lnTo>
                      <a:lnTo>
                        <a:pt x="606" y="315"/>
                      </a:lnTo>
                      <a:lnTo>
                        <a:pt x="604" y="318"/>
                      </a:lnTo>
                      <a:lnTo>
                        <a:pt x="603" y="323"/>
                      </a:lnTo>
                      <a:lnTo>
                        <a:pt x="601" y="326"/>
                      </a:lnTo>
                      <a:lnTo>
                        <a:pt x="599" y="331"/>
                      </a:lnTo>
                      <a:lnTo>
                        <a:pt x="599" y="336"/>
                      </a:lnTo>
                      <a:lnTo>
                        <a:pt x="598" y="341"/>
                      </a:lnTo>
                      <a:lnTo>
                        <a:pt x="596" y="345"/>
                      </a:lnTo>
                      <a:lnTo>
                        <a:pt x="594" y="350"/>
                      </a:lnTo>
                      <a:lnTo>
                        <a:pt x="594" y="355"/>
                      </a:lnTo>
                      <a:lnTo>
                        <a:pt x="593" y="358"/>
                      </a:lnTo>
                      <a:lnTo>
                        <a:pt x="591" y="363"/>
                      </a:lnTo>
                      <a:lnTo>
                        <a:pt x="589" y="368"/>
                      </a:lnTo>
                      <a:lnTo>
                        <a:pt x="589" y="373"/>
                      </a:lnTo>
                      <a:lnTo>
                        <a:pt x="588" y="376"/>
                      </a:lnTo>
                      <a:lnTo>
                        <a:pt x="588" y="381"/>
                      </a:lnTo>
                      <a:lnTo>
                        <a:pt x="586" y="386"/>
                      </a:lnTo>
                      <a:lnTo>
                        <a:pt x="586" y="391"/>
                      </a:lnTo>
                      <a:lnTo>
                        <a:pt x="584" y="394"/>
                      </a:lnTo>
                      <a:lnTo>
                        <a:pt x="584" y="399"/>
                      </a:lnTo>
                      <a:lnTo>
                        <a:pt x="583" y="404"/>
                      </a:lnTo>
                      <a:lnTo>
                        <a:pt x="583" y="409"/>
                      </a:lnTo>
                      <a:lnTo>
                        <a:pt x="581" y="413"/>
                      </a:lnTo>
                      <a:lnTo>
                        <a:pt x="581" y="416"/>
                      </a:lnTo>
                      <a:lnTo>
                        <a:pt x="579" y="419"/>
                      </a:lnTo>
                      <a:lnTo>
                        <a:pt x="579" y="424"/>
                      </a:lnTo>
                      <a:lnTo>
                        <a:pt x="579" y="428"/>
                      </a:lnTo>
                      <a:lnTo>
                        <a:pt x="578" y="431"/>
                      </a:lnTo>
                      <a:lnTo>
                        <a:pt x="578" y="434"/>
                      </a:lnTo>
                      <a:lnTo>
                        <a:pt x="578" y="439"/>
                      </a:lnTo>
                      <a:lnTo>
                        <a:pt x="578" y="443"/>
                      </a:lnTo>
                      <a:lnTo>
                        <a:pt x="576" y="446"/>
                      </a:lnTo>
                      <a:lnTo>
                        <a:pt x="576" y="449"/>
                      </a:lnTo>
                      <a:lnTo>
                        <a:pt x="576" y="454"/>
                      </a:lnTo>
                      <a:lnTo>
                        <a:pt x="576" y="458"/>
                      </a:lnTo>
                      <a:lnTo>
                        <a:pt x="576" y="463"/>
                      </a:lnTo>
                      <a:lnTo>
                        <a:pt x="576" y="466"/>
                      </a:lnTo>
                      <a:lnTo>
                        <a:pt x="576" y="469"/>
                      </a:lnTo>
                      <a:lnTo>
                        <a:pt x="576" y="473"/>
                      </a:lnTo>
                      <a:lnTo>
                        <a:pt x="576" y="478"/>
                      </a:lnTo>
                      <a:lnTo>
                        <a:pt x="576" y="481"/>
                      </a:lnTo>
                      <a:lnTo>
                        <a:pt x="576" y="484"/>
                      </a:lnTo>
                      <a:lnTo>
                        <a:pt x="576" y="488"/>
                      </a:lnTo>
                      <a:lnTo>
                        <a:pt x="576" y="493"/>
                      </a:lnTo>
                      <a:lnTo>
                        <a:pt x="576" y="496"/>
                      </a:lnTo>
                      <a:lnTo>
                        <a:pt x="576" y="499"/>
                      </a:lnTo>
                      <a:lnTo>
                        <a:pt x="576" y="503"/>
                      </a:lnTo>
                      <a:lnTo>
                        <a:pt x="576" y="508"/>
                      </a:lnTo>
                      <a:lnTo>
                        <a:pt x="576" y="511"/>
                      </a:lnTo>
                      <a:lnTo>
                        <a:pt x="576" y="514"/>
                      </a:lnTo>
                      <a:lnTo>
                        <a:pt x="576" y="519"/>
                      </a:lnTo>
                      <a:lnTo>
                        <a:pt x="576" y="523"/>
                      </a:lnTo>
                      <a:lnTo>
                        <a:pt x="576" y="526"/>
                      </a:lnTo>
                      <a:lnTo>
                        <a:pt x="576" y="531"/>
                      </a:lnTo>
                      <a:lnTo>
                        <a:pt x="576" y="533"/>
                      </a:lnTo>
                      <a:lnTo>
                        <a:pt x="576" y="536"/>
                      </a:lnTo>
                      <a:lnTo>
                        <a:pt x="576" y="539"/>
                      </a:lnTo>
                      <a:lnTo>
                        <a:pt x="576" y="543"/>
                      </a:lnTo>
                      <a:lnTo>
                        <a:pt x="576" y="544"/>
                      </a:lnTo>
                      <a:lnTo>
                        <a:pt x="576" y="548"/>
                      </a:lnTo>
                      <a:lnTo>
                        <a:pt x="576" y="551"/>
                      </a:lnTo>
                      <a:lnTo>
                        <a:pt x="578" y="554"/>
                      </a:lnTo>
                      <a:lnTo>
                        <a:pt x="578" y="556"/>
                      </a:lnTo>
                      <a:lnTo>
                        <a:pt x="578" y="559"/>
                      </a:lnTo>
                      <a:lnTo>
                        <a:pt x="578" y="563"/>
                      </a:lnTo>
                      <a:lnTo>
                        <a:pt x="578" y="566"/>
                      </a:lnTo>
                      <a:lnTo>
                        <a:pt x="578" y="568"/>
                      </a:lnTo>
                      <a:lnTo>
                        <a:pt x="578" y="571"/>
                      </a:lnTo>
                      <a:lnTo>
                        <a:pt x="578" y="574"/>
                      </a:lnTo>
                      <a:lnTo>
                        <a:pt x="578" y="578"/>
                      </a:lnTo>
                      <a:lnTo>
                        <a:pt x="578" y="583"/>
                      </a:lnTo>
                      <a:lnTo>
                        <a:pt x="578" y="589"/>
                      </a:lnTo>
                      <a:lnTo>
                        <a:pt x="578" y="594"/>
                      </a:lnTo>
                      <a:lnTo>
                        <a:pt x="578" y="599"/>
                      </a:lnTo>
                      <a:lnTo>
                        <a:pt x="576" y="604"/>
                      </a:lnTo>
                      <a:lnTo>
                        <a:pt x="576" y="609"/>
                      </a:lnTo>
                      <a:lnTo>
                        <a:pt x="576" y="614"/>
                      </a:lnTo>
                      <a:lnTo>
                        <a:pt x="574" y="619"/>
                      </a:lnTo>
                      <a:lnTo>
                        <a:pt x="573" y="624"/>
                      </a:lnTo>
                      <a:lnTo>
                        <a:pt x="571" y="627"/>
                      </a:lnTo>
                      <a:lnTo>
                        <a:pt x="569" y="631"/>
                      </a:lnTo>
                      <a:lnTo>
                        <a:pt x="566" y="636"/>
                      </a:lnTo>
                      <a:lnTo>
                        <a:pt x="564" y="639"/>
                      </a:lnTo>
                      <a:lnTo>
                        <a:pt x="561" y="642"/>
                      </a:lnTo>
                      <a:lnTo>
                        <a:pt x="558" y="646"/>
                      </a:lnTo>
                      <a:lnTo>
                        <a:pt x="554" y="649"/>
                      </a:lnTo>
                      <a:lnTo>
                        <a:pt x="549" y="651"/>
                      </a:lnTo>
                      <a:lnTo>
                        <a:pt x="544" y="654"/>
                      </a:lnTo>
                      <a:lnTo>
                        <a:pt x="539" y="656"/>
                      </a:lnTo>
                      <a:lnTo>
                        <a:pt x="534" y="659"/>
                      </a:lnTo>
                      <a:lnTo>
                        <a:pt x="531" y="659"/>
                      </a:lnTo>
                      <a:lnTo>
                        <a:pt x="528" y="661"/>
                      </a:lnTo>
                      <a:lnTo>
                        <a:pt x="524" y="661"/>
                      </a:lnTo>
                      <a:lnTo>
                        <a:pt x="521" y="662"/>
                      </a:lnTo>
                      <a:lnTo>
                        <a:pt x="518" y="662"/>
                      </a:lnTo>
                      <a:lnTo>
                        <a:pt x="514" y="662"/>
                      </a:lnTo>
                      <a:lnTo>
                        <a:pt x="511" y="662"/>
                      </a:lnTo>
                      <a:lnTo>
                        <a:pt x="508" y="664"/>
                      </a:lnTo>
                      <a:lnTo>
                        <a:pt x="503" y="664"/>
                      </a:lnTo>
                      <a:lnTo>
                        <a:pt x="498" y="664"/>
                      </a:lnTo>
                      <a:lnTo>
                        <a:pt x="493" y="664"/>
                      </a:lnTo>
                      <a:lnTo>
                        <a:pt x="489" y="666"/>
                      </a:lnTo>
                      <a:lnTo>
                        <a:pt x="484" y="666"/>
                      </a:lnTo>
                      <a:lnTo>
                        <a:pt x="479" y="666"/>
                      </a:lnTo>
                      <a:lnTo>
                        <a:pt x="476" y="666"/>
                      </a:lnTo>
                      <a:lnTo>
                        <a:pt x="471" y="667"/>
                      </a:lnTo>
                      <a:lnTo>
                        <a:pt x="466" y="667"/>
                      </a:lnTo>
                      <a:lnTo>
                        <a:pt x="461" y="667"/>
                      </a:lnTo>
                      <a:lnTo>
                        <a:pt x="456" y="667"/>
                      </a:lnTo>
                      <a:lnTo>
                        <a:pt x="453" y="669"/>
                      </a:lnTo>
                      <a:lnTo>
                        <a:pt x="448" y="669"/>
                      </a:lnTo>
                      <a:lnTo>
                        <a:pt x="443" y="669"/>
                      </a:lnTo>
                      <a:lnTo>
                        <a:pt x="439" y="669"/>
                      </a:lnTo>
                      <a:lnTo>
                        <a:pt x="434" y="671"/>
                      </a:lnTo>
                      <a:lnTo>
                        <a:pt x="429" y="671"/>
                      </a:lnTo>
                      <a:lnTo>
                        <a:pt x="424" y="671"/>
                      </a:lnTo>
                      <a:lnTo>
                        <a:pt x="421" y="671"/>
                      </a:lnTo>
                      <a:lnTo>
                        <a:pt x="416" y="671"/>
                      </a:lnTo>
                      <a:lnTo>
                        <a:pt x="411" y="671"/>
                      </a:lnTo>
                      <a:lnTo>
                        <a:pt x="408" y="671"/>
                      </a:lnTo>
                      <a:lnTo>
                        <a:pt x="403" y="671"/>
                      </a:lnTo>
                      <a:lnTo>
                        <a:pt x="398" y="672"/>
                      </a:lnTo>
                      <a:lnTo>
                        <a:pt x="395" y="672"/>
                      </a:lnTo>
                      <a:lnTo>
                        <a:pt x="390" y="672"/>
                      </a:lnTo>
                      <a:lnTo>
                        <a:pt x="385" y="672"/>
                      </a:lnTo>
                      <a:lnTo>
                        <a:pt x="381" y="672"/>
                      </a:lnTo>
                      <a:lnTo>
                        <a:pt x="376" y="672"/>
                      </a:lnTo>
                      <a:lnTo>
                        <a:pt x="371" y="672"/>
                      </a:lnTo>
                      <a:lnTo>
                        <a:pt x="368" y="674"/>
                      </a:lnTo>
                      <a:lnTo>
                        <a:pt x="363" y="674"/>
                      </a:lnTo>
                      <a:lnTo>
                        <a:pt x="358" y="674"/>
                      </a:lnTo>
                      <a:lnTo>
                        <a:pt x="353" y="674"/>
                      </a:lnTo>
                      <a:lnTo>
                        <a:pt x="350" y="674"/>
                      </a:lnTo>
                      <a:lnTo>
                        <a:pt x="345" y="674"/>
                      </a:lnTo>
                      <a:lnTo>
                        <a:pt x="341" y="674"/>
                      </a:lnTo>
                      <a:lnTo>
                        <a:pt x="336" y="674"/>
                      </a:lnTo>
                      <a:lnTo>
                        <a:pt x="331" y="674"/>
                      </a:lnTo>
                      <a:lnTo>
                        <a:pt x="328" y="676"/>
                      </a:lnTo>
                      <a:lnTo>
                        <a:pt x="323" y="676"/>
                      </a:lnTo>
                      <a:lnTo>
                        <a:pt x="318" y="676"/>
                      </a:lnTo>
                      <a:lnTo>
                        <a:pt x="313" y="676"/>
                      </a:lnTo>
                      <a:lnTo>
                        <a:pt x="310" y="676"/>
                      </a:lnTo>
                      <a:lnTo>
                        <a:pt x="305" y="676"/>
                      </a:lnTo>
                      <a:lnTo>
                        <a:pt x="300" y="676"/>
                      </a:lnTo>
                      <a:lnTo>
                        <a:pt x="295" y="676"/>
                      </a:lnTo>
                      <a:lnTo>
                        <a:pt x="291" y="676"/>
                      </a:lnTo>
                      <a:lnTo>
                        <a:pt x="286" y="676"/>
                      </a:lnTo>
                      <a:lnTo>
                        <a:pt x="281" y="676"/>
                      </a:lnTo>
                      <a:lnTo>
                        <a:pt x="278" y="676"/>
                      </a:lnTo>
                      <a:lnTo>
                        <a:pt x="273" y="676"/>
                      </a:lnTo>
                      <a:lnTo>
                        <a:pt x="268" y="676"/>
                      </a:lnTo>
                      <a:lnTo>
                        <a:pt x="263" y="676"/>
                      </a:lnTo>
                      <a:lnTo>
                        <a:pt x="260" y="676"/>
                      </a:lnTo>
                      <a:lnTo>
                        <a:pt x="255" y="676"/>
                      </a:lnTo>
                      <a:lnTo>
                        <a:pt x="251" y="676"/>
                      </a:lnTo>
                      <a:lnTo>
                        <a:pt x="246" y="676"/>
                      </a:lnTo>
                      <a:lnTo>
                        <a:pt x="241" y="676"/>
                      </a:lnTo>
                      <a:lnTo>
                        <a:pt x="238" y="676"/>
                      </a:lnTo>
                      <a:lnTo>
                        <a:pt x="233" y="676"/>
                      </a:lnTo>
                      <a:lnTo>
                        <a:pt x="228" y="676"/>
                      </a:lnTo>
                      <a:lnTo>
                        <a:pt x="225" y="676"/>
                      </a:lnTo>
                      <a:lnTo>
                        <a:pt x="220" y="676"/>
                      </a:lnTo>
                      <a:lnTo>
                        <a:pt x="221" y="671"/>
                      </a:lnTo>
                      <a:lnTo>
                        <a:pt x="221" y="667"/>
                      </a:lnTo>
                      <a:lnTo>
                        <a:pt x="223" y="662"/>
                      </a:lnTo>
                      <a:lnTo>
                        <a:pt x="225" y="657"/>
                      </a:lnTo>
                      <a:lnTo>
                        <a:pt x="225" y="652"/>
                      </a:lnTo>
                      <a:lnTo>
                        <a:pt x="226" y="649"/>
                      </a:lnTo>
                      <a:lnTo>
                        <a:pt x="228" y="644"/>
                      </a:lnTo>
                      <a:lnTo>
                        <a:pt x="228" y="639"/>
                      </a:lnTo>
                      <a:lnTo>
                        <a:pt x="228" y="636"/>
                      </a:lnTo>
                      <a:lnTo>
                        <a:pt x="230" y="631"/>
                      </a:lnTo>
                      <a:lnTo>
                        <a:pt x="230" y="626"/>
                      </a:lnTo>
                      <a:lnTo>
                        <a:pt x="231" y="621"/>
                      </a:lnTo>
                      <a:lnTo>
                        <a:pt x="231" y="616"/>
                      </a:lnTo>
                      <a:lnTo>
                        <a:pt x="233" y="612"/>
                      </a:lnTo>
                      <a:lnTo>
                        <a:pt x="235" y="607"/>
                      </a:lnTo>
                      <a:lnTo>
                        <a:pt x="235" y="602"/>
                      </a:lnTo>
                      <a:lnTo>
                        <a:pt x="235" y="601"/>
                      </a:lnTo>
                      <a:lnTo>
                        <a:pt x="233" y="597"/>
                      </a:lnTo>
                      <a:lnTo>
                        <a:pt x="231" y="594"/>
                      </a:lnTo>
                      <a:lnTo>
                        <a:pt x="230" y="592"/>
                      </a:lnTo>
                      <a:lnTo>
                        <a:pt x="228" y="592"/>
                      </a:lnTo>
                      <a:lnTo>
                        <a:pt x="225" y="592"/>
                      </a:lnTo>
                      <a:lnTo>
                        <a:pt x="221" y="592"/>
                      </a:lnTo>
                      <a:lnTo>
                        <a:pt x="220" y="596"/>
                      </a:lnTo>
                      <a:lnTo>
                        <a:pt x="216" y="599"/>
                      </a:lnTo>
                      <a:lnTo>
                        <a:pt x="215" y="602"/>
                      </a:lnTo>
                      <a:lnTo>
                        <a:pt x="213" y="606"/>
                      </a:lnTo>
                      <a:lnTo>
                        <a:pt x="211" y="609"/>
                      </a:lnTo>
                      <a:lnTo>
                        <a:pt x="210" y="612"/>
                      </a:lnTo>
                      <a:lnTo>
                        <a:pt x="208" y="616"/>
                      </a:lnTo>
                      <a:lnTo>
                        <a:pt x="206" y="621"/>
                      </a:lnTo>
                      <a:lnTo>
                        <a:pt x="205" y="624"/>
                      </a:lnTo>
                      <a:lnTo>
                        <a:pt x="205" y="627"/>
                      </a:lnTo>
                      <a:lnTo>
                        <a:pt x="203" y="631"/>
                      </a:lnTo>
                      <a:lnTo>
                        <a:pt x="201" y="634"/>
                      </a:lnTo>
                      <a:lnTo>
                        <a:pt x="201" y="637"/>
                      </a:lnTo>
                      <a:lnTo>
                        <a:pt x="200" y="642"/>
                      </a:lnTo>
                      <a:lnTo>
                        <a:pt x="200" y="646"/>
                      </a:lnTo>
                      <a:lnTo>
                        <a:pt x="198" y="649"/>
                      </a:lnTo>
                      <a:lnTo>
                        <a:pt x="198" y="654"/>
                      </a:lnTo>
                      <a:lnTo>
                        <a:pt x="196" y="657"/>
                      </a:lnTo>
                      <a:lnTo>
                        <a:pt x="196" y="661"/>
                      </a:lnTo>
                      <a:lnTo>
                        <a:pt x="195" y="666"/>
                      </a:lnTo>
                      <a:lnTo>
                        <a:pt x="195" y="669"/>
                      </a:lnTo>
                      <a:lnTo>
                        <a:pt x="195" y="672"/>
                      </a:lnTo>
                      <a:lnTo>
                        <a:pt x="195" y="677"/>
                      </a:lnTo>
                      <a:lnTo>
                        <a:pt x="193" y="681"/>
                      </a:lnTo>
                      <a:lnTo>
                        <a:pt x="193" y="686"/>
                      </a:lnTo>
                      <a:lnTo>
                        <a:pt x="193" y="689"/>
                      </a:lnTo>
                      <a:lnTo>
                        <a:pt x="193" y="694"/>
                      </a:lnTo>
                      <a:lnTo>
                        <a:pt x="191" y="697"/>
                      </a:lnTo>
                      <a:lnTo>
                        <a:pt x="191" y="701"/>
                      </a:lnTo>
                      <a:lnTo>
                        <a:pt x="191" y="704"/>
                      </a:lnTo>
                      <a:lnTo>
                        <a:pt x="191" y="709"/>
                      </a:lnTo>
                      <a:lnTo>
                        <a:pt x="191" y="712"/>
                      </a:lnTo>
                      <a:lnTo>
                        <a:pt x="191" y="717"/>
                      </a:lnTo>
                      <a:lnTo>
                        <a:pt x="187" y="716"/>
                      </a:lnTo>
                      <a:lnTo>
                        <a:pt x="182" y="714"/>
                      </a:lnTo>
                      <a:lnTo>
                        <a:pt x="177" y="712"/>
                      </a:lnTo>
                      <a:lnTo>
                        <a:pt x="172" y="712"/>
                      </a:lnTo>
                      <a:lnTo>
                        <a:pt x="167" y="711"/>
                      </a:lnTo>
                      <a:lnTo>
                        <a:pt x="162" y="711"/>
                      </a:lnTo>
                      <a:lnTo>
                        <a:pt x="155" y="709"/>
                      </a:lnTo>
                      <a:lnTo>
                        <a:pt x="150" y="709"/>
                      </a:lnTo>
                      <a:lnTo>
                        <a:pt x="145" y="707"/>
                      </a:lnTo>
                      <a:lnTo>
                        <a:pt x="140" y="707"/>
                      </a:lnTo>
                      <a:lnTo>
                        <a:pt x="135" y="706"/>
                      </a:lnTo>
                      <a:lnTo>
                        <a:pt x="130" y="706"/>
                      </a:lnTo>
                      <a:lnTo>
                        <a:pt x="125" y="704"/>
                      </a:lnTo>
                      <a:lnTo>
                        <a:pt x="120" y="704"/>
                      </a:lnTo>
                      <a:lnTo>
                        <a:pt x="115" y="702"/>
                      </a:lnTo>
                      <a:lnTo>
                        <a:pt x="110" y="702"/>
                      </a:lnTo>
                      <a:lnTo>
                        <a:pt x="103" y="702"/>
                      </a:lnTo>
                      <a:lnTo>
                        <a:pt x="98" y="701"/>
                      </a:lnTo>
                      <a:lnTo>
                        <a:pt x="93" y="699"/>
                      </a:lnTo>
                      <a:lnTo>
                        <a:pt x="88" y="699"/>
                      </a:lnTo>
                      <a:lnTo>
                        <a:pt x="83" y="697"/>
                      </a:lnTo>
                      <a:lnTo>
                        <a:pt x="78" y="697"/>
                      </a:lnTo>
                      <a:lnTo>
                        <a:pt x="72" y="696"/>
                      </a:lnTo>
                      <a:lnTo>
                        <a:pt x="68" y="696"/>
                      </a:lnTo>
                      <a:lnTo>
                        <a:pt x="62" y="694"/>
                      </a:lnTo>
                      <a:lnTo>
                        <a:pt x="57" y="694"/>
                      </a:lnTo>
                      <a:lnTo>
                        <a:pt x="52" y="692"/>
                      </a:lnTo>
                      <a:lnTo>
                        <a:pt x="47" y="692"/>
                      </a:lnTo>
                      <a:lnTo>
                        <a:pt x="42" y="691"/>
                      </a:lnTo>
                      <a:lnTo>
                        <a:pt x="37" y="689"/>
                      </a:lnTo>
                      <a:lnTo>
                        <a:pt x="32" y="689"/>
                      </a:lnTo>
                      <a:lnTo>
                        <a:pt x="27" y="687"/>
                      </a:lnTo>
                      <a:lnTo>
                        <a:pt x="27" y="682"/>
                      </a:lnTo>
                      <a:lnTo>
                        <a:pt x="28" y="679"/>
                      </a:lnTo>
                      <a:lnTo>
                        <a:pt x="28" y="674"/>
                      </a:lnTo>
                      <a:lnTo>
                        <a:pt x="28" y="669"/>
                      </a:lnTo>
                      <a:lnTo>
                        <a:pt x="30" y="664"/>
                      </a:lnTo>
                      <a:lnTo>
                        <a:pt x="30" y="659"/>
                      </a:lnTo>
                      <a:lnTo>
                        <a:pt x="32" y="654"/>
                      </a:lnTo>
                      <a:lnTo>
                        <a:pt x="33" y="649"/>
                      </a:lnTo>
                      <a:lnTo>
                        <a:pt x="33" y="644"/>
                      </a:lnTo>
                      <a:lnTo>
                        <a:pt x="35" y="639"/>
                      </a:lnTo>
                      <a:lnTo>
                        <a:pt x="37" y="634"/>
                      </a:lnTo>
                      <a:lnTo>
                        <a:pt x="38" y="629"/>
                      </a:lnTo>
                      <a:lnTo>
                        <a:pt x="38" y="624"/>
                      </a:lnTo>
                      <a:lnTo>
                        <a:pt x="40" y="619"/>
                      </a:lnTo>
                      <a:lnTo>
                        <a:pt x="42" y="614"/>
                      </a:lnTo>
                      <a:lnTo>
                        <a:pt x="45" y="611"/>
                      </a:lnTo>
                      <a:lnTo>
                        <a:pt x="47" y="606"/>
                      </a:lnTo>
                      <a:lnTo>
                        <a:pt x="48" y="601"/>
                      </a:lnTo>
                      <a:lnTo>
                        <a:pt x="50" y="596"/>
                      </a:lnTo>
                      <a:lnTo>
                        <a:pt x="52" y="592"/>
                      </a:lnTo>
                      <a:lnTo>
                        <a:pt x="55" y="589"/>
                      </a:lnTo>
                      <a:lnTo>
                        <a:pt x="57" y="584"/>
                      </a:lnTo>
                      <a:lnTo>
                        <a:pt x="60" y="581"/>
                      </a:lnTo>
                      <a:lnTo>
                        <a:pt x="63" y="579"/>
                      </a:lnTo>
                      <a:lnTo>
                        <a:pt x="65" y="576"/>
                      </a:lnTo>
                      <a:lnTo>
                        <a:pt x="68" y="574"/>
                      </a:lnTo>
                      <a:lnTo>
                        <a:pt x="72" y="571"/>
                      </a:lnTo>
                      <a:lnTo>
                        <a:pt x="75" y="569"/>
                      </a:lnTo>
                      <a:lnTo>
                        <a:pt x="78" y="568"/>
                      </a:lnTo>
                      <a:lnTo>
                        <a:pt x="83" y="568"/>
                      </a:lnTo>
                      <a:lnTo>
                        <a:pt x="87" y="568"/>
                      </a:lnTo>
                      <a:lnTo>
                        <a:pt x="92" y="568"/>
                      </a:lnTo>
                      <a:lnTo>
                        <a:pt x="95" y="568"/>
                      </a:lnTo>
                      <a:lnTo>
                        <a:pt x="100" y="568"/>
                      </a:lnTo>
                      <a:lnTo>
                        <a:pt x="105" y="568"/>
                      </a:lnTo>
                      <a:lnTo>
                        <a:pt x="110" y="568"/>
                      </a:lnTo>
                      <a:lnTo>
                        <a:pt x="113" y="568"/>
                      </a:lnTo>
                      <a:lnTo>
                        <a:pt x="118" y="568"/>
                      </a:lnTo>
                      <a:lnTo>
                        <a:pt x="123" y="568"/>
                      </a:lnTo>
                      <a:lnTo>
                        <a:pt x="128" y="569"/>
                      </a:lnTo>
                      <a:lnTo>
                        <a:pt x="132" y="569"/>
                      </a:lnTo>
                      <a:lnTo>
                        <a:pt x="137" y="569"/>
                      </a:lnTo>
                      <a:lnTo>
                        <a:pt x="142" y="571"/>
                      </a:lnTo>
                      <a:lnTo>
                        <a:pt x="147" y="571"/>
                      </a:lnTo>
                      <a:lnTo>
                        <a:pt x="150" y="573"/>
                      </a:lnTo>
                      <a:lnTo>
                        <a:pt x="155" y="573"/>
                      </a:lnTo>
                      <a:lnTo>
                        <a:pt x="160" y="574"/>
                      </a:lnTo>
                      <a:lnTo>
                        <a:pt x="165" y="574"/>
                      </a:lnTo>
                      <a:lnTo>
                        <a:pt x="170" y="574"/>
                      </a:lnTo>
                      <a:lnTo>
                        <a:pt x="173" y="576"/>
                      </a:lnTo>
                      <a:lnTo>
                        <a:pt x="178" y="576"/>
                      </a:lnTo>
                      <a:lnTo>
                        <a:pt x="183" y="576"/>
                      </a:lnTo>
                      <a:lnTo>
                        <a:pt x="187" y="576"/>
                      </a:lnTo>
                      <a:lnTo>
                        <a:pt x="191" y="578"/>
                      </a:lnTo>
                      <a:lnTo>
                        <a:pt x="196" y="578"/>
                      </a:lnTo>
                      <a:lnTo>
                        <a:pt x="201" y="578"/>
                      </a:lnTo>
                      <a:lnTo>
                        <a:pt x="206" y="578"/>
                      </a:lnTo>
                      <a:lnTo>
                        <a:pt x="211" y="578"/>
                      </a:lnTo>
                      <a:lnTo>
                        <a:pt x="216" y="578"/>
                      </a:lnTo>
                      <a:lnTo>
                        <a:pt x="220" y="578"/>
                      </a:lnTo>
                      <a:lnTo>
                        <a:pt x="225" y="578"/>
                      </a:lnTo>
                      <a:lnTo>
                        <a:pt x="230" y="578"/>
                      </a:lnTo>
                      <a:lnTo>
                        <a:pt x="235" y="578"/>
                      </a:lnTo>
                      <a:lnTo>
                        <a:pt x="240" y="578"/>
                      </a:lnTo>
                      <a:lnTo>
                        <a:pt x="240" y="576"/>
                      </a:lnTo>
                      <a:lnTo>
                        <a:pt x="240" y="574"/>
                      </a:lnTo>
                      <a:lnTo>
                        <a:pt x="235" y="571"/>
                      </a:lnTo>
                      <a:lnTo>
                        <a:pt x="231" y="568"/>
                      </a:lnTo>
                      <a:lnTo>
                        <a:pt x="226" y="564"/>
                      </a:lnTo>
                      <a:lnTo>
                        <a:pt x="221" y="563"/>
                      </a:lnTo>
                      <a:lnTo>
                        <a:pt x="216" y="559"/>
                      </a:lnTo>
                      <a:lnTo>
                        <a:pt x="211" y="556"/>
                      </a:lnTo>
                      <a:lnTo>
                        <a:pt x="206" y="553"/>
                      </a:lnTo>
                      <a:lnTo>
                        <a:pt x="201" y="551"/>
                      </a:lnTo>
                      <a:lnTo>
                        <a:pt x="196" y="548"/>
                      </a:lnTo>
                      <a:lnTo>
                        <a:pt x="191" y="546"/>
                      </a:lnTo>
                      <a:lnTo>
                        <a:pt x="185" y="543"/>
                      </a:lnTo>
                      <a:lnTo>
                        <a:pt x="180" y="541"/>
                      </a:lnTo>
                      <a:lnTo>
                        <a:pt x="177" y="539"/>
                      </a:lnTo>
                      <a:lnTo>
                        <a:pt x="173" y="539"/>
                      </a:lnTo>
                      <a:lnTo>
                        <a:pt x="172" y="538"/>
                      </a:lnTo>
                      <a:lnTo>
                        <a:pt x="168" y="538"/>
                      </a:lnTo>
                      <a:lnTo>
                        <a:pt x="165" y="536"/>
                      </a:lnTo>
                      <a:lnTo>
                        <a:pt x="162" y="536"/>
                      </a:lnTo>
                      <a:lnTo>
                        <a:pt x="160" y="534"/>
                      </a:lnTo>
                      <a:lnTo>
                        <a:pt x="157" y="534"/>
                      </a:lnTo>
                      <a:lnTo>
                        <a:pt x="153" y="534"/>
                      </a:lnTo>
                      <a:lnTo>
                        <a:pt x="150" y="533"/>
                      </a:lnTo>
                      <a:lnTo>
                        <a:pt x="148" y="533"/>
                      </a:lnTo>
                      <a:lnTo>
                        <a:pt x="145" y="533"/>
                      </a:lnTo>
                      <a:lnTo>
                        <a:pt x="142" y="531"/>
                      </a:lnTo>
                      <a:lnTo>
                        <a:pt x="138" y="531"/>
                      </a:lnTo>
                      <a:lnTo>
                        <a:pt x="137" y="531"/>
                      </a:lnTo>
                      <a:lnTo>
                        <a:pt x="133" y="531"/>
                      </a:lnTo>
                      <a:lnTo>
                        <a:pt x="130" y="529"/>
                      </a:lnTo>
                      <a:lnTo>
                        <a:pt x="127" y="529"/>
                      </a:lnTo>
                      <a:lnTo>
                        <a:pt x="123" y="529"/>
                      </a:lnTo>
                      <a:lnTo>
                        <a:pt x="122" y="529"/>
                      </a:lnTo>
                      <a:lnTo>
                        <a:pt x="118" y="528"/>
                      </a:lnTo>
                      <a:lnTo>
                        <a:pt x="115" y="528"/>
                      </a:lnTo>
                      <a:lnTo>
                        <a:pt x="112" y="528"/>
                      </a:lnTo>
                      <a:lnTo>
                        <a:pt x="110" y="528"/>
                      </a:lnTo>
                      <a:lnTo>
                        <a:pt x="107" y="528"/>
                      </a:lnTo>
                      <a:lnTo>
                        <a:pt x="103" y="528"/>
                      </a:lnTo>
                      <a:lnTo>
                        <a:pt x="100" y="528"/>
                      </a:lnTo>
                      <a:lnTo>
                        <a:pt x="98" y="528"/>
                      </a:lnTo>
                      <a:lnTo>
                        <a:pt x="95" y="528"/>
                      </a:lnTo>
                      <a:lnTo>
                        <a:pt x="92" y="528"/>
                      </a:lnTo>
                      <a:lnTo>
                        <a:pt x="88" y="528"/>
                      </a:lnTo>
                      <a:lnTo>
                        <a:pt x="87" y="528"/>
                      </a:lnTo>
                      <a:lnTo>
                        <a:pt x="80" y="529"/>
                      </a:lnTo>
                      <a:lnTo>
                        <a:pt x="75" y="529"/>
                      </a:lnTo>
                      <a:lnTo>
                        <a:pt x="70" y="531"/>
                      </a:lnTo>
                      <a:lnTo>
                        <a:pt x="65" y="533"/>
                      </a:lnTo>
                      <a:lnTo>
                        <a:pt x="60" y="533"/>
                      </a:lnTo>
                      <a:lnTo>
                        <a:pt x="55" y="534"/>
                      </a:lnTo>
                      <a:lnTo>
                        <a:pt x="52" y="538"/>
                      </a:lnTo>
                      <a:lnTo>
                        <a:pt x="48" y="541"/>
                      </a:lnTo>
                      <a:lnTo>
                        <a:pt x="43" y="543"/>
                      </a:lnTo>
                      <a:lnTo>
                        <a:pt x="40" y="548"/>
                      </a:lnTo>
                      <a:lnTo>
                        <a:pt x="37" y="553"/>
                      </a:lnTo>
                      <a:lnTo>
                        <a:pt x="35" y="556"/>
                      </a:lnTo>
                      <a:lnTo>
                        <a:pt x="32" y="561"/>
                      </a:lnTo>
                      <a:lnTo>
                        <a:pt x="28" y="568"/>
                      </a:lnTo>
                      <a:lnTo>
                        <a:pt x="27" y="569"/>
                      </a:lnTo>
                      <a:lnTo>
                        <a:pt x="25" y="573"/>
                      </a:lnTo>
                      <a:lnTo>
                        <a:pt x="25" y="576"/>
                      </a:lnTo>
                      <a:lnTo>
                        <a:pt x="23" y="579"/>
                      </a:lnTo>
                      <a:lnTo>
                        <a:pt x="22" y="581"/>
                      </a:lnTo>
                      <a:lnTo>
                        <a:pt x="20" y="584"/>
                      </a:lnTo>
                      <a:lnTo>
                        <a:pt x="20" y="588"/>
                      </a:lnTo>
                      <a:lnTo>
                        <a:pt x="18" y="591"/>
                      </a:lnTo>
                      <a:lnTo>
                        <a:pt x="17" y="594"/>
                      </a:lnTo>
                      <a:lnTo>
                        <a:pt x="17" y="597"/>
                      </a:lnTo>
                      <a:lnTo>
                        <a:pt x="15" y="601"/>
                      </a:lnTo>
                      <a:lnTo>
                        <a:pt x="15" y="604"/>
                      </a:lnTo>
                      <a:lnTo>
                        <a:pt x="13" y="607"/>
                      </a:lnTo>
                      <a:lnTo>
                        <a:pt x="13" y="611"/>
                      </a:lnTo>
                      <a:lnTo>
                        <a:pt x="12" y="614"/>
                      </a:lnTo>
                      <a:lnTo>
                        <a:pt x="12" y="616"/>
                      </a:lnTo>
                      <a:lnTo>
                        <a:pt x="10" y="619"/>
                      </a:lnTo>
                      <a:lnTo>
                        <a:pt x="10" y="622"/>
                      </a:lnTo>
                      <a:lnTo>
                        <a:pt x="8" y="626"/>
                      </a:lnTo>
                      <a:lnTo>
                        <a:pt x="8" y="629"/>
                      </a:lnTo>
                      <a:lnTo>
                        <a:pt x="8" y="632"/>
                      </a:lnTo>
                      <a:lnTo>
                        <a:pt x="7" y="636"/>
                      </a:lnTo>
                      <a:lnTo>
                        <a:pt x="7" y="639"/>
                      </a:lnTo>
                      <a:lnTo>
                        <a:pt x="7" y="642"/>
                      </a:lnTo>
                      <a:lnTo>
                        <a:pt x="5" y="646"/>
                      </a:lnTo>
                      <a:lnTo>
                        <a:pt x="5" y="649"/>
                      </a:lnTo>
                      <a:lnTo>
                        <a:pt x="5" y="652"/>
                      </a:lnTo>
                      <a:lnTo>
                        <a:pt x="5" y="656"/>
                      </a:lnTo>
                      <a:lnTo>
                        <a:pt x="3" y="659"/>
                      </a:lnTo>
                      <a:lnTo>
                        <a:pt x="3" y="662"/>
                      </a:lnTo>
                      <a:lnTo>
                        <a:pt x="3" y="664"/>
                      </a:lnTo>
                      <a:lnTo>
                        <a:pt x="3" y="667"/>
                      </a:lnTo>
                      <a:lnTo>
                        <a:pt x="2" y="672"/>
                      </a:lnTo>
                      <a:lnTo>
                        <a:pt x="2" y="679"/>
                      </a:lnTo>
                      <a:lnTo>
                        <a:pt x="2" y="684"/>
                      </a:lnTo>
                      <a:lnTo>
                        <a:pt x="0" y="689"/>
                      </a:lnTo>
                      <a:lnTo>
                        <a:pt x="0" y="692"/>
                      </a:lnTo>
                      <a:lnTo>
                        <a:pt x="0" y="697"/>
                      </a:lnTo>
                      <a:lnTo>
                        <a:pt x="2" y="701"/>
                      </a:lnTo>
                      <a:lnTo>
                        <a:pt x="3" y="704"/>
                      </a:lnTo>
                      <a:lnTo>
                        <a:pt x="7" y="707"/>
                      </a:lnTo>
                      <a:lnTo>
                        <a:pt x="10" y="709"/>
                      </a:lnTo>
                      <a:lnTo>
                        <a:pt x="15" y="711"/>
                      </a:lnTo>
                      <a:lnTo>
                        <a:pt x="22" y="712"/>
                      </a:lnTo>
                      <a:lnTo>
                        <a:pt x="27" y="712"/>
                      </a:lnTo>
                      <a:lnTo>
                        <a:pt x="33" y="714"/>
                      </a:lnTo>
                      <a:lnTo>
                        <a:pt x="35" y="714"/>
                      </a:lnTo>
                      <a:lnTo>
                        <a:pt x="38" y="716"/>
                      </a:lnTo>
                      <a:lnTo>
                        <a:pt x="42" y="716"/>
                      </a:lnTo>
                      <a:lnTo>
                        <a:pt x="45" y="717"/>
                      </a:lnTo>
                      <a:lnTo>
                        <a:pt x="47" y="717"/>
                      </a:lnTo>
                      <a:lnTo>
                        <a:pt x="50" y="717"/>
                      </a:lnTo>
                      <a:lnTo>
                        <a:pt x="53" y="717"/>
                      </a:lnTo>
                      <a:lnTo>
                        <a:pt x="57" y="719"/>
                      </a:lnTo>
                      <a:lnTo>
                        <a:pt x="58" y="719"/>
                      </a:lnTo>
                      <a:lnTo>
                        <a:pt x="62" y="719"/>
                      </a:lnTo>
                      <a:lnTo>
                        <a:pt x="65" y="719"/>
                      </a:lnTo>
                      <a:lnTo>
                        <a:pt x="68" y="721"/>
                      </a:lnTo>
                      <a:lnTo>
                        <a:pt x="70" y="721"/>
                      </a:lnTo>
                      <a:lnTo>
                        <a:pt x="73" y="721"/>
                      </a:lnTo>
                      <a:lnTo>
                        <a:pt x="77" y="721"/>
                      </a:lnTo>
                      <a:lnTo>
                        <a:pt x="80" y="722"/>
                      </a:lnTo>
                      <a:lnTo>
                        <a:pt x="82" y="722"/>
                      </a:lnTo>
                      <a:lnTo>
                        <a:pt x="85" y="722"/>
                      </a:lnTo>
                      <a:lnTo>
                        <a:pt x="88" y="722"/>
                      </a:lnTo>
                      <a:lnTo>
                        <a:pt x="92" y="724"/>
                      </a:lnTo>
                      <a:lnTo>
                        <a:pt x="93" y="724"/>
                      </a:lnTo>
                      <a:lnTo>
                        <a:pt x="97" y="724"/>
                      </a:lnTo>
                      <a:lnTo>
                        <a:pt x="100" y="724"/>
                      </a:lnTo>
                      <a:lnTo>
                        <a:pt x="103" y="726"/>
                      </a:lnTo>
                      <a:lnTo>
                        <a:pt x="107" y="726"/>
                      </a:lnTo>
                      <a:lnTo>
                        <a:pt x="110" y="726"/>
                      </a:lnTo>
                      <a:lnTo>
                        <a:pt x="112" y="726"/>
                      </a:lnTo>
                      <a:lnTo>
                        <a:pt x="115" y="726"/>
                      </a:lnTo>
                      <a:lnTo>
                        <a:pt x="118" y="726"/>
                      </a:lnTo>
                      <a:lnTo>
                        <a:pt x="122" y="726"/>
                      </a:lnTo>
                      <a:lnTo>
                        <a:pt x="125" y="727"/>
                      </a:lnTo>
                      <a:lnTo>
                        <a:pt x="127" y="727"/>
                      </a:lnTo>
                      <a:lnTo>
                        <a:pt x="130" y="727"/>
                      </a:lnTo>
                      <a:lnTo>
                        <a:pt x="133" y="727"/>
                      </a:lnTo>
                      <a:lnTo>
                        <a:pt x="137" y="729"/>
                      </a:lnTo>
                      <a:lnTo>
                        <a:pt x="138" y="729"/>
                      </a:lnTo>
                      <a:lnTo>
                        <a:pt x="142" y="729"/>
                      </a:lnTo>
                      <a:lnTo>
                        <a:pt x="145" y="729"/>
                      </a:lnTo>
                      <a:lnTo>
                        <a:pt x="148" y="729"/>
                      </a:lnTo>
                      <a:lnTo>
                        <a:pt x="152" y="731"/>
                      </a:lnTo>
                      <a:lnTo>
                        <a:pt x="153" y="731"/>
                      </a:lnTo>
                      <a:lnTo>
                        <a:pt x="157" y="731"/>
                      </a:lnTo>
                      <a:lnTo>
                        <a:pt x="160" y="731"/>
                      </a:lnTo>
                      <a:lnTo>
                        <a:pt x="163" y="732"/>
                      </a:lnTo>
                      <a:lnTo>
                        <a:pt x="165" y="732"/>
                      </a:lnTo>
                      <a:lnTo>
                        <a:pt x="168" y="732"/>
                      </a:lnTo>
                      <a:lnTo>
                        <a:pt x="172" y="732"/>
                      </a:lnTo>
                      <a:lnTo>
                        <a:pt x="175" y="734"/>
                      </a:lnTo>
                      <a:lnTo>
                        <a:pt x="178" y="734"/>
                      </a:lnTo>
                      <a:lnTo>
                        <a:pt x="182" y="734"/>
                      </a:lnTo>
                      <a:lnTo>
                        <a:pt x="183" y="734"/>
                      </a:lnTo>
                      <a:lnTo>
                        <a:pt x="187" y="736"/>
                      </a:lnTo>
                      <a:lnTo>
                        <a:pt x="190" y="736"/>
                      </a:lnTo>
                      <a:lnTo>
                        <a:pt x="193" y="737"/>
                      </a:lnTo>
                      <a:lnTo>
                        <a:pt x="195" y="737"/>
                      </a:lnTo>
                      <a:lnTo>
                        <a:pt x="198" y="739"/>
                      </a:lnTo>
                      <a:lnTo>
                        <a:pt x="203" y="739"/>
                      </a:lnTo>
                      <a:lnTo>
                        <a:pt x="206" y="737"/>
                      </a:lnTo>
                      <a:lnTo>
                        <a:pt x="210" y="732"/>
                      </a:lnTo>
                      <a:lnTo>
                        <a:pt x="211" y="729"/>
                      </a:lnTo>
                      <a:lnTo>
                        <a:pt x="211" y="722"/>
                      </a:lnTo>
                      <a:lnTo>
                        <a:pt x="211" y="717"/>
                      </a:lnTo>
                      <a:lnTo>
                        <a:pt x="213" y="712"/>
                      </a:lnTo>
                      <a:lnTo>
                        <a:pt x="213" y="707"/>
                      </a:lnTo>
                      <a:lnTo>
                        <a:pt x="215" y="701"/>
                      </a:lnTo>
                      <a:lnTo>
                        <a:pt x="216" y="696"/>
                      </a:lnTo>
                      <a:lnTo>
                        <a:pt x="216" y="691"/>
                      </a:lnTo>
                      <a:lnTo>
                        <a:pt x="218" y="686"/>
                      </a:lnTo>
                      <a:lnTo>
                        <a:pt x="223" y="687"/>
                      </a:lnTo>
                      <a:lnTo>
                        <a:pt x="226" y="687"/>
                      </a:lnTo>
                      <a:lnTo>
                        <a:pt x="231" y="689"/>
                      </a:lnTo>
                      <a:lnTo>
                        <a:pt x="236" y="691"/>
                      </a:lnTo>
                      <a:lnTo>
                        <a:pt x="240" y="692"/>
                      </a:lnTo>
                      <a:lnTo>
                        <a:pt x="245" y="692"/>
                      </a:lnTo>
                      <a:lnTo>
                        <a:pt x="250" y="694"/>
                      </a:lnTo>
                      <a:lnTo>
                        <a:pt x="253" y="696"/>
                      </a:lnTo>
                      <a:lnTo>
                        <a:pt x="258" y="696"/>
                      </a:lnTo>
                      <a:lnTo>
                        <a:pt x="261" y="697"/>
                      </a:lnTo>
                      <a:lnTo>
                        <a:pt x="266" y="697"/>
                      </a:lnTo>
                      <a:lnTo>
                        <a:pt x="271" y="699"/>
                      </a:lnTo>
                      <a:lnTo>
                        <a:pt x="275" y="699"/>
                      </a:lnTo>
                      <a:lnTo>
                        <a:pt x="280" y="701"/>
                      </a:lnTo>
                      <a:lnTo>
                        <a:pt x="285" y="701"/>
                      </a:lnTo>
                      <a:lnTo>
                        <a:pt x="290" y="702"/>
                      </a:lnTo>
                      <a:lnTo>
                        <a:pt x="293" y="702"/>
                      </a:lnTo>
                      <a:lnTo>
                        <a:pt x="298" y="702"/>
                      </a:lnTo>
                      <a:lnTo>
                        <a:pt x="301" y="704"/>
                      </a:lnTo>
                      <a:lnTo>
                        <a:pt x="306" y="704"/>
                      </a:lnTo>
                      <a:lnTo>
                        <a:pt x="311" y="704"/>
                      </a:lnTo>
                      <a:lnTo>
                        <a:pt x="315" y="704"/>
                      </a:lnTo>
                      <a:lnTo>
                        <a:pt x="320" y="704"/>
                      </a:lnTo>
                      <a:lnTo>
                        <a:pt x="325" y="706"/>
                      </a:lnTo>
                      <a:lnTo>
                        <a:pt x="328" y="706"/>
                      </a:lnTo>
                      <a:lnTo>
                        <a:pt x="333" y="706"/>
                      </a:lnTo>
                      <a:lnTo>
                        <a:pt x="336" y="706"/>
                      </a:lnTo>
                      <a:lnTo>
                        <a:pt x="341" y="706"/>
                      </a:lnTo>
                      <a:lnTo>
                        <a:pt x="346" y="706"/>
                      </a:lnTo>
                      <a:lnTo>
                        <a:pt x="350" y="706"/>
                      </a:lnTo>
                      <a:lnTo>
                        <a:pt x="355" y="706"/>
                      </a:lnTo>
                      <a:lnTo>
                        <a:pt x="360" y="707"/>
                      </a:lnTo>
                      <a:lnTo>
                        <a:pt x="363" y="706"/>
                      </a:lnTo>
                      <a:lnTo>
                        <a:pt x="368" y="706"/>
                      </a:lnTo>
                      <a:lnTo>
                        <a:pt x="373" y="706"/>
                      </a:lnTo>
                      <a:lnTo>
                        <a:pt x="376" y="706"/>
                      </a:lnTo>
                      <a:lnTo>
                        <a:pt x="381" y="706"/>
                      </a:lnTo>
                      <a:lnTo>
                        <a:pt x="386" y="706"/>
                      </a:lnTo>
                      <a:lnTo>
                        <a:pt x="390" y="706"/>
                      </a:lnTo>
                      <a:lnTo>
                        <a:pt x="395" y="706"/>
                      </a:lnTo>
                      <a:lnTo>
                        <a:pt x="400" y="704"/>
                      </a:lnTo>
                      <a:lnTo>
                        <a:pt x="405" y="704"/>
                      </a:lnTo>
                      <a:lnTo>
                        <a:pt x="408" y="704"/>
                      </a:lnTo>
                      <a:lnTo>
                        <a:pt x="413" y="704"/>
                      </a:lnTo>
                      <a:lnTo>
                        <a:pt x="418" y="704"/>
                      </a:lnTo>
                      <a:lnTo>
                        <a:pt x="421" y="704"/>
                      </a:lnTo>
                      <a:lnTo>
                        <a:pt x="426" y="704"/>
                      </a:lnTo>
                      <a:lnTo>
                        <a:pt x="431" y="704"/>
                      </a:lnTo>
                      <a:lnTo>
                        <a:pt x="436" y="702"/>
                      </a:lnTo>
                      <a:lnTo>
                        <a:pt x="441" y="702"/>
                      </a:lnTo>
                      <a:lnTo>
                        <a:pt x="444" y="702"/>
                      </a:lnTo>
                      <a:lnTo>
                        <a:pt x="449" y="702"/>
                      </a:lnTo>
                      <a:lnTo>
                        <a:pt x="454" y="701"/>
                      </a:lnTo>
                      <a:lnTo>
                        <a:pt x="459" y="701"/>
                      </a:lnTo>
                      <a:lnTo>
                        <a:pt x="464" y="701"/>
                      </a:lnTo>
                      <a:lnTo>
                        <a:pt x="468" y="701"/>
                      </a:lnTo>
                      <a:lnTo>
                        <a:pt x="473" y="699"/>
                      </a:lnTo>
                      <a:lnTo>
                        <a:pt x="478" y="699"/>
                      </a:lnTo>
                      <a:lnTo>
                        <a:pt x="483" y="699"/>
                      </a:lnTo>
                      <a:lnTo>
                        <a:pt x="488" y="699"/>
                      </a:lnTo>
                      <a:lnTo>
                        <a:pt x="493" y="697"/>
                      </a:lnTo>
                      <a:lnTo>
                        <a:pt x="498" y="697"/>
                      </a:lnTo>
                      <a:lnTo>
                        <a:pt x="503" y="697"/>
                      </a:lnTo>
                      <a:lnTo>
                        <a:pt x="508" y="697"/>
                      </a:lnTo>
                      <a:lnTo>
                        <a:pt x="511" y="696"/>
                      </a:lnTo>
                      <a:lnTo>
                        <a:pt x="514" y="696"/>
                      </a:lnTo>
                      <a:lnTo>
                        <a:pt x="518" y="696"/>
                      </a:lnTo>
                      <a:lnTo>
                        <a:pt x="521" y="696"/>
                      </a:lnTo>
                      <a:lnTo>
                        <a:pt x="526" y="694"/>
                      </a:lnTo>
                      <a:lnTo>
                        <a:pt x="529" y="694"/>
                      </a:lnTo>
                      <a:lnTo>
                        <a:pt x="533" y="694"/>
                      </a:lnTo>
                      <a:lnTo>
                        <a:pt x="538" y="694"/>
                      </a:lnTo>
                      <a:lnTo>
                        <a:pt x="541" y="692"/>
                      </a:lnTo>
                      <a:lnTo>
                        <a:pt x="546" y="692"/>
                      </a:lnTo>
                      <a:lnTo>
                        <a:pt x="549" y="691"/>
                      </a:lnTo>
                      <a:lnTo>
                        <a:pt x="554" y="691"/>
                      </a:lnTo>
                      <a:lnTo>
                        <a:pt x="558" y="689"/>
                      </a:lnTo>
                      <a:lnTo>
                        <a:pt x="561" y="689"/>
                      </a:lnTo>
                      <a:lnTo>
                        <a:pt x="566" y="687"/>
                      </a:lnTo>
                      <a:lnTo>
                        <a:pt x="569" y="687"/>
                      </a:lnTo>
                      <a:lnTo>
                        <a:pt x="573" y="684"/>
                      </a:lnTo>
                      <a:lnTo>
                        <a:pt x="576" y="684"/>
                      </a:lnTo>
                      <a:lnTo>
                        <a:pt x="579" y="681"/>
                      </a:lnTo>
                      <a:lnTo>
                        <a:pt x="583" y="681"/>
                      </a:lnTo>
                      <a:lnTo>
                        <a:pt x="586" y="677"/>
                      </a:lnTo>
                      <a:lnTo>
                        <a:pt x="589" y="676"/>
                      </a:lnTo>
                      <a:lnTo>
                        <a:pt x="593" y="674"/>
                      </a:lnTo>
                      <a:lnTo>
                        <a:pt x="596" y="672"/>
                      </a:lnTo>
                      <a:lnTo>
                        <a:pt x="599" y="669"/>
                      </a:lnTo>
                      <a:lnTo>
                        <a:pt x="601" y="666"/>
                      </a:lnTo>
                      <a:lnTo>
                        <a:pt x="603" y="662"/>
                      </a:lnTo>
                      <a:lnTo>
                        <a:pt x="606" y="661"/>
                      </a:lnTo>
                      <a:lnTo>
                        <a:pt x="608" y="656"/>
                      </a:lnTo>
                      <a:lnTo>
                        <a:pt x="609" y="652"/>
                      </a:lnTo>
                      <a:lnTo>
                        <a:pt x="611" y="647"/>
                      </a:lnTo>
                      <a:lnTo>
                        <a:pt x="613" y="644"/>
                      </a:lnTo>
                      <a:lnTo>
                        <a:pt x="613" y="642"/>
                      </a:lnTo>
                      <a:lnTo>
                        <a:pt x="613" y="639"/>
                      </a:lnTo>
                      <a:lnTo>
                        <a:pt x="613" y="637"/>
                      </a:lnTo>
                      <a:lnTo>
                        <a:pt x="614" y="634"/>
                      </a:lnTo>
                      <a:lnTo>
                        <a:pt x="613" y="629"/>
                      </a:lnTo>
                      <a:lnTo>
                        <a:pt x="613" y="626"/>
                      </a:lnTo>
                      <a:lnTo>
                        <a:pt x="613" y="622"/>
                      </a:lnTo>
                      <a:lnTo>
                        <a:pt x="613" y="617"/>
                      </a:lnTo>
                      <a:lnTo>
                        <a:pt x="613" y="614"/>
                      </a:lnTo>
                      <a:lnTo>
                        <a:pt x="611" y="609"/>
                      </a:lnTo>
                      <a:lnTo>
                        <a:pt x="611" y="604"/>
                      </a:lnTo>
                      <a:lnTo>
                        <a:pt x="611" y="599"/>
                      </a:lnTo>
                      <a:lnTo>
                        <a:pt x="609" y="594"/>
                      </a:lnTo>
                      <a:lnTo>
                        <a:pt x="609" y="589"/>
                      </a:lnTo>
                      <a:lnTo>
                        <a:pt x="609" y="584"/>
                      </a:lnTo>
                      <a:lnTo>
                        <a:pt x="609" y="579"/>
                      </a:lnTo>
                      <a:lnTo>
                        <a:pt x="608" y="574"/>
                      </a:lnTo>
                      <a:lnTo>
                        <a:pt x="608" y="569"/>
                      </a:lnTo>
                      <a:lnTo>
                        <a:pt x="606" y="564"/>
                      </a:lnTo>
                      <a:lnTo>
                        <a:pt x="606" y="561"/>
                      </a:lnTo>
                      <a:lnTo>
                        <a:pt x="604" y="556"/>
                      </a:lnTo>
                      <a:lnTo>
                        <a:pt x="604" y="553"/>
                      </a:lnTo>
                      <a:lnTo>
                        <a:pt x="603" y="548"/>
                      </a:lnTo>
                      <a:lnTo>
                        <a:pt x="603" y="546"/>
                      </a:lnTo>
                      <a:lnTo>
                        <a:pt x="601" y="541"/>
                      </a:lnTo>
                      <a:lnTo>
                        <a:pt x="601" y="539"/>
                      </a:lnTo>
                      <a:lnTo>
                        <a:pt x="601" y="536"/>
                      </a:lnTo>
                      <a:lnTo>
                        <a:pt x="601" y="534"/>
                      </a:lnTo>
                      <a:lnTo>
                        <a:pt x="599" y="531"/>
                      </a:lnTo>
                      <a:lnTo>
                        <a:pt x="599" y="526"/>
                      </a:lnTo>
                      <a:lnTo>
                        <a:pt x="599" y="523"/>
                      </a:lnTo>
                      <a:lnTo>
                        <a:pt x="599" y="519"/>
                      </a:lnTo>
                      <a:lnTo>
                        <a:pt x="599" y="516"/>
                      </a:lnTo>
                      <a:lnTo>
                        <a:pt x="599" y="511"/>
                      </a:lnTo>
                      <a:lnTo>
                        <a:pt x="599" y="508"/>
                      </a:lnTo>
                      <a:lnTo>
                        <a:pt x="599" y="504"/>
                      </a:lnTo>
                      <a:lnTo>
                        <a:pt x="599" y="501"/>
                      </a:lnTo>
                      <a:lnTo>
                        <a:pt x="598" y="496"/>
                      </a:lnTo>
                      <a:lnTo>
                        <a:pt x="598" y="493"/>
                      </a:lnTo>
                      <a:lnTo>
                        <a:pt x="598" y="489"/>
                      </a:lnTo>
                      <a:lnTo>
                        <a:pt x="598" y="486"/>
                      </a:lnTo>
                      <a:lnTo>
                        <a:pt x="598" y="483"/>
                      </a:lnTo>
                      <a:lnTo>
                        <a:pt x="599" y="478"/>
                      </a:lnTo>
                      <a:lnTo>
                        <a:pt x="599" y="474"/>
                      </a:lnTo>
                      <a:lnTo>
                        <a:pt x="599" y="471"/>
                      </a:lnTo>
                      <a:lnTo>
                        <a:pt x="599" y="468"/>
                      </a:lnTo>
                      <a:lnTo>
                        <a:pt x="599" y="464"/>
                      </a:lnTo>
                      <a:lnTo>
                        <a:pt x="599" y="459"/>
                      </a:lnTo>
                      <a:lnTo>
                        <a:pt x="599" y="456"/>
                      </a:lnTo>
                      <a:lnTo>
                        <a:pt x="599" y="453"/>
                      </a:lnTo>
                      <a:lnTo>
                        <a:pt x="599" y="449"/>
                      </a:lnTo>
                      <a:lnTo>
                        <a:pt x="601" y="446"/>
                      </a:lnTo>
                      <a:lnTo>
                        <a:pt x="601" y="443"/>
                      </a:lnTo>
                      <a:lnTo>
                        <a:pt x="601" y="439"/>
                      </a:lnTo>
                      <a:lnTo>
                        <a:pt x="601" y="434"/>
                      </a:lnTo>
                      <a:lnTo>
                        <a:pt x="603" y="431"/>
                      </a:lnTo>
                      <a:lnTo>
                        <a:pt x="603" y="428"/>
                      </a:lnTo>
                      <a:lnTo>
                        <a:pt x="603" y="424"/>
                      </a:lnTo>
                      <a:lnTo>
                        <a:pt x="604" y="421"/>
                      </a:lnTo>
                      <a:lnTo>
                        <a:pt x="604" y="418"/>
                      </a:lnTo>
                      <a:lnTo>
                        <a:pt x="606" y="414"/>
                      </a:lnTo>
                      <a:lnTo>
                        <a:pt x="606" y="409"/>
                      </a:lnTo>
                      <a:lnTo>
                        <a:pt x="606" y="406"/>
                      </a:lnTo>
                      <a:lnTo>
                        <a:pt x="606" y="403"/>
                      </a:lnTo>
                      <a:lnTo>
                        <a:pt x="608" y="399"/>
                      </a:lnTo>
                      <a:lnTo>
                        <a:pt x="608" y="396"/>
                      </a:lnTo>
                      <a:lnTo>
                        <a:pt x="609" y="393"/>
                      </a:lnTo>
                      <a:lnTo>
                        <a:pt x="609" y="388"/>
                      </a:lnTo>
                      <a:lnTo>
                        <a:pt x="611" y="384"/>
                      </a:lnTo>
                      <a:lnTo>
                        <a:pt x="611" y="381"/>
                      </a:lnTo>
                      <a:lnTo>
                        <a:pt x="613" y="378"/>
                      </a:lnTo>
                      <a:lnTo>
                        <a:pt x="613" y="375"/>
                      </a:lnTo>
                      <a:lnTo>
                        <a:pt x="614" y="371"/>
                      </a:lnTo>
                      <a:lnTo>
                        <a:pt x="614" y="368"/>
                      </a:lnTo>
                      <a:lnTo>
                        <a:pt x="616" y="363"/>
                      </a:lnTo>
                      <a:lnTo>
                        <a:pt x="616" y="361"/>
                      </a:lnTo>
                      <a:lnTo>
                        <a:pt x="618" y="358"/>
                      </a:lnTo>
                      <a:lnTo>
                        <a:pt x="618" y="353"/>
                      </a:lnTo>
                      <a:lnTo>
                        <a:pt x="619" y="350"/>
                      </a:lnTo>
                      <a:lnTo>
                        <a:pt x="621" y="346"/>
                      </a:lnTo>
                      <a:lnTo>
                        <a:pt x="621" y="343"/>
                      </a:lnTo>
                      <a:lnTo>
                        <a:pt x="623" y="340"/>
                      </a:lnTo>
                      <a:lnTo>
                        <a:pt x="623" y="335"/>
                      </a:lnTo>
                      <a:lnTo>
                        <a:pt x="624" y="333"/>
                      </a:lnTo>
                      <a:lnTo>
                        <a:pt x="626" y="330"/>
                      </a:lnTo>
                      <a:lnTo>
                        <a:pt x="626" y="325"/>
                      </a:lnTo>
                      <a:lnTo>
                        <a:pt x="628" y="323"/>
                      </a:lnTo>
                      <a:lnTo>
                        <a:pt x="629" y="318"/>
                      </a:lnTo>
                      <a:lnTo>
                        <a:pt x="631" y="315"/>
                      </a:lnTo>
                      <a:lnTo>
                        <a:pt x="631" y="311"/>
                      </a:lnTo>
                      <a:lnTo>
                        <a:pt x="633" y="308"/>
                      </a:lnTo>
                      <a:lnTo>
                        <a:pt x="633" y="305"/>
                      </a:lnTo>
                      <a:lnTo>
                        <a:pt x="634" y="301"/>
                      </a:lnTo>
                      <a:lnTo>
                        <a:pt x="636" y="298"/>
                      </a:lnTo>
                      <a:lnTo>
                        <a:pt x="637" y="293"/>
                      </a:lnTo>
                      <a:lnTo>
                        <a:pt x="639" y="290"/>
                      </a:lnTo>
                      <a:lnTo>
                        <a:pt x="641" y="285"/>
                      </a:lnTo>
                      <a:lnTo>
                        <a:pt x="642" y="280"/>
                      </a:lnTo>
                      <a:lnTo>
                        <a:pt x="644" y="276"/>
                      </a:lnTo>
                      <a:lnTo>
                        <a:pt x="646" y="271"/>
                      </a:lnTo>
                      <a:lnTo>
                        <a:pt x="647" y="266"/>
                      </a:lnTo>
                      <a:lnTo>
                        <a:pt x="649" y="263"/>
                      </a:lnTo>
                      <a:lnTo>
                        <a:pt x="651" y="258"/>
                      </a:lnTo>
                      <a:lnTo>
                        <a:pt x="654" y="255"/>
                      </a:lnTo>
                      <a:lnTo>
                        <a:pt x="656" y="250"/>
                      </a:lnTo>
                      <a:lnTo>
                        <a:pt x="657" y="245"/>
                      </a:lnTo>
                      <a:lnTo>
                        <a:pt x="659" y="241"/>
                      </a:lnTo>
                      <a:lnTo>
                        <a:pt x="661" y="236"/>
                      </a:lnTo>
                      <a:lnTo>
                        <a:pt x="664" y="233"/>
                      </a:lnTo>
                      <a:lnTo>
                        <a:pt x="666" y="228"/>
                      </a:lnTo>
                      <a:lnTo>
                        <a:pt x="667" y="225"/>
                      </a:lnTo>
                      <a:lnTo>
                        <a:pt x="669" y="220"/>
                      </a:lnTo>
                      <a:lnTo>
                        <a:pt x="671" y="216"/>
                      </a:lnTo>
                      <a:lnTo>
                        <a:pt x="672" y="211"/>
                      </a:lnTo>
                      <a:lnTo>
                        <a:pt x="674" y="208"/>
                      </a:lnTo>
                      <a:lnTo>
                        <a:pt x="677" y="203"/>
                      </a:lnTo>
                      <a:lnTo>
                        <a:pt x="679" y="200"/>
                      </a:lnTo>
                      <a:lnTo>
                        <a:pt x="681" y="195"/>
                      </a:lnTo>
                      <a:lnTo>
                        <a:pt x="682" y="190"/>
                      </a:lnTo>
                      <a:lnTo>
                        <a:pt x="684" y="186"/>
                      </a:lnTo>
                      <a:lnTo>
                        <a:pt x="686" y="181"/>
                      </a:lnTo>
                      <a:lnTo>
                        <a:pt x="687" y="176"/>
                      </a:lnTo>
                      <a:lnTo>
                        <a:pt x="689" y="173"/>
                      </a:lnTo>
                      <a:lnTo>
                        <a:pt x="691" y="168"/>
                      </a:lnTo>
                      <a:lnTo>
                        <a:pt x="692" y="165"/>
                      </a:lnTo>
                      <a:lnTo>
                        <a:pt x="692" y="162"/>
                      </a:lnTo>
                      <a:lnTo>
                        <a:pt x="694" y="160"/>
                      </a:lnTo>
                      <a:lnTo>
                        <a:pt x="696" y="155"/>
                      </a:lnTo>
                      <a:lnTo>
                        <a:pt x="697" y="152"/>
                      </a:lnTo>
                      <a:lnTo>
                        <a:pt x="699" y="147"/>
                      </a:lnTo>
                      <a:lnTo>
                        <a:pt x="701" y="140"/>
                      </a:lnTo>
                      <a:lnTo>
                        <a:pt x="702" y="138"/>
                      </a:lnTo>
                      <a:lnTo>
                        <a:pt x="704" y="135"/>
                      </a:lnTo>
                      <a:lnTo>
                        <a:pt x="706" y="132"/>
                      </a:lnTo>
                      <a:lnTo>
                        <a:pt x="707" y="128"/>
                      </a:lnTo>
                      <a:lnTo>
                        <a:pt x="709" y="125"/>
                      </a:lnTo>
                      <a:lnTo>
                        <a:pt x="711" y="122"/>
                      </a:lnTo>
                      <a:lnTo>
                        <a:pt x="712" y="118"/>
                      </a:lnTo>
                      <a:lnTo>
                        <a:pt x="712" y="115"/>
                      </a:lnTo>
                      <a:lnTo>
                        <a:pt x="714" y="112"/>
                      </a:lnTo>
                      <a:lnTo>
                        <a:pt x="716" y="107"/>
                      </a:lnTo>
                      <a:lnTo>
                        <a:pt x="717" y="105"/>
                      </a:lnTo>
                      <a:lnTo>
                        <a:pt x="719" y="102"/>
                      </a:lnTo>
                      <a:lnTo>
                        <a:pt x="721" y="97"/>
                      </a:lnTo>
                      <a:lnTo>
                        <a:pt x="722" y="93"/>
                      </a:lnTo>
                      <a:lnTo>
                        <a:pt x="722" y="90"/>
                      </a:lnTo>
                      <a:lnTo>
                        <a:pt x="724" y="87"/>
                      </a:lnTo>
                      <a:lnTo>
                        <a:pt x="726" y="83"/>
                      </a:lnTo>
                      <a:lnTo>
                        <a:pt x="727" y="82"/>
                      </a:lnTo>
                      <a:lnTo>
                        <a:pt x="729" y="78"/>
                      </a:lnTo>
                      <a:lnTo>
                        <a:pt x="731" y="75"/>
                      </a:lnTo>
                      <a:lnTo>
                        <a:pt x="734" y="77"/>
                      </a:lnTo>
                      <a:lnTo>
                        <a:pt x="736" y="78"/>
                      </a:lnTo>
                      <a:lnTo>
                        <a:pt x="739" y="78"/>
                      </a:lnTo>
                      <a:lnTo>
                        <a:pt x="742" y="77"/>
                      </a:lnTo>
                      <a:lnTo>
                        <a:pt x="746" y="73"/>
                      </a:lnTo>
                      <a:lnTo>
                        <a:pt x="747" y="70"/>
                      </a:lnTo>
                      <a:lnTo>
                        <a:pt x="751" y="65"/>
                      </a:lnTo>
                      <a:lnTo>
                        <a:pt x="754" y="62"/>
                      </a:lnTo>
                      <a:lnTo>
                        <a:pt x="756" y="58"/>
                      </a:lnTo>
                      <a:lnTo>
                        <a:pt x="759" y="55"/>
                      </a:lnTo>
                      <a:lnTo>
                        <a:pt x="762" y="52"/>
                      </a:lnTo>
                      <a:lnTo>
                        <a:pt x="766" y="48"/>
                      </a:lnTo>
                      <a:lnTo>
                        <a:pt x="769" y="45"/>
                      </a:lnTo>
                      <a:lnTo>
                        <a:pt x="771" y="42"/>
                      </a:lnTo>
                      <a:lnTo>
                        <a:pt x="774" y="38"/>
                      </a:lnTo>
                      <a:lnTo>
                        <a:pt x="777" y="35"/>
                      </a:lnTo>
                      <a:lnTo>
                        <a:pt x="779" y="30"/>
                      </a:lnTo>
                      <a:lnTo>
                        <a:pt x="782" y="27"/>
                      </a:lnTo>
                      <a:lnTo>
                        <a:pt x="786" y="23"/>
                      </a:lnTo>
                      <a:lnTo>
                        <a:pt x="789" y="18"/>
                      </a:lnTo>
                      <a:lnTo>
                        <a:pt x="789" y="15"/>
                      </a:lnTo>
                      <a:lnTo>
                        <a:pt x="789" y="12"/>
                      </a:lnTo>
                      <a:lnTo>
                        <a:pt x="787" y="7"/>
                      </a:lnTo>
                      <a:lnTo>
                        <a:pt x="786" y="3"/>
                      </a:lnTo>
                      <a:lnTo>
                        <a:pt x="782" y="2"/>
                      </a:lnTo>
                      <a:lnTo>
                        <a:pt x="779" y="0"/>
                      </a:lnTo>
                      <a:lnTo>
                        <a:pt x="776" y="0"/>
                      </a:lnTo>
                      <a:lnTo>
                        <a:pt x="77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6" name="Freeform 101"/>
                <p:cNvSpPr>
                  <a:spLocks/>
                </p:cNvSpPr>
                <p:nvPr/>
              </p:nvSpPr>
              <p:spPr bwMode="auto">
                <a:xfrm>
                  <a:off x="1628" y="1253"/>
                  <a:ext cx="395" cy="89"/>
                </a:xfrm>
                <a:custGeom>
                  <a:avLst/>
                  <a:gdLst>
                    <a:gd name="T0" fmla="*/ 382 w 395"/>
                    <a:gd name="T1" fmla="*/ 78 h 89"/>
                    <a:gd name="T2" fmla="*/ 363 w 395"/>
                    <a:gd name="T3" fmla="*/ 74 h 89"/>
                    <a:gd name="T4" fmla="*/ 345 w 395"/>
                    <a:gd name="T5" fmla="*/ 71 h 89"/>
                    <a:gd name="T6" fmla="*/ 327 w 395"/>
                    <a:gd name="T7" fmla="*/ 66 h 89"/>
                    <a:gd name="T8" fmla="*/ 308 w 395"/>
                    <a:gd name="T9" fmla="*/ 63 h 89"/>
                    <a:gd name="T10" fmla="*/ 290 w 395"/>
                    <a:gd name="T11" fmla="*/ 58 h 89"/>
                    <a:gd name="T12" fmla="*/ 273 w 395"/>
                    <a:gd name="T13" fmla="*/ 53 h 89"/>
                    <a:gd name="T14" fmla="*/ 255 w 395"/>
                    <a:gd name="T15" fmla="*/ 48 h 89"/>
                    <a:gd name="T16" fmla="*/ 237 w 395"/>
                    <a:gd name="T17" fmla="*/ 43 h 89"/>
                    <a:gd name="T18" fmla="*/ 218 w 395"/>
                    <a:gd name="T19" fmla="*/ 36 h 89"/>
                    <a:gd name="T20" fmla="*/ 200 w 395"/>
                    <a:gd name="T21" fmla="*/ 31 h 89"/>
                    <a:gd name="T22" fmla="*/ 182 w 395"/>
                    <a:gd name="T23" fmla="*/ 26 h 89"/>
                    <a:gd name="T24" fmla="*/ 164 w 395"/>
                    <a:gd name="T25" fmla="*/ 21 h 89"/>
                    <a:gd name="T26" fmla="*/ 145 w 395"/>
                    <a:gd name="T27" fmla="*/ 16 h 89"/>
                    <a:gd name="T28" fmla="*/ 127 w 395"/>
                    <a:gd name="T29" fmla="*/ 11 h 89"/>
                    <a:gd name="T30" fmla="*/ 109 w 395"/>
                    <a:gd name="T31" fmla="*/ 8 h 89"/>
                    <a:gd name="T32" fmla="*/ 90 w 395"/>
                    <a:gd name="T33" fmla="*/ 5 h 89"/>
                    <a:gd name="T34" fmla="*/ 72 w 395"/>
                    <a:gd name="T35" fmla="*/ 3 h 89"/>
                    <a:gd name="T36" fmla="*/ 54 w 395"/>
                    <a:gd name="T37" fmla="*/ 1 h 89"/>
                    <a:gd name="T38" fmla="*/ 35 w 395"/>
                    <a:gd name="T39" fmla="*/ 0 h 89"/>
                    <a:gd name="T40" fmla="*/ 17 w 395"/>
                    <a:gd name="T41" fmla="*/ 0 h 89"/>
                    <a:gd name="T42" fmla="*/ 2 w 395"/>
                    <a:gd name="T43" fmla="*/ 1 h 89"/>
                    <a:gd name="T44" fmla="*/ 4 w 395"/>
                    <a:gd name="T45" fmla="*/ 13 h 89"/>
                    <a:gd name="T46" fmla="*/ 22 w 395"/>
                    <a:gd name="T47" fmla="*/ 15 h 89"/>
                    <a:gd name="T48" fmla="*/ 39 w 395"/>
                    <a:gd name="T49" fmla="*/ 20 h 89"/>
                    <a:gd name="T50" fmla="*/ 57 w 395"/>
                    <a:gd name="T51" fmla="*/ 25 h 89"/>
                    <a:gd name="T52" fmla="*/ 75 w 395"/>
                    <a:gd name="T53" fmla="*/ 30 h 89"/>
                    <a:gd name="T54" fmla="*/ 94 w 395"/>
                    <a:gd name="T55" fmla="*/ 35 h 89"/>
                    <a:gd name="T56" fmla="*/ 112 w 395"/>
                    <a:gd name="T57" fmla="*/ 40 h 89"/>
                    <a:gd name="T58" fmla="*/ 130 w 395"/>
                    <a:gd name="T59" fmla="*/ 45 h 89"/>
                    <a:gd name="T60" fmla="*/ 149 w 395"/>
                    <a:gd name="T61" fmla="*/ 51 h 89"/>
                    <a:gd name="T62" fmla="*/ 167 w 395"/>
                    <a:gd name="T63" fmla="*/ 56 h 89"/>
                    <a:gd name="T64" fmla="*/ 185 w 395"/>
                    <a:gd name="T65" fmla="*/ 63 h 89"/>
                    <a:gd name="T66" fmla="*/ 203 w 395"/>
                    <a:gd name="T67" fmla="*/ 68 h 89"/>
                    <a:gd name="T68" fmla="*/ 222 w 395"/>
                    <a:gd name="T69" fmla="*/ 73 h 89"/>
                    <a:gd name="T70" fmla="*/ 240 w 395"/>
                    <a:gd name="T71" fmla="*/ 78 h 89"/>
                    <a:gd name="T72" fmla="*/ 258 w 395"/>
                    <a:gd name="T73" fmla="*/ 81 h 89"/>
                    <a:gd name="T74" fmla="*/ 277 w 395"/>
                    <a:gd name="T75" fmla="*/ 84 h 89"/>
                    <a:gd name="T76" fmla="*/ 295 w 395"/>
                    <a:gd name="T77" fmla="*/ 88 h 89"/>
                    <a:gd name="T78" fmla="*/ 313 w 395"/>
                    <a:gd name="T79" fmla="*/ 89 h 89"/>
                    <a:gd name="T80" fmla="*/ 332 w 395"/>
                    <a:gd name="T81" fmla="*/ 89 h 89"/>
                    <a:gd name="T82" fmla="*/ 350 w 395"/>
                    <a:gd name="T83" fmla="*/ 89 h 89"/>
                    <a:gd name="T84" fmla="*/ 368 w 395"/>
                    <a:gd name="T85" fmla="*/ 88 h 89"/>
                    <a:gd name="T86" fmla="*/ 387 w 395"/>
                    <a:gd name="T87" fmla="*/ 84 h 89"/>
                    <a:gd name="T88" fmla="*/ 393 w 395"/>
                    <a:gd name="T89" fmla="*/ 79 h 8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395"/>
                    <a:gd name="T136" fmla="*/ 0 h 89"/>
                    <a:gd name="T137" fmla="*/ 395 w 395"/>
                    <a:gd name="T138" fmla="*/ 89 h 8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395" h="89">
                      <a:moveTo>
                        <a:pt x="393" y="79"/>
                      </a:moveTo>
                      <a:lnTo>
                        <a:pt x="387" y="79"/>
                      </a:lnTo>
                      <a:lnTo>
                        <a:pt x="382" y="78"/>
                      </a:lnTo>
                      <a:lnTo>
                        <a:pt x="375" y="78"/>
                      </a:lnTo>
                      <a:lnTo>
                        <a:pt x="370" y="76"/>
                      </a:lnTo>
                      <a:lnTo>
                        <a:pt x="363" y="74"/>
                      </a:lnTo>
                      <a:lnTo>
                        <a:pt x="357" y="73"/>
                      </a:lnTo>
                      <a:lnTo>
                        <a:pt x="352" y="73"/>
                      </a:lnTo>
                      <a:lnTo>
                        <a:pt x="345" y="71"/>
                      </a:lnTo>
                      <a:lnTo>
                        <a:pt x="338" y="69"/>
                      </a:lnTo>
                      <a:lnTo>
                        <a:pt x="333" y="68"/>
                      </a:lnTo>
                      <a:lnTo>
                        <a:pt x="327" y="66"/>
                      </a:lnTo>
                      <a:lnTo>
                        <a:pt x="320" y="66"/>
                      </a:lnTo>
                      <a:lnTo>
                        <a:pt x="315" y="65"/>
                      </a:lnTo>
                      <a:lnTo>
                        <a:pt x="308" y="63"/>
                      </a:lnTo>
                      <a:lnTo>
                        <a:pt x="303" y="61"/>
                      </a:lnTo>
                      <a:lnTo>
                        <a:pt x="297" y="60"/>
                      </a:lnTo>
                      <a:lnTo>
                        <a:pt x="290" y="58"/>
                      </a:lnTo>
                      <a:lnTo>
                        <a:pt x="285" y="56"/>
                      </a:lnTo>
                      <a:lnTo>
                        <a:pt x="278" y="55"/>
                      </a:lnTo>
                      <a:lnTo>
                        <a:pt x="273" y="53"/>
                      </a:lnTo>
                      <a:lnTo>
                        <a:pt x="267" y="51"/>
                      </a:lnTo>
                      <a:lnTo>
                        <a:pt x="260" y="50"/>
                      </a:lnTo>
                      <a:lnTo>
                        <a:pt x="255" y="48"/>
                      </a:lnTo>
                      <a:lnTo>
                        <a:pt x="248" y="46"/>
                      </a:lnTo>
                      <a:lnTo>
                        <a:pt x="242" y="45"/>
                      </a:lnTo>
                      <a:lnTo>
                        <a:pt x="237" y="43"/>
                      </a:lnTo>
                      <a:lnTo>
                        <a:pt x="230" y="40"/>
                      </a:lnTo>
                      <a:lnTo>
                        <a:pt x="225" y="38"/>
                      </a:lnTo>
                      <a:lnTo>
                        <a:pt x="218" y="36"/>
                      </a:lnTo>
                      <a:lnTo>
                        <a:pt x="212" y="35"/>
                      </a:lnTo>
                      <a:lnTo>
                        <a:pt x="207" y="33"/>
                      </a:lnTo>
                      <a:lnTo>
                        <a:pt x="200" y="31"/>
                      </a:lnTo>
                      <a:lnTo>
                        <a:pt x="195" y="30"/>
                      </a:lnTo>
                      <a:lnTo>
                        <a:pt x="188" y="28"/>
                      </a:lnTo>
                      <a:lnTo>
                        <a:pt x="182" y="26"/>
                      </a:lnTo>
                      <a:lnTo>
                        <a:pt x="177" y="25"/>
                      </a:lnTo>
                      <a:lnTo>
                        <a:pt x="170" y="23"/>
                      </a:lnTo>
                      <a:lnTo>
                        <a:pt x="164" y="21"/>
                      </a:lnTo>
                      <a:lnTo>
                        <a:pt x="159" y="20"/>
                      </a:lnTo>
                      <a:lnTo>
                        <a:pt x="152" y="18"/>
                      </a:lnTo>
                      <a:lnTo>
                        <a:pt x="145" y="16"/>
                      </a:lnTo>
                      <a:lnTo>
                        <a:pt x="139" y="15"/>
                      </a:lnTo>
                      <a:lnTo>
                        <a:pt x="134" y="13"/>
                      </a:lnTo>
                      <a:lnTo>
                        <a:pt x="127" y="11"/>
                      </a:lnTo>
                      <a:lnTo>
                        <a:pt x="122" y="10"/>
                      </a:lnTo>
                      <a:lnTo>
                        <a:pt x="115" y="10"/>
                      </a:lnTo>
                      <a:lnTo>
                        <a:pt x="109" y="8"/>
                      </a:lnTo>
                      <a:lnTo>
                        <a:pt x="104" y="8"/>
                      </a:lnTo>
                      <a:lnTo>
                        <a:pt x="97" y="6"/>
                      </a:lnTo>
                      <a:lnTo>
                        <a:pt x="90" y="5"/>
                      </a:lnTo>
                      <a:lnTo>
                        <a:pt x="84" y="5"/>
                      </a:lnTo>
                      <a:lnTo>
                        <a:pt x="79" y="3"/>
                      </a:lnTo>
                      <a:lnTo>
                        <a:pt x="72" y="3"/>
                      </a:lnTo>
                      <a:lnTo>
                        <a:pt x="67" y="1"/>
                      </a:lnTo>
                      <a:lnTo>
                        <a:pt x="60" y="1"/>
                      </a:lnTo>
                      <a:lnTo>
                        <a:pt x="54" y="1"/>
                      </a:lnTo>
                      <a:lnTo>
                        <a:pt x="49" y="1"/>
                      </a:lnTo>
                      <a:lnTo>
                        <a:pt x="42" y="0"/>
                      </a:lnTo>
                      <a:lnTo>
                        <a:pt x="35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7" y="0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2" y="1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4" y="13"/>
                      </a:lnTo>
                      <a:lnTo>
                        <a:pt x="10" y="13"/>
                      </a:lnTo>
                      <a:lnTo>
                        <a:pt x="15" y="15"/>
                      </a:lnTo>
                      <a:lnTo>
                        <a:pt x="22" y="15"/>
                      </a:lnTo>
                      <a:lnTo>
                        <a:pt x="27" y="16"/>
                      </a:lnTo>
                      <a:lnTo>
                        <a:pt x="34" y="18"/>
                      </a:lnTo>
                      <a:lnTo>
                        <a:pt x="39" y="20"/>
                      </a:lnTo>
                      <a:lnTo>
                        <a:pt x="45" y="21"/>
                      </a:lnTo>
                      <a:lnTo>
                        <a:pt x="52" y="23"/>
                      </a:lnTo>
                      <a:lnTo>
                        <a:pt x="57" y="25"/>
                      </a:lnTo>
                      <a:lnTo>
                        <a:pt x="64" y="26"/>
                      </a:lnTo>
                      <a:lnTo>
                        <a:pt x="69" y="28"/>
                      </a:lnTo>
                      <a:lnTo>
                        <a:pt x="75" y="30"/>
                      </a:lnTo>
                      <a:lnTo>
                        <a:pt x="82" y="31"/>
                      </a:lnTo>
                      <a:lnTo>
                        <a:pt x="87" y="33"/>
                      </a:lnTo>
                      <a:lnTo>
                        <a:pt x="94" y="35"/>
                      </a:lnTo>
                      <a:lnTo>
                        <a:pt x="100" y="36"/>
                      </a:lnTo>
                      <a:lnTo>
                        <a:pt x="105" y="38"/>
                      </a:lnTo>
                      <a:lnTo>
                        <a:pt x="112" y="40"/>
                      </a:lnTo>
                      <a:lnTo>
                        <a:pt x="117" y="41"/>
                      </a:lnTo>
                      <a:lnTo>
                        <a:pt x="124" y="45"/>
                      </a:lnTo>
                      <a:lnTo>
                        <a:pt x="130" y="45"/>
                      </a:lnTo>
                      <a:lnTo>
                        <a:pt x="135" y="48"/>
                      </a:lnTo>
                      <a:lnTo>
                        <a:pt x="142" y="50"/>
                      </a:lnTo>
                      <a:lnTo>
                        <a:pt x="149" y="51"/>
                      </a:lnTo>
                      <a:lnTo>
                        <a:pt x="154" y="53"/>
                      </a:lnTo>
                      <a:lnTo>
                        <a:pt x="160" y="56"/>
                      </a:lnTo>
                      <a:lnTo>
                        <a:pt x="167" y="56"/>
                      </a:lnTo>
                      <a:lnTo>
                        <a:pt x="172" y="60"/>
                      </a:lnTo>
                      <a:lnTo>
                        <a:pt x="178" y="61"/>
                      </a:lnTo>
                      <a:lnTo>
                        <a:pt x="185" y="63"/>
                      </a:lnTo>
                      <a:lnTo>
                        <a:pt x="192" y="65"/>
                      </a:lnTo>
                      <a:lnTo>
                        <a:pt x="197" y="66"/>
                      </a:lnTo>
                      <a:lnTo>
                        <a:pt x="203" y="68"/>
                      </a:lnTo>
                      <a:lnTo>
                        <a:pt x="210" y="69"/>
                      </a:lnTo>
                      <a:lnTo>
                        <a:pt x="215" y="71"/>
                      </a:lnTo>
                      <a:lnTo>
                        <a:pt x="222" y="73"/>
                      </a:lnTo>
                      <a:lnTo>
                        <a:pt x="228" y="74"/>
                      </a:lnTo>
                      <a:lnTo>
                        <a:pt x="233" y="76"/>
                      </a:lnTo>
                      <a:lnTo>
                        <a:pt x="240" y="78"/>
                      </a:lnTo>
                      <a:lnTo>
                        <a:pt x="247" y="79"/>
                      </a:lnTo>
                      <a:lnTo>
                        <a:pt x="252" y="81"/>
                      </a:lnTo>
                      <a:lnTo>
                        <a:pt x="258" y="81"/>
                      </a:lnTo>
                      <a:lnTo>
                        <a:pt x="263" y="83"/>
                      </a:lnTo>
                      <a:lnTo>
                        <a:pt x="270" y="84"/>
                      </a:lnTo>
                      <a:lnTo>
                        <a:pt x="277" y="84"/>
                      </a:lnTo>
                      <a:lnTo>
                        <a:pt x="283" y="86"/>
                      </a:lnTo>
                      <a:lnTo>
                        <a:pt x="288" y="88"/>
                      </a:lnTo>
                      <a:lnTo>
                        <a:pt x="295" y="88"/>
                      </a:lnTo>
                      <a:lnTo>
                        <a:pt x="302" y="88"/>
                      </a:lnTo>
                      <a:lnTo>
                        <a:pt x="307" y="89"/>
                      </a:lnTo>
                      <a:lnTo>
                        <a:pt x="313" y="89"/>
                      </a:lnTo>
                      <a:lnTo>
                        <a:pt x="320" y="89"/>
                      </a:lnTo>
                      <a:lnTo>
                        <a:pt x="325" y="89"/>
                      </a:lnTo>
                      <a:lnTo>
                        <a:pt x="332" y="89"/>
                      </a:lnTo>
                      <a:lnTo>
                        <a:pt x="338" y="89"/>
                      </a:lnTo>
                      <a:lnTo>
                        <a:pt x="345" y="89"/>
                      </a:lnTo>
                      <a:lnTo>
                        <a:pt x="350" y="89"/>
                      </a:lnTo>
                      <a:lnTo>
                        <a:pt x="357" y="89"/>
                      </a:lnTo>
                      <a:lnTo>
                        <a:pt x="363" y="88"/>
                      </a:lnTo>
                      <a:lnTo>
                        <a:pt x="368" y="88"/>
                      </a:lnTo>
                      <a:lnTo>
                        <a:pt x="375" y="86"/>
                      </a:lnTo>
                      <a:lnTo>
                        <a:pt x="382" y="86"/>
                      </a:lnTo>
                      <a:lnTo>
                        <a:pt x="387" y="84"/>
                      </a:lnTo>
                      <a:lnTo>
                        <a:pt x="393" y="84"/>
                      </a:lnTo>
                      <a:lnTo>
                        <a:pt x="395" y="81"/>
                      </a:lnTo>
                      <a:lnTo>
                        <a:pt x="393" y="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7" name="Freeform 102"/>
                <p:cNvSpPr>
                  <a:spLocks/>
                </p:cNvSpPr>
                <p:nvPr/>
              </p:nvSpPr>
              <p:spPr bwMode="auto">
                <a:xfrm>
                  <a:off x="1815" y="1080"/>
                  <a:ext cx="120" cy="141"/>
                </a:xfrm>
                <a:custGeom>
                  <a:avLst/>
                  <a:gdLst>
                    <a:gd name="T0" fmla="*/ 113 w 120"/>
                    <a:gd name="T1" fmla="*/ 5 h 141"/>
                    <a:gd name="T2" fmla="*/ 101 w 120"/>
                    <a:gd name="T3" fmla="*/ 3 h 141"/>
                    <a:gd name="T4" fmla="*/ 91 w 120"/>
                    <a:gd name="T5" fmla="*/ 0 h 141"/>
                    <a:gd name="T6" fmla="*/ 83 w 120"/>
                    <a:gd name="T7" fmla="*/ 0 h 141"/>
                    <a:gd name="T8" fmla="*/ 68 w 120"/>
                    <a:gd name="T9" fmla="*/ 0 h 141"/>
                    <a:gd name="T10" fmla="*/ 60 w 120"/>
                    <a:gd name="T11" fmla="*/ 0 h 141"/>
                    <a:gd name="T12" fmla="*/ 51 w 120"/>
                    <a:gd name="T13" fmla="*/ 0 h 141"/>
                    <a:gd name="T14" fmla="*/ 41 w 120"/>
                    <a:gd name="T15" fmla="*/ 0 h 141"/>
                    <a:gd name="T16" fmla="*/ 33 w 120"/>
                    <a:gd name="T17" fmla="*/ 0 h 141"/>
                    <a:gd name="T18" fmla="*/ 23 w 120"/>
                    <a:gd name="T19" fmla="*/ 1 h 141"/>
                    <a:gd name="T20" fmla="*/ 15 w 120"/>
                    <a:gd name="T21" fmla="*/ 5 h 141"/>
                    <a:gd name="T22" fmla="*/ 6 w 120"/>
                    <a:gd name="T23" fmla="*/ 10 h 141"/>
                    <a:gd name="T24" fmla="*/ 1 w 120"/>
                    <a:gd name="T25" fmla="*/ 18 h 141"/>
                    <a:gd name="T26" fmla="*/ 0 w 120"/>
                    <a:gd name="T27" fmla="*/ 26 h 141"/>
                    <a:gd name="T28" fmla="*/ 3 w 120"/>
                    <a:gd name="T29" fmla="*/ 39 h 141"/>
                    <a:gd name="T30" fmla="*/ 8 w 120"/>
                    <a:gd name="T31" fmla="*/ 51 h 141"/>
                    <a:gd name="T32" fmla="*/ 11 w 120"/>
                    <a:gd name="T33" fmla="*/ 64 h 141"/>
                    <a:gd name="T34" fmla="*/ 16 w 120"/>
                    <a:gd name="T35" fmla="*/ 73 h 141"/>
                    <a:gd name="T36" fmla="*/ 21 w 120"/>
                    <a:gd name="T37" fmla="*/ 84 h 141"/>
                    <a:gd name="T38" fmla="*/ 26 w 120"/>
                    <a:gd name="T39" fmla="*/ 96 h 141"/>
                    <a:gd name="T40" fmla="*/ 30 w 120"/>
                    <a:gd name="T41" fmla="*/ 109 h 141"/>
                    <a:gd name="T42" fmla="*/ 36 w 120"/>
                    <a:gd name="T43" fmla="*/ 121 h 141"/>
                    <a:gd name="T44" fmla="*/ 43 w 120"/>
                    <a:gd name="T45" fmla="*/ 133 h 141"/>
                    <a:gd name="T46" fmla="*/ 50 w 120"/>
                    <a:gd name="T47" fmla="*/ 141 h 141"/>
                    <a:gd name="T48" fmla="*/ 55 w 120"/>
                    <a:gd name="T49" fmla="*/ 136 h 141"/>
                    <a:gd name="T50" fmla="*/ 51 w 120"/>
                    <a:gd name="T51" fmla="*/ 126 h 141"/>
                    <a:gd name="T52" fmla="*/ 46 w 120"/>
                    <a:gd name="T53" fmla="*/ 113 h 141"/>
                    <a:gd name="T54" fmla="*/ 41 w 120"/>
                    <a:gd name="T55" fmla="*/ 104 h 141"/>
                    <a:gd name="T56" fmla="*/ 35 w 120"/>
                    <a:gd name="T57" fmla="*/ 91 h 141"/>
                    <a:gd name="T58" fmla="*/ 30 w 120"/>
                    <a:gd name="T59" fmla="*/ 79 h 141"/>
                    <a:gd name="T60" fmla="*/ 26 w 120"/>
                    <a:gd name="T61" fmla="*/ 69 h 141"/>
                    <a:gd name="T62" fmla="*/ 21 w 120"/>
                    <a:gd name="T63" fmla="*/ 58 h 141"/>
                    <a:gd name="T64" fmla="*/ 20 w 120"/>
                    <a:gd name="T65" fmla="*/ 48 h 141"/>
                    <a:gd name="T66" fmla="*/ 16 w 120"/>
                    <a:gd name="T67" fmla="*/ 36 h 141"/>
                    <a:gd name="T68" fmla="*/ 16 w 120"/>
                    <a:gd name="T69" fmla="*/ 26 h 141"/>
                    <a:gd name="T70" fmla="*/ 21 w 120"/>
                    <a:gd name="T71" fmla="*/ 20 h 141"/>
                    <a:gd name="T72" fmla="*/ 31 w 120"/>
                    <a:gd name="T73" fmla="*/ 16 h 141"/>
                    <a:gd name="T74" fmla="*/ 43 w 120"/>
                    <a:gd name="T75" fmla="*/ 13 h 141"/>
                    <a:gd name="T76" fmla="*/ 56 w 120"/>
                    <a:gd name="T77" fmla="*/ 13 h 141"/>
                    <a:gd name="T78" fmla="*/ 66 w 120"/>
                    <a:gd name="T79" fmla="*/ 13 h 141"/>
                    <a:gd name="T80" fmla="*/ 80 w 120"/>
                    <a:gd name="T81" fmla="*/ 11 h 141"/>
                    <a:gd name="T82" fmla="*/ 91 w 120"/>
                    <a:gd name="T83" fmla="*/ 10 h 141"/>
                    <a:gd name="T84" fmla="*/ 101 w 120"/>
                    <a:gd name="T85" fmla="*/ 10 h 141"/>
                    <a:gd name="T86" fmla="*/ 111 w 120"/>
                    <a:gd name="T87" fmla="*/ 6 h 141"/>
                    <a:gd name="T88" fmla="*/ 120 w 120"/>
                    <a:gd name="T89" fmla="*/ 8 h 141"/>
                    <a:gd name="T90" fmla="*/ 120 w 120"/>
                    <a:gd name="T91" fmla="*/ 6 h 141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20"/>
                    <a:gd name="T139" fmla="*/ 0 h 141"/>
                    <a:gd name="T140" fmla="*/ 120 w 120"/>
                    <a:gd name="T141" fmla="*/ 141 h 141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20" h="141">
                      <a:moveTo>
                        <a:pt x="120" y="6"/>
                      </a:moveTo>
                      <a:lnTo>
                        <a:pt x="116" y="5"/>
                      </a:lnTo>
                      <a:lnTo>
                        <a:pt x="113" y="5"/>
                      </a:lnTo>
                      <a:lnTo>
                        <a:pt x="110" y="5"/>
                      </a:lnTo>
                      <a:lnTo>
                        <a:pt x="106" y="5"/>
                      </a:lnTo>
                      <a:lnTo>
                        <a:pt x="101" y="3"/>
                      </a:lnTo>
                      <a:lnTo>
                        <a:pt x="98" y="1"/>
                      </a:lnTo>
                      <a:lnTo>
                        <a:pt x="95" y="0"/>
                      </a:lnTo>
                      <a:lnTo>
                        <a:pt x="91" y="0"/>
                      </a:lnTo>
                      <a:lnTo>
                        <a:pt x="88" y="0"/>
                      </a:lnTo>
                      <a:lnTo>
                        <a:pt x="86" y="0"/>
                      </a:lnTo>
                      <a:lnTo>
                        <a:pt x="83" y="0"/>
                      </a:lnTo>
                      <a:lnTo>
                        <a:pt x="80" y="0"/>
                      </a:lnTo>
                      <a:lnTo>
                        <a:pt x="75" y="0"/>
                      </a:lnTo>
                      <a:lnTo>
                        <a:pt x="68" y="0"/>
                      </a:lnTo>
                      <a:lnTo>
                        <a:pt x="65" y="0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6" y="0"/>
                      </a:lnTo>
                      <a:lnTo>
                        <a:pt x="53" y="0"/>
                      </a:lnTo>
                      <a:lnTo>
                        <a:pt x="51" y="0"/>
                      </a:lnTo>
                      <a:lnTo>
                        <a:pt x="48" y="0"/>
                      </a:lnTo>
                      <a:lnTo>
                        <a:pt x="45" y="0"/>
                      </a:lnTo>
                      <a:lnTo>
                        <a:pt x="41" y="0"/>
                      </a:lnTo>
                      <a:lnTo>
                        <a:pt x="40" y="0"/>
                      </a:lnTo>
                      <a:lnTo>
                        <a:pt x="36" y="0"/>
                      </a:lnTo>
                      <a:lnTo>
                        <a:pt x="33" y="0"/>
                      </a:lnTo>
                      <a:lnTo>
                        <a:pt x="30" y="0"/>
                      </a:lnTo>
                      <a:lnTo>
                        <a:pt x="26" y="1"/>
                      </a:lnTo>
                      <a:lnTo>
                        <a:pt x="23" y="1"/>
                      </a:lnTo>
                      <a:lnTo>
                        <a:pt x="20" y="3"/>
                      </a:lnTo>
                      <a:lnTo>
                        <a:pt x="18" y="3"/>
                      </a:lnTo>
                      <a:lnTo>
                        <a:pt x="15" y="5"/>
                      </a:lnTo>
                      <a:lnTo>
                        <a:pt x="11" y="6"/>
                      </a:lnTo>
                      <a:lnTo>
                        <a:pt x="10" y="8"/>
                      </a:lnTo>
                      <a:lnTo>
                        <a:pt x="6" y="10"/>
                      </a:lnTo>
                      <a:lnTo>
                        <a:pt x="5" y="11"/>
                      </a:lnTo>
                      <a:lnTo>
                        <a:pt x="3" y="15"/>
                      </a:lnTo>
                      <a:lnTo>
                        <a:pt x="1" y="18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0" y="26"/>
                      </a:lnTo>
                      <a:lnTo>
                        <a:pt x="1" y="31"/>
                      </a:lnTo>
                      <a:lnTo>
                        <a:pt x="1" y="34"/>
                      </a:lnTo>
                      <a:lnTo>
                        <a:pt x="3" y="39"/>
                      </a:lnTo>
                      <a:lnTo>
                        <a:pt x="5" y="43"/>
                      </a:lnTo>
                      <a:lnTo>
                        <a:pt x="6" y="48"/>
                      </a:lnTo>
                      <a:lnTo>
                        <a:pt x="8" y="51"/>
                      </a:lnTo>
                      <a:lnTo>
                        <a:pt x="8" y="56"/>
                      </a:lnTo>
                      <a:lnTo>
                        <a:pt x="10" y="59"/>
                      </a:lnTo>
                      <a:lnTo>
                        <a:pt x="11" y="64"/>
                      </a:lnTo>
                      <a:lnTo>
                        <a:pt x="13" y="68"/>
                      </a:lnTo>
                      <a:lnTo>
                        <a:pt x="15" y="69"/>
                      </a:lnTo>
                      <a:lnTo>
                        <a:pt x="16" y="73"/>
                      </a:lnTo>
                      <a:lnTo>
                        <a:pt x="18" y="76"/>
                      </a:lnTo>
                      <a:lnTo>
                        <a:pt x="20" y="79"/>
                      </a:lnTo>
                      <a:lnTo>
                        <a:pt x="21" y="84"/>
                      </a:lnTo>
                      <a:lnTo>
                        <a:pt x="23" y="88"/>
                      </a:lnTo>
                      <a:lnTo>
                        <a:pt x="25" y="93"/>
                      </a:lnTo>
                      <a:lnTo>
                        <a:pt x="26" y="96"/>
                      </a:lnTo>
                      <a:lnTo>
                        <a:pt x="28" y="101"/>
                      </a:lnTo>
                      <a:lnTo>
                        <a:pt x="30" y="104"/>
                      </a:lnTo>
                      <a:lnTo>
                        <a:pt x="30" y="109"/>
                      </a:lnTo>
                      <a:lnTo>
                        <a:pt x="31" y="113"/>
                      </a:lnTo>
                      <a:lnTo>
                        <a:pt x="33" y="118"/>
                      </a:lnTo>
                      <a:lnTo>
                        <a:pt x="36" y="121"/>
                      </a:lnTo>
                      <a:lnTo>
                        <a:pt x="38" y="124"/>
                      </a:lnTo>
                      <a:lnTo>
                        <a:pt x="40" y="129"/>
                      </a:lnTo>
                      <a:lnTo>
                        <a:pt x="43" y="133"/>
                      </a:lnTo>
                      <a:lnTo>
                        <a:pt x="45" y="136"/>
                      </a:lnTo>
                      <a:lnTo>
                        <a:pt x="48" y="139"/>
                      </a:lnTo>
                      <a:lnTo>
                        <a:pt x="50" y="141"/>
                      </a:lnTo>
                      <a:lnTo>
                        <a:pt x="53" y="139"/>
                      </a:lnTo>
                      <a:lnTo>
                        <a:pt x="53" y="138"/>
                      </a:lnTo>
                      <a:lnTo>
                        <a:pt x="55" y="136"/>
                      </a:lnTo>
                      <a:lnTo>
                        <a:pt x="53" y="133"/>
                      </a:lnTo>
                      <a:lnTo>
                        <a:pt x="53" y="129"/>
                      </a:lnTo>
                      <a:lnTo>
                        <a:pt x="51" y="126"/>
                      </a:lnTo>
                      <a:lnTo>
                        <a:pt x="51" y="124"/>
                      </a:lnTo>
                      <a:lnTo>
                        <a:pt x="48" y="118"/>
                      </a:lnTo>
                      <a:lnTo>
                        <a:pt x="46" y="113"/>
                      </a:lnTo>
                      <a:lnTo>
                        <a:pt x="45" y="109"/>
                      </a:lnTo>
                      <a:lnTo>
                        <a:pt x="43" y="106"/>
                      </a:lnTo>
                      <a:lnTo>
                        <a:pt x="41" y="104"/>
                      </a:lnTo>
                      <a:lnTo>
                        <a:pt x="40" y="101"/>
                      </a:lnTo>
                      <a:lnTo>
                        <a:pt x="36" y="96"/>
                      </a:lnTo>
                      <a:lnTo>
                        <a:pt x="35" y="91"/>
                      </a:lnTo>
                      <a:lnTo>
                        <a:pt x="33" y="88"/>
                      </a:lnTo>
                      <a:lnTo>
                        <a:pt x="31" y="84"/>
                      </a:lnTo>
                      <a:lnTo>
                        <a:pt x="30" y="79"/>
                      </a:lnTo>
                      <a:lnTo>
                        <a:pt x="28" y="78"/>
                      </a:lnTo>
                      <a:lnTo>
                        <a:pt x="26" y="73"/>
                      </a:lnTo>
                      <a:lnTo>
                        <a:pt x="26" y="69"/>
                      </a:lnTo>
                      <a:lnTo>
                        <a:pt x="25" y="66"/>
                      </a:lnTo>
                      <a:lnTo>
                        <a:pt x="23" y="63"/>
                      </a:lnTo>
                      <a:lnTo>
                        <a:pt x="21" y="58"/>
                      </a:lnTo>
                      <a:lnTo>
                        <a:pt x="21" y="54"/>
                      </a:lnTo>
                      <a:lnTo>
                        <a:pt x="20" y="51"/>
                      </a:lnTo>
                      <a:lnTo>
                        <a:pt x="20" y="48"/>
                      </a:lnTo>
                      <a:lnTo>
                        <a:pt x="18" y="44"/>
                      </a:lnTo>
                      <a:lnTo>
                        <a:pt x="18" y="41"/>
                      </a:lnTo>
                      <a:lnTo>
                        <a:pt x="16" y="36"/>
                      </a:lnTo>
                      <a:lnTo>
                        <a:pt x="16" y="33"/>
                      </a:lnTo>
                      <a:lnTo>
                        <a:pt x="16" y="30"/>
                      </a:lnTo>
                      <a:lnTo>
                        <a:pt x="16" y="26"/>
                      </a:lnTo>
                      <a:lnTo>
                        <a:pt x="18" y="23"/>
                      </a:lnTo>
                      <a:lnTo>
                        <a:pt x="20" y="21"/>
                      </a:lnTo>
                      <a:lnTo>
                        <a:pt x="21" y="20"/>
                      </a:lnTo>
                      <a:lnTo>
                        <a:pt x="25" y="18"/>
                      </a:lnTo>
                      <a:lnTo>
                        <a:pt x="28" y="16"/>
                      </a:lnTo>
                      <a:lnTo>
                        <a:pt x="31" y="16"/>
                      </a:lnTo>
                      <a:lnTo>
                        <a:pt x="35" y="15"/>
                      </a:lnTo>
                      <a:lnTo>
                        <a:pt x="40" y="15"/>
                      </a:lnTo>
                      <a:lnTo>
                        <a:pt x="43" y="13"/>
                      </a:lnTo>
                      <a:lnTo>
                        <a:pt x="48" y="13"/>
                      </a:lnTo>
                      <a:lnTo>
                        <a:pt x="51" y="13"/>
                      </a:lnTo>
                      <a:lnTo>
                        <a:pt x="56" y="13"/>
                      </a:lnTo>
                      <a:lnTo>
                        <a:pt x="60" y="13"/>
                      </a:lnTo>
                      <a:lnTo>
                        <a:pt x="63" y="13"/>
                      </a:lnTo>
                      <a:lnTo>
                        <a:pt x="66" y="13"/>
                      </a:lnTo>
                      <a:lnTo>
                        <a:pt x="71" y="11"/>
                      </a:lnTo>
                      <a:lnTo>
                        <a:pt x="75" y="11"/>
                      </a:lnTo>
                      <a:lnTo>
                        <a:pt x="80" y="11"/>
                      </a:lnTo>
                      <a:lnTo>
                        <a:pt x="83" y="10"/>
                      </a:lnTo>
                      <a:lnTo>
                        <a:pt x="88" y="10"/>
                      </a:lnTo>
                      <a:lnTo>
                        <a:pt x="91" y="10"/>
                      </a:lnTo>
                      <a:lnTo>
                        <a:pt x="96" y="10"/>
                      </a:lnTo>
                      <a:lnTo>
                        <a:pt x="98" y="10"/>
                      </a:lnTo>
                      <a:lnTo>
                        <a:pt x="101" y="10"/>
                      </a:lnTo>
                      <a:lnTo>
                        <a:pt x="105" y="8"/>
                      </a:lnTo>
                      <a:lnTo>
                        <a:pt x="108" y="8"/>
                      </a:lnTo>
                      <a:lnTo>
                        <a:pt x="111" y="6"/>
                      </a:lnTo>
                      <a:lnTo>
                        <a:pt x="115" y="6"/>
                      </a:lnTo>
                      <a:lnTo>
                        <a:pt x="116" y="6"/>
                      </a:lnTo>
                      <a:lnTo>
                        <a:pt x="120" y="8"/>
                      </a:lnTo>
                      <a:lnTo>
                        <a:pt x="12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8" name="Freeform 103"/>
                <p:cNvSpPr>
                  <a:spLocks/>
                </p:cNvSpPr>
                <p:nvPr/>
              </p:nvSpPr>
              <p:spPr bwMode="auto">
                <a:xfrm>
                  <a:off x="1811" y="1053"/>
                  <a:ext cx="130" cy="203"/>
                </a:xfrm>
                <a:custGeom>
                  <a:avLst/>
                  <a:gdLst>
                    <a:gd name="T0" fmla="*/ 9 w 130"/>
                    <a:gd name="T1" fmla="*/ 12 h 203"/>
                    <a:gd name="T2" fmla="*/ 20 w 130"/>
                    <a:gd name="T3" fmla="*/ 12 h 203"/>
                    <a:gd name="T4" fmla="*/ 34 w 130"/>
                    <a:gd name="T5" fmla="*/ 13 h 203"/>
                    <a:gd name="T6" fmla="*/ 45 w 130"/>
                    <a:gd name="T7" fmla="*/ 17 h 203"/>
                    <a:gd name="T8" fmla="*/ 60 w 130"/>
                    <a:gd name="T9" fmla="*/ 20 h 203"/>
                    <a:gd name="T10" fmla="*/ 72 w 130"/>
                    <a:gd name="T11" fmla="*/ 27 h 203"/>
                    <a:gd name="T12" fmla="*/ 84 w 130"/>
                    <a:gd name="T13" fmla="*/ 32 h 203"/>
                    <a:gd name="T14" fmla="*/ 94 w 130"/>
                    <a:gd name="T15" fmla="*/ 40 h 203"/>
                    <a:gd name="T16" fmla="*/ 100 w 130"/>
                    <a:gd name="T17" fmla="*/ 48 h 203"/>
                    <a:gd name="T18" fmla="*/ 104 w 130"/>
                    <a:gd name="T19" fmla="*/ 58 h 203"/>
                    <a:gd name="T20" fmla="*/ 105 w 130"/>
                    <a:gd name="T21" fmla="*/ 71 h 203"/>
                    <a:gd name="T22" fmla="*/ 102 w 130"/>
                    <a:gd name="T23" fmla="*/ 81 h 203"/>
                    <a:gd name="T24" fmla="*/ 99 w 130"/>
                    <a:gd name="T25" fmla="*/ 93 h 203"/>
                    <a:gd name="T26" fmla="*/ 94 w 130"/>
                    <a:gd name="T27" fmla="*/ 105 h 203"/>
                    <a:gd name="T28" fmla="*/ 89 w 130"/>
                    <a:gd name="T29" fmla="*/ 116 h 203"/>
                    <a:gd name="T30" fmla="*/ 84 w 130"/>
                    <a:gd name="T31" fmla="*/ 126 h 203"/>
                    <a:gd name="T32" fmla="*/ 77 w 130"/>
                    <a:gd name="T33" fmla="*/ 138 h 203"/>
                    <a:gd name="T34" fmla="*/ 70 w 130"/>
                    <a:gd name="T35" fmla="*/ 148 h 203"/>
                    <a:gd name="T36" fmla="*/ 64 w 130"/>
                    <a:gd name="T37" fmla="*/ 160 h 203"/>
                    <a:gd name="T38" fmla="*/ 55 w 130"/>
                    <a:gd name="T39" fmla="*/ 170 h 203"/>
                    <a:gd name="T40" fmla="*/ 49 w 130"/>
                    <a:gd name="T41" fmla="*/ 178 h 203"/>
                    <a:gd name="T42" fmla="*/ 40 w 130"/>
                    <a:gd name="T43" fmla="*/ 188 h 203"/>
                    <a:gd name="T44" fmla="*/ 44 w 130"/>
                    <a:gd name="T45" fmla="*/ 200 h 203"/>
                    <a:gd name="T46" fmla="*/ 55 w 130"/>
                    <a:gd name="T47" fmla="*/ 201 h 203"/>
                    <a:gd name="T48" fmla="*/ 65 w 130"/>
                    <a:gd name="T49" fmla="*/ 193 h 203"/>
                    <a:gd name="T50" fmla="*/ 74 w 130"/>
                    <a:gd name="T51" fmla="*/ 183 h 203"/>
                    <a:gd name="T52" fmla="*/ 84 w 130"/>
                    <a:gd name="T53" fmla="*/ 171 h 203"/>
                    <a:gd name="T54" fmla="*/ 94 w 130"/>
                    <a:gd name="T55" fmla="*/ 156 h 203"/>
                    <a:gd name="T56" fmla="*/ 102 w 130"/>
                    <a:gd name="T57" fmla="*/ 141 h 203"/>
                    <a:gd name="T58" fmla="*/ 110 w 130"/>
                    <a:gd name="T59" fmla="*/ 126 h 203"/>
                    <a:gd name="T60" fmla="*/ 117 w 130"/>
                    <a:gd name="T61" fmla="*/ 111 h 203"/>
                    <a:gd name="T62" fmla="*/ 124 w 130"/>
                    <a:gd name="T63" fmla="*/ 96 h 203"/>
                    <a:gd name="T64" fmla="*/ 127 w 130"/>
                    <a:gd name="T65" fmla="*/ 81 h 203"/>
                    <a:gd name="T66" fmla="*/ 129 w 130"/>
                    <a:gd name="T67" fmla="*/ 66 h 203"/>
                    <a:gd name="T68" fmla="*/ 130 w 130"/>
                    <a:gd name="T69" fmla="*/ 53 h 203"/>
                    <a:gd name="T70" fmla="*/ 125 w 130"/>
                    <a:gd name="T71" fmla="*/ 38 h 203"/>
                    <a:gd name="T72" fmla="*/ 119 w 130"/>
                    <a:gd name="T73" fmla="*/ 27 h 203"/>
                    <a:gd name="T74" fmla="*/ 109 w 130"/>
                    <a:gd name="T75" fmla="*/ 17 h 203"/>
                    <a:gd name="T76" fmla="*/ 97 w 130"/>
                    <a:gd name="T77" fmla="*/ 10 h 203"/>
                    <a:gd name="T78" fmla="*/ 82 w 130"/>
                    <a:gd name="T79" fmla="*/ 3 h 203"/>
                    <a:gd name="T80" fmla="*/ 67 w 130"/>
                    <a:gd name="T81" fmla="*/ 2 h 203"/>
                    <a:gd name="T82" fmla="*/ 52 w 130"/>
                    <a:gd name="T83" fmla="*/ 0 h 203"/>
                    <a:gd name="T84" fmla="*/ 37 w 130"/>
                    <a:gd name="T85" fmla="*/ 2 h 203"/>
                    <a:gd name="T86" fmla="*/ 22 w 130"/>
                    <a:gd name="T87" fmla="*/ 3 h 203"/>
                    <a:gd name="T88" fmla="*/ 9 w 130"/>
                    <a:gd name="T89" fmla="*/ 7 h 203"/>
                    <a:gd name="T90" fmla="*/ 0 w 130"/>
                    <a:gd name="T91" fmla="*/ 10 h 203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30"/>
                    <a:gd name="T139" fmla="*/ 0 h 203"/>
                    <a:gd name="T140" fmla="*/ 130 w 130"/>
                    <a:gd name="T141" fmla="*/ 203 h 203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30" h="203">
                      <a:moveTo>
                        <a:pt x="2" y="12"/>
                      </a:moveTo>
                      <a:lnTo>
                        <a:pt x="5" y="12"/>
                      </a:lnTo>
                      <a:lnTo>
                        <a:pt x="9" y="12"/>
                      </a:lnTo>
                      <a:lnTo>
                        <a:pt x="12" y="12"/>
                      </a:lnTo>
                      <a:lnTo>
                        <a:pt x="17" y="12"/>
                      </a:lnTo>
                      <a:lnTo>
                        <a:pt x="20" y="12"/>
                      </a:lnTo>
                      <a:lnTo>
                        <a:pt x="24" y="12"/>
                      </a:lnTo>
                      <a:lnTo>
                        <a:pt x="29" y="13"/>
                      </a:lnTo>
                      <a:lnTo>
                        <a:pt x="34" y="13"/>
                      </a:lnTo>
                      <a:lnTo>
                        <a:pt x="37" y="13"/>
                      </a:lnTo>
                      <a:lnTo>
                        <a:pt x="42" y="15"/>
                      </a:lnTo>
                      <a:lnTo>
                        <a:pt x="45" y="17"/>
                      </a:lnTo>
                      <a:lnTo>
                        <a:pt x="50" y="18"/>
                      </a:lnTo>
                      <a:lnTo>
                        <a:pt x="55" y="18"/>
                      </a:lnTo>
                      <a:lnTo>
                        <a:pt x="60" y="20"/>
                      </a:lnTo>
                      <a:lnTo>
                        <a:pt x="64" y="22"/>
                      </a:lnTo>
                      <a:lnTo>
                        <a:pt x="69" y="25"/>
                      </a:lnTo>
                      <a:lnTo>
                        <a:pt x="72" y="27"/>
                      </a:lnTo>
                      <a:lnTo>
                        <a:pt x="77" y="27"/>
                      </a:lnTo>
                      <a:lnTo>
                        <a:pt x="80" y="30"/>
                      </a:lnTo>
                      <a:lnTo>
                        <a:pt x="84" y="32"/>
                      </a:lnTo>
                      <a:lnTo>
                        <a:pt x="87" y="35"/>
                      </a:lnTo>
                      <a:lnTo>
                        <a:pt x="90" y="37"/>
                      </a:lnTo>
                      <a:lnTo>
                        <a:pt x="94" y="40"/>
                      </a:lnTo>
                      <a:lnTo>
                        <a:pt x="97" y="43"/>
                      </a:lnTo>
                      <a:lnTo>
                        <a:pt x="99" y="45"/>
                      </a:lnTo>
                      <a:lnTo>
                        <a:pt x="100" y="48"/>
                      </a:lnTo>
                      <a:lnTo>
                        <a:pt x="102" y="52"/>
                      </a:lnTo>
                      <a:lnTo>
                        <a:pt x="104" y="55"/>
                      </a:lnTo>
                      <a:lnTo>
                        <a:pt x="104" y="58"/>
                      </a:lnTo>
                      <a:lnTo>
                        <a:pt x="105" y="61"/>
                      </a:lnTo>
                      <a:lnTo>
                        <a:pt x="105" y="66"/>
                      </a:lnTo>
                      <a:lnTo>
                        <a:pt x="105" y="71"/>
                      </a:lnTo>
                      <a:lnTo>
                        <a:pt x="104" y="73"/>
                      </a:lnTo>
                      <a:lnTo>
                        <a:pt x="102" y="78"/>
                      </a:lnTo>
                      <a:lnTo>
                        <a:pt x="102" y="81"/>
                      </a:lnTo>
                      <a:lnTo>
                        <a:pt x="100" y="85"/>
                      </a:lnTo>
                      <a:lnTo>
                        <a:pt x="99" y="88"/>
                      </a:lnTo>
                      <a:lnTo>
                        <a:pt x="99" y="93"/>
                      </a:lnTo>
                      <a:lnTo>
                        <a:pt x="97" y="96"/>
                      </a:lnTo>
                      <a:lnTo>
                        <a:pt x="95" y="101"/>
                      </a:lnTo>
                      <a:lnTo>
                        <a:pt x="94" y="105"/>
                      </a:lnTo>
                      <a:lnTo>
                        <a:pt x="92" y="108"/>
                      </a:lnTo>
                      <a:lnTo>
                        <a:pt x="90" y="111"/>
                      </a:lnTo>
                      <a:lnTo>
                        <a:pt x="89" y="116"/>
                      </a:lnTo>
                      <a:lnTo>
                        <a:pt x="87" y="120"/>
                      </a:lnTo>
                      <a:lnTo>
                        <a:pt x="85" y="123"/>
                      </a:lnTo>
                      <a:lnTo>
                        <a:pt x="84" y="126"/>
                      </a:lnTo>
                      <a:lnTo>
                        <a:pt x="82" y="131"/>
                      </a:lnTo>
                      <a:lnTo>
                        <a:pt x="79" y="135"/>
                      </a:lnTo>
                      <a:lnTo>
                        <a:pt x="77" y="138"/>
                      </a:lnTo>
                      <a:lnTo>
                        <a:pt x="75" y="141"/>
                      </a:lnTo>
                      <a:lnTo>
                        <a:pt x="72" y="145"/>
                      </a:lnTo>
                      <a:lnTo>
                        <a:pt x="70" y="148"/>
                      </a:lnTo>
                      <a:lnTo>
                        <a:pt x="67" y="151"/>
                      </a:lnTo>
                      <a:lnTo>
                        <a:pt x="65" y="156"/>
                      </a:lnTo>
                      <a:lnTo>
                        <a:pt x="64" y="160"/>
                      </a:lnTo>
                      <a:lnTo>
                        <a:pt x="60" y="163"/>
                      </a:lnTo>
                      <a:lnTo>
                        <a:pt x="59" y="166"/>
                      </a:lnTo>
                      <a:lnTo>
                        <a:pt x="55" y="170"/>
                      </a:lnTo>
                      <a:lnTo>
                        <a:pt x="54" y="173"/>
                      </a:lnTo>
                      <a:lnTo>
                        <a:pt x="50" y="175"/>
                      </a:lnTo>
                      <a:lnTo>
                        <a:pt x="49" y="178"/>
                      </a:lnTo>
                      <a:lnTo>
                        <a:pt x="45" y="181"/>
                      </a:lnTo>
                      <a:lnTo>
                        <a:pt x="44" y="185"/>
                      </a:lnTo>
                      <a:lnTo>
                        <a:pt x="40" y="188"/>
                      </a:lnTo>
                      <a:lnTo>
                        <a:pt x="40" y="191"/>
                      </a:lnTo>
                      <a:lnTo>
                        <a:pt x="40" y="196"/>
                      </a:lnTo>
                      <a:lnTo>
                        <a:pt x="44" y="200"/>
                      </a:lnTo>
                      <a:lnTo>
                        <a:pt x="45" y="201"/>
                      </a:lnTo>
                      <a:lnTo>
                        <a:pt x="50" y="203"/>
                      </a:lnTo>
                      <a:lnTo>
                        <a:pt x="55" y="201"/>
                      </a:lnTo>
                      <a:lnTo>
                        <a:pt x="59" y="200"/>
                      </a:lnTo>
                      <a:lnTo>
                        <a:pt x="62" y="196"/>
                      </a:lnTo>
                      <a:lnTo>
                        <a:pt x="65" y="193"/>
                      </a:lnTo>
                      <a:lnTo>
                        <a:pt x="67" y="190"/>
                      </a:lnTo>
                      <a:lnTo>
                        <a:pt x="70" y="186"/>
                      </a:lnTo>
                      <a:lnTo>
                        <a:pt x="74" y="183"/>
                      </a:lnTo>
                      <a:lnTo>
                        <a:pt x="77" y="178"/>
                      </a:lnTo>
                      <a:lnTo>
                        <a:pt x="80" y="175"/>
                      </a:lnTo>
                      <a:lnTo>
                        <a:pt x="84" y="171"/>
                      </a:lnTo>
                      <a:lnTo>
                        <a:pt x="87" y="166"/>
                      </a:lnTo>
                      <a:lnTo>
                        <a:pt x="90" y="161"/>
                      </a:lnTo>
                      <a:lnTo>
                        <a:pt x="94" y="156"/>
                      </a:lnTo>
                      <a:lnTo>
                        <a:pt x="97" y="151"/>
                      </a:lnTo>
                      <a:lnTo>
                        <a:pt x="99" y="146"/>
                      </a:lnTo>
                      <a:lnTo>
                        <a:pt x="102" y="141"/>
                      </a:lnTo>
                      <a:lnTo>
                        <a:pt x="105" y="138"/>
                      </a:lnTo>
                      <a:lnTo>
                        <a:pt x="109" y="133"/>
                      </a:lnTo>
                      <a:lnTo>
                        <a:pt x="110" y="126"/>
                      </a:lnTo>
                      <a:lnTo>
                        <a:pt x="112" y="121"/>
                      </a:lnTo>
                      <a:lnTo>
                        <a:pt x="115" y="116"/>
                      </a:lnTo>
                      <a:lnTo>
                        <a:pt x="117" y="111"/>
                      </a:lnTo>
                      <a:lnTo>
                        <a:pt x="120" y="106"/>
                      </a:lnTo>
                      <a:lnTo>
                        <a:pt x="122" y="101"/>
                      </a:lnTo>
                      <a:lnTo>
                        <a:pt x="124" y="96"/>
                      </a:lnTo>
                      <a:lnTo>
                        <a:pt x="125" y="91"/>
                      </a:lnTo>
                      <a:lnTo>
                        <a:pt x="127" y="86"/>
                      </a:lnTo>
                      <a:lnTo>
                        <a:pt x="127" y="81"/>
                      </a:lnTo>
                      <a:lnTo>
                        <a:pt x="129" y="76"/>
                      </a:lnTo>
                      <a:lnTo>
                        <a:pt x="129" y="71"/>
                      </a:lnTo>
                      <a:lnTo>
                        <a:pt x="129" y="66"/>
                      </a:lnTo>
                      <a:lnTo>
                        <a:pt x="130" y="61"/>
                      </a:lnTo>
                      <a:lnTo>
                        <a:pt x="130" y="58"/>
                      </a:lnTo>
                      <a:lnTo>
                        <a:pt x="130" y="53"/>
                      </a:lnTo>
                      <a:lnTo>
                        <a:pt x="129" y="48"/>
                      </a:lnTo>
                      <a:lnTo>
                        <a:pt x="127" y="43"/>
                      </a:lnTo>
                      <a:lnTo>
                        <a:pt x="125" y="38"/>
                      </a:lnTo>
                      <a:lnTo>
                        <a:pt x="124" y="35"/>
                      </a:lnTo>
                      <a:lnTo>
                        <a:pt x="122" y="30"/>
                      </a:lnTo>
                      <a:lnTo>
                        <a:pt x="119" y="27"/>
                      </a:lnTo>
                      <a:lnTo>
                        <a:pt x="115" y="23"/>
                      </a:lnTo>
                      <a:lnTo>
                        <a:pt x="112" y="20"/>
                      </a:lnTo>
                      <a:lnTo>
                        <a:pt x="109" y="17"/>
                      </a:lnTo>
                      <a:lnTo>
                        <a:pt x="105" y="13"/>
                      </a:lnTo>
                      <a:lnTo>
                        <a:pt x="100" y="12"/>
                      </a:lnTo>
                      <a:lnTo>
                        <a:pt x="97" y="10"/>
                      </a:lnTo>
                      <a:lnTo>
                        <a:pt x="92" y="7"/>
                      </a:lnTo>
                      <a:lnTo>
                        <a:pt x="87" y="5"/>
                      </a:lnTo>
                      <a:lnTo>
                        <a:pt x="82" y="3"/>
                      </a:lnTo>
                      <a:lnTo>
                        <a:pt x="79" y="3"/>
                      </a:lnTo>
                      <a:lnTo>
                        <a:pt x="74" y="2"/>
                      </a:lnTo>
                      <a:lnTo>
                        <a:pt x="67" y="2"/>
                      </a:lnTo>
                      <a:lnTo>
                        <a:pt x="62" y="0"/>
                      </a:lnTo>
                      <a:lnTo>
                        <a:pt x="57" y="0"/>
                      </a:lnTo>
                      <a:lnTo>
                        <a:pt x="52" y="0"/>
                      </a:lnTo>
                      <a:lnTo>
                        <a:pt x="47" y="0"/>
                      </a:lnTo>
                      <a:lnTo>
                        <a:pt x="42" y="0"/>
                      </a:lnTo>
                      <a:lnTo>
                        <a:pt x="37" y="2"/>
                      </a:lnTo>
                      <a:lnTo>
                        <a:pt x="32" y="2"/>
                      </a:lnTo>
                      <a:lnTo>
                        <a:pt x="27" y="2"/>
                      </a:lnTo>
                      <a:lnTo>
                        <a:pt x="22" y="3"/>
                      </a:lnTo>
                      <a:lnTo>
                        <a:pt x="17" y="3"/>
                      </a:lnTo>
                      <a:lnTo>
                        <a:pt x="12" y="5"/>
                      </a:lnTo>
                      <a:lnTo>
                        <a:pt x="9" y="7"/>
                      </a:lnTo>
                      <a:lnTo>
                        <a:pt x="4" y="8"/>
                      </a:lnTo>
                      <a:lnTo>
                        <a:pt x="0" y="10"/>
                      </a:lnTo>
                      <a:lnTo>
                        <a:pt x="2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9" name="Freeform 104"/>
                <p:cNvSpPr>
                  <a:spLocks/>
                </p:cNvSpPr>
                <p:nvPr/>
              </p:nvSpPr>
              <p:spPr bwMode="auto">
                <a:xfrm>
                  <a:off x="1059" y="1507"/>
                  <a:ext cx="1295" cy="1340"/>
                </a:xfrm>
                <a:custGeom>
                  <a:avLst/>
                  <a:gdLst>
                    <a:gd name="T0" fmla="*/ 1220 w 1295"/>
                    <a:gd name="T1" fmla="*/ 486 h 1340"/>
                    <a:gd name="T2" fmla="*/ 1205 w 1295"/>
                    <a:gd name="T3" fmla="*/ 330 h 1340"/>
                    <a:gd name="T4" fmla="*/ 1205 w 1295"/>
                    <a:gd name="T5" fmla="*/ 172 h 1340"/>
                    <a:gd name="T6" fmla="*/ 1215 w 1295"/>
                    <a:gd name="T7" fmla="*/ 12 h 1340"/>
                    <a:gd name="T8" fmla="*/ 1184 w 1295"/>
                    <a:gd name="T9" fmla="*/ 140 h 1340"/>
                    <a:gd name="T10" fmla="*/ 1175 w 1295"/>
                    <a:gd name="T11" fmla="*/ 320 h 1340"/>
                    <a:gd name="T12" fmla="*/ 1187 w 1295"/>
                    <a:gd name="T13" fmla="*/ 499 h 1340"/>
                    <a:gd name="T14" fmla="*/ 1212 w 1295"/>
                    <a:gd name="T15" fmla="*/ 674 h 1340"/>
                    <a:gd name="T16" fmla="*/ 1228 w 1295"/>
                    <a:gd name="T17" fmla="*/ 772 h 1340"/>
                    <a:gd name="T18" fmla="*/ 1242 w 1295"/>
                    <a:gd name="T19" fmla="*/ 855 h 1340"/>
                    <a:gd name="T20" fmla="*/ 1250 w 1295"/>
                    <a:gd name="T21" fmla="*/ 939 h 1340"/>
                    <a:gd name="T22" fmla="*/ 1245 w 1295"/>
                    <a:gd name="T23" fmla="*/ 1022 h 1340"/>
                    <a:gd name="T24" fmla="*/ 1222 w 1295"/>
                    <a:gd name="T25" fmla="*/ 1093 h 1340"/>
                    <a:gd name="T26" fmla="*/ 1180 w 1295"/>
                    <a:gd name="T27" fmla="*/ 1150 h 1340"/>
                    <a:gd name="T28" fmla="*/ 1124 w 1295"/>
                    <a:gd name="T29" fmla="*/ 1197 h 1340"/>
                    <a:gd name="T30" fmla="*/ 1057 w 1295"/>
                    <a:gd name="T31" fmla="*/ 1233 h 1340"/>
                    <a:gd name="T32" fmla="*/ 1085 w 1295"/>
                    <a:gd name="T33" fmla="*/ 1145 h 1340"/>
                    <a:gd name="T34" fmla="*/ 1095 w 1295"/>
                    <a:gd name="T35" fmla="*/ 1010 h 1340"/>
                    <a:gd name="T36" fmla="*/ 1077 w 1295"/>
                    <a:gd name="T37" fmla="*/ 872 h 1340"/>
                    <a:gd name="T38" fmla="*/ 1050 w 1295"/>
                    <a:gd name="T39" fmla="*/ 742 h 1340"/>
                    <a:gd name="T40" fmla="*/ 1054 w 1295"/>
                    <a:gd name="T41" fmla="*/ 816 h 1340"/>
                    <a:gd name="T42" fmla="*/ 1069 w 1295"/>
                    <a:gd name="T43" fmla="*/ 952 h 1340"/>
                    <a:gd name="T44" fmla="*/ 1065 w 1295"/>
                    <a:gd name="T45" fmla="*/ 1087 h 1340"/>
                    <a:gd name="T46" fmla="*/ 1027 w 1295"/>
                    <a:gd name="T47" fmla="*/ 1215 h 1340"/>
                    <a:gd name="T48" fmla="*/ 964 w 1295"/>
                    <a:gd name="T49" fmla="*/ 1270 h 1340"/>
                    <a:gd name="T50" fmla="*/ 909 w 1295"/>
                    <a:gd name="T51" fmla="*/ 1285 h 1340"/>
                    <a:gd name="T52" fmla="*/ 771 w 1295"/>
                    <a:gd name="T53" fmla="*/ 1308 h 1340"/>
                    <a:gd name="T54" fmla="*/ 581 w 1295"/>
                    <a:gd name="T55" fmla="*/ 1310 h 1340"/>
                    <a:gd name="T56" fmla="*/ 390 w 1295"/>
                    <a:gd name="T57" fmla="*/ 1280 h 1340"/>
                    <a:gd name="T58" fmla="*/ 213 w 1295"/>
                    <a:gd name="T59" fmla="*/ 1223 h 1340"/>
                    <a:gd name="T60" fmla="*/ 103 w 1295"/>
                    <a:gd name="T61" fmla="*/ 1153 h 1340"/>
                    <a:gd name="T62" fmla="*/ 50 w 1295"/>
                    <a:gd name="T63" fmla="*/ 1068 h 1340"/>
                    <a:gd name="T64" fmla="*/ 37 w 1295"/>
                    <a:gd name="T65" fmla="*/ 969 h 1340"/>
                    <a:gd name="T66" fmla="*/ 55 w 1295"/>
                    <a:gd name="T67" fmla="*/ 865 h 1340"/>
                    <a:gd name="T68" fmla="*/ 82 w 1295"/>
                    <a:gd name="T69" fmla="*/ 789 h 1340"/>
                    <a:gd name="T70" fmla="*/ 93 w 1295"/>
                    <a:gd name="T71" fmla="*/ 724 h 1340"/>
                    <a:gd name="T72" fmla="*/ 97 w 1295"/>
                    <a:gd name="T73" fmla="*/ 654 h 1340"/>
                    <a:gd name="T74" fmla="*/ 107 w 1295"/>
                    <a:gd name="T75" fmla="*/ 593 h 1340"/>
                    <a:gd name="T76" fmla="*/ 128 w 1295"/>
                    <a:gd name="T77" fmla="*/ 538 h 1340"/>
                    <a:gd name="T78" fmla="*/ 163 w 1295"/>
                    <a:gd name="T79" fmla="*/ 483 h 1340"/>
                    <a:gd name="T80" fmla="*/ 148 w 1295"/>
                    <a:gd name="T81" fmla="*/ 461 h 1340"/>
                    <a:gd name="T82" fmla="*/ 102 w 1295"/>
                    <a:gd name="T83" fmla="*/ 536 h 1340"/>
                    <a:gd name="T84" fmla="*/ 82 w 1295"/>
                    <a:gd name="T85" fmla="*/ 611 h 1340"/>
                    <a:gd name="T86" fmla="*/ 74 w 1295"/>
                    <a:gd name="T87" fmla="*/ 691 h 1340"/>
                    <a:gd name="T88" fmla="*/ 59 w 1295"/>
                    <a:gd name="T89" fmla="*/ 782 h 1340"/>
                    <a:gd name="T90" fmla="*/ 32 w 1295"/>
                    <a:gd name="T91" fmla="*/ 864 h 1340"/>
                    <a:gd name="T92" fmla="*/ 9 w 1295"/>
                    <a:gd name="T93" fmla="*/ 942 h 1340"/>
                    <a:gd name="T94" fmla="*/ 2 w 1295"/>
                    <a:gd name="T95" fmla="*/ 1022 h 1340"/>
                    <a:gd name="T96" fmla="*/ 42 w 1295"/>
                    <a:gd name="T97" fmla="*/ 1127 h 1340"/>
                    <a:gd name="T98" fmla="*/ 178 w 1295"/>
                    <a:gd name="T99" fmla="*/ 1248 h 1340"/>
                    <a:gd name="T100" fmla="*/ 363 w 1295"/>
                    <a:gd name="T101" fmla="*/ 1313 h 1340"/>
                    <a:gd name="T102" fmla="*/ 563 w 1295"/>
                    <a:gd name="T103" fmla="*/ 1336 h 1340"/>
                    <a:gd name="T104" fmla="*/ 741 w 1295"/>
                    <a:gd name="T105" fmla="*/ 1338 h 1340"/>
                    <a:gd name="T106" fmla="*/ 921 w 1295"/>
                    <a:gd name="T107" fmla="*/ 1316 h 1340"/>
                    <a:gd name="T108" fmla="*/ 1100 w 1295"/>
                    <a:gd name="T109" fmla="*/ 1258 h 1340"/>
                    <a:gd name="T110" fmla="*/ 1237 w 1295"/>
                    <a:gd name="T111" fmla="*/ 1148 h 1340"/>
                    <a:gd name="T112" fmla="*/ 1292 w 1295"/>
                    <a:gd name="T113" fmla="*/ 997 h 1340"/>
                    <a:gd name="T114" fmla="*/ 1293 w 1295"/>
                    <a:gd name="T115" fmla="*/ 902 h 1340"/>
                    <a:gd name="T116" fmla="*/ 1283 w 1295"/>
                    <a:gd name="T117" fmla="*/ 807 h 1340"/>
                    <a:gd name="T118" fmla="*/ 1265 w 1295"/>
                    <a:gd name="T119" fmla="*/ 712 h 134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295"/>
                    <a:gd name="T181" fmla="*/ 0 h 1340"/>
                    <a:gd name="T182" fmla="*/ 1295 w 1295"/>
                    <a:gd name="T183" fmla="*/ 1340 h 134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295" h="1340">
                      <a:moveTo>
                        <a:pt x="1248" y="638"/>
                      </a:moveTo>
                      <a:lnTo>
                        <a:pt x="1245" y="626"/>
                      </a:lnTo>
                      <a:lnTo>
                        <a:pt x="1243" y="616"/>
                      </a:lnTo>
                      <a:lnTo>
                        <a:pt x="1240" y="606"/>
                      </a:lnTo>
                      <a:lnTo>
                        <a:pt x="1238" y="596"/>
                      </a:lnTo>
                      <a:lnTo>
                        <a:pt x="1237" y="586"/>
                      </a:lnTo>
                      <a:lnTo>
                        <a:pt x="1235" y="576"/>
                      </a:lnTo>
                      <a:lnTo>
                        <a:pt x="1233" y="566"/>
                      </a:lnTo>
                      <a:lnTo>
                        <a:pt x="1232" y="556"/>
                      </a:lnTo>
                      <a:lnTo>
                        <a:pt x="1228" y="546"/>
                      </a:lnTo>
                      <a:lnTo>
                        <a:pt x="1227" y="536"/>
                      </a:lnTo>
                      <a:lnTo>
                        <a:pt x="1225" y="526"/>
                      </a:lnTo>
                      <a:lnTo>
                        <a:pt x="1225" y="516"/>
                      </a:lnTo>
                      <a:lnTo>
                        <a:pt x="1223" y="506"/>
                      </a:lnTo>
                      <a:lnTo>
                        <a:pt x="1222" y="496"/>
                      </a:lnTo>
                      <a:lnTo>
                        <a:pt x="1220" y="486"/>
                      </a:lnTo>
                      <a:lnTo>
                        <a:pt x="1218" y="478"/>
                      </a:lnTo>
                      <a:lnTo>
                        <a:pt x="1217" y="468"/>
                      </a:lnTo>
                      <a:lnTo>
                        <a:pt x="1215" y="458"/>
                      </a:lnTo>
                      <a:lnTo>
                        <a:pt x="1215" y="448"/>
                      </a:lnTo>
                      <a:lnTo>
                        <a:pt x="1213" y="438"/>
                      </a:lnTo>
                      <a:lnTo>
                        <a:pt x="1213" y="428"/>
                      </a:lnTo>
                      <a:lnTo>
                        <a:pt x="1212" y="418"/>
                      </a:lnTo>
                      <a:lnTo>
                        <a:pt x="1212" y="408"/>
                      </a:lnTo>
                      <a:lnTo>
                        <a:pt x="1210" y="398"/>
                      </a:lnTo>
                      <a:lnTo>
                        <a:pt x="1210" y="388"/>
                      </a:lnTo>
                      <a:lnTo>
                        <a:pt x="1208" y="378"/>
                      </a:lnTo>
                      <a:lnTo>
                        <a:pt x="1208" y="368"/>
                      </a:lnTo>
                      <a:lnTo>
                        <a:pt x="1207" y="358"/>
                      </a:lnTo>
                      <a:lnTo>
                        <a:pt x="1207" y="348"/>
                      </a:lnTo>
                      <a:lnTo>
                        <a:pt x="1207" y="340"/>
                      </a:lnTo>
                      <a:lnTo>
                        <a:pt x="1205" y="330"/>
                      </a:lnTo>
                      <a:lnTo>
                        <a:pt x="1205" y="320"/>
                      </a:lnTo>
                      <a:lnTo>
                        <a:pt x="1205" y="310"/>
                      </a:lnTo>
                      <a:lnTo>
                        <a:pt x="1205" y="300"/>
                      </a:lnTo>
                      <a:lnTo>
                        <a:pt x="1203" y="290"/>
                      </a:lnTo>
                      <a:lnTo>
                        <a:pt x="1203" y="280"/>
                      </a:lnTo>
                      <a:lnTo>
                        <a:pt x="1203" y="270"/>
                      </a:lnTo>
                      <a:lnTo>
                        <a:pt x="1203" y="261"/>
                      </a:lnTo>
                      <a:lnTo>
                        <a:pt x="1203" y="251"/>
                      </a:lnTo>
                      <a:lnTo>
                        <a:pt x="1203" y="241"/>
                      </a:lnTo>
                      <a:lnTo>
                        <a:pt x="1203" y="231"/>
                      </a:lnTo>
                      <a:lnTo>
                        <a:pt x="1203" y="222"/>
                      </a:lnTo>
                      <a:lnTo>
                        <a:pt x="1203" y="212"/>
                      </a:lnTo>
                      <a:lnTo>
                        <a:pt x="1203" y="202"/>
                      </a:lnTo>
                      <a:lnTo>
                        <a:pt x="1203" y="192"/>
                      </a:lnTo>
                      <a:lnTo>
                        <a:pt x="1203" y="182"/>
                      </a:lnTo>
                      <a:lnTo>
                        <a:pt x="1205" y="172"/>
                      </a:lnTo>
                      <a:lnTo>
                        <a:pt x="1205" y="162"/>
                      </a:lnTo>
                      <a:lnTo>
                        <a:pt x="1205" y="152"/>
                      </a:lnTo>
                      <a:lnTo>
                        <a:pt x="1205" y="142"/>
                      </a:lnTo>
                      <a:lnTo>
                        <a:pt x="1207" y="132"/>
                      </a:lnTo>
                      <a:lnTo>
                        <a:pt x="1207" y="123"/>
                      </a:lnTo>
                      <a:lnTo>
                        <a:pt x="1207" y="113"/>
                      </a:lnTo>
                      <a:lnTo>
                        <a:pt x="1208" y="102"/>
                      </a:lnTo>
                      <a:lnTo>
                        <a:pt x="1208" y="92"/>
                      </a:lnTo>
                      <a:lnTo>
                        <a:pt x="1210" y="83"/>
                      </a:lnTo>
                      <a:lnTo>
                        <a:pt x="1210" y="72"/>
                      </a:lnTo>
                      <a:lnTo>
                        <a:pt x="1210" y="62"/>
                      </a:lnTo>
                      <a:lnTo>
                        <a:pt x="1212" y="52"/>
                      </a:lnTo>
                      <a:lnTo>
                        <a:pt x="1212" y="42"/>
                      </a:lnTo>
                      <a:lnTo>
                        <a:pt x="1213" y="32"/>
                      </a:lnTo>
                      <a:lnTo>
                        <a:pt x="1213" y="22"/>
                      </a:lnTo>
                      <a:lnTo>
                        <a:pt x="1215" y="12"/>
                      </a:lnTo>
                      <a:lnTo>
                        <a:pt x="1215" y="2"/>
                      </a:lnTo>
                      <a:lnTo>
                        <a:pt x="1215" y="0"/>
                      </a:lnTo>
                      <a:lnTo>
                        <a:pt x="1213" y="2"/>
                      </a:lnTo>
                      <a:lnTo>
                        <a:pt x="1210" y="12"/>
                      </a:lnTo>
                      <a:lnTo>
                        <a:pt x="1207" y="23"/>
                      </a:lnTo>
                      <a:lnTo>
                        <a:pt x="1203" y="33"/>
                      </a:lnTo>
                      <a:lnTo>
                        <a:pt x="1202" y="43"/>
                      </a:lnTo>
                      <a:lnTo>
                        <a:pt x="1198" y="53"/>
                      </a:lnTo>
                      <a:lnTo>
                        <a:pt x="1197" y="65"/>
                      </a:lnTo>
                      <a:lnTo>
                        <a:pt x="1195" y="75"/>
                      </a:lnTo>
                      <a:lnTo>
                        <a:pt x="1193" y="87"/>
                      </a:lnTo>
                      <a:lnTo>
                        <a:pt x="1192" y="97"/>
                      </a:lnTo>
                      <a:lnTo>
                        <a:pt x="1189" y="107"/>
                      </a:lnTo>
                      <a:lnTo>
                        <a:pt x="1187" y="118"/>
                      </a:lnTo>
                      <a:lnTo>
                        <a:pt x="1185" y="128"/>
                      </a:lnTo>
                      <a:lnTo>
                        <a:pt x="1184" y="140"/>
                      </a:lnTo>
                      <a:lnTo>
                        <a:pt x="1182" y="152"/>
                      </a:lnTo>
                      <a:lnTo>
                        <a:pt x="1182" y="162"/>
                      </a:lnTo>
                      <a:lnTo>
                        <a:pt x="1180" y="173"/>
                      </a:lnTo>
                      <a:lnTo>
                        <a:pt x="1179" y="185"/>
                      </a:lnTo>
                      <a:lnTo>
                        <a:pt x="1179" y="195"/>
                      </a:lnTo>
                      <a:lnTo>
                        <a:pt x="1177" y="207"/>
                      </a:lnTo>
                      <a:lnTo>
                        <a:pt x="1177" y="218"/>
                      </a:lnTo>
                      <a:lnTo>
                        <a:pt x="1177" y="228"/>
                      </a:lnTo>
                      <a:lnTo>
                        <a:pt x="1175" y="240"/>
                      </a:lnTo>
                      <a:lnTo>
                        <a:pt x="1175" y="251"/>
                      </a:lnTo>
                      <a:lnTo>
                        <a:pt x="1175" y="263"/>
                      </a:lnTo>
                      <a:lnTo>
                        <a:pt x="1175" y="275"/>
                      </a:lnTo>
                      <a:lnTo>
                        <a:pt x="1175" y="285"/>
                      </a:lnTo>
                      <a:lnTo>
                        <a:pt x="1175" y="296"/>
                      </a:lnTo>
                      <a:lnTo>
                        <a:pt x="1175" y="308"/>
                      </a:lnTo>
                      <a:lnTo>
                        <a:pt x="1175" y="320"/>
                      </a:lnTo>
                      <a:lnTo>
                        <a:pt x="1175" y="331"/>
                      </a:lnTo>
                      <a:lnTo>
                        <a:pt x="1177" y="341"/>
                      </a:lnTo>
                      <a:lnTo>
                        <a:pt x="1177" y="353"/>
                      </a:lnTo>
                      <a:lnTo>
                        <a:pt x="1177" y="365"/>
                      </a:lnTo>
                      <a:lnTo>
                        <a:pt x="1177" y="376"/>
                      </a:lnTo>
                      <a:lnTo>
                        <a:pt x="1179" y="386"/>
                      </a:lnTo>
                      <a:lnTo>
                        <a:pt x="1179" y="398"/>
                      </a:lnTo>
                      <a:lnTo>
                        <a:pt x="1179" y="410"/>
                      </a:lnTo>
                      <a:lnTo>
                        <a:pt x="1180" y="420"/>
                      </a:lnTo>
                      <a:lnTo>
                        <a:pt x="1180" y="431"/>
                      </a:lnTo>
                      <a:lnTo>
                        <a:pt x="1182" y="443"/>
                      </a:lnTo>
                      <a:lnTo>
                        <a:pt x="1182" y="454"/>
                      </a:lnTo>
                      <a:lnTo>
                        <a:pt x="1184" y="464"/>
                      </a:lnTo>
                      <a:lnTo>
                        <a:pt x="1185" y="476"/>
                      </a:lnTo>
                      <a:lnTo>
                        <a:pt x="1187" y="488"/>
                      </a:lnTo>
                      <a:lnTo>
                        <a:pt x="1187" y="499"/>
                      </a:lnTo>
                      <a:lnTo>
                        <a:pt x="1189" y="509"/>
                      </a:lnTo>
                      <a:lnTo>
                        <a:pt x="1190" y="521"/>
                      </a:lnTo>
                      <a:lnTo>
                        <a:pt x="1192" y="533"/>
                      </a:lnTo>
                      <a:lnTo>
                        <a:pt x="1192" y="543"/>
                      </a:lnTo>
                      <a:lnTo>
                        <a:pt x="1193" y="554"/>
                      </a:lnTo>
                      <a:lnTo>
                        <a:pt x="1195" y="566"/>
                      </a:lnTo>
                      <a:lnTo>
                        <a:pt x="1197" y="576"/>
                      </a:lnTo>
                      <a:lnTo>
                        <a:pt x="1198" y="588"/>
                      </a:lnTo>
                      <a:lnTo>
                        <a:pt x="1200" y="599"/>
                      </a:lnTo>
                      <a:lnTo>
                        <a:pt x="1202" y="609"/>
                      </a:lnTo>
                      <a:lnTo>
                        <a:pt x="1203" y="621"/>
                      </a:lnTo>
                      <a:lnTo>
                        <a:pt x="1205" y="631"/>
                      </a:lnTo>
                      <a:lnTo>
                        <a:pt x="1207" y="643"/>
                      </a:lnTo>
                      <a:lnTo>
                        <a:pt x="1208" y="652"/>
                      </a:lnTo>
                      <a:lnTo>
                        <a:pt x="1210" y="664"/>
                      </a:lnTo>
                      <a:lnTo>
                        <a:pt x="1212" y="674"/>
                      </a:lnTo>
                      <a:lnTo>
                        <a:pt x="1213" y="684"/>
                      </a:lnTo>
                      <a:lnTo>
                        <a:pt x="1215" y="696"/>
                      </a:lnTo>
                      <a:lnTo>
                        <a:pt x="1217" y="706"/>
                      </a:lnTo>
                      <a:lnTo>
                        <a:pt x="1218" y="711"/>
                      </a:lnTo>
                      <a:lnTo>
                        <a:pt x="1218" y="716"/>
                      </a:lnTo>
                      <a:lnTo>
                        <a:pt x="1220" y="722"/>
                      </a:lnTo>
                      <a:lnTo>
                        <a:pt x="1220" y="727"/>
                      </a:lnTo>
                      <a:lnTo>
                        <a:pt x="1222" y="732"/>
                      </a:lnTo>
                      <a:lnTo>
                        <a:pt x="1222" y="737"/>
                      </a:lnTo>
                      <a:lnTo>
                        <a:pt x="1223" y="742"/>
                      </a:lnTo>
                      <a:lnTo>
                        <a:pt x="1225" y="747"/>
                      </a:lnTo>
                      <a:lnTo>
                        <a:pt x="1225" y="752"/>
                      </a:lnTo>
                      <a:lnTo>
                        <a:pt x="1225" y="757"/>
                      </a:lnTo>
                      <a:lnTo>
                        <a:pt x="1227" y="762"/>
                      </a:lnTo>
                      <a:lnTo>
                        <a:pt x="1227" y="769"/>
                      </a:lnTo>
                      <a:lnTo>
                        <a:pt x="1228" y="772"/>
                      </a:lnTo>
                      <a:lnTo>
                        <a:pt x="1230" y="779"/>
                      </a:lnTo>
                      <a:lnTo>
                        <a:pt x="1230" y="784"/>
                      </a:lnTo>
                      <a:lnTo>
                        <a:pt x="1232" y="789"/>
                      </a:lnTo>
                      <a:lnTo>
                        <a:pt x="1232" y="794"/>
                      </a:lnTo>
                      <a:lnTo>
                        <a:pt x="1233" y="799"/>
                      </a:lnTo>
                      <a:lnTo>
                        <a:pt x="1233" y="804"/>
                      </a:lnTo>
                      <a:lnTo>
                        <a:pt x="1235" y="809"/>
                      </a:lnTo>
                      <a:lnTo>
                        <a:pt x="1235" y="814"/>
                      </a:lnTo>
                      <a:lnTo>
                        <a:pt x="1237" y="819"/>
                      </a:lnTo>
                      <a:lnTo>
                        <a:pt x="1237" y="826"/>
                      </a:lnTo>
                      <a:lnTo>
                        <a:pt x="1238" y="831"/>
                      </a:lnTo>
                      <a:lnTo>
                        <a:pt x="1238" y="836"/>
                      </a:lnTo>
                      <a:lnTo>
                        <a:pt x="1240" y="841"/>
                      </a:lnTo>
                      <a:lnTo>
                        <a:pt x="1240" y="846"/>
                      </a:lnTo>
                      <a:lnTo>
                        <a:pt x="1242" y="851"/>
                      </a:lnTo>
                      <a:lnTo>
                        <a:pt x="1242" y="855"/>
                      </a:lnTo>
                      <a:lnTo>
                        <a:pt x="1243" y="860"/>
                      </a:lnTo>
                      <a:lnTo>
                        <a:pt x="1243" y="865"/>
                      </a:lnTo>
                      <a:lnTo>
                        <a:pt x="1245" y="872"/>
                      </a:lnTo>
                      <a:lnTo>
                        <a:pt x="1245" y="877"/>
                      </a:lnTo>
                      <a:lnTo>
                        <a:pt x="1245" y="882"/>
                      </a:lnTo>
                      <a:lnTo>
                        <a:pt x="1247" y="887"/>
                      </a:lnTo>
                      <a:lnTo>
                        <a:pt x="1247" y="892"/>
                      </a:lnTo>
                      <a:lnTo>
                        <a:pt x="1247" y="897"/>
                      </a:lnTo>
                      <a:lnTo>
                        <a:pt x="1248" y="902"/>
                      </a:lnTo>
                      <a:lnTo>
                        <a:pt x="1248" y="907"/>
                      </a:lnTo>
                      <a:lnTo>
                        <a:pt x="1248" y="912"/>
                      </a:lnTo>
                      <a:lnTo>
                        <a:pt x="1248" y="917"/>
                      </a:lnTo>
                      <a:lnTo>
                        <a:pt x="1248" y="922"/>
                      </a:lnTo>
                      <a:lnTo>
                        <a:pt x="1248" y="929"/>
                      </a:lnTo>
                      <a:lnTo>
                        <a:pt x="1250" y="934"/>
                      </a:lnTo>
                      <a:lnTo>
                        <a:pt x="1250" y="939"/>
                      </a:lnTo>
                      <a:lnTo>
                        <a:pt x="1250" y="944"/>
                      </a:lnTo>
                      <a:lnTo>
                        <a:pt x="1250" y="949"/>
                      </a:lnTo>
                      <a:lnTo>
                        <a:pt x="1250" y="955"/>
                      </a:lnTo>
                      <a:lnTo>
                        <a:pt x="1250" y="959"/>
                      </a:lnTo>
                      <a:lnTo>
                        <a:pt x="1250" y="965"/>
                      </a:lnTo>
                      <a:lnTo>
                        <a:pt x="1248" y="970"/>
                      </a:lnTo>
                      <a:lnTo>
                        <a:pt x="1248" y="975"/>
                      </a:lnTo>
                      <a:lnTo>
                        <a:pt x="1248" y="980"/>
                      </a:lnTo>
                      <a:lnTo>
                        <a:pt x="1248" y="985"/>
                      </a:lnTo>
                      <a:lnTo>
                        <a:pt x="1248" y="990"/>
                      </a:lnTo>
                      <a:lnTo>
                        <a:pt x="1248" y="997"/>
                      </a:lnTo>
                      <a:lnTo>
                        <a:pt x="1247" y="1002"/>
                      </a:lnTo>
                      <a:lnTo>
                        <a:pt x="1247" y="1007"/>
                      </a:lnTo>
                      <a:lnTo>
                        <a:pt x="1247" y="1012"/>
                      </a:lnTo>
                      <a:lnTo>
                        <a:pt x="1245" y="1017"/>
                      </a:lnTo>
                      <a:lnTo>
                        <a:pt x="1245" y="1022"/>
                      </a:lnTo>
                      <a:lnTo>
                        <a:pt x="1243" y="1027"/>
                      </a:lnTo>
                      <a:lnTo>
                        <a:pt x="1243" y="1034"/>
                      </a:lnTo>
                      <a:lnTo>
                        <a:pt x="1242" y="1039"/>
                      </a:lnTo>
                      <a:lnTo>
                        <a:pt x="1240" y="1044"/>
                      </a:lnTo>
                      <a:lnTo>
                        <a:pt x="1240" y="1047"/>
                      </a:lnTo>
                      <a:lnTo>
                        <a:pt x="1238" y="1052"/>
                      </a:lnTo>
                      <a:lnTo>
                        <a:pt x="1237" y="1057"/>
                      </a:lnTo>
                      <a:lnTo>
                        <a:pt x="1235" y="1060"/>
                      </a:lnTo>
                      <a:lnTo>
                        <a:pt x="1235" y="1065"/>
                      </a:lnTo>
                      <a:lnTo>
                        <a:pt x="1233" y="1068"/>
                      </a:lnTo>
                      <a:lnTo>
                        <a:pt x="1232" y="1073"/>
                      </a:lnTo>
                      <a:lnTo>
                        <a:pt x="1228" y="1077"/>
                      </a:lnTo>
                      <a:lnTo>
                        <a:pt x="1227" y="1082"/>
                      </a:lnTo>
                      <a:lnTo>
                        <a:pt x="1225" y="1085"/>
                      </a:lnTo>
                      <a:lnTo>
                        <a:pt x="1223" y="1088"/>
                      </a:lnTo>
                      <a:lnTo>
                        <a:pt x="1222" y="1093"/>
                      </a:lnTo>
                      <a:lnTo>
                        <a:pt x="1220" y="1097"/>
                      </a:lnTo>
                      <a:lnTo>
                        <a:pt x="1217" y="1100"/>
                      </a:lnTo>
                      <a:lnTo>
                        <a:pt x="1215" y="1105"/>
                      </a:lnTo>
                      <a:lnTo>
                        <a:pt x="1213" y="1108"/>
                      </a:lnTo>
                      <a:lnTo>
                        <a:pt x="1210" y="1112"/>
                      </a:lnTo>
                      <a:lnTo>
                        <a:pt x="1208" y="1115"/>
                      </a:lnTo>
                      <a:lnTo>
                        <a:pt x="1205" y="1118"/>
                      </a:lnTo>
                      <a:lnTo>
                        <a:pt x="1202" y="1123"/>
                      </a:lnTo>
                      <a:lnTo>
                        <a:pt x="1200" y="1127"/>
                      </a:lnTo>
                      <a:lnTo>
                        <a:pt x="1197" y="1130"/>
                      </a:lnTo>
                      <a:lnTo>
                        <a:pt x="1195" y="1133"/>
                      </a:lnTo>
                      <a:lnTo>
                        <a:pt x="1192" y="1137"/>
                      </a:lnTo>
                      <a:lnTo>
                        <a:pt x="1190" y="1140"/>
                      </a:lnTo>
                      <a:lnTo>
                        <a:pt x="1187" y="1143"/>
                      </a:lnTo>
                      <a:lnTo>
                        <a:pt x="1184" y="1147"/>
                      </a:lnTo>
                      <a:lnTo>
                        <a:pt x="1180" y="1150"/>
                      </a:lnTo>
                      <a:lnTo>
                        <a:pt x="1177" y="1153"/>
                      </a:lnTo>
                      <a:lnTo>
                        <a:pt x="1174" y="1157"/>
                      </a:lnTo>
                      <a:lnTo>
                        <a:pt x="1172" y="1160"/>
                      </a:lnTo>
                      <a:lnTo>
                        <a:pt x="1169" y="1163"/>
                      </a:lnTo>
                      <a:lnTo>
                        <a:pt x="1164" y="1167"/>
                      </a:lnTo>
                      <a:lnTo>
                        <a:pt x="1160" y="1168"/>
                      </a:lnTo>
                      <a:lnTo>
                        <a:pt x="1157" y="1172"/>
                      </a:lnTo>
                      <a:lnTo>
                        <a:pt x="1154" y="1175"/>
                      </a:lnTo>
                      <a:lnTo>
                        <a:pt x="1150" y="1178"/>
                      </a:lnTo>
                      <a:lnTo>
                        <a:pt x="1145" y="1180"/>
                      </a:lnTo>
                      <a:lnTo>
                        <a:pt x="1144" y="1183"/>
                      </a:lnTo>
                      <a:lnTo>
                        <a:pt x="1139" y="1187"/>
                      </a:lnTo>
                      <a:lnTo>
                        <a:pt x="1135" y="1190"/>
                      </a:lnTo>
                      <a:lnTo>
                        <a:pt x="1132" y="1192"/>
                      </a:lnTo>
                      <a:lnTo>
                        <a:pt x="1127" y="1195"/>
                      </a:lnTo>
                      <a:lnTo>
                        <a:pt x="1124" y="1197"/>
                      </a:lnTo>
                      <a:lnTo>
                        <a:pt x="1120" y="1200"/>
                      </a:lnTo>
                      <a:lnTo>
                        <a:pt x="1115" y="1202"/>
                      </a:lnTo>
                      <a:lnTo>
                        <a:pt x="1112" y="1205"/>
                      </a:lnTo>
                      <a:lnTo>
                        <a:pt x="1107" y="1207"/>
                      </a:lnTo>
                      <a:lnTo>
                        <a:pt x="1104" y="1210"/>
                      </a:lnTo>
                      <a:lnTo>
                        <a:pt x="1099" y="1212"/>
                      </a:lnTo>
                      <a:lnTo>
                        <a:pt x="1095" y="1213"/>
                      </a:lnTo>
                      <a:lnTo>
                        <a:pt x="1090" y="1217"/>
                      </a:lnTo>
                      <a:lnTo>
                        <a:pt x="1087" y="1218"/>
                      </a:lnTo>
                      <a:lnTo>
                        <a:pt x="1082" y="1222"/>
                      </a:lnTo>
                      <a:lnTo>
                        <a:pt x="1079" y="1223"/>
                      </a:lnTo>
                      <a:lnTo>
                        <a:pt x="1074" y="1225"/>
                      </a:lnTo>
                      <a:lnTo>
                        <a:pt x="1070" y="1228"/>
                      </a:lnTo>
                      <a:lnTo>
                        <a:pt x="1065" y="1230"/>
                      </a:lnTo>
                      <a:lnTo>
                        <a:pt x="1062" y="1232"/>
                      </a:lnTo>
                      <a:lnTo>
                        <a:pt x="1057" y="1233"/>
                      </a:lnTo>
                      <a:lnTo>
                        <a:pt x="1052" y="1237"/>
                      </a:lnTo>
                      <a:lnTo>
                        <a:pt x="1049" y="1238"/>
                      </a:lnTo>
                      <a:lnTo>
                        <a:pt x="1044" y="1240"/>
                      </a:lnTo>
                      <a:lnTo>
                        <a:pt x="1049" y="1233"/>
                      </a:lnTo>
                      <a:lnTo>
                        <a:pt x="1052" y="1227"/>
                      </a:lnTo>
                      <a:lnTo>
                        <a:pt x="1055" y="1220"/>
                      </a:lnTo>
                      <a:lnTo>
                        <a:pt x="1060" y="1213"/>
                      </a:lnTo>
                      <a:lnTo>
                        <a:pt x="1064" y="1205"/>
                      </a:lnTo>
                      <a:lnTo>
                        <a:pt x="1067" y="1198"/>
                      </a:lnTo>
                      <a:lnTo>
                        <a:pt x="1070" y="1190"/>
                      </a:lnTo>
                      <a:lnTo>
                        <a:pt x="1074" y="1183"/>
                      </a:lnTo>
                      <a:lnTo>
                        <a:pt x="1077" y="1177"/>
                      </a:lnTo>
                      <a:lnTo>
                        <a:pt x="1079" y="1168"/>
                      </a:lnTo>
                      <a:lnTo>
                        <a:pt x="1080" y="1160"/>
                      </a:lnTo>
                      <a:lnTo>
                        <a:pt x="1084" y="1153"/>
                      </a:lnTo>
                      <a:lnTo>
                        <a:pt x="1085" y="1145"/>
                      </a:lnTo>
                      <a:lnTo>
                        <a:pt x="1087" y="1137"/>
                      </a:lnTo>
                      <a:lnTo>
                        <a:pt x="1089" y="1130"/>
                      </a:lnTo>
                      <a:lnTo>
                        <a:pt x="1090" y="1122"/>
                      </a:lnTo>
                      <a:lnTo>
                        <a:pt x="1092" y="1113"/>
                      </a:lnTo>
                      <a:lnTo>
                        <a:pt x="1092" y="1105"/>
                      </a:lnTo>
                      <a:lnTo>
                        <a:pt x="1094" y="1095"/>
                      </a:lnTo>
                      <a:lnTo>
                        <a:pt x="1094" y="1088"/>
                      </a:lnTo>
                      <a:lnTo>
                        <a:pt x="1095" y="1078"/>
                      </a:lnTo>
                      <a:lnTo>
                        <a:pt x="1095" y="1072"/>
                      </a:lnTo>
                      <a:lnTo>
                        <a:pt x="1095" y="1062"/>
                      </a:lnTo>
                      <a:lnTo>
                        <a:pt x="1097" y="1054"/>
                      </a:lnTo>
                      <a:lnTo>
                        <a:pt x="1095" y="1045"/>
                      </a:lnTo>
                      <a:lnTo>
                        <a:pt x="1095" y="1037"/>
                      </a:lnTo>
                      <a:lnTo>
                        <a:pt x="1095" y="1029"/>
                      </a:lnTo>
                      <a:lnTo>
                        <a:pt x="1095" y="1020"/>
                      </a:lnTo>
                      <a:lnTo>
                        <a:pt x="1095" y="1010"/>
                      </a:lnTo>
                      <a:lnTo>
                        <a:pt x="1095" y="1002"/>
                      </a:lnTo>
                      <a:lnTo>
                        <a:pt x="1094" y="994"/>
                      </a:lnTo>
                      <a:lnTo>
                        <a:pt x="1094" y="985"/>
                      </a:lnTo>
                      <a:lnTo>
                        <a:pt x="1092" y="977"/>
                      </a:lnTo>
                      <a:lnTo>
                        <a:pt x="1090" y="967"/>
                      </a:lnTo>
                      <a:lnTo>
                        <a:pt x="1090" y="959"/>
                      </a:lnTo>
                      <a:lnTo>
                        <a:pt x="1089" y="950"/>
                      </a:lnTo>
                      <a:lnTo>
                        <a:pt x="1087" y="940"/>
                      </a:lnTo>
                      <a:lnTo>
                        <a:pt x="1087" y="932"/>
                      </a:lnTo>
                      <a:lnTo>
                        <a:pt x="1085" y="924"/>
                      </a:lnTo>
                      <a:lnTo>
                        <a:pt x="1084" y="915"/>
                      </a:lnTo>
                      <a:lnTo>
                        <a:pt x="1082" y="905"/>
                      </a:lnTo>
                      <a:lnTo>
                        <a:pt x="1080" y="897"/>
                      </a:lnTo>
                      <a:lnTo>
                        <a:pt x="1079" y="889"/>
                      </a:lnTo>
                      <a:lnTo>
                        <a:pt x="1079" y="880"/>
                      </a:lnTo>
                      <a:lnTo>
                        <a:pt x="1077" y="872"/>
                      </a:lnTo>
                      <a:lnTo>
                        <a:pt x="1075" y="864"/>
                      </a:lnTo>
                      <a:lnTo>
                        <a:pt x="1074" y="854"/>
                      </a:lnTo>
                      <a:lnTo>
                        <a:pt x="1072" y="847"/>
                      </a:lnTo>
                      <a:lnTo>
                        <a:pt x="1070" y="837"/>
                      </a:lnTo>
                      <a:lnTo>
                        <a:pt x="1069" y="829"/>
                      </a:lnTo>
                      <a:lnTo>
                        <a:pt x="1067" y="821"/>
                      </a:lnTo>
                      <a:lnTo>
                        <a:pt x="1065" y="812"/>
                      </a:lnTo>
                      <a:lnTo>
                        <a:pt x="1064" y="806"/>
                      </a:lnTo>
                      <a:lnTo>
                        <a:pt x="1062" y="797"/>
                      </a:lnTo>
                      <a:lnTo>
                        <a:pt x="1060" y="789"/>
                      </a:lnTo>
                      <a:lnTo>
                        <a:pt x="1059" y="781"/>
                      </a:lnTo>
                      <a:lnTo>
                        <a:pt x="1057" y="772"/>
                      </a:lnTo>
                      <a:lnTo>
                        <a:pt x="1055" y="766"/>
                      </a:lnTo>
                      <a:lnTo>
                        <a:pt x="1054" y="757"/>
                      </a:lnTo>
                      <a:lnTo>
                        <a:pt x="1052" y="751"/>
                      </a:lnTo>
                      <a:lnTo>
                        <a:pt x="1050" y="742"/>
                      </a:lnTo>
                      <a:lnTo>
                        <a:pt x="1049" y="736"/>
                      </a:lnTo>
                      <a:lnTo>
                        <a:pt x="1049" y="727"/>
                      </a:lnTo>
                      <a:lnTo>
                        <a:pt x="1047" y="721"/>
                      </a:lnTo>
                      <a:lnTo>
                        <a:pt x="1045" y="719"/>
                      </a:lnTo>
                      <a:lnTo>
                        <a:pt x="1045" y="721"/>
                      </a:lnTo>
                      <a:lnTo>
                        <a:pt x="1045" y="729"/>
                      </a:lnTo>
                      <a:lnTo>
                        <a:pt x="1047" y="739"/>
                      </a:lnTo>
                      <a:lnTo>
                        <a:pt x="1047" y="747"/>
                      </a:lnTo>
                      <a:lnTo>
                        <a:pt x="1049" y="756"/>
                      </a:lnTo>
                      <a:lnTo>
                        <a:pt x="1049" y="764"/>
                      </a:lnTo>
                      <a:lnTo>
                        <a:pt x="1050" y="772"/>
                      </a:lnTo>
                      <a:lnTo>
                        <a:pt x="1050" y="781"/>
                      </a:lnTo>
                      <a:lnTo>
                        <a:pt x="1052" y="791"/>
                      </a:lnTo>
                      <a:lnTo>
                        <a:pt x="1052" y="799"/>
                      </a:lnTo>
                      <a:lnTo>
                        <a:pt x="1054" y="807"/>
                      </a:lnTo>
                      <a:lnTo>
                        <a:pt x="1054" y="816"/>
                      </a:lnTo>
                      <a:lnTo>
                        <a:pt x="1055" y="824"/>
                      </a:lnTo>
                      <a:lnTo>
                        <a:pt x="1055" y="832"/>
                      </a:lnTo>
                      <a:lnTo>
                        <a:pt x="1057" y="842"/>
                      </a:lnTo>
                      <a:lnTo>
                        <a:pt x="1059" y="851"/>
                      </a:lnTo>
                      <a:lnTo>
                        <a:pt x="1060" y="859"/>
                      </a:lnTo>
                      <a:lnTo>
                        <a:pt x="1060" y="867"/>
                      </a:lnTo>
                      <a:lnTo>
                        <a:pt x="1062" y="877"/>
                      </a:lnTo>
                      <a:lnTo>
                        <a:pt x="1062" y="884"/>
                      </a:lnTo>
                      <a:lnTo>
                        <a:pt x="1064" y="894"/>
                      </a:lnTo>
                      <a:lnTo>
                        <a:pt x="1064" y="902"/>
                      </a:lnTo>
                      <a:lnTo>
                        <a:pt x="1065" y="910"/>
                      </a:lnTo>
                      <a:lnTo>
                        <a:pt x="1065" y="919"/>
                      </a:lnTo>
                      <a:lnTo>
                        <a:pt x="1067" y="927"/>
                      </a:lnTo>
                      <a:lnTo>
                        <a:pt x="1067" y="935"/>
                      </a:lnTo>
                      <a:lnTo>
                        <a:pt x="1067" y="945"/>
                      </a:lnTo>
                      <a:lnTo>
                        <a:pt x="1069" y="952"/>
                      </a:lnTo>
                      <a:lnTo>
                        <a:pt x="1069" y="962"/>
                      </a:lnTo>
                      <a:lnTo>
                        <a:pt x="1069" y="970"/>
                      </a:lnTo>
                      <a:lnTo>
                        <a:pt x="1070" y="979"/>
                      </a:lnTo>
                      <a:lnTo>
                        <a:pt x="1070" y="987"/>
                      </a:lnTo>
                      <a:lnTo>
                        <a:pt x="1070" y="995"/>
                      </a:lnTo>
                      <a:lnTo>
                        <a:pt x="1070" y="1004"/>
                      </a:lnTo>
                      <a:lnTo>
                        <a:pt x="1070" y="1012"/>
                      </a:lnTo>
                      <a:lnTo>
                        <a:pt x="1070" y="1020"/>
                      </a:lnTo>
                      <a:lnTo>
                        <a:pt x="1070" y="1029"/>
                      </a:lnTo>
                      <a:lnTo>
                        <a:pt x="1070" y="1037"/>
                      </a:lnTo>
                      <a:lnTo>
                        <a:pt x="1070" y="1045"/>
                      </a:lnTo>
                      <a:lnTo>
                        <a:pt x="1069" y="1054"/>
                      </a:lnTo>
                      <a:lnTo>
                        <a:pt x="1069" y="1062"/>
                      </a:lnTo>
                      <a:lnTo>
                        <a:pt x="1067" y="1070"/>
                      </a:lnTo>
                      <a:lnTo>
                        <a:pt x="1067" y="1078"/>
                      </a:lnTo>
                      <a:lnTo>
                        <a:pt x="1065" y="1087"/>
                      </a:lnTo>
                      <a:lnTo>
                        <a:pt x="1065" y="1095"/>
                      </a:lnTo>
                      <a:lnTo>
                        <a:pt x="1064" y="1103"/>
                      </a:lnTo>
                      <a:lnTo>
                        <a:pt x="1062" y="1112"/>
                      </a:lnTo>
                      <a:lnTo>
                        <a:pt x="1060" y="1120"/>
                      </a:lnTo>
                      <a:lnTo>
                        <a:pt x="1059" y="1128"/>
                      </a:lnTo>
                      <a:lnTo>
                        <a:pt x="1055" y="1137"/>
                      </a:lnTo>
                      <a:lnTo>
                        <a:pt x="1054" y="1143"/>
                      </a:lnTo>
                      <a:lnTo>
                        <a:pt x="1052" y="1152"/>
                      </a:lnTo>
                      <a:lnTo>
                        <a:pt x="1049" y="1160"/>
                      </a:lnTo>
                      <a:lnTo>
                        <a:pt x="1045" y="1168"/>
                      </a:lnTo>
                      <a:lnTo>
                        <a:pt x="1044" y="1177"/>
                      </a:lnTo>
                      <a:lnTo>
                        <a:pt x="1040" y="1183"/>
                      </a:lnTo>
                      <a:lnTo>
                        <a:pt x="1037" y="1192"/>
                      </a:lnTo>
                      <a:lnTo>
                        <a:pt x="1034" y="1200"/>
                      </a:lnTo>
                      <a:lnTo>
                        <a:pt x="1030" y="1208"/>
                      </a:lnTo>
                      <a:lnTo>
                        <a:pt x="1027" y="1215"/>
                      </a:lnTo>
                      <a:lnTo>
                        <a:pt x="1022" y="1223"/>
                      </a:lnTo>
                      <a:lnTo>
                        <a:pt x="1019" y="1232"/>
                      </a:lnTo>
                      <a:lnTo>
                        <a:pt x="1014" y="1240"/>
                      </a:lnTo>
                      <a:lnTo>
                        <a:pt x="1009" y="1247"/>
                      </a:lnTo>
                      <a:lnTo>
                        <a:pt x="1004" y="1255"/>
                      </a:lnTo>
                      <a:lnTo>
                        <a:pt x="1000" y="1257"/>
                      </a:lnTo>
                      <a:lnTo>
                        <a:pt x="997" y="1257"/>
                      </a:lnTo>
                      <a:lnTo>
                        <a:pt x="992" y="1258"/>
                      </a:lnTo>
                      <a:lnTo>
                        <a:pt x="989" y="1260"/>
                      </a:lnTo>
                      <a:lnTo>
                        <a:pt x="985" y="1262"/>
                      </a:lnTo>
                      <a:lnTo>
                        <a:pt x="982" y="1263"/>
                      </a:lnTo>
                      <a:lnTo>
                        <a:pt x="979" y="1265"/>
                      </a:lnTo>
                      <a:lnTo>
                        <a:pt x="975" y="1267"/>
                      </a:lnTo>
                      <a:lnTo>
                        <a:pt x="972" y="1267"/>
                      </a:lnTo>
                      <a:lnTo>
                        <a:pt x="967" y="1268"/>
                      </a:lnTo>
                      <a:lnTo>
                        <a:pt x="964" y="1270"/>
                      </a:lnTo>
                      <a:lnTo>
                        <a:pt x="961" y="1270"/>
                      </a:lnTo>
                      <a:lnTo>
                        <a:pt x="957" y="1271"/>
                      </a:lnTo>
                      <a:lnTo>
                        <a:pt x="954" y="1271"/>
                      </a:lnTo>
                      <a:lnTo>
                        <a:pt x="951" y="1273"/>
                      </a:lnTo>
                      <a:lnTo>
                        <a:pt x="947" y="1275"/>
                      </a:lnTo>
                      <a:lnTo>
                        <a:pt x="944" y="1275"/>
                      </a:lnTo>
                      <a:lnTo>
                        <a:pt x="939" y="1276"/>
                      </a:lnTo>
                      <a:lnTo>
                        <a:pt x="936" y="1278"/>
                      </a:lnTo>
                      <a:lnTo>
                        <a:pt x="932" y="1278"/>
                      </a:lnTo>
                      <a:lnTo>
                        <a:pt x="929" y="1280"/>
                      </a:lnTo>
                      <a:lnTo>
                        <a:pt x="926" y="1280"/>
                      </a:lnTo>
                      <a:lnTo>
                        <a:pt x="922" y="1281"/>
                      </a:lnTo>
                      <a:lnTo>
                        <a:pt x="919" y="1283"/>
                      </a:lnTo>
                      <a:lnTo>
                        <a:pt x="916" y="1283"/>
                      </a:lnTo>
                      <a:lnTo>
                        <a:pt x="912" y="1285"/>
                      </a:lnTo>
                      <a:lnTo>
                        <a:pt x="909" y="1285"/>
                      </a:lnTo>
                      <a:lnTo>
                        <a:pt x="906" y="1286"/>
                      </a:lnTo>
                      <a:lnTo>
                        <a:pt x="902" y="1286"/>
                      </a:lnTo>
                      <a:lnTo>
                        <a:pt x="899" y="1288"/>
                      </a:lnTo>
                      <a:lnTo>
                        <a:pt x="896" y="1290"/>
                      </a:lnTo>
                      <a:lnTo>
                        <a:pt x="894" y="1290"/>
                      </a:lnTo>
                      <a:lnTo>
                        <a:pt x="882" y="1291"/>
                      </a:lnTo>
                      <a:lnTo>
                        <a:pt x="872" y="1295"/>
                      </a:lnTo>
                      <a:lnTo>
                        <a:pt x="861" y="1296"/>
                      </a:lnTo>
                      <a:lnTo>
                        <a:pt x="851" y="1298"/>
                      </a:lnTo>
                      <a:lnTo>
                        <a:pt x="839" y="1300"/>
                      </a:lnTo>
                      <a:lnTo>
                        <a:pt x="827" y="1301"/>
                      </a:lnTo>
                      <a:lnTo>
                        <a:pt x="817" y="1303"/>
                      </a:lnTo>
                      <a:lnTo>
                        <a:pt x="806" y="1305"/>
                      </a:lnTo>
                      <a:lnTo>
                        <a:pt x="794" y="1306"/>
                      </a:lnTo>
                      <a:lnTo>
                        <a:pt x="782" y="1306"/>
                      </a:lnTo>
                      <a:lnTo>
                        <a:pt x="771" y="1308"/>
                      </a:lnTo>
                      <a:lnTo>
                        <a:pt x="759" y="1310"/>
                      </a:lnTo>
                      <a:lnTo>
                        <a:pt x="747" y="1310"/>
                      </a:lnTo>
                      <a:lnTo>
                        <a:pt x="736" y="1311"/>
                      </a:lnTo>
                      <a:lnTo>
                        <a:pt x="724" y="1311"/>
                      </a:lnTo>
                      <a:lnTo>
                        <a:pt x="713" y="1313"/>
                      </a:lnTo>
                      <a:lnTo>
                        <a:pt x="701" y="1313"/>
                      </a:lnTo>
                      <a:lnTo>
                        <a:pt x="689" y="1313"/>
                      </a:lnTo>
                      <a:lnTo>
                        <a:pt x="676" y="1313"/>
                      </a:lnTo>
                      <a:lnTo>
                        <a:pt x="664" y="1313"/>
                      </a:lnTo>
                      <a:lnTo>
                        <a:pt x="653" y="1313"/>
                      </a:lnTo>
                      <a:lnTo>
                        <a:pt x="641" y="1313"/>
                      </a:lnTo>
                      <a:lnTo>
                        <a:pt x="629" y="1313"/>
                      </a:lnTo>
                      <a:lnTo>
                        <a:pt x="618" y="1313"/>
                      </a:lnTo>
                      <a:lnTo>
                        <a:pt x="604" y="1311"/>
                      </a:lnTo>
                      <a:lnTo>
                        <a:pt x="593" y="1311"/>
                      </a:lnTo>
                      <a:lnTo>
                        <a:pt x="581" y="1310"/>
                      </a:lnTo>
                      <a:lnTo>
                        <a:pt x="569" y="1310"/>
                      </a:lnTo>
                      <a:lnTo>
                        <a:pt x="556" y="1308"/>
                      </a:lnTo>
                      <a:lnTo>
                        <a:pt x="544" y="1306"/>
                      </a:lnTo>
                      <a:lnTo>
                        <a:pt x="533" y="1305"/>
                      </a:lnTo>
                      <a:lnTo>
                        <a:pt x="521" y="1305"/>
                      </a:lnTo>
                      <a:lnTo>
                        <a:pt x="508" y="1303"/>
                      </a:lnTo>
                      <a:lnTo>
                        <a:pt x="496" y="1301"/>
                      </a:lnTo>
                      <a:lnTo>
                        <a:pt x="483" y="1298"/>
                      </a:lnTo>
                      <a:lnTo>
                        <a:pt x="471" y="1296"/>
                      </a:lnTo>
                      <a:lnTo>
                        <a:pt x="460" y="1295"/>
                      </a:lnTo>
                      <a:lnTo>
                        <a:pt x="448" y="1293"/>
                      </a:lnTo>
                      <a:lnTo>
                        <a:pt x="436" y="1291"/>
                      </a:lnTo>
                      <a:lnTo>
                        <a:pt x="425" y="1288"/>
                      </a:lnTo>
                      <a:lnTo>
                        <a:pt x="413" y="1286"/>
                      </a:lnTo>
                      <a:lnTo>
                        <a:pt x="401" y="1283"/>
                      </a:lnTo>
                      <a:lnTo>
                        <a:pt x="390" y="1280"/>
                      </a:lnTo>
                      <a:lnTo>
                        <a:pt x="378" y="1278"/>
                      </a:lnTo>
                      <a:lnTo>
                        <a:pt x="366" y="1275"/>
                      </a:lnTo>
                      <a:lnTo>
                        <a:pt x="355" y="1271"/>
                      </a:lnTo>
                      <a:lnTo>
                        <a:pt x="343" y="1270"/>
                      </a:lnTo>
                      <a:lnTo>
                        <a:pt x="333" y="1267"/>
                      </a:lnTo>
                      <a:lnTo>
                        <a:pt x="321" y="1263"/>
                      </a:lnTo>
                      <a:lnTo>
                        <a:pt x="310" y="1258"/>
                      </a:lnTo>
                      <a:lnTo>
                        <a:pt x="298" y="1255"/>
                      </a:lnTo>
                      <a:lnTo>
                        <a:pt x="288" y="1252"/>
                      </a:lnTo>
                      <a:lnTo>
                        <a:pt x="277" y="1248"/>
                      </a:lnTo>
                      <a:lnTo>
                        <a:pt x="265" y="1245"/>
                      </a:lnTo>
                      <a:lnTo>
                        <a:pt x="255" y="1240"/>
                      </a:lnTo>
                      <a:lnTo>
                        <a:pt x="245" y="1237"/>
                      </a:lnTo>
                      <a:lnTo>
                        <a:pt x="233" y="1232"/>
                      </a:lnTo>
                      <a:lnTo>
                        <a:pt x="223" y="1227"/>
                      </a:lnTo>
                      <a:lnTo>
                        <a:pt x="213" y="1223"/>
                      </a:lnTo>
                      <a:lnTo>
                        <a:pt x="203" y="1218"/>
                      </a:lnTo>
                      <a:lnTo>
                        <a:pt x="193" y="1213"/>
                      </a:lnTo>
                      <a:lnTo>
                        <a:pt x="183" y="1208"/>
                      </a:lnTo>
                      <a:lnTo>
                        <a:pt x="175" y="1203"/>
                      </a:lnTo>
                      <a:lnTo>
                        <a:pt x="165" y="1200"/>
                      </a:lnTo>
                      <a:lnTo>
                        <a:pt x="158" y="1195"/>
                      </a:lnTo>
                      <a:lnTo>
                        <a:pt x="152" y="1192"/>
                      </a:lnTo>
                      <a:lnTo>
                        <a:pt x="145" y="1187"/>
                      </a:lnTo>
                      <a:lnTo>
                        <a:pt x="140" y="1183"/>
                      </a:lnTo>
                      <a:lnTo>
                        <a:pt x="133" y="1180"/>
                      </a:lnTo>
                      <a:lnTo>
                        <a:pt x="128" y="1175"/>
                      </a:lnTo>
                      <a:lnTo>
                        <a:pt x="122" y="1172"/>
                      </a:lnTo>
                      <a:lnTo>
                        <a:pt x="118" y="1167"/>
                      </a:lnTo>
                      <a:lnTo>
                        <a:pt x="112" y="1163"/>
                      </a:lnTo>
                      <a:lnTo>
                        <a:pt x="108" y="1158"/>
                      </a:lnTo>
                      <a:lnTo>
                        <a:pt x="103" y="1153"/>
                      </a:lnTo>
                      <a:lnTo>
                        <a:pt x="98" y="1148"/>
                      </a:lnTo>
                      <a:lnTo>
                        <a:pt x="93" y="1143"/>
                      </a:lnTo>
                      <a:lnTo>
                        <a:pt x="90" y="1138"/>
                      </a:lnTo>
                      <a:lnTo>
                        <a:pt x="85" y="1133"/>
                      </a:lnTo>
                      <a:lnTo>
                        <a:pt x="82" y="1130"/>
                      </a:lnTo>
                      <a:lnTo>
                        <a:pt x="78" y="1123"/>
                      </a:lnTo>
                      <a:lnTo>
                        <a:pt x="75" y="1118"/>
                      </a:lnTo>
                      <a:lnTo>
                        <a:pt x="72" y="1113"/>
                      </a:lnTo>
                      <a:lnTo>
                        <a:pt x="69" y="1107"/>
                      </a:lnTo>
                      <a:lnTo>
                        <a:pt x="65" y="1102"/>
                      </a:lnTo>
                      <a:lnTo>
                        <a:pt x="62" y="1097"/>
                      </a:lnTo>
                      <a:lnTo>
                        <a:pt x="60" y="1090"/>
                      </a:lnTo>
                      <a:lnTo>
                        <a:pt x="57" y="1085"/>
                      </a:lnTo>
                      <a:lnTo>
                        <a:pt x="55" y="1080"/>
                      </a:lnTo>
                      <a:lnTo>
                        <a:pt x="52" y="1073"/>
                      </a:lnTo>
                      <a:lnTo>
                        <a:pt x="50" y="1068"/>
                      </a:lnTo>
                      <a:lnTo>
                        <a:pt x="49" y="1062"/>
                      </a:lnTo>
                      <a:lnTo>
                        <a:pt x="47" y="1055"/>
                      </a:lnTo>
                      <a:lnTo>
                        <a:pt x="45" y="1050"/>
                      </a:lnTo>
                      <a:lnTo>
                        <a:pt x="44" y="1044"/>
                      </a:lnTo>
                      <a:lnTo>
                        <a:pt x="42" y="1039"/>
                      </a:lnTo>
                      <a:lnTo>
                        <a:pt x="42" y="1032"/>
                      </a:lnTo>
                      <a:lnTo>
                        <a:pt x="40" y="1025"/>
                      </a:lnTo>
                      <a:lnTo>
                        <a:pt x="39" y="1019"/>
                      </a:lnTo>
                      <a:lnTo>
                        <a:pt x="39" y="1014"/>
                      </a:lnTo>
                      <a:lnTo>
                        <a:pt x="37" y="1007"/>
                      </a:lnTo>
                      <a:lnTo>
                        <a:pt x="37" y="1000"/>
                      </a:lnTo>
                      <a:lnTo>
                        <a:pt x="37" y="994"/>
                      </a:lnTo>
                      <a:lnTo>
                        <a:pt x="37" y="989"/>
                      </a:lnTo>
                      <a:lnTo>
                        <a:pt x="37" y="980"/>
                      </a:lnTo>
                      <a:lnTo>
                        <a:pt x="37" y="975"/>
                      </a:lnTo>
                      <a:lnTo>
                        <a:pt x="37" y="969"/>
                      </a:lnTo>
                      <a:lnTo>
                        <a:pt x="37" y="962"/>
                      </a:lnTo>
                      <a:lnTo>
                        <a:pt x="37" y="955"/>
                      </a:lnTo>
                      <a:lnTo>
                        <a:pt x="39" y="949"/>
                      </a:lnTo>
                      <a:lnTo>
                        <a:pt x="39" y="944"/>
                      </a:lnTo>
                      <a:lnTo>
                        <a:pt x="40" y="937"/>
                      </a:lnTo>
                      <a:lnTo>
                        <a:pt x="40" y="930"/>
                      </a:lnTo>
                      <a:lnTo>
                        <a:pt x="42" y="924"/>
                      </a:lnTo>
                      <a:lnTo>
                        <a:pt x="42" y="917"/>
                      </a:lnTo>
                      <a:lnTo>
                        <a:pt x="44" y="910"/>
                      </a:lnTo>
                      <a:lnTo>
                        <a:pt x="45" y="904"/>
                      </a:lnTo>
                      <a:lnTo>
                        <a:pt x="47" y="899"/>
                      </a:lnTo>
                      <a:lnTo>
                        <a:pt x="49" y="892"/>
                      </a:lnTo>
                      <a:lnTo>
                        <a:pt x="50" y="885"/>
                      </a:lnTo>
                      <a:lnTo>
                        <a:pt x="52" y="879"/>
                      </a:lnTo>
                      <a:lnTo>
                        <a:pt x="54" y="872"/>
                      </a:lnTo>
                      <a:lnTo>
                        <a:pt x="55" y="865"/>
                      </a:lnTo>
                      <a:lnTo>
                        <a:pt x="59" y="860"/>
                      </a:lnTo>
                      <a:lnTo>
                        <a:pt x="60" y="854"/>
                      </a:lnTo>
                      <a:lnTo>
                        <a:pt x="62" y="847"/>
                      </a:lnTo>
                      <a:lnTo>
                        <a:pt x="65" y="841"/>
                      </a:lnTo>
                      <a:lnTo>
                        <a:pt x="67" y="836"/>
                      </a:lnTo>
                      <a:lnTo>
                        <a:pt x="69" y="831"/>
                      </a:lnTo>
                      <a:lnTo>
                        <a:pt x="70" y="827"/>
                      </a:lnTo>
                      <a:lnTo>
                        <a:pt x="72" y="822"/>
                      </a:lnTo>
                      <a:lnTo>
                        <a:pt x="74" y="817"/>
                      </a:lnTo>
                      <a:lnTo>
                        <a:pt x="75" y="814"/>
                      </a:lnTo>
                      <a:lnTo>
                        <a:pt x="75" y="811"/>
                      </a:lnTo>
                      <a:lnTo>
                        <a:pt x="78" y="806"/>
                      </a:lnTo>
                      <a:lnTo>
                        <a:pt x="78" y="802"/>
                      </a:lnTo>
                      <a:lnTo>
                        <a:pt x="80" y="797"/>
                      </a:lnTo>
                      <a:lnTo>
                        <a:pt x="82" y="794"/>
                      </a:lnTo>
                      <a:lnTo>
                        <a:pt x="82" y="789"/>
                      </a:lnTo>
                      <a:lnTo>
                        <a:pt x="83" y="786"/>
                      </a:lnTo>
                      <a:lnTo>
                        <a:pt x="85" y="782"/>
                      </a:lnTo>
                      <a:lnTo>
                        <a:pt x="87" y="777"/>
                      </a:lnTo>
                      <a:lnTo>
                        <a:pt x="87" y="774"/>
                      </a:lnTo>
                      <a:lnTo>
                        <a:pt x="88" y="771"/>
                      </a:lnTo>
                      <a:lnTo>
                        <a:pt x="88" y="766"/>
                      </a:lnTo>
                      <a:lnTo>
                        <a:pt x="88" y="761"/>
                      </a:lnTo>
                      <a:lnTo>
                        <a:pt x="90" y="757"/>
                      </a:lnTo>
                      <a:lnTo>
                        <a:pt x="90" y="754"/>
                      </a:lnTo>
                      <a:lnTo>
                        <a:pt x="92" y="749"/>
                      </a:lnTo>
                      <a:lnTo>
                        <a:pt x="92" y="746"/>
                      </a:lnTo>
                      <a:lnTo>
                        <a:pt x="92" y="741"/>
                      </a:lnTo>
                      <a:lnTo>
                        <a:pt x="93" y="737"/>
                      </a:lnTo>
                      <a:lnTo>
                        <a:pt x="93" y="732"/>
                      </a:lnTo>
                      <a:lnTo>
                        <a:pt x="93" y="729"/>
                      </a:lnTo>
                      <a:lnTo>
                        <a:pt x="93" y="724"/>
                      </a:lnTo>
                      <a:lnTo>
                        <a:pt x="95" y="721"/>
                      </a:lnTo>
                      <a:lnTo>
                        <a:pt x="95" y="716"/>
                      </a:lnTo>
                      <a:lnTo>
                        <a:pt x="95" y="712"/>
                      </a:lnTo>
                      <a:lnTo>
                        <a:pt x="95" y="707"/>
                      </a:lnTo>
                      <a:lnTo>
                        <a:pt x="95" y="702"/>
                      </a:lnTo>
                      <a:lnTo>
                        <a:pt x="95" y="699"/>
                      </a:lnTo>
                      <a:lnTo>
                        <a:pt x="95" y="694"/>
                      </a:lnTo>
                      <a:lnTo>
                        <a:pt x="95" y="689"/>
                      </a:lnTo>
                      <a:lnTo>
                        <a:pt x="95" y="684"/>
                      </a:lnTo>
                      <a:lnTo>
                        <a:pt x="95" y="679"/>
                      </a:lnTo>
                      <a:lnTo>
                        <a:pt x="95" y="676"/>
                      </a:lnTo>
                      <a:lnTo>
                        <a:pt x="95" y="671"/>
                      </a:lnTo>
                      <a:lnTo>
                        <a:pt x="97" y="667"/>
                      </a:lnTo>
                      <a:lnTo>
                        <a:pt x="97" y="662"/>
                      </a:lnTo>
                      <a:lnTo>
                        <a:pt x="97" y="657"/>
                      </a:lnTo>
                      <a:lnTo>
                        <a:pt x="97" y="654"/>
                      </a:lnTo>
                      <a:lnTo>
                        <a:pt x="97" y="649"/>
                      </a:lnTo>
                      <a:lnTo>
                        <a:pt x="97" y="646"/>
                      </a:lnTo>
                      <a:lnTo>
                        <a:pt x="98" y="643"/>
                      </a:lnTo>
                      <a:lnTo>
                        <a:pt x="98" y="638"/>
                      </a:lnTo>
                      <a:lnTo>
                        <a:pt x="98" y="634"/>
                      </a:lnTo>
                      <a:lnTo>
                        <a:pt x="98" y="629"/>
                      </a:lnTo>
                      <a:lnTo>
                        <a:pt x="100" y="626"/>
                      </a:lnTo>
                      <a:lnTo>
                        <a:pt x="100" y="623"/>
                      </a:lnTo>
                      <a:lnTo>
                        <a:pt x="102" y="618"/>
                      </a:lnTo>
                      <a:lnTo>
                        <a:pt x="102" y="614"/>
                      </a:lnTo>
                      <a:lnTo>
                        <a:pt x="103" y="611"/>
                      </a:lnTo>
                      <a:lnTo>
                        <a:pt x="103" y="608"/>
                      </a:lnTo>
                      <a:lnTo>
                        <a:pt x="105" y="604"/>
                      </a:lnTo>
                      <a:lnTo>
                        <a:pt x="105" y="599"/>
                      </a:lnTo>
                      <a:lnTo>
                        <a:pt x="107" y="596"/>
                      </a:lnTo>
                      <a:lnTo>
                        <a:pt x="107" y="593"/>
                      </a:lnTo>
                      <a:lnTo>
                        <a:pt x="108" y="589"/>
                      </a:lnTo>
                      <a:lnTo>
                        <a:pt x="110" y="586"/>
                      </a:lnTo>
                      <a:lnTo>
                        <a:pt x="110" y="583"/>
                      </a:lnTo>
                      <a:lnTo>
                        <a:pt x="112" y="579"/>
                      </a:lnTo>
                      <a:lnTo>
                        <a:pt x="113" y="576"/>
                      </a:lnTo>
                      <a:lnTo>
                        <a:pt x="113" y="573"/>
                      </a:lnTo>
                      <a:lnTo>
                        <a:pt x="115" y="568"/>
                      </a:lnTo>
                      <a:lnTo>
                        <a:pt x="117" y="564"/>
                      </a:lnTo>
                      <a:lnTo>
                        <a:pt x="118" y="561"/>
                      </a:lnTo>
                      <a:lnTo>
                        <a:pt x="118" y="558"/>
                      </a:lnTo>
                      <a:lnTo>
                        <a:pt x="120" y="554"/>
                      </a:lnTo>
                      <a:lnTo>
                        <a:pt x="122" y="551"/>
                      </a:lnTo>
                      <a:lnTo>
                        <a:pt x="123" y="548"/>
                      </a:lnTo>
                      <a:lnTo>
                        <a:pt x="125" y="544"/>
                      </a:lnTo>
                      <a:lnTo>
                        <a:pt x="127" y="541"/>
                      </a:lnTo>
                      <a:lnTo>
                        <a:pt x="128" y="538"/>
                      </a:lnTo>
                      <a:lnTo>
                        <a:pt x="130" y="534"/>
                      </a:lnTo>
                      <a:lnTo>
                        <a:pt x="132" y="531"/>
                      </a:lnTo>
                      <a:lnTo>
                        <a:pt x="133" y="528"/>
                      </a:lnTo>
                      <a:lnTo>
                        <a:pt x="135" y="524"/>
                      </a:lnTo>
                      <a:lnTo>
                        <a:pt x="138" y="521"/>
                      </a:lnTo>
                      <a:lnTo>
                        <a:pt x="140" y="518"/>
                      </a:lnTo>
                      <a:lnTo>
                        <a:pt x="142" y="514"/>
                      </a:lnTo>
                      <a:lnTo>
                        <a:pt x="145" y="511"/>
                      </a:lnTo>
                      <a:lnTo>
                        <a:pt x="147" y="508"/>
                      </a:lnTo>
                      <a:lnTo>
                        <a:pt x="148" y="504"/>
                      </a:lnTo>
                      <a:lnTo>
                        <a:pt x="152" y="499"/>
                      </a:lnTo>
                      <a:lnTo>
                        <a:pt x="153" y="496"/>
                      </a:lnTo>
                      <a:lnTo>
                        <a:pt x="155" y="494"/>
                      </a:lnTo>
                      <a:lnTo>
                        <a:pt x="158" y="489"/>
                      </a:lnTo>
                      <a:lnTo>
                        <a:pt x="160" y="486"/>
                      </a:lnTo>
                      <a:lnTo>
                        <a:pt x="163" y="483"/>
                      </a:lnTo>
                      <a:lnTo>
                        <a:pt x="167" y="479"/>
                      </a:lnTo>
                      <a:lnTo>
                        <a:pt x="168" y="476"/>
                      </a:lnTo>
                      <a:lnTo>
                        <a:pt x="172" y="471"/>
                      </a:lnTo>
                      <a:lnTo>
                        <a:pt x="175" y="468"/>
                      </a:lnTo>
                      <a:lnTo>
                        <a:pt x="178" y="464"/>
                      </a:lnTo>
                      <a:lnTo>
                        <a:pt x="180" y="461"/>
                      </a:lnTo>
                      <a:lnTo>
                        <a:pt x="180" y="456"/>
                      </a:lnTo>
                      <a:lnTo>
                        <a:pt x="178" y="451"/>
                      </a:lnTo>
                      <a:lnTo>
                        <a:pt x="177" y="448"/>
                      </a:lnTo>
                      <a:lnTo>
                        <a:pt x="173" y="444"/>
                      </a:lnTo>
                      <a:lnTo>
                        <a:pt x="170" y="444"/>
                      </a:lnTo>
                      <a:lnTo>
                        <a:pt x="165" y="444"/>
                      </a:lnTo>
                      <a:lnTo>
                        <a:pt x="162" y="448"/>
                      </a:lnTo>
                      <a:lnTo>
                        <a:pt x="157" y="453"/>
                      </a:lnTo>
                      <a:lnTo>
                        <a:pt x="152" y="458"/>
                      </a:lnTo>
                      <a:lnTo>
                        <a:pt x="148" y="461"/>
                      </a:lnTo>
                      <a:lnTo>
                        <a:pt x="145" y="466"/>
                      </a:lnTo>
                      <a:lnTo>
                        <a:pt x="140" y="471"/>
                      </a:lnTo>
                      <a:lnTo>
                        <a:pt x="137" y="476"/>
                      </a:lnTo>
                      <a:lnTo>
                        <a:pt x="133" y="481"/>
                      </a:lnTo>
                      <a:lnTo>
                        <a:pt x="130" y="486"/>
                      </a:lnTo>
                      <a:lnTo>
                        <a:pt x="127" y="489"/>
                      </a:lnTo>
                      <a:lnTo>
                        <a:pt x="123" y="494"/>
                      </a:lnTo>
                      <a:lnTo>
                        <a:pt x="120" y="499"/>
                      </a:lnTo>
                      <a:lnTo>
                        <a:pt x="118" y="504"/>
                      </a:lnTo>
                      <a:lnTo>
                        <a:pt x="115" y="509"/>
                      </a:lnTo>
                      <a:lnTo>
                        <a:pt x="112" y="514"/>
                      </a:lnTo>
                      <a:lnTo>
                        <a:pt x="110" y="518"/>
                      </a:lnTo>
                      <a:lnTo>
                        <a:pt x="108" y="523"/>
                      </a:lnTo>
                      <a:lnTo>
                        <a:pt x="105" y="528"/>
                      </a:lnTo>
                      <a:lnTo>
                        <a:pt x="103" y="533"/>
                      </a:lnTo>
                      <a:lnTo>
                        <a:pt x="102" y="536"/>
                      </a:lnTo>
                      <a:lnTo>
                        <a:pt x="100" y="541"/>
                      </a:lnTo>
                      <a:lnTo>
                        <a:pt x="98" y="546"/>
                      </a:lnTo>
                      <a:lnTo>
                        <a:pt x="97" y="551"/>
                      </a:lnTo>
                      <a:lnTo>
                        <a:pt x="95" y="554"/>
                      </a:lnTo>
                      <a:lnTo>
                        <a:pt x="93" y="559"/>
                      </a:lnTo>
                      <a:lnTo>
                        <a:pt x="92" y="564"/>
                      </a:lnTo>
                      <a:lnTo>
                        <a:pt x="90" y="569"/>
                      </a:lnTo>
                      <a:lnTo>
                        <a:pt x="90" y="574"/>
                      </a:lnTo>
                      <a:lnTo>
                        <a:pt x="88" y="578"/>
                      </a:lnTo>
                      <a:lnTo>
                        <a:pt x="87" y="583"/>
                      </a:lnTo>
                      <a:lnTo>
                        <a:pt x="87" y="588"/>
                      </a:lnTo>
                      <a:lnTo>
                        <a:pt x="85" y="593"/>
                      </a:lnTo>
                      <a:lnTo>
                        <a:pt x="85" y="598"/>
                      </a:lnTo>
                      <a:lnTo>
                        <a:pt x="83" y="601"/>
                      </a:lnTo>
                      <a:lnTo>
                        <a:pt x="83" y="606"/>
                      </a:lnTo>
                      <a:lnTo>
                        <a:pt x="82" y="611"/>
                      </a:lnTo>
                      <a:lnTo>
                        <a:pt x="82" y="616"/>
                      </a:lnTo>
                      <a:lnTo>
                        <a:pt x="80" y="621"/>
                      </a:lnTo>
                      <a:lnTo>
                        <a:pt x="80" y="626"/>
                      </a:lnTo>
                      <a:lnTo>
                        <a:pt x="78" y="631"/>
                      </a:lnTo>
                      <a:lnTo>
                        <a:pt x="78" y="636"/>
                      </a:lnTo>
                      <a:lnTo>
                        <a:pt x="78" y="641"/>
                      </a:lnTo>
                      <a:lnTo>
                        <a:pt x="78" y="646"/>
                      </a:lnTo>
                      <a:lnTo>
                        <a:pt x="77" y="649"/>
                      </a:lnTo>
                      <a:lnTo>
                        <a:pt x="77" y="656"/>
                      </a:lnTo>
                      <a:lnTo>
                        <a:pt x="77" y="659"/>
                      </a:lnTo>
                      <a:lnTo>
                        <a:pt x="75" y="666"/>
                      </a:lnTo>
                      <a:lnTo>
                        <a:pt x="75" y="671"/>
                      </a:lnTo>
                      <a:lnTo>
                        <a:pt x="75" y="676"/>
                      </a:lnTo>
                      <a:lnTo>
                        <a:pt x="75" y="681"/>
                      </a:lnTo>
                      <a:lnTo>
                        <a:pt x="74" y="686"/>
                      </a:lnTo>
                      <a:lnTo>
                        <a:pt x="74" y="691"/>
                      </a:lnTo>
                      <a:lnTo>
                        <a:pt x="74" y="696"/>
                      </a:lnTo>
                      <a:lnTo>
                        <a:pt x="72" y="702"/>
                      </a:lnTo>
                      <a:lnTo>
                        <a:pt x="72" y="707"/>
                      </a:lnTo>
                      <a:lnTo>
                        <a:pt x="70" y="712"/>
                      </a:lnTo>
                      <a:lnTo>
                        <a:pt x="70" y="719"/>
                      </a:lnTo>
                      <a:lnTo>
                        <a:pt x="70" y="724"/>
                      </a:lnTo>
                      <a:lnTo>
                        <a:pt x="69" y="731"/>
                      </a:lnTo>
                      <a:lnTo>
                        <a:pt x="67" y="736"/>
                      </a:lnTo>
                      <a:lnTo>
                        <a:pt x="67" y="741"/>
                      </a:lnTo>
                      <a:lnTo>
                        <a:pt x="65" y="747"/>
                      </a:lnTo>
                      <a:lnTo>
                        <a:pt x="65" y="752"/>
                      </a:lnTo>
                      <a:lnTo>
                        <a:pt x="65" y="759"/>
                      </a:lnTo>
                      <a:lnTo>
                        <a:pt x="64" y="766"/>
                      </a:lnTo>
                      <a:lnTo>
                        <a:pt x="62" y="771"/>
                      </a:lnTo>
                      <a:lnTo>
                        <a:pt x="60" y="777"/>
                      </a:lnTo>
                      <a:lnTo>
                        <a:pt x="59" y="782"/>
                      </a:lnTo>
                      <a:lnTo>
                        <a:pt x="59" y="787"/>
                      </a:lnTo>
                      <a:lnTo>
                        <a:pt x="57" y="794"/>
                      </a:lnTo>
                      <a:lnTo>
                        <a:pt x="55" y="799"/>
                      </a:lnTo>
                      <a:lnTo>
                        <a:pt x="54" y="804"/>
                      </a:lnTo>
                      <a:lnTo>
                        <a:pt x="52" y="809"/>
                      </a:lnTo>
                      <a:lnTo>
                        <a:pt x="50" y="814"/>
                      </a:lnTo>
                      <a:lnTo>
                        <a:pt x="49" y="819"/>
                      </a:lnTo>
                      <a:lnTo>
                        <a:pt x="47" y="824"/>
                      </a:lnTo>
                      <a:lnTo>
                        <a:pt x="45" y="831"/>
                      </a:lnTo>
                      <a:lnTo>
                        <a:pt x="44" y="834"/>
                      </a:lnTo>
                      <a:lnTo>
                        <a:pt x="42" y="841"/>
                      </a:lnTo>
                      <a:lnTo>
                        <a:pt x="40" y="846"/>
                      </a:lnTo>
                      <a:lnTo>
                        <a:pt x="39" y="851"/>
                      </a:lnTo>
                      <a:lnTo>
                        <a:pt x="37" y="855"/>
                      </a:lnTo>
                      <a:lnTo>
                        <a:pt x="34" y="860"/>
                      </a:lnTo>
                      <a:lnTo>
                        <a:pt x="32" y="864"/>
                      </a:lnTo>
                      <a:lnTo>
                        <a:pt x="32" y="869"/>
                      </a:lnTo>
                      <a:lnTo>
                        <a:pt x="29" y="874"/>
                      </a:lnTo>
                      <a:lnTo>
                        <a:pt x="27" y="879"/>
                      </a:lnTo>
                      <a:lnTo>
                        <a:pt x="25" y="884"/>
                      </a:lnTo>
                      <a:lnTo>
                        <a:pt x="24" y="889"/>
                      </a:lnTo>
                      <a:lnTo>
                        <a:pt x="22" y="894"/>
                      </a:lnTo>
                      <a:lnTo>
                        <a:pt x="20" y="899"/>
                      </a:lnTo>
                      <a:lnTo>
                        <a:pt x="19" y="904"/>
                      </a:lnTo>
                      <a:lnTo>
                        <a:pt x="17" y="909"/>
                      </a:lnTo>
                      <a:lnTo>
                        <a:pt x="15" y="914"/>
                      </a:lnTo>
                      <a:lnTo>
                        <a:pt x="14" y="919"/>
                      </a:lnTo>
                      <a:lnTo>
                        <a:pt x="14" y="922"/>
                      </a:lnTo>
                      <a:lnTo>
                        <a:pt x="12" y="929"/>
                      </a:lnTo>
                      <a:lnTo>
                        <a:pt x="10" y="934"/>
                      </a:lnTo>
                      <a:lnTo>
                        <a:pt x="9" y="937"/>
                      </a:lnTo>
                      <a:lnTo>
                        <a:pt x="9" y="942"/>
                      </a:lnTo>
                      <a:lnTo>
                        <a:pt x="7" y="947"/>
                      </a:lnTo>
                      <a:lnTo>
                        <a:pt x="5" y="952"/>
                      </a:lnTo>
                      <a:lnTo>
                        <a:pt x="5" y="957"/>
                      </a:lnTo>
                      <a:lnTo>
                        <a:pt x="4" y="962"/>
                      </a:lnTo>
                      <a:lnTo>
                        <a:pt x="4" y="967"/>
                      </a:lnTo>
                      <a:lnTo>
                        <a:pt x="2" y="970"/>
                      </a:lnTo>
                      <a:lnTo>
                        <a:pt x="2" y="975"/>
                      </a:lnTo>
                      <a:lnTo>
                        <a:pt x="2" y="980"/>
                      </a:lnTo>
                      <a:lnTo>
                        <a:pt x="2" y="985"/>
                      </a:lnTo>
                      <a:lnTo>
                        <a:pt x="0" y="990"/>
                      </a:lnTo>
                      <a:lnTo>
                        <a:pt x="0" y="995"/>
                      </a:lnTo>
                      <a:lnTo>
                        <a:pt x="0" y="1002"/>
                      </a:lnTo>
                      <a:lnTo>
                        <a:pt x="2" y="1007"/>
                      </a:lnTo>
                      <a:lnTo>
                        <a:pt x="2" y="1012"/>
                      </a:lnTo>
                      <a:lnTo>
                        <a:pt x="2" y="1017"/>
                      </a:lnTo>
                      <a:lnTo>
                        <a:pt x="2" y="1022"/>
                      </a:lnTo>
                      <a:lnTo>
                        <a:pt x="4" y="1027"/>
                      </a:lnTo>
                      <a:lnTo>
                        <a:pt x="4" y="1032"/>
                      </a:lnTo>
                      <a:lnTo>
                        <a:pt x="5" y="1039"/>
                      </a:lnTo>
                      <a:lnTo>
                        <a:pt x="7" y="1044"/>
                      </a:lnTo>
                      <a:lnTo>
                        <a:pt x="9" y="1049"/>
                      </a:lnTo>
                      <a:lnTo>
                        <a:pt x="10" y="1055"/>
                      </a:lnTo>
                      <a:lnTo>
                        <a:pt x="12" y="1060"/>
                      </a:lnTo>
                      <a:lnTo>
                        <a:pt x="14" y="1065"/>
                      </a:lnTo>
                      <a:lnTo>
                        <a:pt x="15" y="1072"/>
                      </a:lnTo>
                      <a:lnTo>
                        <a:pt x="19" y="1078"/>
                      </a:lnTo>
                      <a:lnTo>
                        <a:pt x="20" y="1083"/>
                      </a:lnTo>
                      <a:lnTo>
                        <a:pt x="24" y="1090"/>
                      </a:lnTo>
                      <a:lnTo>
                        <a:pt x="27" y="1097"/>
                      </a:lnTo>
                      <a:lnTo>
                        <a:pt x="32" y="1107"/>
                      </a:lnTo>
                      <a:lnTo>
                        <a:pt x="37" y="1117"/>
                      </a:lnTo>
                      <a:lnTo>
                        <a:pt x="42" y="1127"/>
                      </a:lnTo>
                      <a:lnTo>
                        <a:pt x="49" y="1137"/>
                      </a:lnTo>
                      <a:lnTo>
                        <a:pt x="55" y="1145"/>
                      </a:lnTo>
                      <a:lnTo>
                        <a:pt x="62" y="1155"/>
                      </a:lnTo>
                      <a:lnTo>
                        <a:pt x="70" y="1163"/>
                      </a:lnTo>
                      <a:lnTo>
                        <a:pt x="78" y="1172"/>
                      </a:lnTo>
                      <a:lnTo>
                        <a:pt x="85" y="1180"/>
                      </a:lnTo>
                      <a:lnTo>
                        <a:pt x="93" y="1188"/>
                      </a:lnTo>
                      <a:lnTo>
                        <a:pt x="102" y="1195"/>
                      </a:lnTo>
                      <a:lnTo>
                        <a:pt x="110" y="1203"/>
                      </a:lnTo>
                      <a:lnTo>
                        <a:pt x="120" y="1210"/>
                      </a:lnTo>
                      <a:lnTo>
                        <a:pt x="128" y="1218"/>
                      </a:lnTo>
                      <a:lnTo>
                        <a:pt x="138" y="1223"/>
                      </a:lnTo>
                      <a:lnTo>
                        <a:pt x="148" y="1232"/>
                      </a:lnTo>
                      <a:lnTo>
                        <a:pt x="157" y="1237"/>
                      </a:lnTo>
                      <a:lnTo>
                        <a:pt x="168" y="1243"/>
                      </a:lnTo>
                      <a:lnTo>
                        <a:pt x="178" y="1248"/>
                      </a:lnTo>
                      <a:lnTo>
                        <a:pt x="188" y="1255"/>
                      </a:lnTo>
                      <a:lnTo>
                        <a:pt x="198" y="1258"/>
                      </a:lnTo>
                      <a:lnTo>
                        <a:pt x="210" y="1265"/>
                      </a:lnTo>
                      <a:lnTo>
                        <a:pt x="222" y="1270"/>
                      </a:lnTo>
                      <a:lnTo>
                        <a:pt x="233" y="1275"/>
                      </a:lnTo>
                      <a:lnTo>
                        <a:pt x="243" y="1278"/>
                      </a:lnTo>
                      <a:lnTo>
                        <a:pt x="255" y="1283"/>
                      </a:lnTo>
                      <a:lnTo>
                        <a:pt x="267" y="1286"/>
                      </a:lnTo>
                      <a:lnTo>
                        <a:pt x="278" y="1291"/>
                      </a:lnTo>
                      <a:lnTo>
                        <a:pt x="290" y="1295"/>
                      </a:lnTo>
                      <a:lnTo>
                        <a:pt x="301" y="1298"/>
                      </a:lnTo>
                      <a:lnTo>
                        <a:pt x="315" y="1301"/>
                      </a:lnTo>
                      <a:lnTo>
                        <a:pt x="326" y="1305"/>
                      </a:lnTo>
                      <a:lnTo>
                        <a:pt x="338" y="1308"/>
                      </a:lnTo>
                      <a:lnTo>
                        <a:pt x="351" y="1310"/>
                      </a:lnTo>
                      <a:lnTo>
                        <a:pt x="363" y="1313"/>
                      </a:lnTo>
                      <a:lnTo>
                        <a:pt x="376" y="1315"/>
                      </a:lnTo>
                      <a:lnTo>
                        <a:pt x="388" y="1318"/>
                      </a:lnTo>
                      <a:lnTo>
                        <a:pt x="401" y="1320"/>
                      </a:lnTo>
                      <a:lnTo>
                        <a:pt x="415" y="1321"/>
                      </a:lnTo>
                      <a:lnTo>
                        <a:pt x="426" y="1325"/>
                      </a:lnTo>
                      <a:lnTo>
                        <a:pt x="438" y="1325"/>
                      </a:lnTo>
                      <a:lnTo>
                        <a:pt x="451" y="1328"/>
                      </a:lnTo>
                      <a:lnTo>
                        <a:pt x="465" y="1328"/>
                      </a:lnTo>
                      <a:lnTo>
                        <a:pt x="476" y="1330"/>
                      </a:lnTo>
                      <a:lnTo>
                        <a:pt x="490" y="1331"/>
                      </a:lnTo>
                      <a:lnTo>
                        <a:pt x="501" y="1333"/>
                      </a:lnTo>
                      <a:lnTo>
                        <a:pt x="515" y="1333"/>
                      </a:lnTo>
                      <a:lnTo>
                        <a:pt x="528" y="1335"/>
                      </a:lnTo>
                      <a:lnTo>
                        <a:pt x="538" y="1336"/>
                      </a:lnTo>
                      <a:lnTo>
                        <a:pt x="551" y="1336"/>
                      </a:lnTo>
                      <a:lnTo>
                        <a:pt x="563" y="1336"/>
                      </a:lnTo>
                      <a:lnTo>
                        <a:pt x="576" y="1338"/>
                      </a:lnTo>
                      <a:lnTo>
                        <a:pt x="588" y="1338"/>
                      </a:lnTo>
                      <a:lnTo>
                        <a:pt x="599" y="1338"/>
                      </a:lnTo>
                      <a:lnTo>
                        <a:pt x="611" y="1338"/>
                      </a:lnTo>
                      <a:lnTo>
                        <a:pt x="623" y="1340"/>
                      </a:lnTo>
                      <a:lnTo>
                        <a:pt x="634" y="1340"/>
                      </a:lnTo>
                      <a:lnTo>
                        <a:pt x="646" y="1340"/>
                      </a:lnTo>
                      <a:lnTo>
                        <a:pt x="658" y="1340"/>
                      </a:lnTo>
                      <a:lnTo>
                        <a:pt x="669" y="1340"/>
                      </a:lnTo>
                      <a:lnTo>
                        <a:pt x="679" y="1340"/>
                      </a:lnTo>
                      <a:lnTo>
                        <a:pt x="691" y="1340"/>
                      </a:lnTo>
                      <a:lnTo>
                        <a:pt x="701" y="1340"/>
                      </a:lnTo>
                      <a:lnTo>
                        <a:pt x="711" y="1340"/>
                      </a:lnTo>
                      <a:lnTo>
                        <a:pt x="721" y="1340"/>
                      </a:lnTo>
                      <a:lnTo>
                        <a:pt x="731" y="1338"/>
                      </a:lnTo>
                      <a:lnTo>
                        <a:pt x="741" y="1338"/>
                      </a:lnTo>
                      <a:lnTo>
                        <a:pt x="752" y="1338"/>
                      </a:lnTo>
                      <a:lnTo>
                        <a:pt x="762" y="1338"/>
                      </a:lnTo>
                      <a:lnTo>
                        <a:pt x="772" y="1336"/>
                      </a:lnTo>
                      <a:lnTo>
                        <a:pt x="784" y="1336"/>
                      </a:lnTo>
                      <a:lnTo>
                        <a:pt x="796" y="1335"/>
                      </a:lnTo>
                      <a:lnTo>
                        <a:pt x="806" y="1333"/>
                      </a:lnTo>
                      <a:lnTo>
                        <a:pt x="817" y="1333"/>
                      </a:lnTo>
                      <a:lnTo>
                        <a:pt x="827" y="1331"/>
                      </a:lnTo>
                      <a:lnTo>
                        <a:pt x="839" y="1330"/>
                      </a:lnTo>
                      <a:lnTo>
                        <a:pt x="851" y="1328"/>
                      </a:lnTo>
                      <a:lnTo>
                        <a:pt x="862" y="1328"/>
                      </a:lnTo>
                      <a:lnTo>
                        <a:pt x="874" y="1325"/>
                      </a:lnTo>
                      <a:lnTo>
                        <a:pt x="886" y="1325"/>
                      </a:lnTo>
                      <a:lnTo>
                        <a:pt x="897" y="1321"/>
                      </a:lnTo>
                      <a:lnTo>
                        <a:pt x="909" y="1320"/>
                      </a:lnTo>
                      <a:lnTo>
                        <a:pt x="921" y="1316"/>
                      </a:lnTo>
                      <a:lnTo>
                        <a:pt x="932" y="1315"/>
                      </a:lnTo>
                      <a:lnTo>
                        <a:pt x="944" y="1311"/>
                      </a:lnTo>
                      <a:lnTo>
                        <a:pt x="956" y="1310"/>
                      </a:lnTo>
                      <a:lnTo>
                        <a:pt x="967" y="1306"/>
                      </a:lnTo>
                      <a:lnTo>
                        <a:pt x="979" y="1303"/>
                      </a:lnTo>
                      <a:lnTo>
                        <a:pt x="990" y="1300"/>
                      </a:lnTo>
                      <a:lnTo>
                        <a:pt x="1002" y="1296"/>
                      </a:lnTo>
                      <a:lnTo>
                        <a:pt x="1012" y="1293"/>
                      </a:lnTo>
                      <a:lnTo>
                        <a:pt x="1024" y="1290"/>
                      </a:lnTo>
                      <a:lnTo>
                        <a:pt x="1035" y="1285"/>
                      </a:lnTo>
                      <a:lnTo>
                        <a:pt x="1047" y="1281"/>
                      </a:lnTo>
                      <a:lnTo>
                        <a:pt x="1057" y="1276"/>
                      </a:lnTo>
                      <a:lnTo>
                        <a:pt x="1069" y="1273"/>
                      </a:lnTo>
                      <a:lnTo>
                        <a:pt x="1079" y="1268"/>
                      </a:lnTo>
                      <a:lnTo>
                        <a:pt x="1089" y="1263"/>
                      </a:lnTo>
                      <a:lnTo>
                        <a:pt x="1100" y="1258"/>
                      </a:lnTo>
                      <a:lnTo>
                        <a:pt x="1110" y="1253"/>
                      </a:lnTo>
                      <a:lnTo>
                        <a:pt x="1120" y="1247"/>
                      </a:lnTo>
                      <a:lnTo>
                        <a:pt x="1130" y="1242"/>
                      </a:lnTo>
                      <a:lnTo>
                        <a:pt x="1140" y="1237"/>
                      </a:lnTo>
                      <a:lnTo>
                        <a:pt x="1150" y="1230"/>
                      </a:lnTo>
                      <a:lnTo>
                        <a:pt x="1159" y="1223"/>
                      </a:lnTo>
                      <a:lnTo>
                        <a:pt x="1169" y="1217"/>
                      </a:lnTo>
                      <a:lnTo>
                        <a:pt x="1177" y="1210"/>
                      </a:lnTo>
                      <a:lnTo>
                        <a:pt x="1185" y="1203"/>
                      </a:lnTo>
                      <a:lnTo>
                        <a:pt x="1193" y="1197"/>
                      </a:lnTo>
                      <a:lnTo>
                        <a:pt x="1202" y="1190"/>
                      </a:lnTo>
                      <a:lnTo>
                        <a:pt x="1210" y="1182"/>
                      </a:lnTo>
                      <a:lnTo>
                        <a:pt x="1217" y="1175"/>
                      </a:lnTo>
                      <a:lnTo>
                        <a:pt x="1225" y="1165"/>
                      </a:lnTo>
                      <a:lnTo>
                        <a:pt x="1232" y="1157"/>
                      </a:lnTo>
                      <a:lnTo>
                        <a:pt x="1237" y="1148"/>
                      </a:lnTo>
                      <a:lnTo>
                        <a:pt x="1245" y="1140"/>
                      </a:lnTo>
                      <a:lnTo>
                        <a:pt x="1250" y="1130"/>
                      </a:lnTo>
                      <a:lnTo>
                        <a:pt x="1255" y="1122"/>
                      </a:lnTo>
                      <a:lnTo>
                        <a:pt x="1260" y="1112"/>
                      </a:lnTo>
                      <a:lnTo>
                        <a:pt x="1267" y="1103"/>
                      </a:lnTo>
                      <a:lnTo>
                        <a:pt x="1270" y="1092"/>
                      </a:lnTo>
                      <a:lnTo>
                        <a:pt x="1275" y="1082"/>
                      </a:lnTo>
                      <a:lnTo>
                        <a:pt x="1278" y="1072"/>
                      </a:lnTo>
                      <a:lnTo>
                        <a:pt x="1282" y="1062"/>
                      </a:lnTo>
                      <a:lnTo>
                        <a:pt x="1285" y="1050"/>
                      </a:lnTo>
                      <a:lnTo>
                        <a:pt x="1287" y="1039"/>
                      </a:lnTo>
                      <a:lnTo>
                        <a:pt x="1290" y="1027"/>
                      </a:lnTo>
                      <a:lnTo>
                        <a:pt x="1292" y="1015"/>
                      </a:lnTo>
                      <a:lnTo>
                        <a:pt x="1292" y="1009"/>
                      </a:lnTo>
                      <a:lnTo>
                        <a:pt x="1292" y="1004"/>
                      </a:lnTo>
                      <a:lnTo>
                        <a:pt x="1292" y="997"/>
                      </a:lnTo>
                      <a:lnTo>
                        <a:pt x="1293" y="992"/>
                      </a:lnTo>
                      <a:lnTo>
                        <a:pt x="1293" y="985"/>
                      </a:lnTo>
                      <a:lnTo>
                        <a:pt x="1293" y="979"/>
                      </a:lnTo>
                      <a:lnTo>
                        <a:pt x="1293" y="974"/>
                      </a:lnTo>
                      <a:lnTo>
                        <a:pt x="1295" y="967"/>
                      </a:lnTo>
                      <a:lnTo>
                        <a:pt x="1295" y="960"/>
                      </a:lnTo>
                      <a:lnTo>
                        <a:pt x="1295" y="955"/>
                      </a:lnTo>
                      <a:lnTo>
                        <a:pt x="1295" y="949"/>
                      </a:lnTo>
                      <a:lnTo>
                        <a:pt x="1295" y="944"/>
                      </a:lnTo>
                      <a:lnTo>
                        <a:pt x="1295" y="937"/>
                      </a:lnTo>
                      <a:lnTo>
                        <a:pt x="1295" y="932"/>
                      </a:lnTo>
                      <a:lnTo>
                        <a:pt x="1295" y="925"/>
                      </a:lnTo>
                      <a:lnTo>
                        <a:pt x="1295" y="920"/>
                      </a:lnTo>
                      <a:lnTo>
                        <a:pt x="1293" y="914"/>
                      </a:lnTo>
                      <a:lnTo>
                        <a:pt x="1293" y="907"/>
                      </a:lnTo>
                      <a:lnTo>
                        <a:pt x="1293" y="902"/>
                      </a:lnTo>
                      <a:lnTo>
                        <a:pt x="1293" y="895"/>
                      </a:lnTo>
                      <a:lnTo>
                        <a:pt x="1292" y="889"/>
                      </a:lnTo>
                      <a:lnTo>
                        <a:pt x="1292" y="884"/>
                      </a:lnTo>
                      <a:lnTo>
                        <a:pt x="1292" y="877"/>
                      </a:lnTo>
                      <a:lnTo>
                        <a:pt x="1292" y="872"/>
                      </a:lnTo>
                      <a:lnTo>
                        <a:pt x="1290" y="865"/>
                      </a:lnTo>
                      <a:lnTo>
                        <a:pt x="1290" y="860"/>
                      </a:lnTo>
                      <a:lnTo>
                        <a:pt x="1290" y="854"/>
                      </a:lnTo>
                      <a:lnTo>
                        <a:pt x="1290" y="849"/>
                      </a:lnTo>
                      <a:lnTo>
                        <a:pt x="1288" y="842"/>
                      </a:lnTo>
                      <a:lnTo>
                        <a:pt x="1288" y="836"/>
                      </a:lnTo>
                      <a:lnTo>
                        <a:pt x="1287" y="831"/>
                      </a:lnTo>
                      <a:lnTo>
                        <a:pt x="1287" y="826"/>
                      </a:lnTo>
                      <a:lnTo>
                        <a:pt x="1285" y="819"/>
                      </a:lnTo>
                      <a:lnTo>
                        <a:pt x="1285" y="812"/>
                      </a:lnTo>
                      <a:lnTo>
                        <a:pt x="1283" y="807"/>
                      </a:lnTo>
                      <a:lnTo>
                        <a:pt x="1282" y="801"/>
                      </a:lnTo>
                      <a:lnTo>
                        <a:pt x="1282" y="796"/>
                      </a:lnTo>
                      <a:lnTo>
                        <a:pt x="1280" y="789"/>
                      </a:lnTo>
                      <a:lnTo>
                        <a:pt x="1280" y="784"/>
                      </a:lnTo>
                      <a:lnTo>
                        <a:pt x="1278" y="777"/>
                      </a:lnTo>
                      <a:lnTo>
                        <a:pt x="1277" y="771"/>
                      </a:lnTo>
                      <a:lnTo>
                        <a:pt x="1277" y="766"/>
                      </a:lnTo>
                      <a:lnTo>
                        <a:pt x="1275" y="759"/>
                      </a:lnTo>
                      <a:lnTo>
                        <a:pt x="1273" y="754"/>
                      </a:lnTo>
                      <a:lnTo>
                        <a:pt x="1272" y="747"/>
                      </a:lnTo>
                      <a:lnTo>
                        <a:pt x="1272" y="741"/>
                      </a:lnTo>
                      <a:lnTo>
                        <a:pt x="1270" y="736"/>
                      </a:lnTo>
                      <a:lnTo>
                        <a:pt x="1270" y="731"/>
                      </a:lnTo>
                      <a:lnTo>
                        <a:pt x="1268" y="724"/>
                      </a:lnTo>
                      <a:lnTo>
                        <a:pt x="1267" y="717"/>
                      </a:lnTo>
                      <a:lnTo>
                        <a:pt x="1265" y="712"/>
                      </a:lnTo>
                      <a:lnTo>
                        <a:pt x="1265" y="706"/>
                      </a:lnTo>
                      <a:lnTo>
                        <a:pt x="1263" y="701"/>
                      </a:lnTo>
                      <a:lnTo>
                        <a:pt x="1262" y="694"/>
                      </a:lnTo>
                      <a:lnTo>
                        <a:pt x="1260" y="689"/>
                      </a:lnTo>
                      <a:lnTo>
                        <a:pt x="1258" y="682"/>
                      </a:lnTo>
                      <a:lnTo>
                        <a:pt x="1258" y="677"/>
                      </a:lnTo>
                      <a:lnTo>
                        <a:pt x="1257" y="671"/>
                      </a:lnTo>
                      <a:lnTo>
                        <a:pt x="1255" y="666"/>
                      </a:lnTo>
                      <a:lnTo>
                        <a:pt x="1253" y="659"/>
                      </a:lnTo>
                      <a:lnTo>
                        <a:pt x="1252" y="654"/>
                      </a:lnTo>
                      <a:lnTo>
                        <a:pt x="1250" y="647"/>
                      </a:lnTo>
                      <a:lnTo>
                        <a:pt x="1250" y="643"/>
                      </a:lnTo>
                      <a:lnTo>
                        <a:pt x="124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0" name="Freeform 105"/>
                <p:cNvSpPr>
                  <a:spLocks/>
                </p:cNvSpPr>
                <p:nvPr/>
              </p:nvSpPr>
              <p:spPr bwMode="auto">
                <a:xfrm>
                  <a:off x="2286" y="1504"/>
                  <a:ext cx="145" cy="882"/>
                </a:xfrm>
                <a:custGeom>
                  <a:avLst/>
                  <a:gdLst>
                    <a:gd name="T0" fmla="*/ 20 w 145"/>
                    <a:gd name="T1" fmla="*/ 12 h 882"/>
                    <a:gd name="T2" fmla="*/ 38 w 145"/>
                    <a:gd name="T3" fmla="*/ 31 h 882"/>
                    <a:gd name="T4" fmla="*/ 53 w 145"/>
                    <a:gd name="T5" fmla="*/ 60 h 882"/>
                    <a:gd name="T6" fmla="*/ 65 w 145"/>
                    <a:gd name="T7" fmla="*/ 95 h 882"/>
                    <a:gd name="T8" fmla="*/ 71 w 145"/>
                    <a:gd name="T9" fmla="*/ 135 h 882"/>
                    <a:gd name="T10" fmla="*/ 76 w 145"/>
                    <a:gd name="T11" fmla="*/ 178 h 882"/>
                    <a:gd name="T12" fmla="*/ 80 w 145"/>
                    <a:gd name="T13" fmla="*/ 223 h 882"/>
                    <a:gd name="T14" fmla="*/ 80 w 145"/>
                    <a:gd name="T15" fmla="*/ 269 h 882"/>
                    <a:gd name="T16" fmla="*/ 81 w 145"/>
                    <a:gd name="T17" fmla="*/ 313 h 882"/>
                    <a:gd name="T18" fmla="*/ 80 w 145"/>
                    <a:gd name="T19" fmla="*/ 354 h 882"/>
                    <a:gd name="T20" fmla="*/ 80 w 145"/>
                    <a:gd name="T21" fmla="*/ 391 h 882"/>
                    <a:gd name="T22" fmla="*/ 78 w 145"/>
                    <a:gd name="T23" fmla="*/ 423 h 882"/>
                    <a:gd name="T24" fmla="*/ 80 w 145"/>
                    <a:gd name="T25" fmla="*/ 446 h 882"/>
                    <a:gd name="T26" fmla="*/ 81 w 145"/>
                    <a:gd name="T27" fmla="*/ 476 h 882"/>
                    <a:gd name="T28" fmla="*/ 86 w 145"/>
                    <a:gd name="T29" fmla="*/ 509 h 882"/>
                    <a:gd name="T30" fmla="*/ 90 w 145"/>
                    <a:gd name="T31" fmla="*/ 544 h 882"/>
                    <a:gd name="T32" fmla="*/ 96 w 145"/>
                    <a:gd name="T33" fmla="*/ 579 h 882"/>
                    <a:gd name="T34" fmla="*/ 101 w 145"/>
                    <a:gd name="T35" fmla="*/ 614 h 882"/>
                    <a:gd name="T36" fmla="*/ 106 w 145"/>
                    <a:gd name="T37" fmla="*/ 649 h 882"/>
                    <a:gd name="T38" fmla="*/ 108 w 145"/>
                    <a:gd name="T39" fmla="*/ 684 h 882"/>
                    <a:gd name="T40" fmla="*/ 108 w 145"/>
                    <a:gd name="T41" fmla="*/ 720 h 882"/>
                    <a:gd name="T42" fmla="*/ 105 w 145"/>
                    <a:gd name="T43" fmla="*/ 752 h 882"/>
                    <a:gd name="T44" fmla="*/ 98 w 145"/>
                    <a:gd name="T45" fmla="*/ 785 h 882"/>
                    <a:gd name="T46" fmla="*/ 86 w 145"/>
                    <a:gd name="T47" fmla="*/ 815 h 882"/>
                    <a:gd name="T48" fmla="*/ 71 w 145"/>
                    <a:gd name="T49" fmla="*/ 844 h 882"/>
                    <a:gd name="T50" fmla="*/ 51 w 145"/>
                    <a:gd name="T51" fmla="*/ 867 h 882"/>
                    <a:gd name="T52" fmla="*/ 63 w 145"/>
                    <a:gd name="T53" fmla="*/ 882 h 882"/>
                    <a:gd name="T54" fmla="*/ 85 w 145"/>
                    <a:gd name="T55" fmla="*/ 868 h 882"/>
                    <a:gd name="T56" fmla="*/ 105 w 145"/>
                    <a:gd name="T57" fmla="*/ 852 h 882"/>
                    <a:gd name="T58" fmla="*/ 120 w 145"/>
                    <a:gd name="T59" fmla="*/ 834 h 882"/>
                    <a:gd name="T60" fmla="*/ 131 w 145"/>
                    <a:gd name="T61" fmla="*/ 815 h 882"/>
                    <a:gd name="T62" fmla="*/ 140 w 145"/>
                    <a:gd name="T63" fmla="*/ 794 h 882"/>
                    <a:gd name="T64" fmla="*/ 145 w 145"/>
                    <a:gd name="T65" fmla="*/ 770 h 882"/>
                    <a:gd name="T66" fmla="*/ 145 w 145"/>
                    <a:gd name="T67" fmla="*/ 742 h 882"/>
                    <a:gd name="T68" fmla="*/ 143 w 145"/>
                    <a:gd name="T69" fmla="*/ 710 h 882"/>
                    <a:gd name="T70" fmla="*/ 140 w 145"/>
                    <a:gd name="T71" fmla="*/ 679 h 882"/>
                    <a:gd name="T72" fmla="*/ 138 w 145"/>
                    <a:gd name="T73" fmla="*/ 649 h 882"/>
                    <a:gd name="T74" fmla="*/ 133 w 145"/>
                    <a:gd name="T75" fmla="*/ 617 h 882"/>
                    <a:gd name="T76" fmla="*/ 130 w 145"/>
                    <a:gd name="T77" fmla="*/ 586 h 882"/>
                    <a:gd name="T78" fmla="*/ 126 w 145"/>
                    <a:gd name="T79" fmla="*/ 556 h 882"/>
                    <a:gd name="T80" fmla="*/ 121 w 145"/>
                    <a:gd name="T81" fmla="*/ 524 h 882"/>
                    <a:gd name="T82" fmla="*/ 118 w 145"/>
                    <a:gd name="T83" fmla="*/ 494 h 882"/>
                    <a:gd name="T84" fmla="*/ 115 w 145"/>
                    <a:gd name="T85" fmla="*/ 462 h 882"/>
                    <a:gd name="T86" fmla="*/ 111 w 145"/>
                    <a:gd name="T87" fmla="*/ 431 h 882"/>
                    <a:gd name="T88" fmla="*/ 108 w 145"/>
                    <a:gd name="T89" fmla="*/ 401 h 882"/>
                    <a:gd name="T90" fmla="*/ 106 w 145"/>
                    <a:gd name="T91" fmla="*/ 369 h 882"/>
                    <a:gd name="T92" fmla="*/ 105 w 145"/>
                    <a:gd name="T93" fmla="*/ 339 h 882"/>
                    <a:gd name="T94" fmla="*/ 106 w 145"/>
                    <a:gd name="T95" fmla="*/ 311 h 882"/>
                    <a:gd name="T96" fmla="*/ 110 w 145"/>
                    <a:gd name="T97" fmla="*/ 278 h 882"/>
                    <a:gd name="T98" fmla="*/ 113 w 145"/>
                    <a:gd name="T99" fmla="*/ 243 h 882"/>
                    <a:gd name="T100" fmla="*/ 116 w 145"/>
                    <a:gd name="T101" fmla="*/ 206 h 882"/>
                    <a:gd name="T102" fmla="*/ 118 w 145"/>
                    <a:gd name="T103" fmla="*/ 168 h 882"/>
                    <a:gd name="T104" fmla="*/ 120 w 145"/>
                    <a:gd name="T105" fmla="*/ 133 h 882"/>
                    <a:gd name="T106" fmla="*/ 115 w 145"/>
                    <a:gd name="T107" fmla="*/ 98 h 882"/>
                    <a:gd name="T108" fmla="*/ 108 w 145"/>
                    <a:gd name="T109" fmla="*/ 68 h 882"/>
                    <a:gd name="T110" fmla="*/ 95 w 145"/>
                    <a:gd name="T111" fmla="*/ 41 h 882"/>
                    <a:gd name="T112" fmla="*/ 76 w 145"/>
                    <a:gd name="T113" fmla="*/ 22 h 882"/>
                    <a:gd name="T114" fmla="*/ 50 w 145"/>
                    <a:gd name="T115" fmla="*/ 7 h 882"/>
                    <a:gd name="T116" fmla="*/ 18 w 145"/>
                    <a:gd name="T117" fmla="*/ 0 h 882"/>
                    <a:gd name="T118" fmla="*/ 1 w 145"/>
                    <a:gd name="T119" fmla="*/ 3 h 88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45"/>
                    <a:gd name="T181" fmla="*/ 0 h 882"/>
                    <a:gd name="T182" fmla="*/ 145 w 145"/>
                    <a:gd name="T183" fmla="*/ 882 h 88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45" h="882">
                      <a:moveTo>
                        <a:pt x="1" y="3"/>
                      </a:moveTo>
                      <a:lnTo>
                        <a:pt x="6" y="5"/>
                      </a:lnTo>
                      <a:lnTo>
                        <a:pt x="11" y="7"/>
                      </a:lnTo>
                      <a:lnTo>
                        <a:pt x="15" y="8"/>
                      </a:lnTo>
                      <a:lnTo>
                        <a:pt x="20" y="12"/>
                      </a:lnTo>
                      <a:lnTo>
                        <a:pt x="23" y="15"/>
                      </a:lnTo>
                      <a:lnTo>
                        <a:pt x="28" y="18"/>
                      </a:lnTo>
                      <a:lnTo>
                        <a:pt x="31" y="23"/>
                      </a:lnTo>
                      <a:lnTo>
                        <a:pt x="35" y="26"/>
                      </a:lnTo>
                      <a:lnTo>
                        <a:pt x="38" y="31"/>
                      </a:lnTo>
                      <a:lnTo>
                        <a:pt x="41" y="36"/>
                      </a:lnTo>
                      <a:lnTo>
                        <a:pt x="45" y="41"/>
                      </a:lnTo>
                      <a:lnTo>
                        <a:pt x="48" y="48"/>
                      </a:lnTo>
                      <a:lnTo>
                        <a:pt x="51" y="53"/>
                      </a:lnTo>
                      <a:lnTo>
                        <a:pt x="53" y="60"/>
                      </a:lnTo>
                      <a:lnTo>
                        <a:pt x="56" y="66"/>
                      </a:lnTo>
                      <a:lnTo>
                        <a:pt x="58" y="73"/>
                      </a:lnTo>
                      <a:lnTo>
                        <a:pt x="60" y="80"/>
                      </a:lnTo>
                      <a:lnTo>
                        <a:pt x="63" y="88"/>
                      </a:lnTo>
                      <a:lnTo>
                        <a:pt x="65" y="95"/>
                      </a:lnTo>
                      <a:lnTo>
                        <a:pt x="66" y="103"/>
                      </a:lnTo>
                      <a:lnTo>
                        <a:pt x="66" y="110"/>
                      </a:lnTo>
                      <a:lnTo>
                        <a:pt x="68" y="118"/>
                      </a:lnTo>
                      <a:lnTo>
                        <a:pt x="70" y="126"/>
                      </a:lnTo>
                      <a:lnTo>
                        <a:pt x="71" y="135"/>
                      </a:lnTo>
                      <a:lnTo>
                        <a:pt x="73" y="143"/>
                      </a:lnTo>
                      <a:lnTo>
                        <a:pt x="75" y="151"/>
                      </a:lnTo>
                      <a:lnTo>
                        <a:pt x="75" y="161"/>
                      </a:lnTo>
                      <a:lnTo>
                        <a:pt x="76" y="170"/>
                      </a:lnTo>
                      <a:lnTo>
                        <a:pt x="76" y="178"/>
                      </a:lnTo>
                      <a:lnTo>
                        <a:pt x="78" y="188"/>
                      </a:lnTo>
                      <a:lnTo>
                        <a:pt x="78" y="196"/>
                      </a:lnTo>
                      <a:lnTo>
                        <a:pt x="80" y="206"/>
                      </a:lnTo>
                      <a:lnTo>
                        <a:pt x="80" y="215"/>
                      </a:lnTo>
                      <a:lnTo>
                        <a:pt x="80" y="223"/>
                      </a:lnTo>
                      <a:lnTo>
                        <a:pt x="80" y="233"/>
                      </a:lnTo>
                      <a:lnTo>
                        <a:pt x="80" y="243"/>
                      </a:lnTo>
                      <a:lnTo>
                        <a:pt x="80" y="251"/>
                      </a:lnTo>
                      <a:lnTo>
                        <a:pt x="80" y="259"/>
                      </a:lnTo>
                      <a:lnTo>
                        <a:pt x="80" y="269"/>
                      </a:lnTo>
                      <a:lnTo>
                        <a:pt x="81" y="279"/>
                      </a:lnTo>
                      <a:lnTo>
                        <a:pt x="81" y="288"/>
                      </a:lnTo>
                      <a:lnTo>
                        <a:pt x="81" y="296"/>
                      </a:lnTo>
                      <a:lnTo>
                        <a:pt x="81" y="304"/>
                      </a:lnTo>
                      <a:lnTo>
                        <a:pt x="81" y="313"/>
                      </a:lnTo>
                      <a:lnTo>
                        <a:pt x="81" y="323"/>
                      </a:lnTo>
                      <a:lnTo>
                        <a:pt x="81" y="331"/>
                      </a:lnTo>
                      <a:lnTo>
                        <a:pt x="81" y="339"/>
                      </a:lnTo>
                      <a:lnTo>
                        <a:pt x="81" y="348"/>
                      </a:lnTo>
                      <a:lnTo>
                        <a:pt x="80" y="354"/>
                      </a:lnTo>
                      <a:lnTo>
                        <a:pt x="80" y="363"/>
                      </a:lnTo>
                      <a:lnTo>
                        <a:pt x="80" y="369"/>
                      </a:lnTo>
                      <a:lnTo>
                        <a:pt x="80" y="378"/>
                      </a:lnTo>
                      <a:lnTo>
                        <a:pt x="80" y="384"/>
                      </a:lnTo>
                      <a:lnTo>
                        <a:pt x="80" y="391"/>
                      </a:lnTo>
                      <a:lnTo>
                        <a:pt x="80" y="398"/>
                      </a:lnTo>
                      <a:lnTo>
                        <a:pt x="80" y="406"/>
                      </a:lnTo>
                      <a:lnTo>
                        <a:pt x="78" y="411"/>
                      </a:lnTo>
                      <a:lnTo>
                        <a:pt x="78" y="418"/>
                      </a:lnTo>
                      <a:lnTo>
                        <a:pt x="78" y="423"/>
                      </a:lnTo>
                      <a:lnTo>
                        <a:pt x="78" y="428"/>
                      </a:lnTo>
                      <a:lnTo>
                        <a:pt x="78" y="433"/>
                      </a:lnTo>
                      <a:lnTo>
                        <a:pt x="78" y="438"/>
                      </a:lnTo>
                      <a:lnTo>
                        <a:pt x="78" y="442"/>
                      </a:lnTo>
                      <a:lnTo>
                        <a:pt x="80" y="446"/>
                      </a:lnTo>
                      <a:lnTo>
                        <a:pt x="80" y="452"/>
                      </a:lnTo>
                      <a:lnTo>
                        <a:pt x="80" y="457"/>
                      </a:lnTo>
                      <a:lnTo>
                        <a:pt x="80" y="464"/>
                      </a:lnTo>
                      <a:lnTo>
                        <a:pt x="81" y="471"/>
                      </a:lnTo>
                      <a:lnTo>
                        <a:pt x="81" y="476"/>
                      </a:lnTo>
                      <a:lnTo>
                        <a:pt x="81" y="482"/>
                      </a:lnTo>
                      <a:lnTo>
                        <a:pt x="83" y="489"/>
                      </a:lnTo>
                      <a:lnTo>
                        <a:pt x="85" y="496"/>
                      </a:lnTo>
                      <a:lnTo>
                        <a:pt x="85" y="502"/>
                      </a:lnTo>
                      <a:lnTo>
                        <a:pt x="86" y="509"/>
                      </a:lnTo>
                      <a:lnTo>
                        <a:pt x="86" y="516"/>
                      </a:lnTo>
                      <a:lnTo>
                        <a:pt x="88" y="522"/>
                      </a:lnTo>
                      <a:lnTo>
                        <a:pt x="88" y="529"/>
                      </a:lnTo>
                      <a:lnTo>
                        <a:pt x="90" y="536"/>
                      </a:lnTo>
                      <a:lnTo>
                        <a:pt x="90" y="544"/>
                      </a:lnTo>
                      <a:lnTo>
                        <a:pt x="91" y="551"/>
                      </a:lnTo>
                      <a:lnTo>
                        <a:pt x="93" y="557"/>
                      </a:lnTo>
                      <a:lnTo>
                        <a:pt x="93" y="564"/>
                      </a:lnTo>
                      <a:lnTo>
                        <a:pt x="95" y="571"/>
                      </a:lnTo>
                      <a:lnTo>
                        <a:pt x="96" y="579"/>
                      </a:lnTo>
                      <a:lnTo>
                        <a:pt x="96" y="586"/>
                      </a:lnTo>
                      <a:lnTo>
                        <a:pt x="98" y="592"/>
                      </a:lnTo>
                      <a:lnTo>
                        <a:pt x="98" y="599"/>
                      </a:lnTo>
                      <a:lnTo>
                        <a:pt x="100" y="607"/>
                      </a:lnTo>
                      <a:lnTo>
                        <a:pt x="101" y="614"/>
                      </a:lnTo>
                      <a:lnTo>
                        <a:pt x="101" y="621"/>
                      </a:lnTo>
                      <a:lnTo>
                        <a:pt x="103" y="627"/>
                      </a:lnTo>
                      <a:lnTo>
                        <a:pt x="105" y="636"/>
                      </a:lnTo>
                      <a:lnTo>
                        <a:pt x="105" y="642"/>
                      </a:lnTo>
                      <a:lnTo>
                        <a:pt x="106" y="649"/>
                      </a:lnTo>
                      <a:lnTo>
                        <a:pt x="106" y="657"/>
                      </a:lnTo>
                      <a:lnTo>
                        <a:pt x="108" y="664"/>
                      </a:lnTo>
                      <a:lnTo>
                        <a:pt x="108" y="670"/>
                      </a:lnTo>
                      <a:lnTo>
                        <a:pt x="108" y="679"/>
                      </a:lnTo>
                      <a:lnTo>
                        <a:pt x="108" y="684"/>
                      </a:lnTo>
                      <a:lnTo>
                        <a:pt x="108" y="692"/>
                      </a:lnTo>
                      <a:lnTo>
                        <a:pt x="108" y="699"/>
                      </a:lnTo>
                      <a:lnTo>
                        <a:pt x="108" y="705"/>
                      </a:lnTo>
                      <a:lnTo>
                        <a:pt x="108" y="712"/>
                      </a:lnTo>
                      <a:lnTo>
                        <a:pt x="108" y="720"/>
                      </a:lnTo>
                      <a:lnTo>
                        <a:pt x="108" y="727"/>
                      </a:lnTo>
                      <a:lnTo>
                        <a:pt x="106" y="734"/>
                      </a:lnTo>
                      <a:lnTo>
                        <a:pt x="106" y="740"/>
                      </a:lnTo>
                      <a:lnTo>
                        <a:pt x="106" y="747"/>
                      </a:lnTo>
                      <a:lnTo>
                        <a:pt x="105" y="752"/>
                      </a:lnTo>
                      <a:lnTo>
                        <a:pt x="103" y="760"/>
                      </a:lnTo>
                      <a:lnTo>
                        <a:pt x="103" y="765"/>
                      </a:lnTo>
                      <a:lnTo>
                        <a:pt x="101" y="774"/>
                      </a:lnTo>
                      <a:lnTo>
                        <a:pt x="100" y="779"/>
                      </a:lnTo>
                      <a:lnTo>
                        <a:pt x="98" y="785"/>
                      </a:lnTo>
                      <a:lnTo>
                        <a:pt x="96" y="790"/>
                      </a:lnTo>
                      <a:lnTo>
                        <a:pt x="95" y="797"/>
                      </a:lnTo>
                      <a:lnTo>
                        <a:pt x="91" y="804"/>
                      </a:lnTo>
                      <a:lnTo>
                        <a:pt x="90" y="809"/>
                      </a:lnTo>
                      <a:lnTo>
                        <a:pt x="86" y="815"/>
                      </a:lnTo>
                      <a:lnTo>
                        <a:pt x="85" y="820"/>
                      </a:lnTo>
                      <a:lnTo>
                        <a:pt x="81" y="827"/>
                      </a:lnTo>
                      <a:lnTo>
                        <a:pt x="78" y="832"/>
                      </a:lnTo>
                      <a:lnTo>
                        <a:pt x="75" y="837"/>
                      </a:lnTo>
                      <a:lnTo>
                        <a:pt x="71" y="844"/>
                      </a:lnTo>
                      <a:lnTo>
                        <a:pt x="66" y="849"/>
                      </a:lnTo>
                      <a:lnTo>
                        <a:pt x="63" y="854"/>
                      </a:lnTo>
                      <a:lnTo>
                        <a:pt x="60" y="858"/>
                      </a:lnTo>
                      <a:lnTo>
                        <a:pt x="55" y="863"/>
                      </a:lnTo>
                      <a:lnTo>
                        <a:pt x="51" y="867"/>
                      </a:lnTo>
                      <a:lnTo>
                        <a:pt x="51" y="872"/>
                      </a:lnTo>
                      <a:lnTo>
                        <a:pt x="53" y="875"/>
                      </a:lnTo>
                      <a:lnTo>
                        <a:pt x="55" y="878"/>
                      </a:lnTo>
                      <a:lnTo>
                        <a:pt x="58" y="880"/>
                      </a:lnTo>
                      <a:lnTo>
                        <a:pt x="63" y="882"/>
                      </a:lnTo>
                      <a:lnTo>
                        <a:pt x="66" y="882"/>
                      </a:lnTo>
                      <a:lnTo>
                        <a:pt x="71" y="880"/>
                      </a:lnTo>
                      <a:lnTo>
                        <a:pt x="76" y="875"/>
                      </a:lnTo>
                      <a:lnTo>
                        <a:pt x="80" y="872"/>
                      </a:lnTo>
                      <a:lnTo>
                        <a:pt x="85" y="868"/>
                      </a:lnTo>
                      <a:lnTo>
                        <a:pt x="88" y="865"/>
                      </a:lnTo>
                      <a:lnTo>
                        <a:pt x="91" y="862"/>
                      </a:lnTo>
                      <a:lnTo>
                        <a:pt x="96" y="857"/>
                      </a:lnTo>
                      <a:lnTo>
                        <a:pt x="100" y="855"/>
                      </a:lnTo>
                      <a:lnTo>
                        <a:pt x="105" y="852"/>
                      </a:lnTo>
                      <a:lnTo>
                        <a:pt x="106" y="847"/>
                      </a:lnTo>
                      <a:lnTo>
                        <a:pt x="110" y="844"/>
                      </a:lnTo>
                      <a:lnTo>
                        <a:pt x="113" y="840"/>
                      </a:lnTo>
                      <a:lnTo>
                        <a:pt x="116" y="837"/>
                      </a:lnTo>
                      <a:lnTo>
                        <a:pt x="120" y="834"/>
                      </a:lnTo>
                      <a:lnTo>
                        <a:pt x="121" y="830"/>
                      </a:lnTo>
                      <a:lnTo>
                        <a:pt x="125" y="825"/>
                      </a:lnTo>
                      <a:lnTo>
                        <a:pt x="128" y="822"/>
                      </a:lnTo>
                      <a:lnTo>
                        <a:pt x="130" y="819"/>
                      </a:lnTo>
                      <a:lnTo>
                        <a:pt x="131" y="815"/>
                      </a:lnTo>
                      <a:lnTo>
                        <a:pt x="133" y="810"/>
                      </a:lnTo>
                      <a:lnTo>
                        <a:pt x="135" y="807"/>
                      </a:lnTo>
                      <a:lnTo>
                        <a:pt x="136" y="802"/>
                      </a:lnTo>
                      <a:lnTo>
                        <a:pt x="138" y="799"/>
                      </a:lnTo>
                      <a:lnTo>
                        <a:pt x="140" y="794"/>
                      </a:lnTo>
                      <a:lnTo>
                        <a:pt x="141" y="789"/>
                      </a:lnTo>
                      <a:lnTo>
                        <a:pt x="141" y="784"/>
                      </a:lnTo>
                      <a:lnTo>
                        <a:pt x="143" y="779"/>
                      </a:lnTo>
                      <a:lnTo>
                        <a:pt x="143" y="775"/>
                      </a:lnTo>
                      <a:lnTo>
                        <a:pt x="145" y="770"/>
                      </a:lnTo>
                      <a:lnTo>
                        <a:pt x="145" y="764"/>
                      </a:lnTo>
                      <a:lnTo>
                        <a:pt x="145" y="759"/>
                      </a:lnTo>
                      <a:lnTo>
                        <a:pt x="145" y="752"/>
                      </a:lnTo>
                      <a:lnTo>
                        <a:pt x="145" y="747"/>
                      </a:lnTo>
                      <a:lnTo>
                        <a:pt x="145" y="742"/>
                      </a:lnTo>
                      <a:lnTo>
                        <a:pt x="145" y="735"/>
                      </a:lnTo>
                      <a:lnTo>
                        <a:pt x="145" y="729"/>
                      </a:lnTo>
                      <a:lnTo>
                        <a:pt x="145" y="722"/>
                      </a:lnTo>
                      <a:lnTo>
                        <a:pt x="143" y="715"/>
                      </a:lnTo>
                      <a:lnTo>
                        <a:pt x="143" y="710"/>
                      </a:lnTo>
                      <a:lnTo>
                        <a:pt x="143" y="704"/>
                      </a:lnTo>
                      <a:lnTo>
                        <a:pt x="143" y="697"/>
                      </a:lnTo>
                      <a:lnTo>
                        <a:pt x="141" y="692"/>
                      </a:lnTo>
                      <a:lnTo>
                        <a:pt x="141" y="685"/>
                      </a:lnTo>
                      <a:lnTo>
                        <a:pt x="140" y="679"/>
                      </a:lnTo>
                      <a:lnTo>
                        <a:pt x="140" y="672"/>
                      </a:lnTo>
                      <a:lnTo>
                        <a:pt x="138" y="665"/>
                      </a:lnTo>
                      <a:lnTo>
                        <a:pt x="138" y="660"/>
                      </a:lnTo>
                      <a:lnTo>
                        <a:pt x="138" y="654"/>
                      </a:lnTo>
                      <a:lnTo>
                        <a:pt x="138" y="649"/>
                      </a:lnTo>
                      <a:lnTo>
                        <a:pt x="136" y="642"/>
                      </a:lnTo>
                      <a:lnTo>
                        <a:pt x="136" y="636"/>
                      </a:lnTo>
                      <a:lnTo>
                        <a:pt x="135" y="629"/>
                      </a:lnTo>
                      <a:lnTo>
                        <a:pt x="135" y="624"/>
                      </a:lnTo>
                      <a:lnTo>
                        <a:pt x="133" y="617"/>
                      </a:lnTo>
                      <a:lnTo>
                        <a:pt x="133" y="611"/>
                      </a:lnTo>
                      <a:lnTo>
                        <a:pt x="131" y="604"/>
                      </a:lnTo>
                      <a:lnTo>
                        <a:pt x="131" y="599"/>
                      </a:lnTo>
                      <a:lnTo>
                        <a:pt x="130" y="592"/>
                      </a:lnTo>
                      <a:lnTo>
                        <a:pt x="130" y="586"/>
                      </a:lnTo>
                      <a:lnTo>
                        <a:pt x="128" y="579"/>
                      </a:lnTo>
                      <a:lnTo>
                        <a:pt x="128" y="574"/>
                      </a:lnTo>
                      <a:lnTo>
                        <a:pt x="126" y="567"/>
                      </a:lnTo>
                      <a:lnTo>
                        <a:pt x="126" y="562"/>
                      </a:lnTo>
                      <a:lnTo>
                        <a:pt x="126" y="556"/>
                      </a:lnTo>
                      <a:lnTo>
                        <a:pt x="125" y="549"/>
                      </a:lnTo>
                      <a:lnTo>
                        <a:pt x="125" y="544"/>
                      </a:lnTo>
                      <a:lnTo>
                        <a:pt x="123" y="537"/>
                      </a:lnTo>
                      <a:lnTo>
                        <a:pt x="123" y="531"/>
                      </a:lnTo>
                      <a:lnTo>
                        <a:pt x="121" y="524"/>
                      </a:lnTo>
                      <a:lnTo>
                        <a:pt x="121" y="517"/>
                      </a:lnTo>
                      <a:lnTo>
                        <a:pt x="121" y="512"/>
                      </a:lnTo>
                      <a:lnTo>
                        <a:pt x="120" y="506"/>
                      </a:lnTo>
                      <a:lnTo>
                        <a:pt x="120" y="499"/>
                      </a:lnTo>
                      <a:lnTo>
                        <a:pt x="118" y="494"/>
                      </a:lnTo>
                      <a:lnTo>
                        <a:pt x="118" y="487"/>
                      </a:lnTo>
                      <a:lnTo>
                        <a:pt x="116" y="481"/>
                      </a:lnTo>
                      <a:lnTo>
                        <a:pt x="116" y="474"/>
                      </a:lnTo>
                      <a:lnTo>
                        <a:pt x="115" y="467"/>
                      </a:lnTo>
                      <a:lnTo>
                        <a:pt x="115" y="462"/>
                      </a:lnTo>
                      <a:lnTo>
                        <a:pt x="113" y="456"/>
                      </a:lnTo>
                      <a:lnTo>
                        <a:pt x="113" y="451"/>
                      </a:lnTo>
                      <a:lnTo>
                        <a:pt x="111" y="444"/>
                      </a:lnTo>
                      <a:lnTo>
                        <a:pt x="111" y="438"/>
                      </a:lnTo>
                      <a:lnTo>
                        <a:pt x="111" y="431"/>
                      </a:lnTo>
                      <a:lnTo>
                        <a:pt x="110" y="424"/>
                      </a:lnTo>
                      <a:lnTo>
                        <a:pt x="110" y="418"/>
                      </a:lnTo>
                      <a:lnTo>
                        <a:pt x="110" y="413"/>
                      </a:lnTo>
                      <a:lnTo>
                        <a:pt x="108" y="406"/>
                      </a:lnTo>
                      <a:lnTo>
                        <a:pt x="108" y="401"/>
                      </a:lnTo>
                      <a:lnTo>
                        <a:pt x="108" y="394"/>
                      </a:lnTo>
                      <a:lnTo>
                        <a:pt x="106" y="388"/>
                      </a:lnTo>
                      <a:lnTo>
                        <a:pt x="106" y="381"/>
                      </a:lnTo>
                      <a:lnTo>
                        <a:pt x="106" y="374"/>
                      </a:lnTo>
                      <a:lnTo>
                        <a:pt x="106" y="369"/>
                      </a:lnTo>
                      <a:lnTo>
                        <a:pt x="106" y="363"/>
                      </a:lnTo>
                      <a:lnTo>
                        <a:pt x="106" y="356"/>
                      </a:lnTo>
                      <a:lnTo>
                        <a:pt x="106" y="351"/>
                      </a:lnTo>
                      <a:lnTo>
                        <a:pt x="105" y="344"/>
                      </a:lnTo>
                      <a:lnTo>
                        <a:pt x="105" y="339"/>
                      </a:lnTo>
                      <a:lnTo>
                        <a:pt x="105" y="334"/>
                      </a:lnTo>
                      <a:lnTo>
                        <a:pt x="106" y="329"/>
                      </a:lnTo>
                      <a:lnTo>
                        <a:pt x="106" y="323"/>
                      </a:lnTo>
                      <a:lnTo>
                        <a:pt x="106" y="316"/>
                      </a:lnTo>
                      <a:lnTo>
                        <a:pt x="106" y="311"/>
                      </a:lnTo>
                      <a:lnTo>
                        <a:pt x="108" y="304"/>
                      </a:lnTo>
                      <a:lnTo>
                        <a:pt x="108" y="298"/>
                      </a:lnTo>
                      <a:lnTo>
                        <a:pt x="108" y="291"/>
                      </a:lnTo>
                      <a:lnTo>
                        <a:pt x="108" y="284"/>
                      </a:lnTo>
                      <a:lnTo>
                        <a:pt x="110" y="278"/>
                      </a:lnTo>
                      <a:lnTo>
                        <a:pt x="110" y="271"/>
                      </a:lnTo>
                      <a:lnTo>
                        <a:pt x="111" y="264"/>
                      </a:lnTo>
                      <a:lnTo>
                        <a:pt x="111" y="258"/>
                      </a:lnTo>
                      <a:lnTo>
                        <a:pt x="113" y="251"/>
                      </a:lnTo>
                      <a:lnTo>
                        <a:pt x="113" y="243"/>
                      </a:lnTo>
                      <a:lnTo>
                        <a:pt x="113" y="236"/>
                      </a:lnTo>
                      <a:lnTo>
                        <a:pt x="115" y="228"/>
                      </a:lnTo>
                      <a:lnTo>
                        <a:pt x="115" y="221"/>
                      </a:lnTo>
                      <a:lnTo>
                        <a:pt x="116" y="213"/>
                      </a:lnTo>
                      <a:lnTo>
                        <a:pt x="116" y="206"/>
                      </a:lnTo>
                      <a:lnTo>
                        <a:pt x="116" y="198"/>
                      </a:lnTo>
                      <a:lnTo>
                        <a:pt x="118" y="191"/>
                      </a:lnTo>
                      <a:lnTo>
                        <a:pt x="118" y="183"/>
                      </a:lnTo>
                      <a:lnTo>
                        <a:pt x="118" y="176"/>
                      </a:lnTo>
                      <a:lnTo>
                        <a:pt x="118" y="168"/>
                      </a:lnTo>
                      <a:lnTo>
                        <a:pt x="120" y="161"/>
                      </a:lnTo>
                      <a:lnTo>
                        <a:pt x="120" y="155"/>
                      </a:lnTo>
                      <a:lnTo>
                        <a:pt x="120" y="148"/>
                      </a:lnTo>
                      <a:lnTo>
                        <a:pt x="120" y="140"/>
                      </a:lnTo>
                      <a:lnTo>
                        <a:pt x="120" y="133"/>
                      </a:lnTo>
                      <a:lnTo>
                        <a:pt x="118" y="126"/>
                      </a:lnTo>
                      <a:lnTo>
                        <a:pt x="118" y="120"/>
                      </a:lnTo>
                      <a:lnTo>
                        <a:pt x="116" y="111"/>
                      </a:lnTo>
                      <a:lnTo>
                        <a:pt x="116" y="105"/>
                      </a:lnTo>
                      <a:lnTo>
                        <a:pt x="115" y="98"/>
                      </a:lnTo>
                      <a:lnTo>
                        <a:pt x="113" y="93"/>
                      </a:lnTo>
                      <a:lnTo>
                        <a:pt x="111" y="86"/>
                      </a:lnTo>
                      <a:lnTo>
                        <a:pt x="111" y="80"/>
                      </a:lnTo>
                      <a:lnTo>
                        <a:pt x="110" y="73"/>
                      </a:lnTo>
                      <a:lnTo>
                        <a:pt x="108" y="68"/>
                      </a:lnTo>
                      <a:lnTo>
                        <a:pt x="105" y="61"/>
                      </a:lnTo>
                      <a:lnTo>
                        <a:pt x="103" y="56"/>
                      </a:lnTo>
                      <a:lnTo>
                        <a:pt x="100" y="51"/>
                      </a:lnTo>
                      <a:lnTo>
                        <a:pt x="98" y="46"/>
                      </a:lnTo>
                      <a:lnTo>
                        <a:pt x="95" y="41"/>
                      </a:lnTo>
                      <a:lnTo>
                        <a:pt x="91" y="36"/>
                      </a:lnTo>
                      <a:lnTo>
                        <a:pt x="88" y="33"/>
                      </a:lnTo>
                      <a:lnTo>
                        <a:pt x="85" y="28"/>
                      </a:lnTo>
                      <a:lnTo>
                        <a:pt x="80" y="23"/>
                      </a:lnTo>
                      <a:lnTo>
                        <a:pt x="76" y="22"/>
                      </a:lnTo>
                      <a:lnTo>
                        <a:pt x="71" y="17"/>
                      </a:lnTo>
                      <a:lnTo>
                        <a:pt x="66" y="13"/>
                      </a:lnTo>
                      <a:lnTo>
                        <a:pt x="61" y="12"/>
                      </a:lnTo>
                      <a:lnTo>
                        <a:pt x="56" y="10"/>
                      </a:lnTo>
                      <a:lnTo>
                        <a:pt x="50" y="7"/>
                      </a:lnTo>
                      <a:lnTo>
                        <a:pt x="45" y="5"/>
                      </a:lnTo>
                      <a:lnTo>
                        <a:pt x="38" y="3"/>
                      </a:lnTo>
                      <a:lnTo>
                        <a:pt x="31" y="3"/>
                      </a:lnTo>
                      <a:lnTo>
                        <a:pt x="25" y="0"/>
                      </a:lnTo>
                      <a:lnTo>
                        <a:pt x="18" y="0"/>
                      </a:lnTo>
                      <a:lnTo>
                        <a:pt x="10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1" name="Freeform 106"/>
                <p:cNvSpPr>
                  <a:spLocks/>
                </p:cNvSpPr>
                <p:nvPr/>
              </p:nvSpPr>
              <p:spPr bwMode="auto">
                <a:xfrm>
                  <a:off x="2307" y="1467"/>
                  <a:ext cx="154" cy="974"/>
                </a:xfrm>
                <a:custGeom>
                  <a:avLst/>
                  <a:gdLst>
                    <a:gd name="T0" fmla="*/ 39 w 154"/>
                    <a:gd name="T1" fmla="*/ 25 h 974"/>
                    <a:gd name="T2" fmla="*/ 77 w 154"/>
                    <a:gd name="T3" fmla="*/ 55 h 974"/>
                    <a:gd name="T4" fmla="*/ 104 w 154"/>
                    <a:gd name="T5" fmla="*/ 90 h 974"/>
                    <a:gd name="T6" fmla="*/ 122 w 154"/>
                    <a:gd name="T7" fmla="*/ 128 h 974"/>
                    <a:gd name="T8" fmla="*/ 134 w 154"/>
                    <a:gd name="T9" fmla="*/ 167 h 974"/>
                    <a:gd name="T10" fmla="*/ 139 w 154"/>
                    <a:gd name="T11" fmla="*/ 210 h 974"/>
                    <a:gd name="T12" fmla="*/ 139 w 154"/>
                    <a:gd name="T13" fmla="*/ 253 h 974"/>
                    <a:gd name="T14" fmla="*/ 135 w 154"/>
                    <a:gd name="T15" fmla="*/ 300 h 974"/>
                    <a:gd name="T16" fmla="*/ 130 w 154"/>
                    <a:gd name="T17" fmla="*/ 346 h 974"/>
                    <a:gd name="T18" fmla="*/ 124 w 154"/>
                    <a:gd name="T19" fmla="*/ 393 h 974"/>
                    <a:gd name="T20" fmla="*/ 119 w 154"/>
                    <a:gd name="T21" fmla="*/ 440 h 974"/>
                    <a:gd name="T22" fmla="*/ 117 w 154"/>
                    <a:gd name="T23" fmla="*/ 473 h 974"/>
                    <a:gd name="T24" fmla="*/ 117 w 154"/>
                    <a:gd name="T25" fmla="*/ 498 h 974"/>
                    <a:gd name="T26" fmla="*/ 117 w 154"/>
                    <a:gd name="T27" fmla="*/ 521 h 974"/>
                    <a:gd name="T28" fmla="*/ 119 w 154"/>
                    <a:gd name="T29" fmla="*/ 551 h 974"/>
                    <a:gd name="T30" fmla="*/ 120 w 154"/>
                    <a:gd name="T31" fmla="*/ 574 h 974"/>
                    <a:gd name="T32" fmla="*/ 124 w 154"/>
                    <a:gd name="T33" fmla="*/ 596 h 974"/>
                    <a:gd name="T34" fmla="*/ 127 w 154"/>
                    <a:gd name="T35" fmla="*/ 618 h 974"/>
                    <a:gd name="T36" fmla="*/ 130 w 154"/>
                    <a:gd name="T37" fmla="*/ 638 h 974"/>
                    <a:gd name="T38" fmla="*/ 134 w 154"/>
                    <a:gd name="T39" fmla="*/ 661 h 974"/>
                    <a:gd name="T40" fmla="*/ 137 w 154"/>
                    <a:gd name="T41" fmla="*/ 683 h 974"/>
                    <a:gd name="T42" fmla="*/ 140 w 154"/>
                    <a:gd name="T43" fmla="*/ 707 h 974"/>
                    <a:gd name="T44" fmla="*/ 144 w 154"/>
                    <a:gd name="T45" fmla="*/ 731 h 974"/>
                    <a:gd name="T46" fmla="*/ 144 w 154"/>
                    <a:gd name="T47" fmla="*/ 754 h 974"/>
                    <a:gd name="T48" fmla="*/ 144 w 154"/>
                    <a:gd name="T49" fmla="*/ 777 h 974"/>
                    <a:gd name="T50" fmla="*/ 142 w 154"/>
                    <a:gd name="T51" fmla="*/ 801 h 974"/>
                    <a:gd name="T52" fmla="*/ 139 w 154"/>
                    <a:gd name="T53" fmla="*/ 822 h 974"/>
                    <a:gd name="T54" fmla="*/ 132 w 154"/>
                    <a:gd name="T55" fmla="*/ 842 h 974"/>
                    <a:gd name="T56" fmla="*/ 122 w 154"/>
                    <a:gd name="T57" fmla="*/ 862 h 974"/>
                    <a:gd name="T58" fmla="*/ 105 w 154"/>
                    <a:gd name="T59" fmla="*/ 882 h 974"/>
                    <a:gd name="T60" fmla="*/ 87 w 154"/>
                    <a:gd name="T61" fmla="*/ 904 h 974"/>
                    <a:gd name="T62" fmla="*/ 67 w 154"/>
                    <a:gd name="T63" fmla="*/ 922 h 974"/>
                    <a:gd name="T64" fmla="*/ 49 w 154"/>
                    <a:gd name="T65" fmla="*/ 940 h 974"/>
                    <a:gd name="T66" fmla="*/ 34 w 154"/>
                    <a:gd name="T67" fmla="*/ 959 h 974"/>
                    <a:gd name="T68" fmla="*/ 44 w 154"/>
                    <a:gd name="T69" fmla="*/ 974 h 974"/>
                    <a:gd name="T70" fmla="*/ 85 w 154"/>
                    <a:gd name="T71" fmla="*/ 937 h 974"/>
                    <a:gd name="T72" fmla="*/ 117 w 154"/>
                    <a:gd name="T73" fmla="*/ 894 h 974"/>
                    <a:gd name="T74" fmla="*/ 139 w 154"/>
                    <a:gd name="T75" fmla="*/ 849 h 974"/>
                    <a:gd name="T76" fmla="*/ 150 w 154"/>
                    <a:gd name="T77" fmla="*/ 801 h 974"/>
                    <a:gd name="T78" fmla="*/ 154 w 154"/>
                    <a:gd name="T79" fmla="*/ 749 h 974"/>
                    <a:gd name="T80" fmla="*/ 152 w 154"/>
                    <a:gd name="T81" fmla="*/ 697 h 974"/>
                    <a:gd name="T82" fmla="*/ 145 w 154"/>
                    <a:gd name="T83" fmla="*/ 644 h 974"/>
                    <a:gd name="T84" fmla="*/ 139 w 154"/>
                    <a:gd name="T85" fmla="*/ 589 h 974"/>
                    <a:gd name="T86" fmla="*/ 132 w 154"/>
                    <a:gd name="T87" fmla="*/ 534 h 974"/>
                    <a:gd name="T88" fmla="*/ 129 w 154"/>
                    <a:gd name="T89" fmla="*/ 479 h 974"/>
                    <a:gd name="T90" fmla="*/ 132 w 154"/>
                    <a:gd name="T91" fmla="*/ 425 h 974"/>
                    <a:gd name="T92" fmla="*/ 137 w 154"/>
                    <a:gd name="T93" fmla="*/ 373 h 974"/>
                    <a:gd name="T94" fmla="*/ 142 w 154"/>
                    <a:gd name="T95" fmla="*/ 323 h 974"/>
                    <a:gd name="T96" fmla="*/ 147 w 154"/>
                    <a:gd name="T97" fmla="*/ 276 h 974"/>
                    <a:gd name="T98" fmla="*/ 149 w 154"/>
                    <a:gd name="T99" fmla="*/ 232 h 974"/>
                    <a:gd name="T100" fmla="*/ 147 w 154"/>
                    <a:gd name="T101" fmla="*/ 188 h 974"/>
                    <a:gd name="T102" fmla="*/ 139 w 154"/>
                    <a:gd name="T103" fmla="*/ 148 h 974"/>
                    <a:gd name="T104" fmla="*/ 124 w 154"/>
                    <a:gd name="T105" fmla="*/ 110 h 974"/>
                    <a:gd name="T106" fmla="*/ 102 w 154"/>
                    <a:gd name="T107" fmla="*/ 75 h 974"/>
                    <a:gd name="T108" fmla="*/ 70 w 154"/>
                    <a:gd name="T109" fmla="*/ 44 h 974"/>
                    <a:gd name="T110" fmla="*/ 27 w 154"/>
                    <a:gd name="T111" fmla="*/ 14 h 974"/>
                    <a:gd name="T112" fmla="*/ 0 w 154"/>
                    <a:gd name="T113" fmla="*/ 2 h 97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54"/>
                    <a:gd name="T172" fmla="*/ 0 h 974"/>
                    <a:gd name="T173" fmla="*/ 154 w 154"/>
                    <a:gd name="T174" fmla="*/ 974 h 97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54" h="974">
                      <a:moveTo>
                        <a:pt x="0" y="2"/>
                      </a:moveTo>
                      <a:lnTo>
                        <a:pt x="9" y="7"/>
                      </a:lnTo>
                      <a:lnTo>
                        <a:pt x="17" y="10"/>
                      </a:lnTo>
                      <a:lnTo>
                        <a:pt x="24" y="15"/>
                      </a:lnTo>
                      <a:lnTo>
                        <a:pt x="32" y="20"/>
                      </a:lnTo>
                      <a:lnTo>
                        <a:pt x="39" y="25"/>
                      </a:lnTo>
                      <a:lnTo>
                        <a:pt x="47" y="30"/>
                      </a:lnTo>
                      <a:lnTo>
                        <a:pt x="54" y="35"/>
                      </a:lnTo>
                      <a:lnTo>
                        <a:pt x="60" y="40"/>
                      </a:lnTo>
                      <a:lnTo>
                        <a:pt x="65" y="45"/>
                      </a:lnTo>
                      <a:lnTo>
                        <a:pt x="72" y="50"/>
                      </a:lnTo>
                      <a:lnTo>
                        <a:pt x="77" y="55"/>
                      </a:lnTo>
                      <a:lnTo>
                        <a:pt x="82" y="62"/>
                      </a:lnTo>
                      <a:lnTo>
                        <a:pt x="87" y="67"/>
                      </a:lnTo>
                      <a:lnTo>
                        <a:pt x="92" y="73"/>
                      </a:lnTo>
                      <a:lnTo>
                        <a:pt x="95" y="78"/>
                      </a:lnTo>
                      <a:lnTo>
                        <a:pt x="100" y="85"/>
                      </a:lnTo>
                      <a:lnTo>
                        <a:pt x="104" y="90"/>
                      </a:lnTo>
                      <a:lnTo>
                        <a:pt x="107" y="97"/>
                      </a:lnTo>
                      <a:lnTo>
                        <a:pt x="110" y="103"/>
                      </a:lnTo>
                      <a:lnTo>
                        <a:pt x="114" y="108"/>
                      </a:lnTo>
                      <a:lnTo>
                        <a:pt x="117" y="115"/>
                      </a:lnTo>
                      <a:lnTo>
                        <a:pt x="120" y="122"/>
                      </a:lnTo>
                      <a:lnTo>
                        <a:pt x="122" y="128"/>
                      </a:lnTo>
                      <a:lnTo>
                        <a:pt x="125" y="135"/>
                      </a:lnTo>
                      <a:lnTo>
                        <a:pt x="127" y="142"/>
                      </a:lnTo>
                      <a:lnTo>
                        <a:pt x="129" y="147"/>
                      </a:lnTo>
                      <a:lnTo>
                        <a:pt x="130" y="153"/>
                      </a:lnTo>
                      <a:lnTo>
                        <a:pt x="132" y="162"/>
                      </a:lnTo>
                      <a:lnTo>
                        <a:pt x="134" y="167"/>
                      </a:lnTo>
                      <a:lnTo>
                        <a:pt x="135" y="175"/>
                      </a:lnTo>
                      <a:lnTo>
                        <a:pt x="135" y="182"/>
                      </a:lnTo>
                      <a:lnTo>
                        <a:pt x="137" y="188"/>
                      </a:lnTo>
                      <a:lnTo>
                        <a:pt x="137" y="195"/>
                      </a:lnTo>
                      <a:lnTo>
                        <a:pt x="139" y="203"/>
                      </a:lnTo>
                      <a:lnTo>
                        <a:pt x="139" y="210"/>
                      </a:lnTo>
                      <a:lnTo>
                        <a:pt x="139" y="217"/>
                      </a:lnTo>
                      <a:lnTo>
                        <a:pt x="139" y="225"/>
                      </a:lnTo>
                      <a:lnTo>
                        <a:pt x="139" y="232"/>
                      </a:lnTo>
                      <a:lnTo>
                        <a:pt x="139" y="238"/>
                      </a:lnTo>
                      <a:lnTo>
                        <a:pt x="139" y="247"/>
                      </a:lnTo>
                      <a:lnTo>
                        <a:pt x="139" y="253"/>
                      </a:lnTo>
                      <a:lnTo>
                        <a:pt x="137" y="260"/>
                      </a:lnTo>
                      <a:lnTo>
                        <a:pt x="137" y="268"/>
                      </a:lnTo>
                      <a:lnTo>
                        <a:pt x="137" y="276"/>
                      </a:lnTo>
                      <a:lnTo>
                        <a:pt x="135" y="283"/>
                      </a:lnTo>
                      <a:lnTo>
                        <a:pt x="135" y="291"/>
                      </a:lnTo>
                      <a:lnTo>
                        <a:pt x="135" y="300"/>
                      </a:lnTo>
                      <a:lnTo>
                        <a:pt x="134" y="306"/>
                      </a:lnTo>
                      <a:lnTo>
                        <a:pt x="134" y="315"/>
                      </a:lnTo>
                      <a:lnTo>
                        <a:pt x="132" y="323"/>
                      </a:lnTo>
                      <a:lnTo>
                        <a:pt x="132" y="330"/>
                      </a:lnTo>
                      <a:lnTo>
                        <a:pt x="130" y="338"/>
                      </a:lnTo>
                      <a:lnTo>
                        <a:pt x="130" y="346"/>
                      </a:lnTo>
                      <a:lnTo>
                        <a:pt x="129" y="353"/>
                      </a:lnTo>
                      <a:lnTo>
                        <a:pt x="127" y="361"/>
                      </a:lnTo>
                      <a:lnTo>
                        <a:pt x="127" y="370"/>
                      </a:lnTo>
                      <a:lnTo>
                        <a:pt x="125" y="378"/>
                      </a:lnTo>
                      <a:lnTo>
                        <a:pt x="125" y="386"/>
                      </a:lnTo>
                      <a:lnTo>
                        <a:pt x="124" y="393"/>
                      </a:lnTo>
                      <a:lnTo>
                        <a:pt x="124" y="401"/>
                      </a:lnTo>
                      <a:lnTo>
                        <a:pt x="122" y="410"/>
                      </a:lnTo>
                      <a:lnTo>
                        <a:pt x="122" y="418"/>
                      </a:lnTo>
                      <a:lnTo>
                        <a:pt x="120" y="425"/>
                      </a:lnTo>
                      <a:lnTo>
                        <a:pt x="120" y="433"/>
                      </a:lnTo>
                      <a:lnTo>
                        <a:pt x="119" y="440"/>
                      </a:lnTo>
                      <a:lnTo>
                        <a:pt x="119" y="445"/>
                      </a:lnTo>
                      <a:lnTo>
                        <a:pt x="117" y="450"/>
                      </a:lnTo>
                      <a:lnTo>
                        <a:pt x="117" y="456"/>
                      </a:lnTo>
                      <a:lnTo>
                        <a:pt x="117" y="461"/>
                      </a:lnTo>
                      <a:lnTo>
                        <a:pt x="117" y="466"/>
                      </a:lnTo>
                      <a:lnTo>
                        <a:pt x="117" y="473"/>
                      </a:lnTo>
                      <a:lnTo>
                        <a:pt x="117" y="478"/>
                      </a:lnTo>
                      <a:lnTo>
                        <a:pt x="117" y="483"/>
                      </a:lnTo>
                      <a:lnTo>
                        <a:pt x="117" y="489"/>
                      </a:lnTo>
                      <a:lnTo>
                        <a:pt x="117" y="491"/>
                      </a:lnTo>
                      <a:lnTo>
                        <a:pt x="117" y="494"/>
                      </a:lnTo>
                      <a:lnTo>
                        <a:pt x="117" y="498"/>
                      </a:lnTo>
                      <a:lnTo>
                        <a:pt x="117" y="501"/>
                      </a:lnTo>
                      <a:lnTo>
                        <a:pt x="117" y="506"/>
                      </a:lnTo>
                      <a:lnTo>
                        <a:pt x="117" y="511"/>
                      </a:lnTo>
                      <a:lnTo>
                        <a:pt x="117" y="514"/>
                      </a:lnTo>
                      <a:lnTo>
                        <a:pt x="117" y="518"/>
                      </a:lnTo>
                      <a:lnTo>
                        <a:pt x="117" y="521"/>
                      </a:lnTo>
                      <a:lnTo>
                        <a:pt x="117" y="524"/>
                      </a:lnTo>
                      <a:lnTo>
                        <a:pt x="117" y="529"/>
                      </a:lnTo>
                      <a:lnTo>
                        <a:pt x="117" y="534"/>
                      </a:lnTo>
                      <a:lnTo>
                        <a:pt x="119" y="539"/>
                      </a:lnTo>
                      <a:lnTo>
                        <a:pt x="119" y="546"/>
                      </a:lnTo>
                      <a:lnTo>
                        <a:pt x="119" y="551"/>
                      </a:lnTo>
                      <a:lnTo>
                        <a:pt x="119" y="558"/>
                      </a:lnTo>
                      <a:lnTo>
                        <a:pt x="119" y="559"/>
                      </a:lnTo>
                      <a:lnTo>
                        <a:pt x="120" y="563"/>
                      </a:lnTo>
                      <a:lnTo>
                        <a:pt x="120" y="566"/>
                      </a:lnTo>
                      <a:lnTo>
                        <a:pt x="120" y="568"/>
                      </a:lnTo>
                      <a:lnTo>
                        <a:pt x="120" y="574"/>
                      </a:lnTo>
                      <a:lnTo>
                        <a:pt x="122" y="579"/>
                      </a:lnTo>
                      <a:lnTo>
                        <a:pt x="122" y="583"/>
                      </a:lnTo>
                      <a:lnTo>
                        <a:pt x="122" y="584"/>
                      </a:lnTo>
                      <a:lnTo>
                        <a:pt x="124" y="588"/>
                      </a:lnTo>
                      <a:lnTo>
                        <a:pt x="124" y="591"/>
                      </a:lnTo>
                      <a:lnTo>
                        <a:pt x="124" y="596"/>
                      </a:lnTo>
                      <a:lnTo>
                        <a:pt x="125" y="603"/>
                      </a:lnTo>
                      <a:lnTo>
                        <a:pt x="125" y="604"/>
                      </a:lnTo>
                      <a:lnTo>
                        <a:pt x="125" y="608"/>
                      </a:lnTo>
                      <a:lnTo>
                        <a:pt x="125" y="611"/>
                      </a:lnTo>
                      <a:lnTo>
                        <a:pt x="127" y="614"/>
                      </a:lnTo>
                      <a:lnTo>
                        <a:pt x="127" y="618"/>
                      </a:lnTo>
                      <a:lnTo>
                        <a:pt x="127" y="621"/>
                      </a:lnTo>
                      <a:lnTo>
                        <a:pt x="127" y="624"/>
                      </a:lnTo>
                      <a:lnTo>
                        <a:pt x="129" y="628"/>
                      </a:lnTo>
                      <a:lnTo>
                        <a:pt x="129" y="631"/>
                      </a:lnTo>
                      <a:lnTo>
                        <a:pt x="129" y="634"/>
                      </a:lnTo>
                      <a:lnTo>
                        <a:pt x="130" y="638"/>
                      </a:lnTo>
                      <a:lnTo>
                        <a:pt x="130" y="643"/>
                      </a:lnTo>
                      <a:lnTo>
                        <a:pt x="130" y="646"/>
                      </a:lnTo>
                      <a:lnTo>
                        <a:pt x="132" y="649"/>
                      </a:lnTo>
                      <a:lnTo>
                        <a:pt x="132" y="653"/>
                      </a:lnTo>
                      <a:lnTo>
                        <a:pt x="134" y="656"/>
                      </a:lnTo>
                      <a:lnTo>
                        <a:pt x="134" y="661"/>
                      </a:lnTo>
                      <a:lnTo>
                        <a:pt x="134" y="664"/>
                      </a:lnTo>
                      <a:lnTo>
                        <a:pt x="134" y="668"/>
                      </a:lnTo>
                      <a:lnTo>
                        <a:pt x="135" y="673"/>
                      </a:lnTo>
                      <a:lnTo>
                        <a:pt x="135" y="676"/>
                      </a:lnTo>
                      <a:lnTo>
                        <a:pt x="137" y="679"/>
                      </a:lnTo>
                      <a:lnTo>
                        <a:pt x="137" y="683"/>
                      </a:lnTo>
                      <a:lnTo>
                        <a:pt x="137" y="687"/>
                      </a:lnTo>
                      <a:lnTo>
                        <a:pt x="137" y="691"/>
                      </a:lnTo>
                      <a:lnTo>
                        <a:pt x="139" y="696"/>
                      </a:lnTo>
                      <a:lnTo>
                        <a:pt x="139" y="699"/>
                      </a:lnTo>
                      <a:lnTo>
                        <a:pt x="140" y="702"/>
                      </a:lnTo>
                      <a:lnTo>
                        <a:pt x="140" y="707"/>
                      </a:lnTo>
                      <a:lnTo>
                        <a:pt x="140" y="711"/>
                      </a:lnTo>
                      <a:lnTo>
                        <a:pt x="140" y="714"/>
                      </a:lnTo>
                      <a:lnTo>
                        <a:pt x="142" y="719"/>
                      </a:lnTo>
                      <a:lnTo>
                        <a:pt x="142" y="722"/>
                      </a:lnTo>
                      <a:lnTo>
                        <a:pt x="142" y="727"/>
                      </a:lnTo>
                      <a:lnTo>
                        <a:pt x="144" y="731"/>
                      </a:lnTo>
                      <a:lnTo>
                        <a:pt x="144" y="736"/>
                      </a:lnTo>
                      <a:lnTo>
                        <a:pt x="144" y="739"/>
                      </a:lnTo>
                      <a:lnTo>
                        <a:pt x="144" y="742"/>
                      </a:lnTo>
                      <a:lnTo>
                        <a:pt x="144" y="746"/>
                      </a:lnTo>
                      <a:lnTo>
                        <a:pt x="144" y="751"/>
                      </a:lnTo>
                      <a:lnTo>
                        <a:pt x="144" y="754"/>
                      </a:lnTo>
                      <a:lnTo>
                        <a:pt x="144" y="759"/>
                      </a:lnTo>
                      <a:lnTo>
                        <a:pt x="144" y="762"/>
                      </a:lnTo>
                      <a:lnTo>
                        <a:pt x="145" y="766"/>
                      </a:lnTo>
                      <a:lnTo>
                        <a:pt x="144" y="769"/>
                      </a:lnTo>
                      <a:lnTo>
                        <a:pt x="144" y="774"/>
                      </a:lnTo>
                      <a:lnTo>
                        <a:pt x="144" y="777"/>
                      </a:lnTo>
                      <a:lnTo>
                        <a:pt x="144" y="781"/>
                      </a:lnTo>
                      <a:lnTo>
                        <a:pt x="144" y="786"/>
                      </a:lnTo>
                      <a:lnTo>
                        <a:pt x="144" y="789"/>
                      </a:lnTo>
                      <a:lnTo>
                        <a:pt x="144" y="792"/>
                      </a:lnTo>
                      <a:lnTo>
                        <a:pt x="144" y="797"/>
                      </a:lnTo>
                      <a:lnTo>
                        <a:pt x="142" y="801"/>
                      </a:lnTo>
                      <a:lnTo>
                        <a:pt x="142" y="804"/>
                      </a:lnTo>
                      <a:lnTo>
                        <a:pt x="140" y="807"/>
                      </a:lnTo>
                      <a:lnTo>
                        <a:pt x="140" y="811"/>
                      </a:lnTo>
                      <a:lnTo>
                        <a:pt x="139" y="814"/>
                      </a:lnTo>
                      <a:lnTo>
                        <a:pt x="139" y="817"/>
                      </a:lnTo>
                      <a:lnTo>
                        <a:pt x="139" y="822"/>
                      </a:lnTo>
                      <a:lnTo>
                        <a:pt x="137" y="826"/>
                      </a:lnTo>
                      <a:lnTo>
                        <a:pt x="135" y="829"/>
                      </a:lnTo>
                      <a:lnTo>
                        <a:pt x="135" y="832"/>
                      </a:lnTo>
                      <a:lnTo>
                        <a:pt x="134" y="836"/>
                      </a:lnTo>
                      <a:lnTo>
                        <a:pt x="134" y="839"/>
                      </a:lnTo>
                      <a:lnTo>
                        <a:pt x="132" y="842"/>
                      </a:lnTo>
                      <a:lnTo>
                        <a:pt x="130" y="846"/>
                      </a:lnTo>
                      <a:lnTo>
                        <a:pt x="129" y="849"/>
                      </a:lnTo>
                      <a:lnTo>
                        <a:pt x="129" y="852"/>
                      </a:lnTo>
                      <a:lnTo>
                        <a:pt x="125" y="856"/>
                      </a:lnTo>
                      <a:lnTo>
                        <a:pt x="124" y="859"/>
                      </a:lnTo>
                      <a:lnTo>
                        <a:pt x="122" y="862"/>
                      </a:lnTo>
                      <a:lnTo>
                        <a:pt x="119" y="866"/>
                      </a:lnTo>
                      <a:lnTo>
                        <a:pt x="117" y="869"/>
                      </a:lnTo>
                      <a:lnTo>
                        <a:pt x="114" y="872"/>
                      </a:lnTo>
                      <a:lnTo>
                        <a:pt x="110" y="876"/>
                      </a:lnTo>
                      <a:lnTo>
                        <a:pt x="109" y="881"/>
                      </a:lnTo>
                      <a:lnTo>
                        <a:pt x="105" y="882"/>
                      </a:lnTo>
                      <a:lnTo>
                        <a:pt x="102" y="886"/>
                      </a:lnTo>
                      <a:lnTo>
                        <a:pt x="100" y="889"/>
                      </a:lnTo>
                      <a:lnTo>
                        <a:pt x="97" y="894"/>
                      </a:lnTo>
                      <a:lnTo>
                        <a:pt x="94" y="895"/>
                      </a:lnTo>
                      <a:lnTo>
                        <a:pt x="90" y="900"/>
                      </a:lnTo>
                      <a:lnTo>
                        <a:pt x="87" y="904"/>
                      </a:lnTo>
                      <a:lnTo>
                        <a:pt x="85" y="907"/>
                      </a:lnTo>
                      <a:lnTo>
                        <a:pt x="80" y="909"/>
                      </a:lnTo>
                      <a:lnTo>
                        <a:pt x="77" y="912"/>
                      </a:lnTo>
                      <a:lnTo>
                        <a:pt x="74" y="915"/>
                      </a:lnTo>
                      <a:lnTo>
                        <a:pt x="70" y="919"/>
                      </a:lnTo>
                      <a:lnTo>
                        <a:pt x="67" y="922"/>
                      </a:lnTo>
                      <a:lnTo>
                        <a:pt x="65" y="925"/>
                      </a:lnTo>
                      <a:lnTo>
                        <a:pt x="62" y="929"/>
                      </a:lnTo>
                      <a:lnTo>
                        <a:pt x="59" y="932"/>
                      </a:lnTo>
                      <a:lnTo>
                        <a:pt x="55" y="934"/>
                      </a:lnTo>
                      <a:lnTo>
                        <a:pt x="52" y="937"/>
                      </a:lnTo>
                      <a:lnTo>
                        <a:pt x="49" y="940"/>
                      </a:lnTo>
                      <a:lnTo>
                        <a:pt x="45" y="944"/>
                      </a:lnTo>
                      <a:lnTo>
                        <a:pt x="44" y="947"/>
                      </a:lnTo>
                      <a:lnTo>
                        <a:pt x="40" y="950"/>
                      </a:lnTo>
                      <a:lnTo>
                        <a:pt x="37" y="954"/>
                      </a:lnTo>
                      <a:lnTo>
                        <a:pt x="35" y="957"/>
                      </a:lnTo>
                      <a:lnTo>
                        <a:pt x="34" y="959"/>
                      </a:lnTo>
                      <a:lnTo>
                        <a:pt x="34" y="962"/>
                      </a:lnTo>
                      <a:lnTo>
                        <a:pt x="34" y="965"/>
                      </a:lnTo>
                      <a:lnTo>
                        <a:pt x="35" y="970"/>
                      </a:lnTo>
                      <a:lnTo>
                        <a:pt x="37" y="972"/>
                      </a:lnTo>
                      <a:lnTo>
                        <a:pt x="40" y="974"/>
                      </a:lnTo>
                      <a:lnTo>
                        <a:pt x="44" y="974"/>
                      </a:lnTo>
                      <a:lnTo>
                        <a:pt x="47" y="972"/>
                      </a:lnTo>
                      <a:lnTo>
                        <a:pt x="55" y="964"/>
                      </a:lnTo>
                      <a:lnTo>
                        <a:pt x="64" y="957"/>
                      </a:lnTo>
                      <a:lnTo>
                        <a:pt x="70" y="950"/>
                      </a:lnTo>
                      <a:lnTo>
                        <a:pt x="79" y="944"/>
                      </a:lnTo>
                      <a:lnTo>
                        <a:pt x="85" y="937"/>
                      </a:lnTo>
                      <a:lnTo>
                        <a:pt x="92" y="930"/>
                      </a:lnTo>
                      <a:lnTo>
                        <a:pt x="97" y="924"/>
                      </a:lnTo>
                      <a:lnTo>
                        <a:pt x="104" y="917"/>
                      </a:lnTo>
                      <a:lnTo>
                        <a:pt x="109" y="909"/>
                      </a:lnTo>
                      <a:lnTo>
                        <a:pt x="114" y="902"/>
                      </a:lnTo>
                      <a:lnTo>
                        <a:pt x="117" y="894"/>
                      </a:lnTo>
                      <a:lnTo>
                        <a:pt x="122" y="887"/>
                      </a:lnTo>
                      <a:lnTo>
                        <a:pt x="125" y="879"/>
                      </a:lnTo>
                      <a:lnTo>
                        <a:pt x="130" y="871"/>
                      </a:lnTo>
                      <a:lnTo>
                        <a:pt x="134" y="864"/>
                      </a:lnTo>
                      <a:lnTo>
                        <a:pt x="137" y="857"/>
                      </a:lnTo>
                      <a:lnTo>
                        <a:pt x="139" y="849"/>
                      </a:lnTo>
                      <a:lnTo>
                        <a:pt x="142" y="841"/>
                      </a:lnTo>
                      <a:lnTo>
                        <a:pt x="144" y="832"/>
                      </a:lnTo>
                      <a:lnTo>
                        <a:pt x="145" y="824"/>
                      </a:lnTo>
                      <a:lnTo>
                        <a:pt x="147" y="816"/>
                      </a:lnTo>
                      <a:lnTo>
                        <a:pt x="149" y="809"/>
                      </a:lnTo>
                      <a:lnTo>
                        <a:pt x="150" y="801"/>
                      </a:lnTo>
                      <a:lnTo>
                        <a:pt x="152" y="792"/>
                      </a:lnTo>
                      <a:lnTo>
                        <a:pt x="152" y="784"/>
                      </a:lnTo>
                      <a:lnTo>
                        <a:pt x="152" y="776"/>
                      </a:lnTo>
                      <a:lnTo>
                        <a:pt x="154" y="766"/>
                      </a:lnTo>
                      <a:lnTo>
                        <a:pt x="154" y="759"/>
                      </a:lnTo>
                      <a:lnTo>
                        <a:pt x="154" y="749"/>
                      </a:lnTo>
                      <a:lnTo>
                        <a:pt x="154" y="742"/>
                      </a:lnTo>
                      <a:lnTo>
                        <a:pt x="154" y="732"/>
                      </a:lnTo>
                      <a:lnTo>
                        <a:pt x="154" y="724"/>
                      </a:lnTo>
                      <a:lnTo>
                        <a:pt x="152" y="716"/>
                      </a:lnTo>
                      <a:lnTo>
                        <a:pt x="152" y="707"/>
                      </a:lnTo>
                      <a:lnTo>
                        <a:pt x="152" y="697"/>
                      </a:lnTo>
                      <a:lnTo>
                        <a:pt x="150" y="689"/>
                      </a:lnTo>
                      <a:lnTo>
                        <a:pt x="150" y="681"/>
                      </a:lnTo>
                      <a:lnTo>
                        <a:pt x="149" y="671"/>
                      </a:lnTo>
                      <a:lnTo>
                        <a:pt x="147" y="663"/>
                      </a:lnTo>
                      <a:lnTo>
                        <a:pt x="147" y="654"/>
                      </a:lnTo>
                      <a:lnTo>
                        <a:pt x="145" y="644"/>
                      </a:lnTo>
                      <a:lnTo>
                        <a:pt x="145" y="636"/>
                      </a:lnTo>
                      <a:lnTo>
                        <a:pt x="144" y="626"/>
                      </a:lnTo>
                      <a:lnTo>
                        <a:pt x="142" y="618"/>
                      </a:lnTo>
                      <a:lnTo>
                        <a:pt x="140" y="608"/>
                      </a:lnTo>
                      <a:lnTo>
                        <a:pt x="140" y="599"/>
                      </a:lnTo>
                      <a:lnTo>
                        <a:pt x="139" y="589"/>
                      </a:lnTo>
                      <a:lnTo>
                        <a:pt x="137" y="581"/>
                      </a:lnTo>
                      <a:lnTo>
                        <a:pt x="135" y="571"/>
                      </a:lnTo>
                      <a:lnTo>
                        <a:pt x="135" y="563"/>
                      </a:lnTo>
                      <a:lnTo>
                        <a:pt x="134" y="553"/>
                      </a:lnTo>
                      <a:lnTo>
                        <a:pt x="134" y="544"/>
                      </a:lnTo>
                      <a:lnTo>
                        <a:pt x="132" y="534"/>
                      </a:lnTo>
                      <a:lnTo>
                        <a:pt x="132" y="524"/>
                      </a:lnTo>
                      <a:lnTo>
                        <a:pt x="130" y="516"/>
                      </a:lnTo>
                      <a:lnTo>
                        <a:pt x="130" y="508"/>
                      </a:lnTo>
                      <a:lnTo>
                        <a:pt x="130" y="498"/>
                      </a:lnTo>
                      <a:lnTo>
                        <a:pt x="129" y="488"/>
                      </a:lnTo>
                      <a:lnTo>
                        <a:pt x="129" y="479"/>
                      </a:lnTo>
                      <a:lnTo>
                        <a:pt x="129" y="470"/>
                      </a:lnTo>
                      <a:lnTo>
                        <a:pt x="129" y="461"/>
                      </a:lnTo>
                      <a:lnTo>
                        <a:pt x="130" y="451"/>
                      </a:lnTo>
                      <a:lnTo>
                        <a:pt x="130" y="443"/>
                      </a:lnTo>
                      <a:lnTo>
                        <a:pt x="132" y="433"/>
                      </a:lnTo>
                      <a:lnTo>
                        <a:pt x="132" y="425"/>
                      </a:lnTo>
                      <a:lnTo>
                        <a:pt x="132" y="416"/>
                      </a:lnTo>
                      <a:lnTo>
                        <a:pt x="134" y="406"/>
                      </a:lnTo>
                      <a:lnTo>
                        <a:pt x="134" y="398"/>
                      </a:lnTo>
                      <a:lnTo>
                        <a:pt x="134" y="390"/>
                      </a:lnTo>
                      <a:lnTo>
                        <a:pt x="135" y="381"/>
                      </a:lnTo>
                      <a:lnTo>
                        <a:pt x="137" y="373"/>
                      </a:lnTo>
                      <a:lnTo>
                        <a:pt x="137" y="365"/>
                      </a:lnTo>
                      <a:lnTo>
                        <a:pt x="139" y="356"/>
                      </a:lnTo>
                      <a:lnTo>
                        <a:pt x="139" y="348"/>
                      </a:lnTo>
                      <a:lnTo>
                        <a:pt x="140" y="340"/>
                      </a:lnTo>
                      <a:lnTo>
                        <a:pt x="142" y="331"/>
                      </a:lnTo>
                      <a:lnTo>
                        <a:pt x="142" y="323"/>
                      </a:lnTo>
                      <a:lnTo>
                        <a:pt x="144" y="316"/>
                      </a:lnTo>
                      <a:lnTo>
                        <a:pt x="144" y="308"/>
                      </a:lnTo>
                      <a:lnTo>
                        <a:pt x="145" y="300"/>
                      </a:lnTo>
                      <a:lnTo>
                        <a:pt x="145" y="291"/>
                      </a:lnTo>
                      <a:lnTo>
                        <a:pt x="147" y="285"/>
                      </a:lnTo>
                      <a:lnTo>
                        <a:pt x="147" y="276"/>
                      </a:lnTo>
                      <a:lnTo>
                        <a:pt x="147" y="268"/>
                      </a:lnTo>
                      <a:lnTo>
                        <a:pt x="147" y="262"/>
                      </a:lnTo>
                      <a:lnTo>
                        <a:pt x="147" y="253"/>
                      </a:lnTo>
                      <a:lnTo>
                        <a:pt x="149" y="247"/>
                      </a:lnTo>
                      <a:lnTo>
                        <a:pt x="149" y="240"/>
                      </a:lnTo>
                      <a:lnTo>
                        <a:pt x="149" y="232"/>
                      </a:lnTo>
                      <a:lnTo>
                        <a:pt x="149" y="225"/>
                      </a:lnTo>
                      <a:lnTo>
                        <a:pt x="149" y="217"/>
                      </a:lnTo>
                      <a:lnTo>
                        <a:pt x="149" y="210"/>
                      </a:lnTo>
                      <a:lnTo>
                        <a:pt x="147" y="203"/>
                      </a:lnTo>
                      <a:lnTo>
                        <a:pt x="147" y="197"/>
                      </a:lnTo>
                      <a:lnTo>
                        <a:pt x="147" y="188"/>
                      </a:lnTo>
                      <a:lnTo>
                        <a:pt x="147" y="183"/>
                      </a:lnTo>
                      <a:lnTo>
                        <a:pt x="145" y="175"/>
                      </a:lnTo>
                      <a:lnTo>
                        <a:pt x="144" y="168"/>
                      </a:lnTo>
                      <a:lnTo>
                        <a:pt x="142" y="162"/>
                      </a:lnTo>
                      <a:lnTo>
                        <a:pt x="140" y="155"/>
                      </a:lnTo>
                      <a:lnTo>
                        <a:pt x="139" y="148"/>
                      </a:lnTo>
                      <a:lnTo>
                        <a:pt x="137" y="142"/>
                      </a:lnTo>
                      <a:lnTo>
                        <a:pt x="135" y="137"/>
                      </a:lnTo>
                      <a:lnTo>
                        <a:pt x="134" y="130"/>
                      </a:lnTo>
                      <a:lnTo>
                        <a:pt x="130" y="123"/>
                      </a:lnTo>
                      <a:lnTo>
                        <a:pt x="127" y="117"/>
                      </a:lnTo>
                      <a:lnTo>
                        <a:pt x="124" y="110"/>
                      </a:lnTo>
                      <a:lnTo>
                        <a:pt x="122" y="105"/>
                      </a:lnTo>
                      <a:lnTo>
                        <a:pt x="119" y="98"/>
                      </a:lnTo>
                      <a:lnTo>
                        <a:pt x="115" y="93"/>
                      </a:lnTo>
                      <a:lnTo>
                        <a:pt x="110" y="87"/>
                      </a:lnTo>
                      <a:lnTo>
                        <a:pt x="107" y="82"/>
                      </a:lnTo>
                      <a:lnTo>
                        <a:pt x="102" y="75"/>
                      </a:lnTo>
                      <a:lnTo>
                        <a:pt x="99" y="70"/>
                      </a:lnTo>
                      <a:lnTo>
                        <a:pt x="92" y="65"/>
                      </a:lnTo>
                      <a:lnTo>
                        <a:pt x="89" y="60"/>
                      </a:lnTo>
                      <a:lnTo>
                        <a:pt x="82" y="54"/>
                      </a:lnTo>
                      <a:lnTo>
                        <a:pt x="77" y="49"/>
                      </a:lnTo>
                      <a:lnTo>
                        <a:pt x="70" y="44"/>
                      </a:lnTo>
                      <a:lnTo>
                        <a:pt x="65" y="39"/>
                      </a:lnTo>
                      <a:lnTo>
                        <a:pt x="57" y="34"/>
                      </a:lnTo>
                      <a:lnTo>
                        <a:pt x="50" y="29"/>
                      </a:lnTo>
                      <a:lnTo>
                        <a:pt x="44" y="24"/>
                      </a:lnTo>
                      <a:lnTo>
                        <a:pt x="35" y="19"/>
                      </a:lnTo>
                      <a:lnTo>
                        <a:pt x="27" y="14"/>
                      </a:lnTo>
                      <a:lnTo>
                        <a:pt x="20" y="9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2" name="Freeform 107"/>
                <p:cNvSpPr>
                  <a:spLocks/>
                </p:cNvSpPr>
                <p:nvPr/>
              </p:nvSpPr>
              <p:spPr bwMode="auto">
                <a:xfrm>
                  <a:off x="1755" y="1025"/>
                  <a:ext cx="794" cy="1482"/>
                </a:xfrm>
                <a:custGeom>
                  <a:avLst/>
                  <a:gdLst>
                    <a:gd name="T0" fmla="*/ 794 w 794"/>
                    <a:gd name="T1" fmla="*/ 1213 h 1482"/>
                    <a:gd name="T2" fmla="*/ 787 w 794"/>
                    <a:gd name="T3" fmla="*/ 1085 h 1482"/>
                    <a:gd name="T4" fmla="*/ 779 w 794"/>
                    <a:gd name="T5" fmla="*/ 958 h 1482"/>
                    <a:gd name="T6" fmla="*/ 775 w 794"/>
                    <a:gd name="T7" fmla="*/ 835 h 1482"/>
                    <a:gd name="T8" fmla="*/ 782 w 794"/>
                    <a:gd name="T9" fmla="*/ 728 h 1482"/>
                    <a:gd name="T10" fmla="*/ 785 w 794"/>
                    <a:gd name="T11" fmla="*/ 629 h 1482"/>
                    <a:gd name="T12" fmla="*/ 765 w 794"/>
                    <a:gd name="T13" fmla="*/ 532 h 1482"/>
                    <a:gd name="T14" fmla="*/ 702 w 794"/>
                    <a:gd name="T15" fmla="*/ 439 h 1482"/>
                    <a:gd name="T16" fmla="*/ 651 w 794"/>
                    <a:gd name="T17" fmla="*/ 401 h 1482"/>
                    <a:gd name="T18" fmla="*/ 592 w 794"/>
                    <a:gd name="T19" fmla="*/ 381 h 1482"/>
                    <a:gd name="T20" fmla="*/ 541 w 794"/>
                    <a:gd name="T21" fmla="*/ 377 h 1482"/>
                    <a:gd name="T22" fmla="*/ 521 w 794"/>
                    <a:gd name="T23" fmla="*/ 302 h 1482"/>
                    <a:gd name="T24" fmla="*/ 476 w 794"/>
                    <a:gd name="T25" fmla="*/ 251 h 1482"/>
                    <a:gd name="T26" fmla="*/ 421 w 794"/>
                    <a:gd name="T27" fmla="*/ 233 h 1482"/>
                    <a:gd name="T28" fmla="*/ 364 w 794"/>
                    <a:gd name="T29" fmla="*/ 229 h 1482"/>
                    <a:gd name="T30" fmla="*/ 313 w 794"/>
                    <a:gd name="T31" fmla="*/ 226 h 1482"/>
                    <a:gd name="T32" fmla="*/ 261 w 794"/>
                    <a:gd name="T33" fmla="*/ 226 h 1482"/>
                    <a:gd name="T34" fmla="*/ 210 w 794"/>
                    <a:gd name="T35" fmla="*/ 228 h 1482"/>
                    <a:gd name="T36" fmla="*/ 210 w 794"/>
                    <a:gd name="T37" fmla="*/ 194 h 1482"/>
                    <a:gd name="T38" fmla="*/ 246 w 794"/>
                    <a:gd name="T39" fmla="*/ 123 h 1482"/>
                    <a:gd name="T40" fmla="*/ 256 w 794"/>
                    <a:gd name="T41" fmla="*/ 50 h 1482"/>
                    <a:gd name="T42" fmla="*/ 208 w 794"/>
                    <a:gd name="T43" fmla="*/ 5 h 1482"/>
                    <a:gd name="T44" fmla="*/ 140 w 794"/>
                    <a:gd name="T45" fmla="*/ 0 h 1482"/>
                    <a:gd name="T46" fmla="*/ 86 w 794"/>
                    <a:gd name="T47" fmla="*/ 5 h 1482"/>
                    <a:gd name="T48" fmla="*/ 20 w 794"/>
                    <a:gd name="T49" fmla="*/ 35 h 1482"/>
                    <a:gd name="T50" fmla="*/ 0 w 794"/>
                    <a:gd name="T51" fmla="*/ 99 h 1482"/>
                    <a:gd name="T52" fmla="*/ 13 w 794"/>
                    <a:gd name="T53" fmla="*/ 153 h 1482"/>
                    <a:gd name="T54" fmla="*/ 66 w 794"/>
                    <a:gd name="T55" fmla="*/ 214 h 1482"/>
                    <a:gd name="T56" fmla="*/ 25 w 794"/>
                    <a:gd name="T57" fmla="*/ 134 h 1482"/>
                    <a:gd name="T58" fmla="*/ 32 w 794"/>
                    <a:gd name="T59" fmla="*/ 51 h 1482"/>
                    <a:gd name="T60" fmla="*/ 96 w 794"/>
                    <a:gd name="T61" fmla="*/ 28 h 1482"/>
                    <a:gd name="T62" fmla="*/ 146 w 794"/>
                    <a:gd name="T63" fmla="*/ 25 h 1482"/>
                    <a:gd name="T64" fmla="*/ 213 w 794"/>
                    <a:gd name="T65" fmla="*/ 38 h 1482"/>
                    <a:gd name="T66" fmla="*/ 225 w 794"/>
                    <a:gd name="T67" fmla="*/ 93 h 1482"/>
                    <a:gd name="T68" fmla="*/ 196 w 794"/>
                    <a:gd name="T69" fmla="*/ 159 h 1482"/>
                    <a:gd name="T70" fmla="*/ 158 w 794"/>
                    <a:gd name="T71" fmla="*/ 226 h 1482"/>
                    <a:gd name="T72" fmla="*/ 186 w 794"/>
                    <a:gd name="T73" fmla="*/ 241 h 1482"/>
                    <a:gd name="T74" fmla="*/ 245 w 794"/>
                    <a:gd name="T75" fmla="*/ 248 h 1482"/>
                    <a:gd name="T76" fmla="*/ 303 w 794"/>
                    <a:gd name="T77" fmla="*/ 253 h 1482"/>
                    <a:gd name="T78" fmla="*/ 359 w 794"/>
                    <a:gd name="T79" fmla="*/ 256 h 1482"/>
                    <a:gd name="T80" fmla="*/ 431 w 794"/>
                    <a:gd name="T81" fmla="*/ 266 h 1482"/>
                    <a:gd name="T82" fmla="*/ 489 w 794"/>
                    <a:gd name="T83" fmla="*/ 319 h 1482"/>
                    <a:gd name="T84" fmla="*/ 507 w 794"/>
                    <a:gd name="T85" fmla="*/ 377 h 1482"/>
                    <a:gd name="T86" fmla="*/ 534 w 794"/>
                    <a:gd name="T87" fmla="*/ 439 h 1482"/>
                    <a:gd name="T88" fmla="*/ 611 w 794"/>
                    <a:gd name="T89" fmla="*/ 437 h 1482"/>
                    <a:gd name="T90" fmla="*/ 691 w 794"/>
                    <a:gd name="T91" fmla="*/ 492 h 1482"/>
                    <a:gd name="T92" fmla="*/ 727 w 794"/>
                    <a:gd name="T93" fmla="*/ 575 h 1482"/>
                    <a:gd name="T94" fmla="*/ 730 w 794"/>
                    <a:gd name="T95" fmla="*/ 687 h 1482"/>
                    <a:gd name="T96" fmla="*/ 720 w 794"/>
                    <a:gd name="T97" fmla="*/ 778 h 1482"/>
                    <a:gd name="T98" fmla="*/ 719 w 794"/>
                    <a:gd name="T99" fmla="*/ 867 h 1482"/>
                    <a:gd name="T100" fmla="*/ 722 w 794"/>
                    <a:gd name="T101" fmla="*/ 953 h 1482"/>
                    <a:gd name="T102" fmla="*/ 724 w 794"/>
                    <a:gd name="T103" fmla="*/ 1041 h 1482"/>
                    <a:gd name="T104" fmla="*/ 735 w 794"/>
                    <a:gd name="T105" fmla="*/ 1136 h 1482"/>
                    <a:gd name="T106" fmla="*/ 742 w 794"/>
                    <a:gd name="T107" fmla="*/ 1239 h 1482"/>
                    <a:gd name="T108" fmla="*/ 717 w 794"/>
                    <a:gd name="T109" fmla="*/ 1331 h 1482"/>
                    <a:gd name="T110" fmla="*/ 647 w 794"/>
                    <a:gd name="T111" fmla="*/ 1389 h 1482"/>
                    <a:gd name="T112" fmla="*/ 596 w 794"/>
                    <a:gd name="T113" fmla="*/ 1437 h 1482"/>
                    <a:gd name="T114" fmla="*/ 601 w 794"/>
                    <a:gd name="T115" fmla="*/ 1466 h 1482"/>
                    <a:gd name="T116" fmla="*/ 667 w 794"/>
                    <a:gd name="T117" fmla="*/ 1434 h 1482"/>
                    <a:gd name="T118" fmla="*/ 735 w 794"/>
                    <a:gd name="T119" fmla="*/ 1402 h 1482"/>
                    <a:gd name="T120" fmla="*/ 782 w 794"/>
                    <a:gd name="T121" fmla="*/ 1354 h 148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94"/>
                    <a:gd name="T184" fmla="*/ 0 h 1482"/>
                    <a:gd name="T185" fmla="*/ 794 w 794"/>
                    <a:gd name="T186" fmla="*/ 1482 h 148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94" h="1482">
                      <a:moveTo>
                        <a:pt x="789" y="1331"/>
                      </a:moveTo>
                      <a:lnTo>
                        <a:pt x="789" y="1323"/>
                      </a:lnTo>
                      <a:lnTo>
                        <a:pt x="789" y="1316"/>
                      </a:lnTo>
                      <a:lnTo>
                        <a:pt x="790" y="1308"/>
                      </a:lnTo>
                      <a:lnTo>
                        <a:pt x="790" y="1301"/>
                      </a:lnTo>
                      <a:lnTo>
                        <a:pt x="790" y="1294"/>
                      </a:lnTo>
                      <a:lnTo>
                        <a:pt x="792" y="1286"/>
                      </a:lnTo>
                      <a:lnTo>
                        <a:pt x="792" y="1279"/>
                      </a:lnTo>
                      <a:lnTo>
                        <a:pt x="792" y="1273"/>
                      </a:lnTo>
                      <a:lnTo>
                        <a:pt x="792" y="1264"/>
                      </a:lnTo>
                      <a:lnTo>
                        <a:pt x="792" y="1256"/>
                      </a:lnTo>
                      <a:lnTo>
                        <a:pt x="792" y="1249"/>
                      </a:lnTo>
                      <a:lnTo>
                        <a:pt x="792" y="1243"/>
                      </a:lnTo>
                      <a:lnTo>
                        <a:pt x="792" y="1234"/>
                      </a:lnTo>
                      <a:lnTo>
                        <a:pt x="792" y="1228"/>
                      </a:lnTo>
                      <a:lnTo>
                        <a:pt x="792" y="1219"/>
                      </a:lnTo>
                      <a:lnTo>
                        <a:pt x="794" y="1213"/>
                      </a:lnTo>
                      <a:lnTo>
                        <a:pt x="792" y="1204"/>
                      </a:lnTo>
                      <a:lnTo>
                        <a:pt x="792" y="1198"/>
                      </a:lnTo>
                      <a:lnTo>
                        <a:pt x="792" y="1189"/>
                      </a:lnTo>
                      <a:lnTo>
                        <a:pt x="792" y="1183"/>
                      </a:lnTo>
                      <a:lnTo>
                        <a:pt x="792" y="1174"/>
                      </a:lnTo>
                      <a:lnTo>
                        <a:pt x="792" y="1168"/>
                      </a:lnTo>
                      <a:lnTo>
                        <a:pt x="790" y="1159"/>
                      </a:lnTo>
                      <a:lnTo>
                        <a:pt x="790" y="1153"/>
                      </a:lnTo>
                      <a:lnTo>
                        <a:pt x="790" y="1144"/>
                      </a:lnTo>
                      <a:lnTo>
                        <a:pt x="790" y="1138"/>
                      </a:lnTo>
                      <a:lnTo>
                        <a:pt x="789" y="1129"/>
                      </a:lnTo>
                      <a:lnTo>
                        <a:pt x="789" y="1123"/>
                      </a:lnTo>
                      <a:lnTo>
                        <a:pt x="789" y="1115"/>
                      </a:lnTo>
                      <a:lnTo>
                        <a:pt x="789" y="1108"/>
                      </a:lnTo>
                      <a:lnTo>
                        <a:pt x="789" y="1100"/>
                      </a:lnTo>
                      <a:lnTo>
                        <a:pt x="789" y="1093"/>
                      </a:lnTo>
                      <a:lnTo>
                        <a:pt x="787" y="1085"/>
                      </a:lnTo>
                      <a:lnTo>
                        <a:pt x="787" y="1078"/>
                      </a:lnTo>
                      <a:lnTo>
                        <a:pt x="785" y="1070"/>
                      </a:lnTo>
                      <a:lnTo>
                        <a:pt x="785" y="1063"/>
                      </a:lnTo>
                      <a:lnTo>
                        <a:pt x="785" y="1055"/>
                      </a:lnTo>
                      <a:lnTo>
                        <a:pt x="785" y="1048"/>
                      </a:lnTo>
                      <a:lnTo>
                        <a:pt x="784" y="1040"/>
                      </a:lnTo>
                      <a:lnTo>
                        <a:pt x="784" y="1033"/>
                      </a:lnTo>
                      <a:lnTo>
                        <a:pt x="784" y="1025"/>
                      </a:lnTo>
                      <a:lnTo>
                        <a:pt x="782" y="1018"/>
                      </a:lnTo>
                      <a:lnTo>
                        <a:pt x="782" y="1010"/>
                      </a:lnTo>
                      <a:lnTo>
                        <a:pt x="782" y="1003"/>
                      </a:lnTo>
                      <a:lnTo>
                        <a:pt x="780" y="995"/>
                      </a:lnTo>
                      <a:lnTo>
                        <a:pt x="780" y="986"/>
                      </a:lnTo>
                      <a:lnTo>
                        <a:pt x="780" y="980"/>
                      </a:lnTo>
                      <a:lnTo>
                        <a:pt x="780" y="973"/>
                      </a:lnTo>
                      <a:lnTo>
                        <a:pt x="779" y="965"/>
                      </a:lnTo>
                      <a:lnTo>
                        <a:pt x="779" y="958"/>
                      </a:lnTo>
                      <a:lnTo>
                        <a:pt x="779" y="950"/>
                      </a:lnTo>
                      <a:lnTo>
                        <a:pt x="779" y="943"/>
                      </a:lnTo>
                      <a:lnTo>
                        <a:pt x="777" y="935"/>
                      </a:lnTo>
                      <a:lnTo>
                        <a:pt x="777" y="928"/>
                      </a:lnTo>
                      <a:lnTo>
                        <a:pt x="777" y="920"/>
                      </a:lnTo>
                      <a:lnTo>
                        <a:pt x="777" y="913"/>
                      </a:lnTo>
                      <a:lnTo>
                        <a:pt x="775" y="907"/>
                      </a:lnTo>
                      <a:lnTo>
                        <a:pt x="775" y="898"/>
                      </a:lnTo>
                      <a:lnTo>
                        <a:pt x="775" y="892"/>
                      </a:lnTo>
                      <a:lnTo>
                        <a:pt x="775" y="885"/>
                      </a:lnTo>
                      <a:lnTo>
                        <a:pt x="775" y="877"/>
                      </a:lnTo>
                      <a:lnTo>
                        <a:pt x="775" y="870"/>
                      </a:lnTo>
                      <a:lnTo>
                        <a:pt x="775" y="863"/>
                      </a:lnTo>
                      <a:lnTo>
                        <a:pt x="775" y="857"/>
                      </a:lnTo>
                      <a:lnTo>
                        <a:pt x="775" y="848"/>
                      </a:lnTo>
                      <a:lnTo>
                        <a:pt x="775" y="842"/>
                      </a:lnTo>
                      <a:lnTo>
                        <a:pt x="775" y="835"/>
                      </a:lnTo>
                      <a:lnTo>
                        <a:pt x="775" y="828"/>
                      </a:lnTo>
                      <a:lnTo>
                        <a:pt x="775" y="823"/>
                      </a:lnTo>
                      <a:lnTo>
                        <a:pt x="775" y="817"/>
                      </a:lnTo>
                      <a:lnTo>
                        <a:pt x="775" y="810"/>
                      </a:lnTo>
                      <a:lnTo>
                        <a:pt x="777" y="803"/>
                      </a:lnTo>
                      <a:lnTo>
                        <a:pt x="777" y="797"/>
                      </a:lnTo>
                      <a:lnTo>
                        <a:pt x="777" y="792"/>
                      </a:lnTo>
                      <a:lnTo>
                        <a:pt x="777" y="785"/>
                      </a:lnTo>
                      <a:lnTo>
                        <a:pt x="779" y="778"/>
                      </a:lnTo>
                      <a:lnTo>
                        <a:pt x="779" y="772"/>
                      </a:lnTo>
                      <a:lnTo>
                        <a:pt x="779" y="765"/>
                      </a:lnTo>
                      <a:lnTo>
                        <a:pt x="779" y="758"/>
                      </a:lnTo>
                      <a:lnTo>
                        <a:pt x="780" y="753"/>
                      </a:lnTo>
                      <a:lnTo>
                        <a:pt x="780" y="747"/>
                      </a:lnTo>
                      <a:lnTo>
                        <a:pt x="782" y="740"/>
                      </a:lnTo>
                      <a:lnTo>
                        <a:pt x="782" y="733"/>
                      </a:lnTo>
                      <a:lnTo>
                        <a:pt x="782" y="728"/>
                      </a:lnTo>
                      <a:lnTo>
                        <a:pt x="782" y="722"/>
                      </a:lnTo>
                      <a:lnTo>
                        <a:pt x="784" y="717"/>
                      </a:lnTo>
                      <a:lnTo>
                        <a:pt x="784" y="710"/>
                      </a:lnTo>
                      <a:lnTo>
                        <a:pt x="785" y="705"/>
                      </a:lnTo>
                      <a:lnTo>
                        <a:pt x="785" y="699"/>
                      </a:lnTo>
                      <a:lnTo>
                        <a:pt x="785" y="692"/>
                      </a:lnTo>
                      <a:lnTo>
                        <a:pt x="785" y="687"/>
                      </a:lnTo>
                      <a:lnTo>
                        <a:pt x="785" y="680"/>
                      </a:lnTo>
                      <a:lnTo>
                        <a:pt x="785" y="675"/>
                      </a:lnTo>
                      <a:lnTo>
                        <a:pt x="785" y="669"/>
                      </a:lnTo>
                      <a:lnTo>
                        <a:pt x="787" y="664"/>
                      </a:lnTo>
                      <a:lnTo>
                        <a:pt x="787" y="657"/>
                      </a:lnTo>
                      <a:lnTo>
                        <a:pt x="787" y="652"/>
                      </a:lnTo>
                      <a:lnTo>
                        <a:pt x="787" y="645"/>
                      </a:lnTo>
                      <a:lnTo>
                        <a:pt x="787" y="640"/>
                      </a:lnTo>
                      <a:lnTo>
                        <a:pt x="787" y="634"/>
                      </a:lnTo>
                      <a:lnTo>
                        <a:pt x="785" y="629"/>
                      </a:lnTo>
                      <a:lnTo>
                        <a:pt x="785" y="622"/>
                      </a:lnTo>
                      <a:lnTo>
                        <a:pt x="785" y="617"/>
                      </a:lnTo>
                      <a:lnTo>
                        <a:pt x="785" y="610"/>
                      </a:lnTo>
                      <a:lnTo>
                        <a:pt x="785" y="605"/>
                      </a:lnTo>
                      <a:lnTo>
                        <a:pt x="784" y="599"/>
                      </a:lnTo>
                      <a:lnTo>
                        <a:pt x="784" y="594"/>
                      </a:lnTo>
                      <a:lnTo>
                        <a:pt x="782" y="587"/>
                      </a:lnTo>
                      <a:lnTo>
                        <a:pt x="780" y="582"/>
                      </a:lnTo>
                      <a:lnTo>
                        <a:pt x="780" y="577"/>
                      </a:lnTo>
                      <a:lnTo>
                        <a:pt x="779" y="570"/>
                      </a:lnTo>
                      <a:lnTo>
                        <a:pt x="777" y="565"/>
                      </a:lnTo>
                      <a:lnTo>
                        <a:pt x="775" y="560"/>
                      </a:lnTo>
                      <a:lnTo>
                        <a:pt x="774" y="554"/>
                      </a:lnTo>
                      <a:lnTo>
                        <a:pt x="772" y="549"/>
                      </a:lnTo>
                      <a:lnTo>
                        <a:pt x="770" y="544"/>
                      </a:lnTo>
                      <a:lnTo>
                        <a:pt x="769" y="537"/>
                      </a:lnTo>
                      <a:lnTo>
                        <a:pt x="765" y="532"/>
                      </a:lnTo>
                      <a:lnTo>
                        <a:pt x="764" y="525"/>
                      </a:lnTo>
                      <a:lnTo>
                        <a:pt x="762" y="520"/>
                      </a:lnTo>
                      <a:lnTo>
                        <a:pt x="759" y="515"/>
                      </a:lnTo>
                      <a:lnTo>
                        <a:pt x="755" y="510"/>
                      </a:lnTo>
                      <a:lnTo>
                        <a:pt x="752" y="504"/>
                      </a:lnTo>
                      <a:lnTo>
                        <a:pt x="750" y="499"/>
                      </a:lnTo>
                      <a:lnTo>
                        <a:pt x="747" y="492"/>
                      </a:lnTo>
                      <a:lnTo>
                        <a:pt x="744" y="487"/>
                      </a:lnTo>
                      <a:lnTo>
                        <a:pt x="740" y="482"/>
                      </a:lnTo>
                      <a:lnTo>
                        <a:pt x="735" y="477"/>
                      </a:lnTo>
                      <a:lnTo>
                        <a:pt x="732" y="471"/>
                      </a:lnTo>
                      <a:lnTo>
                        <a:pt x="727" y="466"/>
                      </a:lnTo>
                      <a:lnTo>
                        <a:pt x="722" y="461"/>
                      </a:lnTo>
                      <a:lnTo>
                        <a:pt x="717" y="456"/>
                      </a:lnTo>
                      <a:lnTo>
                        <a:pt x="712" y="449"/>
                      </a:lnTo>
                      <a:lnTo>
                        <a:pt x="707" y="444"/>
                      </a:lnTo>
                      <a:lnTo>
                        <a:pt x="702" y="439"/>
                      </a:lnTo>
                      <a:lnTo>
                        <a:pt x="697" y="434"/>
                      </a:lnTo>
                      <a:lnTo>
                        <a:pt x="694" y="431"/>
                      </a:lnTo>
                      <a:lnTo>
                        <a:pt x="692" y="429"/>
                      </a:lnTo>
                      <a:lnTo>
                        <a:pt x="689" y="426"/>
                      </a:lnTo>
                      <a:lnTo>
                        <a:pt x="686" y="424"/>
                      </a:lnTo>
                      <a:lnTo>
                        <a:pt x="682" y="422"/>
                      </a:lnTo>
                      <a:lnTo>
                        <a:pt x="681" y="419"/>
                      </a:lnTo>
                      <a:lnTo>
                        <a:pt x="677" y="417"/>
                      </a:lnTo>
                      <a:lnTo>
                        <a:pt x="674" y="416"/>
                      </a:lnTo>
                      <a:lnTo>
                        <a:pt x="671" y="412"/>
                      </a:lnTo>
                      <a:lnTo>
                        <a:pt x="667" y="411"/>
                      </a:lnTo>
                      <a:lnTo>
                        <a:pt x="666" y="409"/>
                      </a:lnTo>
                      <a:lnTo>
                        <a:pt x="662" y="407"/>
                      </a:lnTo>
                      <a:lnTo>
                        <a:pt x="659" y="404"/>
                      </a:lnTo>
                      <a:lnTo>
                        <a:pt x="656" y="402"/>
                      </a:lnTo>
                      <a:lnTo>
                        <a:pt x="652" y="401"/>
                      </a:lnTo>
                      <a:lnTo>
                        <a:pt x="651" y="401"/>
                      </a:lnTo>
                      <a:lnTo>
                        <a:pt x="646" y="397"/>
                      </a:lnTo>
                      <a:lnTo>
                        <a:pt x="642" y="396"/>
                      </a:lnTo>
                      <a:lnTo>
                        <a:pt x="639" y="394"/>
                      </a:lnTo>
                      <a:lnTo>
                        <a:pt x="636" y="392"/>
                      </a:lnTo>
                      <a:lnTo>
                        <a:pt x="632" y="391"/>
                      </a:lnTo>
                      <a:lnTo>
                        <a:pt x="629" y="391"/>
                      </a:lnTo>
                      <a:lnTo>
                        <a:pt x="626" y="389"/>
                      </a:lnTo>
                      <a:lnTo>
                        <a:pt x="622" y="387"/>
                      </a:lnTo>
                      <a:lnTo>
                        <a:pt x="619" y="387"/>
                      </a:lnTo>
                      <a:lnTo>
                        <a:pt x="616" y="386"/>
                      </a:lnTo>
                      <a:lnTo>
                        <a:pt x="612" y="384"/>
                      </a:lnTo>
                      <a:lnTo>
                        <a:pt x="609" y="384"/>
                      </a:lnTo>
                      <a:lnTo>
                        <a:pt x="606" y="382"/>
                      </a:lnTo>
                      <a:lnTo>
                        <a:pt x="602" y="382"/>
                      </a:lnTo>
                      <a:lnTo>
                        <a:pt x="599" y="382"/>
                      </a:lnTo>
                      <a:lnTo>
                        <a:pt x="596" y="382"/>
                      </a:lnTo>
                      <a:lnTo>
                        <a:pt x="592" y="381"/>
                      </a:lnTo>
                      <a:lnTo>
                        <a:pt x="589" y="381"/>
                      </a:lnTo>
                      <a:lnTo>
                        <a:pt x="586" y="381"/>
                      </a:lnTo>
                      <a:lnTo>
                        <a:pt x="582" y="381"/>
                      </a:lnTo>
                      <a:lnTo>
                        <a:pt x="579" y="381"/>
                      </a:lnTo>
                      <a:lnTo>
                        <a:pt x="576" y="381"/>
                      </a:lnTo>
                      <a:lnTo>
                        <a:pt x="572" y="381"/>
                      </a:lnTo>
                      <a:lnTo>
                        <a:pt x="569" y="381"/>
                      </a:lnTo>
                      <a:lnTo>
                        <a:pt x="566" y="381"/>
                      </a:lnTo>
                      <a:lnTo>
                        <a:pt x="562" y="381"/>
                      </a:lnTo>
                      <a:lnTo>
                        <a:pt x="559" y="382"/>
                      </a:lnTo>
                      <a:lnTo>
                        <a:pt x="556" y="382"/>
                      </a:lnTo>
                      <a:lnTo>
                        <a:pt x="552" y="384"/>
                      </a:lnTo>
                      <a:lnTo>
                        <a:pt x="549" y="384"/>
                      </a:lnTo>
                      <a:lnTo>
                        <a:pt x="546" y="386"/>
                      </a:lnTo>
                      <a:lnTo>
                        <a:pt x="542" y="387"/>
                      </a:lnTo>
                      <a:lnTo>
                        <a:pt x="542" y="382"/>
                      </a:lnTo>
                      <a:lnTo>
                        <a:pt x="541" y="377"/>
                      </a:lnTo>
                      <a:lnTo>
                        <a:pt x="541" y="374"/>
                      </a:lnTo>
                      <a:lnTo>
                        <a:pt x="541" y="369"/>
                      </a:lnTo>
                      <a:lnTo>
                        <a:pt x="539" y="364"/>
                      </a:lnTo>
                      <a:lnTo>
                        <a:pt x="539" y="359"/>
                      </a:lnTo>
                      <a:lnTo>
                        <a:pt x="539" y="354"/>
                      </a:lnTo>
                      <a:lnTo>
                        <a:pt x="537" y="351"/>
                      </a:lnTo>
                      <a:lnTo>
                        <a:pt x="537" y="346"/>
                      </a:lnTo>
                      <a:lnTo>
                        <a:pt x="536" y="341"/>
                      </a:lnTo>
                      <a:lnTo>
                        <a:pt x="534" y="336"/>
                      </a:lnTo>
                      <a:lnTo>
                        <a:pt x="534" y="332"/>
                      </a:lnTo>
                      <a:lnTo>
                        <a:pt x="532" y="327"/>
                      </a:lnTo>
                      <a:lnTo>
                        <a:pt x="531" y="322"/>
                      </a:lnTo>
                      <a:lnTo>
                        <a:pt x="529" y="319"/>
                      </a:lnTo>
                      <a:lnTo>
                        <a:pt x="527" y="316"/>
                      </a:lnTo>
                      <a:lnTo>
                        <a:pt x="526" y="311"/>
                      </a:lnTo>
                      <a:lnTo>
                        <a:pt x="524" y="306"/>
                      </a:lnTo>
                      <a:lnTo>
                        <a:pt x="521" y="302"/>
                      </a:lnTo>
                      <a:lnTo>
                        <a:pt x="519" y="297"/>
                      </a:lnTo>
                      <a:lnTo>
                        <a:pt x="517" y="294"/>
                      </a:lnTo>
                      <a:lnTo>
                        <a:pt x="516" y="291"/>
                      </a:lnTo>
                      <a:lnTo>
                        <a:pt x="512" y="286"/>
                      </a:lnTo>
                      <a:lnTo>
                        <a:pt x="511" y="284"/>
                      </a:lnTo>
                      <a:lnTo>
                        <a:pt x="507" y="279"/>
                      </a:lnTo>
                      <a:lnTo>
                        <a:pt x="506" y="276"/>
                      </a:lnTo>
                      <a:lnTo>
                        <a:pt x="502" y="273"/>
                      </a:lnTo>
                      <a:lnTo>
                        <a:pt x="501" y="269"/>
                      </a:lnTo>
                      <a:lnTo>
                        <a:pt x="497" y="266"/>
                      </a:lnTo>
                      <a:lnTo>
                        <a:pt x="494" y="264"/>
                      </a:lnTo>
                      <a:lnTo>
                        <a:pt x="491" y="261"/>
                      </a:lnTo>
                      <a:lnTo>
                        <a:pt x="488" y="259"/>
                      </a:lnTo>
                      <a:lnTo>
                        <a:pt x="484" y="256"/>
                      </a:lnTo>
                      <a:lnTo>
                        <a:pt x="483" y="254"/>
                      </a:lnTo>
                      <a:lnTo>
                        <a:pt x="479" y="253"/>
                      </a:lnTo>
                      <a:lnTo>
                        <a:pt x="476" y="251"/>
                      </a:lnTo>
                      <a:lnTo>
                        <a:pt x="473" y="249"/>
                      </a:lnTo>
                      <a:lnTo>
                        <a:pt x="469" y="248"/>
                      </a:lnTo>
                      <a:lnTo>
                        <a:pt x="466" y="246"/>
                      </a:lnTo>
                      <a:lnTo>
                        <a:pt x="463" y="244"/>
                      </a:lnTo>
                      <a:lnTo>
                        <a:pt x="461" y="243"/>
                      </a:lnTo>
                      <a:lnTo>
                        <a:pt x="458" y="241"/>
                      </a:lnTo>
                      <a:lnTo>
                        <a:pt x="454" y="241"/>
                      </a:lnTo>
                      <a:lnTo>
                        <a:pt x="451" y="239"/>
                      </a:lnTo>
                      <a:lnTo>
                        <a:pt x="448" y="238"/>
                      </a:lnTo>
                      <a:lnTo>
                        <a:pt x="444" y="238"/>
                      </a:lnTo>
                      <a:lnTo>
                        <a:pt x="441" y="238"/>
                      </a:lnTo>
                      <a:lnTo>
                        <a:pt x="439" y="238"/>
                      </a:lnTo>
                      <a:lnTo>
                        <a:pt x="434" y="236"/>
                      </a:lnTo>
                      <a:lnTo>
                        <a:pt x="431" y="236"/>
                      </a:lnTo>
                      <a:lnTo>
                        <a:pt x="428" y="234"/>
                      </a:lnTo>
                      <a:lnTo>
                        <a:pt x="426" y="234"/>
                      </a:lnTo>
                      <a:lnTo>
                        <a:pt x="421" y="233"/>
                      </a:lnTo>
                      <a:lnTo>
                        <a:pt x="418" y="233"/>
                      </a:lnTo>
                      <a:lnTo>
                        <a:pt x="416" y="233"/>
                      </a:lnTo>
                      <a:lnTo>
                        <a:pt x="413" y="233"/>
                      </a:lnTo>
                      <a:lnTo>
                        <a:pt x="408" y="231"/>
                      </a:lnTo>
                      <a:lnTo>
                        <a:pt x="404" y="231"/>
                      </a:lnTo>
                      <a:lnTo>
                        <a:pt x="401" y="231"/>
                      </a:lnTo>
                      <a:lnTo>
                        <a:pt x="398" y="231"/>
                      </a:lnTo>
                      <a:lnTo>
                        <a:pt x="394" y="231"/>
                      </a:lnTo>
                      <a:lnTo>
                        <a:pt x="391" y="231"/>
                      </a:lnTo>
                      <a:lnTo>
                        <a:pt x="388" y="231"/>
                      </a:lnTo>
                      <a:lnTo>
                        <a:pt x="384" y="231"/>
                      </a:lnTo>
                      <a:lnTo>
                        <a:pt x="381" y="231"/>
                      </a:lnTo>
                      <a:lnTo>
                        <a:pt x="378" y="229"/>
                      </a:lnTo>
                      <a:lnTo>
                        <a:pt x="374" y="229"/>
                      </a:lnTo>
                      <a:lnTo>
                        <a:pt x="371" y="229"/>
                      </a:lnTo>
                      <a:lnTo>
                        <a:pt x="368" y="229"/>
                      </a:lnTo>
                      <a:lnTo>
                        <a:pt x="364" y="229"/>
                      </a:lnTo>
                      <a:lnTo>
                        <a:pt x="361" y="229"/>
                      </a:lnTo>
                      <a:lnTo>
                        <a:pt x="359" y="229"/>
                      </a:lnTo>
                      <a:lnTo>
                        <a:pt x="356" y="228"/>
                      </a:lnTo>
                      <a:lnTo>
                        <a:pt x="353" y="228"/>
                      </a:lnTo>
                      <a:lnTo>
                        <a:pt x="349" y="228"/>
                      </a:lnTo>
                      <a:lnTo>
                        <a:pt x="348" y="228"/>
                      </a:lnTo>
                      <a:lnTo>
                        <a:pt x="344" y="228"/>
                      </a:lnTo>
                      <a:lnTo>
                        <a:pt x="341" y="228"/>
                      </a:lnTo>
                      <a:lnTo>
                        <a:pt x="338" y="228"/>
                      </a:lnTo>
                      <a:lnTo>
                        <a:pt x="334" y="228"/>
                      </a:lnTo>
                      <a:lnTo>
                        <a:pt x="331" y="228"/>
                      </a:lnTo>
                      <a:lnTo>
                        <a:pt x="328" y="228"/>
                      </a:lnTo>
                      <a:lnTo>
                        <a:pt x="326" y="226"/>
                      </a:lnTo>
                      <a:lnTo>
                        <a:pt x="323" y="226"/>
                      </a:lnTo>
                      <a:lnTo>
                        <a:pt x="319" y="226"/>
                      </a:lnTo>
                      <a:lnTo>
                        <a:pt x="316" y="226"/>
                      </a:lnTo>
                      <a:lnTo>
                        <a:pt x="313" y="226"/>
                      </a:lnTo>
                      <a:lnTo>
                        <a:pt x="311" y="226"/>
                      </a:lnTo>
                      <a:lnTo>
                        <a:pt x="308" y="226"/>
                      </a:lnTo>
                      <a:lnTo>
                        <a:pt x="304" y="226"/>
                      </a:lnTo>
                      <a:lnTo>
                        <a:pt x="301" y="226"/>
                      </a:lnTo>
                      <a:lnTo>
                        <a:pt x="298" y="226"/>
                      </a:lnTo>
                      <a:lnTo>
                        <a:pt x="294" y="226"/>
                      </a:lnTo>
                      <a:lnTo>
                        <a:pt x="293" y="226"/>
                      </a:lnTo>
                      <a:lnTo>
                        <a:pt x="289" y="226"/>
                      </a:lnTo>
                      <a:lnTo>
                        <a:pt x="286" y="226"/>
                      </a:lnTo>
                      <a:lnTo>
                        <a:pt x="283" y="226"/>
                      </a:lnTo>
                      <a:lnTo>
                        <a:pt x="279" y="226"/>
                      </a:lnTo>
                      <a:lnTo>
                        <a:pt x="276" y="226"/>
                      </a:lnTo>
                      <a:lnTo>
                        <a:pt x="273" y="226"/>
                      </a:lnTo>
                      <a:lnTo>
                        <a:pt x="270" y="226"/>
                      </a:lnTo>
                      <a:lnTo>
                        <a:pt x="268" y="226"/>
                      </a:lnTo>
                      <a:lnTo>
                        <a:pt x="265" y="226"/>
                      </a:lnTo>
                      <a:lnTo>
                        <a:pt x="261" y="226"/>
                      </a:lnTo>
                      <a:lnTo>
                        <a:pt x="258" y="226"/>
                      </a:lnTo>
                      <a:lnTo>
                        <a:pt x="255" y="226"/>
                      </a:lnTo>
                      <a:lnTo>
                        <a:pt x="251" y="226"/>
                      </a:lnTo>
                      <a:lnTo>
                        <a:pt x="250" y="226"/>
                      </a:lnTo>
                      <a:lnTo>
                        <a:pt x="246" y="226"/>
                      </a:lnTo>
                      <a:lnTo>
                        <a:pt x="243" y="226"/>
                      </a:lnTo>
                      <a:lnTo>
                        <a:pt x="240" y="226"/>
                      </a:lnTo>
                      <a:lnTo>
                        <a:pt x="238" y="226"/>
                      </a:lnTo>
                      <a:lnTo>
                        <a:pt x="235" y="226"/>
                      </a:lnTo>
                      <a:lnTo>
                        <a:pt x="231" y="226"/>
                      </a:lnTo>
                      <a:lnTo>
                        <a:pt x="228" y="226"/>
                      </a:lnTo>
                      <a:lnTo>
                        <a:pt x="225" y="226"/>
                      </a:lnTo>
                      <a:lnTo>
                        <a:pt x="221" y="226"/>
                      </a:lnTo>
                      <a:lnTo>
                        <a:pt x="220" y="226"/>
                      </a:lnTo>
                      <a:lnTo>
                        <a:pt x="216" y="226"/>
                      </a:lnTo>
                      <a:lnTo>
                        <a:pt x="213" y="228"/>
                      </a:lnTo>
                      <a:lnTo>
                        <a:pt x="210" y="228"/>
                      </a:lnTo>
                      <a:lnTo>
                        <a:pt x="206" y="228"/>
                      </a:lnTo>
                      <a:lnTo>
                        <a:pt x="203" y="228"/>
                      </a:lnTo>
                      <a:lnTo>
                        <a:pt x="201" y="228"/>
                      </a:lnTo>
                      <a:lnTo>
                        <a:pt x="198" y="228"/>
                      </a:lnTo>
                      <a:lnTo>
                        <a:pt x="195" y="228"/>
                      </a:lnTo>
                      <a:lnTo>
                        <a:pt x="191" y="228"/>
                      </a:lnTo>
                      <a:lnTo>
                        <a:pt x="190" y="229"/>
                      </a:lnTo>
                      <a:lnTo>
                        <a:pt x="191" y="226"/>
                      </a:lnTo>
                      <a:lnTo>
                        <a:pt x="193" y="223"/>
                      </a:lnTo>
                      <a:lnTo>
                        <a:pt x="195" y="219"/>
                      </a:lnTo>
                      <a:lnTo>
                        <a:pt x="196" y="216"/>
                      </a:lnTo>
                      <a:lnTo>
                        <a:pt x="198" y="213"/>
                      </a:lnTo>
                      <a:lnTo>
                        <a:pt x="201" y="209"/>
                      </a:lnTo>
                      <a:lnTo>
                        <a:pt x="203" y="206"/>
                      </a:lnTo>
                      <a:lnTo>
                        <a:pt x="205" y="203"/>
                      </a:lnTo>
                      <a:lnTo>
                        <a:pt x="206" y="199"/>
                      </a:lnTo>
                      <a:lnTo>
                        <a:pt x="210" y="194"/>
                      </a:lnTo>
                      <a:lnTo>
                        <a:pt x="211" y="191"/>
                      </a:lnTo>
                      <a:lnTo>
                        <a:pt x="215" y="188"/>
                      </a:lnTo>
                      <a:lnTo>
                        <a:pt x="216" y="183"/>
                      </a:lnTo>
                      <a:lnTo>
                        <a:pt x="220" y="179"/>
                      </a:lnTo>
                      <a:lnTo>
                        <a:pt x="221" y="174"/>
                      </a:lnTo>
                      <a:lnTo>
                        <a:pt x="225" y="171"/>
                      </a:lnTo>
                      <a:lnTo>
                        <a:pt x="225" y="166"/>
                      </a:lnTo>
                      <a:lnTo>
                        <a:pt x="228" y="163"/>
                      </a:lnTo>
                      <a:lnTo>
                        <a:pt x="230" y="158"/>
                      </a:lnTo>
                      <a:lnTo>
                        <a:pt x="233" y="153"/>
                      </a:lnTo>
                      <a:lnTo>
                        <a:pt x="235" y="148"/>
                      </a:lnTo>
                      <a:lnTo>
                        <a:pt x="236" y="144"/>
                      </a:lnTo>
                      <a:lnTo>
                        <a:pt x="238" y="139"/>
                      </a:lnTo>
                      <a:lnTo>
                        <a:pt x="241" y="136"/>
                      </a:lnTo>
                      <a:lnTo>
                        <a:pt x="243" y="131"/>
                      </a:lnTo>
                      <a:lnTo>
                        <a:pt x="245" y="126"/>
                      </a:lnTo>
                      <a:lnTo>
                        <a:pt x="246" y="123"/>
                      </a:lnTo>
                      <a:lnTo>
                        <a:pt x="248" y="118"/>
                      </a:lnTo>
                      <a:lnTo>
                        <a:pt x="248" y="113"/>
                      </a:lnTo>
                      <a:lnTo>
                        <a:pt x="250" y="109"/>
                      </a:lnTo>
                      <a:lnTo>
                        <a:pt x="251" y="104"/>
                      </a:lnTo>
                      <a:lnTo>
                        <a:pt x="253" y="99"/>
                      </a:lnTo>
                      <a:lnTo>
                        <a:pt x="255" y="96"/>
                      </a:lnTo>
                      <a:lnTo>
                        <a:pt x="255" y="91"/>
                      </a:lnTo>
                      <a:lnTo>
                        <a:pt x="256" y="86"/>
                      </a:lnTo>
                      <a:lnTo>
                        <a:pt x="256" y="83"/>
                      </a:lnTo>
                      <a:lnTo>
                        <a:pt x="256" y="78"/>
                      </a:lnTo>
                      <a:lnTo>
                        <a:pt x="258" y="75"/>
                      </a:lnTo>
                      <a:lnTo>
                        <a:pt x="258" y="70"/>
                      </a:lnTo>
                      <a:lnTo>
                        <a:pt x="258" y="66"/>
                      </a:lnTo>
                      <a:lnTo>
                        <a:pt x="258" y="61"/>
                      </a:lnTo>
                      <a:lnTo>
                        <a:pt x="258" y="58"/>
                      </a:lnTo>
                      <a:lnTo>
                        <a:pt x="256" y="53"/>
                      </a:lnTo>
                      <a:lnTo>
                        <a:pt x="256" y="50"/>
                      </a:lnTo>
                      <a:lnTo>
                        <a:pt x="255" y="46"/>
                      </a:lnTo>
                      <a:lnTo>
                        <a:pt x="255" y="43"/>
                      </a:lnTo>
                      <a:lnTo>
                        <a:pt x="253" y="40"/>
                      </a:lnTo>
                      <a:lnTo>
                        <a:pt x="251" y="36"/>
                      </a:lnTo>
                      <a:lnTo>
                        <a:pt x="250" y="33"/>
                      </a:lnTo>
                      <a:lnTo>
                        <a:pt x="248" y="30"/>
                      </a:lnTo>
                      <a:lnTo>
                        <a:pt x="245" y="26"/>
                      </a:lnTo>
                      <a:lnTo>
                        <a:pt x="243" y="23"/>
                      </a:lnTo>
                      <a:lnTo>
                        <a:pt x="240" y="20"/>
                      </a:lnTo>
                      <a:lnTo>
                        <a:pt x="236" y="18"/>
                      </a:lnTo>
                      <a:lnTo>
                        <a:pt x="233" y="16"/>
                      </a:lnTo>
                      <a:lnTo>
                        <a:pt x="230" y="15"/>
                      </a:lnTo>
                      <a:lnTo>
                        <a:pt x="226" y="11"/>
                      </a:lnTo>
                      <a:lnTo>
                        <a:pt x="221" y="10"/>
                      </a:lnTo>
                      <a:lnTo>
                        <a:pt x="216" y="8"/>
                      </a:lnTo>
                      <a:lnTo>
                        <a:pt x="213" y="6"/>
                      </a:lnTo>
                      <a:lnTo>
                        <a:pt x="208" y="5"/>
                      </a:lnTo>
                      <a:lnTo>
                        <a:pt x="203" y="5"/>
                      </a:lnTo>
                      <a:lnTo>
                        <a:pt x="196" y="3"/>
                      </a:lnTo>
                      <a:lnTo>
                        <a:pt x="191" y="3"/>
                      </a:lnTo>
                      <a:lnTo>
                        <a:pt x="186" y="1"/>
                      </a:lnTo>
                      <a:lnTo>
                        <a:pt x="180" y="1"/>
                      </a:lnTo>
                      <a:lnTo>
                        <a:pt x="175" y="0"/>
                      </a:lnTo>
                      <a:lnTo>
                        <a:pt x="170" y="0"/>
                      </a:lnTo>
                      <a:lnTo>
                        <a:pt x="166" y="0"/>
                      </a:lnTo>
                      <a:lnTo>
                        <a:pt x="165" y="0"/>
                      </a:lnTo>
                      <a:lnTo>
                        <a:pt x="161" y="0"/>
                      </a:lnTo>
                      <a:lnTo>
                        <a:pt x="158" y="0"/>
                      </a:lnTo>
                      <a:lnTo>
                        <a:pt x="155" y="0"/>
                      </a:lnTo>
                      <a:lnTo>
                        <a:pt x="153" y="0"/>
                      </a:lnTo>
                      <a:lnTo>
                        <a:pt x="150" y="0"/>
                      </a:lnTo>
                      <a:lnTo>
                        <a:pt x="146" y="0"/>
                      </a:lnTo>
                      <a:lnTo>
                        <a:pt x="143" y="0"/>
                      </a:lnTo>
                      <a:lnTo>
                        <a:pt x="140" y="0"/>
                      </a:lnTo>
                      <a:lnTo>
                        <a:pt x="136" y="0"/>
                      </a:lnTo>
                      <a:lnTo>
                        <a:pt x="135" y="0"/>
                      </a:lnTo>
                      <a:lnTo>
                        <a:pt x="131" y="0"/>
                      </a:lnTo>
                      <a:lnTo>
                        <a:pt x="128" y="0"/>
                      </a:lnTo>
                      <a:lnTo>
                        <a:pt x="125" y="0"/>
                      </a:lnTo>
                      <a:lnTo>
                        <a:pt x="121" y="0"/>
                      </a:lnTo>
                      <a:lnTo>
                        <a:pt x="118" y="0"/>
                      </a:lnTo>
                      <a:lnTo>
                        <a:pt x="115" y="0"/>
                      </a:lnTo>
                      <a:lnTo>
                        <a:pt x="111" y="0"/>
                      </a:lnTo>
                      <a:lnTo>
                        <a:pt x="108" y="1"/>
                      </a:lnTo>
                      <a:lnTo>
                        <a:pt x="105" y="1"/>
                      </a:lnTo>
                      <a:lnTo>
                        <a:pt x="101" y="1"/>
                      </a:lnTo>
                      <a:lnTo>
                        <a:pt x="100" y="1"/>
                      </a:lnTo>
                      <a:lnTo>
                        <a:pt x="96" y="3"/>
                      </a:lnTo>
                      <a:lnTo>
                        <a:pt x="93" y="3"/>
                      </a:lnTo>
                      <a:lnTo>
                        <a:pt x="90" y="3"/>
                      </a:lnTo>
                      <a:lnTo>
                        <a:pt x="86" y="5"/>
                      </a:lnTo>
                      <a:lnTo>
                        <a:pt x="83" y="5"/>
                      </a:lnTo>
                      <a:lnTo>
                        <a:pt x="80" y="5"/>
                      </a:lnTo>
                      <a:lnTo>
                        <a:pt x="76" y="6"/>
                      </a:lnTo>
                      <a:lnTo>
                        <a:pt x="73" y="6"/>
                      </a:lnTo>
                      <a:lnTo>
                        <a:pt x="71" y="8"/>
                      </a:lnTo>
                      <a:lnTo>
                        <a:pt x="68" y="8"/>
                      </a:lnTo>
                      <a:lnTo>
                        <a:pt x="65" y="10"/>
                      </a:lnTo>
                      <a:lnTo>
                        <a:pt x="61" y="10"/>
                      </a:lnTo>
                      <a:lnTo>
                        <a:pt x="58" y="11"/>
                      </a:lnTo>
                      <a:lnTo>
                        <a:pt x="53" y="13"/>
                      </a:lnTo>
                      <a:lnTo>
                        <a:pt x="48" y="16"/>
                      </a:lnTo>
                      <a:lnTo>
                        <a:pt x="43" y="18"/>
                      </a:lnTo>
                      <a:lnTo>
                        <a:pt x="38" y="21"/>
                      </a:lnTo>
                      <a:lnTo>
                        <a:pt x="33" y="25"/>
                      </a:lnTo>
                      <a:lnTo>
                        <a:pt x="28" y="28"/>
                      </a:lnTo>
                      <a:lnTo>
                        <a:pt x="23" y="31"/>
                      </a:lnTo>
                      <a:lnTo>
                        <a:pt x="20" y="35"/>
                      </a:lnTo>
                      <a:lnTo>
                        <a:pt x="17" y="40"/>
                      </a:lnTo>
                      <a:lnTo>
                        <a:pt x="13" y="43"/>
                      </a:lnTo>
                      <a:lnTo>
                        <a:pt x="12" y="48"/>
                      </a:lnTo>
                      <a:lnTo>
                        <a:pt x="8" y="53"/>
                      </a:lnTo>
                      <a:lnTo>
                        <a:pt x="7" y="58"/>
                      </a:lnTo>
                      <a:lnTo>
                        <a:pt x="5" y="63"/>
                      </a:lnTo>
                      <a:lnTo>
                        <a:pt x="3" y="68"/>
                      </a:lnTo>
                      <a:lnTo>
                        <a:pt x="2" y="75"/>
                      </a:lnTo>
                      <a:lnTo>
                        <a:pt x="2" y="76"/>
                      </a:lnTo>
                      <a:lnTo>
                        <a:pt x="0" y="80"/>
                      </a:lnTo>
                      <a:lnTo>
                        <a:pt x="0" y="83"/>
                      </a:lnTo>
                      <a:lnTo>
                        <a:pt x="0" y="86"/>
                      </a:lnTo>
                      <a:lnTo>
                        <a:pt x="0" y="88"/>
                      </a:lnTo>
                      <a:lnTo>
                        <a:pt x="0" y="91"/>
                      </a:lnTo>
                      <a:lnTo>
                        <a:pt x="0" y="94"/>
                      </a:lnTo>
                      <a:lnTo>
                        <a:pt x="0" y="98"/>
                      </a:lnTo>
                      <a:lnTo>
                        <a:pt x="0" y="99"/>
                      </a:lnTo>
                      <a:lnTo>
                        <a:pt x="0" y="103"/>
                      </a:lnTo>
                      <a:lnTo>
                        <a:pt x="2" y="106"/>
                      </a:lnTo>
                      <a:lnTo>
                        <a:pt x="2" y="109"/>
                      </a:lnTo>
                      <a:lnTo>
                        <a:pt x="2" y="113"/>
                      </a:lnTo>
                      <a:lnTo>
                        <a:pt x="3" y="116"/>
                      </a:lnTo>
                      <a:lnTo>
                        <a:pt x="3" y="119"/>
                      </a:lnTo>
                      <a:lnTo>
                        <a:pt x="5" y="123"/>
                      </a:lnTo>
                      <a:lnTo>
                        <a:pt x="5" y="124"/>
                      </a:lnTo>
                      <a:lnTo>
                        <a:pt x="7" y="128"/>
                      </a:lnTo>
                      <a:lnTo>
                        <a:pt x="7" y="131"/>
                      </a:lnTo>
                      <a:lnTo>
                        <a:pt x="8" y="134"/>
                      </a:lnTo>
                      <a:lnTo>
                        <a:pt x="8" y="138"/>
                      </a:lnTo>
                      <a:lnTo>
                        <a:pt x="10" y="141"/>
                      </a:lnTo>
                      <a:lnTo>
                        <a:pt x="10" y="143"/>
                      </a:lnTo>
                      <a:lnTo>
                        <a:pt x="12" y="146"/>
                      </a:lnTo>
                      <a:lnTo>
                        <a:pt x="13" y="149"/>
                      </a:lnTo>
                      <a:lnTo>
                        <a:pt x="13" y="153"/>
                      </a:lnTo>
                      <a:lnTo>
                        <a:pt x="15" y="154"/>
                      </a:lnTo>
                      <a:lnTo>
                        <a:pt x="17" y="158"/>
                      </a:lnTo>
                      <a:lnTo>
                        <a:pt x="20" y="163"/>
                      </a:lnTo>
                      <a:lnTo>
                        <a:pt x="22" y="169"/>
                      </a:lnTo>
                      <a:lnTo>
                        <a:pt x="25" y="174"/>
                      </a:lnTo>
                      <a:lnTo>
                        <a:pt x="28" y="179"/>
                      </a:lnTo>
                      <a:lnTo>
                        <a:pt x="32" y="184"/>
                      </a:lnTo>
                      <a:lnTo>
                        <a:pt x="35" y="191"/>
                      </a:lnTo>
                      <a:lnTo>
                        <a:pt x="38" y="194"/>
                      </a:lnTo>
                      <a:lnTo>
                        <a:pt x="42" y="199"/>
                      </a:lnTo>
                      <a:lnTo>
                        <a:pt x="45" y="203"/>
                      </a:lnTo>
                      <a:lnTo>
                        <a:pt x="50" y="208"/>
                      </a:lnTo>
                      <a:lnTo>
                        <a:pt x="53" y="211"/>
                      </a:lnTo>
                      <a:lnTo>
                        <a:pt x="56" y="216"/>
                      </a:lnTo>
                      <a:lnTo>
                        <a:pt x="60" y="218"/>
                      </a:lnTo>
                      <a:lnTo>
                        <a:pt x="65" y="216"/>
                      </a:lnTo>
                      <a:lnTo>
                        <a:pt x="66" y="214"/>
                      </a:lnTo>
                      <a:lnTo>
                        <a:pt x="66" y="209"/>
                      </a:lnTo>
                      <a:lnTo>
                        <a:pt x="65" y="204"/>
                      </a:lnTo>
                      <a:lnTo>
                        <a:pt x="61" y="201"/>
                      </a:lnTo>
                      <a:lnTo>
                        <a:pt x="60" y="196"/>
                      </a:lnTo>
                      <a:lnTo>
                        <a:pt x="58" y="193"/>
                      </a:lnTo>
                      <a:lnTo>
                        <a:pt x="55" y="188"/>
                      </a:lnTo>
                      <a:lnTo>
                        <a:pt x="53" y="183"/>
                      </a:lnTo>
                      <a:lnTo>
                        <a:pt x="50" y="178"/>
                      </a:lnTo>
                      <a:lnTo>
                        <a:pt x="47" y="173"/>
                      </a:lnTo>
                      <a:lnTo>
                        <a:pt x="45" y="168"/>
                      </a:lnTo>
                      <a:lnTo>
                        <a:pt x="42" y="163"/>
                      </a:lnTo>
                      <a:lnTo>
                        <a:pt x="38" y="158"/>
                      </a:lnTo>
                      <a:lnTo>
                        <a:pt x="35" y="154"/>
                      </a:lnTo>
                      <a:lnTo>
                        <a:pt x="33" y="148"/>
                      </a:lnTo>
                      <a:lnTo>
                        <a:pt x="30" y="144"/>
                      </a:lnTo>
                      <a:lnTo>
                        <a:pt x="27" y="139"/>
                      </a:lnTo>
                      <a:lnTo>
                        <a:pt x="25" y="134"/>
                      </a:lnTo>
                      <a:lnTo>
                        <a:pt x="23" y="129"/>
                      </a:lnTo>
                      <a:lnTo>
                        <a:pt x="22" y="123"/>
                      </a:lnTo>
                      <a:lnTo>
                        <a:pt x="18" y="118"/>
                      </a:lnTo>
                      <a:lnTo>
                        <a:pt x="18" y="113"/>
                      </a:lnTo>
                      <a:lnTo>
                        <a:pt x="17" y="108"/>
                      </a:lnTo>
                      <a:lnTo>
                        <a:pt x="15" y="103"/>
                      </a:lnTo>
                      <a:lnTo>
                        <a:pt x="15" y="99"/>
                      </a:lnTo>
                      <a:lnTo>
                        <a:pt x="15" y="94"/>
                      </a:lnTo>
                      <a:lnTo>
                        <a:pt x="15" y="88"/>
                      </a:lnTo>
                      <a:lnTo>
                        <a:pt x="15" y="85"/>
                      </a:lnTo>
                      <a:lnTo>
                        <a:pt x="15" y="78"/>
                      </a:lnTo>
                      <a:lnTo>
                        <a:pt x="18" y="75"/>
                      </a:lnTo>
                      <a:lnTo>
                        <a:pt x="20" y="70"/>
                      </a:lnTo>
                      <a:lnTo>
                        <a:pt x="22" y="65"/>
                      </a:lnTo>
                      <a:lnTo>
                        <a:pt x="25" y="60"/>
                      </a:lnTo>
                      <a:lnTo>
                        <a:pt x="28" y="55"/>
                      </a:lnTo>
                      <a:lnTo>
                        <a:pt x="32" y="51"/>
                      </a:lnTo>
                      <a:lnTo>
                        <a:pt x="35" y="48"/>
                      </a:lnTo>
                      <a:lnTo>
                        <a:pt x="38" y="46"/>
                      </a:lnTo>
                      <a:lnTo>
                        <a:pt x="43" y="43"/>
                      </a:lnTo>
                      <a:lnTo>
                        <a:pt x="47" y="41"/>
                      </a:lnTo>
                      <a:lnTo>
                        <a:pt x="51" y="38"/>
                      </a:lnTo>
                      <a:lnTo>
                        <a:pt x="56" y="36"/>
                      </a:lnTo>
                      <a:lnTo>
                        <a:pt x="61" y="35"/>
                      </a:lnTo>
                      <a:lnTo>
                        <a:pt x="66" y="33"/>
                      </a:lnTo>
                      <a:lnTo>
                        <a:pt x="73" y="31"/>
                      </a:lnTo>
                      <a:lnTo>
                        <a:pt x="75" y="31"/>
                      </a:lnTo>
                      <a:lnTo>
                        <a:pt x="78" y="31"/>
                      </a:lnTo>
                      <a:lnTo>
                        <a:pt x="81" y="30"/>
                      </a:lnTo>
                      <a:lnTo>
                        <a:pt x="85" y="30"/>
                      </a:lnTo>
                      <a:lnTo>
                        <a:pt x="86" y="28"/>
                      </a:lnTo>
                      <a:lnTo>
                        <a:pt x="90" y="28"/>
                      </a:lnTo>
                      <a:lnTo>
                        <a:pt x="93" y="28"/>
                      </a:lnTo>
                      <a:lnTo>
                        <a:pt x="96" y="28"/>
                      </a:lnTo>
                      <a:lnTo>
                        <a:pt x="100" y="26"/>
                      </a:lnTo>
                      <a:lnTo>
                        <a:pt x="101" y="26"/>
                      </a:lnTo>
                      <a:lnTo>
                        <a:pt x="105" y="26"/>
                      </a:lnTo>
                      <a:lnTo>
                        <a:pt x="108" y="26"/>
                      </a:lnTo>
                      <a:lnTo>
                        <a:pt x="111" y="26"/>
                      </a:lnTo>
                      <a:lnTo>
                        <a:pt x="115" y="25"/>
                      </a:lnTo>
                      <a:lnTo>
                        <a:pt x="118" y="25"/>
                      </a:lnTo>
                      <a:lnTo>
                        <a:pt x="121" y="25"/>
                      </a:lnTo>
                      <a:lnTo>
                        <a:pt x="123" y="25"/>
                      </a:lnTo>
                      <a:lnTo>
                        <a:pt x="126" y="25"/>
                      </a:lnTo>
                      <a:lnTo>
                        <a:pt x="130" y="25"/>
                      </a:lnTo>
                      <a:lnTo>
                        <a:pt x="133" y="25"/>
                      </a:lnTo>
                      <a:lnTo>
                        <a:pt x="135" y="25"/>
                      </a:lnTo>
                      <a:lnTo>
                        <a:pt x="138" y="25"/>
                      </a:lnTo>
                      <a:lnTo>
                        <a:pt x="141" y="25"/>
                      </a:lnTo>
                      <a:lnTo>
                        <a:pt x="145" y="25"/>
                      </a:lnTo>
                      <a:lnTo>
                        <a:pt x="146" y="25"/>
                      </a:lnTo>
                      <a:lnTo>
                        <a:pt x="150" y="25"/>
                      </a:lnTo>
                      <a:lnTo>
                        <a:pt x="153" y="25"/>
                      </a:lnTo>
                      <a:lnTo>
                        <a:pt x="156" y="25"/>
                      </a:lnTo>
                      <a:lnTo>
                        <a:pt x="161" y="25"/>
                      </a:lnTo>
                      <a:lnTo>
                        <a:pt x="168" y="26"/>
                      </a:lnTo>
                      <a:lnTo>
                        <a:pt x="173" y="26"/>
                      </a:lnTo>
                      <a:lnTo>
                        <a:pt x="178" y="26"/>
                      </a:lnTo>
                      <a:lnTo>
                        <a:pt x="181" y="28"/>
                      </a:lnTo>
                      <a:lnTo>
                        <a:pt x="186" y="28"/>
                      </a:lnTo>
                      <a:lnTo>
                        <a:pt x="191" y="30"/>
                      </a:lnTo>
                      <a:lnTo>
                        <a:pt x="196" y="31"/>
                      </a:lnTo>
                      <a:lnTo>
                        <a:pt x="200" y="31"/>
                      </a:lnTo>
                      <a:lnTo>
                        <a:pt x="203" y="31"/>
                      </a:lnTo>
                      <a:lnTo>
                        <a:pt x="205" y="33"/>
                      </a:lnTo>
                      <a:lnTo>
                        <a:pt x="208" y="35"/>
                      </a:lnTo>
                      <a:lnTo>
                        <a:pt x="211" y="36"/>
                      </a:lnTo>
                      <a:lnTo>
                        <a:pt x="213" y="38"/>
                      </a:lnTo>
                      <a:lnTo>
                        <a:pt x="216" y="40"/>
                      </a:lnTo>
                      <a:lnTo>
                        <a:pt x="218" y="41"/>
                      </a:lnTo>
                      <a:lnTo>
                        <a:pt x="221" y="46"/>
                      </a:lnTo>
                      <a:lnTo>
                        <a:pt x="225" y="51"/>
                      </a:lnTo>
                      <a:lnTo>
                        <a:pt x="225" y="55"/>
                      </a:lnTo>
                      <a:lnTo>
                        <a:pt x="226" y="56"/>
                      </a:lnTo>
                      <a:lnTo>
                        <a:pt x="226" y="60"/>
                      </a:lnTo>
                      <a:lnTo>
                        <a:pt x="228" y="63"/>
                      </a:lnTo>
                      <a:lnTo>
                        <a:pt x="228" y="65"/>
                      </a:lnTo>
                      <a:lnTo>
                        <a:pt x="228" y="68"/>
                      </a:lnTo>
                      <a:lnTo>
                        <a:pt x="228" y="71"/>
                      </a:lnTo>
                      <a:lnTo>
                        <a:pt x="228" y="76"/>
                      </a:lnTo>
                      <a:lnTo>
                        <a:pt x="226" y="78"/>
                      </a:lnTo>
                      <a:lnTo>
                        <a:pt x="226" y="83"/>
                      </a:lnTo>
                      <a:lnTo>
                        <a:pt x="226" y="86"/>
                      </a:lnTo>
                      <a:lnTo>
                        <a:pt x="225" y="89"/>
                      </a:lnTo>
                      <a:lnTo>
                        <a:pt x="225" y="93"/>
                      </a:lnTo>
                      <a:lnTo>
                        <a:pt x="223" y="98"/>
                      </a:lnTo>
                      <a:lnTo>
                        <a:pt x="223" y="101"/>
                      </a:lnTo>
                      <a:lnTo>
                        <a:pt x="221" y="104"/>
                      </a:lnTo>
                      <a:lnTo>
                        <a:pt x="220" y="109"/>
                      </a:lnTo>
                      <a:lnTo>
                        <a:pt x="218" y="113"/>
                      </a:lnTo>
                      <a:lnTo>
                        <a:pt x="216" y="116"/>
                      </a:lnTo>
                      <a:lnTo>
                        <a:pt x="216" y="121"/>
                      </a:lnTo>
                      <a:lnTo>
                        <a:pt x="213" y="124"/>
                      </a:lnTo>
                      <a:lnTo>
                        <a:pt x="211" y="129"/>
                      </a:lnTo>
                      <a:lnTo>
                        <a:pt x="210" y="133"/>
                      </a:lnTo>
                      <a:lnTo>
                        <a:pt x="208" y="136"/>
                      </a:lnTo>
                      <a:lnTo>
                        <a:pt x="206" y="141"/>
                      </a:lnTo>
                      <a:lnTo>
                        <a:pt x="205" y="144"/>
                      </a:lnTo>
                      <a:lnTo>
                        <a:pt x="203" y="148"/>
                      </a:lnTo>
                      <a:lnTo>
                        <a:pt x="201" y="153"/>
                      </a:lnTo>
                      <a:lnTo>
                        <a:pt x="198" y="156"/>
                      </a:lnTo>
                      <a:lnTo>
                        <a:pt x="196" y="159"/>
                      </a:lnTo>
                      <a:lnTo>
                        <a:pt x="193" y="164"/>
                      </a:lnTo>
                      <a:lnTo>
                        <a:pt x="191" y="168"/>
                      </a:lnTo>
                      <a:lnTo>
                        <a:pt x="190" y="171"/>
                      </a:lnTo>
                      <a:lnTo>
                        <a:pt x="188" y="176"/>
                      </a:lnTo>
                      <a:lnTo>
                        <a:pt x="185" y="179"/>
                      </a:lnTo>
                      <a:lnTo>
                        <a:pt x="183" y="184"/>
                      </a:lnTo>
                      <a:lnTo>
                        <a:pt x="181" y="188"/>
                      </a:lnTo>
                      <a:lnTo>
                        <a:pt x="180" y="191"/>
                      </a:lnTo>
                      <a:lnTo>
                        <a:pt x="176" y="194"/>
                      </a:lnTo>
                      <a:lnTo>
                        <a:pt x="175" y="198"/>
                      </a:lnTo>
                      <a:lnTo>
                        <a:pt x="173" y="201"/>
                      </a:lnTo>
                      <a:lnTo>
                        <a:pt x="171" y="204"/>
                      </a:lnTo>
                      <a:lnTo>
                        <a:pt x="170" y="208"/>
                      </a:lnTo>
                      <a:lnTo>
                        <a:pt x="168" y="211"/>
                      </a:lnTo>
                      <a:lnTo>
                        <a:pt x="165" y="216"/>
                      </a:lnTo>
                      <a:lnTo>
                        <a:pt x="161" y="221"/>
                      </a:lnTo>
                      <a:lnTo>
                        <a:pt x="158" y="226"/>
                      </a:lnTo>
                      <a:lnTo>
                        <a:pt x="156" y="231"/>
                      </a:lnTo>
                      <a:lnTo>
                        <a:pt x="151" y="231"/>
                      </a:lnTo>
                      <a:lnTo>
                        <a:pt x="148" y="231"/>
                      </a:lnTo>
                      <a:lnTo>
                        <a:pt x="146" y="233"/>
                      </a:lnTo>
                      <a:lnTo>
                        <a:pt x="146" y="234"/>
                      </a:lnTo>
                      <a:lnTo>
                        <a:pt x="148" y="236"/>
                      </a:lnTo>
                      <a:lnTo>
                        <a:pt x="153" y="238"/>
                      </a:lnTo>
                      <a:lnTo>
                        <a:pt x="155" y="238"/>
                      </a:lnTo>
                      <a:lnTo>
                        <a:pt x="158" y="238"/>
                      </a:lnTo>
                      <a:lnTo>
                        <a:pt x="161" y="239"/>
                      </a:lnTo>
                      <a:lnTo>
                        <a:pt x="166" y="241"/>
                      </a:lnTo>
                      <a:lnTo>
                        <a:pt x="170" y="241"/>
                      </a:lnTo>
                      <a:lnTo>
                        <a:pt x="173" y="241"/>
                      </a:lnTo>
                      <a:lnTo>
                        <a:pt x="176" y="241"/>
                      </a:lnTo>
                      <a:lnTo>
                        <a:pt x="180" y="241"/>
                      </a:lnTo>
                      <a:lnTo>
                        <a:pt x="183" y="241"/>
                      </a:lnTo>
                      <a:lnTo>
                        <a:pt x="186" y="241"/>
                      </a:lnTo>
                      <a:lnTo>
                        <a:pt x="190" y="243"/>
                      </a:lnTo>
                      <a:lnTo>
                        <a:pt x="193" y="243"/>
                      </a:lnTo>
                      <a:lnTo>
                        <a:pt x="196" y="243"/>
                      </a:lnTo>
                      <a:lnTo>
                        <a:pt x="200" y="243"/>
                      </a:lnTo>
                      <a:lnTo>
                        <a:pt x="203" y="243"/>
                      </a:lnTo>
                      <a:lnTo>
                        <a:pt x="206" y="244"/>
                      </a:lnTo>
                      <a:lnTo>
                        <a:pt x="210" y="244"/>
                      </a:lnTo>
                      <a:lnTo>
                        <a:pt x="213" y="244"/>
                      </a:lnTo>
                      <a:lnTo>
                        <a:pt x="216" y="244"/>
                      </a:lnTo>
                      <a:lnTo>
                        <a:pt x="221" y="246"/>
                      </a:lnTo>
                      <a:lnTo>
                        <a:pt x="225" y="246"/>
                      </a:lnTo>
                      <a:lnTo>
                        <a:pt x="226" y="246"/>
                      </a:lnTo>
                      <a:lnTo>
                        <a:pt x="230" y="246"/>
                      </a:lnTo>
                      <a:lnTo>
                        <a:pt x="235" y="246"/>
                      </a:lnTo>
                      <a:lnTo>
                        <a:pt x="236" y="246"/>
                      </a:lnTo>
                      <a:lnTo>
                        <a:pt x="241" y="246"/>
                      </a:lnTo>
                      <a:lnTo>
                        <a:pt x="245" y="248"/>
                      </a:lnTo>
                      <a:lnTo>
                        <a:pt x="248" y="248"/>
                      </a:lnTo>
                      <a:lnTo>
                        <a:pt x="251" y="248"/>
                      </a:lnTo>
                      <a:lnTo>
                        <a:pt x="255" y="248"/>
                      </a:lnTo>
                      <a:lnTo>
                        <a:pt x="258" y="248"/>
                      </a:lnTo>
                      <a:lnTo>
                        <a:pt x="261" y="249"/>
                      </a:lnTo>
                      <a:lnTo>
                        <a:pt x="265" y="249"/>
                      </a:lnTo>
                      <a:lnTo>
                        <a:pt x="268" y="249"/>
                      </a:lnTo>
                      <a:lnTo>
                        <a:pt x="271" y="249"/>
                      </a:lnTo>
                      <a:lnTo>
                        <a:pt x="276" y="249"/>
                      </a:lnTo>
                      <a:lnTo>
                        <a:pt x="279" y="249"/>
                      </a:lnTo>
                      <a:lnTo>
                        <a:pt x="281" y="249"/>
                      </a:lnTo>
                      <a:lnTo>
                        <a:pt x="284" y="251"/>
                      </a:lnTo>
                      <a:lnTo>
                        <a:pt x="289" y="251"/>
                      </a:lnTo>
                      <a:lnTo>
                        <a:pt x="293" y="251"/>
                      </a:lnTo>
                      <a:lnTo>
                        <a:pt x="296" y="251"/>
                      </a:lnTo>
                      <a:lnTo>
                        <a:pt x="299" y="251"/>
                      </a:lnTo>
                      <a:lnTo>
                        <a:pt x="303" y="253"/>
                      </a:lnTo>
                      <a:lnTo>
                        <a:pt x="306" y="253"/>
                      </a:lnTo>
                      <a:lnTo>
                        <a:pt x="309" y="253"/>
                      </a:lnTo>
                      <a:lnTo>
                        <a:pt x="313" y="253"/>
                      </a:lnTo>
                      <a:lnTo>
                        <a:pt x="316" y="253"/>
                      </a:lnTo>
                      <a:lnTo>
                        <a:pt x="319" y="253"/>
                      </a:lnTo>
                      <a:lnTo>
                        <a:pt x="323" y="253"/>
                      </a:lnTo>
                      <a:lnTo>
                        <a:pt x="326" y="254"/>
                      </a:lnTo>
                      <a:lnTo>
                        <a:pt x="329" y="254"/>
                      </a:lnTo>
                      <a:lnTo>
                        <a:pt x="333" y="254"/>
                      </a:lnTo>
                      <a:lnTo>
                        <a:pt x="336" y="254"/>
                      </a:lnTo>
                      <a:lnTo>
                        <a:pt x="339" y="254"/>
                      </a:lnTo>
                      <a:lnTo>
                        <a:pt x="343" y="256"/>
                      </a:lnTo>
                      <a:lnTo>
                        <a:pt x="346" y="256"/>
                      </a:lnTo>
                      <a:lnTo>
                        <a:pt x="349" y="256"/>
                      </a:lnTo>
                      <a:lnTo>
                        <a:pt x="353" y="256"/>
                      </a:lnTo>
                      <a:lnTo>
                        <a:pt x="358" y="256"/>
                      </a:lnTo>
                      <a:lnTo>
                        <a:pt x="359" y="256"/>
                      </a:lnTo>
                      <a:lnTo>
                        <a:pt x="363" y="258"/>
                      </a:lnTo>
                      <a:lnTo>
                        <a:pt x="366" y="258"/>
                      </a:lnTo>
                      <a:lnTo>
                        <a:pt x="371" y="258"/>
                      </a:lnTo>
                      <a:lnTo>
                        <a:pt x="373" y="258"/>
                      </a:lnTo>
                      <a:lnTo>
                        <a:pt x="378" y="258"/>
                      </a:lnTo>
                      <a:lnTo>
                        <a:pt x="381" y="259"/>
                      </a:lnTo>
                      <a:lnTo>
                        <a:pt x="384" y="259"/>
                      </a:lnTo>
                      <a:lnTo>
                        <a:pt x="389" y="259"/>
                      </a:lnTo>
                      <a:lnTo>
                        <a:pt x="394" y="259"/>
                      </a:lnTo>
                      <a:lnTo>
                        <a:pt x="399" y="259"/>
                      </a:lnTo>
                      <a:lnTo>
                        <a:pt x="406" y="261"/>
                      </a:lnTo>
                      <a:lnTo>
                        <a:pt x="409" y="261"/>
                      </a:lnTo>
                      <a:lnTo>
                        <a:pt x="414" y="263"/>
                      </a:lnTo>
                      <a:lnTo>
                        <a:pt x="419" y="263"/>
                      </a:lnTo>
                      <a:lnTo>
                        <a:pt x="424" y="264"/>
                      </a:lnTo>
                      <a:lnTo>
                        <a:pt x="428" y="266"/>
                      </a:lnTo>
                      <a:lnTo>
                        <a:pt x="431" y="266"/>
                      </a:lnTo>
                      <a:lnTo>
                        <a:pt x="436" y="268"/>
                      </a:lnTo>
                      <a:lnTo>
                        <a:pt x="439" y="269"/>
                      </a:lnTo>
                      <a:lnTo>
                        <a:pt x="443" y="271"/>
                      </a:lnTo>
                      <a:lnTo>
                        <a:pt x="446" y="273"/>
                      </a:lnTo>
                      <a:lnTo>
                        <a:pt x="449" y="274"/>
                      </a:lnTo>
                      <a:lnTo>
                        <a:pt x="453" y="278"/>
                      </a:lnTo>
                      <a:lnTo>
                        <a:pt x="459" y="281"/>
                      </a:lnTo>
                      <a:lnTo>
                        <a:pt x="464" y="284"/>
                      </a:lnTo>
                      <a:lnTo>
                        <a:pt x="469" y="289"/>
                      </a:lnTo>
                      <a:lnTo>
                        <a:pt x="474" y="294"/>
                      </a:lnTo>
                      <a:lnTo>
                        <a:pt x="478" y="299"/>
                      </a:lnTo>
                      <a:lnTo>
                        <a:pt x="481" y="304"/>
                      </a:lnTo>
                      <a:lnTo>
                        <a:pt x="483" y="307"/>
                      </a:lnTo>
                      <a:lnTo>
                        <a:pt x="484" y="309"/>
                      </a:lnTo>
                      <a:lnTo>
                        <a:pt x="486" y="312"/>
                      </a:lnTo>
                      <a:lnTo>
                        <a:pt x="488" y="316"/>
                      </a:lnTo>
                      <a:lnTo>
                        <a:pt x="489" y="319"/>
                      </a:lnTo>
                      <a:lnTo>
                        <a:pt x="491" y="322"/>
                      </a:lnTo>
                      <a:lnTo>
                        <a:pt x="491" y="326"/>
                      </a:lnTo>
                      <a:lnTo>
                        <a:pt x="493" y="329"/>
                      </a:lnTo>
                      <a:lnTo>
                        <a:pt x="494" y="331"/>
                      </a:lnTo>
                      <a:lnTo>
                        <a:pt x="496" y="334"/>
                      </a:lnTo>
                      <a:lnTo>
                        <a:pt x="496" y="337"/>
                      </a:lnTo>
                      <a:lnTo>
                        <a:pt x="497" y="341"/>
                      </a:lnTo>
                      <a:lnTo>
                        <a:pt x="497" y="344"/>
                      </a:lnTo>
                      <a:lnTo>
                        <a:pt x="499" y="347"/>
                      </a:lnTo>
                      <a:lnTo>
                        <a:pt x="501" y="352"/>
                      </a:lnTo>
                      <a:lnTo>
                        <a:pt x="502" y="356"/>
                      </a:lnTo>
                      <a:lnTo>
                        <a:pt x="502" y="359"/>
                      </a:lnTo>
                      <a:lnTo>
                        <a:pt x="504" y="362"/>
                      </a:lnTo>
                      <a:lnTo>
                        <a:pt x="504" y="366"/>
                      </a:lnTo>
                      <a:lnTo>
                        <a:pt x="506" y="371"/>
                      </a:lnTo>
                      <a:lnTo>
                        <a:pt x="506" y="374"/>
                      </a:lnTo>
                      <a:lnTo>
                        <a:pt x="507" y="377"/>
                      </a:lnTo>
                      <a:lnTo>
                        <a:pt x="509" y="381"/>
                      </a:lnTo>
                      <a:lnTo>
                        <a:pt x="509" y="386"/>
                      </a:lnTo>
                      <a:lnTo>
                        <a:pt x="511" y="389"/>
                      </a:lnTo>
                      <a:lnTo>
                        <a:pt x="512" y="394"/>
                      </a:lnTo>
                      <a:lnTo>
                        <a:pt x="512" y="397"/>
                      </a:lnTo>
                      <a:lnTo>
                        <a:pt x="514" y="401"/>
                      </a:lnTo>
                      <a:lnTo>
                        <a:pt x="516" y="406"/>
                      </a:lnTo>
                      <a:lnTo>
                        <a:pt x="517" y="409"/>
                      </a:lnTo>
                      <a:lnTo>
                        <a:pt x="517" y="412"/>
                      </a:lnTo>
                      <a:lnTo>
                        <a:pt x="519" y="417"/>
                      </a:lnTo>
                      <a:lnTo>
                        <a:pt x="521" y="421"/>
                      </a:lnTo>
                      <a:lnTo>
                        <a:pt x="522" y="426"/>
                      </a:lnTo>
                      <a:lnTo>
                        <a:pt x="524" y="429"/>
                      </a:lnTo>
                      <a:lnTo>
                        <a:pt x="526" y="434"/>
                      </a:lnTo>
                      <a:lnTo>
                        <a:pt x="529" y="437"/>
                      </a:lnTo>
                      <a:lnTo>
                        <a:pt x="532" y="439"/>
                      </a:lnTo>
                      <a:lnTo>
                        <a:pt x="534" y="439"/>
                      </a:lnTo>
                      <a:lnTo>
                        <a:pt x="537" y="437"/>
                      </a:lnTo>
                      <a:lnTo>
                        <a:pt x="537" y="436"/>
                      </a:lnTo>
                      <a:lnTo>
                        <a:pt x="539" y="434"/>
                      </a:lnTo>
                      <a:lnTo>
                        <a:pt x="539" y="431"/>
                      </a:lnTo>
                      <a:lnTo>
                        <a:pt x="541" y="429"/>
                      </a:lnTo>
                      <a:lnTo>
                        <a:pt x="541" y="426"/>
                      </a:lnTo>
                      <a:lnTo>
                        <a:pt x="541" y="422"/>
                      </a:lnTo>
                      <a:lnTo>
                        <a:pt x="549" y="422"/>
                      </a:lnTo>
                      <a:lnTo>
                        <a:pt x="556" y="424"/>
                      </a:lnTo>
                      <a:lnTo>
                        <a:pt x="564" y="426"/>
                      </a:lnTo>
                      <a:lnTo>
                        <a:pt x="571" y="427"/>
                      </a:lnTo>
                      <a:lnTo>
                        <a:pt x="577" y="429"/>
                      </a:lnTo>
                      <a:lnTo>
                        <a:pt x="586" y="431"/>
                      </a:lnTo>
                      <a:lnTo>
                        <a:pt x="592" y="432"/>
                      </a:lnTo>
                      <a:lnTo>
                        <a:pt x="599" y="434"/>
                      </a:lnTo>
                      <a:lnTo>
                        <a:pt x="604" y="436"/>
                      </a:lnTo>
                      <a:lnTo>
                        <a:pt x="611" y="437"/>
                      </a:lnTo>
                      <a:lnTo>
                        <a:pt x="617" y="441"/>
                      </a:lnTo>
                      <a:lnTo>
                        <a:pt x="622" y="442"/>
                      </a:lnTo>
                      <a:lnTo>
                        <a:pt x="629" y="446"/>
                      </a:lnTo>
                      <a:lnTo>
                        <a:pt x="634" y="447"/>
                      </a:lnTo>
                      <a:lnTo>
                        <a:pt x="639" y="451"/>
                      </a:lnTo>
                      <a:lnTo>
                        <a:pt x="646" y="454"/>
                      </a:lnTo>
                      <a:lnTo>
                        <a:pt x="651" y="456"/>
                      </a:lnTo>
                      <a:lnTo>
                        <a:pt x="654" y="459"/>
                      </a:lnTo>
                      <a:lnTo>
                        <a:pt x="659" y="462"/>
                      </a:lnTo>
                      <a:lnTo>
                        <a:pt x="664" y="466"/>
                      </a:lnTo>
                      <a:lnTo>
                        <a:pt x="667" y="469"/>
                      </a:lnTo>
                      <a:lnTo>
                        <a:pt x="672" y="472"/>
                      </a:lnTo>
                      <a:lnTo>
                        <a:pt x="676" y="476"/>
                      </a:lnTo>
                      <a:lnTo>
                        <a:pt x="681" y="481"/>
                      </a:lnTo>
                      <a:lnTo>
                        <a:pt x="684" y="484"/>
                      </a:lnTo>
                      <a:lnTo>
                        <a:pt x="687" y="487"/>
                      </a:lnTo>
                      <a:lnTo>
                        <a:pt x="691" y="492"/>
                      </a:lnTo>
                      <a:lnTo>
                        <a:pt x="696" y="496"/>
                      </a:lnTo>
                      <a:lnTo>
                        <a:pt x="697" y="501"/>
                      </a:lnTo>
                      <a:lnTo>
                        <a:pt x="701" y="505"/>
                      </a:lnTo>
                      <a:lnTo>
                        <a:pt x="704" y="509"/>
                      </a:lnTo>
                      <a:lnTo>
                        <a:pt x="707" y="514"/>
                      </a:lnTo>
                      <a:lnTo>
                        <a:pt x="709" y="519"/>
                      </a:lnTo>
                      <a:lnTo>
                        <a:pt x="711" y="524"/>
                      </a:lnTo>
                      <a:lnTo>
                        <a:pt x="712" y="529"/>
                      </a:lnTo>
                      <a:lnTo>
                        <a:pt x="716" y="534"/>
                      </a:lnTo>
                      <a:lnTo>
                        <a:pt x="717" y="539"/>
                      </a:lnTo>
                      <a:lnTo>
                        <a:pt x="719" y="542"/>
                      </a:lnTo>
                      <a:lnTo>
                        <a:pt x="720" y="549"/>
                      </a:lnTo>
                      <a:lnTo>
                        <a:pt x="722" y="554"/>
                      </a:lnTo>
                      <a:lnTo>
                        <a:pt x="724" y="559"/>
                      </a:lnTo>
                      <a:lnTo>
                        <a:pt x="725" y="564"/>
                      </a:lnTo>
                      <a:lnTo>
                        <a:pt x="725" y="570"/>
                      </a:lnTo>
                      <a:lnTo>
                        <a:pt x="727" y="575"/>
                      </a:lnTo>
                      <a:lnTo>
                        <a:pt x="729" y="582"/>
                      </a:lnTo>
                      <a:lnTo>
                        <a:pt x="729" y="587"/>
                      </a:lnTo>
                      <a:lnTo>
                        <a:pt x="730" y="594"/>
                      </a:lnTo>
                      <a:lnTo>
                        <a:pt x="732" y="600"/>
                      </a:lnTo>
                      <a:lnTo>
                        <a:pt x="732" y="605"/>
                      </a:lnTo>
                      <a:lnTo>
                        <a:pt x="732" y="612"/>
                      </a:lnTo>
                      <a:lnTo>
                        <a:pt x="732" y="619"/>
                      </a:lnTo>
                      <a:lnTo>
                        <a:pt x="732" y="625"/>
                      </a:lnTo>
                      <a:lnTo>
                        <a:pt x="732" y="630"/>
                      </a:lnTo>
                      <a:lnTo>
                        <a:pt x="732" y="637"/>
                      </a:lnTo>
                      <a:lnTo>
                        <a:pt x="732" y="644"/>
                      </a:lnTo>
                      <a:lnTo>
                        <a:pt x="732" y="652"/>
                      </a:lnTo>
                      <a:lnTo>
                        <a:pt x="732" y="659"/>
                      </a:lnTo>
                      <a:lnTo>
                        <a:pt x="732" y="665"/>
                      </a:lnTo>
                      <a:lnTo>
                        <a:pt x="730" y="672"/>
                      </a:lnTo>
                      <a:lnTo>
                        <a:pt x="730" y="679"/>
                      </a:lnTo>
                      <a:lnTo>
                        <a:pt x="730" y="687"/>
                      </a:lnTo>
                      <a:lnTo>
                        <a:pt x="729" y="694"/>
                      </a:lnTo>
                      <a:lnTo>
                        <a:pt x="729" y="700"/>
                      </a:lnTo>
                      <a:lnTo>
                        <a:pt x="727" y="709"/>
                      </a:lnTo>
                      <a:lnTo>
                        <a:pt x="727" y="713"/>
                      </a:lnTo>
                      <a:lnTo>
                        <a:pt x="725" y="718"/>
                      </a:lnTo>
                      <a:lnTo>
                        <a:pt x="725" y="723"/>
                      </a:lnTo>
                      <a:lnTo>
                        <a:pt x="724" y="728"/>
                      </a:lnTo>
                      <a:lnTo>
                        <a:pt x="724" y="733"/>
                      </a:lnTo>
                      <a:lnTo>
                        <a:pt x="724" y="738"/>
                      </a:lnTo>
                      <a:lnTo>
                        <a:pt x="722" y="743"/>
                      </a:lnTo>
                      <a:lnTo>
                        <a:pt x="722" y="748"/>
                      </a:lnTo>
                      <a:lnTo>
                        <a:pt x="722" y="753"/>
                      </a:lnTo>
                      <a:lnTo>
                        <a:pt x="722" y="758"/>
                      </a:lnTo>
                      <a:lnTo>
                        <a:pt x="720" y="763"/>
                      </a:lnTo>
                      <a:lnTo>
                        <a:pt x="720" y="768"/>
                      </a:lnTo>
                      <a:lnTo>
                        <a:pt x="720" y="773"/>
                      </a:lnTo>
                      <a:lnTo>
                        <a:pt x="720" y="778"/>
                      </a:lnTo>
                      <a:lnTo>
                        <a:pt x="720" y="783"/>
                      </a:lnTo>
                      <a:lnTo>
                        <a:pt x="720" y="790"/>
                      </a:lnTo>
                      <a:lnTo>
                        <a:pt x="719" y="793"/>
                      </a:lnTo>
                      <a:lnTo>
                        <a:pt x="719" y="798"/>
                      </a:lnTo>
                      <a:lnTo>
                        <a:pt x="719" y="805"/>
                      </a:lnTo>
                      <a:lnTo>
                        <a:pt x="719" y="810"/>
                      </a:lnTo>
                      <a:lnTo>
                        <a:pt x="719" y="815"/>
                      </a:lnTo>
                      <a:lnTo>
                        <a:pt x="719" y="820"/>
                      </a:lnTo>
                      <a:lnTo>
                        <a:pt x="719" y="825"/>
                      </a:lnTo>
                      <a:lnTo>
                        <a:pt x="719" y="830"/>
                      </a:lnTo>
                      <a:lnTo>
                        <a:pt x="719" y="835"/>
                      </a:lnTo>
                      <a:lnTo>
                        <a:pt x="719" y="840"/>
                      </a:lnTo>
                      <a:lnTo>
                        <a:pt x="719" y="845"/>
                      </a:lnTo>
                      <a:lnTo>
                        <a:pt x="719" y="852"/>
                      </a:lnTo>
                      <a:lnTo>
                        <a:pt x="719" y="855"/>
                      </a:lnTo>
                      <a:lnTo>
                        <a:pt x="719" y="862"/>
                      </a:lnTo>
                      <a:lnTo>
                        <a:pt x="719" y="867"/>
                      </a:lnTo>
                      <a:lnTo>
                        <a:pt x="719" y="872"/>
                      </a:lnTo>
                      <a:lnTo>
                        <a:pt x="719" y="877"/>
                      </a:lnTo>
                      <a:lnTo>
                        <a:pt x="719" y="882"/>
                      </a:lnTo>
                      <a:lnTo>
                        <a:pt x="719" y="887"/>
                      </a:lnTo>
                      <a:lnTo>
                        <a:pt x="719" y="892"/>
                      </a:lnTo>
                      <a:lnTo>
                        <a:pt x="719" y="897"/>
                      </a:lnTo>
                      <a:lnTo>
                        <a:pt x="719" y="902"/>
                      </a:lnTo>
                      <a:lnTo>
                        <a:pt x="719" y="908"/>
                      </a:lnTo>
                      <a:lnTo>
                        <a:pt x="719" y="913"/>
                      </a:lnTo>
                      <a:lnTo>
                        <a:pt x="719" y="918"/>
                      </a:lnTo>
                      <a:lnTo>
                        <a:pt x="719" y="923"/>
                      </a:lnTo>
                      <a:lnTo>
                        <a:pt x="719" y="928"/>
                      </a:lnTo>
                      <a:lnTo>
                        <a:pt x="720" y="933"/>
                      </a:lnTo>
                      <a:lnTo>
                        <a:pt x="720" y="938"/>
                      </a:lnTo>
                      <a:lnTo>
                        <a:pt x="720" y="943"/>
                      </a:lnTo>
                      <a:lnTo>
                        <a:pt x="720" y="948"/>
                      </a:lnTo>
                      <a:lnTo>
                        <a:pt x="722" y="953"/>
                      </a:lnTo>
                      <a:lnTo>
                        <a:pt x="722" y="958"/>
                      </a:lnTo>
                      <a:lnTo>
                        <a:pt x="722" y="965"/>
                      </a:lnTo>
                      <a:lnTo>
                        <a:pt x="722" y="968"/>
                      </a:lnTo>
                      <a:lnTo>
                        <a:pt x="722" y="975"/>
                      </a:lnTo>
                      <a:lnTo>
                        <a:pt x="722" y="978"/>
                      </a:lnTo>
                      <a:lnTo>
                        <a:pt x="722" y="985"/>
                      </a:lnTo>
                      <a:lnTo>
                        <a:pt x="722" y="990"/>
                      </a:lnTo>
                      <a:lnTo>
                        <a:pt x="722" y="995"/>
                      </a:lnTo>
                      <a:lnTo>
                        <a:pt x="722" y="1000"/>
                      </a:lnTo>
                      <a:lnTo>
                        <a:pt x="722" y="1005"/>
                      </a:lnTo>
                      <a:lnTo>
                        <a:pt x="722" y="1010"/>
                      </a:lnTo>
                      <a:lnTo>
                        <a:pt x="724" y="1015"/>
                      </a:lnTo>
                      <a:lnTo>
                        <a:pt x="724" y="1020"/>
                      </a:lnTo>
                      <a:lnTo>
                        <a:pt x="724" y="1025"/>
                      </a:lnTo>
                      <a:lnTo>
                        <a:pt x="724" y="1031"/>
                      </a:lnTo>
                      <a:lnTo>
                        <a:pt x="724" y="1036"/>
                      </a:lnTo>
                      <a:lnTo>
                        <a:pt x="724" y="1041"/>
                      </a:lnTo>
                      <a:lnTo>
                        <a:pt x="724" y="1046"/>
                      </a:lnTo>
                      <a:lnTo>
                        <a:pt x="725" y="1051"/>
                      </a:lnTo>
                      <a:lnTo>
                        <a:pt x="725" y="1056"/>
                      </a:lnTo>
                      <a:lnTo>
                        <a:pt x="725" y="1061"/>
                      </a:lnTo>
                      <a:lnTo>
                        <a:pt x="725" y="1066"/>
                      </a:lnTo>
                      <a:lnTo>
                        <a:pt x="727" y="1071"/>
                      </a:lnTo>
                      <a:lnTo>
                        <a:pt x="727" y="1078"/>
                      </a:lnTo>
                      <a:lnTo>
                        <a:pt x="729" y="1083"/>
                      </a:lnTo>
                      <a:lnTo>
                        <a:pt x="729" y="1090"/>
                      </a:lnTo>
                      <a:lnTo>
                        <a:pt x="730" y="1095"/>
                      </a:lnTo>
                      <a:lnTo>
                        <a:pt x="730" y="1101"/>
                      </a:lnTo>
                      <a:lnTo>
                        <a:pt x="732" y="1106"/>
                      </a:lnTo>
                      <a:lnTo>
                        <a:pt x="732" y="1113"/>
                      </a:lnTo>
                      <a:lnTo>
                        <a:pt x="732" y="1118"/>
                      </a:lnTo>
                      <a:lnTo>
                        <a:pt x="734" y="1125"/>
                      </a:lnTo>
                      <a:lnTo>
                        <a:pt x="734" y="1131"/>
                      </a:lnTo>
                      <a:lnTo>
                        <a:pt x="735" y="1136"/>
                      </a:lnTo>
                      <a:lnTo>
                        <a:pt x="735" y="1143"/>
                      </a:lnTo>
                      <a:lnTo>
                        <a:pt x="737" y="1149"/>
                      </a:lnTo>
                      <a:lnTo>
                        <a:pt x="737" y="1154"/>
                      </a:lnTo>
                      <a:lnTo>
                        <a:pt x="737" y="1161"/>
                      </a:lnTo>
                      <a:lnTo>
                        <a:pt x="739" y="1166"/>
                      </a:lnTo>
                      <a:lnTo>
                        <a:pt x="739" y="1173"/>
                      </a:lnTo>
                      <a:lnTo>
                        <a:pt x="739" y="1179"/>
                      </a:lnTo>
                      <a:lnTo>
                        <a:pt x="740" y="1184"/>
                      </a:lnTo>
                      <a:lnTo>
                        <a:pt x="740" y="1191"/>
                      </a:lnTo>
                      <a:lnTo>
                        <a:pt x="740" y="1198"/>
                      </a:lnTo>
                      <a:lnTo>
                        <a:pt x="740" y="1203"/>
                      </a:lnTo>
                      <a:lnTo>
                        <a:pt x="742" y="1209"/>
                      </a:lnTo>
                      <a:lnTo>
                        <a:pt x="742" y="1216"/>
                      </a:lnTo>
                      <a:lnTo>
                        <a:pt x="742" y="1223"/>
                      </a:lnTo>
                      <a:lnTo>
                        <a:pt x="742" y="1228"/>
                      </a:lnTo>
                      <a:lnTo>
                        <a:pt x="742" y="1234"/>
                      </a:lnTo>
                      <a:lnTo>
                        <a:pt x="742" y="1239"/>
                      </a:lnTo>
                      <a:lnTo>
                        <a:pt x="742" y="1246"/>
                      </a:lnTo>
                      <a:lnTo>
                        <a:pt x="740" y="1251"/>
                      </a:lnTo>
                      <a:lnTo>
                        <a:pt x="740" y="1256"/>
                      </a:lnTo>
                      <a:lnTo>
                        <a:pt x="739" y="1263"/>
                      </a:lnTo>
                      <a:lnTo>
                        <a:pt x="739" y="1268"/>
                      </a:lnTo>
                      <a:lnTo>
                        <a:pt x="737" y="1274"/>
                      </a:lnTo>
                      <a:lnTo>
                        <a:pt x="737" y="1279"/>
                      </a:lnTo>
                      <a:lnTo>
                        <a:pt x="735" y="1284"/>
                      </a:lnTo>
                      <a:lnTo>
                        <a:pt x="734" y="1291"/>
                      </a:lnTo>
                      <a:lnTo>
                        <a:pt x="732" y="1296"/>
                      </a:lnTo>
                      <a:lnTo>
                        <a:pt x="730" y="1301"/>
                      </a:lnTo>
                      <a:lnTo>
                        <a:pt x="729" y="1306"/>
                      </a:lnTo>
                      <a:lnTo>
                        <a:pt x="727" y="1311"/>
                      </a:lnTo>
                      <a:lnTo>
                        <a:pt x="725" y="1316"/>
                      </a:lnTo>
                      <a:lnTo>
                        <a:pt x="722" y="1321"/>
                      </a:lnTo>
                      <a:lnTo>
                        <a:pt x="719" y="1326"/>
                      </a:lnTo>
                      <a:lnTo>
                        <a:pt x="717" y="1331"/>
                      </a:lnTo>
                      <a:lnTo>
                        <a:pt x="714" y="1334"/>
                      </a:lnTo>
                      <a:lnTo>
                        <a:pt x="711" y="1339"/>
                      </a:lnTo>
                      <a:lnTo>
                        <a:pt x="709" y="1344"/>
                      </a:lnTo>
                      <a:lnTo>
                        <a:pt x="706" y="1347"/>
                      </a:lnTo>
                      <a:lnTo>
                        <a:pt x="701" y="1351"/>
                      </a:lnTo>
                      <a:lnTo>
                        <a:pt x="697" y="1356"/>
                      </a:lnTo>
                      <a:lnTo>
                        <a:pt x="692" y="1359"/>
                      </a:lnTo>
                      <a:lnTo>
                        <a:pt x="689" y="1362"/>
                      </a:lnTo>
                      <a:lnTo>
                        <a:pt x="684" y="1366"/>
                      </a:lnTo>
                      <a:lnTo>
                        <a:pt x="679" y="1369"/>
                      </a:lnTo>
                      <a:lnTo>
                        <a:pt x="676" y="1372"/>
                      </a:lnTo>
                      <a:lnTo>
                        <a:pt x="671" y="1377"/>
                      </a:lnTo>
                      <a:lnTo>
                        <a:pt x="666" y="1379"/>
                      </a:lnTo>
                      <a:lnTo>
                        <a:pt x="661" y="1382"/>
                      </a:lnTo>
                      <a:lnTo>
                        <a:pt x="656" y="1384"/>
                      </a:lnTo>
                      <a:lnTo>
                        <a:pt x="652" y="1386"/>
                      </a:lnTo>
                      <a:lnTo>
                        <a:pt x="647" y="1389"/>
                      </a:lnTo>
                      <a:lnTo>
                        <a:pt x="644" y="1391"/>
                      </a:lnTo>
                      <a:lnTo>
                        <a:pt x="639" y="1392"/>
                      </a:lnTo>
                      <a:lnTo>
                        <a:pt x="636" y="1396"/>
                      </a:lnTo>
                      <a:lnTo>
                        <a:pt x="632" y="1399"/>
                      </a:lnTo>
                      <a:lnTo>
                        <a:pt x="629" y="1401"/>
                      </a:lnTo>
                      <a:lnTo>
                        <a:pt x="626" y="1404"/>
                      </a:lnTo>
                      <a:lnTo>
                        <a:pt x="622" y="1406"/>
                      </a:lnTo>
                      <a:lnTo>
                        <a:pt x="619" y="1409"/>
                      </a:lnTo>
                      <a:lnTo>
                        <a:pt x="616" y="1412"/>
                      </a:lnTo>
                      <a:lnTo>
                        <a:pt x="614" y="1416"/>
                      </a:lnTo>
                      <a:lnTo>
                        <a:pt x="611" y="1417"/>
                      </a:lnTo>
                      <a:lnTo>
                        <a:pt x="607" y="1421"/>
                      </a:lnTo>
                      <a:lnTo>
                        <a:pt x="606" y="1424"/>
                      </a:lnTo>
                      <a:lnTo>
                        <a:pt x="602" y="1427"/>
                      </a:lnTo>
                      <a:lnTo>
                        <a:pt x="601" y="1431"/>
                      </a:lnTo>
                      <a:lnTo>
                        <a:pt x="597" y="1434"/>
                      </a:lnTo>
                      <a:lnTo>
                        <a:pt x="596" y="1437"/>
                      </a:lnTo>
                      <a:lnTo>
                        <a:pt x="594" y="1441"/>
                      </a:lnTo>
                      <a:lnTo>
                        <a:pt x="592" y="1446"/>
                      </a:lnTo>
                      <a:lnTo>
                        <a:pt x="591" y="1449"/>
                      </a:lnTo>
                      <a:lnTo>
                        <a:pt x="587" y="1452"/>
                      </a:lnTo>
                      <a:lnTo>
                        <a:pt x="586" y="1457"/>
                      </a:lnTo>
                      <a:lnTo>
                        <a:pt x="586" y="1461"/>
                      </a:lnTo>
                      <a:lnTo>
                        <a:pt x="584" y="1466"/>
                      </a:lnTo>
                      <a:lnTo>
                        <a:pt x="582" y="1471"/>
                      </a:lnTo>
                      <a:lnTo>
                        <a:pt x="581" y="1476"/>
                      </a:lnTo>
                      <a:lnTo>
                        <a:pt x="581" y="1481"/>
                      </a:lnTo>
                      <a:lnTo>
                        <a:pt x="581" y="1482"/>
                      </a:lnTo>
                      <a:lnTo>
                        <a:pt x="582" y="1482"/>
                      </a:lnTo>
                      <a:lnTo>
                        <a:pt x="587" y="1477"/>
                      </a:lnTo>
                      <a:lnTo>
                        <a:pt x="592" y="1472"/>
                      </a:lnTo>
                      <a:lnTo>
                        <a:pt x="596" y="1469"/>
                      </a:lnTo>
                      <a:lnTo>
                        <a:pt x="597" y="1467"/>
                      </a:lnTo>
                      <a:lnTo>
                        <a:pt x="601" y="1466"/>
                      </a:lnTo>
                      <a:lnTo>
                        <a:pt x="606" y="1464"/>
                      </a:lnTo>
                      <a:lnTo>
                        <a:pt x="609" y="1461"/>
                      </a:lnTo>
                      <a:lnTo>
                        <a:pt x="611" y="1459"/>
                      </a:lnTo>
                      <a:lnTo>
                        <a:pt x="616" y="1457"/>
                      </a:lnTo>
                      <a:lnTo>
                        <a:pt x="619" y="1456"/>
                      </a:lnTo>
                      <a:lnTo>
                        <a:pt x="622" y="1452"/>
                      </a:lnTo>
                      <a:lnTo>
                        <a:pt x="627" y="1451"/>
                      </a:lnTo>
                      <a:lnTo>
                        <a:pt x="631" y="1451"/>
                      </a:lnTo>
                      <a:lnTo>
                        <a:pt x="634" y="1449"/>
                      </a:lnTo>
                      <a:lnTo>
                        <a:pt x="639" y="1446"/>
                      </a:lnTo>
                      <a:lnTo>
                        <a:pt x="642" y="1444"/>
                      </a:lnTo>
                      <a:lnTo>
                        <a:pt x="646" y="1442"/>
                      </a:lnTo>
                      <a:lnTo>
                        <a:pt x="651" y="1441"/>
                      </a:lnTo>
                      <a:lnTo>
                        <a:pt x="654" y="1439"/>
                      </a:lnTo>
                      <a:lnTo>
                        <a:pt x="659" y="1437"/>
                      </a:lnTo>
                      <a:lnTo>
                        <a:pt x="662" y="1436"/>
                      </a:lnTo>
                      <a:lnTo>
                        <a:pt x="667" y="1434"/>
                      </a:lnTo>
                      <a:lnTo>
                        <a:pt x="671" y="1432"/>
                      </a:lnTo>
                      <a:lnTo>
                        <a:pt x="676" y="1431"/>
                      </a:lnTo>
                      <a:lnTo>
                        <a:pt x="679" y="1429"/>
                      </a:lnTo>
                      <a:lnTo>
                        <a:pt x="684" y="1427"/>
                      </a:lnTo>
                      <a:lnTo>
                        <a:pt x="687" y="1426"/>
                      </a:lnTo>
                      <a:lnTo>
                        <a:pt x="692" y="1424"/>
                      </a:lnTo>
                      <a:lnTo>
                        <a:pt x="697" y="1422"/>
                      </a:lnTo>
                      <a:lnTo>
                        <a:pt x="701" y="1421"/>
                      </a:lnTo>
                      <a:lnTo>
                        <a:pt x="706" y="1419"/>
                      </a:lnTo>
                      <a:lnTo>
                        <a:pt x="709" y="1416"/>
                      </a:lnTo>
                      <a:lnTo>
                        <a:pt x="712" y="1414"/>
                      </a:lnTo>
                      <a:lnTo>
                        <a:pt x="717" y="1412"/>
                      </a:lnTo>
                      <a:lnTo>
                        <a:pt x="720" y="1411"/>
                      </a:lnTo>
                      <a:lnTo>
                        <a:pt x="725" y="1409"/>
                      </a:lnTo>
                      <a:lnTo>
                        <a:pt x="729" y="1406"/>
                      </a:lnTo>
                      <a:lnTo>
                        <a:pt x="732" y="1404"/>
                      </a:lnTo>
                      <a:lnTo>
                        <a:pt x="735" y="1402"/>
                      </a:lnTo>
                      <a:lnTo>
                        <a:pt x="740" y="1401"/>
                      </a:lnTo>
                      <a:lnTo>
                        <a:pt x="742" y="1397"/>
                      </a:lnTo>
                      <a:lnTo>
                        <a:pt x="747" y="1396"/>
                      </a:lnTo>
                      <a:lnTo>
                        <a:pt x="750" y="1392"/>
                      </a:lnTo>
                      <a:lnTo>
                        <a:pt x="752" y="1391"/>
                      </a:lnTo>
                      <a:lnTo>
                        <a:pt x="755" y="1387"/>
                      </a:lnTo>
                      <a:lnTo>
                        <a:pt x="760" y="1386"/>
                      </a:lnTo>
                      <a:lnTo>
                        <a:pt x="762" y="1382"/>
                      </a:lnTo>
                      <a:lnTo>
                        <a:pt x="765" y="1381"/>
                      </a:lnTo>
                      <a:lnTo>
                        <a:pt x="767" y="1377"/>
                      </a:lnTo>
                      <a:lnTo>
                        <a:pt x="770" y="1374"/>
                      </a:lnTo>
                      <a:lnTo>
                        <a:pt x="772" y="1371"/>
                      </a:lnTo>
                      <a:lnTo>
                        <a:pt x="775" y="1367"/>
                      </a:lnTo>
                      <a:lnTo>
                        <a:pt x="777" y="1364"/>
                      </a:lnTo>
                      <a:lnTo>
                        <a:pt x="779" y="1361"/>
                      </a:lnTo>
                      <a:lnTo>
                        <a:pt x="780" y="1357"/>
                      </a:lnTo>
                      <a:lnTo>
                        <a:pt x="782" y="1354"/>
                      </a:lnTo>
                      <a:lnTo>
                        <a:pt x="784" y="1351"/>
                      </a:lnTo>
                      <a:lnTo>
                        <a:pt x="785" y="1346"/>
                      </a:lnTo>
                      <a:lnTo>
                        <a:pt x="785" y="1342"/>
                      </a:lnTo>
                      <a:lnTo>
                        <a:pt x="787" y="1339"/>
                      </a:lnTo>
                      <a:lnTo>
                        <a:pt x="789" y="1334"/>
                      </a:lnTo>
                      <a:lnTo>
                        <a:pt x="789" y="1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 useBgFill="1">
            <p:nvSpPr>
              <p:cNvPr id="292936" name="Rectangle 108"/>
              <p:cNvSpPr>
                <a:spLocks noChangeArrowheads="1"/>
              </p:cNvSpPr>
              <p:nvPr/>
            </p:nvSpPr>
            <p:spPr bwMode="auto">
              <a:xfrm>
                <a:off x="624" y="1728"/>
                <a:ext cx="432" cy="480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2937" name="Freeform 109"/>
              <p:cNvSpPr>
                <a:spLocks/>
              </p:cNvSpPr>
              <p:nvPr/>
            </p:nvSpPr>
            <p:spPr bwMode="auto">
              <a:xfrm>
                <a:off x="795" y="1755"/>
                <a:ext cx="275" cy="405"/>
              </a:xfrm>
              <a:custGeom>
                <a:avLst/>
                <a:gdLst>
                  <a:gd name="T0" fmla="*/ 0 w 275"/>
                  <a:gd name="T1" fmla="*/ 0 h 405"/>
                  <a:gd name="T2" fmla="*/ 275 w 275"/>
                  <a:gd name="T3" fmla="*/ 0 h 405"/>
                  <a:gd name="T4" fmla="*/ 261 w 275"/>
                  <a:gd name="T5" fmla="*/ 405 h 405"/>
                  <a:gd name="T6" fmla="*/ 0 60000 65536"/>
                  <a:gd name="T7" fmla="*/ 0 60000 65536"/>
                  <a:gd name="T8" fmla="*/ 0 60000 65536"/>
                  <a:gd name="T9" fmla="*/ 0 w 275"/>
                  <a:gd name="T10" fmla="*/ 0 h 405"/>
                  <a:gd name="T11" fmla="*/ 275 w 275"/>
                  <a:gd name="T12" fmla="*/ 405 h 4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5" h="405">
                    <a:moveTo>
                      <a:pt x="0" y="0"/>
                    </a:moveTo>
                    <a:lnTo>
                      <a:pt x="275" y="0"/>
                    </a:lnTo>
                    <a:lnTo>
                      <a:pt x="261" y="405"/>
                    </a:lnTo>
                  </a:path>
                </a:pathLst>
              </a:custGeom>
              <a:noFill/>
              <a:ln w="3810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815662" name="Rectangle 110"/>
          <p:cNvSpPr>
            <a:spLocks noChangeArrowheads="1"/>
          </p:cNvSpPr>
          <p:nvPr/>
        </p:nvSpPr>
        <p:spPr bwMode="auto">
          <a:xfrm>
            <a:off x="304800" y="5260975"/>
            <a:ext cx="2374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815707" name="Rectangle 155"/>
          <p:cNvSpPr>
            <a:spLocks noChangeArrowheads="1"/>
          </p:cNvSpPr>
          <p:nvPr/>
        </p:nvSpPr>
        <p:spPr bwMode="auto">
          <a:xfrm>
            <a:off x="228600" y="6278563"/>
            <a:ext cx="1720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cost: </a:t>
            </a:r>
            <a:endParaRPr lang="en-US" altLang="en-US"/>
          </a:p>
        </p:txBody>
      </p:sp>
      <p:sp>
        <p:nvSpPr>
          <p:cNvPr id="1815708" name="Rectangle 156"/>
          <p:cNvSpPr>
            <a:spLocks noChangeArrowheads="1"/>
          </p:cNvSpPr>
          <p:nvPr/>
        </p:nvSpPr>
        <p:spPr bwMode="auto">
          <a:xfrm>
            <a:off x="1849438" y="6262688"/>
            <a:ext cx="17891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/>
              <a:t>+ 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</a:p>
        </p:txBody>
      </p:sp>
      <p:grpSp>
        <p:nvGrpSpPr>
          <p:cNvPr id="9" name="Group 157"/>
          <p:cNvGrpSpPr>
            <a:grpSpLocks/>
          </p:cNvGrpSpPr>
          <p:nvPr/>
        </p:nvGrpSpPr>
        <p:grpSpPr bwMode="auto">
          <a:xfrm>
            <a:off x="609600" y="5410200"/>
            <a:ext cx="8458200" cy="1219200"/>
            <a:chOff x="384" y="3408"/>
            <a:chExt cx="5328" cy="768"/>
          </a:xfrm>
        </p:grpSpPr>
        <p:grpSp>
          <p:nvGrpSpPr>
            <p:cNvPr id="292886" name="Group 158"/>
            <p:cNvGrpSpPr>
              <a:grpSpLocks/>
            </p:cNvGrpSpPr>
            <p:nvPr/>
          </p:nvGrpSpPr>
          <p:grpSpPr bwMode="auto">
            <a:xfrm>
              <a:off x="5040" y="3552"/>
              <a:ext cx="576" cy="528"/>
              <a:chOff x="2569" y="1329"/>
              <a:chExt cx="905" cy="521"/>
            </a:xfrm>
          </p:grpSpPr>
          <p:sp>
            <p:nvSpPr>
              <p:cNvPr id="292905" name="Freeform 159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6" name="Freeform 160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7" name="Freeform 161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8" name="Freeform 162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9" name="Freeform 163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0" name="Freeform 164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1" name="Freeform 165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2" name="Freeform 166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3" name="Freeform 167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4" name="Freeform 168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5" name="Freeform 169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6" name="Freeform 170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7" name="Freeform 171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8" name="Freeform 172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9" name="Freeform 173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0" name="Freeform 174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1" name="Freeform 175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2" name="Freeform 176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3" name="Freeform 177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4" name="Freeform 178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5" name="Freeform 179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6" name="Freeform 180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7" name="Freeform 181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8" name="Freeform 182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9" name="Freeform 183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30" name="Freeform 184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2887" name="Text Box 185"/>
            <p:cNvSpPr txBox="1">
              <a:spLocks noChangeArrowheads="1"/>
            </p:cNvSpPr>
            <p:nvPr/>
          </p:nvSpPr>
          <p:spPr bwMode="auto">
            <a:xfrm>
              <a:off x="384" y="3566"/>
              <a:ext cx="465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5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5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9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9</a:t>
              </a:r>
              <a:r>
                <a:rPr lang="en-US" altLang="en-US"/>
                <a:t>&gt;,...........,&lt;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82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82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n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n</a:t>
              </a:r>
              <a:r>
                <a:rPr lang="en-US" altLang="en-US"/>
                <a:t>&gt;&gt;</a:t>
              </a:r>
            </a:p>
          </p:txBody>
        </p:sp>
        <p:grpSp>
          <p:nvGrpSpPr>
            <p:cNvPr id="292888" name="Group 186"/>
            <p:cNvGrpSpPr>
              <a:grpSpLocks/>
            </p:cNvGrpSpPr>
            <p:nvPr/>
          </p:nvGrpSpPr>
          <p:grpSpPr bwMode="auto">
            <a:xfrm>
              <a:off x="4702" y="3408"/>
              <a:ext cx="1010" cy="766"/>
              <a:chOff x="1059" y="1025"/>
              <a:chExt cx="1490" cy="1822"/>
            </a:xfrm>
          </p:grpSpPr>
          <p:sp>
            <p:nvSpPr>
              <p:cNvPr id="292890" name="Freeform 187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1" name="Freeform 188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2" name="Freeform 189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3" name="Freeform 190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4" name="Freeform 191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5" name="Freeform 192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6" name="Freeform 193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7" name="Freeform 194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8" name="Freeform 195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9" name="Freeform 196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0" name="Freeform 197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1" name="Freeform 198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2" name="Freeform 199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3" name="Freeform 200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4" name="Freeform 201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92889" name="Picture 202" descr="j0232136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19" y="3696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156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156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15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15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157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157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5662" grpId="0"/>
    </p:bld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293891" name="Rectangle 3"/>
          <p:cNvSpPr>
            <a:spLocks noChangeArrowheads="1"/>
          </p:cNvSpPr>
          <p:nvPr/>
        </p:nvSpPr>
        <p:spPr bwMode="auto">
          <a:xfrm>
            <a:off x="304800" y="5260975"/>
            <a:ext cx="2374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grpSp>
        <p:nvGrpSpPr>
          <p:cNvPr id="293892" name="Group 4"/>
          <p:cNvGrpSpPr>
            <a:grpSpLocks/>
          </p:cNvGrpSpPr>
          <p:nvPr/>
        </p:nvGrpSpPr>
        <p:grpSpPr bwMode="auto">
          <a:xfrm>
            <a:off x="609600" y="5410200"/>
            <a:ext cx="8458200" cy="1219200"/>
            <a:chOff x="384" y="3408"/>
            <a:chExt cx="5328" cy="768"/>
          </a:xfrm>
        </p:grpSpPr>
        <p:grpSp>
          <p:nvGrpSpPr>
            <p:cNvPr id="293948" name="Group 5"/>
            <p:cNvGrpSpPr>
              <a:grpSpLocks/>
            </p:cNvGrpSpPr>
            <p:nvPr/>
          </p:nvGrpSpPr>
          <p:grpSpPr bwMode="auto">
            <a:xfrm>
              <a:off x="5040" y="3552"/>
              <a:ext cx="576" cy="528"/>
              <a:chOff x="2569" y="1329"/>
              <a:chExt cx="905" cy="521"/>
            </a:xfrm>
          </p:grpSpPr>
          <p:sp>
            <p:nvSpPr>
              <p:cNvPr id="293967" name="Freeform 6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8" name="Freeform 7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9" name="Freeform 8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0" name="Freeform 9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1" name="Freeform 10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2" name="Freeform 11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3" name="Freeform 12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4" name="Freeform 13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5" name="Freeform 14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6" name="Freeform 15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7" name="Freeform 16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8" name="Freeform 17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9" name="Freeform 18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0" name="Freeform 19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1" name="Freeform 20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2" name="Freeform 21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3" name="Freeform 22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4" name="Freeform 23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5" name="Freeform 24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6" name="Freeform 25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7" name="Freeform 26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8" name="Freeform 27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9" name="Freeform 28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0" name="Freeform 29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1" name="Freeform 30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2" name="Freeform 31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3949" name="Text Box 32"/>
            <p:cNvSpPr txBox="1">
              <a:spLocks noChangeArrowheads="1"/>
            </p:cNvSpPr>
            <p:nvPr/>
          </p:nvSpPr>
          <p:spPr bwMode="auto">
            <a:xfrm>
              <a:off x="384" y="3566"/>
              <a:ext cx="465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5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5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9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9</a:t>
              </a:r>
              <a:r>
                <a:rPr lang="en-US" altLang="en-US"/>
                <a:t>&gt;,...........,&lt;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82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82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n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n</a:t>
              </a:r>
              <a:r>
                <a:rPr lang="en-US" altLang="en-US"/>
                <a:t>&gt;&gt;</a:t>
              </a:r>
            </a:p>
          </p:txBody>
        </p:sp>
        <p:grpSp>
          <p:nvGrpSpPr>
            <p:cNvPr id="293950" name="Group 33"/>
            <p:cNvGrpSpPr>
              <a:grpSpLocks/>
            </p:cNvGrpSpPr>
            <p:nvPr/>
          </p:nvGrpSpPr>
          <p:grpSpPr bwMode="auto">
            <a:xfrm>
              <a:off x="4702" y="3408"/>
              <a:ext cx="1010" cy="766"/>
              <a:chOff x="1059" y="1025"/>
              <a:chExt cx="1490" cy="1822"/>
            </a:xfrm>
          </p:grpSpPr>
          <p:sp>
            <p:nvSpPr>
              <p:cNvPr id="293952" name="Freeform 34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3" name="Freeform 35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4" name="Freeform 36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5" name="Freeform 37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6" name="Freeform 38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7" name="Freeform 39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8" name="Freeform 40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9" name="Freeform 41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0" name="Freeform 42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1" name="Freeform 43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2" name="Freeform 44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3" name="Freeform 45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4" name="Freeform 46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5" name="Freeform 47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6" name="Freeform 48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93951" name="Picture 49" descr="j0232136"/>
            <p:cNvPicPr preferRelativeResize="0"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19" y="3696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3893" name="Rectangle 50"/>
          <p:cNvSpPr>
            <a:spLocks noChangeArrowheads="1"/>
          </p:cNvSpPr>
          <p:nvPr/>
        </p:nvSpPr>
        <p:spPr bwMode="auto">
          <a:xfrm>
            <a:off x="315913" y="10668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grpSp>
        <p:nvGrpSpPr>
          <p:cNvPr id="293894" name="Group 51"/>
          <p:cNvGrpSpPr>
            <a:grpSpLocks/>
          </p:cNvGrpSpPr>
          <p:nvPr/>
        </p:nvGrpSpPr>
        <p:grpSpPr bwMode="auto">
          <a:xfrm>
            <a:off x="1066800" y="2057401"/>
            <a:ext cx="6584950" cy="1528763"/>
            <a:chOff x="1025" y="1296"/>
            <a:chExt cx="4148" cy="963"/>
          </a:xfrm>
        </p:grpSpPr>
        <p:pic>
          <p:nvPicPr>
            <p:cNvPr id="293899" name="Picture 52" descr="j0238687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4" y="1385"/>
              <a:ext cx="558" cy="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3900" name="Picture 53" descr="j0232136"/>
            <p:cNvPicPr preferRelativeResize="0"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08" y="1296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3901" name="Group 54"/>
            <p:cNvGrpSpPr>
              <a:grpSpLocks/>
            </p:cNvGrpSpPr>
            <p:nvPr/>
          </p:nvGrpSpPr>
          <p:grpSpPr bwMode="auto">
            <a:xfrm>
              <a:off x="2832" y="1392"/>
              <a:ext cx="576" cy="528"/>
              <a:chOff x="2569" y="1329"/>
              <a:chExt cx="905" cy="521"/>
            </a:xfrm>
          </p:grpSpPr>
          <p:sp>
            <p:nvSpPr>
              <p:cNvPr id="293922" name="Freeform 55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3" name="Freeform 56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4" name="Freeform 57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5" name="Freeform 58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6" name="Freeform 59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7" name="Freeform 60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8" name="Freeform 61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9" name="Freeform 62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0" name="Freeform 63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1" name="Freeform 64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2" name="Freeform 65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3" name="Freeform 66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4" name="Freeform 67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5" name="Freeform 68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6" name="Freeform 69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7" name="Freeform 70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8" name="Freeform 71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9" name="Freeform 72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0" name="Freeform 73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1" name="Freeform 74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2" name="Freeform 75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3" name="Freeform 76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4" name="Freeform 77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5" name="Freeform 78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6" name="Freeform 79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7" name="Freeform 80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3902" name="Group 81"/>
            <p:cNvGrpSpPr>
              <a:grpSpLocks/>
            </p:cNvGrpSpPr>
            <p:nvPr/>
          </p:nvGrpSpPr>
          <p:grpSpPr bwMode="auto">
            <a:xfrm>
              <a:off x="1025" y="1392"/>
              <a:ext cx="1010" cy="766"/>
              <a:chOff x="1059" y="1025"/>
              <a:chExt cx="1490" cy="1822"/>
            </a:xfrm>
          </p:grpSpPr>
          <p:sp>
            <p:nvSpPr>
              <p:cNvPr id="293907" name="Freeform 82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8" name="Freeform 83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9" name="Freeform 84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0" name="Freeform 85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1" name="Freeform 86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2" name="Freeform 87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3" name="Freeform 88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4" name="Freeform 89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5" name="Freeform 90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6" name="Freeform 91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7" name="Freeform 92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8" name="Freeform 93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9" name="Freeform 94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0" name="Freeform 95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1" name="Freeform 96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3903" name="Text Box 97"/>
            <p:cNvSpPr txBox="1">
              <a:spLocks noChangeArrowheads="1"/>
            </p:cNvSpPr>
            <p:nvPr/>
          </p:nvSpPr>
          <p:spPr bwMode="auto">
            <a:xfrm>
              <a:off x="2740" y="19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=7,</a:t>
              </a:r>
              <a:r>
                <a:rPr lang="en-US" altLang="en-US" sz="2400" i="1"/>
                <a:t>p</a:t>
              </a:r>
              <a:r>
                <a:rPr lang="en-US" altLang="en-US" sz="2400"/>
                <a:t>=5</a:t>
              </a:r>
            </a:p>
          </p:txBody>
        </p:sp>
        <p:sp>
          <p:nvSpPr>
            <p:cNvPr id="293904" name="Text Box 98"/>
            <p:cNvSpPr txBox="1">
              <a:spLocks noChangeArrowheads="1"/>
            </p:cNvSpPr>
            <p:nvPr/>
          </p:nvSpPr>
          <p:spPr bwMode="auto">
            <a:xfrm>
              <a:off x="3583" y="1954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93905" name="Text Box 99"/>
            <p:cNvSpPr txBox="1">
              <a:spLocks noChangeArrowheads="1"/>
            </p:cNvSpPr>
            <p:nvPr/>
          </p:nvSpPr>
          <p:spPr bwMode="auto">
            <a:xfrm>
              <a:off x="4420" y="1934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v</a:t>
              </a:r>
              <a:r>
                <a:rPr lang="en-US" altLang="en-US" sz="2400"/>
                <a:t>=4,</a:t>
              </a:r>
              <a:r>
                <a:rPr lang="en-US" altLang="en-US" sz="2400" i="1"/>
                <a:t>p</a:t>
              </a:r>
              <a:r>
                <a:rPr lang="en-US" altLang="en-US" sz="2400"/>
                <a:t>=4</a:t>
              </a:r>
            </a:p>
          </p:txBody>
        </p:sp>
        <p:sp>
          <p:nvSpPr>
            <p:cNvPr id="293906" name="Text Box 100"/>
            <p:cNvSpPr txBox="1">
              <a:spLocks noChangeArrowheads="1"/>
            </p:cNvSpPr>
            <p:nvPr/>
          </p:nvSpPr>
          <p:spPr bwMode="auto">
            <a:xfrm>
              <a:off x="1989" y="1968"/>
              <a:ext cx="56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 dirty="0"/>
                <a:t>V=12</a:t>
              </a:r>
              <a:endParaRPr lang="en-US" altLang="en-US" sz="2400" dirty="0"/>
            </a:p>
          </p:txBody>
        </p:sp>
      </p:grpSp>
      <p:sp>
        <p:nvSpPr>
          <p:cNvPr id="293895" name="Text Box 101"/>
          <p:cNvSpPr txBox="1">
            <a:spLocks noChangeArrowheads="1"/>
          </p:cNvSpPr>
          <p:nvPr/>
        </p:nvSpPr>
        <p:spPr bwMode="auto">
          <a:xfrm>
            <a:off x="762000" y="1541463"/>
            <a:ext cx="807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sp>
        <p:nvSpPr>
          <p:cNvPr id="1816678" name="Text Box 102"/>
          <p:cNvSpPr txBox="1">
            <a:spLocks noChangeArrowheads="1"/>
          </p:cNvSpPr>
          <p:nvPr/>
        </p:nvSpPr>
        <p:spPr bwMode="auto">
          <a:xfrm>
            <a:off x="1990725" y="3962400"/>
            <a:ext cx="51720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If we trust the bird and friend, 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this is valid and optimal.</a:t>
            </a:r>
          </a:p>
        </p:txBody>
      </p:sp>
      <p:sp>
        <p:nvSpPr>
          <p:cNvPr id="293897" name="Rectangle 103"/>
          <p:cNvSpPr>
            <a:spLocks noChangeArrowheads="1"/>
          </p:cNvSpPr>
          <p:nvPr/>
        </p:nvSpPr>
        <p:spPr bwMode="auto">
          <a:xfrm>
            <a:off x="228600" y="6278563"/>
            <a:ext cx="1720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cost: </a:t>
            </a:r>
            <a:endParaRPr lang="en-US" altLang="en-US"/>
          </a:p>
        </p:txBody>
      </p:sp>
      <p:sp>
        <p:nvSpPr>
          <p:cNvPr id="293898" name="Rectangle 104"/>
          <p:cNvSpPr>
            <a:spLocks noChangeArrowheads="1"/>
          </p:cNvSpPr>
          <p:nvPr/>
        </p:nvSpPr>
        <p:spPr bwMode="auto">
          <a:xfrm>
            <a:off x="1849438" y="6262688"/>
            <a:ext cx="16875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 +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6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16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166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6678" grpId="0"/>
    </p:bld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294915" name="Rectangle 3"/>
          <p:cNvSpPr>
            <a:spLocks noChangeArrowheads="1"/>
          </p:cNvSpPr>
          <p:nvPr/>
        </p:nvSpPr>
        <p:spPr bwMode="auto">
          <a:xfrm>
            <a:off x="315913" y="10668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pic>
        <p:nvPicPr>
          <p:cNvPr id="294916" name="Picture 4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5588" y="2198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4917" name="Picture 5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4813" y="2057400"/>
            <a:ext cx="5794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4918" name="Group 6"/>
          <p:cNvGrpSpPr>
            <a:grpSpLocks/>
          </p:cNvGrpSpPr>
          <p:nvPr/>
        </p:nvGrpSpPr>
        <p:grpSpPr bwMode="auto">
          <a:xfrm>
            <a:off x="3935413" y="2209800"/>
            <a:ext cx="914400" cy="838200"/>
            <a:chOff x="2569" y="1329"/>
            <a:chExt cx="905" cy="521"/>
          </a:xfrm>
        </p:grpSpPr>
        <p:sp>
          <p:nvSpPr>
            <p:cNvPr id="294969" name="Freeform 7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0" name="Freeform 8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1" name="Freeform 9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2" name="Freeform 10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3" name="Freeform 11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4" name="Freeform 12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5" name="Freeform 13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6" name="Freeform 14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7" name="Freeform 15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8" name="Freeform 16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9" name="Freeform 17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0" name="Freeform 18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1" name="Freeform 19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2" name="Freeform 20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3" name="Freeform 21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4" name="Freeform 22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5" name="Freeform 23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6" name="Freeform 24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7" name="Freeform 25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8" name="Freeform 26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9" name="Freeform 27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90" name="Freeform 28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91" name="Freeform 29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92" name="Freeform 30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93" name="Freeform 31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94" name="Freeform 32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4919" name="Group 33"/>
          <p:cNvGrpSpPr>
            <a:grpSpLocks/>
          </p:cNvGrpSpPr>
          <p:nvPr/>
        </p:nvGrpSpPr>
        <p:grpSpPr bwMode="auto">
          <a:xfrm>
            <a:off x="1066800" y="2209800"/>
            <a:ext cx="1603375" cy="1216025"/>
            <a:chOff x="1059" y="1025"/>
            <a:chExt cx="1490" cy="1822"/>
          </a:xfrm>
        </p:grpSpPr>
        <p:sp>
          <p:nvSpPr>
            <p:cNvPr id="294954" name="Freeform 34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5" name="Freeform 35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6" name="Freeform 36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7" name="Freeform 37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8" name="Freeform 38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9" name="Freeform 39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0" name="Freeform 40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1" name="Freeform 41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2" name="Freeform 42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3" name="Freeform 43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4" name="Freeform 44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5" name="Freeform 45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6" name="Freeform 46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7" name="Freeform 47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8" name="Freeform 48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4920" name="Text Box 49"/>
          <p:cNvSpPr txBox="1">
            <a:spLocks noChangeArrowheads="1"/>
          </p:cNvSpPr>
          <p:nvPr/>
        </p:nvSpPr>
        <p:spPr bwMode="auto">
          <a:xfrm>
            <a:off x="3789363" y="3124200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=7,</a:t>
            </a:r>
            <a:r>
              <a:rPr lang="en-US" altLang="en-US" sz="2400" i="1"/>
              <a:t>p</a:t>
            </a:r>
            <a:r>
              <a:rPr lang="en-US" altLang="en-US" sz="2400"/>
              <a:t>=5</a:t>
            </a:r>
          </a:p>
        </p:txBody>
      </p:sp>
      <p:sp>
        <p:nvSpPr>
          <p:cNvPr id="294921" name="Text Box 50"/>
          <p:cNvSpPr txBox="1">
            <a:spLocks noChangeArrowheads="1"/>
          </p:cNvSpPr>
          <p:nvPr/>
        </p:nvSpPr>
        <p:spPr bwMode="auto">
          <a:xfrm>
            <a:off x="5127625" y="310197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4922" name="Text Box 51"/>
          <p:cNvSpPr txBox="1">
            <a:spLocks noChangeArrowheads="1"/>
          </p:cNvSpPr>
          <p:nvPr/>
        </p:nvSpPr>
        <p:spPr bwMode="auto">
          <a:xfrm>
            <a:off x="6456363" y="307022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4923" name="Text Box 52"/>
          <p:cNvSpPr txBox="1">
            <a:spLocks noChangeArrowheads="1"/>
          </p:cNvSpPr>
          <p:nvPr/>
        </p:nvSpPr>
        <p:spPr bwMode="auto">
          <a:xfrm>
            <a:off x="2597150" y="3124200"/>
            <a:ext cx="88838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/>
              <a:t>V=12</a:t>
            </a:r>
            <a:endParaRPr lang="en-US" altLang="en-US" sz="2400" dirty="0"/>
          </a:p>
        </p:txBody>
      </p:sp>
      <p:grpSp>
        <p:nvGrpSpPr>
          <p:cNvPr id="4" name="Group 53"/>
          <p:cNvGrpSpPr>
            <a:grpSpLocks/>
          </p:cNvGrpSpPr>
          <p:nvPr/>
        </p:nvGrpSpPr>
        <p:grpSpPr bwMode="auto">
          <a:xfrm>
            <a:off x="838200" y="3581400"/>
            <a:ext cx="7772400" cy="762000"/>
            <a:chOff x="528" y="2256"/>
            <a:chExt cx="4896" cy="480"/>
          </a:xfrm>
        </p:grpSpPr>
        <p:pic>
          <p:nvPicPr>
            <p:cNvPr id="294952" name="Picture 54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" y="225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4953" name="Rectangle 55"/>
            <p:cNvSpPr>
              <a:spLocks noChangeArrowheads="1"/>
            </p:cNvSpPr>
            <p:nvPr/>
          </p:nvSpPr>
          <p:spPr bwMode="auto">
            <a:xfrm>
              <a:off x="982" y="2352"/>
              <a:ext cx="4442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Bird says, </a:t>
              </a:r>
              <a:r>
                <a:rPr lang="en-US" altLang="en-US">
                  <a:solidFill>
                    <a:schemeClr val="hlink"/>
                  </a:solidFill>
                </a:rPr>
                <a:t>No</a:t>
              </a:r>
              <a:r>
                <a:rPr lang="en-US" altLang="en-US"/>
                <a:t> do not keep the last object.</a:t>
              </a:r>
            </a:p>
          </p:txBody>
        </p:sp>
      </p:grpSp>
      <p:sp>
        <p:nvSpPr>
          <p:cNvPr id="1817656" name="Text Box 56"/>
          <p:cNvSpPr txBox="1">
            <a:spLocks noChangeArrowheads="1"/>
          </p:cNvSpPr>
          <p:nvPr/>
        </p:nvSpPr>
        <p:spPr bwMode="auto">
          <a:xfrm>
            <a:off x="838200" y="4297363"/>
            <a:ext cx="385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Trust her and delete it.</a:t>
            </a:r>
          </a:p>
        </p:txBody>
      </p:sp>
      <p:grpSp>
        <p:nvGrpSpPr>
          <p:cNvPr id="5" name="Group 57"/>
          <p:cNvGrpSpPr>
            <a:grpSpLocks/>
          </p:cNvGrpSpPr>
          <p:nvPr/>
        </p:nvGrpSpPr>
        <p:grpSpPr bwMode="auto">
          <a:xfrm>
            <a:off x="990600" y="4884738"/>
            <a:ext cx="3444875" cy="917575"/>
            <a:chOff x="134" y="1968"/>
            <a:chExt cx="2170" cy="578"/>
          </a:xfrm>
        </p:grpSpPr>
        <p:sp>
          <p:nvSpPr>
            <p:cNvPr id="294935" name="Text Box 58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294936" name="Group 59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294937" name="Freeform 6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94938" name="Group 6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94939" name="Freeform 6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940" name="Freeform 6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941" name="Freeform 6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942" name="Freeform 6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943" name="Freeform 6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944" name="Freeform 6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945" name="Freeform 6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946" name="Oval 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4947" name="Oval 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4948" name="Oval 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4949" name="Oval 7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94950" name="Oval 7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94951" name="Oval 7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817675" name="Text Box 75"/>
          <p:cNvSpPr txBox="1">
            <a:spLocks noChangeArrowheads="1"/>
          </p:cNvSpPr>
          <p:nvPr/>
        </p:nvSpPr>
        <p:spPr bwMode="auto">
          <a:xfrm>
            <a:off x="1676400" y="5592763"/>
            <a:ext cx="56372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To fill the knapsack with the rest.</a:t>
            </a:r>
          </a:p>
        </p:txBody>
      </p:sp>
      <p:sp>
        <p:nvSpPr>
          <p:cNvPr id="1817676" name="Text Box 76"/>
          <p:cNvSpPr txBox="1">
            <a:spLocks noChangeArrowheads="1"/>
          </p:cNvSpPr>
          <p:nvPr/>
        </p:nvSpPr>
        <p:spPr bwMode="auto">
          <a:xfrm>
            <a:off x="1676400" y="6126163"/>
            <a:ext cx="49609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What instance do I give him?</a:t>
            </a:r>
          </a:p>
        </p:txBody>
      </p:sp>
      <p:sp>
        <p:nvSpPr>
          <p:cNvPr id="294929" name="Text Box 77"/>
          <p:cNvSpPr txBox="1">
            <a:spLocks noChangeArrowheads="1"/>
          </p:cNvSpPr>
          <p:nvPr/>
        </p:nvSpPr>
        <p:spPr bwMode="auto">
          <a:xfrm>
            <a:off x="762000" y="1541463"/>
            <a:ext cx="807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grpSp>
        <p:nvGrpSpPr>
          <p:cNvPr id="8" name="Group 78"/>
          <p:cNvGrpSpPr>
            <a:grpSpLocks/>
          </p:cNvGrpSpPr>
          <p:nvPr/>
        </p:nvGrpSpPr>
        <p:grpSpPr bwMode="auto">
          <a:xfrm>
            <a:off x="6553200" y="1600200"/>
            <a:ext cx="1447800" cy="1981200"/>
            <a:chOff x="4128" y="1008"/>
            <a:chExt cx="912" cy="1248"/>
          </a:xfrm>
        </p:grpSpPr>
        <p:sp>
          <p:nvSpPr>
            <p:cNvPr id="294931" name="Line 79"/>
            <p:cNvSpPr>
              <a:spLocks noChangeShapeType="1"/>
            </p:cNvSpPr>
            <p:nvPr/>
          </p:nvSpPr>
          <p:spPr bwMode="auto">
            <a:xfrm>
              <a:off x="4416" y="1056"/>
              <a:ext cx="62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2" name="Line 80"/>
            <p:cNvSpPr>
              <a:spLocks noChangeShapeType="1"/>
            </p:cNvSpPr>
            <p:nvPr/>
          </p:nvSpPr>
          <p:spPr bwMode="auto">
            <a:xfrm flipH="1">
              <a:off x="4511" y="1008"/>
              <a:ext cx="481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3" name="Line 81"/>
            <p:cNvSpPr>
              <a:spLocks noChangeShapeType="1"/>
            </p:cNvSpPr>
            <p:nvPr/>
          </p:nvSpPr>
          <p:spPr bwMode="auto">
            <a:xfrm flipV="1">
              <a:off x="4128" y="1344"/>
              <a:ext cx="432" cy="91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4" name="Line 82"/>
            <p:cNvSpPr>
              <a:spLocks noChangeShapeType="1"/>
            </p:cNvSpPr>
            <p:nvPr/>
          </p:nvSpPr>
          <p:spPr bwMode="auto">
            <a:xfrm>
              <a:off x="4176" y="1344"/>
              <a:ext cx="576" cy="91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176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176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176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176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176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176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656" grpId="0"/>
      <p:bldP spid="1817675" grpId="0"/>
      <p:bldP spid="1817676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579" name="Group 4"/>
          <p:cNvGrpSpPr>
            <a:grpSpLocks noChangeAspect="1"/>
          </p:cNvGrpSpPr>
          <p:nvPr/>
        </p:nvGrpSpPr>
        <p:grpSpPr bwMode="auto">
          <a:xfrm rot="6905042">
            <a:off x="7639843" y="3256757"/>
            <a:ext cx="798513" cy="990600"/>
            <a:chOff x="2227" y="1194"/>
            <a:chExt cx="1944" cy="2413"/>
          </a:xfrm>
        </p:grpSpPr>
        <p:sp>
          <p:nvSpPr>
            <p:cNvPr id="24603" name="Freeform 5"/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6"/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7"/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8"/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9"/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10"/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0" name="Freeform 11"/>
          <p:cNvSpPr>
            <a:spLocks/>
          </p:cNvSpPr>
          <p:nvPr/>
        </p:nvSpPr>
        <p:spPr bwMode="auto">
          <a:xfrm>
            <a:off x="7620000" y="3505200"/>
            <a:ext cx="407988" cy="1517650"/>
          </a:xfrm>
          <a:custGeom>
            <a:avLst/>
            <a:gdLst>
              <a:gd name="T0" fmla="*/ 0 w 257"/>
              <a:gd name="T1" fmla="*/ 0 h 956"/>
              <a:gd name="T2" fmla="*/ 2147483647 w 257"/>
              <a:gd name="T3" fmla="*/ 2147483647 h 956"/>
              <a:gd name="T4" fmla="*/ 0 60000 65536"/>
              <a:gd name="T5" fmla="*/ 0 60000 65536"/>
              <a:gd name="T6" fmla="*/ 0 w 257"/>
              <a:gd name="T7" fmla="*/ 0 h 956"/>
              <a:gd name="T8" fmla="*/ 257 w 257"/>
              <a:gd name="T9" fmla="*/ 956 h 95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7" h="956">
                <a:moveTo>
                  <a:pt x="0" y="0"/>
                </a:moveTo>
                <a:lnTo>
                  <a:pt x="257" y="956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" name="Freeform 12"/>
          <p:cNvSpPr>
            <a:spLocks/>
          </p:cNvSpPr>
          <p:nvPr/>
        </p:nvSpPr>
        <p:spPr bwMode="auto">
          <a:xfrm rot="2540866">
            <a:off x="7788275" y="5026025"/>
            <a:ext cx="219075" cy="685800"/>
          </a:xfrm>
          <a:custGeom>
            <a:avLst/>
            <a:gdLst>
              <a:gd name="T0" fmla="*/ 2147483647 w 525"/>
              <a:gd name="T1" fmla="*/ 2147483647 h 1307"/>
              <a:gd name="T2" fmla="*/ 2147483647 w 525"/>
              <a:gd name="T3" fmla="*/ 2147483647 h 1307"/>
              <a:gd name="T4" fmla="*/ 2147483647 w 525"/>
              <a:gd name="T5" fmla="*/ 2147483647 h 1307"/>
              <a:gd name="T6" fmla="*/ 0 w 525"/>
              <a:gd name="T7" fmla="*/ 2147483647 h 1307"/>
              <a:gd name="T8" fmla="*/ 2147483647 w 525"/>
              <a:gd name="T9" fmla="*/ 2147483647 h 1307"/>
              <a:gd name="T10" fmla="*/ 2147483647 w 525"/>
              <a:gd name="T11" fmla="*/ 2147483647 h 1307"/>
              <a:gd name="T12" fmla="*/ 2147483647 w 525"/>
              <a:gd name="T13" fmla="*/ 2147483647 h 1307"/>
              <a:gd name="T14" fmla="*/ 2147483647 w 525"/>
              <a:gd name="T15" fmla="*/ 2147483647 h 1307"/>
              <a:gd name="T16" fmla="*/ 2147483647 w 525"/>
              <a:gd name="T17" fmla="*/ 2147483647 h 1307"/>
              <a:gd name="T18" fmla="*/ 2147483647 w 525"/>
              <a:gd name="T19" fmla="*/ 2147483647 h 1307"/>
              <a:gd name="T20" fmla="*/ 2147483647 w 525"/>
              <a:gd name="T21" fmla="*/ 2147483647 h 1307"/>
              <a:gd name="T22" fmla="*/ 2147483647 w 525"/>
              <a:gd name="T23" fmla="*/ 2147483647 h 1307"/>
              <a:gd name="T24" fmla="*/ 2147483647 w 525"/>
              <a:gd name="T25" fmla="*/ 2147483647 h 1307"/>
              <a:gd name="T26" fmla="*/ 2147483647 w 525"/>
              <a:gd name="T27" fmla="*/ 2147483647 h 1307"/>
              <a:gd name="T28" fmla="*/ 2147483647 w 525"/>
              <a:gd name="T29" fmla="*/ 2147483647 h 1307"/>
              <a:gd name="T30" fmla="*/ 2147483647 w 525"/>
              <a:gd name="T31" fmla="*/ 2147483647 h 1307"/>
              <a:gd name="T32" fmla="*/ 2147483647 w 525"/>
              <a:gd name="T33" fmla="*/ 2147483647 h 1307"/>
              <a:gd name="T34" fmla="*/ 2147483647 w 525"/>
              <a:gd name="T35" fmla="*/ 2147483647 h 1307"/>
              <a:gd name="T36" fmla="*/ 2147483647 w 525"/>
              <a:gd name="T37" fmla="*/ 2147483647 h 1307"/>
              <a:gd name="T38" fmla="*/ 2147483647 w 525"/>
              <a:gd name="T39" fmla="*/ 0 h 1307"/>
              <a:gd name="T40" fmla="*/ 2147483647 w 525"/>
              <a:gd name="T41" fmla="*/ 2147483647 h 1307"/>
              <a:gd name="T42" fmla="*/ 2147483647 w 525"/>
              <a:gd name="T43" fmla="*/ 2147483647 h 1307"/>
              <a:gd name="T44" fmla="*/ 2147483647 w 525"/>
              <a:gd name="T45" fmla="*/ 2147483647 h 1307"/>
              <a:gd name="T46" fmla="*/ 2147483647 w 525"/>
              <a:gd name="T47" fmla="*/ 2147483647 h 1307"/>
              <a:gd name="T48" fmla="*/ 2147483647 w 525"/>
              <a:gd name="T49" fmla="*/ 2147483647 h 1307"/>
              <a:gd name="T50" fmla="*/ 2147483647 w 525"/>
              <a:gd name="T51" fmla="*/ 2147483647 h 1307"/>
              <a:gd name="T52" fmla="*/ 2147483647 w 525"/>
              <a:gd name="T53" fmla="*/ 2147483647 h 1307"/>
              <a:gd name="T54" fmla="*/ 2147483647 w 525"/>
              <a:gd name="T55" fmla="*/ 2147483647 h 1307"/>
              <a:gd name="T56" fmla="*/ 2147483647 w 525"/>
              <a:gd name="T57" fmla="*/ 2147483647 h 1307"/>
              <a:gd name="T58" fmla="*/ 2147483647 w 525"/>
              <a:gd name="T59" fmla="*/ 2147483647 h 1307"/>
              <a:gd name="T60" fmla="*/ 2147483647 w 525"/>
              <a:gd name="T61" fmla="*/ 2147483647 h 1307"/>
              <a:gd name="T62" fmla="*/ 2147483647 w 525"/>
              <a:gd name="T63" fmla="*/ 2147483647 h 1307"/>
              <a:gd name="T64" fmla="*/ 2147483647 w 525"/>
              <a:gd name="T65" fmla="*/ 2147483647 h 1307"/>
              <a:gd name="T66" fmla="*/ 2147483647 w 525"/>
              <a:gd name="T67" fmla="*/ 2147483647 h 1307"/>
              <a:gd name="T68" fmla="*/ 2147483647 w 525"/>
              <a:gd name="T69" fmla="*/ 2147483647 h 1307"/>
              <a:gd name="T70" fmla="*/ 2147483647 w 525"/>
              <a:gd name="T71" fmla="*/ 2147483647 h 1307"/>
              <a:gd name="T72" fmla="*/ 2147483647 w 525"/>
              <a:gd name="T73" fmla="*/ 2147483647 h 1307"/>
              <a:gd name="T74" fmla="*/ 2147483647 w 525"/>
              <a:gd name="T75" fmla="*/ 2147483647 h 1307"/>
              <a:gd name="T76" fmla="*/ 2147483647 w 525"/>
              <a:gd name="T77" fmla="*/ 2147483647 h 130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525"/>
              <a:gd name="T118" fmla="*/ 0 h 1307"/>
              <a:gd name="T119" fmla="*/ 525 w 525"/>
              <a:gd name="T120" fmla="*/ 1307 h 1307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525" h="1307">
                <a:moveTo>
                  <a:pt x="146" y="1103"/>
                </a:moveTo>
                <a:lnTo>
                  <a:pt x="50" y="1175"/>
                </a:lnTo>
                <a:lnTo>
                  <a:pt x="22" y="1199"/>
                </a:lnTo>
                <a:lnTo>
                  <a:pt x="0" y="1249"/>
                </a:lnTo>
                <a:lnTo>
                  <a:pt x="29" y="1300"/>
                </a:lnTo>
                <a:lnTo>
                  <a:pt x="58" y="1307"/>
                </a:lnTo>
                <a:lnTo>
                  <a:pt x="146" y="1278"/>
                </a:lnTo>
                <a:lnTo>
                  <a:pt x="277" y="1175"/>
                </a:lnTo>
                <a:lnTo>
                  <a:pt x="394" y="1053"/>
                </a:lnTo>
                <a:lnTo>
                  <a:pt x="518" y="913"/>
                </a:lnTo>
                <a:lnTo>
                  <a:pt x="525" y="855"/>
                </a:lnTo>
                <a:lnTo>
                  <a:pt x="525" y="695"/>
                </a:lnTo>
                <a:lnTo>
                  <a:pt x="489" y="446"/>
                </a:lnTo>
                <a:lnTo>
                  <a:pt x="511" y="300"/>
                </a:lnTo>
                <a:lnTo>
                  <a:pt x="525" y="241"/>
                </a:lnTo>
                <a:lnTo>
                  <a:pt x="503" y="212"/>
                </a:lnTo>
                <a:lnTo>
                  <a:pt x="452" y="183"/>
                </a:lnTo>
                <a:lnTo>
                  <a:pt x="415" y="162"/>
                </a:lnTo>
                <a:lnTo>
                  <a:pt x="437" y="30"/>
                </a:lnTo>
                <a:lnTo>
                  <a:pt x="423" y="0"/>
                </a:lnTo>
                <a:lnTo>
                  <a:pt x="394" y="9"/>
                </a:lnTo>
                <a:lnTo>
                  <a:pt x="379" y="176"/>
                </a:lnTo>
                <a:lnTo>
                  <a:pt x="365" y="219"/>
                </a:lnTo>
                <a:lnTo>
                  <a:pt x="358" y="248"/>
                </a:lnTo>
                <a:lnTo>
                  <a:pt x="299" y="227"/>
                </a:lnTo>
                <a:lnTo>
                  <a:pt x="255" y="227"/>
                </a:lnTo>
                <a:lnTo>
                  <a:pt x="255" y="255"/>
                </a:lnTo>
                <a:lnTo>
                  <a:pt x="284" y="279"/>
                </a:lnTo>
                <a:lnTo>
                  <a:pt x="336" y="279"/>
                </a:lnTo>
                <a:lnTo>
                  <a:pt x="372" y="307"/>
                </a:lnTo>
                <a:lnTo>
                  <a:pt x="401" y="358"/>
                </a:lnTo>
                <a:lnTo>
                  <a:pt x="430" y="439"/>
                </a:lnTo>
                <a:lnTo>
                  <a:pt x="452" y="599"/>
                </a:lnTo>
                <a:lnTo>
                  <a:pt x="452" y="745"/>
                </a:lnTo>
                <a:lnTo>
                  <a:pt x="437" y="862"/>
                </a:lnTo>
                <a:lnTo>
                  <a:pt x="408" y="913"/>
                </a:lnTo>
                <a:lnTo>
                  <a:pt x="306" y="986"/>
                </a:lnTo>
                <a:lnTo>
                  <a:pt x="196" y="1053"/>
                </a:lnTo>
                <a:lnTo>
                  <a:pt x="146" y="1103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582" name="Group 13"/>
          <p:cNvGrpSpPr>
            <a:grpSpLocks/>
          </p:cNvGrpSpPr>
          <p:nvPr/>
        </p:nvGrpSpPr>
        <p:grpSpPr bwMode="auto">
          <a:xfrm>
            <a:off x="7239000" y="5026025"/>
            <a:ext cx="538163" cy="1603375"/>
            <a:chOff x="240" y="2880"/>
            <a:chExt cx="339" cy="1010"/>
          </a:xfrm>
        </p:grpSpPr>
        <p:sp>
          <p:nvSpPr>
            <p:cNvPr id="24590" name="Freeform 14"/>
            <p:cNvSpPr>
              <a:spLocks/>
            </p:cNvSpPr>
            <p:nvPr/>
          </p:nvSpPr>
          <p:spPr bwMode="auto">
            <a:xfrm flipH="1">
              <a:off x="361" y="2969"/>
              <a:ext cx="142" cy="191"/>
            </a:xfrm>
            <a:custGeom>
              <a:avLst/>
              <a:gdLst>
                <a:gd name="T0" fmla="*/ 0 w 432"/>
                <a:gd name="T1" fmla="*/ 0 h 485"/>
                <a:gd name="T2" fmla="*/ 0 w 432"/>
                <a:gd name="T3" fmla="*/ 0 h 485"/>
                <a:gd name="T4" fmla="*/ 0 w 432"/>
                <a:gd name="T5" fmla="*/ 0 h 485"/>
                <a:gd name="T6" fmla="*/ 0 w 432"/>
                <a:gd name="T7" fmla="*/ 0 h 485"/>
                <a:gd name="T8" fmla="*/ 0 w 432"/>
                <a:gd name="T9" fmla="*/ 0 h 485"/>
                <a:gd name="T10" fmla="*/ 0 w 432"/>
                <a:gd name="T11" fmla="*/ 0 h 485"/>
                <a:gd name="T12" fmla="*/ 0 w 432"/>
                <a:gd name="T13" fmla="*/ 0 h 485"/>
                <a:gd name="T14" fmla="*/ 0 w 432"/>
                <a:gd name="T15" fmla="*/ 0 h 485"/>
                <a:gd name="T16" fmla="*/ 0 w 432"/>
                <a:gd name="T17" fmla="*/ 0 h 485"/>
                <a:gd name="T18" fmla="*/ 0 w 432"/>
                <a:gd name="T19" fmla="*/ 0 h 485"/>
                <a:gd name="T20" fmla="*/ 0 w 432"/>
                <a:gd name="T21" fmla="*/ 0 h 485"/>
                <a:gd name="T22" fmla="*/ 0 w 432"/>
                <a:gd name="T23" fmla="*/ 0 h 485"/>
                <a:gd name="T24" fmla="*/ 0 w 432"/>
                <a:gd name="T25" fmla="*/ 0 h 485"/>
                <a:gd name="T26" fmla="*/ 0 w 432"/>
                <a:gd name="T27" fmla="*/ 0 h 485"/>
                <a:gd name="T28" fmla="*/ 0 w 432"/>
                <a:gd name="T29" fmla="*/ 0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2"/>
                <a:gd name="T46" fmla="*/ 0 h 485"/>
                <a:gd name="T47" fmla="*/ 432 w 432"/>
                <a:gd name="T48" fmla="*/ 485 h 48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2" h="485">
                  <a:moveTo>
                    <a:pt x="123" y="206"/>
                  </a:moveTo>
                  <a:lnTo>
                    <a:pt x="159" y="53"/>
                  </a:lnTo>
                  <a:lnTo>
                    <a:pt x="248" y="0"/>
                  </a:lnTo>
                  <a:lnTo>
                    <a:pt x="335" y="0"/>
                  </a:lnTo>
                  <a:lnTo>
                    <a:pt x="388" y="53"/>
                  </a:lnTo>
                  <a:lnTo>
                    <a:pt x="432" y="215"/>
                  </a:lnTo>
                  <a:lnTo>
                    <a:pt x="415" y="349"/>
                  </a:lnTo>
                  <a:lnTo>
                    <a:pt x="379" y="458"/>
                  </a:lnTo>
                  <a:lnTo>
                    <a:pt x="309" y="485"/>
                  </a:lnTo>
                  <a:lnTo>
                    <a:pt x="221" y="475"/>
                  </a:lnTo>
                  <a:lnTo>
                    <a:pt x="132" y="368"/>
                  </a:lnTo>
                  <a:lnTo>
                    <a:pt x="123" y="288"/>
                  </a:lnTo>
                  <a:lnTo>
                    <a:pt x="0" y="242"/>
                  </a:lnTo>
                  <a:lnTo>
                    <a:pt x="0" y="189"/>
                  </a:lnTo>
                  <a:lnTo>
                    <a:pt x="123" y="20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5"/>
            <p:cNvSpPr>
              <a:spLocks/>
            </p:cNvSpPr>
            <p:nvPr/>
          </p:nvSpPr>
          <p:spPr bwMode="auto">
            <a:xfrm flipH="1">
              <a:off x="371" y="3171"/>
              <a:ext cx="165" cy="325"/>
            </a:xfrm>
            <a:custGeom>
              <a:avLst/>
              <a:gdLst>
                <a:gd name="T0" fmla="*/ 0 w 500"/>
                <a:gd name="T1" fmla="*/ 0 h 828"/>
                <a:gd name="T2" fmla="*/ 0 w 500"/>
                <a:gd name="T3" fmla="*/ 0 h 828"/>
                <a:gd name="T4" fmla="*/ 0 w 500"/>
                <a:gd name="T5" fmla="*/ 0 h 828"/>
                <a:gd name="T6" fmla="*/ 0 w 500"/>
                <a:gd name="T7" fmla="*/ 0 h 828"/>
                <a:gd name="T8" fmla="*/ 0 w 500"/>
                <a:gd name="T9" fmla="*/ 0 h 828"/>
                <a:gd name="T10" fmla="*/ 0 w 500"/>
                <a:gd name="T11" fmla="*/ 0 h 828"/>
                <a:gd name="T12" fmla="*/ 0 w 500"/>
                <a:gd name="T13" fmla="*/ 0 h 828"/>
                <a:gd name="T14" fmla="*/ 0 w 500"/>
                <a:gd name="T15" fmla="*/ 0 h 828"/>
                <a:gd name="T16" fmla="*/ 0 w 500"/>
                <a:gd name="T17" fmla="*/ 0 h 828"/>
                <a:gd name="T18" fmla="*/ 0 w 500"/>
                <a:gd name="T19" fmla="*/ 0 h 828"/>
                <a:gd name="T20" fmla="*/ 0 w 500"/>
                <a:gd name="T21" fmla="*/ 0 h 828"/>
                <a:gd name="T22" fmla="*/ 0 w 500"/>
                <a:gd name="T23" fmla="*/ 0 h 828"/>
                <a:gd name="T24" fmla="*/ 0 w 500"/>
                <a:gd name="T25" fmla="*/ 0 h 828"/>
                <a:gd name="T26" fmla="*/ 0 w 500"/>
                <a:gd name="T27" fmla="*/ 0 h 828"/>
                <a:gd name="T28" fmla="*/ 0 w 500"/>
                <a:gd name="T29" fmla="*/ 0 h 828"/>
                <a:gd name="T30" fmla="*/ 0 w 500"/>
                <a:gd name="T31" fmla="*/ 0 h 828"/>
                <a:gd name="T32" fmla="*/ 0 w 500"/>
                <a:gd name="T33" fmla="*/ 0 h 828"/>
                <a:gd name="T34" fmla="*/ 0 w 500"/>
                <a:gd name="T35" fmla="*/ 0 h 828"/>
                <a:gd name="T36" fmla="*/ 0 w 500"/>
                <a:gd name="T37" fmla="*/ 0 h 828"/>
                <a:gd name="T38" fmla="*/ 0 w 500"/>
                <a:gd name="T39" fmla="*/ 0 h 828"/>
                <a:gd name="T40" fmla="*/ 0 w 500"/>
                <a:gd name="T41" fmla="*/ 0 h 828"/>
                <a:gd name="T42" fmla="*/ 0 w 500"/>
                <a:gd name="T43" fmla="*/ 0 h 828"/>
                <a:gd name="T44" fmla="*/ 0 w 500"/>
                <a:gd name="T45" fmla="*/ 0 h 828"/>
                <a:gd name="T46" fmla="*/ 0 w 500"/>
                <a:gd name="T47" fmla="*/ 0 h 828"/>
                <a:gd name="T48" fmla="*/ 0 w 500"/>
                <a:gd name="T49" fmla="*/ 0 h 828"/>
                <a:gd name="T50" fmla="*/ 0 w 500"/>
                <a:gd name="T51" fmla="*/ 0 h 828"/>
                <a:gd name="T52" fmla="*/ 0 w 500"/>
                <a:gd name="T53" fmla="*/ 0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00"/>
                <a:gd name="T82" fmla="*/ 0 h 828"/>
                <a:gd name="T83" fmla="*/ 500 w 500"/>
                <a:gd name="T84" fmla="*/ 828 h 8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00" h="828">
                  <a:moveTo>
                    <a:pt x="41" y="173"/>
                  </a:moveTo>
                  <a:lnTo>
                    <a:pt x="163" y="35"/>
                  </a:lnTo>
                  <a:lnTo>
                    <a:pt x="232" y="0"/>
                  </a:lnTo>
                  <a:lnTo>
                    <a:pt x="366" y="5"/>
                  </a:lnTo>
                  <a:lnTo>
                    <a:pt x="488" y="57"/>
                  </a:lnTo>
                  <a:lnTo>
                    <a:pt x="500" y="126"/>
                  </a:lnTo>
                  <a:lnTo>
                    <a:pt x="483" y="207"/>
                  </a:lnTo>
                  <a:lnTo>
                    <a:pt x="396" y="281"/>
                  </a:lnTo>
                  <a:lnTo>
                    <a:pt x="349" y="414"/>
                  </a:lnTo>
                  <a:lnTo>
                    <a:pt x="349" y="552"/>
                  </a:lnTo>
                  <a:lnTo>
                    <a:pt x="384" y="637"/>
                  </a:lnTo>
                  <a:lnTo>
                    <a:pt x="448" y="695"/>
                  </a:lnTo>
                  <a:lnTo>
                    <a:pt x="448" y="765"/>
                  </a:lnTo>
                  <a:lnTo>
                    <a:pt x="419" y="800"/>
                  </a:lnTo>
                  <a:lnTo>
                    <a:pt x="384" y="816"/>
                  </a:lnTo>
                  <a:lnTo>
                    <a:pt x="268" y="828"/>
                  </a:lnTo>
                  <a:lnTo>
                    <a:pt x="163" y="747"/>
                  </a:lnTo>
                  <a:lnTo>
                    <a:pt x="53" y="574"/>
                  </a:lnTo>
                  <a:lnTo>
                    <a:pt x="0" y="368"/>
                  </a:lnTo>
                  <a:lnTo>
                    <a:pt x="140" y="436"/>
                  </a:lnTo>
                  <a:lnTo>
                    <a:pt x="192" y="436"/>
                  </a:lnTo>
                  <a:lnTo>
                    <a:pt x="227" y="396"/>
                  </a:lnTo>
                  <a:lnTo>
                    <a:pt x="251" y="316"/>
                  </a:lnTo>
                  <a:lnTo>
                    <a:pt x="209" y="293"/>
                  </a:lnTo>
                  <a:lnTo>
                    <a:pt x="53" y="293"/>
                  </a:lnTo>
                  <a:lnTo>
                    <a:pt x="18" y="293"/>
                  </a:lnTo>
                  <a:lnTo>
                    <a:pt x="41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6"/>
            <p:cNvSpPr>
              <a:spLocks/>
            </p:cNvSpPr>
            <p:nvPr/>
          </p:nvSpPr>
          <p:spPr bwMode="auto">
            <a:xfrm flipH="1">
              <a:off x="325" y="3185"/>
              <a:ext cx="87" cy="352"/>
            </a:xfrm>
            <a:custGeom>
              <a:avLst/>
              <a:gdLst>
                <a:gd name="T0" fmla="*/ 0 w 265"/>
                <a:gd name="T1" fmla="*/ 0 h 895"/>
                <a:gd name="T2" fmla="*/ 0 w 265"/>
                <a:gd name="T3" fmla="*/ 0 h 895"/>
                <a:gd name="T4" fmla="*/ 0 w 265"/>
                <a:gd name="T5" fmla="*/ 0 h 895"/>
                <a:gd name="T6" fmla="*/ 0 w 265"/>
                <a:gd name="T7" fmla="*/ 0 h 895"/>
                <a:gd name="T8" fmla="*/ 0 w 265"/>
                <a:gd name="T9" fmla="*/ 0 h 895"/>
                <a:gd name="T10" fmla="*/ 0 w 265"/>
                <a:gd name="T11" fmla="*/ 0 h 895"/>
                <a:gd name="T12" fmla="*/ 0 w 265"/>
                <a:gd name="T13" fmla="*/ 0 h 895"/>
                <a:gd name="T14" fmla="*/ 0 w 265"/>
                <a:gd name="T15" fmla="*/ 0 h 895"/>
                <a:gd name="T16" fmla="*/ 0 w 265"/>
                <a:gd name="T17" fmla="*/ 0 h 895"/>
                <a:gd name="T18" fmla="*/ 0 w 265"/>
                <a:gd name="T19" fmla="*/ 0 h 895"/>
                <a:gd name="T20" fmla="*/ 0 w 265"/>
                <a:gd name="T21" fmla="*/ 0 h 895"/>
                <a:gd name="T22" fmla="*/ 0 w 265"/>
                <a:gd name="T23" fmla="*/ 0 h 895"/>
                <a:gd name="T24" fmla="*/ 0 w 265"/>
                <a:gd name="T25" fmla="*/ 0 h 895"/>
                <a:gd name="T26" fmla="*/ 0 w 265"/>
                <a:gd name="T27" fmla="*/ 0 h 895"/>
                <a:gd name="T28" fmla="*/ 0 w 265"/>
                <a:gd name="T29" fmla="*/ 0 h 895"/>
                <a:gd name="T30" fmla="*/ 0 w 265"/>
                <a:gd name="T31" fmla="*/ 0 h 895"/>
                <a:gd name="T32" fmla="*/ 0 w 265"/>
                <a:gd name="T33" fmla="*/ 0 h 895"/>
                <a:gd name="T34" fmla="*/ 0 w 265"/>
                <a:gd name="T35" fmla="*/ 0 h 895"/>
                <a:gd name="T36" fmla="*/ 0 w 265"/>
                <a:gd name="T37" fmla="*/ 0 h 895"/>
                <a:gd name="T38" fmla="*/ 0 w 265"/>
                <a:gd name="T39" fmla="*/ 0 h 895"/>
                <a:gd name="T40" fmla="*/ 0 w 265"/>
                <a:gd name="T41" fmla="*/ 0 h 895"/>
                <a:gd name="T42" fmla="*/ 0 w 265"/>
                <a:gd name="T43" fmla="*/ 0 h 895"/>
                <a:gd name="T44" fmla="*/ 0 w 265"/>
                <a:gd name="T45" fmla="*/ 0 h 895"/>
                <a:gd name="T46" fmla="*/ 0 w 265"/>
                <a:gd name="T47" fmla="*/ 0 h 895"/>
                <a:gd name="T48" fmla="*/ 0 w 265"/>
                <a:gd name="T49" fmla="*/ 0 h 895"/>
                <a:gd name="T50" fmla="*/ 0 w 265"/>
                <a:gd name="T51" fmla="*/ 0 h 895"/>
                <a:gd name="T52" fmla="*/ 0 w 265"/>
                <a:gd name="T53" fmla="*/ 0 h 895"/>
                <a:gd name="T54" fmla="*/ 0 w 265"/>
                <a:gd name="T55" fmla="*/ 0 h 8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65"/>
                <a:gd name="T85" fmla="*/ 0 h 895"/>
                <a:gd name="T86" fmla="*/ 265 w 265"/>
                <a:gd name="T87" fmla="*/ 895 h 89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65" h="895">
                  <a:moveTo>
                    <a:pt x="0" y="75"/>
                  </a:moveTo>
                  <a:lnTo>
                    <a:pt x="29" y="23"/>
                  </a:lnTo>
                  <a:lnTo>
                    <a:pt x="83" y="0"/>
                  </a:lnTo>
                  <a:lnTo>
                    <a:pt x="135" y="5"/>
                  </a:lnTo>
                  <a:lnTo>
                    <a:pt x="206" y="108"/>
                  </a:lnTo>
                  <a:lnTo>
                    <a:pt x="265" y="264"/>
                  </a:lnTo>
                  <a:lnTo>
                    <a:pt x="265" y="384"/>
                  </a:lnTo>
                  <a:lnTo>
                    <a:pt x="241" y="447"/>
                  </a:lnTo>
                  <a:lnTo>
                    <a:pt x="118" y="522"/>
                  </a:lnTo>
                  <a:lnTo>
                    <a:pt x="83" y="573"/>
                  </a:lnTo>
                  <a:lnTo>
                    <a:pt x="83" y="608"/>
                  </a:lnTo>
                  <a:lnTo>
                    <a:pt x="123" y="654"/>
                  </a:lnTo>
                  <a:lnTo>
                    <a:pt x="189" y="723"/>
                  </a:lnTo>
                  <a:lnTo>
                    <a:pt x="224" y="814"/>
                  </a:lnTo>
                  <a:lnTo>
                    <a:pt x="212" y="895"/>
                  </a:lnTo>
                  <a:lnTo>
                    <a:pt x="177" y="877"/>
                  </a:lnTo>
                  <a:lnTo>
                    <a:pt x="159" y="764"/>
                  </a:lnTo>
                  <a:lnTo>
                    <a:pt x="101" y="694"/>
                  </a:lnTo>
                  <a:lnTo>
                    <a:pt x="54" y="676"/>
                  </a:lnTo>
                  <a:lnTo>
                    <a:pt x="29" y="643"/>
                  </a:lnTo>
                  <a:lnTo>
                    <a:pt x="29" y="568"/>
                  </a:lnTo>
                  <a:lnTo>
                    <a:pt x="64" y="505"/>
                  </a:lnTo>
                  <a:lnTo>
                    <a:pt x="123" y="465"/>
                  </a:lnTo>
                  <a:lnTo>
                    <a:pt x="212" y="402"/>
                  </a:lnTo>
                  <a:lnTo>
                    <a:pt x="224" y="327"/>
                  </a:lnTo>
                  <a:lnTo>
                    <a:pt x="177" y="224"/>
                  </a:lnTo>
                  <a:lnTo>
                    <a:pt x="101" y="143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7"/>
            <p:cNvSpPr>
              <a:spLocks/>
            </p:cNvSpPr>
            <p:nvPr/>
          </p:nvSpPr>
          <p:spPr bwMode="auto">
            <a:xfrm flipH="1">
              <a:off x="308" y="3434"/>
              <a:ext cx="126" cy="456"/>
            </a:xfrm>
            <a:custGeom>
              <a:avLst/>
              <a:gdLst>
                <a:gd name="T0" fmla="*/ 0 w 383"/>
                <a:gd name="T1" fmla="*/ 0 h 1160"/>
                <a:gd name="T2" fmla="*/ 0 w 383"/>
                <a:gd name="T3" fmla="*/ 0 h 1160"/>
                <a:gd name="T4" fmla="*/ 0 w 383"/>
                <a:gd name="T5" fmla="*/ 0 h 1160"/>
                <a:gd name="T6" fmla="*/ 0 w 383"/>
                <a:gd name="T7" fmla="*/ 0 h 1160"/>
                <a:gd name="T8" fmla="*/ 0 w 383"/>
                <a:gd name="T9" fmla="*/ 0 h 1160"/>
                <a:gd name="T10" fmla="*/ 0 w 383"/>
                <a:gd name="T11" fmla="*/ 0 h 1160"/>
                <a:gd name="T12" fmla="*/ 0 w 383"/>
                <a:gd name="T13" fmla="*/ 0 h 1160"/>
                <a:gd name="T14" fmla="*/ 0 w 383"/>
                <a:gd name="T15" fmla="*/ 0 h 1160"/>
                <a:gd name="T16" fmla="*/ 0 w 383"/>
                <a:gd name="T17" fmla="*/ 1 h 1160"/>
                <a:gd name="T18" fmla="*/ 0 w 383"/>
                <a:gd name="T19" fmla="*/ 1 h 1160"/>
                <a:gd name="T20" fmla="*/ 0 w 383"/>
                <a:gd name="T21" fmla="*/ 1 h 1160"/>
                <a:gd name="T22" fmla="*/ 0 w 383"/>
                <a:gd name="T23" fmla="*/ 1 h 1160"/>
                <a:gd name="T24" fmla="*/ 0 w 383"/>
                <a:gd name="T25" fmla="*/ 1 h 1160"/>
                <a:gd name="T26" fmla="*/ 0 w 383"/>
                <a:gd name="T27" fmla="*/ 1 h 1160"/>
                <a:gd name="T28" fmla="*/ 0 w 383"/>
                <a:gd name="T29" fmla="*/ 1 h 1160"/>
                <a:gd name="T30" fmla="*/ 0 w 383"/>
                <a:gd name="T31" fmla="*/ 1 h 1160"/>
                <a:gd name="T32" fmla="*/ 0 w 383"/>
                <a:gd name="T33" fmla="*/ 1 h 1160"/>
                <a:gd name="T34" fmla="*/ 0 w 383"/>
                <a:gd name="T35" fmla="*/ 1 h 1160"/>
                <a:gd name="T36" fmla="*/ 0 w 383"/>
                <a:gd name="T37" fmla="*/ 1 h 1160"/>
                <a:gd name="T38" fmla="*/ 0 w 383"/>
                <a:gd name="T39" fmla="*/ 0 h 1160"/>
                <a:gd name="T40" fmla="*/ 0 w 383"/>
                <a:gd name="T41" fmla="*/ 0 h 1160"/>
                <a:gd name="T42" fmla="*/ 0 w 383"/>
                <a:gd name="T43" fmla="*/ 0 h 1160"/>
                <a:gd name="T44" fmla="*/ 0 w 383"/>
                <a:gd name="T45" fmla="*/ 0 h 1160"/>
                <a:gd name="T46" fmla="*/ 0 w 383"/>
                <a:gd name="T47" fmla="*/ 0 h 1160"/>
                <a:gd name="T48" fmla="*/ 0 w 383"/>
                <a:gd name="T49" fmla="*/ 0 h 1160"/>
                <a:gd name="T50" fmla="*/ 0 w 383"/>
                <a:gd name="T51" fmla="*/ 0 h 1160"/>
                <a:gd name="T52" fmla="*/ 0 w 383"/>
                <a:gd name="T53" fmla="*/ 0 h 1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83"/>
                <a:gd name="T82" fmla="*/ 0 h 1160"/>
                <a:gd name="T83" fmla="*/ 383 w 383"/>
                <a:gd name="T84" fmla="*/ 1160 h 1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83" h="1160">
                  <a:moveTo>
                    <a:pt x="0" y="0"/>
                  </a:moveTo>
                  <a:lnTo>
                    <a:pt x="99" y="17"/>
                  </a:lnTo>
                  <a:lnTo>
                    <a:pt x="151" y="103"/>
                  </a:lnTo>
                  <a:lnTo>
                    <a:pt x="203" y="257"/>
                  </a:lnTo>
                  <a:lnTo>
                    <a:pt x="226" y="451"/>
                  </a:lnTo>
                  <a:lnTo>
                    <a:pt x="226" y="560"/>
                  </a:lnTo>
                  <a:lnTo>
                    <a:pt x="191" y="696"/>
                  </a:lnTo>
                  <a:lnTo>
                    <a:pt x="134" y="885"/>
                  </a:lnTo>
                  <a:lnTo>
                    <a:pt x="122" y="937"/>
                  </a:lnTo>
                  <a:lnTo>
                    <a:pt x="139" y="965"/>
                  </a:lnTo>
                  <a:lnTo>
                    <a:pt x="261" y="1006"/>
                  </a:lnTo>
                  <a:lnTo>
                    <a:pt x="383" y="1086"/>
                  </a:lnTo>
                  <a:lnTo>
                    <a:pt x="378" y="1119"/>
                  </a:lnTo>
                  <a:lnTo>
                    <a:pt x="290" y="1160"/>
                  </a:lnTo>
                  <a:lnTo>
                    <a:pt x="256" y="1142"/>
                  </a:lnTo>
                  <a:lnTo>
                    <a:pt x="191" y="1057"/>
                  </a:lnTo>
                  <a:lnTo>
                    <a:pt x="116" y="1016"/>
                  </a:lnTo>
                  <a:lnTo>
                    <a:pt x="34" y="988"/>
                  </a:lnTo>
                  <a:lnTo>
                    <a:pt x="29" y="948"/>
                  </a:lnTo>
                  <a:lnTo>
                    <a:pt x="52" y="868"/>
                  </a:lnTo>
                  <a:lnTo>
                    <a:pt x="116" y="743"/>
                  </a:lnTo>
                  <a:lnTo>
                    <a:pt x="156" y="594"/>
                  </a:lnTo>
                  <a:lnTo>
                    <a:pt x="156" y="423"/>
                  </a:lnTo>
                  <a:lnTo>
                    <a:pt x="122" y="274"/>
                  </a:lnTo>
                  <a:lnTo>
                    <a:pt x="47" y="136"/>
                  </a:lnTo>
                  <a:lnTo>
                    <a:pt x="12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8"/>
            <p:cNvSpPr>
              <a:spLocks/>
            </p:cNvSpPr>
            <p:nvPr/>
          </p:nvSpPr>
          <p:spPr bwMode="auto">
            <a:xfrm flipH="1">
              <a:off x="427" y="3432"/>
              <a:ext cx="152" cy="404"/>
            </a:xfrm>
            <a:custGeom>
              <a:avLst/>
              <a:gdLst>
                <a:gd name="T0" fmla="*/ 0 w 461"/>
                <a:gd name="T1" fmla="*/ 0 h 1027"/>
                <a:gd name="T2" fmla="*/ 0 w 461"/>
                <a:gd name="T3" fmla="*/ 0 h 1027"/>
                <a:gd name="T4" fmla="*/ 0 w 461"/>
                <a:gd name="T5" fmla="*/ 0 h 1027"/>
                <a:gd name="T6" fmla="*/ 0 w 461"/>
                <a:gd name="T7" fmla="*/ 0 h 1027"/>
                <a:gd name="T8" fmla="*/ 0 w 461"/>
                <a:gd name="T9" fmla="*/ 0 h 1027"/>
                <a:gd name="T10" fmla="*/ 0 w 461"/>
                <a:gd name="T11" fmla="*/ 0 h 1027"/>
                <a:gd name="T12" fmla="*/ 0 w 461"/>
                <a:gd name="T13" fmla="*/ 0 h 1027"/>
                <a:gd name="T14" fmla="*/ 0 w 461"/>
                <a:gd name="T15" fmla="*/ 0 h 1027"/>
                <a:gd name="T16" fmla="*/ 0 w 461"/>
                <a:gd name="T17" fmla="*/ 0 h 1027"/>
                <a:gd name="T18" fmla="*/ 0 w 461"/>
                <a:gd name="T19" fmla="*/ 1 h 1027"/>
                <a:gd name="T20" fmla="*/ 0 w 461"/>
                <a:gd name="T21" fmla="*/ 1 h 1027"/>
                <a:gd name="T22" fmla="*/ 0 w 461"/>
                <a:gd name="T23" fmla="*/ 1 h 1027"/>
                <a:gd name="T24" fmla="*/ 0 w 461"/>
                <a:gd name="T25" fmla="*/ 1 h 1027"/>
                <a:gd name="T26" fmla="*/ 0 w 461"/>
                <a:gd name="T27" fmla="*/ 1 h 1027"/>
                <a:gd name="T28" fmla="*/ 0 w 461"/>
                <a:gd name="T29" fmla="*/ 1 h 1027"/>
                <a:gd name="T30" fmla="*/ 0 w 461"/>
                <a:gd name="T31" fmla="*/ 1 h 1027"/>
                <a:gd name="T32" fmla="*/ 0 w 461"/>
                <a:gd name="T33" fmla="*/ 1 h 1027"/>
                <a:gd name="T34" fmla="*/ 0 w 461"/>
                <a:gd name="T35" fmla="*/ 1 h 1027"/>
                <a:gd name="T36" fmla="*/ 0 w 461"/>
                <a:gd name="T37" fmla="*/ 1 h 1027"/>
                <a:gd name="T38" fmla="*/ 0 w 461"/>
                <a:gd name="T39" fmla="*/ 1 h 1027"/>
                <a:gd name="T40" fmla="*/ 0 w 461"/>
                <a:gd name="T41" fmla="*/ 1 h 1027"/>
                <a:gd name="T42" fmla="*/ 0 w 461"/>
                <a:gd name="T43" fmla="*/ 0 h 1027"/>
                <a:gd name="T44" fmla="*/ 0 w 461"/>
                <a:gd name="T45" fmla="*/ 0 h 1027"/>
                <a:gd name="T46" fmla="*/ 0 w 461"/>
                <a:gd name="T47" fmla="*/ 0 h 1027"/>
                <a:gd name="T48" fmla="*/ 0 w 461"/>
                <a:gd name="T49" fmla="*/ 0 h 1027"/>
                <a:gd name="T50" fmla="*/ 0 w 461"/>
                <a:gd name="T51" fmla="*/ 0 h 1027"/>
                <a:gd name="T52" fmla="*/ 0 w 461"/>
                <a:gd name="T53" fmla="*/ 0 h 1027"/>
                <a:gd name="T54" fmla="*/ 0 w 461"/>
                <a:gd name="T55" fmla="*/ 0 h 10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61"/>
                <a:gd name="T85" fmla="*/ 0 h 1027"/>
                <a:gd name="T86" fmla="*/ 461 w 461"/>
                <a:gd name="T87" fmla="*/ 1027 h 10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61" h="1027">
                  <a:moveTo>
                    <a:pt x="421" y="0"/>
                  </a:moveTo>
                  <a:lnTo>
                    <a:pt x="449" y="22"/>
                  </a:lnTo>
                  <a:lnTo>
                    <a:pt x="461" y="91"/>
                  </a:lnTo>
                  <a:lnTo>
                    <a:pt x="439" y="159"/>
                  </a:lnTo>
                  <a:lnTo>
                    <a:pt x="380" y="245"/>
                  </a:lnTo>
                  <a:lnTo>
                    <a:pt x="315" y="348"/>
                  </a:lnTo>
                  <a:lnTo>
                    <a:pt x="293" y="462"/>
                  </a:lnTo>
                  <a:lnTo>
                    <a:pt x="310" y="645"/>
                  </a:lnTo>
                  <a:lnTo>
                    <a:pt x="350" y="868"/>
                  </a:lnTo>
                  <a:lnTo>
                    <a:pt x="380" y="959"/>
                  </a:lnTo>
                  <a:lnTo>
                    <a:pt x="368" y="987"/>
                  </a:lnTo>
                  <a:lnTo>
                    <a:pt x="298" y="992"/>
                  </a:lnTo>
                  <a:lnTo>
                    <a:pt x="211" y="969"/>
                  </a:lnTo>
                  <a:lnTo>
                    <a:pt x="134" y="1004"/>
                  </a:lnTo>
                  <a:lnTo>
                    <a:pt x="87" y="1027"/>
                  </a:lnTo>
                  <a:lnTo>
                    <a:pt x="53" y="1022"/>
                  </a:lnTo>
                  <a:lnTo>
                    <a:pt x="0" y="959"/>
                  </a:lnTo>
                  <a:lnTo>
                    <a:pt x="53" y="936"/>
                  </a:lnTo>
                  <a:lnTo>
                    <a:pt x="187" y="908"/>
                  </a:lnTo>
                  <a:lnTo>
                    <a:pt x="263" y="936"/>
                  </a:lnTo>
                  <a:lnTo>
                    <a:pt x="315" y="936"/>
                  </a:lnTo>
                  <a:lnTo>
                    <a:pt x="310" y="890"/>
                  </a:lnTo>
                  <a:lnTo>
                    <a:pt x="258" y="616"/>
                  </a:lnTo>
                  <a:lnTo>
                    <a:pt x="222" y="456"/>
                  </a:lnTo>
                  <a:lnTo>
                    <a:pt x="228" y="376"/>
                  </a:lnTo>
                  <a:lnTo>
                    <a:pt x="280" y="227"/>
                  </a:lnTo>
                  <a:lnTo>
                    <a:pt x="333" y="91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19"/>
            <p:cNvSpPr>
              <a:spLocks/>
            </p:cNvSpPr>
            <p:nvPr/>
          </p:nvSpPr>
          <p:spPr bwMode="auto">
            <a:xfrm flipH="1">
              <a:off x="246" y="2891"/>
              <a:ext cx="273" cy="221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0"/>
            <p:cNvSpPr>
              <a:spLocks/>
            </p:cNvSpPr>
            <p:nvPr/>
          </p:nvSpPr>
          <p:spPr bwMode="auto">
            <a:xfrm flipH="1">
              <a:off x="240" y="2880"/>
              <a:ext cx="283" cy="23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Oval 21"/>
            <p:cNvSpPr>
              <a:spLocks noChangeArrowheads="1"/>
            </p:cNvSpPr>
            <p:nvPr/>
          </p:nvSpPr>
          <p:spPr bwMode="auto">
            <a:xfrm rot="4286940" flipH="1">
              <a:off x="413" y="3029"/>
              <a:ext cx="55" cy="16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598" name="Oval 22"/>
            <p:cNvSpPr>
              <a:spLocks noChangeArrowheads="1"/>
            </p:cNvSpPr>
            <p:nvPr/>
          </p:nvSpPr>
          <p:spPr bwMode="auto">
            <a:xfrm rot="4286940" flipH="1">
              <a:off x="429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599" name="Oval 23"/>
            <p:cNvSpPr>
              <a:spLocks noChangeArrowheads="1"/>
            </p:cNvSpPr>
            <p:nvPr/>
          </p:nvSpPr>
          <p:spPr bwMode="auto">
            <a:xfrm rot="4286940" flipH="1">
              <a:off x="430" y="3028"/>
              <a:ext cx="55" cy="17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600" name="Oval 24"/>
            <p:cNvSpPr>
              <a:spLocks noChangeArrowheads="1"/>
            </p:cNvSpPr>
            <p:nvPr/>
          </p:nvSpPr>
          <p:spPr bwMode="auto">
            <a:xfrm rot="4286940" flipH="1">
              <a:off x="445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601" name="Oval 25"/>
            <p:cNvSpPr>
              <a:spLocks noChangeArrowheads="1"/>
            </p:cNvSpPr>
            <p:nvPr/>
          </p:nvSpPr>
          <p:spPr bwMode="auto">
            <a:xfrm flipH="1">
              <a:off x="433" y="3106"/>
              <a:ext cx="66" cy="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endParaRPr lang="en-US" altLang="en-US" sz="2400"/>
            </a:p>
          </p:txBody>
        </p:sp>
        <p:sp>
          <p:nvSpPr>
            <p:cNvPr id="24602" name="Oval 26"/>
            <p:cNvSpPr>
              <a:spLocks noChangeArrowheads="1"/>
            </p:cNvSpPr>
            <p:nvPr/>
          </p:nvSpPr>
          <p:spPr bwMode="auto">
            <a:xfrm>
              <a:off x="432" y="3264"/>
              <a:ext cx="96" cy="96"/>
            </a:xfrm>
            <a:prstGeom prst="ellipse">
              <a:avLst/>
            </a:prstGeom>
            <a:solidFill>
              <a:srgbClr val="00FFFF"/>
            </a:solidFill>
            <a:ln w="38100">
              <a:solidFill>
                <a:srgbClr val="00FFFF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4583" name="Freeform 27"/>
          <p:cNvSpPr>
            <a:spLocks/>
          </p:cNvSpPr>
          <p:nvPr/>
        </p:nvSpPr>
        <p:spPr bwMode="auto">
          <a:xfrm>
            <a:off x="7467600" y="5029200"/>
            <a:ext cx="1295400" cy="1524000"/>
          </a:xfrm>
          <a:custGeom>
            <a:avLst/>
            <a:gdLst>
              <a:gd name="T0" fmla="*/ 2147483647 w 816"/>
              <a:gd name="T1" fmla="*/ 0 h 960"/>
              <a:gd name="T2" fmla="*/ 2147483647 w 816"/>
              <a:gd name="T3" fmla="*/ 2147483647 h 960"/>
              <a:gd name="T4" fmla="*/ 0 w 816"/>
              <a:gd name="T5" fmla="*/ 2147483647 h 960"/>
              <a:gd name="T6" fmla="*/ 0 60000 65536"/>
              <a:gd name="T7" fmla="*/ 0 60000 65536"/>
              <a:gd name="T8" fmla="*/ 0 60000 65536"/>
              <a:gd name="T9" fmla="*/ 0 w 816"/>
              <a:gd name="T10" fmla="*/ 0 h 960"/>
              <a:gd name="T11" fmla="*/ 816 w 816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16" h="960">
                <a:moveTo>
                  <a:pt x="384" y="0"/>
                </a:moveTo>
                <a:lnTo>
                  <a:pt x="816" y="432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4" name="Rectangle 28"/>
          <p:cNvSpPr>
            <a:spLocks noChangeArrowheads="1"/>
          </p:cNvSpPr>
          <p:nvPr/>
        </p:nvSpPr>
        <p:spPr bwMode="auto">
          <a:xfrm>
            <a:off x="328613" y="2590800"/>
            <a:ext cx="5908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… and the best path from amongst </a:t>
            </a:r>
            <a:br>
              <a:rPr lang="en-US" altLang="en-US"/>
            </a:br>
            <a:r>
              <a:rPr lang="en-US" altLang="en-US"/>
              <a:t>those starting with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3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 </a:t>
            </a:r>
          </a:p>
        </p:txBody>
      </p:sp>
      <p:sp>
        <p:nvSpPr>
          <p:cNvPr id="24585" name="Rectangle 30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Faulty Bird</a:t>
            </a:r>
          </a:p>
        </p:txBody>
      </p:sp>
      <p:grpSp>
        <p:nvGrpSpPr>
          <p:cNvPr id="24586" name="Group 31"/>
          <p:cNvGrpSpPr>
            <a:grpSpLocks/>
          </p:cNvGrpSpPr>
          <p:nvPr/>
        </p:nvGrpSpPr>
        <p:grpSpPr bwMode="auto">
          <a:xfrm>
            <a:off x="6400800" y="152400"/>
            <a:ext cx="685800" cy="685800"/>
            <a:chOff x="3984" y="1200"/>
            <a:chExt cx="432" cy="432"/>
          </a:xfrm>
        </p:grpSpPr>
        <p:pic>
          <p:nvPicPr>
            <p:cNvPr id="24587" name="Picture 32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16" y="120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588" name="Line 33"/>
            <p:cNvSpPr>
              <a:spLocks noChangeShapeType="1"/>
            </p:cNvSpPr>
            <p:nvPr/>
          </p:nvSpPr>
          <p:spPr bwMode="auto">
            <a:xfrm flipH="1"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Line 34"/>
            <p:cNvSpPr>
              <a:spLocks noChangeShapeType="1"/>
            </p:cNvSpPr>
            <p:nvPr/>
          </p:nvSpPr>
          <p:spPr bwMode="auto">
            <a:xfrm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295939" name="Rectangle 3"/>
          <p:cNvSpPr>
            <a:spLocks noChangeArrowheads="1"/>
          </p:cNvSpPr>
          <p:nvPr/>
        </p:nvSpPr>
        <p:spPr bwMode="auto">
          <a:xfrm>
            <a:off x="315913" y="10668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pic>
        <p:nvPicPr>
          <p:cNvPr id="295940" name="Picture 4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5588" y="2198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5941" name="Picture 5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4813" y="2057400"/>
            <a:ext cx="5794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5942" name="Group 6"/>
          <p:cNvGrpSpPr>
            <a:grpSpLocks/>
          </p:cNvGrpSpPr>
          <p:nvPr/>
        </p:nvGrpSpPr>
        <p:grpSpPr bwMode="auto">
          <a:xfrm>
            <a:off x="3935413" y="2209800"/>
            <a:ext cx="914400" cy="838200"/>
            <a:chOff x="2569" y="1329"/>
            <a:chExt cx="905" cy="521"/>
          </a:xfrm>
        </p:grpSpPr>
        <p:sp>
          <p:nvSpPr>
            <p:cNvPr id="296022" name="Freeform 7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3" name="Freeform 8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4" name="Freeform 9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5" name="Freeform 10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6" name="Freeform 11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7" name="Freeform 12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8" name="Freeform 13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9" name="Freeform 14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0" name="Freeform 15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1" name="Freeform 16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2" name="Freeform 17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3" name="Freeform 18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4" name="Freeform 19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5" name="Freeform 20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6" name="Freeform 21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7" name="Freeform 22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8" name="Freeform 23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9" name="Freeform 24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0" name="Freeform 25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1" name="Freeform 26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2" name="Freeform 27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3" name="Freeform 28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4" name="Freeform 29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5" name="Freeform 30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6" name="Freeform 31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7" name="Freeform 32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5943" name="Group 33"/>
          <p:cNvGrpSpPr>
            <a:grpSpLocks/>
          </p:cNvGrpSpPr>
          <p:nvPr/>
        </p:nvGrpSpPr>
        <p:grpSpPr bwMode="auto">
          <a:xfrm>
            <a:off x="1066800" y="2209800"/>
            <a:ext cx="1603375" cy="1216025"/>
            <a:chOff x="1059" y="1025"/>
            <a:chExt cx="1490" cy="1822"/>
          </a:xfrm>
        </p:grpSpPr>
        <p:sp>
          <p:nvSpPr>
            <p:cNvPr id="296007" name="Freeform 34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8" name="Freeform 35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9" name="Freeform 36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0" name="Freeform 37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1" name="Freeform 38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2" name="Freeform 39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3" name="Freeform 40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4" name="Freeform 41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5" name="Freeform 42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6" name="Freeform 43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7" name="Freeform 44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8" name="Freeform 45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19" name="Freeform 46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0" name="Freeform 47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1" name="Freeform 48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5944" name="Text Box 49"/>
          <p:cNvSpPr txBox="1">
            <a:spLocks noChangeArrowheads="1"/>
          </p:cNvSpPr>
          <p:nvPr/>
        </p:nvSpPr>
        <p:spPr bwMode="auto">
          <a:xfrm>
            <a:off x="3789363" y="3124200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=7,</a:t>
            </a:r>
            <a:r>
              <a:rPr lang="en-US" altLang="en-US" sz="2400" i="1"/>
              <a:t>p</a:t>
            </a:r>
            <a:r>
              <a:rPr lang="en-US" altLang="en-US" sz="2400"/>
              <a:t>=5</a:t>
            </a:r>
          </a:p>
        </p:txBody>
      </p:sp>
      <p:sp>
        <p:nvSpPr>
          <p:cNvPr id="295945" name="Text Box 50"/>
          <p:cNvSpPr txBox="1">
            <a:spLocks noChangeArrowheads="1"/>
          </p:cNvSpPr>
          <p:nvPr/>
        </p:nvSpPr>
        <p:spPr bwMode="auto">
          <a:xfrm>
            <a:off x="5127625" y="310197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5946" name="Text Box 51"/>
          <p:cNvSpPr txBox="1">
            <a:spLocks noChangeArrowheads="1"/>
          </p:cNvSpPr>
          <p:nvPr/>
        </p:nvSpPr>
        <p:spPr bwMode="auto">
          <a:xfrm>
            <a:off x="6456363" y="307022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</a:t>
            </a:r>
            <a:r>
              <a:rPr lang="en-US" altLang="en-US" sz="2400"/>
              <a:t>=4,</a:t>
            </a:r>
            <a:r>
              <a:rPr lang="en-US" altLang="en-US" sz="2400" i="1"/>
              <a:t>p</a:t>
            </a:r>
            <a:r>
              <a:rPr lang="en-US" altLang="en-US" sz="2400"/>
              <a:t>=4</a:t>
            </a:r>
          </a:p>
        </p:txBody>
      </p:sp>
      <p:sp>
        <p:nvSpPr>
          <p:cNvPr id="295947" name="Text Box 52"/>
          <p:cNvSpPr txBox="1">
            <a:spLocks noChangeArrowheads="1"/>
          </p:cNvSpPr>
          <p:nvPr/>
        </p:nvSpPr>
        <p:spPr bwMode="auto">
          <a:xfrm>
            <a:off x="2597150" y="3124200"/>
            <a:ext cx="88838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/>
              <a:t>V=12</a:t>
            </a:r>
            <a:endParaRPr lang="en-US" altLang="en-US" sz="2400" dirty="0"/>
          </a:p>
        </p:txBody>
      </p:sp>
      <p:sp>
        <p:nvSpPr>
          <p:cNvPr id="295948" name="Text Box 53"/>
          <p:cNvSpPr txBox="1">
            <a:spLocks noChangeArrowheads="1"/>
          </p:cNvSpPr>
          <p:nvPr/>
        </p:nvSpPr>
        <p:spPr bwMode="auto">
          <a:xfrm>
            <a:off x="762000" y="1541463"/>
            <a:ext cx="807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grpSp>
        <p:nvGrpSpPr>
          <p:cNvPr id="295949" name="Group 54"/>
          <p:cNvGrpSpPr>
            <a:grpSpLocks/>
          </p:cNvGrpSpPr>
          <p:nvPr/>
        </p:nvGrpSpPr>
        <p:grpSpPr bwMode="auto">
          <a:xfrm>
            <a:off x="6553200" y="1600200"/>
            <a:ext cx="1447800" cy="1981200"/>
            <a:chOff x="4128" y="1008"/>
            <a:chExt cx="912" cy="1248"/>
          </a:xfrm>
        </p:grpSpPr>
        <p:sp>
          <p:nvSpPr>
            <p:cNvPr id="296003" name="Line 55"/>
            <p:cNvSpPr>
              <a:spLocks noChangeShapeType="1"/>
            </p:cNvSpPr>
            <p:nvPr/>
          </p:nvSpPr>
          <p:spPr bwMode="auto">
            <a:xfrm>
              <a:off x="4416" y="1056"/>
              <a:ext cx="62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4" name="Line 56"/>
            <p:cNvSpPr>
              <a:spLocks noChangeShapeType="1"/>
            </p:cNvSpPr>
            <p:nvPr/>
          </p:nvSpPr>
          <p:spPr bwMode="auto">
            <a:xfrm flipH="1">
              <a:off x="4511" y="1008"/>
              <a:ext cx="481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5" name="Line 57"/>
            <p:cNvSpPr>
              <a:spLocks noChangeShapeType="1"/>
            </p:cNvSpPr>
            <p:nvPr/>
          </p:nvSpPr>
          <p:spPr bwMode="auto">
            <a:xfrm flipV="1">
              <a:off x="4128" y="1344"/>
              <a:ext cx="432" cy="91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6" name="Line 58"/>
            <p:cNvSpPr>
              <a:spLocks noChangeShapeType="1"/>
            </p:cNvSpPr>
            <p:nvPr/>
          </p:nvSpPr>
          <p:spPr bwMode="auto">
            <a:xfrm>
              <a:off x="4176" y="1344"/>
              <a:ext cx="576" cy="91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18683" name="Rectangle 59"/>
          <p:cNvSpPr>
            <a:spLocks noChangeArrowheads="1"/>
          </p:cNvSpPr>
          <p:nvPr/>
        </p:nvSpPr>
        <p:spPr bwMode="auto">
          <a:xfrm>
            <a:off x="228600" y="5105400"/>
            <a:ext cx="2374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818684" name="Rectangle 60"/>
          <p:cNvSpPr>
            <a:spLocks noChangeArrowheads="1"/>
          </p:cNvSpPr>
          <p:nvPr/>
        </p:nvSpPr>
        <p:spPr bwMode="auto">
          <a:xfrm>
            <a:off x="254000" y="5883275"/>
            <a:ext cx="1720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cost: </a:t>
            </a:r>
            <a:endParaRPr lang="en-US" altLang="en-US"/>
          </a:p>
        </p:txBody>
      </p:sp>
      <p:sp>
        <p:nvSpPr>
          <p:cNvPr id="1818685" name="Rectangle 61"/>
          <p:cNvSpPr>
            <a:spLocks noChangeArrowheads="1"/>
          </p:cNvSpPr>
          <p:nvPr/>
        </p:nvSpPr>
        <p:spPr bwMode="auto">
          <a:xfrm>
            <a:off x="1874838" y="5867400"/>
            <a:ext cx="10207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</a:t>
            </a:r>
            <a:endParaRPr lang="en-US" altLang="en-US" baseline="-25000">
              <a:solidFill>
                <a:srgbClr val="FF66FF"/>
              </a:solidFill>
            </a:endParaRPr>
          </a:p>
        </p:txBody>
      </p:sp>
      <p:grpSp>
        <p:nvGrpSpPr>
          <p:cNvPr id="5" name="Group 62"/>
          <p:cNvGrpSpPr>
            <a:grpSpLocks/>
          </p:cNvGrpSpPr>
          <p:nvPr/>
        </p:nvGrpSpPr>
        <p:grpSpPr bwMode="auto">
          <a:xfrm>
            <a:off x="292100" y="3733800"/>
            <a:ext cx="8245475" cy="1368425"/>
            <a:chOff x="184" y="2352"/>
            <a:chExt cx="5194" cy="862"/>
          </a:xfrm>
        </p:grpSpPr>
        <p:sp>
          <p:nvSpPr>
            <p:cNvPr id="295956" name="Rectangle 63"/>
            <p:cNvSpPr>
              <a:spLocks noChangeArrowheads="1"/>
            </p:cNvSpPr>
            <p:nvPr/>
          </p:nvSpPr>
          <p:spPr bwMode="auto">
            <a:xfrm>
              <a:off x="184" y="2352"/>
              <a:ext cx="149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His solution: </a:t>
              </a:r>
            </a:p>
          </p:txBody>
        </p:sp>
        <p:sp>
          <p:nvSpPr>
            <p:cNvPr id="295957" name="Text Box 64"/>
            <p:cNvSpPr txBox="1">
              <a:spLocks noChangeArrowheads="1"/>
            </p:cNvSpPr>
            <p:nvPr/>
          </p:nvSpPr>
          <p:spPr bwMode="auto">
            <a:xfrm>
              <a:off x="432" y="2604"/>
              <a:ext cx="38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5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5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9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9</a:t>
              </a:r>
              <a:r>
                <a:rPr lang="en-US" altLang="en-US"/>
                <a:t>&gt;,...........,&lt;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82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82</a:t>
              </a:r>
              <a:r>
                <a:rPr lang="en-US" altLang="en-US"/>
                <a:t>&gt;&gt;.</a:t>
              </a:r>
            </a:p>
          </p:txBody>
        </p:sp>
        <p:grpSp>
          <p:nvGrpSpPr>
            <p:cNvPr id="295958" name="Group 65"/>
            <p:cNvGrpSpPr>
              <a:grpSpLocks/>
            </p:cNvGrpSpPr>
            <p:nvPr/>
          </p:nvGrpSpPr>
          <p:grpSpPr bwMode="auto">
            <a:xfrm>
              <a:off x="4368" y="2448"/>
              <a:ext cx="1010" cy="766"/>
              <a:chOff x="1056" y="4560"/>
              <a:chExt cx="1010" cy="766"/>
            </a:xfrm>
          </p:grpSpPr>
          <p:pic>
            <p:nvPicPr>
              <p:cNvPr id="295959" name="Picture 66" descr="j0238687"/>
              <p:cNvPicPr preferRelativeResize="0"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92" y="4896"/>
                <a:ext cx="558" cy="3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95960" name="Group 67"/>
              <p:cNvGrpSpPr>
                <a:grpSpLocks/>
              </p:cNvGrpSpPr>
              <p:nvPr/>
            </p:nvGrpSpPr>
            <p:grpSpPr bwMode="auto">
              <a:xfrm>
                <a:off x="1056" y="4704"/>
                <a:ext cx="576" cy="528"/>
                <a:chOff x="2569" y="1329"/>
                <a:chExt cx="905" cy="521"/>
              </a:xfrm>
            </p:grpSpPr>
            <p:sp>
              <p:nvSpPr>
                <p:cNvPr id="295977" name="Freeform 68"/>
                <p:cNvSpPr>
                  <a:spLocks/>
                </p:cNvSpPr>
                <p:nvPr/>
              </p:nvSpPr>
              <p:spPr bwMode="auto">
                <a:xfrm>
                  <a:off x="2821" y="1350"/>
                  <a:ext cx="572" cy="204"/>
                </a:xfrm>
                <a:custGeom>
                  <a:avLst/>
                  <a:gdLst>
                    <a:gd name="T0" fmla="*/ 0 w 1143"/>
                    <a:gd name="T1" fmla="*/ 2 h 407"/>
                    <a:gd name="T2" fmla="*/ 3 w 1143"/>
                    <a:gd name="T3" fmla="*/ 0 h 407"/>
                    <a:gd name="T4" fmla="*/ 5 w 1143"/>
                    <a:gd name="T5" fmla="*/ 1 h 407"/>
                    <a:gd name="T6" fmla="*/ 3 w 1143"/>
                    <a:gd name="T7" fmla="*/ 2 h 407"/>
                    <a:gd name="T8" fmla="*/ 0 w 1143"/>
                    <a:gd name="T9" fmla="*/ 2 h 407"/>
                    <a:gd name="T10" fmla="*/ 0 w 1143"/>
                    <a:gd name="T11" fmla="*/ 2 h 40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43"/>
                    <a:gd name="T19" fmla="*/ 0 h 407"/>
                    <a:gd name="T20" fmla="*/ 1143 w 1143"/>
                    <a:gd name="T21" fmla="*/ 407 h 40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43" h="407">
                      <a:moveTo>
                        <a:pt x="0" y="312"/>
                      </a:moveTo>
                      <a:lnTo>
                        <a:pt x="699" y="0"/>
                      </a:lnTo>
                      <a:lnTo>
                        <a:pt x="1143" y="40"/>
                      </a:lnTo>
                      <a:lnTo>
                        <a:pt x="538" y="407"/>
                      </a:lnTo>
                      <a:lnTo>
                        <a:pt x="0" y="312"/>
                      </a:lnTo>
                      <a:close/>
                    </a:path>
                  </a:pathLst>
                </a:custGeom>
                <a:solidFill>
                  <a:srgbClr val="F23B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8" name="Freeform 69"/>
                <p:cNvSpPr>
                  <a:spLocks/>
                </p:cNvSpPr>
                <p:nvPr/>
              </p:nvSpPr>
              <p:spPr bwMode="auto">
                <a:xfrm>
                  <a:off x="2804" y="1370"/>
                  <a:ext cx="613" cy="253"/>
                </a:xfrm>
                <a:custGeom>
                  <a:avLst/>
                  <a:gdLst>
                    <a:gd name="T0" fmla="*/ 1 w 1226"/>
                    <a:gd name="T1" fmla="*/ 2 h 505"/>
                    <a:gd name="T2" fmla="*/ 3 w 1226"/>
                    <a:gd name="T3" fmla="*/ 2 h 505"/>
                    <a:gd name="T4" fmla="*/ 5 w 1226"/>
                    <a:gd name="T5" fmla="*/ 0 h 505"/>
                    <a:gd name="T6" fmla="*/ 5 w 1226"/>
                    <a:gd name="T7" fmla="*/ 1 h 505"/>
                    <a:gd name="T8" fmla="*/ 3 w 1226"/>
                    <a:gd name="T9" fmla="*/ 2 h 505"/>
                    <a:gd name="T10" fmla="*/ 0 w 1226"/>
                    <a:gd name="T11" fmla="*/ 2 h 505"/>
                    <a:gd name="T12" fmla="*/ 1 w 1226"/>
                    <a:gd name="T13" fmla="*/ 2 h 505"/>
                    <a:gd name="T14" fmla="*/ 1 w 1226"/>
                    <a:gd name="T15" fmla="*/ 2 h 505"/>
                    <a:gd name="T16" fmla="*/ 1 w 1226"/>
                    <a:gd name="T17" fmla="*/ 2 h 50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26"/>
                    <a:gd name="T28" fmla="*/ 0 h 505"/>
                    <a:gd name="T29" fmla="*/ 1226 w 1226"/>
                    <a:gd name="T30" fmla="*/ 505 h 50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26" h="505">
                      <a:moveTo>
                        <a:pt x="36" y="272"/>
                      </a:moveTo>
                      <a:lnTo>
                        <a:pt x="571" y="358"/>
                      </a:lnTo>
                      <a:lnTo>
                        <a:pt x="1214" y="0"/>
                      </a:lnTo>
                      <a:lnTo>
                        <a:pt x="1226" y="181"/>
                      </a:lnTo>
                      <a:lnTo>
                        <a:pt x="571" y="505"/>
                      </a:lnTo>
                      <a:lnTo>
                        <a:pt x="0" y="456"/>
                      </a:lnTo>
                      <a:lnTo>
                        <a:pt x="3" y="322"/>
                      </a:lnTo>
                      <a:lnTo>
                        <a:pt x="36" y="272"/>
                      </a:lnTo>
                      <a:close/>
                    </a:path>
                  </a:pathLst>
                </a:custGeom>
                <a:solidFill>
                  <a:srgbClr val="F24F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9" name="Freeform 70"/>
                <p:cNvSpPr>
                  <a:spLocks/>
                </p:cNvSpPr>
                <p:nvPr/>
              </p:nvSpPr>
              <p:spPr bwMode="auto">
                <a:xfrm>
                  <a:off x="3356" y="1480"/>
                  <a:ext cx="118" cy="109"/>
                </a:xfrm>
                <a:custGeom>
                  <a:avLst/>
                  <a:gdLst>
                    <a:gd name="T0" fmla="*/ 1 w 236"/>
                    <a:gd name="T1" fmla="*/ 1 h 216"/>
                    <a:gd name="T2" fmla="*/ 1 w 236"/>
                    <a:gd name="T3" fmla="*/ 1 h 216"/>
                    <a:gd name="T4" fmla="*/ 1 w 236"/>
                    <a:gd name="T5" fmla="*/ 1 h 216"/>
                    <a:gd name="T6" fmla="*/ 1 w 236"/>
                    <a:gd name="T7" fmla="*/ 1 h 216"/>
                    <a:gd name="T8" fmla="*/ 1 w 236"/>
                    <a:gd name="T9" fmla="*/ 1 h 216"/>
                    <a:gd name="T10" fmla="*/ 1 w 236"/>
                    <a:gd name="T11" fmla="*/ 1 h 216"/>
                    <a:gd name="T12" fmla="*/ 1 w 236"/>
                    <a:gd name="T13" fmla="*/ 1 h 216"/>
                    <a:gd name="T14" fmla="*/ 1 w 236"/>
                    <a:gd name="T15" fmla="*/ 1 h 216"/>
                    <a:gd name="T16" fmla="*/ 1 w 236"/>
                    <a:gd name="T17" fmla="*/ 1 h 216"/>
                    <a:gd name="T18" fmla="*/ 1 w 236"/>
                    <a:gd name="T19" fmla="*/ 1 h 216"/>
                    <a:gd name="T20" fmla="*/ 1 w 236"/>
                    <a:gd name="T21" fmla="*/ 1 h 216"/>
                    <a:gd name="T22" fmla="*/ 1 w 236"/>
                    <a:gd name="T23" fmla="*/ 1 h 216"/>
                    <a:gd name="T24" fmla="*/ 0 w 236"/>
                    <a:gd name="T25" fmla="*/ 1 h 216"/>
                    <a:gd name="T26" fmla="*/ 0 w 236"/>
                    <a:gd name="T27" fmla="*/ 1 h 216"/>
                    <a:gd name="T28" fmla="*/ 0 w 236"/>
                    <a:gd name="T29" fmla="*/ 1 h 216"/>
                    <a:gd name="T30" fmla="*/ 1 w 236"/>
                    <a:gd name="T31" fmla="*/ 1 h 216"/>
                    <a:gd name="T32" fmla="*/ 1 w 236"/>
                    <a:gd name="T33" fmla="*/ 1 h 216"/>
                    <a:gd name="T34" fmla="*/ 1 w 236"/>
                    <a:gd name="T35" fmla="*/ 1 h 216"/>
                    <a:gd name="T36" fmla="*/ 1 w 236"/>
                    <a:gd name="T37" fmla="*/ 1 h 216"/>
                    <a:gd name="T38" fmla="*/ 1 w 236"/>
                    <a:gd name="T39" fmla="*/ 1 h 216"/>
                    <a:gd name="T40" fmla="*/ 1 w 236"/>
                    <a:gd name="T41" fmla="*/ 1 h 216"/>
                    <a:gd name="T42" fmla="*/ 1 w 236"/>
                    <a:gd name="T43" fmla="*/ 1 h 216"/>
                    <a:gd name="T44" fmla="*/ 1 w 236"/>
                    <a:gd name="T45" fmla="*/ 1 h 216"/>
                    <a:gd name="T46" fmla="*/ 1 w 236"/>
                    <a:gd name="T47" fmla="*/ 1 h 216"/>
                    <a:gd name="T48" fmla="*/ 1 w 236"/>
                    <a:gd name="T49" fmla="*/ 1 h 216"/>
                    <a:gd name="T50" fmla="*/ 1 w 236"/>
                    <a:gd name="T51" fmla="*/ 1 h 216"/>
                    <a:gd name="T52" fmla="*/ 1 w 236"/>
                    <a:gd name="T53" fmla="*/ 1 h 216"/>
                    <a:gd name="T54" fmla="*/ 1 w 236"/>
                    <a:gd name="T55" fmla="*/ 1 h 216"/>
                    <a:gd name="T56" fmla="*/ 1 w 236"/>
                    <a:gd name="T57" fmla="*/ 1 h 216"/>
                    <a:gd name="T58" fmla="*/ 1 w 236"/>
                    <a:gd name="T59" fmla="*/ 1 h 216"/>
                    <a:gd name="T60" fmla="*/ 1 w 236"/>
                    <a:gd name="T61" fmla="*/ 1 h 216"/>
                    <a:gd name="T62" fmla="*/ 1 w 236"/>
                    <a:gd name="T63" fmla="*/ 1 h 216"/>
                    <a:gd name="T64" fmla="*/ 1 w 236"/>
                    <a:gd name="T65" fmla="*/ 1 h 216"/>
                    <a:gd name="T66" fmla="*/ 1 w 236"/>
                    <a:gd name="T67" fmla="*/ 1 h 216"/>
                    <a:gd name="T68" fmla="*/ 1 w 236"/>
                    <a:gd name="T69" fmla="*/ 1 h 216"/>
                    <a:gd name="T70" fmla="*/ 1 w 236"/>
                    <a:gd name="T71" fmla="*/ 1 h 216"/>
                    <a:gd name="T72" fmla="*/ 1 w 236"/>
                    <a:gd name="T73" fmla="*/ 1 h 216"/>
                    <a:gd name="T74" fmla="*/ 1 w 236"/>
                    <a:gd name="T75" fmla="*/ 1 h 216"/>
                    <a:gd name="T76" fmla="*/ 1 w 236"/>
                    <a:gd name="T77" fmla="*/ 1 h 216"/>
                    <a:gd name="T78" fmla="*/ 1 w 236"/>
                    <a:gd name="T79" fmla="*/ 1 h 216"/>
                    <a:gd name="T80" fmla="*/ 1 w 236"/>
                    <a:gd name="T81" fmla="*/ 1 h 216"/>
                    <a:gd name="T82" fmla="*/ 1 w 236"/>
                    <a:gd name="T83" fmla="*/ 1 h 216"/>
                    <a:gd name="T84" fmla="*/ 1 w 236"/>
                    <a:gd name="T85" fmla="*/ 1 h 216"/>
                    <a:gd name="T86" fmla="*/ 1 w 236"/>
                    <a:gd name="T87" fmla="*/ 1 h 216"/>
                    <a:gd name="T88" fmla="*/ 1 w 236"/>
                    <a:gd name="T89" fmla="*/ 1 h 216"/>
                    <a:gd name="T90" fmla="*/ 1 w 236"/>
                    <a:gd name="T91" fmla="*/ 1 h 216"/>
                    <a:gd name="T92" fmla="*/ 1 w 236"/>
                    <a:gd name="T93" fmla="*/ 1 h 216"/>
                    <a:gd name="T94" fmla="*/ 1 w 236"/>
                    <a:gd name="T95" fmla="*/ 1 h 216"/>
                    <a:gd name="T96" fmla="*/ 1 w 236"/>
                    <a:gd name="T97" fmla="*/ 1 h 216"/>
                    <a:gd name="T98" fmla="*/ 1 w 236"/>
                    <a:gd name="T99" fmla="*/ 1 h 216"/>
                    <a:gd name="T100" fmla="*/ 1 w 236"/>
                    <a:gd name="T101" fmla="*/ 1 h 216"/>
                    <a:gd name="T102" fmla="*/ 1 w 236"/>
                    <a:gd name="T103" fmla="*/ 1 h 216"/>
                    <a:gd name="T104" fmla="*/ 1 w 236"/>
                    <a:gd name="T105" fmla="*/ 0 h 216"/>
                    <a:gd name="T106" fmla="*/ 1 w 236"/>
                    <a:gd name="T107" fmla="*/ 1 h 216"/>
                    <a:gd name="T108" fmla="*/ 1 w 236"/>
                    <a:gd name="T109" fmla="*/ 1 h 216"/>
                    <a:gd name="T110" fmla="*/ 1 w 236"/>
                    <a:gd name="T111" fmla="*/ 1 h 216"/>
                    <a:gd name="T112" fmla="*/ 1 w 236"/>
                    <a:gd name="T113" fmla="*/ 1 h 216"/>
                    <a:gd name="T114" fmla="*/ 1 w 236"/>
                    <a:gd name="T115" fmla="*/ 1 h 216"/>
                    <a:gd name="T116" fmla="*/ 1 w 236"/>
                    <a:gd name="T117" fmla="*/ 1 h 216"/>
                    <a:gd name="T118" fmla="*/ 1 w 236"/>
                    <a:gd name="T119" fmla="*/ 1 h 216"/>
                    <a:gd name="T120" fmla="*/ 1 w 236"/>
                    <a:gd name="T121" fmla="*/ 1 h 21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36"/>
                    <a:gd name="T184" fmla="*/ 0 h 216"/>
                    <a:gd name="T185" fmla="*/ 236 w 236"/>
                    <a:gd name="T186" fmla="*/ 216 h 21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36" h="216">
                      <a:moveTo>
                        <a:pt x="94" y="14"/>
                      </a:moveTo>
                      <a:lnTo>
                        <a:pt x="92" y="14"/>
                      </a:lnTo>
                      <a:lnTo>
                        <a:pt x="86" y="16"/>
                      </a:lnTo>
                      <a:lnTo>
                        <a:pt x="82" y="17"/>
                      </a:lnTo>
                      <a:lnTo>
                        <a:pt x="78" y="18"/>
                      </a:lnTo>
                      <a:lnTo>
                        <a:pt x="73" y="19"/>
                      </a:lnTo>
                      <a:lnTo>
                        <a:pt x="69" y="21"/>
                      </a:lnTo>
                      <a:lnTo>
                        <a:pt x="63" y="24"/>
                      </a:lnTo>
                      <a:lnTo>
                        <a:pt x="57" y="26"/>
                      </a:lnTo>
                      <a:lnTo>
                        <a:pt x="52" y="28"/>
                      </a:lnTo>
                      <a:lnTo>
                        <a:pt x="47" y="32"/>
                      </a:lnTo>
                      <a:lnTo>
                        <a:pt x="41" y="35"/>
                      </a:lnTo>
                      <a:lnTo>
                        <a:pt x="36" y="38"/>
                      </a:lnTo>
                      <a:lnTo>
                        <a:pt x="31" y="43"/>
                      </a:lnTo>
                      <a:lnTo>
                        <a:pt x="27" y="49"/>
                      </a:lnTo>
                      <a:lnTo>
                        <a:pt x="22" y="52"/>
                      </a:lnTo>
                      <a:lnTo>
                        <a:pt x="17" y="57"/>
                      </a:lnTo>
                      <a:lnTo>
                        <a:pt x="14" y="62"/>
                      </a:lnTo>
                      <a:lnTo>
                        <a:pt x="12" y="68"/>
                      </a:lnTo>
                      <a:lnTo>
                        <a:pt x="9" y="74"/>
                      </a:lnTo>
                      <a:lnTo>
                        <a:pt x="7" y="79"/>
                      </a:lnTo>
                      <a:lnTo>
                        <a:pt x="5" y="86"/>
                      </a:lnTo>
                      <a:lnTo>
                        <a:pt x="4" y="93"/>
                      </a:lnTo>
                      <a:lnTo>
                        <a:pt x="1" y="99"/>
                      </a:lnTo>
                      <a:lnTo>
                        <a:pt x="0" y="105"/>
                      </a:lnTo>
                      <a:lnTo>
                        <a:pt x="0" y="111"/>
                      </a:lnTo>
                      <a:lnTo>
                        <a:pt x="0" y="118"/>
                      </a:lnTo>
                      <a:lnTo>
                        <a:pt x="0" y="124"/>
                      </a:lnTo>
                      <a:lnTo>
                        <a:pt x="0" y="131"/>
                      </a:lnTo>
                      <a:lnTo>
                        <a:pt x="0" y="136"/>
                      </a:lnTo>
                      <a:lnTo>
                        <a:pt x="1" y="142"/>
                      </a:lnTo>
                      <a:lnTo>
                        <a:pt x="1" y="147"/>
                      </a:lnTo>
                      <a:lnTo>
                        <a:pt x="3" y="152"/>
                      </a:lnTo>
                      <a:lnTo>
                        <a:pt x="3" y="157"/>
                      </a:lnTo>
                      <a:lnTo>
                        <a:pt x="5" y="163"/>
                      </a:lnTo>
                      <a:lnTo>
                        <a:pt x="6" y="167"/>
                      </a:lnTo>
                      <a:lnTo>
                        <a:pt x="7" y="172"/>
                      </a:lnTo>
                      <a:lnTo>
                        <a:pt x="9" y="176"/>
                      </a:lnTo>
                      <a:lnTo>
                        <a:pt x="13" y="181"/>
                      </a:lnTo>
                      <a:lnTo>
                        <a:pt x="19" y="188"/>
                      </a:lnTo>
                      <a:lnTo>
                        <a:pt x="27" y="195"/>
                      </a:lnTo>
                      <a:lnTo>
                        <a:pt x="30" y="198"/>
                      </a:lnTo>
                      <a:lnTo>
                        <a:pt x="36" y="200"/>
                      </a:lnTo>
                      <a:lnTo>
                        <a:pt x="40" y="203"/>
                      </a:lnTo>
                      <a:lnTo>
                        <a:pt x="47" y="206"/>
                      </a:lnTo>
                      <a:lnTo>
                        <a:pt x="52" y="207"/>
                      </a:lnTo>
                      <a:lnTo>
                        <a:pt x="58" y="209"/>
                      </a:lnTo>
                      <a:lnTo>
                        <a:pt x="65" y="211"/>
                      </a:lnTo>
                      <a:lnTo>
                        <a:pt x="73" y="212"/>
                      </a:lnTo>
                      <a:lnTo>
                        <a:pt x="81" y="213"/>
                      </a:lnTo>
                      <a:lnTo>
                        <a:pt x="89" y="214"/>
                      </a:lnTo>
                      <a:lnTo>
                        <a:pt x="97" y="215"/>
                      </a:lnTo>
                      <a:lnTo>
                        <a:pt x="105" y="216"/>
                      </a:lnTo>
                      <a:lnTo>
                        <a:pt x="113" y="215"/>
                      </a:lnTo>
                      <a:lnTo>
                        <a:pt x="121" y="215"/>
                      </a:lnTo>
                      <a:lnTo>
                        <a:pt x="126" y="214"/>
                      </a:lnTo>
                      <a:lnTo>
                        <a:pt x="130" y="214"/>
                      </a:lnTo>
                      <a:lnTo>
                        <a:pt x="134" y="214"/>
                      </a:lnTo>
                      <a:lnTo>
                        <a:pt x="138" y="214"/>
                      </a:lnTo>
                      <a:lnTo>
                        <a:pt x="146" y="212"/>
                      </a:lnTo>
                      <a:lnTo>
                        <a:pt x="154" y="211"/>
                      </a:lnTo>
                      <a:lnTo>
                        <a:pt x="161" y="208"/>
                      </a:lnTo>
                      <a:lnTo>
                        <a:pt x="169" y="206"/>
                      </a:lnTo>
                      <a:lnTo>
                        <a:pt x="175" y="203"/>
                      </a:lnTo>
                      <a:lnTo>
                        <a:pt x="182" y="199"/>
                      </a:lnTo>
                      <a:lnTo>
                        <a:pt x="186" y="195"/>
                      </a:lnTo>
                      <a:lnTo>
                        <a:pt x="193" y="191"/>
                      </a:lnTo>
                      <a:lnTo>
                        <a:pt x="198" y="186"/>
                      </a:lnTo>
                      <a:lnTo>
                        <a:pt x="202" y="181"/>
                      </a:lnTo>
                      <a:lnTo>
                        <a:pt x="207" y="175"/>
                      </a:lnTo>
                      <a:lnTo>
                        <a:pt x="211" y="171"/>
                      </a:lnTo>
                      <a:lnTo>
                        <a:pt x="215" y="164"/>
                      </a:lnTo>
                      <a:lnTo>
                        <a:pt x="218" y="158"/>
                      </a:lnTo>
                      <a:lnTo>
                        <a:pt x="222" y="151"/>
                      </a:lnTo>
                      <a:lnTo>
                        <a:pt x="224" y="146"/>
                      </a:lnTo>
                      <a:lnTo>
                        <a:pt x="226" y="139"/>
                      </a:lnTo>
                      <a:lnTo>
                        <a:pt x="228" y="132"/>
                      </a:lnTo>
                      <a:lnTo>
                        <a:pt x="231" y="125"/>
                      </a:lnTo>
                      <a:lnTo>
                        <a:pt x="233" y="119"/>
                      </a:lnTo>
                      <a:lnTo>
                        <a:pt x="233" y="111"/>
                      </a:lnTo>
                      <a:lnTo>
                        <a:pt x="234" y="105"/>
                      </a:lnTo>
                      <a:lnTo>
                        <a:pt x="235" y="98"/>
                      </a:lnTo>
                      <a:lnTo>
                        <a:pt x="236" y="92"/>
                      </a:lnTo>
                      <a:lnTo>
                        <a:pt x="235" y="85"/>
                      </a:lnTo>
                      <a:lnTo>
                        <a:pt x="235" y="78"/>
                      </a:lnTo>
                      <a:lnTo>
                        <a:pt x="235" y="73"/>
                      </a:lnTo>
                      <a:lnTo>
                        <a:pt x="235" y="66"/>
                      </a:lnTo>
                      <a:lnTo>
                        <a:pt x="234" y="59"/>
                      </a:lnTo>
                      <a:lnTo>
                        <a:pt x="233" y="53"/>
                      </a:lnTo>
                      <a:lnTo>
                        <a:pt x="231" y="46"/>
                      </a:lnTo>
                      <a:lnTo>
                        <a:pt x="231" y="42"/>
                      </a:lnTo>
                      <a:lnTo>
                        <a:pt x="227" y="37"/>
                      </a:lnTo>
                      <a:lnTo>
                        <a:pt x="225" y="33"/>
                      </a:lnTo>
                      <a:lnTo>
                        <a:pt x="223" y="28"/>
                      </a:lnTo>
                      <a:lnTo>
                        <a:pt x="220" y="24"/>
                      </a:lnTo>
                      <a:lnTo>
                        <a:pt x="214" y="17"/>
                      </a:lnTo>
                      <a:lnTo>
                        <a:pt x="206" y="11"/>
                      </a:lnTo>
                      <a:lnTo>
                        <a:pt x="201" y="9"/>
                      </a:lnTo>
                      <a:lnTo>
                        <a:pt x="198" y="6"/>
                      </a:lnTo>
                      <a:lnTo>
                        <a:pt x="193" y="4"/>
                      </a:lnTo>
                      <a:lnTo>
                        <a:pt x="188" y="4"/>
                      </a:lnTo>
                      <a:lnTo>
                        <a:pt x="184" y="2"/>
                      </a:lnTo>
                      <a:lnTo>
                        <a:pt x="179" y="2"/>
                      </a:lnTo>
                      <a:lnTo>
                        <a:pt x="174" y="1"/>
                      </a:lnTo>
                      <a:lnTo>
                        <a:pt x="169" y="1"/>
                      </a:lnTo>
                      <a:lnTo>
                        <a:pt x="163" y="0"/>
                      </a:lnTo>
                      <a:lnTo>
                        <a:pt x="159" y="0"/>
                      </a:lnTo>
                      <a:lnTo>
                        <a:pt x="154" y="1"/>
                      </a:lnTo>
                      <a:lnTo>
                        <a:pt x="150" y="2"/>
                      </a:lnTo>
                      <a:lnTo>
                        <a:pt x="144" y="2"/>
                      </a:lnTo>
                      <a:lnTo>
                        <a:pt x="138" y="2"/>
                      </a:lnTo>
                      <a:lnTo>
                        <a:pt x="133" y="3"/>
                      </a:lnTo>
                      <a:lnTo>
                        <a:pt x="128" y="4"/>
                      </a:lnTo>
                      <a:lnTo>
                        <a:pt x="123" y="4"/>
                      </a:lnTo>
                      <a:lnTo>
                        <a:pt x="119" y="6"/>
                      </a:lnTo>
                      <a:lnTo>
                        <a:pt x="114" y="8"/>
                      </a:lnTo>
                      <a:lnTo>
                        <a:pt x="111" y="9"/>
                      </a:lnTo>
                      <a:lnTo>
                        <a:pt x="103" y="10"/>
                      </a:lnTo>
                      <a:lnTo>
                        <a:pt x="98" y="12"/>
                      </a:lnTo>
                      <a:lnTo>
                        <a:pt x="94" y="13"/>
                      </a:lnTo>
                      <a:lnTo>
                        <a:pt x="94" y="14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0" name="Freeform 71"/>
                <p:cNvSpPr>
                  <a:spLocks/>
                </p:cNvSpPr>
                <p:nvPr/>
              </p:nvSpPr>
              <p:spPr bwMode="auto">
                <a:xfrm>
                  <a:off x="3132" y="1597"/>
                  <a:ext cx="118" cy="107"/>
                </a:xfrm>
                <a:custGeom>
                  <a:avLst/>
                  <a:gdLst>
                    <a:gd name="T0" fmla="*/ 1 w 236"/>
                    <a:gd name="T1" fmla="*/ 0 h 216"/>
                    <a:gd name="T2" fmla="*/ 1 w 236"/>
                    <a:gd name="T3" fmla="*/ 0 h 216"/>
                    <a:gd name="T4" fmla="*/ 1 w 236"/>
                    <a:gd name="T5" fmla="*/ 0 h 216"/>
                    <a:gd name="T6" fmla="*/ 1 w 236"/>
                    <a:gd name="T7" fmla="*/ 0 h 216"/>
                    <a:gd name="T8" fmla="*/ 1 w 236"/>
                    <a:gd name="T9" fmla="*/ 0 h 216"/>
                    <a:gd name="T10" fmla="*/ 1 w 236"/>
                    <a:gd name="T11" fmla="*/ 0 h 216"/>
                    <a:gd name="T12" fmla="*/ 1 w 236"/>
                    <a:gd name="T13" fmla="*/ 0 h 216"/>
                    <a:gd name="T14" fmla="*/ 1 w 236"/>
                    <a:gd name="T15" fmla="*/ 0 h 216"/>
                    <a:gd name="T16" fmla="*/ 1 w 236"/>
                    <a:gd name="T17" fmla="*/ 0 h 216"/>
                    <a:gd name="T18" fmla="*/ 1 w 236"/>
                    <a:gd name="T19" fmla="*/ 0 h 216"/>
                    <a:gd name="T20" fmla="*/ 1 w 236"/>
                    <a:gd name="T21" fmla="*/ 0 h 216"/>
                    <a:gd name="T22" fmla="*/ 1 w 236"/>
                    <a:gd name="T23" fmla="*/ 0 h 216"/>
                    <a:gd name="T24" fmla="*/ 1 w 236"/>
                    <a:gd name="T25" fmla="*/ 0 h 216"/>
                    <a:gd name="T26" fmla="*/ 0 w 236"/>
                    <a:gd name="T27" fmla="*/ 0 h 216"/>
                    <a:gd name="T28" fmla="*/ 1 w 236"/>
                    <a:gd name="T29" fmla="*/ 0 h 216"/>
                    <a:gd name="T30" fmla="*/ 1 w 236"/>
                    <a:gd name="T31" fmla="*/ 0 h 216"/>
                    <a:gd name="T32" fmla="*/ 1 w 236"/>
                    <a:gd name="T33" fmla="*/ 0 h 216"/>
                    <a:gd name="T34" fmla="*/ 1 w 236"/>
                    <a:gd name="T35" fmla="*/ 0 h 216"/>
                    <a:gd name="T36" fmla="*/ 1 w 236"/>
                    <a:gd name="T37" fmla="*/ 0 h 216"/>
                    <a:gd name="T38" fmla="*/ 1 w 236"/>
                    <a:gd name="T39" fmla="*/ 0 h 216"/>
                    <a:gd name="T40" fmla="*/ 1 w 236"/>
                    <a:gd name="T41" fmla="*/ 0 h 216"/>
                    <a:gd name="T42" fmla="*/ 1 w 236"/>
                    <a:gd name="T43" fmla="*/ 0 h 216"/>
                    <a:gd name="T44" fmla="*/ 1 w 236"/>
                    <a:gd name="T45" fmla="*/ 0 h 216"/>
                    <a:gd name="T46" fmla="*/ 1 w 236"/>
                    <a:gd name="T47" fmla="*/ 0 h 216"/>
                    <a:gd name="T48" fmla="*/ 1 w 236"/>
                    <a:gd name="T49" fmla="*/ 0 h 216"/>
                    <a:gd name="T50" fmla="*/ 1 w 236"/>
                    <a:gd name="T51" fmla="*/ 0 h 216"/>
                    <a:gd name="T52" fmla="*/ 1 w 236"/>
                    <a:gd name="T53" fmla="*/ 0 h 216"/>
                    <a:gd name="T54" fmla="*/ 1 w 236"/>
                    <a:gd name="T55" fmla="*/ 0 h 216"/>
                    <a:gd name="T56" fmla="*/ 1 w 236"/>
                    <a:gd name="T57" fmla="*/ 0 h 216"/>
                    <a:gd name="T58" fmla="*/ 1 w 236"/>
                    <a:gd name="T59" fmla="*/ 0 h 216"/>
                    <a:gd name="T60" fmla="*/ 1 w 236"/>
                    <a:gd name="T61" fmla="*/ 0 h 216"/>
                    <a:gd name="T62" fmla="*/ 1 w 236"/>
                    <a:gd name="T63" fmla="*/ 0 h 216"/>
                    <a:gd name="T64" fmla="*/ 1 w 236"/>
                    <a:gd name="T65" fmla="*/ 0 h 216"/>
                    <a:gd name="T66" fmla="*/ 1 w 236"/>
                    <a:gd name="T67" fmla="*/ 0 h 216"/>
                    <a:gd name="T68" fmla="*/ 1 w 236"/>
                    <a:gd name="T69" fmla="*/ 0 h 216"/>
                    <a:gd name="T70" fmla="*/ 1 w 236"/>
                    <a:gd name="T71" fmla="*/ 0 h 216"/>
                    <a:gd name="T72" fmla="*/ 1 w 236"/>
                    <a:gd name="T73" fmla="*/ 0 h 216"/>
                    <a:gd name="T74" fmla="*/ 1 w 236"/>
                    <a:gd name="T75" fmla="*/ 0 h 216"/>
                    <a:gd name="T76" fmla="*/ 1 w 236"/>
                    <a:gd name="T77" fmla="*/ 0 h 216"/>
                    <a:gd name="T78" fmla="*/ 1 w 236"/>
                    <a:gd name="T79" fmla="*/ 0 h 216"/>
                    <a:gd name="T80" fmla="*/ 1 w 236"/>
                    <a:gd name="T81" fmla="*/ 0 h 216"/>
                    <a:gd name="T82" fmla="*/ 1 w 236"/>
                    <a:gd name="T83" fmla="*/ 0 h 216"/>
                    <a:gd name="T84" fmla="*/ 1 w 236"/>
                    <a:gd name="T85" fmla="*/ 0 h 216"/>
                    <a:gd name="T86" fmla="*/ 1 w 236"/>
                    <a:gd name="T87" fmla="*/ 0 h 216"/>
                    <a:gd name="T88" fmla="*/ 1 w 236"/>
                    <a:gd name="T89" fmla="*/ 0 h 216"/>
                    <a:gd name="T90" fmla="*/ 1 w 236"/>
                    <a:gd name="T91" fmla="*/ 0 h 216"/>
                    <a:gd name="T92" fmla="*/ 1 w 236"/>
                    <a:gd name="T93" fmla="*/ 0 h 216"/>
                    <a:gd name="T94" fmla="*/ 1 w 236"/>
                    <a:gd name="T95" fmla="*/ 0 h 216"/>
                    <a:gd name="T96" fmla="*/ 1 w 236"/>
                    <a:gd name="T97" fmla="*/ 0 h 216"/>
                    <a:gd name="T98" fmla="*/ 1 w 236"/>
                    <a:gd name="T99" fmla="*/ 0 h 216"/>
                    <a:gd name="T100" fmla="*/ 1 w 236"/>
                    <a:gd name="T101" fmla="*/ 0 h 216"/>
                    <a:gd name="T102" fmla="*/ 1 w 236"/>
                    <a:gd name="T103" fmla="*/ 0 h 216"/>
                    <a:gd name="T104" fmla="*/ 1 w 236"/>
                    <a:gd name="T105" fmla="*/ 0 h 216"/>
                    <a:gd name="T106" fmla="*/ 1 w 236"/>
                    <a:gd name="T107" fmla="*/ 0 h 216"/>
                    <a:gd name="T108" fmla="*/ 1 w 236"/>
                    <a:gd name="T109" fmla="*/ 0 h 216"/>
                    <a:gd name="T110" fmla="*/ 1 w 236"/>
                    <a:gd name="T111" fmla="*/ 0 h 216"/>
                    <a:gd name="T112" fmla="*/ 1 w 236"/>
                    <a:gd name="T113" fmla="*/ 0 h 216"/>
                    <a:gd name="T114" fmla="*/ 1 w 236"/>
                    <a:gd name="T115" fmla="*/ 0 h 216"/>
                    <a:gd name="T116" fmla="*/ 1 w 236"/>
                    <a:gd name="T117" fmla="*/ 0 h 216"/>
                    <a:gd name="T118" fmla="*/ 1 w 236"/>
                    <a:gd name="T119" fmla="*/ 0 h 216"/>
                    <a:gd name="T120" fmla="*/ 1 w 236"/>
                    <a:gd name="T121" fmla="*/ 0 h 21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36"/>
                    <a:gd name="T184" fmla="*/ 0 h 216"/>
                    <a:gd name="T185" fmla="*/ 236 w 236"/>
                    <a:gd name="T186" fmla="*/ 216 h 21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36" h="216">
                      <a:moveTo>
                        <a:pt x="95" y="15"/>
                      </a:moveTo>
                      <a:lnTo>
                        <a:pt x="92" y="15"/>
                      </a:lnTo>
                      <a:lnTo>
                        <a:pt x="87" y="16"/>
                      </a:lnTo>
                      <a:lnTo>
                        <a:pt x="83" y="17"/>
                      </a:lnTo>
                      <a:lnTo>
                        <a:pt x="79" y="19"/>
                      </a:lnTo>
                      <a:lnTo>
                        <a:pt x="74" y="20"/>
                      </a:lnTo>
                      <a:lnTo>
                        <a:pt x="70" y="22"/>
                      </a:lnTo>
                      <a:lnTo>
                        <a:pt x="64" y="24"/>
                      </a:lnTo>
                      <a:lnTo>
                        <a:pt x="58" y="27"/>
                      </a:lnTo>
                      <a:lnTo>
                        <a:pt x="52" y="29"/>
                      </a:lnTo>
                      <a:lnTo>
                        <a:pt x="48" y="32"/>
                      </a:lnTo>
                      <a:lnTo>
                        <a:pt x="41" y="35"/>
                      </a:lnTo>
                      <a:lnTo>
                        <a:pt x="37" y="38"/>
                      </a:lnTo>
                      <a:lnTo>
                        <a:pt x="32" y="42"/>
                      </a:lnTo>
                      <a:lnTo>
                        <a:pt x="27" y="47"/>
                      </a:lnTo>
                      <a:lnTo>
                        <a:pt x="23" y="52"/>
                      </a:lnTo>
                      <a:lnTo>
                        <a:pt x="18" y="57"/>
                      </a:lnTo>
                      <a:lnTo>
                        <a:pt x="15" y="62"/>
                      </a:lnTo>
                      <a:lnTo>
                        <a:pt x="13" y="69"/>
                      </a:lnTo>
                      <a:lnTo>
                        <a:pt x="9" y="73"/>
                      </a:lnTo>
                      <a:lnTo>
                        <a:pt x="7" y="80"/>
                      </a:lnTo>
                      <a:lnTo>
                        <a:pt x="5" y="86"/>
                      </a:lnTo>
                      <a:lnTo>
                        <a:pt x="5" y="93"/>
                      </a:lnTo>
                      <a:lnTo>
                        <a:pt x="2" y="98"/>
                      </a:lnTo>
                      <a:lnTo>
                        <a:pt x="1" y="104"/>
                      </a:lnTo>
                      <a:lnTo>
                        <a:pt x="1" y="110"/>
                      </a:lnTo>
                      <a:lnTo>
                        <a:pt x="1" y="118"/>
                      </a:lnTo>
                      <a:lnTo>
                        <a:pt x="0" y="123"/>
                      </a:lnTo>
                      <a:lnTo>
                        <a:pt x="0" y="129"/>
                      </a:lnTo>
                      <a:lnTo>
                        <a:pt x="1" y="136"/>
                      </a:lnTo>
                      <a:lnTo>
                        <a:pt x="2" y="143"/>
                      </a:lnTo>
                      <a:lnTo>
                        <a:pt x="2" y="147"/>
                      </a:lnTo>
                      <a:lnTo>
                        <a:pt x="2" y="153"/>
                      </a:lnTo>
                      <a:lnTo>
                        <a:pt x="3" y="158"/>
                      </a:lnTo>
                      <a:lnTo>
                        <a:pt x="6" y="163"/>
                      </a:lnTo>
                      <a:lnTo>
                        <a:pt x="7" y="168"/>
                      </a:lnTo>
                      <a:lnTo>
                        <a:pt x="8" y="173"/>
                      </a:lnTo>
                      <a:lnTo>
                        <a:pt x="10" y="176"/>
                      </a:lnTo>
                      <a:lnTo>
                        <a:pt x="14" y="180"/>
                      </a:lnTo>
                      <a:lnTo>
                        <a:pt x="18" y="187"/>
                      </a:lnTo>
                      <a:lnTo>
                        <a:pt x="26" y="194"/>
                      </a:lnTo>
                      <a:lnTo>
                        <a:pt x="31" y="198"/>
                      </a:lnTo>
                      <a:lnTo>
                        <a:pt x="35" y="201"/>
                      </a:lnTo>
                      <a:lnTo>
                        <a:pt x="41" y="203"/>
                      </a:lnTo>
                      <a:lnTo>
                        <a:pt x="48" y="206"/>
                      </a:lnTo>
                      <a:lnTo>
                        <a:pt x="52" y="208"/>
                      </a:lnTo>
                      <a:lnTo>
                        <a:pt x="60" y="210"/>
                      </a:lnTo>
                      <a:lnTo>
                        <a:pt x="67" y="211"/>
                      </a:lnTo>
                      <a:lnTo>
                        <a:pt x="74" y="212"/>
                      </a:lnTo>
                      <a:lnTo>
                        <a:pt x="82" y="214"/>
                      </a:lnTo>
                      <a:lnTo>
                        <a:pt x="90" y="215"/>
                      </a:lnTo>
                      <a:lnTo>
                        <a:pt x="98" y="215"/>
                      </a:lnTo>
                      <a:lnTo>
                        <a:pt x="106" y="216"/>
                      </a:lnTo>
                      <a:lnTo>
                        <a:pt x="114" y="215"/>
                      </a:lnTo>
                      <a:lnTo>
                        <a:pt x="122" y="215"/>
                      </a:lnTo>
                      <a:lnTo>
                        <a:pt x="127" y="215"/>
                      </a:lnTo>
                      <a:lnTo>
                        <a:pt x="131" y="215"/>
                      </a:lnTo>
                      <a:lnTo>
                        <a:pt x="135" y="214"/>
                      </a:lnTo>
                      <a:lnTo>
                        <a:pt x="139" y="214"/>
                      </a:lnTo>
                      <a:lnTo>
                        <a:pt x="147" y="212"/>
                      </a:lnTo>
                      <a:lnTo>
                        <a:pt x="155" y="210"/>
                      </a:lnTo>
                      <a:lnTo>
                        <a:pt x="162" y="208"/>
                      </a:lnTo>
                      <a:lnTo>
                        <a:pt x="170" y="206"/>
                      </a:lnTo>
                      <a:lnTo>
                        <a:pt x="176" y="202"/>
                      </a:lnTo>
                      <a:lnTo>
                        <a:pt x="182" y="199"/>
                      </a:lnTo>
                      <a:lnTo>
                        <a:pt x="187" y="194"/>
                      </a:lnTo>
                      <a:lnTo>
                        <a:pt x="194" y="190"/>
                      </a:lnTo>
                      <a:lnTo>
                        <a:pt x="198" y="185"/>
                      </a:lnTo>
                      <a:lnTo>
                        <a:pt x="204" y="180"/>
                      </a:lnTo>
                      <a:lnTo>
                        <a:pt x="209" y="175"/>
                      </a:lnTo>
                      <a:lnTo>
                        <a:pt x="213" y="169"/>
                      </a:lnTo>
                      <a:lnTo>
                        <a:pt x="216" y="163"/>
                      </a:lnTo>
                      <a:lnTo>
                        <a:pt x="219" y="157"/>
                      </a:lnTo>
                      <a:lnTo>
                        <a:pt x="222" y="151"/>
                      </a:lnTo>
                      <a:lnTo>
                        <a:pt x="225" y="145"/>
                      </a:lnTo>
                      <a:lnTo>
                        <a:pt x="227" y="138"/>
                      </a:lnTo>
                      <a:lnTo>
                        <a:pt x="229" y="133"/>
                      </a:lnTo>
                      <a:lnTo>
                        <a:pt x="232" y="126"/>
                      </a:lnTo>
                      <a:lnTo>
                        <a:pt x="234" y="120"/>
                      </a:lnTo>
                      <a:lnTo>
                        <a:pt x="234" y="113"/>
                      </a:lnTo>
                      <a:lnTo>
                        <a:pt x="235" y="105"/>
                      </a:lnTo>
                      <a:lnTo>
                        <a:pt x="235" y="98"/>
                      </a:lnTo>
                      <a:lnTo>
                        <a:pt x="236" y="92"/>
                      </a:lnTo>
                      <a:lnTo>
                        <a:pt x="236" y="85"/>
                      </a:lnTo>
                      <a:lnTo>
                        <a:pt x="236" y="78"/>
                      </a:lnTo>
                      <a:lnTo>
                        <a:pt x="235" y="72"/>
                      </a:lnTo>
                      <a:lnTo>
                        <a:pt x="235" y="66"/>
                      </a:lnTo>
                      <a:lnTo>
                        <a:pt x="234" y="60"/>
                      </a:lnTo>
                      <a:lnTo>
                        <a:pt x="233" y="54"/>
                      </a:lnTo>
                      <a:lnTo>
                        <a:pt x="232" y="47"/>
                      </a:lnTo>
                      <a:lnTo>
                        <a:pt x="229" y="42"/>
                      </a:lnTo>
                      <a:lnTo>
                        <a:pt x="227" y="38"/>
                      </a:lnTo>
                      <a:lnTo>
                        <a:pt x="225" y="33"/>
                      </a:lnTo>
                      <a:lnTo>
                        <a:pt x="222" y="29"/>
                      </a:lnTo>
                      <a:lnTo>
                        <a:pt x="220" y="25"/>
                      </a:lnTo>
                      <a:lnTo>
                        <a:pt x="213" y="17"/>
                      </a:lnTo>
                      <a:lnTo>
                        <a:pt x="206" y="12"/>
                      </a:lnTo>
                      <a:lnTo>
                        <a:pt x="202" y="9"/>
                      </a:lnTo>
                      <a:lnTo>
                        <a:pt x="197" y="7"/>
                      </a:lnTo>
                      <a:lnTo>
                        <a:pt x="193" y="6"/>
                      </a:lnTo>
                      <a:lnTo>
                        <a:pt x="189" y="5"/>
                      </a:lnTo>
                      <a:lnTo>
                        <a:pt x="184" y="3"/>
                      </a:lnTo>
                      <a:lnTo>
                        <a:pt x="179" y="1"/>
                      </a:lnTo>
                      <a:lnTo>
                        <a:pt x="173" y="0"/>
                      </a:lnTo>
                      <a:lnTo>
                        <a:pt x="169" y="0"/>
                      </a:lnTo>
                      <a:lnTo>
                        <a:pt x="164" y="0"/>
                      </a:lnTo>
                      <a:lnTo>
                        <a:pt x="159" y="0"/>
                      </a:lnTo>
                      <a:lnTo>
                        <a:pt x="153" y="1"/>
                      </a:lnTo>
                      <a:lnTo>
                        <a:pt x="148" y="3"/>
                      </a:lnTo>
                      <a:lnTo>
                        <a:pt x="144" y="3"/>
                      </a:lnTo>
                      <a:lnTo>
                        <a:pt x="138" y="4"/>
                      </a:lnTo>
                      <a:lnTo>
                        <a:pt x="132" y="4"/>
                      </a:lnTo>
                      <a:lnTo>
                        <a:pt x="128" y="6"/>
                      </a:lnTo>
                      <a:lnTo>
                        <a:pt x="123" y="6"/>
                      </a:lnTo>
                      <a:lnTo>
                        <a:pt x="119" y="8"/>
                      </a:lnTo>
                      <a:lnTo>
                        <a:pt x="114" y="8"/>
                      </a:lnTo>
                      <a:lnTo>
                        <a:pt x="111" y="11"/>
                      </a:lnTo>
                      <a:lnTo>
                        <a:pt x="104" y="12"/>
                      </a:lnTo>
                      <a:lnTo>
                        <a:pt x="99" y="13"/>
                      </a:lnTo>
                      <a:lnTo>
                        <a:pt x="95" y="15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1" name="Freeform 72"/>
                <p:cNvSpPr>
                  <a:spLocks/>
                </p:cNvSpPr>
                <p:nvPr/>
              </p:nvSpPr>
              <p:spPr bwMode="auto">
                <a:xfrm>
                  <a:off x="2860" y="1612"/>
                  <a:ext cx="109" cy="66"/>
                </a:xfrm>
                <a:custGeom>
                  <a:avLst/>
                  <a:gdLst>
                    <a:gd name="T0" fmla="*/ 0 w 218"/>
                    <a:gd name="T1" fmla="*/ 1 h 132"/>
                    <a:gd name="T2" fmla="*/ 1 w 218"/>
                    <a:gd name="T3" fmla="*/ 1 h 132"/>
                    <a:gd name="T4" fmla="*/ 1 w 218"/>
                    <a:gd name="T5" fmla="*/ 1 h 132"/>
                    <a:gd name="T6" fmla="*/ 1 w 218"/>
                    <a:gd name="T7" fmla="*/ 1 h 132"/>
                    <a:gd name="T8" fmla="*/ 1 w 218"/>
                    <a:gd name="T9" fmla="*/ 1 h 132"/>
                    <a:gd name="T10" fmla="*/ 1 w 218"/>
                    <a:gd name="T11" fmla="*/ 1 h 132"/>
                    <a:gd name="T12" fmla="*/ 1 w 218"/>
                    <a:gd name="T13" fmla="*/ 1 h 132"/>
                    <a:gd name="T14" fmla="*/ 1 w 218"/>
                    <a:gd name="T15" fmla="*/ 1 h 132"/>
                    <a:gd name="T16" fmla="*/ 1 w 218"/>
                    <a:gd name="T17" fmla="*/ 1 h 132"/>
                    <a:gd name="T18" fmla="*/ 1 w 218"/>
                    <a:gd name="T19" fmla="*/ 1 h 132"/>
                    <a:gd name="T20" fmla="*/ 1 w 218"/>
                    <a:gd name="T21" fmla="*/ 1 h 132"/>
                    <a:gd name="T22" fmla="*/ 1 w 218"/>
                    <a:gd name="T23" fmla="*/ 1 h 132"/>
                    <a:gd name="T24" fmla="*/ 1 w 218"/>
                    <a:gd name="T25" fmla="*/ 1 h 132"/>
                    <a:gd name="T26" fmla="*/ 1 w 218"/>
                    <a:gd name="T27" fmla="*/ 1 h 132"/>
                    <a:gd name="T28" fmla="*/ 1 w 218"/>
                    <a:gd name="T29" fmla="*/ 1 h 132"/>
                    <a:gd name="T30" fmla="*/ 1 w 218"/>
                    <a:gd name="T31" fmla="*/ 1 h 132"/>
                    <a:gd name="T32" fmla="*/ 1 w 218"/>
                    <a:gd name="T33" fmla="*/ 1 h 132"/>
                    <a:gd name="T34" fmla="*/ 1 w 218"/>
                    <a:gd name="T35" fmla="*/ 1 h 132"/>
                    <a:gd name="T36" fmla="*/ 1 w 218"/>
                    <a:gd name="T37" fmla="*/ 1 h 132"/>
                    <a:gd name="T38" fmla="*/ 1 w 218"/>
                    <a:gd name="T39" fmla="*/ 1 h 132"/>
                    <a:gd name="T40" fmla="*/ 1 w 218"/>
                    <a:gd name="T41" fmla="*/ 1 h 132"/>
                    <a:gd name="T42" fmla="*/ 1 w 218"/>
                    <a:gd name="T43" fmla="*/ 1 h 132"/>
                    <a:gd name="T44" fmla="*/ 1 w 218"/>
                    <a:gd name="T45" fmla="*/ 1 h 132"/>
                    <a:gd name="T46" fmla="*/ 1 w 218"/>
                    <a:gd name="T47" fmla="*/ 1 h 132"/>
                    <a:gd name="T48" fmla="*/ 1 w 218"/>
                    <a:gd name="T49" fmla="*/ 1 h 132"/>
                    <a:gd name="T50" fmla="*/ 1 w 218"/>
                    <a:gd name="T51" fmla="*/ 1 h 132"/>
                    <a:gd name="T52" fmla="*/ 1 w 218"/>
                    <a:gd name="T53" fmla="*/ 1 h 132"/>
                    <a:gd name="T54" fmla="*/ 1 w 218"/>
                    <a:gd name="T55" fmla="*/ 1 h 132"/>
                    <a:gd name="T56" fmla="*/ 1 w 218"/>
                    <a:gd name="T57" fmla="*/ 1 h 132"/>
                    <a:gd name="T58" fmla="*/ 1 w 218"/>
                    <a:gd name="T59" fmla="*/ 1 h 132"/>
                    <a:gd name="T60" fmla="*/ 1 w 218"/>
                    <a:gd name="T61" fmla="*/ 1 h 132"/>
                    <a:gd name="T62" fmla="*/ 1 w 218"/>
                    <a:gd name="T63" fmla="*/ 1 h 132"/>
                    <a:gd name="T64" fmla="*/ 1 w 218"/>
                    <a:gd name="T65" fmla="*/ 1 h 132"/>
                    <a:gd name="T66" fmla="*/ 1 w 218"/>
                    <a:gd name="T67" fmla="*/ 1 h 132"/>
                    <a:gd name="T68" fmla="*/ 1 w 218"/>
                    <a:gd name="T69" fmla="*/ 1 h 132"/>
                    <a:gd name="T70" fmla="*/ 1 w 218"/>
                    <a:gd name="T71" fmla="*/ 1 h 132"/>
                    <a:gd name="T72" fmla="*/ 1 w 218"/>
                    <a:gd name="T73" fmla="*/ 1 h 132"/>
                    <a:gd name="T74" fmla="*/ 1 w 218"/>
                    <a:gd name="T75" fmla="*/ 1 h 132"/>
                    <a:gd name="T76" fmla="*/ 1 w 218"/>
                    <a:gd name="T77" fmla="*/ 1 h 132"/>
                    <a:gd name="T78" fmla="*/ 1 w 218"/>
                    <a:gd name="T79" fmla="*/ 1 h 132"/>
                    <a:gd name="T80" fmla="*/ 1 w 218"/>
                    <a:gd name="T81" fmla="*/ 1 h 132"/>
                    <a:gd name="T82" fmla="*/ 1 w 218"/>
                    <a:gd name="T83" fmla="*/ 1 h 132"/>
                    <a:gd name="T84" fmla="*/ 1 w 218"/>
                    <a:gd name="T85" fmla="*/ 1 h 132"/>
                    <a:gd name="T86" fmla="*/ 1 w 218"/>
                    <a:gd name="T87" fmla="*/ 1 h 132"/>
                    <a:gd name="T88" fmla="*/ 1 w 218"/>
                    <a:gd name="T89" fmla="*/ 1 h 132"/>
                    <a:gd name="T90" fmla="*/ 1 w 218"/>
                    <a:gd name="T91" fmla="*/ 1 h 132"/>
                    <a:gd name="T92" fmla="*/ 1 w 218"/>
                    <a:gd name="T93" fmla="*/ 1 h 132"/>
                    <a:gd name="T94" fmla="*/ 1 w 218"/>
                    <a:gd name="T95" fmla="*/ 1 h 132"/>
                    <a:gd name="T96" fmla="*/ 1 w 218"/>
                    <a:gd name="T97" fmla="*/ 1 h 132"/>
                    <a:gd name="T98" fmla="*/ 1 w 218"/>
                    <a:gd name="T99" fmla="*/ 1 h 132"/>
                    <a:gd name="T100" fmla="*/ 1 w 218"/>
                    <a:gd name="T101" fmla="*/ 1 h 132"/>
                    <a:gd name="T102" fmla="*/ 1 w 218"/>
                    <a:gd name="T103" fmla="*/ 1 h 132"/>
                    <a:gd name="T104" fmla="*/ 1 w 218"/>
                    <a:gd name="T105" fmla="*/ 1 h 132"/>
                    <a:gd name="T106" fmla="*/ 1 w 218"/>
                    <a:gd name="T107" fmla="*/ 1 h 132"/>
                    <a:gd name="T108" fmla="*/ 1 w 218"/>
                    <a:gd name="T109" fmla="*/ 0 h 132"/>
                    <a:gd name="T110" fmla="*/ 0 w 218"/>
                    <a:gd name="T111" fmla="*/ 1 h 132"/>
                    <a:gd name="T112" fmla="*/ 0 w 218"/>
                    <a:gd name="T113" fmla="*/ 1 h 13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18"/>
                    <a:gd name="T172" fmla="*/ 0 h 132"/>
                    <a:gd name="T173" fmla="*/ 218 w 218"/>
                    <a:gd name="T174" fmla="*/ 132 h 13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18" h="132">
                      <a:moveTo>
                        <a:pt x="0" y="114"/>
                      </a:moveTo>
                      <a:lnTo>
                        <a:pt x="3" y="114"/>
                      </a:lnTo>
                      <a:lnTo>
                        <a:pt x="6" y="115"/>
                      </a:lnTo>
                      <a:lnTo>
                        <a:pt x="12" y="116"/>
                      </a:lnTo>
                      <a:lnTo>
                        <a:pt x="16" y="119"/>
                      </a:lnTo>
                      <a:lnTo>
                        <a:pt x="24" y="121"/>
                      </a:lnTo>
                      <a:lnTo>
                        <a:pt x="28" y="121"/>
                      </a:lnTo>
                      <a:lnTo>
                        <a:pt x="32" y="123"/>
                      </a:lnTo>
                      <a:lnTo>
                        <a:pt x="37" y="123"/>
                      </a:lnTo>
                      <a:lnTo>
                        <a:pt x="41" y="126"/>
                      </a:lnTo>
                      <a:lnTo>
                        <a:pt x="46" y="126"/>
                      </a:lnTo>
                      <a:lnTo>
                        <a:pt x="50" y="127"/>
                      </a:lnTo>
                      <a:lnTo>
                        <a:pt x="55" y="127"/>
                      </a:lnTo>
                      <a:lnTo>
                        <a:pt x="60" y="128"/>
                      </a:lnTo>
                      <a:lnTo>
                        <a:pt x="64" y="128"/>
                      </a:lnTo>
                      <a:lnTo>
                        <a:pt x="70" y="130"/>
                      </a:lnTo>
                      <a:lnTo>
                        <a:pt x="74" y="130"/>
                      </a:lnTo>
                      <a:lnTo>
                        <a:pt x="80" y="131"/>
                      </a:lnTo>
                      <a:lnTo>
                        <a:pt x="85" y="131"/>
                      </a:lnTo>
                      <a:lnTo>
                        <a:pt x="90" y="132"/>
                      </a:lnTo>
                      <a:lnTo>
                        <a:pt x="95" y="132"/>
                      </a:lnTo>
                      <a:lnTo>
                        <a:pt x="99" y="132"/>
                      </a:lnTo>
                      <a:lnTo>
                        <a:pt x="104" y="132"/>
                      </a:lnTo>
                      <a:lnTo>
                        <a:pt x="110" y="132"/>
                      </a:lnTo>
                      <a:lnTo>
                        <a:pt x="114" y="132"/>
                      </a:lnTo>
                      <a:lnTo>
                        <a:pt x="120" y="132"/>
                      </a:lnTo>
                      <a:lnTo>
                        <a:pt x="128" y="130"/>
                      </a:lnTo>
                      <a:lnTo>
                        <a:pt x="136" y="128"/>
                      </a:lnTo>
                      <a:lnTo>
                        <a:pt x="143" y="124"/>
                      </a:lnTo>
                      <a:lnTo>
                        <a:pt x="150" y="122"/>
                      </a:lnTo>
                      <a:lnTo>
                        <a:pt x="155" y="118"/>
                      </a:lnTo>
                      <a:lnTo>
                        <a:pt x="161" y="114"/>
                      </a:lnTo>
                      <a:lnTo>
                        <a:pt x="167" y="110"/>
                      </a:lnTo>
                      <a:lnTo>
                        <a:pt x="172" y="105"/>
                      </a:lnTo>
                      <a:lnTo>
                        <a:pt x="176" y="99"/>
                      </a:lnTo>
                      <a:lnTo>
                        <a:pt x="180" y="94"/>
                      </a:lnTo>
                      <a:lnTo>
                        <a:pt x="185" y="89"/>
                      </a:lnTo>
                      <a:lnTo>
                        <a:pt x="188" y="83"/>
                      </a:lnTo>
                      <a:lnTo>
                        <a:pt x="192" y="78"/>
                      </a:lnTo>
                      <a:lnTo>
                        <a:pt x="195" y="72"/>
                      </a:lnTo>
                      <a:lnTo>
                        <a:pt x="198" y="65"/>
                      </a:lnTo>
                      <a:lnTo>
                        <a:pt x="202" y="61"/>
                      </a:lnTo>
                      <a:lnTo>
                        <a:pt x="203" y="54"/>
                      </a:lnTo>
                      <a:lnTo>
                        <a:pt x="205" y="49"/>
                      </a:lnTo>
                      <a:lnTo>
                        <a:pt x="207" y="42"/>
                      </a:lnTo>
                      <a:lnTo>
                        <a:pt x="209" y="38"/>
                      </a:lnTo>
                      <a:lnTo>
                        <a:pt x="210" y="33"/>
                      </a:lnTo>
                      <a:lnTo>
                        <a:pt x="211" y="29"/>
                      </a:lnTo>
                      <a:lnTo>
                        <a:pt x="213" y="24"/>
                      </a:lnTo>
                      <a:lnTo>
                        <a:pt x="215" y="21"/>
                      </a:lnTo>
                      <a:lnTo>
                        <a:pt x="216" y="13"/>
                      </a:lnTo>
                      <a:lnTo>
                        <a:pt x="217" y="7"/>
                      </a:lnTo>
                      <a:lnTo>
                        <a:pt x="218" y="5"/>
                      </a:lnTo>
                      <a:lnTo>
                        <a:pt x="218" y="4"/>
                      </a:lnTo>
                      <a:lnTo>
                        <a:pt x="95" y="0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2" name="Freeform 73"/>
                <p:cNvSpPr>
                  <a:spLocks/>
                </p:cNvSpPr>
                <p:nvPr/>
              </p:nvSpPr>
              <p:spPr bwMode="auto">
                <a:xfrm>
                  <a:off x="2682" y="1725"/>
                  <a:ext cx="52" cy="39"/>
                </a:xfrm>
                <a:custGeom>
                  <a:avLst/>
                  <a:gdLst>
                    <a:gd name="T0" fmla="*/ 1 w 104"/>
                    <a:gd name="T1" fmla="*/ 0 h 77"/>
                    <a:gd name="T2" fmla="*/ 1 w 104"/>
                    <a:gd name="T3" fmla="*/ 1 h 77"/>
                    <a:gd name="T4" fmla="*/ 1 w 104"/>
                    <a:gd name="T5" fmla="*/ 1 h 77"/>
                    <a:gd name="T6" fmla="*/ 1 w 104"/>
                    <a:gd name="T7" fmla="*/ 1 h 77"/>
                    <a:gd name="T8" fmla="*/ 0 w 104"/>
                    <a:gd name="T9" fmla="*/ 1 h 77"/>
                    <a:gd name="T10" fmla="*/ 1 w 104"/>
                    <a:gd name="T11" fmla="*/ 1 h 77"/>
                    <a:gd name="T12" fmla="*/ 1 w 104"/>
                    <a:gd name="T13" fmla="*/ 0 h 77"/>
                    <a:gd name="T14" fmla="*/ 1 w 104"/>
                    <a:gd name="T15" fmla="*/ 0 h 7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04"/>
                    <a:gd name="T25" fmla="*/ 0 h 77"/>
                    <a:gd name="T26" fmla="*/ 104 w 104"/>
                    <a:gd name="T27" fmla="*/ 77 h 7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04" h="77">
                      <a:moveTo>
                        <a:pt x="61" y="0"/>
                      </a:moveTo>
                      <a:lnTo>
                        <a:pt x="102" y="12"/>
                      </a:lnTo>
                      <a:lnTo>
                        <a:pt x="104" y="58"/>
                      </a:lnTo>
                      <a:lnTo>
                        <a:pt x="73" y="77"/>
                      </a:lnTo>
                      <a:lnTo>
                        <a:pt x="0" y="36"/>
                      </a:lnTo>
                      <a:lnTo>
                        <a:pt x="23" y="4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3" name="Freeform 74"/>
                <p:cNvSpPr>
                  <a:spLocks/>
                </p:cNvSpPr>
                <p:nvPr/>
              </p:nvSpPr>
              <p:spPr bwMode="auto">
                <a:xfrm>
                  <a:off x="2586" y="1710"/>
                  <a:ext cx="176" cy="140"/>
                </a:xfrm>
                <a:custGeom>
                  <a:avLst/>
                  <a:gdLst>
                    <a:gd name="T0" fmla="*/ 1 w 352"/>
                    <a:gd name="T1" fmla="*/ 0 h 282"/>
                    <a:gd name="T2" fmla="*/ 1 w 352"/>
                    <a:gd name="T3" fmla="*/ 0 h 282"/>
                    <a:gd name="T4" fmla="*/ 1 w 352"/>
                    <a:gd name="T5" fmla="*/ 0 h 282"/>
                    <a:gd name="T6" fmla="*/ 1 w 352"/>
                    <a:gd name="T7" fmla="*/ 0 h 282"/>
                    <a:gd name="T8" fmla="*/ 1 w 352"/>
                    <a:gd name="T9" fmla="*/ 0 h 282"/>
                    <a:gd name="T10" fmla="*/ 1 w 352"/>
                    <a:gd name="T11" fmla="*/ 0 h 282"/>
                    <a:gd name="T12" fmla="*/ 1 w 352"/>
                    <a:gd name="T13" fmla="*/ 0 h 282"/>
                    <a:gd name="T14" fmla="*/ 1 w 352"/>
                    <a:gd name="T15" fmla="*/ 0 h 282"/>
                    <a:gd name="T16" fmla="*/ 1 w 352"/>
                    <a:gd name="T17" fmla="*/ 0 h 282"/>
                    <a:gd name="T18" fmla="*/ 1 w 352"/>
                    <a:gd name="T19" fmla="*/ 0 h 282"/>
                    <a:gd name="T20" fmla="*/ 1 w 352"/>
                    <a:gd name="T21" fmla="*/ 1 h 282"/>
                    <a:gd name="T22" fmla="*/ 1 w 352"/>
                    <a:gd name="T23" fmla="*/ 1 h 282"/>
                    <a:gd name="T24" fmla="*/ 1 w 352"/>
                    <a:gd name="T25" fmla="*/ 1 h 282"/>
                    <a:gd name="T26" fmla="*/ 1 w 352"/>
                    <a:gd name="T27" fmla="*/ 1 h 282"/>
                    <a:gd name="T28" fmla="*/ 1 w 352"/>
                    <a:gd name="T29" fmla="*/ 1 h 282"/>
                    <a:gd name="T30" fmla="*/ 1 w 352"/>
                    <a:gd name="T31" fmla="*/ 1 h 282"/>
                    <a:gd name="T32" fmla="*/ 1 w 352"/>
                    <a:gd name="T33" fmla="*/ 1 h 282"/>
                    <a:gd name="T34" fmla="*/ 1 w 352"/>
                    <a:gd name="T35" fmla="*/ 1 h 282"/>
                    <a:gd name="T36" fmla="*/ 1 w 352"/>
                    <a:gd name="T37" fmla="*/ 0 h 282"/>
                    <a:gd name="T38" fmla="*/ 1 w 352"/>
                    <a:gd name="T39" fmla="*/ 0 h 282"/>
                    <a:gd name="T40" fmla="*/ 1 w 352"/>
                    <a:gd name="T41" fmla="*/ 0 h 282"/>
                    <a:gd name="T42" fmla="*/ 1 w 352"/>
                    <a:gd name="T43" fmla="*/ 0 h 282"/>
                    <a:gd name="T44" fmla="*/ 1 w 352"/>
                    <a:gd name="T45" fmla="*/ 0 h 282"/>
                    <a:gd name="T46" fmla="*/ 2 w 352"/>
                    <a:gd name="T47" fmla="*/ 0 h 282"/>
                    <a:gd name="T48" fmla="*/ 2 w 352"/>
                    <a:gd name="T49" fmla="*/ 0 h 282"/>
                    <a:gd name="T50" fmla="*/ 2 w 352"/>
                    <a:gd name="T51" fmla="*/ 0 h 282"/>
                    <a:gd name="T52" fmla="*/ 2 w 352"/>
                    <a:gd name="T53" fmla="*/ 0 h 282"/>
                    <a:gd name="T54" fmla="*/ 2 w 352"/>
                    <a:gd name="T55" fmla="*/ 0 h 282"/>
                    <a:gd name="T56" fmla="*/ 2 w 352"/>
                    <a:gd name="T57" fmla="*/ 0 h 282"/>
                    <a:gd name="T58" fmla="*/ 2 w 352"/>
                    <a:gd name="T59" fmla="*/ 0 h 282"/>
                    <a:gd name="T60" fmla="*/ 2 w 352"/>
                    <a:gd name="T61" fmla="*/ 0 h 282"/>
                    <a:gd name="T62" fmla="*/ 2 w 352"/>
                    <a:gd name="T63" fmla="*/ 0 h 282"/>
                    <a:gd name="T64" fmla="*/ 2 w 352"/>
                    <a:gd name="T65" fmla="*/ 0 h 282"/>
                    <a:gd name="T66" fmla="*/ 2 w 352"/>
                    <a:gd name="T67" fmla="*/ 0 h 282"/>
                    <a:gd name="T68" fmla="*/ 2 w 352"/>
                    <a:gd name="T69" fmla="*/ 0 h 282"/>
                    <a:gd name="T70" fmla="*/ 2 w 352"/>
                    <a:gd name="T71" fmla="*/ 0 h 282"/>
                    <a:gd name="T72" fmla="*/ 1 w 352"/>
                    <a:gd name="T73" fmla="*/ 0 h 282"/>
                    <a:gd name="T74" fmla="*/ 1 w 352"/>
                    <a:gd name="T75" fmla="*/ 0 h 282"/>
                    <a:gd name="T76" fmla="*/ 1 w 352"/>
                    <a:gd name="T77" fmla="*/ 0 h 282"/>
                    <a:gd name="T78" fmla="*/ 1 w 352"/>
                    <a:gd name="T79" fmla="*/ 0 h 282"/>
                    <a:gd name="T80" fmla="*/ 1 w 352"/>
                    <a:gd name="T81" fmla="*/ 0 h 282"/>
                    <a:gd name="T82" fmla="*/ 1 w 352"/>
                    <a:gd name="T83" fmla="*/ 0 h 282"/>
                    <a:gd name="T84" fmla="*/ 1 w 352"/>
                    <a:gd name="T85" fmla="*/ 0 h 282"/>
                    <a:gd name="T86" fmla="*/ 1 w 352"/>
                    <a:gd name="T87" fmla="*/ 0 h 282"/>
                    <a:gd name="T88" fmla="*/ 1 w 352"/>
                    <a:gd name="T89" fmla="*/ 0 h 282"/>
                    <a:gd name="T90" fmla="*/ 1 w 352"/>
                    <a:gd name="T91" fmla="*/ 0 h 282"/>
                    <a:gd name="T92" fmla="*/ 1 w 352"/>
                    <a:gd name="T93" fmla="*/ 0 h 282"/>
                    <a:gd name="T94" fmla="*/ 1 w 352"/>
                    <a:gd name="T95" fmla="*/ 0 h 282"/>
                    <a:gd name="T96" fmla="*/ 1 w 352"/>
                    <a:gd name="T97" fmla="*/ 0 h 282"/>
                    <a:gd name="T98" fmla="*/ 1 w 352"/>
                    <a:gd name="T99" fmla="*/ 0 h 282"/>
                    <a:gd name="T100" fmla="*/ 1 w 352"/>
                    <a:gd name="T101" fmla="*/ 0 h 282"/>
                    <a:gd name="T102" fmla="*/ 1 w 352"/>
                    <a:gd name="T103" fmla="*/ 0 h 282"/>
                    <a:gd name="T104" fmla="*/ 1 w 352"/>
                    <a:gd name="T105" fmla="*/ 0 h 282"/>
                    <a:gd name="T106" fmla="*/ 1 w 352"/>
                    <a:gd name="T107" fmla="*/ 0 h 282"/>
                    <a:gd name="T108" fmla="*/ 1 w 352"/>
                    <a:gd name="T109" fmla="*/ 0 h 282"/>
                    <a:gd name="T110" fmla="*/ 1 w 352"/>
                    <a:gd name="T111" fmla="*/ 0 h 282"/>
                    <a:gd name="T112" fmla="*/ 1 w 352"/>
                    <a:gd name="T113" fmla="*/ 0 h 282"/>
                    <a:gd name="T114" fmla="*/ 1 w 352"/>
                    <a:gd name="T115" fmla="*/ 0 h 282"/>
                    <a:gd name="T116" fmla="*/ 1 w 352"/>
                    <a:gd name="T117" fmla="*/ 0 h 28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52"/>
                    <a:gd name="T178" fmla="*/ 0 h 282"/>
                    <a:gd name="T179" fmla="*/ 352 w 352"/>
                    <a:gd name="T180" fmla="*/ 282 h 28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52" h="282">
                      <a:moveTo>
                        <a:pt x="214" y="0"/>
                      </a:moveTo>
                      <a:lnTo>
                        <a:pt x="35" y="113"/>
                      </a:lnTo>
                      <a:lnTo>
                        <a:pt x="34" y="113"/>
                      </a:lnTo>
                      <a:lnTo>
                        <a:pt x="33" y="115"/>
                      </a:lnTo>
                      <a:lnTo>
                        <a:pt x="29" y="119"/>
                      </a:lnTo>
                      <a:lnTo>
                        <a:pt x="27" y="124"/>
                      </a:lnTo>
                      <a:lnTo>
                        <a:pt x="24" y="129"/>
                      </a:lnTo>
                      <a:lnTo>
                        <a:pt x="20" y="137"/>
                      </a:lnTo>
                      <a:lnTo>
                        <a:pt x="18" y="140"/>
                      </a:lnTo>
                      <a:lnTo>
                        <a:pt x="17" y="144"/>
                      </a:lnTo>
                      <a:lnTo>
                        <a:pt x="15" y="148"/>
                      </a:lnTo>
                      <a:lnTo>
                        <a:pt x="13" y="153"/>
                      </a:lnTo>
                      <a:lnTo>
                        <a:pt x="9" y="161"/>
                      </a:lnTo>
                      <a:lnTo>
                        <a:pt x="7" y="169"/>
                      </a:lnTo>
                      <a:lnTo>
                        <a:pt x="4" y="173"/>
                      </a:lnTo>
                      <a:lnTo>
                        <a:pt x="3" y="178"/>
                      </a:lnTo>
                      <a:lnTo>
                        <a:pt x="2" y="181"/>
                      </a:lnTo>
                      <a:lnTo>
                        <a:pt x="2" y="186"/>
                      </a:lnTo>
                      <a:lnTo>
                        <a:pt x="0" y="193"/>
                      </a:lnTo>
                      <a:lnTo>
                        <a:pt x="1" y="201"/>
                      </a:lnTo>
                      <a:lnTo>
                        <a:pt x="2" y="207"/>
                      </a:lnTo>
                      <a:lnTo>
                        <a:pt x="5" y="212"/>
                      </a:lnTo>
                      <a:lnTo>
                        <a:pt x="7" y="217"/>
                      </a:lnTo>
                      <a:lnTo>
                        <a:pt x="10" y="221"/>
                      </a:lnTo>
                      <a:lnTo>
                        <a:pt x="13" y="226"/>
                      </a:lnTo>
                      <a:lnTo>
                        <a:pt x="18" y="230"/>
                      </a:lnTo>
                      <a:lnTo>
                        <a:pt x="21" y="234"/>
                      </a:lnTo>
                      <a:lnTo>
                        <a:pt x="26" y="238"/>
                      </a:lnTo>
                      <a:lnTo>
                        <a:pt x="31" y="243"/>
                      </a:lnTo>
                      <a:lnTo>
                        <a:pt x="35" y="248"/>
                      </a:lnTo>
                      <a:lnTo>
                        <a:pt x="38" y="250"/>
                      </a:lnTo>
                      <a:lnTo>
                        <a:pt x="43" y="254"/>
                      </a:lnTo>
                      <a:lnTo>
                        <a:pt x="48" y="257"/>
                      </a:lnTo>
                      <a:lnTo>
                        <a:pt x="53" y="261"/>
                      </a:lnTo>
                      <a:lnTo>
                        <a:pt x="58" y="264"/>
                      </a:lnTo>
                      <a:lnTo>
                        <a:pt x="64" y="267"/>
                      </a:lnTo>
                      <a:lnTo>
                        <a:pt x="69" y="270"/>
                      </a:lnTo>
                      <a:lnTo>
                        <a:pt x="76" y="273"/>
                      </a:lnTo>
                      <a:lnTo>
                        <a:pt x="82" y="275"/>
                      </a:lnTo>
                      <a:lnTo>
                        <a:pt x="88" y="277"/>
                      </a:lnTo>
                      <a:lnTo>
                        <a:pt x="94" y="278"/>
                      </a:lnTo>
                      <a:lnTo>
                        <a:pt x="101" y="280"/>
                      </a:lnTo>
                      <a:lnTo>
                        <a:pt x="107" y="281"/>
                      </a:lnTo>
                      <a:lnTo>
                        <a:pt x="114" y="282"/>
                      </a:lnTo>
                      <a:lnTo>
                        <a:pt x="121" y="282"/>
                      </a:lnTo>
                      <a:lnTo>
                        <a:pt x="129" y="282"/>
                      </a:lnTo>
                      <a:lnTo>
                        <a:pt x="135" y="280"/>
                      </a:lnTo>
                      <a:lnTo>
                        <a:pt x="142" y="278"/>
                      </a:lnTo>
                      <a:lnTo>
                        <a:pt x="150" y="276"/>
                      </a:lnTo>
                      <a:lnTo>
                        <a:pt x="158" y="274"/>
                      </a:lnTo>
                      <a:lnTo>
                        <a:pt x="165" y="270"/>
                      </a:lnTo>
                      <a:lnTo>
                        <a:pt x="174" y="267"/>
                      </a:lnTo>
                      <a:lnTo>
                        <a:pt x="178" y="265"/>
                      </a:lnTo>
                      <a:lnTo>
                        <a:pt x="182" y="262"/>
                      </a:lnTo>
                      <a:lnTo>
                        <a:pt x="187" y="260"/>
                      </a:lnTo>
                      <a:lnTo>
                        <a:pt x="191" y="258"/>
                      </a:lnTo>
                      <a:lnTo>
                        <a:pt x="199" y="251"/>
                      </a:lnTo>
                      <a:lnTo>
                        <a:pt x="207" y="245"/>
                      </a:lnTo>
                      <a:lnTo>
                        <a:pt x="212" y="241"/>
                      </a:lnTo>
                      <a:lnTo>
                        <a:pt x="215" y="238"/>
                      </a:lnTo>
                      <a:lnTo>
                        <a:pt x="220" y="234"/>
                      </a:lnTo>
                      <a:lnTo>
                        <a:pt x="224" y="232"/>
                      </a:lnTo>
                      <a:lnTo>
                        <a:pt x="228" y="227"/>
                      </a:lnTo>
                      <a:lnTo>
                        <a:pt x="232" y="223"/>
                      </a:lnTo>
                      <a:lnTo>
                        <a:pt x="236" y="218"/>
                      </a:lnTo>
                      <a:lnTo>
                        <a:pt x="240" y="215"/>
                      </a:lnTo>
                      <a:lnTo>
                        <a:pt x="244" y="210"/>
                      </a:lnTo>
                      <a:lnTo>
                        <a:pt x="248" y="205"/>
                      </a:lnTo>
                      <a:lnTo>
                        <a:pt x="253" y="202"/>
                      </a:lnTo>
                      <a:lnTo>
                        <a:pt x="257" y="199"/>
                      </a:lnTo>
                      <a:lnTo>
                        <a:pt x="260" y="194"/>
                      </a:lnTo>
                      <a:lnTo>
                        <a:pt x="264" y="189"/>
                      </a:lnTo>
                      <a:lnTo>
                        <a:pt x="268" y="185"/>
                      </a:lnTo>
                      <a:lnTo>
                        <a:pt x="272" y="180"/>
                      </a:lnTo>
                      <a:lnTo>
                        <a:pt x="276" y="176"/>
                      </a:lnTo>
                      <a:lnTo>
                        <a:pt x="279" y="171"/>
                      </a:lnTo>
                      <a:lnTo>
                        <a:pt x="284" y="167"/>
                      </a:lnTo>
                      <a:lnTo>
                        <a:pt x="287" y="162"/>
                      </a:lnTo>
                      <a:lnTo>
                        <a:pt x="291" y="157"/>
                      </a:lnTo>
                      <a:lnTo>
                        <a:pt x="293" y="153"/>
                      </a:lnTo>
                      <a:lnTo>
                        <a:pt x="296" y="150"/>
                      </a:lnTo>
                      <a:lnTo>
                        <a:pt x="300" y="145"/>
                      </a:lnTo>
                      <a:lnTo>
                        <a:pt x="306" y="138"/>
                      </a:lnTo>
                      <a:lnTo>
                        <a:pt x="312" y="131"/>
                      </a:lnTo>
                      <a:lnTo>
                        <a:pt x="317" y="123"/>
                      </a:lnTo>
                      <a:lnTo>
                        <a:pt x="321" y="116"/>
                      </a:lnTo>
                      <a:lnTo>
                        <a:pt x="326" y="110"/>
                      </a:lnTo>
                      <a:lnTo>
                        <a:pt x="330" y="104"/>
                      </a:lnTo>
                      <a:lnTo>
                        <a:pt x="334" y="98"/>
                      </a:lnTo>
                      <a:lnTo>
                        <a:pt x="336" y="94"/>
                      </a:lnTo>
                      <a:lnTo>
                        <a:pt x="340" y="89"/>
                      </a:lnTo>
                      <a:lnTo>
                        <a:pt x="343" y="86"/>
                      </a:lnTo>
                      <a:lnTo>
                        <a:pt x="346" y="78"/>
                      </a:lnTo>
                      <a:lnTo>
                        <a:pt x="350" y="73"/>
                      </a:lnTo>
                      <a:lnTo>
                        <a:pt x="351" y="71"/>
                      </a:lnTo>
                      <a:lnTo>
                        <a:pt x="352" y="71"/>
                      </a:lnTo>
                      <a:lnTo>
                        <a:pt x="293" y="43"/>
                      </a:lnTo>
                      <a:lnTo>
                        <a:pt x="291" y="45"/>
                      </a:lnTo>
                      <a:lnTo>
                        <a:pt x="288" y="51"/>
                      </a:lnTo>
                      <a:lnTo>
                        <a:pt x="286" y="55"/>
                      </a:lnTo>
                      <a:lnTo>
                        <a:pt x="285" y="61"/>
                      </a:lnTo>
                      <a:lnTo>
                        <a:pt x="283" y="66"/>
                      </a:lnTo>
                      <a:lnTo>
                        <a:pt x="280" y="73"/>
                      </a:lnTo>
                      <a:lnTo>
                        <a:pt x="276" y="80"/>
                      </a:lnTo>
                      <a:lnTo>
                        <a:pt x="273" y="87"/>
                      </a:lnTo>
                      <a:lnTo>
                        <a:pt x="270" y="94"/>
                      </a:lnTo>
                      <a:lnTo>
                        <a:pt x="267" y="100"/>
                      </a:lnTo>
                      <a:lnTo>
                        <a:pt x="262" y="108"/>
                      </a:lnTo>
                      <a:lnTo>
                        <a:pt x="260" y="115"/>
                      </a:lnTo>
                      <a:lnTo>
                        <a:pt x="255" y="123"/>
                      </a:lnTo>
                      <a:lnTo>
                        <a:pt x="252" y="131"/>
                      </a:lnTo>
                      <a:lnTo>
                        <a:pt x="247" y="137"/>
                      </a:lnTo>
                      <a:lnTo>
                        <a:pt x="243" y="143"/>
                      </a:lnTo>
                      <a:lnTo>
                        <a:pt x="237" y="150"/>
                      </a:lnTo>
                      <a:lnTo>
                        <a:pt x="232" y="156"/>
                      </a:lnTo>
                      <a:lnTo>
                        <a:pt x="226" y="161"/>
                      </a:lnTo>
                      <a:lnTo>
                        <a:pt x="220" y="168"/>
                      </a:lnTo>
                      <a:lnTo>
                        <a:pt x="214" y="173"/>
                      </a:lnTo>
                      <a:lnTo>
                        <a:pt x="207" y="179"/>
                      </a:lnTo>
                      <a:lnTo>
                        <a:pt x="200" y="184"/>
                      </a:lnTo>
                      <a:lnTo>
                        <a:pt x="194" y="188"/>
                      </a:lnTo>
                      <a:lnTo>
                        <a:pt x="187" y="193"/>
                      </a:lnTo>
                      <a:lnTo>
                        <a:pt x="180" y="199"/>
                      </a:lnTo>
                      <a:lnTo>
                        <a:pt x="173" y="202"/>
                      </a:lnTo>
                      <a:lnTo>
                        <a:pt x="166" y="205"/>
                      </a:lnTo>
                      <a:lnTo>
                        <a:pt x="159" y="209"/>
                      </a:lnTo>
                      <a:lnTo>
                        <a:pt x="154" y="212"/>
                      </a:lnTo>
                      <a:lnTo>
                        <a:pt x="147" y="215"/>
                      </a:lnTo>
                      <a:lnTo>
                        <a:pt x="140" y="217"/>
                      </a:lnTo>
                      <a:lnTo>
                        <a:pt x="133" y="218"/>
                      </a:lnTo>
                      <a:lnTo>
                        <a:pt x="126" y="220"/>
                      </a:lnTo>
                      <a:lnTo>
                        <a:pt x="119" y="220"/>
                      </a:lnTo>
                      <a:lnTo>
                        <a:pt x="114" y="221"/>
                      </a:lnTo>
                      <a:lnTo>
                        <a:pt x="108" y="221"/>
                      </a:lnTo>
                      <a:lnTo>
                        <a:pt x="103" y="221"/>
                      </a:lnTo>
                      <a:lnTo>
                        <a:pt x="98" y="221"/>
                      </a:lnTo>
                      <a:lnTo>
                        <a:pt x="93" y="221"/>
                      </a:lnTo>
                      <a:lnTo>
                        <a:pt x="89" y="220"/>
                      </a:lnTo>
                      <a:lnTo>
                        <a:pt x="85" y="220"/>
                      </a:lnTo>
                      <a:lnTo>
                        <a:pt x="77" y="217"/>
                      </a:lnTo>
                      <a:lnTo>
                        <a:pt x="73" y="212"/>
                      </a:lnTo>
                      <a:lnTo>
                        <a:pt x="68" y="207"/>
                      </a:lnTo>
                      <a:lnTo>
                        <a:pt x="67" y="201"/>
                      </a:lnTo>
                      <a:lnTo>
                        <a:pt x="66" y="194"/>
                      </a:lnTo>
                      <a:lnTo>
                        <a:pt x="66" y="187"/>
                      </a:lnTo>
                      <a:lnTo>
                        <a:pt x="67" y="178"/>
                      </a:lnTo>
                      <a:lnTo>
                        <a:pt x="70" y="171"/>
                      </a:lnTo>
                      <a:lnTo>
                        <a:pt x="74" y="163"/>
                      </a:lnTo>
                      <a:lnTo>
                        <a:pt x="78" y="156"/>
                      </a:lnTo>
                      <a:lnTo>
                        <a:pt x="83" y="148"/>
                      </a:lnTo>
                      <a:lnTo>
                        <a:pt x="89" y="142"/>
                      </a:lnTo>
                      <a:lnTo>
                        <a:pt x="96" y="135"/>
                      </a:lnTo>
                      <a:lnTo>
                        <a:pt x="102" y="129"/>
                      </a:lnTo>
                      <a:lnTo>
                        <a:pt x="106" y="126"/>
                      </a:lnTo>
                      <a:lnTo>
                        <a:pt x="109" y="122"/>
                      </a:lnTo>
                      <a:lnTo>
                        <a:pt x="114" y="120"/>
                      </a:lnTo>
                      <a:lnTo>
                        <a:pt x="118" y="118"/>
                      </a:lnTo>
                      <a:lnTo>
                        <a:pt x="123" y="114"/>
                      </a:lnTo>
                      <a:lnTo>
                        <a:pt x="127" y="111"/>
                      </a:lnTo>
                      <a:lnTo>
                        <a:pt x="133" y="108"/>
                      </a:lnTo>
                      <a:lnTo>
                        <a:pt x="139" y="105"/>
                      </a:lnTo>
                      <a:lnTo>
                        <a:pt x="143" y="102"/>
                      </a:lnTo>
                      <a:lnTo>
                        <a:pt x="149" y="98"/>
                      </a:lnTo>
                      <a:lnTo>
                        <a:pt x="155" y="96"/>
                      </a:lnTo>
                      <a:lnTo>
                        <a:pt x="161" y="94"/>
                      </a:lnTo>
                      <a:lnTo>
                        <a:pt x="166" y="90"/>
                      </a:lnTo>
                      <a:lnTo>
                        <a:pt x="172" y="88"/>
                      </a:lnTo>
                      <a:lnTo>
                        <a:pt x="176" y="86"/>
                      </a:lnTo>
                      <a:lnTo>
                        <a:pt x="183" y="83"/>
                      </a:lnTo>
                      <a:lnTo>
                        <a:pt x="187" y="81"/>
                      </a:lnTo>
                      <a:lnTo>
                        <a:pt x="191" y="79"/>
                      </a:lnTo>
                      <a:lnTo>
                        <a:pt x="195" y="78"/>
                      </a:lnTo>
                      <a:lnTo>
                        <a:pt x="198" y="77"/>
                      </a:lnTo>
                      <a:lnTo>
                        <a:pt x="203" y="74"/>
                      </a:lnTo>
                      <a:lnTo>
                        <a:pt x="205" y="74"/>
                      </a:lnTo>
                      <a:lnTo>
                        <a:pt x="252" y="31"/>
                      </a:lnTo>
                      <a:lnTo>
                        <a:pt x="214" y="0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4" name="Freeform 75"/>
                <p:cNvSpPr>
                  <a:spLocks/>
                </p:cNvSpPr>
                <p:nvPr/>
              </p:nvSpPr>
              <p:spPr bwMode="auto">
                <a:xfrm>
                  <a:off x="2693" y="1560"/>
                  <a:ext cx="271" cy="191"/>
                </a:xfrm>
                <a:custGeom>
                  <a:avLst/>
                  <a:gdLst>
                    <a:gd name="T0" fmla="*/ 0 w 543"/>
                    <a:gd name="T1" fmla="*/ 2 h 381"/>
                    <a:gd name="T2" fmla="*/ 1 w 543"/>
                    <a:gd name="T3" fmla="*/ 0 h 381"/>
                    <a:gd name="T4" fmla="*/ 2 w 543"/>
                    <a:gd name="T5" fmla="*/ 1 h 381"/>
                    <a:gd name="T6" fmla="*/ 0 w 543"/>
                    <a:gd name="T7" fmla="*/ 2 h 381"/>
                    <a:gd name="T8" fmla="*/ 0 w 543"/>
                    <a:gd name="T9" fmla="*/ 2 h 381"/>
                    <a:gd name="T10" fmla="*/ 0 w 543"/>
                    <a:gd name="T11" fmla="*/ 2 h 38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43"/>
                    <a:gd name="T19" fmla="*/ 0 h 381"/>
                    <a:gd name="T20" fmla="*/ 543 w 543"/>
                    <a:gd name="T21" fmla="*/ 381 h 38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43" h="381">
                      <a:moveTo>
                        <a:pt x="0" y="299"/>
                      </a:moveTo>
                      <a:lnTo>
                        <a:pt x="443" y="0"/>
                      </a:lnTo>
                      <a:lnTo>
                        <a:pt x="543" y="35"/>
                      </a:lnTo>
                      <a:lnTo>
                        <a:pt x="138" y="381"/>
                      </a:lnTo>
                      <a:lnTo>
                        <a:pt x="0" y="299"/>
                      </a:lnTo>
                      <a:close/>
                    </a:path>
                  </a:pathLst>
                </a:custGeom>
                <a:solidFill>
                  <a:srgbClr val="D999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5" name="Freeform 76"/>
                <p:cNvSpPr>
                  <a:spLocks/>
                </p:cNvSpPr>
                <p:nvPr/>
              </p:nvSpPr>
              <p:spPr bwMode="auto">
                <a:xfrm>
                  <a:off x="2784" y="1329"/>
                  <a:ext cx="625" cy="215"/>
                </a:xfrm>
                <a:custGeom>
                  <a:avLst/>
                  <a:gdLst>
                    <a:gd name="T0" fmla="*/ 0 w 1248"/>
                    <a:gd name="T1" fmla="*/ 2 h 430"/>
                    <a:gd name="T2" fmla="*/ 3 w 1248"/>
                    <a:gd name="T3" fmla="*/ 0 h 430"/>
                    <a:gd name="T4" fmla="*/ 5 w 1248"/>
                    <a:gd name="T5" fmla="*/ 1 h 430"/>
                    <a:gd name="T6" fmla="*/ 3 w 1248"/>
                    <a:gd name="T7" fmla="*/ 2 h 430"/>
                    <a:gd name="T8" fmla="*/ 3 w 1248"/>
                    <a:gd name="T9" fmla="*/ 2 h 430"/>
                    <a:gd name="T10" fmla="*/ 5 w 1248"/>
                    <a:gd name="T11" fmla="*/ 1 h 430"/>
                    <a:gd name="T12" fmla="*/ 3 w 1248"/>
                    <a:gd name="T13" fmla="*/ 1 h 430"/>
                    <a:gd name="T14" fmla="*/ 1 w 1248"/>
                    <a:gd name="T15" fmla="*/ 2 h 430"/>
                    <a:gd name="T16" fmla="*/ 0 w 1248"/>
                    <a:gd name="T17" fmla="*/ 2 h 430"/>
                    <a:gd name="T18" fmla="*/ 0 w 1248"/>
                    <a:gd name="T19" fmla="*/ 2 h 43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248"/>
                    <a:gd name="T31" fmla="*/ 0 h 430"/>
                    <a:gd name="T32" fmla="*/ 1248 w 1248"/>
                    <a:gd name="T33" fmla="*/ 430 h 43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248" h="430">
                      <a:moveTo>
                        <a:pt x="0" y="344"/>
                      </a:moveTo>
                      <a:lnTo>
                        <a:pt x="720" y="0"/>
                      </a:lnTo>
                      <a:lnTo>
                        <a:pt x="1248" y="51"/>
                      </a:lnTo>
                      <a:lnTo>
                        <a:pt x="595" y="430"/>
                      </a:lnTo>
                      <a:lnTo>
                        <a:pt x="583" y="413"/>
                      </a:lnTo>
                      <a:lnTo>
                        <a:pt x="1183" y="62"/>
                      </a:lnTo>
                      <a:lnTo>
                        <a:pt x="726" y="28"/>
                      </a:lnTo>
                      <a:lnTo>
                        <a:pt x="28" y="354"/>
                      </a:lnTo>
                      <a:lnTo>
                        <a:pt x="0" y="3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6" name="Freeform 77"/>
                <p:cNvSpPr>
                  <a:spLocks/>
                </p:cNvSpPr>
                <p:nvPr/>
              </p:nvSpPr>
              <p:spPr bwMode="auto">
                <a:xfrm>
                  <a:off x="2799" y="1497"/>
                  <a:ext cx="283" cy="47"/>
                </a:xfrm>
                <a:custGeom>
                  <a:avLst/>
                  <a:gdLst>
                    <a:gd name="T0" fmla="*/ 0 w 567"/>
                    <a:gd name="T1" fmla="*/ 1 h 93"/>
                    <a:gd name="T2" fmla="*/ 2 w 567"/>
                    <a:gd name="T3" fmla="*/ 1 h 93"/>
                    <a:gd name="T4" fmla="*/ 2 w 567"/>
                    <a:gd name="T5" fmla="*/ 1 h 93"/>
                    <a:gd name="T6" fmla="*/ 0 w 567"/>
                    <a:gd name="T7" fmla="*/ 0 h 93"/>
                    <a:gd name="T8" fmla="*/ 0 w 567"/>
                    <a:gd name="T9" fmla="*/ 1 h 93"/>
                    <a:gd name="T10" fmla="*/ 0 w 567"/>
                    <a:gd name="T11" fmla="*/ 1 h 9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67"/>
                    <a:gd name="T19" fmla="*/ 0 h 93"/>
                    <a:gd name="T20" fmla="*/ 567 w 567"/>
                    <a:gd name="T21" fmla="*/ 93 h 9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67" h="93">
                      <a:moveTo>
                        <a:pt x="0" y="17"/>
                      </a:moveTo>
                      <a:lnTo>
                        <a:pt x="567" y="93"/>
                      </a:lnTo>
                      <a:lnTo>
                        <a:pt x="561" y="75"/>
                      </a:lnTo>
                      <a:lnTo>
                        <a:pt x="7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7" name="Freeform 78"/>
                <p:cNvSpPr>
                  <a:spLocks/>
                </p:cNvSpPr>
                <p:nvPr/>
              </p:nvSpPr>
              <p:spPr bwMode="auto">
                <a:xfrm>
                  <a:off x="2784" y="1501"/>
                  <a:ext cx="64" cy="95"/>
                </a:xfrm>
                <a:custGeom>
                  <a:avLst/>
                  <a:gdLst>
                    <a:gd name="T0" fmla="*/ 0 w 127"/>
                    <a:gd name="T1" fmla="*/ 0 h 189"/>
                    <a:gd name="T2" fmla="*/ 0 w 127"/>
                    <a:gd name="T3" fmla="*/ 1 h 189"/>
                    <a:gd name="T4" fmla="*/ 1 w 127"/>
                    <a:gd name="T5" fmla="*/ 1 h 189"/>
                    <a:gd name="T6" fmla="*/ 1 w 127"/>
                    <a:gd name="T7" fmla="*/ 1 h 189"/>
                    <a:gd name="T8" fmla="*/ 1 w 127"/>
                    <a:gd name="T9" fmla="*/ 1 h 189"/>
                    <a:gd name="T10" fmla="*/ 1 w 127"/>
                    <a:gd name="T11" fmla="*/ 0 h 189"/>
                    <a:gd name="T12" fmla="*/ 0 w 127"/>
                    <a:gd name="T13" fmla="*/ 0 h 189"/>
                    <a:gd name="T14" fmla="*/ 0 w 127"/>
                    <a:gd name="T15" fmla="*/ 0 h 18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27"/>
                    <a:gd name="T25" fmla="*/ 0 h 189"/>
                    <a:gd name="T26" fmla="*/ 127 w 127"/>
                    <a:gd name="T27" fmla="*/ 189 h 18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27" h="189">
                      <a:moveTo>
                        <a:pt x="0" y="0"/>
                      </a:moveTo>
                      <a:lnTo>
                        <a:pt x="0" y="183"/>
                      </a:lnTo>
                      <a:lnTo>
                        <a:pt x="104" y="189"/>
                      </a:lnTo>
                      <a:lnTo>
                        <a:pt x="127" y="170"/>
                      </a:lnTo>
                      <a:lnTo>
                        <a:pt x="20" y="162"/>
                      </a:lnTo>
                      <a:lnTo>
                        <a:pt x="2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8" name="Freeform 79"/>
                <p:cNvSpPr>
                  <a:spLocks/>
                </p:cNvSpPr>
                <p:nvPr/>
              </p:nvSpPr>
              <p:spPr bwMode="auto">
                <a:xfrm>
                  <a:off x="2661" y="1541"/>
                  <a:ext cx="315" cy="204"/>
                </a:xfrm>
                <a:custGeom>
                  <a:avLst/>
                  <a:gdLst>
                    <a:gd name="T0" fmla="*/ 0 w 631"/>
                    <a:gd name="T1" fmla="*/ 2 h 408"/>
                    <a:gd name="T2" fmla="*/ 1 w 631"/>
                    <a:gd name="T3" fmla="*/ 0 h 408"/>
                    <a:gd name="T4" fmla="*/ 2 w 631"/>
                    <a:gd name="T5" fmla="*/ 1 h 408"/>
                    <a:gd name="T6" fmla="*/ 0 w 631"/>
                    <a:gd name="T7" fmla="*/ 2 h 408"/>
                    <a:gd name="T8" fmla="*/ 0 w 631"/>
                    <a:gd name="T9" fmla="*/ 2 h 408"/>
                    <a:gd name="T10" fmla="*/ 2 w 631"/>
                    <a:gd name="T11" fmla="*/ 1 h 408"/>
                    <a:gd name="T12" fmla="*/ 1 w 631"/>
                    <a:gd name="T13" fmla="*/ 1 h 408"/>
                    <a:gd name="T14" fmla="*/ 0 w 631"/>
                    <a:gd name="T15" fmla="*/ 2 h 408"/>
                    <a:gd name="T16" fmla="*/ 0 w 631"/>
                    <a:gd name="T17" fmla="*/ 2 h 408"/>
                    <a:gd name="T18" fmla="*/ 0 w 631"/>
                    <a:gd name="T19" fmla="*/ 2 h 40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31"/>
                    <a:gd name="T31" fmla="*/ 0 h 408"/>
                    <a:gd name="T32" fmla="*/ 631 w 631"/>
                    <a:gd name="T33" fmla="*/ 408 h 40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31" h="408">
                      <a:moveTo>
                        <a:pt x="0" y="322"/>
                      </a:moveTo>
                      <a:lnTo>
                        <a:pt x="487" y="0"/>
                      </a:lnTo>
                      <a:lnTo>
                        <a:pt x="631" y="31"/>
                      </a:lnTo>
                      <a:lnTo>
                        <a:pt x="181" y="408"/>
                      </a:lnTo>
                      <a:lnTo>
                        <a:pt x="156" y="384"/>
                      </a:lnTo>
                      <a:lnTo>
                        <a:pt x="584" y="46"/>
                      </a:lnTo>
                      <a:lnTo>
                        <a:pt x="494" y="25"/>
                      </a:lnTo>
                      <a:lnTo>
                        <a:pt x="38" y="328"/>
                      </a:lnTo>
                      <a:lnTo>
                        <a:pt x="0" y="3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89" name="Freeform 80"/>
                <p:cNvSpPr>
                  <a:spLocks/>
                </p:cNvSpPr>
                <p:nvPr/>
              </p:nvSpPr>
              <p:spPr bwMode="auto">
                <a:xfrm>
                  <a:off x="2661" y="1695"/>
                  <a:ext cx="95" cy="50"/>
                </a:xfrm>
                <a:custGeom>
                  <a:avLst/>
                  <a:gdLst>
                    <a:gd name="T0" fmla="*/ 0 w 191"/>
                    <a:gd name="T1" fmla="*/ 1 h 99"/>
                    <a:gd name="T2" fmla="*/ 0 w 191"/>
                    <a:gd name="T3" fmla="*/ 1 h 99"/>
                    <a:gd name="T4" fmla="*/ 0 w 191"/>
                    <a:gd name="T5" fmla="*/ 1 h 99"/>
                    <a:gd name="T6" fmla="*/ 0 w 191"/>
                    <a:gd name="T7" fmla="*/ 0 h 99"/>
                    <a:gd name="T8" fmla="*/ 0 w 191"/>
                    <a:gd name="T9" fmla="*/ 1 h 99"/>
                    <a:gd name="T10" fmla="*/ 0 w 191"/>
                    <a:gd name="T11" fmla="*/ 1 h 9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1"/>
                    <a:gd name="T19" fmla="*/ 0 h 99"/>
                    <a:gd name="T20" fmla="*/ 191 w 191"/>
                    <a:gd name="T21" fmla="*/ 99 h 9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1" h="99">
                      <a:moveTo>
                        <a:pt x="0" y="13"/>
                      </a:moveTo>
                      <a:lnTo>
                        <a:pt x="181" y="99"/>
                      </a:lnTo>
                      <a:lnTo>
                        <a:pt x="191" y="74"/>
                      </a:lnTo>
                      <a:lnTo>
                        <a:pt x="37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0" name="Freeform 81"/>
                <p:cNvSpPr>
                  <a:spLocks/>
                </p:cNvSpPr>
                <p:nvPr/>
              </p:nvSpPr>
              <p:spPr bwMode="auto">
                <a:xfrm>
                  <a:off x="2915" y="1354"/>
                  <a:ext cx="498" cy="263"/>
                </a:xfrm>
                <a:custGeom>
                  <a:avLst/>
                  <a:gdLst>
                    <a:gd name="T0" fmla="*/ 0 w 994"/>
                    <a:gd name="T1" fmla="*/ 2 h 524"/>
                    <a:gd name="T2" fmla="*/ 2 w 994"/>
                    <a:gd name="T3" fmla="*/ 3 h 524"/>
                    <a:gd name="T4" fmla="*/ 4 w 994"/>
                    <a:gd name="T5" fmla="*/ 1 h 524"/>
                    <a:gd name="T6" fmla="*/ 4 w 994"/>
                    <a:gd name="T7" fmla="*/ 0 h 524"/>
                    <a:gd name="T8" fmla="*/ 4 w 994"/>
                    <a:gd name="T9" fmla="*/ 1 h 524"/>
                    <a:gd name="T10" fmla="*/ 4 w 994"/>
                    <a:gd name="T11" fmla="*/ 1 h 524"/>
                    <a:gd name="T12" fmla="*/ 2 w 994"/>
                    <a:gd name="T13" fmla="*/ 2 h 524"/>
                    <a:gd name="T14" fmla="*/ 1 w 994"/>
                    <a:gd name="T15" fmla="*/ 2 h 524"/>
                    <a:gd name="T16" fmla="*/ 0 w 994"/>
                    <a:gd name="T17" fmla="*/ 2 h 524"/>
                    <a:gd name="T18" fmla="*/ 0 w 994"/>
                    <a:gd name="T19" fmla="*/ 2 h 52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94"/>
                    <a:gd name="T31" fmla="*/ 0 h 524"/>
                    <a:gd name="T32" fmla="*/ 994 w 994"/>
                    <a:gd name="T33" fmla="*/ 524 h 52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94" h="524">
                      <a:moveTo>
                        <a:pt x="0" y="501"/>
                      </a:moveTo>
                      <a:lnTo>
                        <a:pt x="334" y="524"/>
                      </a:lnTo>
                      <a:lnTo>
                        <a:pt x="994" y="189"/>
                      </a:lnTo>
                      <a:lnTo>
                        <a:pt x="986" y="0"/>
                      </a:lnTo>
                      <a:lnTo>
                        <a:pt x="955" y="10"/>
                      </a:lnTo>
                      <a:lnTo>
                        <a:pt x="971" y="178"/>
                      </a:lnTo>
                      <a:lnTo>
                        <a:pt x="328" y="504"/>
                      </a:lnTo>
                      <a:lnTo>
                        <a:pt x="11" y="477"/>
                      </a:lnTo>
                      <a:lnTo>
                        <a:pt x="0" y="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1" name="Freeform 82"/>
                <p:cNvSpPr>
                  <a:spLocks/>
                </p:cNvSpPr>
                <p:nvPr/>
              </p:nvSpPr>
              <p:spPr bwMode="auto">
                <a:xfrm>
                  <a:off x="2569" y="1702"/>
                  <a:ext cx="182" cy="137"/>
                </a:xfrm>
                <a:custGeom>
                  <a:avLst/>
                  <a:gdLst>
                    <a:gd name="T0" fmla="*/ 1 w 364"/>
                    <a:gd name="T1" fmla="*/ 1 h 274"/>
                    <a:gd name="T2" fmla="*/ 1 w 364"/>
                    <a:gd name="T3" fmla="*/ 1 h 274"/>
                    <a:gd name="T4" fmla="*/ 1 w 364"/>
                    <a:gd name="T5" fmla="*/ 1 h 274"/>
                    <a:gd name="T6" fmla="*/ 1 w 364"/>
                    <a:gd name="T7" fmla="*/ 1 h 274"/>
                    <a:gd name="T8" fmla="*/ 1 w 364"/>
                    <a:gd name="T9" fmla="*/ 1 h 274"/>
                    <a:gd name="T10" fmla="*/ 1 w 364"/>
                    <a:gd name="T11" fmla="*/ 1 h 274"/>
                    <a:gd name="T12" fmla="*/ 1 w 364"/>
                    <a:gd name="T13" fmla="*/ 1 h 274"/>
                    <a:gd name="T14" fmla="*/ 1 w 364"/>
                    <a:gd name="T15" fmla="*/ 1 h 274"/>
                    <a:gd name="T16" fmla="*/ 1 w 364"/>
                    <a:gd name="T17" fmla="*/ 1 h 274"/>
                    <a:gd name="T18" fmla="*/ 0 w 364"/>
                    <a:gd name="T19" fmla="*/ 1 h 274"/>
                    <a:gd name="T20" fmla="*/ 0 w 364"/>
                    <a:gd name="T21" fmla="*/ 1 h 274"/>
                    <a:gd name="T22" fmla="*/ 1 w 364"/>
                    <a:gd name="T23" fmla="*/ 1 h 274"/>
                    <a:gd name="T24" fmla="*/ 1 w 364"/>
                    <a:gd name="T25" fmla="*/ 1 h 274"/>
                    <a:gd name="T26" fmla="*/ 1 w 364"/>
                    <a:gd name="T27" fmla="*/ 1 h 274"/>
                    <a:gd name="T28" fmla="*/ 1 w 364"/>
                    <a:gd name="T29" fmla="*/ 2 h 274"/>
                    <a:gd name="T30" fmla="*/ 1 w 364"/>
                    <a:gd name="T31" fmla="*/ 2 h 274"/>
                    <a:gd name="T32" fmla="*/ 1 w 364"/>
                    <a:gd name="T33" fmla="*/ 2 h 274"/>
                    <a:gd name="T34" fmla="*/ 1 w 364"/>
                    <a:gd name="T35" fmla="*/ 2 h 274"/>
                    <a:gd name="T36" fmla="*/ 1 w 364"/>
                    <a:gd name="T37" fmla="*/ 2 h 274"/>
                    <a:gd name="T38" fmla="*/ 1 w 364"/>
                    <a:gd name="T39" fmla="*/ 2 h 274"/>
                    <a:gd name="T40" fmla="*/ 1 w 364"/>
                    <a:gd name="T41" fmla="*/ 1 h 274"/>
                    <a:gd name="T42" fmla="*/ 1 w 364"/>
                    <a:gd name="T43" fmla="*/ 1 h 274"/>
                    <a:gd name="T44" fmla="*/ 1 w 364"/>
                    <a:gd name="T45" fmla="*/ 1 h 274"/>
                    <a:gd name="T46" fmla="*/ 2 w 364"/>
                    <a:gd name="T47" fmla="*/ 1 h 274"/>
                    <a:gd name="T48" fmla="*/ 2 w 364"/>
                    <a:gd name="T49" fmla="*/ 1 h 274"/>
                    <a:gd name="T50" fmla="*/ 2 w 364"/>
                    <a:gd name="T51" fmla="*/ 1 h 274"/>
                    <a:gd name="T52" fmla="*/ 2 w 364"/>
                    <a:gd name="T53" fmla="*/ 1 h 274"/>
                    <a:gd name="T54" fmla="*/ 2 w 364"/>
                    <a:gd name="T55" fmla="*/ 1 h 274"/>
                    <a:gd name="T56" fmla="*/ 2 w 364"/>
                    <a:gd name="T57" fmla="*/ 1 h 274"/>
                    <a:gd name="T58" fmla="*/ 2 w 364"/>
                    <a:gd name="T59" fmla="*/ 1 h 274"/>
                    <a:gd name="T60" fmla="*/ 2 w 364"/>
                    <a:gd name="T61" fmla="*/ 1 h 274"/>
                    <a:gd name="T62" fmla="*/ 2 w 364"/>
                    <a:gd name="T63" fmla="*/ 1 h 274"/>
                    <a:gd name="T64" fmla="*/ 2 w 364"/>
                    <a:gd name="T65" fmla="*/ 1 h 274"/>
                    <a:gd name="T66" fmla="*/ 2 w 364"/>
                    <a:gd name="T67" fmla="*/ 1 h 274"/>
                    <a:gd name="T68" fmla="*/ 1 w 364"/>
                    <a:gd name="T69" fmla="*/ 1 h 274"/>
                    <a:gd name="T70" fmla="*/ 1 w 364"/>
                    <a:gd name="T71" fmla="*/ 1 h 274"/>
                    <a:gd name="T72" fmla="*/ 1 w 364"/>
                    <a:gd name="T73" fmla="*/ 1 h 274"/>
                    <a:gd name="T74" fmla="*/ 1 w 364"/>
                    <a:gd name="T75" fmla="*/ 1 h 274"/>
                    <a:gd name="T76" fmla="*/ 1 w 364"/>
                    <a:gd name="T77" fmla="*/ 1 h 274"/>
                    <a:gd name="T78" fmla="*/ 1 w 364"/>
                    <a:gd name="T79" fmla="*/ 1 h 274"/>
                    <a:gd name="T80" fmla="*/ 1 w 364"/>
                    <a:gd name="T81" fmla="*/ 1 h 274"/>
                    <a:gd name="T82" fmla="*/ 1 w 364"/>
                    <a:gd name="T83" fmla="*/ 1 h 274"/>
                    <a:gd name="T84" fmla="*/ 1 w 364"/>
                    <a:gd name="T85" fmla="*/ 1 h 274"/>
                    <a:gd name="T86" fmla="*/ 1 w 364"/>
                    <a:gd name="T87" fmla="*/ 1 h 274"/>
                    <a:gd name="T88" fmla="*/ 1 w 364"/>
                    <a:gd name="T89" fmla="*/ 1 h 274"/>
                    <a:gd name="T90" fmla="*/ 1 w 364"/>
                    <a:gd name="T91" fmla="*/ 1 h 274"/>
                    <a:gd name="T92" fmla="*/ 1 w 364"/>
                    <a:gd name="T93" fmla="*/ 1 h 274"/>
                    <a:gd name="T94" fmla="*/ 1 w 364"/>
                    <a:gd name="T95" fmla="*/ 1 h 274"/>
                    <a:gd name="T96" fmla="*/ 1 w 364"/>
                    <a:gd name="T97" fmla="*/ 1 h 274"/>
                    <a:gd name="T98" fmla="*/ 1 w 364"/>
                    <a:gd name="T99" fmla="*/ 1 h 274"/>
                    <a:gd name="T100" fmla="*/ 1 w 364"/>
                    <a:gd name="T101" fmla="*/ 1 h 274"/>
                    <a:gd name="T102" fmla="*/ 1 w 364"/>
                    <a:gd name="T103" fmla="*/ 1 h 274"/>
                    <a:gd name="T104" fmla="*/ 1 w 364"/>
                    <a:gd name="T105" fmla="*/ 1 h 274"/>
                    <a:gd name="T106" fmla="*/ 1 w 364"/>
                    <a:gd name="T107" fmla="*/ 1 h 274"/>
                    <a:gd name="T108" fmla="*/ 1 w 364"/>
                    <a:gd name="T109" fmla="*/ 1 h 274"/>
                    <a:gd name="T110" fmla="*/ 1 w 364"/>
                    <a:gd name="T111" fmla="*/ 1 h 274"/>
                    <a:gd name="T112" fmla="*/ 1 w 364"/>
                    <a:gd name="T113" fmla="*/ 0 h 27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64"/>
                    <a:gd name="T172" fmla="*/ 0 h 274"/>
                    <a:gd name="T173" fmla="*/ 364 w 364"/>
                    <a:gd name="T174" fmla="*/ 274 h 27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64" h="274">
                      <a:moveTo>
                        <a:pt x="183" y="0"/>
                      </a:moveTo>
                      <a:lnTo>
                        <a:pt x="181" y="0"/>
                      </a:lnTo>
                      <a:lnTo>
                        <a:pt x="177" y="3"/>
                      </a:lnTo>
                      <a:lnTo>
                        <a:pt x="172" y="5"/>
                      </a:lnTo>
                      <a:lnTo>
                        <a:pt x="164" y="9"/>
                      </a:lnTo>
                      <a:lnTo>
                        <a:pt x="159" y="12"/>
                      </a:lnTo>
                      <a:lnTo>
                        <a:pt x="155" y="14"/>
                      </a:lnTo>
                      <a:lnTo>
                        <a:pt x="149" y="17"/>
                      </a:lnTo>
                      <a:lnTo>
                        <a:pt x="144" y="21"/>
                      </a:lnTo>
                      <a:lnTo>
                        <a:pt x="139" y="23"/>
                      </a:lnTo>
                      <a:lnTo>
                        <a:pt x="132" y="28"/>
                      </a:lnTo>
                      <a:lnTo>
                        <a:pt x="126" y="31"/>
                      </a:lnTo>
                      <a:lnTo>
                        <a:pt x="120" y="36"/>
                      </a:lnTo>
                      <a:lnTo>
                        <a:pt x="114" y="39"/>
                      </a:lnTo>
                      <a:lnTo>
                        <a:pt x="108" y="42"/>
                      </a:lnTo>
                      <a:lnTo>
                        <a:pt x="101" y="47"/>
                      </a:lnTo>
                      <a:lnTo>
                        <a:pt x="94" y="52"/>
                      </a:lnTo>
                      <a:lnTo>
                        <a:pt x="87" y="56"/>
                      </a:lnTo>
                      <a:lnTo>
                        <a:pt x="80" y="61"/>
                      </a:lnTo>
                      <a:lnTo>
                        <a:pt x="75" y="65"/>
                      </a:lnTo>
                      <a:lnTo>
                        <a:pt x="69" y="71"/>
                      </a:lnTo>
                      <a:lnTo>
                        <a:pt x="62" y="76"/>
                      </a:lnTo>
                      <a:lnTo>
                        <a:pt x="55" y="81"/>
                      </a:lnTo>
                      <a:lnTo>
                        <a:pt x="50" y="86"/>
                      </a:lnTo>
                      <a:lnTo>
                        <a:pt x="44" y="92"/>
                      </a:lnTo>
                      <a:lnTo>
                        <a:pt x="39" y="96"/>
                      </a:lnTo>
                      <a:lnTo>
                        <a:pt x="34" y="102"/>
                      </a:lnTo>
                      <a:lnTo>
                        <a:pt x="29" y="106"/>
                      </a:lnTo>
                      <a:lnTo>
                        <a:pt x="25" y="113"/>
                      </a:lnTo>
                      <a:lnTo>
                        <a:pt x="20" y="118"/>
                      </a:lnTo>
                      <a:lnTo>
                        <a:pt x="17" y="123"/>
                      </a:lnTo>
                      <a:lnTo>
                        <a:pt x="13" y="128"/>
                      </a:lnTo>
                      <a:lnTo>
                        <a:pt x="11" y="134"/>
                      </a:lnTo>
                      <a:lnTo>
                        <a:pt x="7" y="138"/>
                      </a:lnTo>
                      <a:lnTo>
                        <a:pt x="5" y="144"/>
                      </a:lnTo>
                      <a:lnTo>
                        <a:pt x="3" y="149"/>
                      </a:lnTo>
                      <a:lnTo>
                        <a:pt x="2" y="154"/>
                      </a:lnTo>
                      <a:lnTo>
                        <a:pt x="0" y="159"/>
                      </a:lnTo>
                      <a:lnTo>
                        <a:pt x="0" y="165"/>
                      </a:lnTo>
                      <a:lnTo>
                        <a:pt x="0" y="169"/>
                      </a:lnTo>
                      <a:lnTo>
                        <a:pt x="0" y="175"/>
                      </a:lnTo>
                      <a:lnTo>
                        <a:pt x="0" y="178"/>
                      </a:lnTo>
                      <a:lnTo>
                        <a:pt x="0" y="184"/>
                      </a:lnTo>
                      <a:lnTo>
                        <a:pt x="0" y="188"/>
                      </a:lnTo>
                      <a:lnTo>
                        <a:pt x="2" y="193"/>
                      </a:lnTo>
                      <a:lnTo>
                        <a:pt x="2" y="198"/>
                      </a:lnTo>
                      <a:lnTo>
                        <a:pt x="3" y="202"/>
                      </a:lnTo>
                      <a:lnTo>
                        <a:pt x="4" y="206"/>
                      </a:lnTo>
                      <a:lnTo>
                        <a:pt x="6" y="210"/>
                      </a:lnTo>
                      <a:lnTo>
                        <a:pt x="11" y="218"/>
                      </a:lnTo>
                      <a:lnTo>
                        <a:pt x="17" y="226"/>
                      </a:lnTo>
                      <a:lnTo>
                        <a:pt x="22" y="233"/>
                      </a:lnTo>
                      <a:lnTo>
                        <a:pt x="29" y="241"/>
                      </a:lnTo>
                      <a:lnTo>
                        <a:pt x="33" y="243"/>
                      </a:lnTo>
                      <a:lnTo>
                        <a:pt x="37" y="247"/>
                      </a:lnTo>
                      <a:lnTo>
                        <a:pt x="42" y="249"/>
                      </a:lnTo>
                      <a:lnTo>
                        <a:pt x="46" y="253"/>
                      </a:lnTo>
                      <a:lnTo>
                        <a:pt x="51" y="256"/>
                      </a:lnTo>
                      <a:lnTo>
                        <a:pt x="54" y="258"/>
                      </a:lnTo>
                      <a:lnTo>
                        <a:pt x="59" y="260"/>
                      </a:lnTo>
                      <a:lnTo>
                        <a:pt x="65" y="263"/>
                      </a:lnTo>
                      <a:lnTo>
                        <a:pt x="69" y="264"/>
                      </a:lnTo>
                      <a:lnTo>
                        <a:pt x="74" y="266"/>
                      </a:lnTo>
                      <a:lnTo>
                        <a:pt x="78" y="267"/>
                      </a:lnTo>
                      <a:lnTo>
                        <a:pt x="84" y="269"/>
                      </a:lnTo>
                      <a:lnTo>
                        <a:pt x="88" y="269"/>
                      </a:lnTo>
                      <a:lnTo>
                        <a:pt x="94" y="271"/>
                      </a:lnTo>
                      <a:lnTo>
                        <a:pt x="100" y="272"/>
                      </a:lnTo>
                      <a:lnTo>
                        <a:pt x="104" y="273"/>
                      </a:lnTo>
                      <a:lnTo>
                        <a:pt x="110" y="273"/>
                      </a:lnTo>
                      <a:lnTo>
                        <a:pt x="116" y="273"/>
                      </a:lnTo>
                      <a:lnTo>
                        <a:pt x="122" y="273"/>
                      </a:lnTo>
                      <a:lnTo>
                        <a:pt x="128" y="274"/>
                      </a:lnTo>
                      <a:lnTo>
                        <a:pt x="134" y="273"/>
                      </a:lnTo>
                      <a:lnTo>
                        <a:pt x="140" y="272"/>
                      </a:lnTo>
                      <a:lnTo>
                        <a:pt x="145" y="271"/>
                      </a:lnTo>
                      <a:lnTo>
                        <a:pt x="152" y="269"/>
                      </a:lnTo>
                      <a:lnTo>
                        <a:pt x="158" y="268"/>
                      </a:lnTo>
                      <a:lnTo>
                        <a:pt x="164" y="267"/>
                      </a:lnTo>
                      <a:lnTo>
                        <a:pt x="171" y="265"/>
                      </a:lnTo>
                      <a:lnTo>
                        <a:pt x="177" y="263"/>
                      </a:lnTo>
                      <a:lnTo>
                        <a:pt x="183" y="260"/>
                      </a:lnTo>
                      <a:lnTo>
                        <a:pt x="190" y="258"/>
                      </a:lnTo>
                      <a:lnTo>
                        <a:pt x="197" y="255"/>
                      </a:lnTo>
                      <a:lnTo>
                        <a:pt x="204" y="251"/>
                      </a:lnTo>
                      <a:lnTo>
                        <a:pt x="209" y="248"/>
                      </a:lnTo>
                      <a:lnTo>
                        <a:pt x="215" y="244"/>
                      </a:lnTo>
                      <a:lnTo>
                        <a:pt x="222" y="240"/>
                      </a:lnTo>
                      <a:lnTo>
                        <a:pt x="229" y="236"/>
                      </a:lnTo>
                      <a:lnTo>
                        <a:pt x="236" y="231"/>
                      </a:lnTo>
                      <a:lnTo>
                        <a:pt x="241" y="225"/>
                      </a:lnTo>
                      <a:lnTo>
                        <a:pt x="248" y="220"/>
                      </a:lnTo>
                      <a:lnTo>
                        <a:pt x="254" y="215"/>
                      </a:lnTo>
                      <a:lnTo>
                        <a:pt x="260" y="209"/>
                      </a:lnTo>
                      <a:lnTo>
                        <a:pt x="266" y="202"/>
                      </a:lnTo>
                      <a:lnTo>
                        <a:pt x="272" y="196"/>
                      </a:lnTo>
                      <a:lnTo>
                        <a:pt x="278" y="191"/>
                      </a:lnTo>
                      <a:lnTo>
                        <a:pt x="283" y="184"/>
                      </a:lnTo>
                      <a:lnTo>
                        <a:pt x="289" y="178"/>
                      </a:lnTo>
                      <a:lnTo>
                        <a:pt x="295" y="171"/>
                      </a:lnTo>
                      <a:lnTo>
                        <a:pt x="301" y="166"/>
                      </a:lnTo>
                      <a:lnTo>
                        <a:pt x="306" y="159"/>
                      </a:lnTo>
                      <a:lnTo>
                        <a:pt x="311" y="153"/>
                      </a:lnTo>
                      <a:lnTo>
                        <a:pt x="317" y="147"/>
                      </a:lnTo>
                      <a:lnTo>
                        <a:pt x="322" y="142"/>
                      </a:lnTo>
                      <a:lnTo>
                        <a:pt x="326" y="135"/>
                      </a:lnTo>
                      <a:lnTo>
                        <a:pt x="330" y="130"/>
                      </a:lnTo>
                      <a:lnTo>
                        <a:pt x="335" y="123"/>
                      </a:lnTo>
                      <a:lnTo>
                        <a:pt x="339" y="119"/>
                      </a:lnTo>
                      <a:lnTo>
                        <a:pt x="343" y="114"/>
                      </a:lnTo>
                      <a:lnTo>
                        <a:pt x="345" y="110"/>
                      </a:lnTo>
                      <a:lnTo>
                        <a:pt x="348" y="105"/>
                      </a:lnTo>
                      <a:lnTo>
                        <a:pt x="352" y="102"/>
                      </a:lnTo>
                      <a:lnTo>
                        <a:pt x="356" y="94"/>
                      </a:lnTo>
                      <a:lnTo>
                        <a:pt x="361" y="89"/>
                      </a:lnTo>
                      <a:lnTo>
                        <a:pt x="363" y="86"/>
                      </a:lnTo>
                      <a:lnTo>
                        <a:pt x="364" y="86"/>
                      </a:lnTo>
                      <a:lnTo>
                        <a:pt x="346" y="66"/>
                      </a:lnTo>
                      <a:lnTo>
                        <a:pt x="345" y="68"/>
                      </a:lnTo>
                      <a:lnTo>
                        <a:pt x="343" y="71"/>
                      </a:lnTo>
                      <a:lnTo>
                        <a:pt x="338" y="76"/>
                      </a:lnTo>
                      <a:lnTo>
                        <a:pt x="334" y="84"/>
                      </a:lnTo>
                      <a:lnTo>
                        <a:pt x="330" y="87"/>
                      </a:lnTo>
                      <a:lnTo>
                        <a:pt x="327" y="92"/>
                      </a:lnTo>
                      <a:lnTo>
                        <a:pt x="323" y="96"/>
                      </a:lnTo>
                      <a:lnTo>
                        <a:pt x="320" y="101"/>
                      </a:lnTo>
                      <a:lnTo>
                        <a:pt x="315" y="105"/>
                      </a:lnTo>
                      <a:lnTo>
                        <a:pt x="312" y="111"/>
                      </a:lnTo>
                      <a:lnTo>
                        <a:pt x="307" y="117"/>
                      </a:lnTo>
                      <a:lnTo>
                        <a:pt x="303" y="123"/>
                      </a:lnTo>
                      <a:lnTo>
                        <a:pt x="298" y="129"/>
                      </a:lnTo>
                      <a:lnTo>
                        <a:pt x="293" y="135"/>
                      </a:lnTo>
                      <a:lnTo>
                        <a:pt x="287" y="141"/>
                      </a:lnTo>
                      <a:lnTo>
                        <a:pt x="282" y="147"/>
                      </a:lnTo>
                      <a:lnTo>
                        <a:pt x="277" y="153"/>
                      </a:lnTo>
                      <a:lnTo>
                        <a:pt x="272" y="160"/>
                      </a:lnTo>
                      <a:lnTo>
                        <a:pt x="266" y="166"/>
                      </a:lnTo>
                      <a:lnTo>
                        <a:pt x="262" y="172"/>
                      </a:lnTo>
                      <a:lnTo>
                        <a:pt x="255" y="178"/>
                      </a:lnTo>
                      <a:lnTo>
                        <a:pt x="250" y="184"/>
                      </a:lnTo>
                      <a:lnTo>
                        <a:pt x="244" y="190"/>
                      </a:lnTo>
                      <a:lnTo>
                        <a:pt x="239" y="195"/>
                      </a:lnTo>
                      <a:lnTo>
                        <a:pt x="233" y="201"/>
                      </a:lnTo>
                      <a:lnTo>
                        <a:pt x="228" y="207"/>
                      </a:lnTo>
                      <a:lnTo>
                        <a:pt x="222" y="211"/>
                      </a:lnTo>
                      <a:lnTo>
                        <a:pt x="217" y="216"/>
                      </a:lnTo>
                      <a:lnTo>
                        <a:pt x="210" y="219"/>
                      </a:lnTo>
                      <a:lnTo>
                        <a:pt x="206" y="223"/>
                      </a:lnTo>
                      <a:lnTo>
                        <a:pt x="199" y="227"/>
                      </a:lnTo>
                      <a:lnTo>
                        <a:pt x="195" y="231"/>
                      </a:lnTo>
                      <a:lnTo>
                        <a:pt x="188" y="233"/>
                      </a:lnTo>
                      <a:lnTo>
                        <a:pt x="183" y="236"/>
                      </a:lnTo>
                      <a:lnTo>
                        <a:pt x="177" y="239"/>
                      </a:lnTo>
                      <a:lnTo>
                        <a:pt x="173" y="242"/>
                      </a:lnTo>
                      <a:lnTo>
                        <a:pt x="167" y="243"/>
                      </a:lnTo>
                      <a:lnTo>
                        <a:pt x="161" y="244"/>
                      </a:lnTo>
                      <a:lnTo>
                        <a:pt x="157" y="247"/>
                      </a:lnTo>
                      <a:lnTo>
                        <a:pt x="152" y="248"/>
                      </a:lnTo>
                      <a:lnTo>
                        <a:pt x="147" y="249"/>
                      </a:lnTo>
                      <a:lnTo>
                        <a:pt x="141" y="249"/>
                      </a:lnTo>
                      <a:lnTo>
                        <a:pt x="136" y="250"/>
                      </a:lnTo>
                      <a:lnTo>
                        <a:pt x="132" y="251"/>
                      </a:lnTo>
                      <a:lnTo>
                        <a:pt x="127" y="250"/>
                      </a:lnTo>
                      <a:lnTo>
                        <a:pt x="123" y="250"/>
                      </a:lnTo>
                      <a:lnTo>
                        <a:pt x="118" y="250"/>
                      </a:lnTo>
                      <a:lnTo>
                        <a:pt x="114" y="250"/>
                      </a:lnTo>
                      <a:lnTo>
                        <a:pt x="108" y="249"/>
                      </a:lnTo>
                      <a:lnTo>
                        <a:pt x="104" y="249"/>
                      </a:lnTo>
                      <a:lnTo>
                        <a:pt x="100" y="248"/>
                      </a:lnTo>
                      <a:lnTo>
                        <a:pt x="95" y="247"/>
                      </a:lnTo>
                      <a:lnTo>
                        <a:pt x="91" y="245"/>
                      </a:lnTo>
                      <a:lnTo>
                        <a:pt x="86" y="244"/>
                      </a:lnTo>
                      <a:lnTo>
                        <a:pt x="83" y="242"/>
                      </a:lnTo>
                      <a:lnTo>
                        <a:pt x="79" y="242"/>
                      </a:lnTo>
                      <a:lnTo>
                        <a:pt x="71" y="238"/>
                      </a:lnTo>
                      <a:lnTo>
                        <a:pt x="66" y="235"/>
                      </a:lnTo>
                      <a:lnTo>
                        <a:pt x="59" y="230"/>
                      </a:lnTo>
                      <a:lnTo>
                        <a:pt x="52" y="225"/>
                      </a:lnTo>
                      <a:lnTo>
                        <a:pt x="45" y="219"/>
                      </a:lnTo>
                      <a:lnTo>
                        <a:pt x="41" y="214"/>
                      </a:lnTo>
                      <a:lnTo>
                        <a:pt x="34" y="207"/>
                      </a:lnTo>
                      <a:lnTo>
                        <a:pt x="30" y="201"/>
                      </a:lnTo>
                      <a:lnTo>
                        <a:pt x="27" y="194"/>
                      </a:lnTo>
                      <a:lnTo>
                        <a:pt x="25" y="188"/>
                      </a:lnTo>
                      <a:lnTo>
                        <a:pt x="22" y="179"/>
                      </a:lnTo>
                      <a:lnTo>
                        <a:pt x="22" y="171"/>
                      </a:lnTo>
                      <a:lnTo>
                        <a:pt x="22" y="163"/>
                      </a:lnTo>
                      <a:lnTo>
                        <a:pt x="25" y="155"/>
                      </a:lnTo>
                      <a:lnTo>
                        <a:pt x="26" y="151"/>
                      </a:lnTo>
                      <a:lnTo>
                        <a:pt x="28" y="147"/>
                      </a:lnTo>
                      <a:lnTo>
                        <a:pt x="30" y="143"/>
                      </a:lnTo>
                      <a:lnTo>
                        <a:pt x="34" y="139"/>
                      </a:lnTo>
                      <a:lnTo>
                        <a:pt x="36" y="135"/>
                      </a:lnTo>
                      <a:lnTo>
                        <a:pt x="39" y="130"/>
                      </a:lnTo>
                      <a:lnTo>
                        <a:pt x="44" y="126"/>
                      </a:lnTo>
                      <a:lnTo>
                        <a:pt x="49" y="122"/>
                      </a:lnTo>
                      <a:lnTo>
                        <a:pt x="53" y="117"/>
                      </a:lnTo>
                      <a:lnTo>
                        <a:pt x="58" y="112"/>
                      </a:lnTo>
                      <a:lnTo>
                        <a:pt x="63" y="106"/>
                      </a:lnTo>
                      <a:lnTo>
                        <a:pt x="70" y="102"/>
                      </a:lnTo>
                      <a:lnTo>
                        <a:pt x="76" y="97"/>
                      </a:lnTo>
                      <a:lnTo>
                        <a:pt x="83" y="93"/>
                      </a:lnTo>
                      <a:lnTo>
                        <a:pt x="90" y="88"/>
                      </a:lnTo>
                      <a:lnTo>
                        <a:pt x="96" y="84"/>
                      </a:lnTo>
                      <a:lnTo>
                        <a:pt x="103" y="78"/>
                      </a:lnTo>
                      <a:lnTo>
                        <a:pt x="110" y="73"/>
                      </a:lnTo>
                      <a:lnTo>
                        <a:pt x="117" y="68"/>
                      </a:lnTo>
                      <a:lnTo>
                        <a:pt x="125" y="63"/>
                      </a:lnTo>
                      <a:lnTo>
                        <a:pt x="132" y="58"/>
                      </a:lnTo>
                      <a:lnTo>
                        <a:pt x="139" y="54"/>
                      </a:lnTo>
                      <a:lnTo>
                        <a:pt x="145" y="49"/>
                      </a:lnTo>
                      <a:lnTo>
                        <a:pt x="152" y="46"/>
                      </a:lnTo>
                      <a:lnTo>
                        <a:pt x="159" y="41"/>
                      </a:lnTo>
                      <a:lnTo>
                        <a:pt x="166" y="37"/>
                      </a:lnTo>
                      <a:lnTo>
                        <a:pt x="172" y="32"/>
                      </a:lnTo>
                      <a:lnTo>
                        <a:pt x="179" y="30"/>
                      </a:lnTo>
                      <a:lnTo>
                        <a:pt x="184" y="25"/>
                      </a:lnTo>
                      <a:lnTo>
                        <a:pt x="190" y="22"/>
                      </a:lnTo>
                      <a:lnTo>
                        <a:pt x="195" y="19"/>
                      </a:lnTo>
                      <a:lnTo>
                        <a:pt x="200" y="16"/>
                      </a:lnTo>
                      <a:lnTo>
                        <a:pt x="204" y="14"/>
                      </a:lnTo>
                      <a:lnTo>
                        <a:pt x="208" y="12"/>
                      </a:lnTo>
                      <a:lnTo>
                        <a:pt x="212" y="9"/>
                      </a:lnTo>
                      <a:lnTo>
                        <a:pt x="215" y="8"/>
                      </a:lnTo>
                      <a:lnTo>
                        <a:pt x="218" y="6"/>
                      </a:lnTo>
                      <a:lnTo>
                        <a:pt x="221" y="6"/>
                      </a:lnTo>
                      <a:lnTo>
                        <a:pt x="1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2" name="Freeform 83"/>
                <p:cNvSpPr>
                  <a:spLocks/>
                </p:cNvSpPr>
                <p:nvPr/>
              </p:nvSpPr>
              <p:spPr bwMode="auto">
                <a:xfrm>
                  <a:off x="2598" y="1726"/>
                  <a:ext cx="120" cy="87"/>
                </a:xfrm>
                <a:custGeom>
                  <a:avLst/>
                  <a:gdLst>
                    <a:gd name="T0" fmla="*/ 1 w 239"/>
                    <a:gd name="T1" fmla="*/ 0 h 176"/>
                    <a:gd name="T2" fmla="*/ 1 w 239"/>
                    <a:gd name="T3" fmla="*/ 0 h 176"/>
                    <a:gd name="T4" fmla="*/ 1 w 239"/>
                    <a:gd name="T5" fmla="*/ 0 h 176"/>
                    <a:gd name="T6" fmla="*/ 1 w 239"/>
                    <a:gd name="T7" fmla="*/ 0 h 176"/>
                    <a:gd name="T8" fmla="*/ 1 w 239"/>
                    <a:gd name="T9" fmla="*/ 0 h 176"/>
                    <a:gd name="T10" fmla="*/ 1 w 239"/>
                    <a:gd name="T11" fmla="*/ 0 h 176"/>
                    <a:gd name="T12" fmla="*/ 1 w 239"/>
                    <a:gd name="T13" fmla="*/ 0 h 176"/>
                    <a:gd name="T14" fmla="*/ 1 w 239"/>
                    <a:gd name="T15" fmla="*/ 0 h 176"/>
                    <a:gd name="T16" fmla="*/ 1 w 239"/>
                    <a:gd name="T17" fmla="*/ 0 h 176"/>
                    <a:gd name="T18" fmla="*/ 1 w 239"/>
                    <a:gd name="T19" fmla="*/ 0 h 176"/>
                    <a:gd name="T20" fmla="*/ 0 w 239"/>
                    <a:gd name="T21" fmla="*/ 0 h 176"/>
                    <a:gd name="T22" fmla="*/ 1 w 239"/>
                    <a:gd name="T23" fmla="*/ 0 h 176"/>
                    <a:gd name="T24" fmla="*/ 1 w 239"/>
                    <a:gd name="T25" fmla="*/ 0 h 176"/>
                    <a:gd name="T26" fmla="*/ 1 w 239"/>
                    <a:gd name="T27" fmla="*/ 0 h 176"/>
                    <a:gd name="T28" fmla="*/ 1 w 239"/>
                    <a:gd name="T29" fmla="*/ 0 h 176"/>
                    <a:gd name="T30" fmla="*/ 1 w 239"/>
                    <a:gd name="T31" fmla="*/ 0 h 176"/>
                    <a:gd name="T32" fmla="*/ 1 w 239"/>
                    <a:gd name="T33" fmla="*/ 0 h 176"/>
                    <a:gd name="T34" fmla="*/ 1 w 239"/>
                    <a:gd name="T35" fmla="*/ 0 h 176"/>
                    <a:gd name="T36" fmla="*/ 1 w 239"/>
                    <a:gd name="T37" fmla="*/ 0 h 176"/>
                    <a:gd name="T38" fmla="*/ 1 w 239"/>
                    <a:gd name="T39" fmla="*/ 0 h 176"/>
                    <a:gd name="T40" fmla="*/ 1 w 239"/>
                    <a:gd name="T41" fmla="*/ 0 h 176"/>
                    <a:gd name="T42" fmla="*/ 1 w 239"/>
                    <a:gd name="T43" fmla="*/ 0 h 176"/>
                    <a:gd name="T44" fmla="*/ 1 w 239"/>
                    <a:gd name="T45" fmla="*/ 0 h 176"/>
                    <a:gd name="T46" fmla="*/ 1 w 239"/>
                    <a:gd name="T47" fmla="*/ 0 h 176"/>
                    <a:gd name="T48" fmla="*/ 1 w 239"/>
                    <a:gd name="T49" fmla="*/ 0 h 176"/>
                    <a:gd name="T50" fmla="*/ 1 w 239"/>
                    <a:gd name="T51" fmla="*/ 0 h 176"/>
                    <a:gd name="T52" fmla="*/ 1 w 239"/>
                    <a:gd name="T53" fmla="*/ 0 h 176"/>
                    <a:gd name="T54" fmla="*/ 1 w 239"/>
                    <a:gd name="T55" fmla="*/ 0 h 176"/>
                    <a:gd name="T56" fmla="*/ 1 w 239"/>
                    <a:gd name="T57" fmla="*/ 0 h 176"/>
                    <a:gd name="T58" fmla="*/ 1 w 239"/>
                    <a:gd name="T59" fmla="*/ 0 h 176"/>
                    <a:gd name="T60" fmla="*/ 1 w 239"/>
                    <a:gd name="T61" fmla="*/ 0 h 176"/>
                    <a:gd name="T62" fmla="*/ 1 w 239"/>
                    <a:gd name="T63" fmla="*/ 0 h 176"/>
                    <a:gd name="T64" fmla="*/ 1 w 239"/>
                    <a:gd name="T65" fmla="*/ 0 h 176"/>
                    <a:gd name="T66" fmla="*/ 1 w 239"/>
                    <a:gd name="T67" fmla="*/ 0 h 176"/>
                    <a:gd name="T68" fmla="*/ 1 w 239"/>
                    <a:gd name="T69" fmla="*/ 0 h 176"/>
                    <a:gd name="T70" fmla="*/ 1 w 239"/>
                    <a:gd name="T71" fmla="*/ 0 h 176"/>
                    <a:gd name="T72" fmla="*/ 1 w 239"/>
                    <a:gd name="T73" fmla="*/ 0 h 176"/>
                    <a:gd name="T74" fmla="*/ 1 w 239"/>
                    <a:gd name="T75" fmla="*/ 0 h 176"/>
                    <a:gd name="T76" fmla="*/ 1 w 239"/>
                    <a:gd name="T77" fmla="*/ 0 h 176"/>
                    <a:gd name="T78" fmla="*/ 1 w 239"/>
                    <a:gd name="T79" fmla="*/ 0 h 176"/>
                    <a:gd name="T80" fmla="*/ 1 w 239"/>
                    <a:gd name="T81" fmla="*/ 0 h 176"/>
                    <a:gd name="T82" fmla="*/ 1 w 239"/>
                    <a:gd name="T83" fmla="*/ 0 h 176"/>
                    <a:gd name="T84" fmla="*/ 1 w 239"/>
                    <a:gd name="T85" fmla="*/ 0 h 176"/>
                    <a:gd name="T86" fmla="*/ 1 w 239"/>
                    <a:gd name="T87" fmla="*/ 0 h 176"/>
                    <a:gd name="T88" fmla="*/ 1 w 239"/>
                    <a:gd name="T89" fmla="*/ 0 h 176"/>
                    <a:gd name="T90" fmla="*/ 1 w 239"/>
                    <a:gd name="T91" fmla="*/ 0 h 176"/>
                    <a:gd name="T92" fmla="*/ 1 w 239"/>
                    <a:gd name="T93" fmla="*/ 0 h 176"/>
                    <a:gd name="T94" fmla="*/ 1 w 239"/>
                    <a:gd name="T95" fmla="*/ 0 h 176"/>
                    <a:gd name="T96" fmla="*/ 1 w 239"/>
                    <a:gd name="T97" fmla="*/ 0 h 176"/>
                    <a:gd name="T98" fmla="*/ 1 w 239"/>
                    <a:gd name="T99" fmla="*/ 0 h 176"/>
                    <a:gd name="T100" fmla="*/ 1 w 239"/>
                    <a:gd name="T101" fmla="*/ 0 h 176"/>
                    <a:gd name="T102" fmla="*/ 1 w 239"/>
                    <a:gd name="T103" fmla="*/ 0 h 176"/>
                    <a:gd name="T104" fmla="*/ 1 w 239"/>
                    <a:gd name="T105" fmla="*/ 0 h 17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9"/>
                    <a:gd name="T160" fmla="*/ 0 h 176"/>
                    <a:gd name="T161" fmla="*/ 239 w 239"/>
                    <a:gd name="T162" fmla="*/ 176 h 17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9" h="176">
                      <a:moveTo>
                        <a:pt x="149" y="0"/>
                      </a:moveTo>
                      <a:lnTo>
                        <a:pt x="148" y="0"/>
                      </a:lnTo>
                      <a:lnTo>
                        <a:pt x="145" y="1"/>
                      </a:lnTo>
                      <a:lnTo>
                        <a:pt x="140" y="3"/>
                      </a:lnTo>
                      <a:lnTo>
                        <a:pt x="134" y="7"/>
                      </a:lnTo>
                      <a:lnTo>
                        <a:pt x="130" y="8"/>
                      </a:lnTo>
                      <a:lnTo>
                        <a:pt x="126" y="10"/>
                      </a:lnTo>
                      <a:lnTo>
                        <a:pt x="122" y="13"/>
                      </a:lnTo>
                      <a:lnTo>
                        <a:pt x="117" y="15"/>
                      </a:lnTo>
                      <a:lnTo>
                        <a:pt x="113" y="17"/>
                      </a:lnTo>
                      <a:lnTo>
                        <a:pt x="108" y="19"/>
                      </a:lnTo>
                      <a:lnTo>
                        <a:pt x="102" y="23"/>
                      </a:lnTo>
                      <a:lnTo>
                        <a:pt x="98" y="25"/>
                      </a:lnTo>
                      <a:lnTo>
                        <a:pt x="92" y="27"/>
                      </a:lnTo>
                      <a:lnTo>
                        <a:pt x="86" y="30"/>
                      </a:lnTo>
                      <a:lnTo>
                        <a:pt x="81" y="33"/>
                      </a:lnTo>
                      <a:lnTo>
                        <a:pt x="76" y="37"/>
                      </a:lnTo>
                      <a:lnTo>
                        <a:pt x="71" y="40"/>
                      </a:lnTo>
                      <a:lnTo>
                        <a:pt x="65" y="43"/>
                      </a:lnTo>
                      <a:lnTo>
                        <a:pt x="59" y="47"/>
                      </a:lnTo>
                      <a:lnTo>
                        <a:pt x="55" y="50"/>
                      </a:lnTo>
                      <a:lnTo>
                        <a:pt x="49" y="54"/>
                      </a:lnTo>
                      <a:lnTo>
                        <a:pt x="44" y="57"/>
                      </a:lnTo>
                      <a:lnTo>
                        <a:pt x="40" y="60"/>
                      </a:lnTo>
                      <a:lnTo>
                        <a:pt x="35" y="65"/>
                      </a:lnTo>
                      <a:lnTo>
                        <a:pt x="26" y="72"/>
                      </a:lnTo>
                      <a:lnTo>
                        <a:pt x="19" y="81"/>
                      </a:lnTo>
                      <a:lnTo>
                        <a:pt x="12" y="88"/>
                      </a:lnTo>
                      <a:lnTo>
                        <a:pt x="8" y="95"/>
                      </a:lnTo>
                      <a:lnTo>
                        <a:pt x="4" y="102"/>
                      </a:lnTo>
                      <a:lnTo>
                        <a:pt x="3" y="108"/>
                      </a:lnTo>
                      <a:lnTo>
                        <a:pt x="1" y="115"/>
                      </a:lnTo>
                      <a:lnTo>
                        <a:pt x="0" y="122"/>
                      </a:lnTo>
                      <a:lnTo>
                        <a:pt x="0" y="129"/>
                      </a:lnTo>
                      <a:lnTo>
                        <a:pt x="2" y="136"/>
                      </a:lnTo>
                      <a:lnTo>
                        <a:pt x="3" y="141"/>
                      </a:lnTo>
                      <a:lnTo>
                        <a:pt x="6" y="146"/>
                      </a:lnTo>
                      <a:lnTo>
                        <a:pt x="8" y="151"/>
                      </a:lnTo>
                      <a:lnTo>
                        <a:pt x="12" y="156"/>
                      </a:lnTo>
                      <a:lnTo>
                        <a:pt x="16" y="160"/>
                      </a:lnTo>
                      <a:lnTo>
                        <a:pt x="20" y="164"/>
                      </a:lnTo>
                      <a:lnTo>
                        <a:pt x="25" y="167"/>
                      </a:lnTo>
                      <a:lnTo>
                        <a:pt x="29" y="171"/>
                      </a:lnTo>
                      <a:lnTo>
                        <a:pt x="34" y="172"/>
                      </a:lnTo>
                      <a:lnTo>
                        <a:pt x="40" y="173"/>
                      </a:lnTo>
                      <a:lnTo>
                        <a:pt x="45" y="175"/>
                      </a:lnTo>
                      <a:lnTo>
                        <a:pt x="52" y="176"/>
                      </a:lnTo>
                      <a:lnTo>
                        <a:pt x="59" y="175"/>
                      </a:lnTo>
                      <a:lnTo>
                        <a:pt x="68" y="173"/>
                      </a:lnTo>
                      <a:lnTo>
                        <a:pt x="72" y="173"/>
                      </a:lnTo>
                      <a:lnTo>
                        <a:pt x="75" y="172"/>
                      </a:lnTo>
                      <a:lnTo>
                        <a:pt x="80" y="171"/>
                      </a:lnTo>
                      <a:lnTo>
                        <a:pt x="84" y="171"/>
                      </a:lnTo>
                      <a:lnTo>
                        <a:pt x="89" y="170"/>
                      </a:lnTo>
                      <a:lnTo>
                        <a:pt x="93" y="169"/>
                      </a:lnTo>
                      <a:lnTo>
                        <a:pt x="97" y="167"/>
                      </a:lnTo>
                      <a:lnTo>
                        <a:pt x="101" y="165"/>
                      </a:lnTo>
                      <a:lnTo>
                        <a:pt x="106" y="163"/>
                      </a:lnTo>
                      <a:lnTo>
                        <a:pt x="110" y="162"/>
                      </a:lnTo>
                      <a:lnTo>
                        <a:pt x="115" y="160"/>
                      </a:lnTo>
                      <a:lnTo>
                        <a:pt x="120" y="157"/>
                      </a:lnTo>
                      <a:lnTo>
                        <a:pt x="124" y="155"/>
                      </a:lnTo>
                      <a:lnTo>
                        <a:pt x="129" y="153"/>
                      </a:lnTo>
                      <a:lnTo>
                        <a:pt x="133" y="151"/>
                      </a:lnTo>
                      <a:lnTo>
                        <a:pt x="138" y="148"/>
                      </a:lnTo>
                      <a:lnTo>
                        <a:pt x="142" y="145"/>
                      </a:lnTo>
                      <a:lnTo>
                        <a:pt x="147" y="141"/>
                      </a:lnTo>
                      <a:lnTo>
                        <a:pt x="151" y="139"/>
                      </a:lnTo>
                      <a:lnTo>
                        <a:pt x="156" y="136"/>
                      </a:lnTo>
                      <a:lnTo>
                        <a:pt x="164" y="128"/>
                      </a:lnTo>
                      <a:lnTo>
                        <a:pt x="172" y="120"/>
                      </a:lnTo>
                      <a:lnTo>
                        <a:pt x="180" y="112"/>
                      </a:lnTo>
                      <a:lnTo>
                        <a:pt x="189" y="104"/>
                      </a:lnTo>
                      <a:lnTo>
                        <a:pt x="196" y="96"/>
                      </a:lnTo>
                      <a:lnTo>
                        <a:pt x="203" y="88"/>
                      </a:lnTo>
                      <a:lnTo>
                        <a:pt x="208" y="80"/>
                      </a:lnTo>
                      <a:lnTo>
                        <a:pt x="215" y="73"/>
                      </a:lnTo>
                      <a:lnTo>
                        <a:pt x="220" y="65"/>
                      </a:lnTo>
                      <a:lnTo>
                        <a:pt x="226" y="58"/>
                      </a:lnTo>
                      <a:lnTo>
                        <a:pt x="229" y="53"/>
                      </a:lnTo>
                      <a:lnTo>
                        <a:pt x="232" y="48"/>
                      </a:lnTo>
                      <a:lnTo>
                        <a:pt x="235" y="43"/>
                      </a:lnTo>
                      <a:lnTo>
                        <a:pt x="237" y="41"/>
                      </a:lnTo>
                      <a:lnTo>
                        <a:pt x="239" y="39"/>
                      </a:lnTo>
                      <a:lnTo>
                        <a:pt x="238" y="37"/>
                      </a:lnTo>
                      <a:lnTo>
                        <a:pt x="236" y="37"/>
                      </a:lnTo>
                      <a:lnTo>
                        <a:pt x="232" y="34"/>
                      </a:lnTo>
                      <a:lnTo>
                        <a:pt x="228" y="32"/>
                      </a:lnTo>
                      <a:lnTo>
                        <a:pt x="223" y="30"/>
                      </a:lnTo>
                      <a:lnTo>
                        <a:pt x="220" y="30"/>
                      </a:lnTo>
                      <a:lnTo>
                        <a:pt x="216" y="30"/>
                      </a:lnTo>
                      <a:lnTo>
                        <a:pt x="216" y="32"/>
                      </a:lnTo>
                      <a:lnTo>
                        <a:pt x="215" y="34"/>
                      </a:lnTo>
                      <a:lnTo>
                        <a:pt x="214" y="37"/>
                      </a:lnTo>
                      <a:lnTo>
                        <a:pt x="211" y="41"/>
                      </a:lnTo>
                      <a:lnTo>
                        <a:pt x="207" y="46"/>
                      </a:lnTo>
                      <a:lnTo>
                        <a:pt x="203" y="50"/>
                      </a:lnTo>
                      <a:lnTo>
                        <a:pt x="198" y="55"/>
                      </a:lnTo>
                      <a:lnTo>
                        <a:pt x="191" y="59"/>
                      </a:lnTo>
                      <a:lnTo>
                        <a:pt x="187" y="66"/>
                      </a:lnTo>
                      <a:lnTo>
                        <a:pt x="179" y="72"/>
                      </a:lnTo>
                      <a:lnTo>
                        <a:pt x="172" y="79"/>
                      </a:lnTo>
                      <a:lnTo>
                        <a:pt x="164" y="84"/>
                      </a:lnTo>
                      <a:lnTo>
                        <a:pt x="157" y="91"/>
                      </a:lnTo>
                      <a:lnTo>
                        <a:pt x="149" y="97"/>
                      </a:lnTo>
                      <a:lnTo>
                        <a:pt x="142" y="104"/>
                      </a:lnTo>
                      <a:lnTo>
                        <a:pt x="136" y="111"/>
                      </a:lnTo>
                      <a:lnTo>
                        <a:pt x="129" y="118"/>
                      </a:lnTo>
                      <a:lnTo>
                        <a:pt x="122" y="122"/>
                      </a:lnTo>
                      <a:lnTo>
                        <a:pt x="115" y="128"/>
                      </a:lnTo>
                      <a:lnTo>
                        <a:pt x="108" y="131"/>
                      </a:lnTo>
                      <a:lnTo>
                        <a:pt x="101" y="136"/>
                      </a:lnTo>
                      <a:lnTo>
                        <a:pt x="96" y="138"/>
                      </a:lnTo>
                      <a:lnTo>
                        <a:pt x="90" y="141"/>
                      </a:lnTo>
                      <a:lnTo>
                        <a:pt x="84" y="144"/>
                      </a:lnTo>
                      <a:lnTo>
                        <a:pt x="80" y="146"/>
                      </a:lnTo>
                      <a:lnTo>
                        <a:pt x="75" y="146"/>
                      </a:lnTo>
                      <a:lnTo>
                        <a:pt x="71" y="148"/>
                      </a:lnTo>
                      <a:lnTo>
                        <a:pt x="66" y="148"/>
                      </a:lnTo>
                      <a:lnTo>
                        <a:pt x="61" y="148"/>
                      </a:lnTo>
                      <a:lnTo>
                        <a:pt x="55" y="147"/>
                      </a:lnTo>
                      <a:lnTo>
                        <a:pt x="48" y="146"/>
                      </a:lnTo>
                      <a:lnTo>
                        <a:pt x="42" y="141"/>
                      </a:lnTo>
                      <a:lnTo>
                        <a:pt x="36" y="136"/>
                      </a:lnTo>
                      <a:lnTo>
                        <a:pt x="32" y="129"/>
                      </a:lnTo>
                      <a:lnTo>
                        <a:pt x="29" y="122"/>
                      </a:lnTo>
                      <a:lnTo>
                        <a:pt x="28" y="118"/>
                      </a:lnTo>
                      <a:lnTo>
                        <a:pt x="28" y="113"/>
                      </a:lnTo>
                      <a:lnTo>
                        <a:pt x="28" y="108"/>
                      </a:lnTo>
                      <a:lnTo>
                        <a:pt x="31" y="104"/>
                      </a:lnTo>
                      <a:lnTo>
                        <a:pt x="33" y="99"/>
                      </a:lnTo>
                      <a:lnTo>
                        <a:pt x="37" y="95"/>
                      </a:lnTo>
                      <a:lnTo>
                        <a:pt x="42" y="89"/>
                      </a:lnTo>
                      <a:lnTo>
                        <a:pt x="48" y="84"/>
                      </a:lnTo>
                      <a:lnTo>
                        <a:pt x="55" y="79"/>
                      </a:lnTo>
                      <a:lnTo>
                        <a:pt x="63" y="73"/>
                      </a:lnTo>
                      <a:lnTo>
                        <a:pt x="66" y="70"/>
                      </a:lnTo>
                      <a:lnTo>
                        <a:pt x="71" y="67"/>
                      </a:lnTo>
                      <a:lnTo>
                        <a:pt x="75" y="64"/>
                      </a:lnTo>
                      <a:lnTo>
                        <a:pt x="80" y="62"/>
                      </a:lnTo>
                      <a:lnTo>
                        <a:pt x="84" y="59"/>
                      </a:lnTo>
                      <a:lnTo>
                        <a:pt x="89" y="56"/>
                      </a:lnTo>
                      <a:lnTo>
                        <a:pt x="93" y="53"/>
                      </a:lnTo>
                      <a:lnTo>
                        <a:pt x="98" y="50"/>
                      </a:lnTo>
                      <a:lnTo>
                        <a:pt x="102" y="48"/>
                      </a:lnTo>
                      <a:lnTo>
                        <a:pt x="107" y="46"/>
                      </a:lnTo>
                      <a:lnTo>
                        <a:pt x="112" y="43"/>
                      </a:lnTo>
                      <a:lnTo>
                        <a:pt x="116" y="41"/>
                      </a:lnTo>
                      <a:lnTo>
                        <a:pt x="124" y="35"/>
                      </a:lnTo>
                      <a:lnTo>
                        <a:pt x="132" y="32"/>
                      </a:lnTo>
                      <a:lnTo>
                        <a:pt x="139" y="27"/>
                      </a:lnTo>
                      <a:lnTo>
                        <a:pt x="146" y="25"/>
                      </a:lnTo>
                      <a:lnTo>
                        <a:pt x="150" y="22"/>
                      </a:lnTo>
                      <a:lnTo>
                        <a:pt x="155" y="19"/>
                      </a:lnTo>
                      <a:lnTo>
                        <a:pt x="157" y="18"/>
                      </a:lnTo>
                      <a:lnTo>
                        <a:pt x="158" y="18"/>
                      </a:lnTo>
                      <a:lnTo>
                        <a:pt x="1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3" name="Freeform 84"/>
                <p:cNvSpPr>
                  <a:spLocks/>
                </p:cNvSpPr>
                <p:nvPr/>
              </p:nvSpPr>
              <p:spPr bwMode="auto">
                <a:xfrm>
                  <a:off x="2669" y="1726"/>
                  <a:ext cx="49" cy="26"/>
                </a:xfrm>
                <a:custGeom>
                  <a:avLst/>
                  <a:gdLst>
                    <a:gd name="T0" fmla="*/ 1 w 98"/>
                    <a:gd name="T1" fmla="*/ 0 h 53"/>
                    <a:gd name="T2" fmla="*/ 1 w 98"/>
                    <a:gd name="T3" fmla="*/ 0 h 53"/>
                    <a:gd name="T4" fmla="*/ 1 w 98"/>
                    <a:gd name="T5" fmla="*/ 0 h 53"/>
                    <a:gd name="T6" fmla="*/ 0 w 98"/>
                    <a:gd name="T7" fmla="*/ 0 h 53"/>
                    <a:gd name="T8" fmla="*/ 1 w 98"/>
                    <a:gd name="T9" fmla="*/ 0 h 53"/>
                    <a:gd name="T10" fmla="*/ 1 w 98"/>
                    <a:gd name="T11" fmla="*/ 0 h 5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8"/>
                    <a:gd name="T19" fmla="*/ 0 h 53"/>
                    <a:gd name="T20" fmla="*/ 98 w 98"/>
                    <a:gd name="T21" fmla="*/ 53 h 5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8" h="53">
                      <a:moveTo>
                        <a:pt x="8" y="0"/>
                      </a:moveTo>
                      <a:lnTo>
                        <a:pt x="98" y="39"/>
                      </a:lnTo>
                      <a:lnTo>
                        <a:pt x="67" y="53"/>
                      </a:lnTo>
                      <a:lnTo>
                        <a:pt x="0" y="15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4" name="Freeform 85"/>
                <p:cNvSpPr>
                  <a:spLocks/>
                </p:cNvSpPr>
                <p:nvPr/>
              </p:nvSpPr>
              <p:spPr bwMode="auto">
                <a:xfrm>
                  <a:off x="2844" y="1596"/>
                  <a:ext cx="119" cy="78"/>
                </a:xfrm>
                <a:custGeom>
                  <a:avLst/>
                  <a:gdLst>
                    <a:gd name="T0" fmla="*/ 0 w 240"/>
                    <a:gd name="T1" fmla="*/ 1 h 155"/>
                    <a:gd name="T2" fmla="*/ 0 w 240"/>
                    <a:gd name="T3" fmla="*/ 1 h 155"/>
                    <a:gd name="T4" fmla="*/ 0 w 240"/>
                    <a:gd name="T5" fmla="*/ 1 h 155"/>
                    <a:gd name="T6" fmla="*/ 0 w 240"/>
                    <a:gd name="T7" fmla="*/ 1 h 155"/>
                    <a:gd name="T8" fmla="*/ 0 w 240"/>
                    <a:gd name="T9" fmla="*/ 1 h 155"/>
                    <a:gd name="T10" fmla="*/ 0 w 240"/>
                    <a:gd name="T11" fmla="*/ 1 h 155"/>
                    <a:gd name="T12" fmla="*/ 0 w 240"/>
                    <a:gd name="T13" fmla="*/ 1 h 155"/>
                    <a:gd name="T14" fmla="*/ 0 w 240"/>
                    <a:gd name="T15" fmla="*/ 1 h 155"/>
                    <a:gd name="T16" fmla="*/ 0 w 240"/>
                    <a:gd name="T17" fmla="*/ 1 h 155"/>
                    <a:gd name="T18" fmla="*/ 0 w 240"/>
                    <a:gd name="T19" fmla="*/ 1 h 155"/>
                    <a:gd name="T20" fmla="*/ 0 w 240"/>
                    <a:gd name="T21" fmla="*/ 1 h 155"/>
                    <a:gd name="T22" fmla="*/ 0 w 240"/>
                    <a:gd name="T23" fmla="*/ 1 h 155"/>
                    <a:gd name="T24" fmla="*/ 0 w 240"/>
                    <a:gd name="T25" fmla="*/ 1 h 155"/>
                    <a:gd name="T26" fmla="*/ 0 w 240"/>
                    <a:gd name="T27" fmla="*/ 1 h 155"/>
                    <a:gd name="T28" fmla="*/ 0 w 240"/>
                    <a:gd name="T29" fmla="*/ 1 h 155"/>
                    <a:gd name="T30" fmla="*/ 0 w 240"/>
                    <a:gd name="T31" fmla="*/ 1 h 155"/>
                    <a:gd name="T32" fmla="*/ 0 w 240"/>
                    <a:gd name="T33" fmla="*/ 1 h 155"/>
                    <a:gd name="T34" fmla="*/ 0 w 240"/>
                    <a:gd name="T35" fmla="*/ 1 h 155"/>
                    <a:gd name="T36" fmla="*/ 0 w 240"/>
                    <a:gd name="T37" fmla="*/ 1 h 155"/>
                    <a:gd name="T38" fmla="*/ 0 w 240"/>
                    <a:gd name="T39" fmla="*/ 1 h 155"/>
                    <a:gd name="T40" fmla="*/ 0 w 240"/>
                    <a:gd name="T41" fmla="*/ 1 h 155"/>
                    <a:gd name="T42" fmla="*/ 0 w 240"/>
                    <a:gd name="T43" fmla="*/ 1 h 155"/>
                    <a:gd name="T44" fmla="*/ 0 w 240"/>
                    <a:gd name="T45" fmla="*/ 1 h 155"/>
                    <a:gd name="T46" fmla="*/ 0 w 240"/>
                    <a:gd name="T47" fmla="*/ 1 h 155"/>
                    <a:gd name="T48" fmla="*/ 0 w 240"/>
                    <a:gd name="T49" fmla="*/ 1 h 155"/>
                    <a:gd name="T50" fmla="*/ 0 w 240"/>
                    <a:gd name="T51" fmla="*/ 1 h 155"/>
                    <a:gd name="T52" fmla="*/ 0 w 240"/>
                    <a:gd name="T53" fmla="*/ 1 h 155"/>
                    <a:gd name="T54" fmla="*/ 0 w 240"/>
                    <a:gd name="T55" fmla="*/ 1 h 155"/>
                    <a:gd name="T56" fmla="*/ 0 w 240"/>
                    <a:gd name="T57" fmla="*/ 1 h 155"/>
                    <a:gd name="T58" fmla="*/ 0 w 240"/>
                    <a:gd name="T59" fmla="*/ 1 h 155"/>
                    <a:gd name="T60" fmla="*/ 0 w 240"/>
                    <a:gd name="T61" fmla="*/ 1 h 155"/>
                    <a:gd name="T62" fmla="*/ 0 w 240"/>
                    <a:gd name="T63" fmla="*/ 1 h 155"/>
                    <a:gd name="T64" fmla="*/ 0 w 240"/>
                    <a:gd name="T65" fmla="*/ 1 h 155"/>
                    <a:gd name="T66" fmla="*/ 0 w 240"/>
                    <a:gd name="T67" fmla="*/ 1 h 155"/>
                    <a:gd name="T68" fmla="*/ 0 w 240"/>
                    <a:gd name="T69" fmla="*/ 1 h 155"/>
                    <a:gd name="T70" fmla="*/ 0 w 240"/>
                    <a:gd name="T71" fmla="*/ 1 h 155"/>
                    <a:gd name="T72" fmla="*/ 0 w 240"/>
                    <a:gd name="T73" fmla="*/ 1 h 155"/>
                    <a:gd name="T74" fmla="*/ 0 w 240"/>
                    <a:gd name="T75" fmla="*/ 1 h 155"/>
                    <a:gd name="T76" fmla="*/ 0 w 240"/>
                    <a:gd name="T77" fmla="*/ 1 h 155"/>
                    <a:gd name="T78" fmla="*/ 0 w 240"/>
                    <a:gd name="T79" fmla="*/ 1 h 155"/>
                    <a:gd name="T80" fmla="*/ 0 w 240"/>
                    <a:gd name="T81" fmla="*/ 1 h 155"/>
                    <a:gd name="T82" fmla="*/ 0 w 240"/>
                    <a:gd name="T83" fmla="*/ 1 h 155"/>
                    <a:gd name="T84" fmla="*/ 0 w 240"/>
                    <a:gd name="T85" fmla="*/ 1 h 155"/>
                    <a:gd name="T86" fmla="*/ 0 w 240"/>
                    <a:gd name="T87" fmla="*/ 1 h 155"/>
                    <a:gd name="T88" fmla="*/ 0 w 240"/>
                    <a:gd name="T89" fmla="*/ 1 h 155"/>
                    <a:gd name="T90" fmla="*/ 0 w 240"/>
                    <a:gd name="T91" fmla="*/ 1 h 155"/>
                    <a:gd name="T92" fmla="*/ 0 w 240"/>
                    <a:gd name="T93" fmla="*/ 1 h 155"/>
                    <a:gd name="T94" fmla="*/ 0 w 240"/>
                    <a:gd name="T95" fmla="*/ 1 h 155"/>
                    <a:gd name="T96" fmla="*/ 0 w 240"/>
                    <a:gd name="T97" fmla="*/ 1 h 155"/>
                    <a:gd name="T98" fmla="*/ 0 w 240"/>
                    <a:gd name="T99" fmla="*/ 0 h 155"/>
                    <a:gd name="T100" fmla="*/ 0 w 240"/>
                    <a:gd name="T101" fmla="*/ 1 h 155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240"/>
                    <a:gd name="T154" fmla="*/ 0 h 155"/>
                    <a:gd name="T155" fmla="*/ 240 w 240"/>
                    <a:gd name="T156" fmla="*/ 155 h 155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240" h="155">
                      <a:moveTo>
                        <a:pt x="219" y="5"/>
                      </a:moveTo>
                      <a:lnTo>
                        <a:pt x="218" y="7"/>
                      </a:lnTo>
                      <a:lnTo>
                        <a:pt x="216" y="14"/>
                      </a:lnTo>
                      <a:lnTo>
                        <a:pt x="213" y="17"/>
                      </a:lnTo>
                      <a:lnTo>
                        <a:pt x="212" y="23"/>
                      </a:lnTo>
                      <a:lnTo>
                        <a:pt x="210" y="29"/>
                      </a:lnTo>
                      <a:lnTo>
                        <a:pt x="209" y="36"/>
                      </a:lnTo>
                      <a:lnTo>
                        <a:pt x="205" y="41"/>
                      </a:lnTo>
                      <a:lnTo>
                        <a:pt x="202" y="48"/>
                      </a:lnTo>
                      <a:lnTo>
                        <a:pt x="200" y="56"/>
                      </a:lnTo>
                      <a:lnTo>
                        <a:pt x="196" y="63"/>
                      </a:lnTo>
                      <a:lnTo>
                        <a:pt x="193" y="70"/>
                      </a:lnTo>
                      <a:lnTo>
                        <a:pt x="188" y="77"/>
                      </a:lnTo>
                      <a:lnTo>
                        <a:pt x="185" y="83"/>
                      </a:lnTo>
                      <a:lnTo>
                        <a:pt x="181" y="90"/>
                      </a:lnTo>
                      <a:lnTo>
                        <a:pt x="176" y="96"/>
                      </a:lnTo>
                      <a:lnTo>
                        <a:pt x="171" y="102"/>
                      </a:lnTo>
                      <a:lnTo>
                        <a:pt x="166" y="106"/>
                      </a:lnTo>
                      <a:lnTo>
                        <a:pt x="161" y="111"/>
                      </a:lnTo>
                      <a:lnTo>
                        <a:pt x="154" y="114"/>
                      </a:lnTo>
                      <a:lnTo>
                        <a:pt x="148" y="118"/>
                      </a:lnTo>
                      <a:lnTo>
                        <a:pt x="143" y="120"/>
                      </a:lnTo>
                      <a:lnTo>
                        <a:pt x="137" y="123"/>
                      </a:lnTo>
                      <a:lnTo>
                        <a:pt x="130" y="124"/>
                      </a:lnTo>
                      <a:lnTo>
                        <a:pt x="124" y="126"/>
                      </a:lnTo>
                      <a:lnTo>
                        <a:pt x="119" y="127"/>
                      </a:lnTo>
                      <a:lnTo>
                        <a:pt x="112" y="128"/>
                      </a:lnTo>
                      <a:lnTo>
                        <a:pt x="106" y="128"/>
                      </a:lnTo>
                      <a:lnTo>
                        <a:pt x="101" y="128"/>
                      </a:lnTo>
                      <a:lnTo>
                        <a:pt x="94" y="127"/>
                      </a:lnTo>
                      <a:lnTo>
                        <a:pt x="89" y="126"/>
                      </a:lnTo>
                      <a:lnTo>
                        <a:pt x="82" y="124"/>
                      </a:lnTo>
                      <a:lnTo>
                        <a:pt x="77" y="123"/>
                      </a:lnTo>
                      <a:lnTo>
                        <a:pt x="70" y="121"/>
                      </a:lnTo>
                      <a:lnTo>
                        <a:pt x="64" y="120"/>
                      </a:lnTo>
                      <a:lnTo>
                        <a:pt x="58" y="118"/>
                      </a:lnTo>
                      <a:lnTo>
                        <a:pt x="53" y="116"/>
                      </a:lnTo>
                      <a:lnTo>
                        <a:pt x="47" y="114"/>
                      </a:lnTo>
                      <a:lnTo>
                        <a:pt x="42" y="112"/>
                      </a:lnTo>
                      <a:lnTo>
                        <a:pt x="37" y="110"/>
                      </a:lnTo>
                      <a:lnTo>
                        <a:pt x="32" y="109"/>
                      </a:lnTo>
                      <a:lnTo>
                        <a:pt x="28" y="106"/>
                      </a:lnTo>
                      <a:lnTo>
                        <a:pt x="25" y="106"/>
                      </a:lnTo>
                      <a:lnTo>
                        <a:pt x="21" y="104"/>
                      </a:lnTo>
                      <a:lnTo>
                        <a:pt x="18" y="104"/>
                      </a:lnTo>
                      <a:lnTo>
                        <a:pt x="0" y="123"/>
                      </a:lnTo>
                      <a:lnTo>
                        <a:pt x="1" y="123"/>
                      </a:lnTo>
                      <a:lnTo>
                        <a:pt x="6" y="127"/>
                      </a:lnTo>
                      <a:lnTo>
                        <a:pt x="8" y="128"/>
                      </a:lnTo>
                      <a:lnTo>
                        <a:pt x="13" y="130"/>
                      </a:lnTo>
                      <a:lnTo>
                        <a:pt x="16" y="132"/>
                      </a:lnTo>
                      <a:lnTo>
                        <a:pt x="22" y="136"/>
                      </a:lnTo>
                      <a:lnTo>
                        <a:pt x="26" y="138"/>
                      </a:lnTo>
                      <a:lnTo>
                        <a:pt x="33" y="140"/>
                      </a:lnTo>
                      <a:lnTo>
                        <a:pt x="39" y="143"/>
                      </a:lnTo>
                      <a:lnTo>
                        <a:pt x="46" y="146"/>
                      </a:lnTo>
                      <a:lnTo>
                        <a:pt x="53" y="147"/>
                      </a:lnTo>
                      <a:lnTo>
                        <a:pt x="61" y="150"/>
                      </a:lnTo>
                      <a:lnTo>
                        <a:pt x="67" y="152"/>
                      </a:lnTo>
                      <a:lnTo>
                        <a:pt x="77" y="154"/>
                      </a:lnTo>
                      <a:lnTo>
                        <a:pt x="83" y="154"/>
                      </a:lnTo>
                      <a:lnTo>
                        <a:pt x="91" y="155"/>
                      </a:lnTo>
                      <a:lnTo>
                        <a:pt x="99" y="155"/>
                      </a:lnTo>
                      <a:lnTo>
                        <a:pt x="107" y="155"/>
                      </a:lnTo>
                      <a:lnTo>
                        <a:pt x="115" y="153"/>
                      </a:lnTo>
                      <a:lnTo>
                        <a:pt x="123" y="153"/>
                      </a:lnTo>
                      <a:lnTo>
                        <a:pt x="131" y="151"/>
                      </a:lnTo>
                      <a:lnTo>
                        <a:pt x="139" y="148"/>
                      </a:lnTo>
                      <a:lnTo>
                        <a:pt x="146" y="144"/>
                      </a:lnTo>
                      <a:lnTo>
                        <a:pt x="154" y="142"/>
                      </a:lnTo>
                      <a:lnTo>
                        <a:pt x="162" y="137"/>
                      </a:lnTo>
                      <a:lnTo>
                        <a:pt x="170" y="132"/>
                      </a:lnTo>
                      <a:lnTo>
                        <a:pt x="176" y="127"/>
                      </a:lnTo>
                      <a:lnTo>
                        <a:pt x="183" y="121"/>
                      </a:lnTo>
                      <a:lnTo>
                        <a:pt x="189" y="114"/>
                      </a:lnTo>
                      <a:lnTo>
                        <a:pt x="196" y="109"/>
                      </a:lnTo>
                      <a:lnTo>
                        <a:pt x="199" y="104"/>
                      </a:lnTo>
                      <a:lnTo>
                        <a:pt x="201" y="99"/>
                      </a:lnTo>
                      <a:lnTo>
                        <a:pt x="203" y="95"/>
                      </a:lnTo>
                      <a:lnTo>
                        <a:pt x="207" y="91"/>
                      </a:lnTo>
                      <a:lnTo>
                        <a:pt x="209" y="87"/>
                      </a:lnTo>
                      <a:lnTo>
                        <a:pt x="211" y="82"/>
                      </a:lnTo>
                      <a:lnTo>
                        <a:pt x="213" y="78"/>
                      </a:lnTo>
                      <a:lnTo>
                        <a:pt x="216" y="74"/>
                      </a:lnTo>
                      <a:lnTo>
                        <a:pt x="217" y="70"/>
                      </a:lnTo>
                      <a:lnTo>
                        <a:pt x="218" y="65"/>
                      </a:lnTo>
                      <a:lnTo>
                        <a:pt x="220" y="61"/>
                      </a:lnTo>
                      <a:lnTo>
                        <a:pt x="223" y="56"/>
                      </a:lnTo>
                      <a:lnTo>
                        <a:pt x="224" y="51"/>
                      </a:lnTo>
                      <a:lnTo>
                        <a:pt x="225" y="47"/>
                      </a:lnTo>
                      <a:lnTo>
                        <a:pt x="227" y="43"/>
                      </a:lnTo>
                      <a:lnTo>
                        <a:pt x="229" y="39"/>
                      </a:lnTo>
                      <a:lnTo>
                        <a:pt x="229" y="34"/>
                      </a:lnTo>
                      <a:lnTo>
                        <a:pt x="232" y="30"/>
                      </a:lnTo>
                      <a:lnTo>
                        <a:pt x="233" y="26"/>
                      </a:lnTo>
                      <a:lnTo>
                        <a:pt x="234" y="23"/>
                      </a:lnTo>
                      <a:lnTo>
                        <a:pt x="235" y="16"/>
                      </a:lnTo>
                      <a:lnTo>
                        <a:pt x="237" y="12"/>
                      </a:lnTo>
                      <a:lnTo>
                        <a:pt x="237" y="6"/>
                      </a:lnTo>
                      <a:lnTo>
                        <a:pt x="240" y="0"/>
                      </a:lnTo>
                      <a:lnTo>
                        <a:pt x="219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5" name="Freeform 86"/>
                <p:cNvSpPr>
                  <a:spLocks/>
                </p:cNvSpPr>
                <p:nvPr/>
              </p:nvSpPr>
              <p:spPr bwMode="auto">
                <a:xfrm>
                  <a:off x="3067" y="1537"/>
                  <a:ext cx="17" cy="76"/>
                </a:xfrm>
                <a:custGeom>
                  <a:avLst/>
                  <a:gdLst>
                    <a:gd name="T0" fmla="*/ 1 w 34"/>
                    <a:gd name="T1" fmla="*/ 0 h 151"/>
                    <a:gd name="T2" fmla="*/ 1 w 34"/>
                    <a:gd name="T3" fmla="*/ 1 h 151"/>
                    <a:gd name="T4" fmla="*/ 1 w 34"/>
                    <a:gd name="T5" fmla="*/ 1 h 151"/>
                    <a:gd name="T6" fmla="*/ 0 w 34"/>
                    <a:gd name="T7" fmla="*/ 1 h 151"/>
                    <a:gd name="T8" fmla="*/ 1 w 34"/>
                    <a:gd name="T9" fmla="*/ 0 h 151"/>
                    <a:gd name="T10" fmla="*/ 1 w 34"/>
                    <a:gd name="T11" fmla="*/ 0 h 15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151"/>
                    <a:gd name="T20" fmla="*/ 34 w 34"/>
                    <a:gd name="T21" fmla="*/ 151 h 15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151">
                      <a:moveTo>
                        <a:pt x="30" y="0"/>
                      </a:moveTo>
                      <a:lnTo>
                        <a:pt x="34" y="142"/>
                      </a:lnTo>
                      <a:lnTo>
                        <a:pt x="14" y="151"/>
                      </a:lnTo>
                      <a:lnTo>
                        <a:pt x="0" y="7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6" name="Freeform 87"/>
                <p:cNvSpPr>
                  <a:spLocks/>
                </p:cNvSpPr>
                <p:nvPr/>
              </p:nvSpPr>
              <p:spPr bwMode="auto">
                <a:xfrm>
                  <a:off x="2897" y="1338"/>
                  <a:ext cx="400" cy="181"/>
                </a:xfrm>
                <a:custGeom>
                  <a:avLst/>
                  <a:gdLst>
                    <a:gd name="T0" fmla="*/ 0 w 801"/>
                    <a:gd name="T1" fmla="*/ 2 h 361"/>
                    <a:gd name="T2" fmla="*/ 1 w 801"/>
                    <a:gd name="T3" fmla="*/ 1 h 361"/>
                    <a:gd name="T4" fmla="*/ 1 w 801"/>
                    <a:gd name="T5" fmla="*/ 0 h 361"/>
                    <a:gd name="T6" fmla="*/ 2 w 801"/>
                    <a:gd name="T7" fmla="*/ 0 h 361"/>
                    <a:gd name="T8" fmla="*/ 2 w 801"/>
                    <a:gd name="T9" fmla="*/ 1 h 361"/>
                    <a:gd name="T10" fmla="*/ 3 w 801"/>
                    <a:gd name="T11" fmla="*/ 1 h 361"/>
                    <a:gd name="T12" fmla="*/ 3 w 801"/>
                    <a:gd name="T13" fmla="*/ 1 h 361"/>
                    <a:gd name="T14" fmla="*/ 2 w 801"/>
                    <a:gd name="T15" fmla="*/ 1 h 361"/>
                    <a:gd name="T16" fmla="*/ 0 w 801"/>
                    <a:gd name="T17" fmla="*/ 2 h 361"/>
                    <a:gd name="T18" fmla="*/ 0 w 801"/>
                    <a:gd name="T19" fmla="*/ 2 h 361"/>
                    <a:gd name="T20" fmla="*/ 0 w 801"/>
                    <a:gd name="T21" fmla="*/ 2 h 36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01"/>
                    <a:gd name="T34" fmla="*/ 0 h 361"/>
                    <a:gd name="T35" fmla="*/ 801 w 801"/>
                    <a:gd name="T36" fmla="*/ 361 h 36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01" h="361">
                      <a:moveTo>
                        <a:pt x="0" y="353"/>
                      </a:moveTo>
                      <a:lnTo>
                        <a:pt x="509" y="133"/>
                      </a:lnTo>
                      <a:lnTo>
                        <a:pt x="492" y="0"/>
                      </a:lnTo>
                      <a:lnTo>
                        <a:pt x="515" y="0"/>
                      </a:lnTo>
                      <a:lnTo>
                        <a:pt x="526" y="126"/>
                      </a:lnTo>
                      <a:lnTo>
                        <a:pt x="801" y="146"/>
                      </a:lnTo>
                      <a:lnTo>
                        <a:pt x="789" y="164"/>
                      </a:lnTo>
                      <a:lnTo>
                        <a:pt x="531" y="143"/>
                      </a:lnTo>
                      <a:lnTo>
                        <a:pt x="35" y="361"/>
                      </a:lnTo>
                      <a:lnTo>
                        <a:pt x="0" y="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7" name="Freeform 88"/>
                <p:cNvSpPr>
                  <a:spLocks/>
                </p:cNvSpPr>
                <p:nvPr/>
              </p:nvSpPr>
              <p:spPr bwMode="auto">
                <a:xfrm>
                  <a:off x="3107" y="1576"/>
                  <a:ext cx="140" cy="124"/>
                </a:xfrm>
                <a:custGeom>
                  <a:avLst/>
                  <a:gdLst>
                    <a:gd name="T0" fmla="*/ 1 w 279"/>
                    <a:gd name="T1" fmla="*/ 0 h 249"/>
                    <a:gd name="T2" fmla="*/ 1 w 279"/>
                    <a:gd name="T3" fmla="*/ 0 h 249"/>
                    <a:gd name="T4" fmla="*/ 1 w 279"/>
                    <a:gd name="T5" fmla="*/ 0 h 249"/>
                    <a:gd name="T6" fmla="*/ 1 w 279"/>
                    <a:gd name="T7" fmla="*/ 0 h 249"/>
                    <a:gd name="T8" fmla="*/ 1 w 279"/>
                    <a:gd name="T9" fmla="*/ 0 h 249"/>
                    <a:gd name="T10" fmla="*/ 1 w 279"/>
                    <a:gd name="T11" fmla="*/ 0 h 249"/>
                    <a:gd name="T12" fmla="*/ 2 w 279"/>
                    <a:gd name="T13" fmla="*/ 0 h 249"/>
                    <a:gd name="T14" fmla="*/ 2 w 279"/>
                    <a:gd name="T15" fmla="*/ 0 h 249"/>
                    <a:gd name="T16" fmla="*/ 2 w 279"/>
                    <a:gd name="T17" fmla="*/ 0 h 249"/>
                    <a:gd name="T18" fmla="*/ 2 w 279"/>
                    <a:gd name="T19" fmla="*/ 0 h 249"/>
                    <a:gd name="T20" fmla="*/ 2 w 279"/>
                    <a:gd name="T21" fmla="*/ 0 h 249"/>
                    <a:gd name="T22" fmla="*/ 2 w 279"/>
                    <a:gd name="T23" fmla="*/ 0 h 249"/>
                    <a:gd name="T24" fmla="*/ 1 w 279"/>
                    <a:gd name="T25" fmla="*/ 0 h 249"/>
                    <a:gd name="T26" fmla="*/ 1 w 279"/>
                    <a:gd name="T27" fmla="*/ 0 h 249"/>
                    <a:gd name="T28" fmla="*/ 1 w 279"/>
                    <a:gd name="T29" fmla="*/ 0 h 249"/>
                    <a:gd name="T30" fmla="*/ 1 w 279"/>
                    <a:gd name="T31" fmla="*/ 0 h 249"/>
                    <a:gd name="T32" fmla="*/ 1 w 279"/>
                    <a:gd name="T33" fmla="*/ 0 h 249"/>
                    <a:gd name="T34" fmla="*/ 1 w 279"/>
                    <a:gd name="T35" fmla="*/ 0 h 249"/>
                    <a:gd name="T36" fmla="*/ 1 w 279"/>
                    <a:gd name="T37" fmla="*/ 0 h 249"/>
                    <a:gd name="T38" fmla="*/ 1 w 279"/>
                    <a:gd name="T39" fmla="*/ 0 h 249"/>
                    <a:gd name="T40" fmla="*/ 1 w 279"/>
                    <a:gd name="T41" fmla="*/ 0 h 249"/>
                    <a:gd name="T42" fmla="*/ 1 w 279"/>
                    <a:gd name="T43" fmla="*/ 0 h 249"/>
                    <a:gd name="T44" fmla="*/ 1 w 279"/>
                    <a:gd name="T45" fmla="*/ 0 h 249"/>
                    <a:gd name="T46" fmla="*/ 1 w 279"/>
                    <a:gd name="T47" fmla="*/ 0 h 249"/>
                    <a:gd name="T48" fmla="*/ 0 w 279"/>
                    <a:gd name="T49" fmla="*/ 0 h 249"/>
                    <a:gd name="T50" fmla="*/ 0 w 279"/>
                    <a:gd name="T51" fmla="*/ 0 h 249"/>
                    <a:gd name="T52" fmla="*/ 1 w 279"/>
                    <a:gd name="T53" fmla="*/ 0 h 249"/>
                    <a:gd name="T54" fmla="*/ 1 w 279"/>
                    <a:gd name="T55" fmla="*/ 0 h 249"/>
                    <a:gd name="T56" fmla="*/ 1 w 279"/>
                    <a:gd name="T57" fmla="*/ 0 h 249"/>
                    <a:gd name="T58" fmla="*/ 1 w 279"/>
                    <a:gd name="T59" fmla="*/ 0 h 249"/>
                    <a:gd name="T60" fmla="*/ 1 w 279"/>
                    <a:gd name="T61" fmla="*/ 0 h 249"/>
                    <a:gd name="T62" fmla="*/ 1 w 279"/>
                    <a:gd name="T63" fmla="*/ 0 h 249"/>
                    <a:gd name="T64" fmla="*/ 1 w 279"/>
                    <a:gd name="T65" fmla="*/ 0 h 249"/>
                    <a:gd name="T66" fmla="*/ 1 w 279"/>
                    <a:gd name="T67" fmla="*/ 0 h 249"/>
                    <a:gd name="T68" fmla="*/ 1 w 279"/>
                    <a:gd name="T69" fmla="*/ 0 h 249"/>
                    <a:gd name="T70" fmla="*/ 1 w 279"/>
                    <a:gd name="T71" fmla="*/ 0 h 249"/>
                    <a:gd name="T72" fmla="*/ 1 w 279"/>
                    <a:gd name="T73" fmla="*/ 0 h 249"/>
                    <a:gd name="T74" fmla="*/ 1 w 279"/>
                    <a:gd name="T75" fmla="*/ 0 h 249"/>
                    <a:gd name="T76" fmla="*/ 1 w 279"/>
                    <a:gd name="T77" fmla="*/ 0 h 249"/>
                    <a:gd name="T78" fmla="*/ 1 w 279"/>
                    <a:gd name="T79" fmla="*/ 0 h 249"/>
                    <a:gd name="T80" fmla="*/ 1 w 279"/>
                    <a:gd name="T81" fmla="*/ 0 h 249"/>
                    <a:gd name="T82" fmla="*/ 1 w 279"/>
                    <a:gd name="T83" fmla="*/ 0 h 249"/>
                    <a:gd name="T84" fmla="*/ 1 w 279"/>
                    <a:gd name="T85" fmla="*/ 0 h 249"/>
                    <a:gd name="T86" fmla="*/ 1 w 279"/>
                    <a:gd name="T87" fmla="*/ 0 h 249"/>
                    <a:gd name="T88" fmla="*/ 1 w 279"/>
                    <a:gd name="T89" fmla="*/ 0 h 249"/>
                    <a:gd name="T90" fmla="*/ 1 w 279"/>
                    <a:gd name="T91" fmla="*/ 0 h 249"/>
                    <a:gd name="T92" fmla="*/ 1 w 279"/>
                    <a:gd name="T93" fmla="*/ 0 h 249"/>
                    <a:gd name="T94" fmla="*/ 1 w 279"/>
                    <a:gd name="T95" fmla="*/ 0 h 249"/>
                    <a:gd name="T96" fmla="*/ 2 w 279"/>
                    <a:gd name="T97" fmla="*/ 0 h 249"/>
                    <a:gd name="T98" fmla="*/ 2 w 279"/>
                    <a:gd name="T99" fmla="*/ 0 h 249"/>
                    <a:gd name="T100" fmla="*/ 1 w 279"/>
                    <a:gd name="T101" fmla="*/ 0 h 249"/>
                    <a:gd name="T102" fmla="*/ 1 w 279"/>
                    <a:gd name="T103" fmla="*/ 0 h 249"/>
                    <a:gd name="T104" fmla="*/ 1 w 279"/>
                    <a:gd name="T105" fmla="*/ 0 h 249"/>
                    <a:gd name="T106" fmla="*/ 1 w 279"/>
                    <a:gd name="T107" fmla="*/ 0 h 249"/>
                    <a:gd name="T108" fmla="*/ 1 w 279"/>
                    <a:gd name="T109" fmla="*/ 0 h 249"/>
                    <a:gd name="T110" fmla="*/ 1 w 279"/>
                    <a:gd name="T111" fmla="*/ 0 h 249"/>
                    <a:gd name="T112" fmla="*/ 1 w 279"/>
                    <a:gd name="T113" fmla="*/ 0 h 24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79"/>
                    <a:gd name="T172" fmla="*/ 0 h 249"/>
                    <a:gd name="T173" fmla="*/ 279 w 279"/>
                    <a:gd name="T174" fmla="*/ 249 h 24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79" h="249">
                      <a:moveTo>
                        <a:pt x="128" y="7"/>
                      </a:moveTo>
                      <a:lnTo>
                        <a:pt x="130" y="6"/>
                      </a:lnTo>
                      <a:lnTo>
                        <a:pt x="133" y="5"/>
                      </a:lnTo>
                      <a:lnTo>
                        <a:pt x="139" y="4"/>
                      </a:lnTo>
                      <a:lnTo>
                        <a:pt x="144" y="2"/>
                      </a:lnTo>
                      <a:lnTo>
                        <a:pt x="151" y="1"/>
                      </a:lnTo>
                      <a:lnTo>
                        <a:pt x="155" y="1"/>
                      </a:lnTo>
                      <a:lnTo>
                        <a:pt x="159" y="1"/>
                      </a:lnTo>
                      <a:lnTo>
                        <a:pt x="163" y="1"/>
                      </a:lnTo>
                      <a:lnTo>
                        <a:pt x="168" y="1"/>
                      </a:lnTo>
                      <a:lnTo>
                        <a:pt x="171" y="0"/>
                      </a:lnTo>
                      <a:lnTo>
                        <a:pt x="177" y="0"/>
                      </a:lnTo>
                      <a:lnTo>
                        <a:pt x="180" y="0"/>
                      </a:lnTo>
                      <a:lnTo>
                        <a:pt x="186" y="1"/>
                      </a:lnTo>
                      <a:lnTo>
                        <a:pt x="190" y="1"/>
                      </a:lnTo>
                      <a:lnTo>
                        <a:pt x="195" y="1"/>
                      </a:lnTo>
                      <a:lnTo>
                        <a:pt x="201" y="2"/>
                      </a:lnTo>
                      <a:lnTo>
                        <a:pt x="206" y="5"/>
                      </a:lnTo>
                      <a:lnTo>
                        <a:pt x="211" y="6"/>
                      </a:lnTo>
                      <a:lnTo>
                        <a:pt x="216" y="8"/>
                      </a:lnTo>
                      <a:lnTo>
                        <a:pt x="220" y="10"/>
                      </a:lnTo>
                      <a:lnTo>
                        <a:pt x="225" y="13"/>
                      </a:lnTo>
                      <a:lnTo>
                        <a:pt x="229" y="15"/>
                      </a:lnTo>
                      <a:lnTo>
                        <a:pt x="234" y="18"/>
                      </a:lnTo>
                      <a:lnTo>
                        <a:pt x="238" y="22"/>
                      </a:lnTo>
                      <a:lnTo>
                        <a:pt x="244" y="26"/>
                      </a:lnTo>
                      <a:lnTo>
                        <a:pt x="252" y="33"/>
                      </a:lnTo>
                      <a:lnTo>
                        <a:pt x="259" y="41"/>
                      </a:lnTo>
                      <a:lnTo>
                        <a:pt x="265" y="49"/>
                      </a:lnTo>
                      <a:lnTo>
                        <a:pt x="269" y="57"/>
                      </a:lnTo>
                      <a:lnTo>
                        <a:pt x="274" y="64"/>
                      </a:lnTo>
                      <a:lnTo>
                        <a:pt x="276" y="72"/>
                      </a:lnTo>
                      <a:lnTo>
                        <a:pt x="278" y="80"/>
                      </a:lnTo>
                      <a:lnTo>
                        <a:pt x="279" y="87"/>
                      </a:lnTo>
                      <a:lnTo>
                        <a:pt x="279" y="94"/>
                      </a:lnTo>
                      <a:lnTo>
                        <a:pt x="279" y="102"/>
                      </a:lnTo>
                      <a:lnTo>
                        <a:pt x="278" y="110"/>
                      </a:lnTo>
                      <a:lnTo>
                        <a:pt x="278" y="118"/>
                      </a:lnTo>
                      <a:lnTo>
                        <a:pt x="276" y="124"/>
                      </a:lnTo>
                      <a:lnTo>
                        <a:pt x="274" y="132"/>
                      </a:lnTo>
                      <a:lnTo>
                        <a:pt x="273" y="136"/>
                      </a:lnTo>
                      <a:lnTo>
                        <a:pt x="273" y="140"/>
                      </a:lnTo>
                      <a:lnTo>
                        <a:pt x="271" y="145"/>
                      </a:lnTo>
                      <a:lnTo>
                        <a:pt x="271" y="150"/>
                      </a:lnTo>
                      <a:lnTo>
                        <a:pt x="268" y="157"/>
                      </a:lnTo>
                      <a:lnTo>
                        <a:pt x="266" y="164"/>
                      </a:lnTo>
                      <a:lnTo>
                        <a:pt x="262" y="172"/>
                      </a:lnTo>
                      <a:lnTo>
                        <a:pt x="258" y="180"/>
                      </a:lnTo>
                      <a:lnTo>
                        <a:pt x="253" y="186"/>
                      </a:lnTo>
                      <a:lnTo>
                        <a:pt x="249" y="193"/>
                      </a:lnTo>
                      <a:lnTo>
                        <a:pt x="244" y="199"/>
                      </a:lnTo>
                      <a:lnTo>
                        <a:pt x="238" y="205"/>
                      </a:lnTo>
                      <a:lnTo>
                        <a:pt x="231" y="211"/>
                      </a:lnTo>
                      <a:lnTo>
                        <a:pt x="225" y="217"/>
                      </a:lnTo>
                      <a:lnTo>
                        <a:pt x="218" y="221"/>
                      </a:lnTo>
                      <a:lnTo>
                        <a:pt x="211" y="227"/>
                      </a:lnTo>
                      <a:lnTo>
                        <a:pt x="204" y="230"/>
                      </a:lnTo>
                      <a:lnTo>
                        <a:pt x="196" y="234"/>
                      </a:lnTo>
                      <a:lnTo>
                        <a:pt x="188" y="237"/>
                      </a:lnTo>
                      <a:lnTo>
                        <a:pt x="180" y="241"/>
                      </a:lnTo>
                      <a:lnTo>
                        <a:pt x="177" y="241"/>
                      </a:lnTo>
                      <a:lnTo>
                        <a:pt x="171" y="242"/>
                      </a:lnTo>
                      <a:lnTo>
                        <a:pt x="166" y="243"/>
                      </a:lnTo>
                      <a:lnTo>
                        <a:pt x="163" y="244"/>
                      </a:lnTo>
                      <a:lnTo>
                        <a:pt x="159" y="244"/>
                      </a:lnTo>
                      <a:lnTo>
                        <a:pt x="154" y="245"/>
                      </a:lnTo>
                      <a:lnTo>
                        <a:pt x="149" y="245"/>
                      </a:lnTo>
                      <a:lnTo>
                        <a:pt x="146" y="248"/>
                      </a:lnTo>
                      <a:lnTo>
                        <a:pt x="141" y="248"/>
                      </a:lnTo>
                      <a:lnTo>
                        <a:pt x="137" y="248"/>
                      </a:lnTo>
                      <a:lnTo>
                        <a:pt x="132" y="248"/>
                      </a:lnTo>
                      <a:lnTo>
                        <a:pt x="128" y="249"/>
                      </a:lnTo>
                      <a:lnTo>
                        <a:pt x="123" y="249"/>
                      </a:lnTo>
                      <a:lnTo>
                        <a:pt x="119" y="249"/>
                      </a:lnTo>
                      <a:lnTo>
                        <a:pt x="113" y="249"/>
                      </a:lnTo>
                      <a:lnTo>
                        <a:pt x="109" y="249"/>
                      </a:lnTo>
                      <a:lnTo>
                        <a:pt x="105" y="248"/>
                      </a:lnTo>
                      <a:lnTo>
                        <a:pt x="100" y="248"/>
                      </a:lnTo>
                      <a:lnTo>
                        <a:pt x="96" y="246"/>
                      </a:lnTo>
                      <a:lnTo>
                        <a:pt x="91" y="246"/>
                      </a:lnTo>
                      <a:lnTo>
                        <a:pt x="87" y="245"/>
                      </a:lnTo>
                      <a:lnTo>
                        <a:pt x="83" y="244"/>
                      </a:lnTo>
                      <a:lnTo>
                        <a:pt x="79" y="243"/>
                      </a:lnTo>
                      <a:lnTo>
                        <a:pt x="74" y="243"/>
                      </a:lnTo>
                      <a:lnTo>
                        <a:pt x="66" y="240"/>
                      </a:lnTo>
                      <a:lnTo>
                        <a:pt x="58" y="236"/>
                      </a:lnTo>
                      <a:lnTo>
                        <a:pt x="51" y="233"/>
                      </a:lnTo>
                      <a:lnTo>
                        <a:pt x="44" y="229"/>
                      </a:lnTo>
                      <a:lnTo>
                        <a:pt x="36" y="225"/>
                      </a:lnTo>
                      <a:lnTo>
                        <a:pt x="30" y="219"/>
                      </a:lnTo>
                      <a:lnTo>
                        <a:pt x="23" y="212"/>
                      </a:lnTo>
                      <a:lnTo>
                        <a:pt x="18" y="205"/>
                      </a:lnTo>
                      <a:lnTo>
                        <a:pt x="14" y="199"/>
                      </a:lnTo>
                      <a:lnTo>
                        <a:pt x="10" y="192"/>
                      </a:lnTo>
                      <a:lnTo>
                        <a:pt x="7" y="184"/>
                      </a:lnTo>
                      <a:lnTo>
                        <a:pt x="5" y="176"/>
                      </a:lnTo>
                      <a:lnTo>
                        <a:pt x="2" y="171"/>
                      </a:lnTo>
                      <a:lnTo>
                        <a:pt x="2" y="167"/>
                      </a:lnTo>
                      <a:lnTo>
                        <a:pt x="0" y="162"/>
                      </a:lnTo>
                      <a:lnTo>
                        <a:pt x="0" y="159"/>
                      </a:lnTo>
                      <a:lnTo>
                        <a:pt x="0" y="154"/>
                      </a:lnTo>
                      <a:lnTo>
                        <a:pt x="0" y="151"/>
                      </a:lnTo>
                      <a:lnTo>
                        <a:pt x="0" y="145"/>
                      </a:lnTo>
                      <a:lnTo>
                        <a:pt x="0" y="142"/>
                      </a:lnTo>
                      <a:lnTo>
                        <a:pt x="0" y="137"/>
                      </a:lnTo>
                      <a:lnTo>
                        <a:pt x="0" y="134"/>
                      </a:lnTo>
                      <a:lnTo>
                        <a:pt x="1" y="129"/>
                      </a:lnTo>
                      <a:lnTo>
                        <a:pt x="2" y="124"/>
                      </a:lnTo>
                      <a:lnTo>
                        <a:pt x="5" y="116"/>
                      </a:lnTo>
                      <a:lnTo>
                        <a:pt x="8" y="110"/>
                      </a:lnTo>
                      <a:lnTo>
                        <a:pt x="10" y="102"/>
                      </a:lnTo>
                      <a:lnTo>
                        <a:pt x="14" y="94"/>
                      </a:lnTo>
                      <a:lnTo>
                        <a:pt x="18" y="87"/>
                      </a:lnTo>
                      <a:lnTo>
                        <a:pt x="23" y="80"/>
                      </a:lnTo>
                      <a:lnTo>
                        <a:pt x="27" y="73"/>
                      </a:lnTo>
                      <a:lnTo>
                        <a:pt x="32" y="67"/>
                      </a:lnTo>
                      <a:lnTo>
                        <a:pt x="36" y="62"/>
                      </a:lnTo>
                      <a:lnTo>
                        <a:pt x="41" y="57"/>
                      </a:lnTo>
                      <a:lnTo>
                        <a:pt x="44" y="51"/>
                      </a:lnTo>
                      <a:lnTo>
                        <a:pt x="49" y="48"/>
                      </a:lnTo>
                      <a:lnTo>
                        <a:pt x="51" y="43"/>
                      </a:lnTo>
                      <a:lnTo>
                        <a:pt x="56" y="41"/>
                      </a:lnTo>
                      <a:lnTo>
                        <a:pt x="60" y="37"/>
                      </a:lnTo>
                      <a:lnTo>
                        <a:pt x="63" y="35"/>
                      </a:lnTo>
                      <a:lnTo>
                        <a:pt x="75" y="53"/>
                      </a:lnTo>
                      <a:lnTo>
                        <a:pt x="73" y="55"/>
                      </a:lnTo>
                      <a:lnTo>
                        <a:pt x="68" y="59"/>
                      </a:lnTo>
                      <a:lnTo>
                        <a:pt x="65" y="62"/>
                      </a:lnTo>
                      <a:lnTo>
                        <a:pt x="62" y="66"/>
                      </a:lnTo>
                      <a:lnTo>
                        <a:pt x="58" y="70"/>
                      </a:lnTo>
                      <a:lnTo>
                        <a:pt x="54" y="75"/>
                      </a:lnTo>
                      <a:lnTo>
                        <a:pt x="49" y="80"/>
                      </a:lnTo>
                      <a:lnTo>
                        <a:pt x="44" y="84"/>
                      </a:lnTo>
                      <a:lnTo>
                        <a:pt x="40" y="89"/>
                      </a:lnTo>
                      <a:lnTo>
                        <a:pt x="38" y="95"/>
                      </a:lnTo>
                      <a:lnTo>
                        <a:pt x="32" y="100"/>
                      </a:lnTo>
                      <a:lnTo>
                        <a:pt x="30" y="106"/>
                      </a:lnTo>
                      <a:lnTo>
                        <a:pt x="27" y="111"/>
                      </a:lnTo>
                      <a:lnTo>
                        <a:pt x="26" y="116"/>
                      </a:lnTo>
                      <a:lnTo>
                        <a:pt x="24" y="121"/>
                      </a:lnTo>
                      <a:lnTo>
                        <a:pt x="23" y="127"/>
                      </a:lnTo>
                      <a:lnTo>
                        <a:pt x="23" y="134"/>
                      </a:lnTo>
                      <a:lnTo>
                        <a:pt x="23" y="140"/>
                      </a:lnTo>
                      <a:lnTo>
                        <a:pt x="23" y="146"/>
                      </a:lnTo>
                      <a:lnTo>
                        <a:pt x="23" y="153"/>
                      </a:lnTo>
                      <a:lnTo>
                        <a:pt x="24" y="161"/>
                      </a:lnTo>
                      <a:lnTo>
                        <a:pt x="26" y="169"/>
                      </a:lnTo>
                      <a:lnTo>
                        <a:pt x="27" y="175"/>
                      </a:lnTo>
                      <a:lnTo>
                        <a:pt x="30" y="181"/>
                      </a:lnTo>
                      <a:lnTo>
                        <a:pt x="32" y="187"/>
                      </a:lnTo>
                      <a:lnTo>
                        <a:pt x="36" y="194"/>
                      </a:lnTo>
                      <a:lnTo>
                        <a:pt x="39" y="200"/>
                      </a:lnTo>
                      <a:lnTo>
                        <a:pt x="43" y="205"/>
                      </a:lnTo>
                      <a:lnTo>
                        <a:pt x="48" y="209"/>
                      </a:lnTo>
                      <a:lnTo>
                        <a:pt x="54" y="213"/>
                      </a:lnTo>
                      <a:lnTo>
                        <a:pt x="58" y="216"/>
                      </a:lnTo>
                      <a:lnTo>
                        <a:pt x="64" y="218"/>
                      </a:lnTo>
                      <a:lnTo>
                        <a:pt x="70" y="220"/>
                      </a:lnTo>
                      <a:lnTo>
                        <a:pt x="78" y="222"/>
                      </a:lnTo>
                      <a:lnTo>
                        <a:pt x="86" y="225"/>
                      </a:lnTo>
                      <a:lnTo>
                        <a:pt x="94" y="226"/>
                      </a:lnTo>
                      <a:lnTo>
                        <a:pt x="97" y="226"/>
                      </a:lnTo>
                      <a:lnTo>
                        <a:pt x="101" y="227"/>
                      </a:lnTo>
                      <a:lnTo>
                        <a:pt x="106" y="227"/>
                      </a:lnTo>
                      <a:lnTo>
                        <a:pt x="112" y="228"/>
                      </a:lnTo>
                      <a:lnTo>
                        <a:pt x="115" y="228"/>
                      </a:lnTo>
                      <a:lnTo>
                        <a:pt x="120" y="228"/>
                      </a:lnTo>
                      <a:lnTo>
                        <a:pt x="123" y="228"/>
                      </a:lnTo>
                      <a:lnTo>
                        <a:pt x="128" y="228"/>
                      </a:lnTo>
                      <a:lnTo>
                        <a:pt x="132" y="228"/>
                      </a:lnTo>
                      <a:lnTo>
                        <a:pt x="137" y="228"/>
                      </a:lnTo>
                      <a:lnTo>
                        <a:pt x="141" y="228"/>
                      </a:lnTo>
                      <a:lnTo>
                        <a:pt x="146" y="229"/>
                      </a:lnTo>
                      <a:lnTo>
                        <a:pt x="153" y="227"/>
                      </a:lnTo>
                      <a:lnTo>
                        <a:pt x="161" y="227"/>
                      </a:lnTo>
                      <a:lnTo>
                        <a:pt x="166" y="226"/>
                      </a:lnTo>
                      <a:lnTo>
                        <a:pt x="173" y="225"/>
                      </a:lnTo>
                      <a:lnTo>
                        <a:pt x="179" y="222"/>
                      </a:lnTo>
                      <a:lnTo>
                        <a:pt x="185" y="219"/>
                      </a:lnTo>
                      <a:lnTo>
                        <a:pt x="190" y="216"/>
                      </a:lnTo>
                      <a:lnTo>
                        <a:pt x="197" y="211"/>
                      </a:lnTo>
                      <a:lnTo>
                        <a:pt x="202" y="207"/>
                      </a:lnTo>
                      <a:lnTo>
                        <a:pt x="209" y="202"/>
                      </a:lnTo>
                      <a:lnTo>
                        <a:pt x="214" y="196"/>
                      </a:lnTo>
                      <a:lnTo>
                        <a:pt x="220" y="192"/>
                      </a:lnTo>
                      <a:lnTo>
                        <a:pt x="225" y="185"/>
                      </a:lnTo>
                      <a:lnTo>
                        <a:pt x="230" y="179"/>
                      </a:lnTo>
                      <a:lnTo>
                        <a:pt x="235" y="173"/>
                      </a:lnTo>
                      <a:lnTo>
                        <a:pt x="241" y="167"/>
                      </a:lnTo>
                      <a:lnTo>
                        <a:pt x="244" y="161"/>
                      </a:lnTo>
                      <a:lnTo>
                        <a:pt x="247" y="155"/>
                      </a:lnTo>
                      <a:lnTo>
                        <a:pt x="251" y="150"/>
                      </a:lnTo>
                      <a:lnTo>
                        <a:pt x="254" y="145"/>
                      </a:lnTo>
                      <a:lnTo>
                        <a:pt x="255" y="138"/>
                      </a:lnTo>
                      <a:lnTo>
                        <a:pt x="257" y="132"/>
                      </a:lnTo>
                      <a:lnTo>
                        <a:pt x="258" y="126"/>
                      </a:lnTo>
                      <a:lnTo>
                        <a:pt x="259" y="120"/>
                      </a:lnTo>
                      <a:lnTo>
                        <a:pt x="259" y="112"/>
                      </a:lnTo>
                      <a:lnTo>
                        <a:pt x="259" y="105"/>
                      </a:lnTo>
                      <a:lnTo>
                        <a:pt x="258" y="97"/>
                      </a:lnTo>
                      <a:lnTo>
                        <a:pt x="258" y="90"/>
                      </a:lnTo>
                      <a:lnTo>
                        <a:pt x="255" y="82"/>
                      </a:lnTo>
                      <a:lnTo>
                        <a:pt x="253" y="75"/>
                      </a:lnTo>
                      <a:lnTo>
                        <a:pt x="251" y="69"/>
                      </a:lnTo>
                      <a:lnTo>
                        <a:pt x="247" y="62"/>
                      </a:lnTo>
                      <a:lnTo>
                        <a:pt x="243" y="55"/>
                      </a:lnTo>
                      <a:lnTo>
                        <a:pt x="238" y="49"/>
                      </a:lnTo>
                      <a:lnTo>
                        <a:pt x="234" y="43"/>
                      </a:lnTo>
                      <a:lnTo>
                        <a:pt x="229" y="39"/>
                      </a:lnTo>
                      <a:lnTo>
                        <a:pt x="221" y="34"/>
                      </a:lnTo>
                      <a:lnTo>
                        <a:pt x="214" y="31"/>
                      </a:lnTo>
                      <a:lnTo>
                        <a:pt x="206" y="29"/>
                      </a:lnTo>
                      <a:lnTo>
                        <a:pt x="200" y="26"/>
                      </a:lnTo>
                      <a:lnTo>
                        <a:pt x="195" y="26"/>
                      </a:lnTo>
                      <a:lnTo>
                        <a:pt x="190" y="25"/>
                      </a:lnTo>
                      <a:lnTo>
                        <a:pt x="186" y="25"/>
                      </a:lnTo>
                      <a:lnTo>
                        <a:pt x="181" y="25"/>
                      </a:lnTo>
                      <a:lnTo>
                        <a:pt x="177" y="25"/>
                      </a:lnTo>
                      <a:lnTo>
                        <a:pt x="172" y="25"/>
                      </a:lnTo>
                      <a:lnTo>
                        <a:pt x="169" y="25"/>
                      </a:lnTo>
                      <a:lnTo>
                        <a:pt x="164" y="26"/>
                      </a:lnTo>
                      <a:lnTo>
                        <a:pt x="156" y="26"/>
                      </a:lnTo>
                      <a:lnTo>
                        <a:pt x="149" y="26"/>
                      </a:lnTo>
                      <a:lnTo>
                        <a:pt x="143" y="26"/>
                      </a:lnTo>
                      <a:lnTo>
                        <a:pt x="137" y="29"/>
                      </a:lnTo>
                      <a:lnTo>
                        <a:pt x="132" y="29"/>
                      </a:lnTo>
                      <a:lnTo>
                        <a:pt x="128" y="30"/>
                      </a:lnTo>
                      <a:lnTo>
                        <a:pt x="125" y="31"/>
                      </a:lnTo>
                      <a:lnTo>
                        <a:pt x="128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8" name="Freeform 89"/>
                <p:cNvSpPr>
                  <a:spLocks/>
                </p:cNvSpPr>
                <p:nvPr/>
              </p:nvSpPr>
              <p:spPr bwMode="auto">
                <a:xfrm>
                  <a:off x="3137" y="1580"/>
                  <a:ext cx="49" cy="24"/>
                </a:xfrm>
                <a:custGeom>
                  <a:avLst/>
                  <a:gdLst>
                    <a:gd name="T0" fmla="*/ 0 w 99"/>
                    <a:gd name="T1" fmla="*/ 0 h 49"/>
                    <a:gd name="T2" fmla="*/ 0 w 99"/>
                    <a:gd name="T3" fmla="*/ 0 h 49"/>
                    <a:gd name="T4" fmla="*/ 0 w 99"/>
                    <a:gd name="T5" fmla="*/ 0 h 49"/>
                    <a:gd name="T6" fmla="*/ 0 w 99"/>
                    <a:gd name="T7" fmla="*/ 0 h 49"/>
                    <a:gd name="T8" fmla="*/ 0 w 99"/>
                    <a:gd name="T9" fmla="*/ 0 h 49"/>
                    <a:gd name="T10" fmla="*/ 0 w 99"/>
                    <a:gd name="T11" fmla="*/ 0 h 49"/>
                    <a:gd name="T12" fmla="*/ 0 w 99"/>
                    <a:gd name="T13" fmla="*/ 0 h 49"/>
                    <a:gd name="T14" fmla="*/ 0 w 99"/>
                    <a:gd name="T15" fmla="*/ 0 h 49"/>
                    <a:gd name="T16" fmla="*/ 0 w 99"/>
                    <a:gd name="T17" fmla="*/ 0 h 49"/>
                    <a:gd name="T18" fmla="*/ 0 w 99"/>
                    <a:gd name="T19" fmla="*/ 0 h 49"/>
                    <a:gd name="T20" fmla="*/ 0 w 99"/>
                    <a:gd name="T21" fmla="*/ 0 h 49"/>
                    <a:gd name="T22" fmla="*/ 0 w 99"/>
                    <a:gd name="T23" fmla="*/ 0 h 49"/>
                    <a:gd name="T24" fmla="*/ 0 w 99"/>
                    <a:gd name="T25" fmla="*/ 0 h 49"/>
                    <a:gd name="T26" fmla="*/ 0 w 99"/>
                    <a:gd name="T27" fmla="*/ 0 h 49"/>
                    <a:gd name="T28" fmla="*/ 0 w 99"/>
                    <a:gd name="T29" fmla="*/ 0 h 49"/>
                    <a:gd name="T30" fmla="*/ 0 w 99"/>
                    <a:gd name="T31" fmla="*/ 0 h 49"/>
                    <a:gd name="T32" fmla="*/ 0 w 99"/>
                    <a:gd name="T33" fmla="*/ 0 h 49"/>
                    <a:gd name="T34" fmla="*/ 0 w 99"/>
                    <a:gd name="T35" fmla="*/ 0 h 49"/>
                    <a:gd name="T36" fmla="*/ 0 w 99"/>
                    <a:gd name="T37" fmla="*/ 0 h 49"/>
                    <a:gd name="T38" fmla="*/ 0 w 99"/>
                    <a:gd name="T39" fmla="*/ 0 h 49"/>
                    <a:gd name="T40" fmla="*/ 0 w 99"/>
                    <a:gd name="T41" fmla="*/ 0 h 49"/>
                    <a:gd name="T42" fmla="*/ 0 w 99"/>
                    <a:gd name="T43" fmla="*/ 0 h 49"/>
                    <a:gd name="T44" fmla="*/ 0 w 99"/>
                    <a:gd name="T45" fmla="*/ 0 h 49"/>
                    <a:gd name="T46" fmla="*/ 0 w 99"/>
                    <a:gd name="T47" fmla="*/ 0 h 49"/>
                    <a:gd name="T48" fmla="*/ 0 w 99"/>
                    <a:gd name="T49" fmla="*/ 0 h 49"/>
                    <a:gd name="T50" fmla="*/ 0 w 99"/>
                    <a:gd name="T51" fmla="*/ 0 h 49"/>
                    <a:gd name="T52" fmla="*/ 0 w 99"/>
                    <a:gd name="T53" fmla="*/ 0 h 49"/>
                    <a:gd name="T54" fmla="*/ 0 w 99"/>
                    <a:gd name="T55" fmla="*/ 0 h 49"/>
                    <a:gd name="T56" fmla="*/ 0 w 99"/>
                    <a:gd name="T57" fmla="*/ 0 h 49"/>
                    <a:gd name="T58" fmla="*/ 0 w 99"/>
                    <a:gd name="T59" fmla="*/ 0 h 49"/>
                    <a:gd name="T60" fmla="*/ 0 w 99"/>
                    <a:gd name="T61" fmla="*/ 0 h 49"/>
                    <a:gd name="T62" fmla="*/ 0 w 99"/>
                    <a:gd name="T63" fmla="*/ 0 h 49"/>
                    <a:gd name="T64" fmla="*/ 0 w 99"/>
                    <a:gd name="T65" fmla="*/ 0 h 49"/>
                    <a:gd name="T66" fmla="*/ 0 w 99"/>
                    <a:gd name="T67" fmla="*/ 0 h 4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99"/>
                    <a:gd name="T103" fmla="*/ 0 h 49"/>
                    <a:gd name="T104" fmla="*/ 99 w 99"/>
                    <a:gd name="T105" fmla="*/ 49 h 4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99" h="49">
                      <a:moveTo>
                        <a:pt x="3" y="27"/>
                      </a:moveTo>
                      <a:lnTo>
                        <a:pt x="4" y="26"/>
                      </a:lnTo>
                      <a:lnTo>
                        <a:pt x="11" y="23"/>
                      </a:lnTo>
                      <a:lnTo>
                        <a:pt x="14" y="19"/>
                      </a:lnTo>
                      <a:lnTo>
                        <a:pt x="20" y="17"/>
                      </a:lnTo>
                      <a:lnTo>
                        <a:pt x="26" y="15"/>
                      </a:lnTo>
                      <a:lnTo>
                        <a:pt x="32" y="13"/>
                      </a:lnTo>
                      <a:lnTo>
                        <a:pt x="37" y="9"/>
                      </a:lnTo>
                      <a:lnTo>
                        <a:pt x="44" y="7"/>
                      </a:lnTo>
                      <a:lnTo>
                        <a:pt x="49" y="5"/>
                      </a:lnTo>
                      <a:lnTo>
                        <a:pt x="55" y="4"/>
                      </a:lnTo>
                      <a:lnTo>
                        <a:pt x="59" y="1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8" y="0"/>
                      </a:lnTo>
                      <a:lnTo>
                        <a:pt x="99" y="14"/>
                      </a:lnTo>
                      <a:lnTo>
                        <a:pt x="79" y="23"/>
                      </a:lnTo>
                      <a:lnTo>
                        <a:pt x="77" y="23"/>
                      </a:lnTo>
                      <a:lnTo>
                        <a:pt x="73" y="23"/>
                      </a:lnTo>
                      <a:lnTo>
                        <a:pt x="68" y="25"/>
                      </a:lnTo>
                      <a:lnTo>
                        <a:pt x="63" y="27"/>
                      </a:lnTo>
                      <a:lnTo>
                        <a:pt x="56" y="29"/>
                      </a:lnTo>
                      <a:lnTo>
                        <a:pt x="49" y="31"/>
                      </a:lnTo>
                      <a:lnTo>
                        <a:pt x="44" y="32"/>
                      </a:lnTo>
                      <a:lnTo>
                        <a:pt x="40" y="34"/>
                      </a:lnTo>
                      <a:lnTo>
                        <a:pt x="36" y="37"/>
                      </a:lnTo>
                      <a:lnTo>
                        <a:pt x="32" y="38"/>
                      </a:lnTo>
                      <a:lnTo>
                        <a:pt x="28" y="40"/>
                      </a:lnTo>
                      <a:lnTo>
                        <a:pt x="23" y="41"/>
                      </a:lnTo>
                      <a:lnTo>
                        <a:pt x="18" y="43"/>
                      </a:lnTo>
                      <a:lnTo>
                        <a:pt x="15" y="45"/>
                      </a:lnTo>
                      <a:lnTo>
                        <a:pt x="0" y="49"/>
                      </a:lnTo>
                      <a:lnTo>
                        <a:pt x="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99" name="Freeform 90"/>
                <p:cNvSpPr>
                  <a:spLocks/>
                </p:cNvSpPr>
                <p:nvPr/>
              </p:nvSpPr>
              <p:spPr bwMode="auto">
                <a:xfrm>
                  <a:off x="3166" y="1621"/>
                  <a:ext cx="31" cy="30"/>
                </a:xfrm>
                <a:custGeom>
                  <a:avLst/>
                  <a:gdLst>
                    <a:gd name="T0" fmla="*/ 1 w 60"/>
                    <a:gd name="T1" fmla="*/ 1 h 60"/>
                    <a:gd name="T2" fmla="*/ 1 w 60"/>
                    <a:gd name="T3" fmla="*/ 1 h 60"/>
                    <a:gd name="T4" fmla="*/ 1 w 60"/>
                    <a:gd name="T5" fmla="*/ 1 h 60"/>
                    <a:gd name="T6" fmla="*/ 1 w 60"/>
                    <a:gd name="T7" fmla="*/ 1 h 60"/>
                    <a:gd name="T8" fmla="*/ 1 w 60"/>
                    <a:gd name="T9" fmla="*/ 1 h 60"/>
                    <a:gd name="T10" fmla="*/ 1 w 60"/>
                    <a:gd name="T11" fmla="*/ 1 h 60"/>
                    <a:gd name="T12" fmla="*/ 1 w 60"/>
                    <a:gd name="T13" fmla="*/ 1 h 60"/>
                    <a:gd name="T14" fmla="*/ 1 w 60"/>
                    <a:gd name="T15" fmla="*/ 1 h 60"/>
                    <a:gd name="T16" fmla="*/ 1 w 60"/>
                    <a:gd name="T17" fmla="*/ 1 h 60"/>
                    <a:gd name="T18" fmla="*/ 1 w 60"/>
                    <a:gd name="T19" fmla="*/ 1 h 60"/>
                    <a:gd name="T20" fmla="*/ 1 w 60"/>
                    <a:gd name="T21" fmla="*/ 1 h 60"/>
                    <a:gd name="T22" fmla="*/ 1 w 60"/>
                    <a:gd name="T23" fmla="*/ 1 h 60"/>
                    <a:gd name="T24" fmla="*/ 1 w 60"/>
                    <a:gd name="T25" fmla="*/ 1 h 60"/>
                    <a:gd name="T26" fmla="*/ 1 w 60"/>
                    <a:gd name="T27" fmla="*/ 1 h 60"/>
                    <a:gd name="T28" fmla="*/ 1 w 60"/>
                    <a:gd name="T29" fmla="*/ 1 h 60"/>
                    <a:gd name="T30" fmla="*/ 1 w 60"/>
                    <a:gd name="T31" fmla="*/ 0 h 60"/>
                    <a:gd name="T32" fmla="*/ 1 w 60"/>
                    <a:gd name="T33" fmla="*/ 1 h 60"/>
                    <a:gd name="T34" fmla="*/ 1 w 60"/>
                    <a:gd name="T35" fmla="*/ 1 h 60"/>
                    <a:gd name="T36" fmla="*/ 1 w 60"/>
                    <a:gd name="T37" fmla="*/ 1 h 60"/>
                    <a:gd name="T38" fmla="*/ 1 w 60"/>
                    <a:gd name="T39" fmla="*/ 1 h 60"/>
                    <a:gd name="T40" fmla="*/ 1 w 60"/>
                    <a:gd name="T41" fmla="*/ 1 h 60"/>
                    <a:gd name="T42" fmla="*/ 1 w 60"/>
                    <a:gd name="T43" fmla="*/ 1 h 60"/>
                    <a:gd name="T44" fmla="*/ 1 w 60"/>
                    <a:gd name="T45" fmla="*/ 1 h 60"/>
                    <a:gd name="T46" fmla="*/ 0 w 60"/>
                    <a:gd name="T47" fmla="*/ 1 h 60"/>
                    <a:gd name="T48" fmla="*/ 0 w 60"/>
                    <a:gd name="T49" fmla="*/ 1 h 60"/>
                    <a:gd name="T50" fmla="*/ 0 w 60"/>
                    <a:gd name="T51" fmla="*/ 1 h 60"/>
                    <a:gd name="T52" fmla="*/ 1 w 60"/>
                    <a:gd name="T53" fmla="*/ 1 h 60"/>
                    <a:gd name="T54" fmla="*/ 1 w 60"/>
                    <a:gd name="T55" fmla="*/ 1 h 60"/>
                    <a:gd name="T56" fmla="*/ 1 w 60"/>
                    <a:gd name="T57" fmla="*/ 1 h 60"/>
                    <a:gd name="T58" fmla="*/ 1 w 60"/>
                    <a:gd name="T59" fmla="*/ 1 h 60"/>
                    <a:gd name="T60" fmla="*/ 1 w 60"/>
                    <a:gd name="T61" fmla="*/ 1 h 60"/>
                    <a:gd name="T62" fmla="*/ 1 w 60"/>
                    <a:gd name="T63" fmla="*/ 1 h 60"/>
                    <a:gd name="T64" fmla="*/ 1 w 60"/>
                    <a:gd name="T65" fmla="*/ 1 h 60"/>
                    <a:gd name="T66" fmla="*/ 1 w 60"/>
                    <a:gd name="T67" fmla="*/ 1 h 6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0"/>
                    <a:gd name="T103" fmla="*/ 0 h 60"/>
                    <a:gd name="T104" fmla="*/ 60 w 60"/>
                    <a:gd name="T105" fmla="*/ 60 h 6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0" h="60">
                      <a:moveTo>
                        <a:pt x="34" y="60"/>
                      </a:moveTo>
                      <a:lnTo>
                        <a:pt x="40" y="56"/>
                      </a:lnTo>
                      <a:lnTo>
                        <a:pt x="45" y="54"/>
                      </a:lnTo>
                      <a:lnTo>
                        <a:pt x="50" y="52"/>
                      </a:lnTo>
                      <a:lnTo>
                        <a:pt x="54" y="47"/>
                      </a:lnTo>
                      <a:lnTo>
                        <a:pt x="58" y="43"/>
                      </a:lnTo>
                      <a:lnTo>
                        <a:pt x="60" y="37"/>
                      </a:lnTo>
                      <a:lnTo>
                        <a:pt x="60" y="31"/>
                      </a:lnTo>
                      <a:lnTo>
                        <a:pt x="60" y="25"/>
                      </a:lnTo>
                      <a:lnTo>
                        <a:pt x="58" y="20"/>
                      </a:lnTo>
                      <a:lnTo>
                        <a:pt x="54" y="15"/>
                      </a:lnTo>
                      <a:lnTo>
                        <a:pt x="51" y="9"/>
                      </a:lnTo>
                      <a:lnTo>
                        <a:pt x="47" y="6"/>
                      </a:lnTo>
                      <a:lnTo>
                        <a:pt x="42" y="3"/>
                      </a:lnTo>
                      <a:lnTo>
                        <a:pt x="36" y="1"/>
                      </a:lnTo>
                      <a:lnTo>
                        <a:pt x="32" y="0"/>
                      </a:lnTo>
                      <a:lnTo>
                        <a:pt x="27" y="1"/>
                      </a:lnTo>
                      <a:lnTo>
                        <a:pt x="20" y="3"/>
                      </a:lnTo>
                      <a:lnTo>
                        <a:pt x="16" y="6"/>
                      </a:lnTo>
                      <a:lnTo>
                        <a:pt x="11" y="9"/>
                      </a:lnTo>
                      <a:lnTo>
                        <a:pt x="8" y="14"/>
                      </a:lnTo>
                      <a:lnTo>
                        <a:pt x="4" y="19"/>
                      </a:lnTo>
                      <a:lnTo>
                        <a:pt x="2" y="24"/>
                      </a:lnTo>
                      <a:lnTo>
                        <a:pt x="0" y="29"/>
                      </a:lnTo>
                      <a:lnTo>
                        <a:pt x="0" y="36"/>
                      </a:lnTo>
                      <a:lnTo>
                        <a:pt x="0" y="40"/>
                      </a:lnTo>
                      <a:lnTo>
                        <a:pt x="2" y="45"/>
                      </a:lnTo>
                      <a:lnTo>
                        <a:pt x="4" y="49"/>
                      </a:lnTo>
                      <a:lnTo>
                        <a:pt x="9" y="54"/>
                      </a:lnTo>
                      <a:lnTo>
                        <a:pt x="13" y="56"/>
                      </a:lnTo>
                      <a:lnTo>
                        <a:pt x="20" y="59"/>
                      </a:lnTo>
                      <a:lnTo>
                        <a:pt x="26" y="60"/>
                      </a:lnTo>
                      <a:lnTo>
                        <a:pt x="34" y="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000" name="Freeform 91"/>
                <p:cNvSpPr>
                  <a:spLocks/>
                </p:cNvSpPr>
                <p:nvPr/>
              </p:nvSpPr>
              <p:spPr bwMode="auto">
                <a:xfrm>
                  <a:off x="3333" y="1465"/>
                  <a:ext cx="141" cy="124"/>
                </a:xfrm>
                <a:custGeom>
                  <a:avLst/>
                  <a:gdLst>
                    <a:gd name="T0" fmla="*/ 1 w 280"/>
                    <a:gd name="T1" fmla="*/ 1 h 247"/>
                    <a:gd name="T2" fmla="*/ 1 w 280"/>
                    <a:gd name="T3" fmla="*/ 1 h 247"/>
                    <a:gd name="T4" fmla="*/ 1 w 280"/>
                    <a:gd name="T5" fmla="*/ 0 h 247"/>
                    <a:gd name="T6" fmla="*/ 1 w 280"/>
                    <a:gd name="T7" fmla="*/ 1 h 247"/>
                    <a:gd name="T8" fmla="*/ 1 w 280"/>
                    <a:gd name="T9" fmla="*/ 1 h 247"/>
                    <a:gd name="T10" fmla="*/ 1 w 280"/>
                    <a:gd name="T11" fmla="*/ 1 h 247"/>
                    <a:gd name="T12" fmla="*/ 2 w 280"/>
                    <a:gd name="T13" fmla="*/ 1 h 247"/>
                    <a:gd name="T14" fmla="*/ 2 w 280"/>
                    <a:gd name="T15" fmla="*/ 1 h 247"/>
                    <a:gd name="T16" fmla="*/ 2 w 280"/>
                    <a:gd name="T17" fmla="*/ 1 h 247"/>
                    <a:gd name="T18" fmla="*/ 2 w 280"/>
                    <a:gd name="T19" fmla="*/ 1 h 247"/>
                    <a:gd name="T20" fmla="*/ 2 w 280"/>
                    <a:gd name="T21" fmla="*/ 1 h 247"/>
                    <a:gd name="T22" fmla="*/ 2 w 280"/>
                    <a:gd name="T23" fmla="*/ 1 h 247"/>
                    <a:gd name="T24" fmla="*/ 1 w 280"/>
                    <a:gd name="T25" fmla="*/ 1 h 247"/>
                    <a:gd name="T26" fmla="*/ 1 w 280"/>
                    <a:gd name="T27" fmla="*/ 1 h 247"/>
                    <a:gd name="T28" fmla="*/ 1 w 280"/>
                    <a:gd name="T29" fmla="*/ 1 h 247"/>
                    <a:gd name="T30" fmla="*/ 1 w 280"/>
                    <a:gd name="T31" fmla="*/ 1 h 247"/>
                    <a:gd name="T32" fmla="*/ 1 w 280"/>
                    <a:gd name="T33" fmla="*/ 1 h 247"/>
                    <a:gd name="T34" fmla="*/ 1 w 280"/>
                    <a:gd name="T35" fmla="*/ 1 h 247"/>
                    <a:gd name="T36" fmla="*/ 1 w 280"/>
                    <a:gd name="T37" fmla="*/ 1 h 247"/>
                    <a:gd name="T38" fmla="*/ 1 w 280"/>
                    <a:gd name="T39" fmla="*/ 1 h 247"/>
                    <a:gd name="T40" fmla="*/ 1 w 280"/>
                    <a:gd name="T41" fmla="*/ 1 h 247"/>
                    <a:gd name="T42" fmla="*/ 1 w 280"/>
                    <a:gd name="T43" fmla="*/ 1 h 247"/>
                    <a:gd name="T44" fmla="*/ 1 w 280"/>
                    <a:gd name="T45" fmla="*/ 1 h 247"/>
                    <a:gd name="T46" fmla="*/ 1 w 280"/>
                    <a:gd name="T47" fmla="*/ 1 h 247"/>
                    <a:gd name="T48" fmla="*/ 1 w 280"/>
                    <a:gd name="T49" fmla="*/ 1 h 247"/>
                    <a:gd name="T50" fmla="*/ 0 w 280"/>
                    <a:gd name="T51" fmla="*/ 1 h 247"/>
                    <a:gd name="T52" fmla="*/ 1 w 280"/>
                    <a:gd name="T53" fmla="*/ 1 h 247"/>
                    <a:gd name="T54" fmla="*/ 1 w 280"/>
                    <a:gd name="T55" fmla="*/ 1 h 247"/>
                    <a:gd name="T56" fmla="*/ 1 w 280"/>
                    <a:gd name="T57" fmla="*/ 1 h 247"/>
                    <a:gd name="T58" fmla="*/ 1 w 280"/>
                    <a:gd name="T59" fmla="*/ 1 h 247"/>
                    <a:gd name="T60" fmla="*/ 1 w 280"/>
                    <a:gd name="T61" fmla="*/ 1 h 247"/>
                    <a:gd name="T62" fmla="*/ 1 w 280"/>
                    <a:gd name="T63" fmla="*/ 1 h 247"/>
                    <a:gd name="T64" fmla="*/ 1 w 280"/>
                    <a:gd name="T65" fmla="*/ 1 h 247"/>
                    <a:gd name="T66" fmla="*/ 1 w 280"/>
                    <a:gd name="T67" fmla="*/ 1 h 247"/>
                    <a:gd name="T68" fmla="*/ 1 w 280"/>
                    <a:gd name="T69" fmla="*/ 1 h 247"/>
                    <a:gd name="T70" fmla="*/ 1 w 280"/>
                    <a:gd name="T71" fmla="*/ 1 h 247"/>
                    <a:gd name="T72" fmla="*/ 1 w 280"/>
                    <a:gd name="T73" fmla="*/ 1 h 247"/>
                    <a:gd name="T74" fmla="*/ 1 w 280"/>
                    <a:gd name="T75" fmla="*/ 1 h 247"/>
                    <a:gd name="T76" fmla="*/ 1 w 280"/>
                    <a:gd name="T77" fmla="*/ 1 h 247"/>
                    <a:gd name="T78" fmla="*/ 1 w 280"/>
                    <a:gd name="T79" fmla="*/ 1 h 247"/>
                    <a:gd name="T80" fmla="*/ 1 w 280"/>
                    <a:gd name="T81" fmla="*/ 1 h 247"/>
                    <a:gd name="T82" fmla="*/ 1 w 280"/>
                    <a:gd name="T83" fmla="*/ 1 h 247"/>
                    <a:gd name="T84" fmla="*/ 1 w 280"/>
                    <a:gd name="T85" fmla="*/ 1 h 247"/>
                    <a:gd name="T86" fmla="*/ 1 w 280"/>
                    <a:gd name="T87" fmla="*/ 1 h 247"/>
                    <a:gd name="T88" fmla="*/ 1 w 280"/>
                    <a:gd name="T89" fmla="*/ 1 h 247"/>
                    <a:gd name="T90" fmla="*/ 1 w 280"/>
                    <a:gd name="T91" fmla="*/ 1 h 247"/>
                    <a:gd name="T92" fmla="*/ 1 w 280"/>
                    <a:gd name="T93" fmla="*/ 1 h 247"/>
                    <a:gd name="T94" fmla="*/ 1 w 280"/>
                    <a:gd name="T95" fmla="*/ 1 h 247"/>
                    <a:gd name="T96" fmla="*/ 2 w 280"/>
                    <a:gd name="T97" fmla="*/ 1 h 247"/>
                    <a:gd name="T98" fmla="*/ 2 w 280"/>
                    <a:gd name="T99" fmla="*/ 1 h 247"/>
                    <a:gd name="T100" fmla="*/ 2 w 280"/>
                    <a:gd name="T101" fmla="*/ 1 h 247"/>
                    <a:gd name="T102" fmla="*/ 1 w 280"/>
                    <a:gd name="T103" fmla="*/ 1 h 247"/>
                    <a:gd name="T104" fmla="*/ 1 w 280"/>
                    <a:gd name="T105" fmla="*/ 1 h 247"/>
                    <a:gd name="T106" fmla="*/ 1 w 280"/>
                    <a:gd name="T107" fmla="*/ 1 h 247"/>
                    <a:gd name="T108" fmla="*/ 1 w 280"/>
                    <a:gd name="T109" fmla="*/ 1 h 247"/>
                    <a:gd name="T110" fmla="*/ 1 w 280"/>
                    <a:gd name="T111" fmla="*/ 1 h 247"/>
                    <a:gd name="T112" fmla="*/ 1 w 280"/>
                    <a:gd name="T113" fmla="*/ 1 h 24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80"/>
                    <a:gd name="T172" fmla="*/ 0 h 247"/>
                    <a:gd name="T173" fmla="*/ 280 w 280"/>
                    <a:gd name="T174" fmla="*/ 247 h 24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80" h="247">
                      <a:moveTo>
                        <a:pt x="129" y="7"/>
                      </a:moveTo>
                      <a:lnTo>
                        <a:pt x="131" y="6"/>
                      </a:lnTo>
                      <a:lnTo>
                        <a:pt x="134" y="4"/>
                      </a:lnTo>
                      <a:lnTo>
                        <a:pt x="140" y="3"/>
                      </a:lnTo>
                      <a:lnTo>
                        <a:pt x="146" y="2"/>
                      </a:lnTo>
                      <a:lnTo>
                        <a:pt x="153" y="1"/>
                      </a:lnTo>
                      <a:lnTo>
                        <a:pt x="156" y="1"/>
                      </a:lnTo>
                      <a:lnTo>
                        <a:pt x="159" y="1"/>
                      </a:lnTo>
                      <a:lnTo>
                        <a:pt x="164" y="1"/>
                      </a:lnTo>
                      <a:lnTo>
                        <a:pt x="168" y="1"/>
                      </a:lnTo>
                      <a:lnTo>
                        <a:pt x="173" y="0"/>
                      </a:lnTo>
                      <a:lnTo>
                        <a:pt x="178" y="0"/>
                      </a:lnTo>
                      <a:lnTo>
                        <a:pt x="182" y="0"/>
                      </a:lnTo>
                      <a:lnTo>
                        <a:pt x="187" y="1"/>
                      </a:lnTo>
                      <a:lnTo>
                        <a:pt x="191" y="1"/>
                      </a:lnTo>
                      <a:lnTo>
                        <a:pt x="196" y="1"/>
                      </a:lnTo>
                      <a:lnTo>
                        <a:pt x="202" y="2"/>
                      </a:lnTo>
                      <a:lnTo>
                        <a:pt x="207" y="4"/>
                      </a:lnTo>
                      <a:lnTo>
                        <a:pt x="212" y="6"/>
                      </a:lnTo>
                      <a:lnTo>
                        <a:pt x="216" y="8"/>
                      </a:lnTo>
                      <a:lnTo>
                        <a:pt x="221" y="10"/>
                      </a:lnTo>
                      <a:lnTo>
                        <a:pt x="227" y="12"/>
                      </a:lnTo>
                      <a:lnTo>
                        <a:pt x="231" y="15"/>
                      </a:lnTo>
                      <a:lnTo>
                        <a:pt x="236" y="18"/>
                      </a:lnTo>
                      <a:lnTo>
                        <a:pt x="240" y="22"/>
                      </a:lnTo>
                      <a:lnTo>
                        <a:pt x="245" y="26"/>
                      </a:lnTo>
                      <a:lnTo>
                        <a:pt x="253" y="33"/>
                      </a:lnTo>
                      <a:lnTo>
                        <a:pt x="260" y="41"/>
                      </a:lnTo>
                      <a:lnTo>
                        <a:pt x="265" y="48"/>
                      </a:lnTo>
                      <a:lnTo>
                        <a:pt x="270" y="56"/>
                      </a:lnTo>
                      <a:lnTo>
                        <a:pt x="273" y="63"/>
                      </a:lnTo>
                      <a:lnTo>
                        <a:pt x="277" y="71"/>
                      </a:lnTo>
                      <a:lnTo>
                        <a:pt x="278" y="77"/>
                      </a:lnTo>
                      <a:lnTo>
                        <a:pt x="280" y="85"/>
                      </a:lnTo>
                      <a:lnTo>
                        <a:pt x="280" y="92"/>
                      </a:lnTo>
                      <a:lnTo>
                        <a:pt x="280" y="100"/>
                      </a:lnTo>
                      <a:lnTo>
                        <a:pt x="279" y="108"/>
                      </a:lnTo>
                      <a:lnTo>
                        <a:pt x="278" y="115"/>
                      </a:lnTo>
                      <a:lnTo>
                        <a:pt x="277" y="123"/>
                      </a:lnTo>
                      <a:lnTo>
                        <a:pt x="276" y="131"/>
                      </a:lnTo>
                      <a:lnTo>
                        <a:pt x="273" y="136"/>
                      </a:lnTo>
                      <a:lnTo>
                        <a:pt x="273" y="139"/>
                      </a:lnTo>
                      <a:lnTo>
                        <a:pt x="272" y="144"/>
                      </a:lnTo>
                      <a:lnTo>
                        <a:pt x="272" y="148"/>
                      </a:lnTo>
                      <a:lnTo>
                        <a:pt x="269" y="156"/>
                      </a:lnTo>
                      <a:lnTo>
                        <a:pt x="267" y="164"/>
                      </a:lnTo>
                      <a:lnTo>
                        <a:pt x="262" y="171"/>
                      </a:lnTo>
                      <a:lnTo>
                        <a:pt x="259" y="179"/>
                      </a:lnTo>
                      <a:lnTo>
                        <a:pt x="254" y="185"/>
                      </a:lnTo>
                      <a:lnTo>
                        <a:pt x="249" y="191"/>
                      </a:lnTo>
                      <a:lnTo>
                        <a:pt x="244" y="198"/>
                      </a:lnTo>
                      <a:lnTo>
                        <a:pt x="238" y="205"/>
                      </a:lnTo>
                      <a:lnTo>
                        <a:pt x="231" y="211"/>
                      </a:lnTo>
                      <a:lnTo>
                        <a:pt x="226" y="217"/>
                      </a:lnTo>
                      <a:lnTo>
                        <a:pt x="219" y="221"/>
                      </a:lnTo>
                      <a:lnTo>
                        <a:pt x="213" y="226"/>
                      </a:lnTo>
                      <a:lnTo>
                        <a:pt x="205" y="229"/>
                      </a:lnTo>
                      <a:lnTo>
                        <a:pt x="197" y="234"/>
                      </a:lnTo>
                      <a:lnTo>
                        <a:pt x="189" y="236"/>
                      </a:lnTo>
                      <a:lnTo>
                        <a:pt x="182" y="240"/>
                      </a:lnTo>
                      <a:lnTo>
                        <a:pt x="178" y="240"/>
                      </a:lnTo>
                      <a:lnTo>
                        <a:pt x="173" y="242"/>
                      </a:lnTo>
                      <a:lnTo>
                        <a:pt x="168" y="243"/>
                      </a:lnTo>
                      <a:lnTo>
                        <a:pt x="164" y="244"/>
                      </a:lnTo>
                      <a:lnTo>
                        <a:pt x="159" y="244"/>
                      </a:lnTo>
                      <a:lnTo>
                        <a:pt x="155" y="245"/>
                      </a:lnTo>
                      <a:lnTo>
                        <a:pt x="150" y="245"/>
                      </a:lnTo>
                      <a:lnTo>
                        <a:pt x="147" y="246"/>
                      </a:lnTo>
                      <a:lnTo>
                        <a:pt x="142" y="246"/>
                      </a:lnTo>
                      <a:lnTo>
                        <a:pt x="138" y="247"/>
                      </a:lnTo>
                      <a:lnTo>
                        <a:pt x="133" y="247"/>
                      </a:lnTo>
                      <a:lnTo>
                        <a:pt x="129" y="247"/>
                      </a:lnTo>
                      <a:lnTo>
                        <a:pt x="124" y="247"/>
                      </a:lnTo>
                      <a:lnTo>
                        <a:pt x="119" y="247"/>
                      </a:lnTo>
                      <a:lnTo>
                        <a:pt x="115" y="247"/>
                      </a:lnTo>
                      <a:lnTo>
                        <a:pt x="110" y="247"/>
                      </a:lnTo>
                      <a:lnTo>
                        <a:pt x="106" y="247"/>
                      </a:lnTo>
                      <a:lnTo>
                        <a:pt x="101" y="246"/>
                      </a:lnTo>
                      <a:lnTo>
                        <a:pt x="97" y="245"/>
                      </a:lnTo>
                      <a:lnTo>
                        <a:pt x="92" y="245"/>
                      </a:lnTo>
                      <a:lnTo>
                        <a:pt x="88" y="244"/>
                      </a:lnTo>
                      <a:lnTo>
                        <a:pt x="84" y="243"/>
                      </a:lnTo>
                      <a:lnTo>
                        <a:pt x="80" y="243"/>
                      </a:lnTo>
                      <a:lnTo>
                        <a:pt x="76" y="242"/>
                      </a:lnTo>
                      <a:lnTo>
                        <a:pt x="72" y="240"/>
                      </a:lnTo>
                      <a:lnTo>
                        <a:pt x="67" y="238"/>
                      </a:lnTo>
                      <a:lnTo>
                        <a:pt x="62" y="237"/>
                      </a:lnTo>
                      <a:lnTo>
                        <a:pt x="59" y="236"/>
                      </a:lnTo>
                      <a:lnTo>
                        <a:pt x="50" y="231"/>
                      </a:lnTo>
                      <a:lnTo>
                        <a:pt x="43" y="229"/>
                      </a:lnTo>
                      <a:lnTo>
                        <a:pt x="36" y="222"/>
                      </a:lnTo>
                      <a:lnTo>
                        <a:pt x="29" y="218"/>
                      </a:lnTo>
                      <a:lnTo>
                        <a:pt x="24" y="211"/>
                      </a:lnTo>
                      <a:lnTo>
                        <a:pt x="19" y="205"/>
                      </a:lnTo>
                      <a:lnTo>
                        <a:pt x="15" y="197"/>
                      </a:lnTo>
                      <a:lnTo>
                        <a:pt x="11" y="190"/>
                      </a:lnTo>
                      <a:lnTo>
                        <a:pt x="7" y="182"/>
                      </a:lnTo>
                      <a:lnTo>
                        <a:pt x="4" y="175"/>
                      </a:lnTo>
                      <a:lnTo>
                        <a:pt x="3" y="171"/>
                      </a:lnTo>
                      <a:lnTo>
                        <a:pt x="2" y="166"/>
                      </a:lnTo>
                      <a:lnTo>
                        <a:pt x="1" y="162"/>
                      </a:lnTo>
                      <a:lnTo>
                        <a:pt x="1" y="158"/>
                      </a:lnTo>
                      <a:lnTo>
                        <a:pt x="0" y="154"/>
                      </a:lnTo>
                      <a:lnTo>
                        <a:pt x="0" y="150"/>
                      </a:lnTo>
                      <a:lnTo>
                        <a:pt x="0" y="145"/>
                      </a:lnTo>
                      <a:lnTo>
                        <a:pt x="1" y="141"/>
                      </a:lnTo>
                      <a:lnTo>
                        <a:pt x="1" y="137"/>
                      </a:lnTo>
                      <a:lnTo>
                        <a:pt x="1" y="132"/>
                      </a:lnTo>
                      <a:lnTo>
                        <a:pt x="2" y="129"/>
                      </a:lnTo>
                      <a:lnTo>
                        <a:pt x="2" y="124"/>
                      </a:lnTo>
                      <a:lnTo>
                        <a:pt x="4" y="116"/>
                      </a:lnTo>
                      <a:lnTo>
                        <a:pt x="9" y="108"/>
                      </a:lnTo>
                      <a:lnTo>
                        <a:pt x="11" y="100"/>
                      </a:lnTo>
                      <a:lnTo>
                        <a:pt x="15" y="92"/>
                      </a:lnTo>
                      <a:lnTo>
                        <a:pt x="19" y="85"/>
                      </a:lnTo>
                      <a:lnTo>
                        <a:pt x="24" y="79"/>
                      </a:lnTo>
                      <a:lnTo>
                        <a:pt x="28" y="72"/>
                      </a:lnTo>
                      <a:lnTo>
                        <a:pt x="33" y="66"/>
                      </a:lnTo>
                      <a:lnTo>
                        <a:pt x="37" y="60"/>
                      </a:lnTo>
                      <a:lnTo>
                        <a:pt x="42" y="56"/>
                      </a:lnTo>
                      <a:lnTo>
                        <a:pt x="45" y="51"/>
                      </a:lnTo>
                      <a:lnTo>
                        <a:pt x="50" y="48"/>
                      </a:lnTo>
                      <a:lnTo>
                        <a:pt x="52" y="43"/>
                      </a:lnTo>
                      <a:lnTo>
                        <a:pt x="57" y="41"/>
                      </a:lnTo>
                      <a:lnTo>
                        <a:pt x="61" y="36"/>
                      </a:lnTo>
                      <a:lnTo>
                        <a:pt x="64" y="35"/>
                      </a:lnTo>
                      <a:lnTo>
                        <a:pt x="76" y="52"/>
                      </a:lnTo>
                      <a:lnTo>
                        <a:pt x="74" y="55"/>
                      </a:lnTo>
                      <a:lnTo>
                        <a:pt x="69" y="59"/>
                      </a:lnTo>
                      <a:lnTo>
                        <a:pt x="66" y="61"/>
                      </a:lnTo>
                      <a:lnTo>
                        <a:pt x="61" y="65"/>
                      </a:lnTo>
                      <a:lnTo>
                        <a:pt x="58" y="69"/>
                      </a:lnTo>
                      <a:lnTo>
                        <a:pt x="54" y="74"/>
                      </a:lnTo>
                      <a:lnTo>
                        <a:pt x="50" y="79"/>
                      </a:lnTo>
                      <a:lnTo>
                        <a:pt x="45" y="83"/>
                      </a:lnTo>
                      <a:lnTo>
                        <a:pt x="41" y="89"/>
                      </a:lnTo>
                      <a:lnTo>
                        <a:pt x="37" y="93"/>
                      </a:lnTo>
                      <a:lnTo>
                        <a:pt x="33" y="99"/>
                      </a:lnTo>
                      <a:lnTo>
                        <a:pt x="31" y="105"/>
                      </a:lnTo>
                      <a:lnTo>
                        <a:pt x="27" y="110"/>
                      </a:lnTo>
                      <a:lnTo>
                        <a:pt x="27" y="116"/>
                      </a:lnTo>
                      <a:lnTo>
                        <a:pt x="25" y="121"/>
                      </a:lnTo>
                      <a:lnTo>
                        <a:pt x="24" y="126"/>
                      </a:lnTo>
                      <a:lnTo>
                        <a:pt x="24" y="133"/>
                      </a:lnTo>
                      <a:lnTo>
                        <a:pt x="24" y="140"/>
                      </a:lnTo>
                      <a:lnTo>
                        <a:pt x="24" y="146"/>
                      </a:lnTo>
                      <a:lnTo>
                        <a:pt x="24" y="153"/>
                      </a:lnTo>
                      <a:lnTo>
                        <a:pt x="25" y="161"/>
                      </a:lnTo>
                      <a:lnTo>
                        <a:pt x="27" y="169"/>
                      </a:lnTo>
                      <a:lnTo>
                        <a:pt x="28" y="174"/>
                      </a:lnTo>
                      <a:lnTo>
                        <a:pt x="31" y="181"/>
                      </a:lnTo>
                      <a:lnTo>
                        <a:pt x="33" y="187"/>
                      </a:lnTo>
                      <a:lnTo>
                        <a:pt x="36" y="194"/>
                      </a:lnTo>
                      <a:lnTo>
                        <a:pt x="38" y="199"/>
                      </a:lnTo>
                      <a:lnTo>
                        <a:pt x="43" y="205"/>
                      </a:lnTo>
                      <a:lnTo>
                        <a:pt x="46" y="209"/>
                      </a:lnTo>
                      <a:lnTo>
                        <a:pt x="52" y="213"/>
                      </a:lnTo>
                      <a:lnTo>
                        <a:pt x="57" y="215"/>
                      </a:lnTo>
                      <a:lnTo>
                        <a:pt x="62" y="218"/>
                      </a:lnTo>
                      <a:lnTo>
                        <a:pt x="69" y="220"/>
                      </a:lnTo>
                      <a:lnTo>
                        <a:pt x="78" y="222"/>
                      </a:lnTo>
                      <a:lnTo>
                        <a:pt x="85" y="223"/>
                      </a:lnTo>
                      <a:lnTo>
                        <a:pt x="94" y="225"/>
                      </a:lnTo>
                      <a:lnTo>
                        <a:pt x="99" y="225"/>
                      </a:lnTo>
                      <a:lnTo>
                        <a:pt x="103" y="226"/>
                      </a:lnTo>
                      <a:lnTo>
                        <a:pt x="108" y="227"/>
                      </a:lnTo>
                      <a:lnTo>
                        <a:pt x="113" y="227"/>
                      </a:lnTo>
                      <a:lnTo>
                        <a:pt x="116" y="227"/>
                      </a:lnTo>
                      <a:lnTo>
                        <a:pt x="121" y="227"/>
                      </a:lnTo>
                      <a:lnTo>
                        <a:pt x="124" y="227"/>
                      </a:lnTo>
                      <a:lnTo>
                        <a:pt x="129" y="227"/>
                      </a:lnTo>
                      <a:lnTo>
                        <a:pt x="133" y="227"/>
                      </a:lnTo>
                      <a:lnTo>
                        <a:pt x="138" y="227"/>
                      </a:lnTo>
                      <a:lnTo>
                        <a:pt x="142" y="227"/>
                      </a:lnTo>
                      <a:lnTo>
                        <a:pt x="147" y="227"/>
                      </a:lnTo>
                      <a:lnTo>
                        <a:pt x="155" y="227"/>
                      </a:lnTo>
                      <a:lnTo>
                        <a:pt x="162" y="226"/>
                      </a:lnTo>
                      <a:lnTo>
                        <a:pt x="168" y="225"/>
                      </a:lnTo>
                      <a:lnTo>
                        <a:pt x="175" y="223"/>
                      </a:lnTo>
                      <a:lnTo>
                        <a:pt x="180" y="220"/>
                      </a:lnTo>
                      <a:lnTo>
                        <a:pt x="186" y="218"/>
                      </a:lnTo>
                      <a:lnTo>
                        <a:pt x="191" y="214"/>
                      </a:lnTo>
                      <a:lnTo>
                        <a:pt x="198" y="210"/>
                      </a:lnTo>
                      <a:lnTo>
                        <a:pt x="204" y="205"/>
                      </a:lnTo>
                      <a:lnTo>
                        <a:pt x="210" y="202"/>
                      </a:lnTo>
                      <a:lnTo>
                        <a:pt x="215" y="196"/>
                      </a:lnTo>
                      <a:lnTo>
                        <a:pt x="221" y="190"/>
                      </a:lnTo>
                      <a:lnTo>
                        <a:pt x="227" y="185"/>
                      </a:lnTo>
                      <a:lnTo>
                        <a:pt x="231" y="178"/>
                      </a:lnTo>
                      <a:lnTo>
                        <a:pt x="236" y="172"/>
                      </a:lnTo>
                      <a:lnTo>
                        <a:pt x="240" y="166"/>
                      </a:lnTo>
                      <a:lnTo>
                        <a:pt x="245" y="161"/>
                      </a:lnTo>
                      <a:lnTo>
                        <a:pt x="248" y="155"/>
                      </a:lnTo>
                      <a:lnTo>
                        <a:pt x="252" y="149"/>
                      </a:lnTo>
                      <a:lnTo>
                        <a:pt x="255" y="145"/>
                      </a:lnTo>
                      <a:lnTo>
                        <a:pt x="256" y="138"/>
                      </a:lnTo>
                      <a:lnTo>
                        <a:pt x="257" y="132"/>
                      </a:lnTo>
                      <a:lnTo>
                        <a:pt x="259" y="125"/>
                      </a:lnTo>
                      <a:lnTo>
                        <a:pt x="260" y="120"/>
                      </a:lnTo>
                      <a:lnTo>
                        <a:pt x="260" y="112"/>
                      </a:lnTo>
                      <a:lnTo>
                        <a:pt x="260" y="105"/>
                      </a:lnTo>
                      <a:lnTo>
                        <a:pt x="259" y="97"/>
                      </a:lnTo>
                      <a:lnTo>
                        <a:pt x="259" y="90"/>
                      </a:lnTo>
                      <a:lnTo>
                        <a:pt x="256" y="82"/>
                      </a:lnTo>
                      <a:lnTo>
                        <a:pt x="254" y="75"/>
                      </a:lnTo>
                      <a:lnTo>
                        <a:pt x="251" y="68"/>
                      </a:lnTo>
                      <a:lnTo>
                        <a:pt x="247" y="61"/>
                      </a:lnTo>
                      <a:lnTo>
                        <a:pt x="243" y="55"/>
                      </a:lnTo>
                      <a:lnTo>
                        <a:pt x="239" y="48"/>
                      </a:lnTo>
                      <a:lnTo>
                        <a:pt x="233" y="42"/>
                      </a:lnTo>
                      <a:lnTo>
                        <a:pt x="229" y="39"/>
                      </a:lnTo>
                      <a:lnTo>
                        <a:pt x="221" y="33"/>
                      </a:lnTo>
                      <a:lnTo>
                        <a:pt x="214" y="29"/>
                      </a:lnTo>
                      <a:lnTo>
                        <a:pt x="206" y="26"/>
                      </a:lnTo>
                      <a:lnTo>
                        <a:pt x="198" y="25"/>
                      </a:lnTo>
                      <a:lnTo>
                        <a:pt x="194" y="24"/>
                      </a:lnTo>
                      <a:lnTo>
                        <a:pt x="189" y="24"/>
                      </a:lnTo>
                      <a:lnTo>
                        <a:pt x="184" y="24"/>
                      </a:lnTo>
                      <a:lnTo>
                        <a:pt x="181" y="24"/>
                      </a:lnTo>
                      <a:lnTo>
                        <a:pt x="173" y="24"/>
                      </a:lnTo>
                      <a:lnTo>
                        <a:pt x="165" y="24"/>
                      </a:lnTo>
                      <a:lnTo>
                        <a:pt x="157" y="24"/>
                      </a:lnTo>
                      <a:lnTo>
                        <a:pt x="150" y="25"/>
                      </a:lnTo>
                      <a:lnTo>
                        <a:pt x="143" y="25"/>
                      </a:lnTo>
                      <a:lnTo>
                        <a:pt x="138" y="26"/>
                      </a:lnTo>
                      <a:lnTo>
                        <a:pt x="132" y="27"/>
                      </a:lnTo>
                      <a:lnTo>
                        <a:pt x="127" y="28"/>
                      </a:lnTo>
                      <a:lnTo>
                        <a:pt x="129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001" name="Freeform 92"/>
                <p:cNvSpPr>
                  <a:spLocks/>
                </p:cNvSpPr>
                <p:nvPr/>
              </p:nvSpPr>
              <p:spPr bwMode="auto">
                <a:xfrm>
                  <a:off x="3364" y="1469"/>
                  <a:ext cx="49" cy="24"/>
                </a:xfrm>
                <a:custGeom>
                  <a:avLst/>
                  <a:gdLst>
                    <a:gd name="T0" fmla="*/ 0 w 99"/>
                    <a:gd name="T1" fmla="*/ 0 h 49"/>
                    <a:gd name="T2" fmla="*/ 0 w 99"/>
                    <a:gd name="T3" fmla="*/ 0 h 49"/>
                    <a:gd name="T4" fmla="*/ 0 w 99"/>
                    <a:gd name="T5" fmla="*/ 0 h 49"/>
                    <a:gd name="T6" fmla="*/ 0 w 99"/>
                    <a:gd name="T7" fmla="*/ 0 h 49"/>
                    <a:gd name="T8" fmla="*/ 0 w 99"/>
                    <a:gd name="T9" fmla="*/ 0 h 49"/>
                    <a:gd name="T10" fmla="*/ 0 w 99"/>
                    <a:gd name="T11" fmla="*/ 0 h 49"/>
                    <a:gd name="T12" fmla="*/ 0 w 99"/>
                    <a:gd name="T13" fmla="*/ 0 h 49"/>
                    <a:gd name="T14" fmla="*/ 0 w 99"/>
                    <a:gd name="T15" fmla="*/ 0 h 49"/>
                    <a:gd name="T16" fmla="*/ 0 w 99"/>
                    <a:gd name="T17" fmla="*/ 0 h 49"/>
                    <a:gd name="T18" fmla="*/ 0 w 99"/>
                    <a:gd name="T19" fmla="*/ 0 h 49"/>
                    <a:gd name="T20" fmla="*/ 0 w 99"/>
                    <a:gd name="T21" fmla="*/ 0 h 49"/>
                    <a:gd name="T22" fmla="*/ 0 w 99"/>
                    <a:gd name="T23" fmla="*/ 0 h 49"/>
                    <a:gd name="T24" fmla="*/ 0 w 99"/>
                    <a:gd name="T25" fmla="*/ 0 h 49"/>
                    <a:gd name="T26" fmla="*/ 0 w 99"/>
                    <a:gd name="T27" fmla="*/ 0 h 49"/>
                    <a:gd name="T28" fmla="*/ 0 w 99"/>
                    <a:gd name="T29" fmla="*/ 0 h 49"/>
                    <a:gd name="T30" fmla="*/ 0 w 99"/>
                    <a:gd name="T31" fmla="*/ 0 h 49"/>
                    <a:gd name="T32" fmla="*/ 0 w 99"/>
                    <a:gd name="T33" fmla="*/ 0 h 49"/>
                    <a:gd name="T34" fmla="*/ 0 w 99"/>
                    <a:gd name="T35" fmla="*/ 0 h 49"/>
                    <a:gd name="T36" fmla="*/ 0 w 99"/>
                    <a:gd name="T37" fmla="*/ 0 h 49"/>
                    <a:gd name="T38" fmla="*/ 0 w 99"/>
                    <a:gd name="T39" fmla="*/ 0 h 49"/>
                    <a:gd name="T40" fmla="*/ 0 w 99"/>
                    <a:gd name="T41" fmla="*/ 0 h 49"/>
                    <a:gd name="T42" fmla="*/ 0 w 99"/>
                    <a:gd name="T43" fmla="*/ 0 h 49"/>
                    <a:gd name="T44" fmla="*/ 0 w 99"/>
                    <a:gd name="T45" fmla="*/ 0 h 49"/>
                    <a:gd name="T46" fmla="*/ 0 w 99"/>
                    <a:gd name="T47" fmla="*/ 0 h 49"/>
                    <a:gd name="T48" fmla="*/ 0 w 99"/>
                    <a:gd name="T49" fmla="*/ 0 h 49"/>
                    <a:gd name="T50" fmla="*/ 0 w 99"/>
                    <a:gd name="T51" fmla="*/ 0 h 49"/>
                    <a:gd name="T52" fmla="*/ 0 w 99"/>
                    <a:gd name="T53" fmla="*/ 0 h 49"/>
                    <a:gd name="T54" fmla="*/ 0 w 99"/>
                    <a:gd name="T55" fmla="*/ 0 h 49"/>
                    <a:gd name="T56" fmla="*/ 0 w 99"/>
                    <a:gd name="T57" fmla="*/ 0 h 49"/>
                    <a:gd name="T58" fmla="*/ 0 w 99"/>
                    <a:gd name="T59" fmla="*/ 0 h 49"/>
                    <a:gd name="T60" fmla="*/ 0 w 99"/>
                    <a:gd name="T61" fmla="*/ 0 h 49"/>
                    <a:gd name="T62" fmla="*/ 0 w 99"/>
                    <a:gd name="T63" fmla="*/ 0 h 49"/>
                    <a:gd name="T64" fmla="*/ 0 w 99"/>
                    <a:gd name="T65" fmla="*/ 0 h 49"/>
                    <a:gd name="T66" fmla="*/ 0 w 99"/>
                    <a:gd name="T67" fmla="*/ 0 h 4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99"/>
                    <a:gd name="T103" fmla="*/ 0 h 49"/>
                    <a:gd name="T104" fmla="*/ 99 w 99"/>
                    <a:gd name="T105" fmla="*/ 49 h 4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99" h="49">
                      <a:moveTo>
                        <a:pt x="4" y="27"/>
                      </a:moveTo>
                      <a:lnTo>
                        <a:pt x="5" y="25"/>
                      </a:lnTo>
                      <a:lnTo>
                        <a:pt x="12" y="21"/>
                      </a:lnTo>
                      <a:lnTo>
                        <a:pt x="16" y="18"/>
                      </a:lnTo>
                      <a:lnTo>
                        <a:pt x="21" y="16"/>
                      </a:lnTo>
                      <a:lnTo>
                        <a:pt x="25" y="12"/>
                      </a:lnTo>
                      <a:lnTo>
                        <a:pt x="32" y="10"/>
                      </a:lnTo>
                      <a:lnTo>
                        <a:pt x="38" y="7"/>
                      </a:lnTo>
                      <a:lnTo>
                        <a:pt x="43" y="4"/>
                      </a:lnTo>
                      <a:lnTo>
                        <a:pt x="50" y="3"/>
                      </a:lnTo>
                      <a:lnTo>
                        <a:pt x="56" y="2"/>
                      </a:lnTo>
                      <a:lnTo>
                        <a:pt x="59" y="0"/>
                      </a:lnTo>
                      <a:lnTo>
                        <a:pt x="64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99" y="11"/>
                      </a:lnTo>
                      <a:lnTo>
                        <a:pt x="80" y="20"/>
                      </a:lnTo>
                      <a:lnTo>
                        <a:pt x="79" y="20"/>
                      </a:lnTo>
                      <a:lnTo>
                        <a:pt x="74" y="21"/>
                      </a:lnTo>
                      <a:lnTo>
                        <a:pt x="69" y="23"/>
                      </a:lnTo>
                      <a:lnTo>
                        <a:pt x="64" y="25"/>
                      </a:lnTo>
                      <a:lnTo>
                        <a:pt x="57" y="27"/>
                      </a:lnTo>
                      <a:lnTo>
                        <a:pt x="50" y="29"/>
                      </a:lnTo>
                      <a:lnTo>
                        <a:pt x="45" y="31"/>
                      </a:lnTo>
                      <a:lnTo>
                        <a:pt x="41" y="33"/>
                      </a:lnTo>
                      <a:lnTo>
                        <a:pt x="37" y="34"/>
                      </a:lnTo>
                      <a:lnTo>
                        <a:pt x="33" y="36"/>
                      </a:lnTo>
                      <a:lnTo>
                        <a:pt x="29" y="37"/>
                      </a:lnTo>
                      <a:lnTo>
                        <a:pt x="25" y="40"/>
                      </a:lnTo>
                      <a:lnTo>
                        <a:pt x="18" y="43"/>
                      </a:lnTo>
                      <a:lnTo>
                        <a:pt x="16" y="44"/>
                      </a:lnTo>
                      <a:lnTo>
                        <a:pt x="0" y="49"/>
                      </a:lnTo>
                      <a:lnTo>
                        <a:pt x="4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002" name="Freeform 93"/>
                <p:cNvSpPr>
                  <a:spLocks/>
                </p:cNvSpPr>
                <p:nvPr/>
              </p:nvSpPr>
              <p:spPr bwMode="auto">
                <a:xfrm>
                  <a:off x="3393" y="1511"/>
                  <a:ext cx="30" cy="29"/>
                </a:xfrm>
                <a:custGeom>
                  <a:avLst/>
                  <a:gdLst>
                    <a:gd name="T0" fmla="*/ 0 w 62"/>
                    <a:gd name="T1" fmla="*/ 0 h 59"/>
                    <a:gd name="T2" fmla="*/ 0 w 62"/>
                    <a:gd name="T3" fmla="*/ 0 h 59"/>
                    <a:gd name="T4" fmla="*/ 0 w 62"/>
                    <a:gd name="T5" fmla="*/ 0 h 59"/>
                    <a:gd name="T6" fmla="*/ 0 w 62"/>
                    <a:gd name="T7" fmla="*/ 0 h 59"/>
                    <a:gd name="T8" fmla="*/ 0 w 62"/>
                    <a:gd name="T9" fmla="*/ 0 h 59"/>
                    <a:gd name="T10" fmla="*/ 0 w 62"/>
                    <a:gd name="T11" fmla="*/ 0 h 59"/>
                    <a:gd name="T12" fmla="*/ 0 w 62"/>
                    <a:gd name="T13" fmla="*/ 0 h 59"/>
                    <a:gd name="T14" fmla="*/ 0 w 62"/>
                    <a:gd name="T15" fmla="*/ 0 h 59"/>
                    <a:gd name="T16" fmla="*/ 0 w 62"/>
                    <a:gd name="T17" fmla="*/ 0 h 59"/>
                    <a:gd name="T18" fmla="*/ 0 w 62"/>
                    <a:gd name="T19" fmla="*/ 0 h 59"/>
                    <a:gd name="T20" fmla="*/ 0 w 62"/>
                    <a:gd name="T21" fmla="*/ 0 h 59"/>
                    <a:gd name="T22" fmla="*/ 0 w 62"/>
                    <a:gd name="T23" fmla="*/ 0 h 59"/>
                    <a:gd name="T24" fmla="*/ 0 w 62"/>
                    <a:gd name="T25" fmla="*/ 0 h 59"/>
                    <a:gd name="T26" fmla="*/ 0 w 62"/>
                    <a:gd name="T27" fmla="*/ 0 h 59"/>
                    <a:gd name="T28" fmla="*/ 0 w 62"/>
                    <a:gd name="T29" fmla="*/ 0 h 59"/>
                    <a:gd name="T30" fmla="*/ 0 w 62"/>
                    <a:gd name="T31" fmla="*/ 0 h 59"/>
                    <a:gd name="T32" fmla="*/ 0 w 62"/>
                    <a:gd name="T33" fmla="*/ 0 h 59"/>
                    <a:gd name="T34" fmla="*/ 0 w 62"/>
                    <a:gd name="T35" fmla="*/ 0 h 59"/>
                    <a:gd name="T36" fmla="*/ 0 w 62"/>
                    <a:gd name="T37" fmla="*/ 0 h 59"/>
                    <a:gd name="T38" fmla="*/ 0 w 62"/>
                    <a:gd name="T39" fmla="*/ 0 h 59"/>
                    <a:gd name="T40" fmla="*/ 0 w 62"/>
                    <a:gd name="T41" fmla="*/ 0 h 59"/>
                    <a:gd name="T42" fmla="*/ 0 w 62"/>
                    <a:gd name="T43" fmla="*/ 0 h 59"/>
                    <a:gd name="T44" fmla="*/ 0 w 62"/>
                    <a:gd name="T45" fmla="*/ 0 h 59"/>
                    <a:gd name="T46" fmla="*/ 0 w 62"/>
                    <a:gd name="T47" fmla="*/ 0 h 59"/>
                    <a:gd name="T48" fmla="*/ 0 w 62"/>
                    <a:gd name="T49" fmla="*/ 0 h 59"/>
                    <a:gd name="T50" fmla="*/ 0 w 62"/>
                    <a:gd name="T51" fmla="*/ 0 h 59"/>
                    <a:gd name="T52" fmla="*/ 0 w 62"/>
                    <a:gd name="T53" fmla="*/ 0 h 59"/>
                    <a:gd name="T54" fmla="*/ 0 w 62"/>
                    <a:gd name="T55" fmla="*/ 0 h 59"/>
                    <a:gd name="T56" fmla="*/ 0 w 62"/>
                    <a:gd name="T57" fmla="*/ 0 h 59"/>
                    <a:gd name="T58" fmla="*/ 0 w 62"/>
                    <a:gd name="T59" fmla="*/ 0 h 59"/>
                    <a:gd name="T60" fmla="*/ 0 w 62"/>
                    <a:gd name="T61" fmla="*/ 0 h 59"/>
                    <a:gd name="T62" fmla="*/ 0 w 62"/>
                    <a:gd name="T63" fmla="*/ 0 h 59"/>
                    <a:gd name="T64" fmla="*/ 0 w 62"/>
                    <a:gd name="T65" fmla="*/ 0 h 59"/>
                    <a:gd name="T66" fmla="*/ 0 w 62"/>
                    <a:gd name="T67" fmla="*/ 0 h 5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2"/>
                    <a:gd name="T103" fmla="*/ 0 h 59"/>
                    <a:gd name="T104" fmla="*/ 62 w 62"/>
                    <a:gd name="T105" fmla="*/ 59 h 5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2" h="59">
                      <a:moveTo>
                        <a:pt x="36" y="59"/>
                      </a:moveTo>
                      <a:lnTo>
                        <a:pt x="41" y="56"/>
                      </a:lnTo>
                      <a:lnTo>
                        <a:pt x="47" y="54"/>
                      </a:lnTo>
                      <a:lnTo>
                        <a:pt x="52" y="50"/>
                      </a:lnTo>
                      <a:lnTo>
                        <a:pt x="57" y="47"/>
                      </a:lnTo>
                      <a:lnTo>
                        <a:pt x="60" y="41"/>
                      </a:lnTo>
                      <a:lnTo>
                        <a:pt x="62" y="35"/>
                      </a:lnTo>
                      <a:lnTo>
                        <a:pt x="62" y="31"/>
                      </a:lnTo>
                      <a:lnTo>
                        <a:pt x="62" y="25"/>
                      </a:lnTo>
                      <a:lnTo>
                        <a:pt x="60" y="18"/>
                      </a:lnTo>
                      <a:lnTo>
                        <a:pt x="57" y="14"/>
                      </a:lnTo>
                      <a:lnTo>
                        <a:pt x="53" y="8"/>
                      </a:lnTo>
                      <a:lnTo>
                        <a:pt x="48" y="6"/>
                      </a:lnTo>
                      <a:lnTo>
                        <a:pt x="44" y="2"/>
                      </a:lnTo>
                      <a:lnTo>
                        <a:pt x="38" y="1"/>
                      </a:lnTo>
                      <a:lnTo>
                        <a:pt x="32" y="0"/>
                      </a:lnTo>
                      <a:lnTo>
                        <a:pt x="28" y="1"/>
                      </a:lnTo>
                      <a:lnTo>
                        <a:pt x="22" y="2"/>
                      </a:lnTo>
                      <a:lnTo>
                        <a:pt x="16" y="5"/>
                      </a:lnTo>
                      <a:lnTo>
                        <a:pt x="12" y="8"/>
                      </a:lnTo>
                      <a:lnTo>
                        <a:pt x="8" y="13"/>
                      </a:lnTo>
                      <a:lnTo>
                        <a:pt x="4" y="17"/>
                      </a:lnTo>
                      <a:lnTo>
                        <a:pt x="1" y="23"/>
                      </a:lnTo>
                      <a:lnTo>
                        <a:pt x="0" y="29"/>
                      </a:lnTo>
                      <a:lnTo>
                        <a:pt x="0" y="35"/>
                      </a:lnTo>
                      <a:lnTo>
                        <a:pt x="0" y="40"/>
                      </a:lnTo>
                      <a:lnTo>
                        <a:pt x="3" y="45"/>
                      </a:lnTo>
                      <a:lnTo>
                        <a:pt x="6" y="49"/>
                      </a:lnTo>
                      <a:lnTo>
                        <a:pt x="11" y="53"/>
                      </a:lnTo>
                      <a:lnTo>
                        <a:pt x="15" y="55"/>
                      </a:lnTo>
                      <a:lnTo>
                        <a:pt x="21" y="57"/>
                      </a:lnTo>
                      <a:lnTo>
                        <a:pt x="28" y="58"/>
                      </a:lnTo>
                      <a:lnTo>
                        <a:pt x="36" y="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95961" name="Group 94"/>
              <p:cNvGrpSpPr>
                <a:grpSpLocks/>
              </p:cNvGrpSpPr>
              <p:nvPr/>
            </p:nvGrpSpPr>
            <p:grpSpPr bwMode="auto">
              <a:xfrm>
                <a:off x="1056" y="4560"/>
                <a:ext cx="1010" cy="766"/>
                <a:chOff x="1059" y="1025"/>
                <a:chExt cx="1490" cy="1822"/>
              </a:xfrm>
            </p:grpSpPr>
            <p:sp>
              <p:nvSpPr>
                <p:cNvPr id="295962" name="Freeform 95"/>
                <p:cNvSpPr>
                  <a:spLocks/>
                </p:cNvSpPr>
                <p:nvPr/>
              </p:nvSpPr>
              <p:spPr bwMode="auto">
                <a:xfrm>
                  <a:off x="2261" y="1417"/>
                  <a:ext cx="254" cy="1059"/>
                </a:xfrm>
                <a:custGeom>
                  <a:avLst/>
                  <a:gdLst>
                    <a:gd name="T0" fmla="*/ 0 w 254"/>
                    <a:gd name="T1" fmla="*/ 94 h 1059"/>
                    <a:gd name="T2" fmla="*/ 38 w 254"/>
                    <a:gd name="T3" fmla="*/ 94 h 1059"/>
                    <a:gd name="T4" fmla="*/ 105 w 254"/>
                    <a:gd name="T5" fmla="*/ 138 h 1059"/>
                    <a:gd name="T6" fmla="*/ 121 w 254"/>
                    <a:gd name="T7" fmla="*/ 478 h 1059"/>
                    <a:gd name="T8" fmla="*/ 153 w 254"/>
                    <a:gd name="T9" fmla="*/ 794 h 1059"/>
                    <a:gd name="T10" fmla="*/ 138 w 254"/>
                    <a:gd name="T11" fmla="*/ 897 h 1059"/>
                    <a:gd name="T12" fmla="*/ 70 w 254"/>
                    <a:gd name="T13" fmla="*/ 967 h 1059"/>
                    <a:gd name="T14" fmla="*/ 83 w 254"/>
                    <a:gd name="T15" fmla="*/ 1059 h 1059"/>
                    <a:gd name="T16" fmla="*/ 248 w 254"/>
                    <a:gd name="T17" fmla="*/ 972 h 1059"/>
                    <a:gd name="T18" fmla="*/ 254 w 254"/>
                    <a:gd name="T19" fmla="*/ 767 h 1059"/>
                    <a:gd name="T20" fmla="*/ 243 w 254"/>
                    <a:gd name="T21" fmla="*/ 160 h 1059"/>
                    <a:gd name="T22" fmla="*/ 155 w 254"/>
                    <a:gd name="T23" fmla="*/ 34 h 1059"/>
                    <a:gd name="T24" fmla="*/ 1 w 254"/>
                    <a:gd name="T25" fmla="*/ 0 h 1059"/>
                    <a:gd name="T26" fmla="*/ 0 w 254"/>
                    <a:gd name="T27" fmla="*/ 94 h 1059"/>
                    <a:gd name="T28" fmla="*/ 0 w 254"/>
                    <a:gd name="T29" fmla="*/ 94 h 105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54"/>
                    <a:gd name="T46" fmla="*/ 0 h 1059"/>
                    <a:gd name="T47" fmla="*/ 254 w 254"/>
                    <a:gd name="T48" fmla="*/ 1059 h 105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54" h="1059">
                      <a:moveTo>
                        <a:pt x="0" y="94"/>
                      </a:moveTo>
                      <a:lnTo>
                        <a:pt x="38" y="94"/>
                      </a:lnTo>
                      <a:lnTo>
                        <a:pt x="105" y="138"/>
                      </a:lnTo>
                      <a:lnTo>
                        <a:pt x="121" y="478"/>
                      </a:lnTo>
                      <a:lnTo>
                        <a:pt x="153" y="794"/>
                      </a:lnTo>
                      <a:lnTo>
                        <a:pt x="138" y="897"/>
                      </a:lnTo>
                      <a:lnTo>
                        <a:pt x="70" y="967"/>
                      </a:lnTo>
                      <a:lnTo>
                        <a:pt x="83" y="1059"/>
                      </a:lnTo>
                      <a:lnTo>
                        <a:pt x="248" y="972"/>
                      </a:lnTo>
                      <a:lnTo>
                        <a:pt x="254" y="767"/>
                      </a:lnTo>
                      <a:lnTo>
                        <a:pt x="243" y="160"/>
                      </a:lnTo>
                      <a:lnTo>
                        <a:pt x="155" y="34"/>
                      </a:lnTo>
                      <a:lnTo>
                        <a:pt x="1" y="0"/>
                      </a:lnTo>
                      <a:lnTo>
                        <a:pt x="0" y="94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63" name="Freeform 96"/>
                <p:cNvSpPr>
                  <a:spLocks/>
                </p:cNvSpPr>
                <p:nvPr/>
              </p:nvSpPr>
              <p:spPr bwMode="auto">
                <a:xfrm>
                  <a:off x="1831" y="1036"/>
                  <a:ext cx="169" cy="250"/>
                </a:xfrm>
                <a:custGeom>
                  <a:avLst/>
                  <a:gdLst>
                    <a:gd name="T0" fmla="*/ 0 w 169"/>
                    <a:gd name="T1" fmla="*/ 10 h 250"/>
                    <a:gd name="T2" fmla="*/ 89 w 169"/>
                    <a:gd name="T3" fmla="*/ 49 h 250"/>
                    <a:gd name="T4" fmla="*/ 97 w 169"/>
                    <a:gd name="T5" fmla="*/ 98 h 250"/>
                    <a:gd name="T6" fmla="*/ 19 w 169"/>
                    <a:gd name="T7" fmla="*/ 232 h 250"/>
                    <a:gd name="T8" fmla="*/ 95 w 169"/>
                    <a:gd name="T9" fmla="*/ 250 h 250"/>
                    <a:gd name="T10" fmla="*/ 169 w 169"/>
                    <a:gd name="T11" fmla="*/ 70 h 250"/>
                    <a:gd name="T12" fmla="*/ 159 w 169"/>
                    <a:gd name="T13" fmla="*/ 10 h 250"/>
                    <a:gd name="T14" fmla="*/ 105 w 169"/>
                    <a:gd name="T15" fmla="*/ 0 h 250"/>
                    <a:gd name="T16" fmla="*/ 0 w 169"/>
                    <a:gd name="T17" fmla="*/ 10 h 250"/>
                    <a:gd name="T18" fmla="*/ 0 w 169"/>
                    <a:gd name="T19" fmla="*/ 10 h 2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69"/>
                    <a:gd name="T31" fmla="*/ 0 h 250"/>
                    <a:gd name="T32" fmla="*/ 169 w 169"/>
                    <a:gd name="T33" fmla="*/ 250 h 2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69" h="250">
                      <a:moveTo>
                        <a:pt x="0" y="10"/>
                      </a:moveTo>
                      <a:lnTo>
                        <a:pt x="89" y="49"/>
                      </a:lnTo>
                      <a:lnTo>
                        <a:pt x="97" y="98"/>
                      </a:lnTo>
                      <a:lnTo>
                        <a:pt x="19" y="232"/>
                      </a:lnTo>
                      <a:lnTo>
                        <a:pt x="95" y="250"/>
                      </a:lnTo>
                      <a:lnTo>
                        <a:pt x="169" y="70"/>
                      </a:lnTo>
                      <a:lnTo>
                        <a:pt x="159" y="10"/>
                      </a:lnTo>
                      <a:lnTo>
                        <a:pt x="10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64" name="Freeform 97"/>
                <p:cNvSpPr>
                  <a:spLocks/>
                </p:cNvSpPr>
                <p:nvPr/>
              </p:nvSpPr>
              <p:spPr bwMode="auto">
                <a:xfrm>
                  <a:off x="1757" y="1043"/>
                  <a:ext cx="144" cy="225"/>
                </a:xfrm>
                <a:custGeom>
                  <a:avLst/>
                  <a:gdLst>
                    <a:gd name="T0" fmla="*/ 113 w 144"/>
                    <a:gd name="T1" fmla="*/ 185 h 225"/>
                    <a:gd name="T2" fmla="*/ 64 w 144"/>
                    <a:gd name="T3" fmla="*/ 71 h 225"/>
                    <a:gd name="T4" fmla="*/ 69 w 144"/>
                    <a:gd name="T5" fmla="*/ 48 h 225"/>
                    <a:gd name="T6" fmla="*/ 144 w 144"/>
                    <a:gd name="T7" fmla="*/ 37 h 225"/>
                    <a:gd name="T8" fmla="*/ 63 w 144"/>
                    <a:gd name="T9" fmla="*/ 0 h 225"/>
                    <a:gd name="T10" fmla="*/ 21 w 144"/>
                    <a:gd name="T11" fmla="*/ 18 h 225"/>
                    <a:gd name="T12" fmla="*/ 10 w 144"/>
                    <a:gd name="T13" fmla="*/ 47 h 225"/>
                    <a:gd name="T14" fmla="*/ 0 w 144"/>
                    <a:gd name="T15" fmla="*/ 90 h 225"/>
                    <a:gd name="T16" fmla="*/ 21 w 144"/>
                    <a:gd name="T17" fmla="*/ 148 h 225"/>
                    <a:gd name="T18" fmla="*/ 71 w 144"/>
                    <a:gd name="T19" fmla="*/ 225 h 225"/>
                    <a:gd name="T20" fmla="*/ 113 w 144"/>
                    <a:gd name="T21" fmla="*/ 185 h 225"/>
                    <a:gd name="T22" fmla="*/ 113 w 144"/>
                    <a:gd name="T23" fmla="*/ 185 h 22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4"/>
                    <a:gd name="T37" fmla="*/ 0 h 225"/>
                    <a:gd name="T38" fmla="*/ 144 w 144"/>
                    <a:gd name="T39" fmla="*/ 225 h 22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4" h="225">
                      <a:moveTo>
                        <a:pt x="113" y="185"/>
                      </a:moveTo>
                      <a:lnTo>
                        <a:pt x="64" y="71"/>
                      </a:lnTo>
                      <a:lnTo>
                        <a:pt x="69" y="48"/>
                      </a:lnTo>
                      <a:lnTo>
                        <a:pt x="144" y="37"/>
                      </a:lnTo>
                      <a:lnTo>
                        <a:pt x="63" y="0"/>
                      </a:lnTo>
                      <a:lnTo>
                        <a:pt x="21" y="18"/>
                      </a:lnTo>
                      <a:lnTo>
                        <a:pt x="10" y="47"/>
                      </a:lnTo>
                      <a:lnTo>
                        <a:pt x="0" y="90"/>
                      </a:lnTo>
                      <a:lnTo>
                        <a:pt x="21" y="148"/>
                      </a:lnTo>
                      <a:lnTo>
                        <a:pt x="71" y="225"/>
                      </a:lnTo>
                      <a:lnTo>
                        <a:pt x="113" y="185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65" name="Freeform 98"/>
                <p:cNvSpPr>
                  <a:spLocks/>
                </p:cNvSpPr>
                <p:nvPr/>
              </p:nvSpPr>
              <p:spPr bwMode="auto">
                <a:xfrm>
                  <a:off x="2269" y="1459"/>
                  <a:ext cx="183" cy="346"/>
                </a:xfrm>
                <a:custGeom>
                  <a:avLst/>
                  <a:gdLst>
                    <a:gd name="T0" fmla="*/ 13 w 183"/>
                    <a:gd name="T1" fmla="*/ 0 h 346"/>
                    <a:gd name="T2" fmla="*/ 48 w 183"/>
                    <a:gd name="T3" fmla="*/ 12 h 346"/>
                    <a:gd name="T4" fmla="*/ 93 w 183"/>
                    <a:gd name="T5" fmla="*/ 42 h 346"/>
                    <a:gd name="T6" fmla="*/ 135 w 183"/>
                    <a:gd name="T7" fmla="*/ 83 h 346"/>
                    <a:gd name="T8" fmla="*/ 162 w 183"/>
                    <a:gd name="T9" fmla="*/ 133 h 346"/>
                    <a:gd name="T10" fmla="*/ 182 w 183"/>
                    <a:gd name="T11" fmla="*/ 190 h 346"/>
                    <a:gd name="T12" fmla="*/ 183 w 183"/>
                    <a:gd name="T13" fmla="*/ 236 h 346"/>
                    <a:gd name="T14" fmla="*/ 180 w 183"/>
                    <a:gd name="T15" fmla="*/ 298 h 346"/>
                    <a:gd name="T16" fmla="*/ 178 w 183"/>
                    <a:gd name="T17" fmla="*/ 298 h 346"/>
                    <a:gd name="T18" fmla="*/ 178 w 183"/>
                    <a:gd name="T19" fmla="*/ 299 h 346"/>
                    <a:gd name="T20" fmla="*/ 178 w 183"/>
                    <a:gd name="T21" fmla="*/ 303 h 346"/>
                    <a:gd name="T22" fmla="*/ 178 w 183"/>
                    <a:gd name="T23" fmla="*/ 306 h 346"/>
                    <a:gd name="T24" fmla="*/ 177 w 183"/>
                    <a:gd name="T25" fmla="*/ 309 h 346"/>
                    <a:gd name="T26" fmla="*/ 175 w 183"/>
                    <a:gd name="T27" fmla="*/ 314 h 346"/>
                    <a:gd name="T28" fmla="*/ 173 w 183"/>
                    <a:gd name="T29" fmla="*/ 319 h 346"/>
                    <a:gd name="T30" fmla="*/ 173 w 183"/>
                    <a:gd name="T31" fmla="*/ 324 h 346"/>
                    <a:gd name="T32" fmla="*/ 170 w 183"/>
                    <a:gd name="T33" fmla="*/ 328 h 346"/>
                    <a:gd name="T34" fmla="*/ 168 w 183"/>
                    <a:gd name="T35" fmla="*/ 333 h 346"/>
                    <a:gd name="T36" fmla="*/ 165 w 183"/>
                    <a:gd name="T37" fmla="*/ 336 h 346"/>
                    <a:gd name="T38" fmla="*/ 163 w 183"/>
                    <a:gd name="T39" fmla="*/ 341 h 346"/>
                    <a:gd name="T40" fmla="*/ 160 w 183"/>
                    <a:gd name="T41" fmla="*/ 343 h 346"/>
                    <a:gd name="T42" fmla="*/ 157 w 183"/>
                    <a:gd name="T43" fmla="*/ 346 h 346"/>
                    <a:gd name="T44" fmla="*/ 153 w 183"/>
                    <a:gd name="T45" fmla="*/ 346 h 346"/>
                    <a:gd name="T46" fmla="*/ 148 w 183"/>
                    <a:gd name="T47" fmla="*/ 346 h 346"/>
                    <a:gd name="T48" fmla="*/ 145 w 183"/>
                    <a:gd name="T49" fmla="*/ 344 h 346"/>
                    <a:gd name="T50" fmla="*/ 140 w 183"/>
                    <a:gd name="T51" fmla="*/ 341 h 346"/>
                    <a:gd name="T52" fmla="*/ 137 w 183"/>
                    <a:gd name="T53" fmla="*/ 338 h 346"/>
                    <a:gd name="T54" fmla="*/ 135 w 183"/>
                    <a:gd name="T55" fmla="*/ 334 h 346"/>
                    <a:gd name="T56" fmla="*/ 132 w 183"/>
                    <a:gd name="T57" fmla="*/ 329 h 346"/>
                    <a:gd name="T58" fmla="*/ 128 w 183"/>
                    <a:gd name="T59" fmla="*/ 326 h 346"/>
                    <a:gd name="T60" fmla="*/ 127 w 183"/>
                    <a:gd name="T61" fmla="*/ 321 h 346"/>
                    <a:gd name="T62" fmla="*/ 125 w 183"/>
                    <a:gd name="T63" fmla="*/ 316 h 346"/>
                    <a:gd name="T64" fmla="*/ 123 w 183"/>
                    <a:gd name="T65" fmla="*/ 313 h 346"/>
                    <a:gd name="T66" fmla="*/ 122 w 183"/>
                    <a:gd name="T67" fmla="*/ 308 h 346"/>
                    <a:gd name="T68" fmla="*/ 120 w 183"/>
                    <a:gd name="T69" fmla="*/ 303 h 346"/>
                    <a:gd name="T70" fmla="*/ 120 w 183"/>
                    <a:gd name="T71" fmla="*/ 299 h 346"/>
                    <a:gd name="T72" fmla="*/ 118 w 183"/>
                    <a:gd name="T73" fmla="*/ 296 h 346"/>
                    <a:gd name="T74" fmla="*/ 118 w 183"/>
                    <a:gd name="T75" fmla="*/ 294 h 346"/>
                    <a:gd name="T76" fmla="*/ 118 w 183"/>
                    <a:gd name="T77" fmla="*/ 293 h 346"/>
                    <a:gd name="T78" fmla="*/ 88 w 183"/>
                    <a:gd name="T79" fmla="*/ 73 h 346"/>
                    <a:gd name="T80" fmla="*/ 37 w 183"/>
                    <a:gd name="T81" fmla="*/ 52 h 346"/>
                    <a:gd name="T82" fmla="*/ 0 w 183"/>
                    <a:gd name="T83" fmla="*/ 55 h 346"/>
                    <a:gd name="T84" fmla="*/ 13 w 183"/>
                    <a:gd name="T85" fmla="*/ 0 h 346"/>
                    <a:gd name="T86" fmla="*/ 13 w 183"/>
                    <a:gd name="T87" fmla="*/ 0 h 34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83"/>
                    <a:gd name="T133" fmla="*/ 0 h 346"/>
                    <a:gd name="T134" fmla="*/ 183 w 183"/>
                    <a:gd name="T135" fmla="*/ 346 h 34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83" h="346">
                      <a:moveTo>
                        <a:pt x="13" y="0"/>
                      </a:moveTo>
                      <a:lnTo>
                        <a:pt x="48" y="12"/>
                      </a:lnTo>
                      <a:lnTo>
                        <a:pt x="93" y="42"/>
                      </a:lnTo>
                      <a:lnTo>
                        <a:pt x="135" y="83"/>
                      </a:lnTo>
                      <a:lnTo>
                        <a:pt x="162" y="133"/>
                      </a:lnTo>
                      <a:lnTo>
                        <a:pt x="182" y="190"/>
                      </a:lnTo>
                      <a:lnTo>
                        <a:pt x="183" y="236"/>
                      </a:lnTo>
                      <a:lnTo>
                        <a:pt x="180" y="298"/>
                      </a:lnTo>
                      <a:lnTo>
                        <a:pt x="178" y="298"/>
                      </a:lnTo>
                      <a:lnTo>
                        <a:pt x="178" y="299"/>
                      </a:lnTo>
                      <a:lnTo>
                        <a:pt x="178" y="303"/>
                      </a:lnTo>
                      <a:lnTo>
                        <a:pt x="178" y="306"/>
                      </a:lnTo>
                      <a:lnTo>
                        <a:pt x="177" y="309"/>
                      </a:lnTo>
                      <a:lnTo>
                        <a:pt x="175" y="314"/>
                      </a:lnTo>
                      <a:lnTo>
                        <a:pt x="173" y="319"/>
                      </a:lnTo>
                      <a:lnTo>
                        <a:pt x="173" y="324"/>
                      </a:lnTo>
                      <a:lnTo>
                        <a:pt x="170" y="328"/>
                      </a:lnTo>
                      <a:lnTo>
                        <a:pt x="168" y="333"/>
                      </a:lnTo>
                      <a:lnTo>
                        <a:pt x="165" y="336"/>
                      </a:lnTo>
                      <a:lnTo>
                        <a:pt x="163" y="341"/>
                      </a:lnTo>
                      <a:lnTo>
                        <a:pt x="160" y="343"/>
                      </a:lnTo>
                      <a:lnTo>
                        <a:pt x="157" y="346"/>
                      </a:lnTo>
                      <a:lnTo>
                        <a:pt x="153" y="346"/>
                      </a:lnTo>
                      <a:lnTo>
                        <a:pt x="148" y="346"/>
                      </a:lnTo>
                      <a:lnTo>
                        <a:pt x="145" y="344"/>
                      </a:lnTo>
                      <a:lnTo>
                        <a:pt x="140" y="341"/>
                      </a:lnTo>
                      <a:lnTo>
                        <a:pt x="137" y="338"/>
                      </a:lnTo>
                      <a:lnTo>
                        <a:pt x="135" y="334"/>
                      </a:lnTo>
                      <a:lnTo>
                        <a:pt x="132" y="329"/>
                      </a:lnTo>
                      <a:lnTo>
                        <a:pt x="128" y="326"/>
                      </a:lnTo>
                      <a:lnTo>
                        <a:pt x="127" y="321"/>
                      </a:lnTo>
                      <a:lnTo>
                        <a:pt x="125" y="316"/>
                      </a:lnTo>
                      <a:lnTo>
                        <a:pt x="123" y="313"/>
                      </a:lnTo>
                      <a:lnTo>
                        <a:pt x="122" y="308"/>
                      </a:lnTo>
                      <a:lnTo>
                        <a:pt x="120" y="303"/>
                      </a:lnTo>
                      <a:lnTo>
                        <a:pt x="120" y="299"/>
                      </a:lnTo>
                      <a:lnTo>
                        <a:pt x="118" y="296"/>
                      </a:lnTo>
                      <a:lnTo>
                        <a:pt x="118" y="294"/>
                      </a:lnTo>
                      <a:lnTo>
                        <a:pt x="118" y="293"/>
                      </a:lnTo>
                      <a:lnTo>
                        <a:pt x="88" y="73"/>
                      </a:lnTo>
                      <a:lnTo>
                        <a:pt x="37" y="52"/>
                      </a:lnTo>
                      <a:lnTo>
                        <a:pt x="0" y="55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66" name="Freeform 99"/>
                <p:cNvSpPr>
                  <a:spLocks/>
                </p:cNvSpPr>
                <p:nvPr/>
              </p:nvSpPr>
              <p:spPr bwMode="auto">
                <a:xfrm>
                  <a:off x="1402" y="1897"/>
                  <a:ext cx="218" cy="181"/>
                </a:xfrm>
                <a:custGeom>
                  <a:avLst/>
                  <a:gdLst>
                    <a:gd name="T0" fmla="*/ 60 w 218"/>
                    <a:gd name="T1" fmla="*/ 0 h 181"/>
                    <a:gd name="T2" fmla="*/ 210 w 218"/>
                    <a:gd name="T3" fmla="*/ 25 h 181"/>
                    <a:gd name="T4" fmla="*/ 218 w 218"/>
                    <a:gd name="T5" fmla="*/ 58 h 181"/>
                    <a:gd name="T6" fmla="*/ 188 w 218"/>
                    <a:gd name="T7" fmla="*/ 181 h 181"/>
                    <a:gd name="T8" fmla="*/ 0 w 218"/>
                    <a:gd name="T9" fmla="*/ 156 h 181"/>
                    <a:gd name="T10" fmla="*/ 18 w 218"/>
                    <a:gd name="T11" fmla="*/ 64 h 181"/>
                    <a:gd name="T12" fmla="*/ 60 w 218"/>
                    <a:gd name="T13" fmla="*/ 0 h 181"/>
                    <a:gd name="T14" fmla="*/ 60 w 218"/>
                    <a:gd name="T15" fmla="*/ 0 h 18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18"/>
                    <a:gd name="T25" fmla="*/ 0 h 181"/>
                    <a:gd name="T26" fmla="*/ 218 w 218"/>
                    <a:gd name="T27" fmla="*/ 181 h 18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18" h="181">
                      <a:moveTo>
                        <a:pt x="60" y="0"/>
                      </a:moveTo>
                      <a:lnTo>
                        <a:pt x="210" y="25"/>
                      </a:lnTo>
                      <a:lnTo>
                        <a:pt x="218" y="58"/>
                      </a:lnTo>
                      <a:lnTo>
                        <a:pt x="188" y="181"/>
                      </a:lnTo>
                      <a:lnTo>
                        <a:pt x="0" y="156"/>
                      </a:lnTo>
                      <a:lnTo>
                        <a:pt x="18" y="64"/>
                      </a:lnTo>
                      <a:lnTo>
                        <a:pt x="60" y="0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67" name="Freeform 100"/>
                <p:cNvSpPr>
                  <a:spLocks/>
                </p:cNvSpPr>
                <p:nvPr/>
              </p:nvSpPr>
              <p:spPr bwMode="auto">
                <a:xfrm>
                  <a:off x="1194" y="1203"/>
                  <a:ext cx="598" cy="795"/>
                </a:xfrm>
                <a:custGeom>
                  <a:avLst/>
                  <a:gdLst>
                    <a:gd name="T0" fmla="*/ 518 w 598"/>
                    <a:gd name="T1" fmla="*/ 5 h 795"/>
                    <a:gd name="T2" fmla="*/ 438 w 598"/>
                    <a:gd name="T3" fmla="*/ 1 h 795"/>
                    <a:gd name="T4" fmla="*/ 368 w 598"/>
                    <a:gd name="T5" fmla="*/ 16 h 795"/>
                    <a:gd name="T6" fmla="*/ 306 w 598"/>
                    <a:gd name="T7" fmla="*/ 48 h 795"/>
                    <a:gd name="T8" fmla="*/ 253 w 598"/>
                    <a:gd name="T9" fmla="*/ 95 h 795"/>
                    <a:gd name="T10" fmla="*/ 210 w 598"/>
                    <a:gd name="T11" fmla="*/ 154 h 795"/>
                    <a:gd name="T12" fmla="*/ 173 w 598"/>
                    <a:gd name="T13" fmla="*/ 226 h 795"/>
                    <a:gd name="T14" fmla="*/ 147 w 598"/>
                    <a:gd name="T15" fmla="*/ 306 h 795"/>
                    <a:gd name="T16" fmla="*/ 135 w 598"/>
                    <a:gd name="T17" fmla="*/ 347 h 795"/>
                    <a:gd name="T18" fmla="*/ 125 w 598"/>
                    <a:gd name="T19" fmla="*/ 381 h 795"/>
                    <a:gd name="T20" fmla="*/ 115 w 598"/>
                    <a:gd name="T21" fmla="*/ 414 h 795"/>
                    <a:gd name="T22" fmla="*/ 107 w 598"/>
                    <a:gd name="T23" fmla="*/ 447 h 795"/>
                    <a:gd name="T24" fmla="*/ 93 w 598"/>
                    <a:gd name="T25" fmla="*/ 481 h 795"/>
                    <a:gd name="T26" fmla="*/ 82 w 598"/>
                    <a:gd name="T27" fmla="*/ 512 h 795"/>
                    <a:gd name="T28" fmla="*/ 67 w 598"/>
                    <a:gd name="T29" fmla="*/ 544 h 795"/>
                    <a:gd name="T30" fmla="*/ 48 w 598"/>
                    <a:gd name="T31" fmla="*/ 575 h 795"/>
                    <a:gd name="T32" fmla="*/ 25 w 598"/>
                    <a:gd name="T33" fmla="*/ 607 h 795"/>
                    <a:gd name="T34" fmla="*/ 10 w 598"/>
                    <a:gd name="T35" fmla="*/ 634 h 795"/>
                    <a:gd name="T36" fmla="*/ 0 w 598"/>
                    <a:gd name="T37" fmla="*/ 659 h 795"/>
                    <a:gd name="T38" fmla="*/ 5 w 598"/>
                    <a:gd name="T39" fmla="*/ 685 h 795"/>
                    <a:gd name="T40" fmla="*/ 17 w 598"/>
                    <a:gd name="T41" fmla="*/ 714 h 795"/>
                    <a:gd name="T42" fmla="*/ 42 w 598"/>
                    <a:gd name="T43" fmla="*/ 742 h 795"/>
                    <a:gd name="T44" fmla="*/ 67 w 598"/>
                    <a:gd name="T45" fmla="*/ 760 h 795"/>
                    <a:gd name="T46" fmla="*/ 95 w 598"/>
                    <a:gd name="T47" fmla="*/ 773 h 795"/>
                    <a:gd name="T48" fmla="*/ 127 w 598"/>
                    <a:gd name="T49" fmla="*/ 785 h 795"/>
                    <a:gd name="T50" fmla="*/ 157 w 598"/>
                    <a:gd name="T51" fmla="*/ 792 h 795"/>
                    <a:gd name="T52" fmla="*/ 188 w 598"/>
                    <a:gd name="T53" fmla="*/ 795 h 795"/>
                    <a:gd name="T54" fmla="*/ 210 w 598"/>
                    <a:gd name="T55" fmla="*/ 780 h 795"/>
                    <a:gd name="T56" fmla="*/ 180 w 598"/>
                    <a:gd name="T57" fmla="*/ 768 h 795"/>
                    <a:gd name="T58" fmla="*/ 150 w 598"/>
                    <a:gd name="T59" fmla="*/ 762 h 795"/>
                    <a:gd name="T60" fmla="*/ 120 w 598"/>
                    <a:gd name="T61" fmla="*/ 752 h 795"/>
                    <a:gd name="T62" fmla="*/ 90 w 598"/>
                    <a:gd name="T63" fmla="*/ 739 h 795"/>
                    <a:gd name="T64" fmla="*/ 57 w 598"/>
                    <a:gd name="T65" fmla="*/ 722 h 795"/>
                    <a:gd name="T66" fmla="*/ 32 w 598"/>
                    <a:gd name="T67" fmla="*/ 690 h 795"/>
                    <a:gd name="T68" fmla="*/ 30 w 598"/>
                    <a:gd name="T69" fmla="*/ 667 h 795"/>
                    <a:gd name="T70" fmla="*/ 35 w 598"/>
                    <a:gd name="T71" fmla="*/ 642 h 795"/>
                    <a:gd name="T72" fmla="*/ 45 w 598"/>
                    <a:gd name="T73" fmla="*/ 619 h 795"/>
                    <a:gd name="T74" fmla="*/ 68 w 598"/>
                    <a:gd name="T75" fmla="*/ 582 h 795"/>
                    <a:gd name="T76" fmla="*/ 88 w 598"/>
                    <a:gd name="T77" fmla="*/ 552 h 795"/>
                    <a:gd name="T78" fmla="*/ 103 w 598"/>
                    <a:gd name="T79" fmla="*/ 522 h 795"/>
                    <a:gd name="T80" fmla="*/ 113 w 598"/>
                    <a:gd name="T81" fmla="*/ 499 h 795"/>
                    <a:gd name="T82" fmla="*/ 122 w 598"/>
                    <a:gd name="T83" fmla="*/ 474 h 795"/>
                    <a:gd name="T84" fmla="*/ 130 w 598"/>
                    <a:gd name="T85" fmla="*/ 447 h 795"/>
                    <a:gd name="T86" fmla="*/ 137 w 598"/>
                    <a:gd name="T87" fmla="*/ 422 h 795"/>
                    <a:gd name="T88" fmla="*/ 143 w 598"/>
                    <a:gd name="T89" fmla="*/ 397 h 795"/>
                    <a:gd name="T90" fmla="*/ 150 w 598"/>
                    <a:gd name="T91" fmla="*/ 372 h 795"/>
                    <a:gd name="T92" fmla="*/ 157 w 598"/>
                    <a:gd name="T93" fmla="*/ 341 h 795"/>
                    <a:gd name="T94" fmla="*/ 166 w 598"/>
                    <a:gd name="T95" fmla="*/ 304 h 795"/>
                    <a:gd name="T96" fmla="*/ 180 w 598"/>
                    <a:gd name="T97" fmla="*/ 271 h 795"/>
                    <a:gd name="T98" fmla="*/ 193 w 598"/>
                    <a:gd name="T99" fmla="*/ 239 h 795"/>
                    <a:gd name="T100" fmla="*/ 208 w 598"/>
                    <a:gd name="T101" fmla="*/ 206 h 795"/>
                    <a:gd name="T102" fmla="*/ 226 w 598"/>
                    <a:gd name="T103" fmla="*/ 176 h 795"/>
                    <a:gd name="T104" fmla="*/ 246 w 598"/>
                    <a:gd name="T105" fmla="*/ 144 h 795"/>
                    <a:gd name="T106" fmla="*/ 268 w 598"/>
                    <a:gd name="T107" fmla="*/ 116 h 795"/>
                    <a:gd name="T108" fmla="*/ 296 w 598"/>
                    <a:gd name="T109" fmla="*/ 85 h 795"/>
                    <a:gd name="T110" fmla="*/ 331 w 598"/>
                    <a:gd name="T111" fmla="*/ 60 h 795"/>
                    <a:gd name="T112" fmla="*/ 371 w 598"/>
                    <a:gd name="T113" fmla="*/ 41 h 795"/>
                    <a:gd name="T114" fmla="*/ 414 w 598"/>
                    <a:gd name="T115" fmla="*/ 30 h 795"/>
                    <a:gd name="T116" fmla="*/ 458 w 598"/>
                    <a:gd name="T117" fmla="*/ 25 h 795"/>
                    <a:gd name="T118" fmla="*/ 501 w 598"/>
                    <a:gd name="T119" fmla="*/ 25 h 795"/>
                    <a:gd name="T120" fmla="*/ 544 w 598"/>
                    <a:gd name="T121" fmla="*/ 28 h 795"/>
                    <a:gd name="T122" fmla="*/ 584 w 598"/>
                    <a:gd name="T123" fmla="*/ 38 h 795"/>
                    <a:gd name="T124" fmla="*/ 596 w 598"/>
                    <a:gd name="T125" fmla="*/ 26 h 7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98"/>
                    <a:gd name="T190" fmla="*/ 0 h 795"/>
                    <a:gd name="T191" fmla="*/ 598 w 598"/>
                    <a:gd name="T192" fmla="*/ 795 h 7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98" h="795">
                      <a:moveTo>
                        <a:pt x="596" y="26"/>
                      </a:moveTo>
                      <a:lnTo>
                        <a:pt x="584" y="21"/>
                      </a:lnTo>
                      <a:lnTo>
                        <a:pt x="573" y="18"/>
                      </a:lnTo>
                      <a:lnTo>
                        <a:pt x="561" y="15"/>
                      </a:lnTo>
                      <a:lnTo>
                        <a:pt x="551" y="11"/>
                      </a:lnTo>
                      <a:lnTo>
                        <a:pt x="539" y="8"/>
                      </a:lnTo>
                      <a:lnTo>
                        <a:pt x="528" y="6"/>
                      </a:lnTo>
                      <a:lnTo>
                        <a:pt x="518" y="5"/>
                      </a:lnTo>
                      <a:lnTo>
                        <a:pt x="508" y="3"/>
                      </a:lnTo>
                      <a:lnTo>
                        <a:pt x="496" y="1"/>
                      </a:lnTo>
                      <a:lnTo>
                        <a:pt x="486" y="1"/>
                      </a:lnTo>
                      <a:lnTo>
                        <a:pt x="476" y="0"/>
                      </a:lnTo>
                      <a:lnTo>
                        <a:pt x="466" y="0"/>
                      </a:lnTo>
                      <a:lnTo>
                        <a:pt x="458" y="0"/>
                      </a:lnTo>
                      <a:lnTo>
                        <a:pt x="448" y="0"/>
                      </a:lnTo>
                      <a:lnTo>
                        <a:pt x="438" y="1"/>
                      </a:lnTo>
                      <a:lnTo>
                        <a:pt x="429" y="1"/>
                      </a:lnTo>
                      <a:lnTo>
                        <a:pt x="419" y="3"/>
                      </a:lnTo>
                      <a:lnTo>
                        <a:pt x="409" y="5"/>
                      </a:lnTo>
                      <a:lnTo>
                        <a:pt x="401" y="6"/>
                      </a:lnTo>
                      <a:lnTo>
                        <a:pt x="393" y="8"/>
                      </a:lnTo>
                      <a:lnTo>
                        <a:pt x="383" y="10"/>
                      </a:lnTo>
                      <a:lnTo>
                        <a:pt x="375" y="13"/>
                      </a:lnTo>
                      <a:lnTo>
                        <a:pt x="368" y="16"/>
                      </a:lnTo>
                      <a:lnTo>
                        <a:pt x="360" y="20"/>
                      </a:lnTo>
                      <a:lnTo>
                        <a:pt x="351" y="23"/>
                      </a:lnTo>
                      <a:lnTo>
                        <a:pt x="343" y="26"/>
                      </a:lnTo>
                      <a:lnTo>
                        <a:pt x="336" y="30"/>
                      </a:lnTo>
                      <a:lnTo>
                        <a:pt x="328" y="35"/>
                      </a:lnTo>
                      <a:lnTo>
                        <a:pt x="320" y="38"/>
                      </a:lnTo>
                      <a:lnTo>
                        <a:pt x="313" y="43"/>
                      </a:lnTo>
                      <a:lnTo>
                        <a:pt x="306" y="48"/>
                      </a:lnTo>
                      <a:lnTo>
                        <a:pt x="300" y="55"/>
                      </a:lnTo>
                      <a:lnTo>
                        <a:pt x="291" y="60"/>
                      </a:lnTo>
                      <a:lnTo>
                        <a:pt x="285" y="65"/>
                      </a:lnTo>
                      <a:lnTo>
                        <a:pt x="278" y="70"/>
                      </a:lnTo>
                      <a:lnTo>
                        <a:pt x="271" y="76"/>
                      </a:lnTo>
                      <a:lnTo>
                        <a:pt x="266" y="83"/>
                      </a:lnTo>
                      <a:lnTo>
                        <a:pt x="260" y="88"/>
                      </a:lnTo>
                      <a:lnTo>
                        <a:pt x="253" y="95"/>
                      </a:lnTo>
                      <a:lnTo>
                        <a:pt x="248" y="103"/>
                      </a:lnTo>
                      <a:lnTo>
                        <a:pt x="241" y="108"/>
                      </a:lnTo>
                      <a:lnTo>
                        <a:pt x="235" y="116"/>
                      </a:lnTo>
                      <a:lnTo>
                        <a:pt x="230" y="123"/>
                      </a:lnTo>
                      <a:lnTo>
                        <a:pt x="225" y="131"/>
                      </a:lnTo>
                      <a:lnTo>
                        <a:pt x="220" y="139"/>
                      </a:lnTo>
                      <a:lnTo>
                        <a:pt x="215" y="148"/>
                      </a:lnTo>
                      <a:lnTo>
                        <a:pt x="210" y="154"/>
                      </a:lnTo>
                      <a:lnTo>
                        <a:pt x="205" y="164"/>
                      </a:lnTo>
                      <a:lnTo>
                        <a:pt x="200" y="173"/>
                      </a:lnTo>
                      <a:lnTo>
                        <a:pt x="195" y="181"/>
                      </a:lnTo>
                      <a:lnTo>
                        <a:pt x="190" y="189"/>
                      </a:lnTo>
                      <a:lnTo>
                        <a:pt x="186" y="199"/>
                      </a:lnTo>
                      <a:lnTo>
                        <a:pt x="181" y="208"/>
                      </a:lnTo>
                      <a:lnTo>
                        <a:pt x="176" y="218"/>
                      </a:lnTo>
                      <a:lnTo>
                        <a:pt x="173" y="226"/>
                      </a:lnTo>
                      <a:lnTo>
                        <a:pt x="170" y="236"/>
                      </a:lnTo>
                      <a:lnTo>
                        <a:pt x="166" y="246"/>
                      </a:lnTo>
                      <a:lnTo>
                        <a:pt x="162" y="256"/>
                      </a:lnTo>
                      <a:lnTo>
                        <a:pt x="158" y="266"/>
                      </a:lnTo>
                      <a:lnTo>
                        <a:pt x="157" y="276"/>
                      </a:lnTo>
                      <a:lnTo>
                        <a:pt x="153" y="286"/>
                      </a:lnTo>
                      <a:lnTo>
                        <a:pt x="150" y="296"/>
                      </a:lnTo>
                      <a:lnTo>
                        <a:pt x="147" y="306"/>
                      </a:lnTo>
                      <a:lnTo>
                        <a:pt x="143" y="318"/>
                      </a:lnTo>
                      <a:lnTo>
                        <a:pt x="143" y="321"/>
                      </a:lnTo>
                      <a:lnTo>
                        <a:pt x="142" y="326"/>
                      </a:lnTo>
                      <a:lnTo>
                        <a:pt x="140" y="329"/>
                      </a:lnTo>
                      <a:lnTo>
                        <a:pt x="138" y="334"/>
                      </a:lnTo>
                      <a:lnTo>
                        <a:pt x="137" y="337"/>
                      </a:lnTo>
                      <a:lnTo>
                        <a:pt x="137" y="342"/>
                      </a:lnTo>
                      <a:lnTo>
                        <a:pt x="135" y="347"/>
                      </a:lnTo>
                      <a:lnTo>
                        <a:pt x="133" y="351"/>
                      </a:lnTo>
                      <a:lnTo>
                        <a:pt x="133" y="356"/>
                      </a:lnTo>
                      <a:lnTo>
                        <a:pt x="132" y="361"/>
                      </a:lnTo>
                      <a:lnTo>
                        <a:pt x="130" y="364"/>
                      </a:lnTo>
                      <a:lnTo>
                        <a:pt x="130" y="369"/>
                      </a:lnTo>
                      <a:lnTo>
                        <a:pt x="128" y="372"/>
                      </a:lnTo>
                      <a:lnTo>
                        <a:pt x="127" y="377"/>
                      </a:lnTo>
                      <a:lnTo>
                        <a:pt x="125" y="381"/>
                      </a:lnTo>
                      <a:lnTo>
                        <a:pt x="125" y="386"/>
                      </a:lnTo>
                      <a:lnTo>
                        <a:pt x="123" y="389"/>
                      </a:lnTo>
                      <a:lnTo>
                        <a:pt x="122" y="394"/>
                      </a:lnTo>
                      <a:lnTo>
                        <a:pt x="120" y="397"/>
                      </a:lnTo>
                      <a:lnTo>
                        <a:pt x="120" y="402"/>
                      </a:lnTo>
                      <a:lnTo>
                        <a:pt x="118" y="406"/>
                      </a:lnTo>
                      <a:lnTo>
                        <a:pt x="117" y="411"/>
                      </a:lnTo>
                      <a:lnTo>
                        <a:pt x="115" y="414"/>
                      </a:lnTo>
                      <a:lnTo>
                        <a:pt x="115" y="419"/>
                      </a:lnTo>
                      <a:lnTo>
                        <a:pt x="113" y="422"/>
                      </a:lnTo>
                      <a:lnTo>
                        <a:pt x="112" y="427"/>
                      </a:lnTo>
                      <a:lnTo>
                        <a:pt x="110" y="431"/>
                      </a:lnTo>
                      <a:lnTo>
                        <a:pt x="110" y="436"/>
                      </a:lnTo>
                      <a:lnTo>
                        <a:pt x="108" y="439"/>
                      </a:lnTo>
                      <a:lnTo>
                        <a:pt x="107" y="444"/>
                      </a:lnTo>
                      <a:lnTo>
                        <a:pt x="107" y="447"/>
                      </a:lnTo>
                      <a:lnTo>
                        <a:pt x="105" y="452"/>
                      </a:lnTo>
                      <a:lnTo>
                        <a:pt x="103" y="456"/>
                      </a:lnTo>
                      <a:lnTo>
                        <a:pt x="102" y="461"/>
                      </a:lnTo>
                      <a:lnTo>
                        <a:pt x="100" y="464"/>
                      </a:lnTo>
                      <a:lnTo>
                        <a:pt x="98" y="469"/>
                      </a:lnTo>
                      <a:lnTo>
                        <a:pt x="97" y="472"/>
                      </a:lnTo>
                      <a:lnTo>
                        <a:pt x="95" y="476"/>
                      </a:lnTo>
                      <a:lnTo>
                        <a:pt x="93" y="481"/>
                      </a:lnTo>
                      <a:lnTo>
                        <a:pt x="93" y="486"/>
                      </a:lnTo>
                      <a:lnTo>
                        <a:pt x="90" y="489"/>
                      </a:lnTo>
                      <a:lnTo>
                        <a:pt x="90" y="492"/>
                      </a:lnTo>
                      <a:lnTo>
                        <a:pt x="87" y="497"/>
                      </a:lnTo>
                      <a:lnTo>
                        <a:pt x="87" y="501"/>
                      </a:lnTo>
                      <a:lnTo>
                        <a:pt x="85" y="504"/>
                      </a:lnTo>
                      <a:lnTo>
                        <a:pt x="83" y="509"/>
                      </a:lnTo>
                      <a:lnTo>
                        <a:pt x="82" y="512"/>
                      </a:lnTo>
                      <a:lnTo>
                        <a:pt x="80" y="517"/>
                      </a:lnTo>
                      <a:lnTo>
                        <a:pt x="77" y="521"/>
                      </a:lnTo>
                      <a:lnTo>
                        <a:pt x="75" y="524"/>
                      </a:lnTo>
                      <a:lnTo>
                        <a:pt x="73" y="529"/>
                      </a:lnTo>
                      <a:lnTo>
                        <a:pt x="72" y="532"/>
                      </a:lnTo>
                      <a:lnTo>
                        <a:pt x="70" y="535"/>
                      </a:lnTo>
                      <a:lnTo>
                        <a:pt x="68" y="540"/>
                      </a:lnTo>
                      <a:lnTo>
                        <a:pt x="67" y="544"/>
                      </a:lnTo>
                      <a:lnTo>
                        <a:pt x="65" y="549"/>
                      </a:lnTo>
                      <a:lnTo>
                        <a:pt x="62" y="552"/>
                      </a:lnTo>
                      <a:lnTo>
                        <a:pt x="60" y="555"/>
                      </a:lnTo>
                      <a:lnTo>
                        <a:pt x="57" y="560"/>
                      </a:lnTo>
                      <a:lnTo>
                        <a:pt x="55" y="564"/>
                      </a:lnTo>
                      <a:lnTo>
                        <a:pt x="53" y="569"/>
                      </a:lnTo>
                      <a:lnTo>
                        <a:pt x="50" y="572"/>
                      </a:lnTo>
                      <a:lnTo>
                        <a:pt x="48" y="575"/>
                      </a:lnTo>
                      <a:lnTo>
                        <a:pt x="47" y="580"/>
                      </a:lnTo>
                      <a:lnTo>
                        <a:pt x="43" y="584"/>
                      </a:lnTo>
                      <a:lnTo>
                        <a:pt x="40" y="589"/>
                      </a:lnTo>
                      <a:lnTo>
                        <a:pt x="37" y="594"/>
                      </a:lnTo>
                      <a:lnTo>
                        <a:pt x="33" y="599"/>
                      </a:lnTo>
                      <a:lnTo>
                        <a:pt x="30" y="602"/>
                      </a:lnTo>
                      <a:lnTo>
                        <a:pt x="28" y="604"/>
                      </a:lnTo>
                      <a:lnTo>
                        <a:pt x="25" y="607"/>
                      </a:lnTo>
                      <a:lnTo>
                        <a:pt x="23" y="610"/>
                      </a:lnTo>
                      <a:lnTo>
                        <a:pt x="22" y="614"/>
                      </a:lnTo>
                      <a:lnTo>
                        <a:pt x="20" y="617"/>
                      </a:lnTo>
                      <a:lnTo>
                        <a:pt x="18" y="620"/>
                      </a:lnTo>
                      <a:lnTo>
                        <a:pt x="17" y="624"/>
                      </a:lnTo>
                      <a:lnTo>
                        <a:pt x="13" y="627"/>
                      </a:lnTo>
                      <a:lnTo>
                        <a:pt x="12" y="630"/>
                      </a:lnTo>
                      <a:lnTo>
                        <a:pt x="10" y="634"/>
                      </a:lnTo>
                      <a:lnTo>
                        <a:pt x="8" y="637"/>
                      </a:lnTo>
                      <a:lnTo>
                        <a:pt x="7" y="639"/>
                      </a:lnTo>
                      <a:lnTo>
                        <a:pt x="5" y="642"/>
                      </a:lnTo>
                      <a:lnTo>
                        <a:pt x="5" y="645"/>
                      </a:lnTo>
                      <a:lnTo>
                        <a:pt x="3" y="650"/>
                      </a:lnTo>
                      <a:lnTo>
                        <a:pt x="2" y="652"/>
                      </a:lnTo>
                      <a:lnTo>
                        <a:pt x="2" y="655"/>
                      </a:lnTo>
                      <a:lnTo>
                        <a:pt x="0" y="659"/>
                      </a:lnTo>
                      <a:lnTo>
                        <a:pt x="0" y="662"/>
                      </a:lnTo>
                      <a:lnTo>
                        <a:pt x="0" y="665"/>
                      </a:lnTo>
                      <a:lnTo>
                        <a:pt x="0" y="669"/>
                      </a:lnTo>
                      <a:lnTo>
                        <a:pt x="0" y="672"/>
                      </a:lnTo>
                      <a:lnTo>
                        <a:pt x="2" y="675"/>
                      </a:lnTo>
                      <a:lnTo>
                        <a:pt x="2" y="679"/>
                      </a:lnTo>
                      <a:lnTo>
                        <a:pt x="3" y="682"/>
                      </a:lnTo>
                      <a:lnTo>
                        <a:pt x="5" y="685"/>
                      </a:lnTo>
                      <a:lnTo>
                        <a:pt x="7" y="689"/>
                      </a:lnTo>
                      <a:lnTo>
                        <a:pt x="7" y="692"/>
                      </a:lnTo>
                      <a:lnTo>
                        <a:pt x="8" y="697"/>
                      </a:lnTo>
                      <a:lnTo>
                        <a:pt x="10" y="700"/>
                      </a:lnTo>
                      <a:lnTo>
                        <a:pt x="12" y="704"/>
                      </a:lnTo>
                      <a:lnTo>
                        <a:pt x="13" y="707"/>
                      </a:lnTo>
                      <a:lnTo>
                        <a:pt x="15" y="710"/>
                      </a:lnTo>
                      <a:lnTo>
                        <a:pt x="17" y="714"/>
                      </a:lnTo>
                      <a:lnTo>
                        <a:pt x="20" y="717"/>
                      </a:lnTo>
                      <a:lnTo>
                        <a:pt x="22" y="719"/>
                      </a:lnTo>
                      <a:lnTo>
                        <a:pt x="23" y="722"/>
                      </a:lnTo>
                      <a:lnTo>
                        <a:pt x="27" y="725"/>
                      </a:lnTo>
                      <a:lnTo>
                        <a:pt x="30" y="729"/>
                      </a:lnTo>
                      <a:lnTo>
                        <a:pt x="33" y="734"/>
                      </a:lnTo>
                      <a:lnTo>
                        <a:pt x="40" y="739"/>
                      </a:lnTo>
                      <a:lnTo>
                        <a:pt x="42" y="742"/>
                      </a:lnTo>
                      <a:lnTo>
                        <a:pt x="45" y="743"/>
                      </a:lnTo>
                      <a:lnTo>
                        <a:pt x="48" y="747"/>
                      </a:lnTo>
                      <a:lnTo>
                        <a:pt x="52" y="748"/>
                      </a:lnTo>
                      <a:lnTo>
                        <a:pt x="55" y="752"/>
                      </a:lnTo>
                      <a:lnTo>
                        <a:pt x="58" y="753"/>
                      </a:lnTo>
                      <a:lnTo>
                        <a:pt x="62" y="755"/>
                      </a:lnTo>
                      <a:lnTo>
                        <a:pt x="65" y="757"/>
                      </a:lnTo>
                      <a:lnTo>
                        <a:pt x="67" y="760"/>
                      </a:lnTo>
                      <a:lnTo>
                        <a:pt x="72" y="762"/>
                      </a:lnTo>
                      <a:lnTo>
                        <a:pt x="75" y="763"/>
                      </a:lnTo>
                      <a:lnTo>
                        <a:pt x="78" y="765"/>
                      </a:lnTo>
                      <a:lnTo>
                        <a:pt x="82" y="767"/>
                      </a:lnTo>
                      <a:lnTo>
                        <a:pt x="85" y="768"/>
                      </a:lnTo>
                      <a:lnTo>
                        <a:pt x="88" y="770"/>
                      </a:lnTo>
                      <a:lnTo>
                        <a:pt x="92" y="772"/>
                      </a:lnTo>
                      <a:lnTo>
                        <a:pt x="95" y="773"/>
                      </a:lnTo>
                      <a:lnTo>
                        <a:pt x="100" y="775"/>
                      </a:lnTo>
                      <a:lnTo>
                        <a:pt x="103" y="777"/>
                      </a:lnTo>
                      <a:lnTo>
                        <a:pt x="107" y="778"/>
                      </a:lnTo>
                      <a:lnTo>
                        <a:pt x="110" y="780"/>
                      </a:lnTo>
                      <a:lnTo>
                        <a:pt x="115" y="780"/>
                      </a:lnTo>
                      <a:lnTo>
                        <a:pt x="118" y="782"/>
                      </a:lnTo>
                      <a:lnTo>
                        <a:pt x="123" y="783"/>
                      </a:lnTo>
                      <a:lnTo>
                        <a:pt x="127" y="785"/>
                      </a:lnTo>
                      <a:lnTo>
                        <a:pt x="130" y="785"/>
                      </a:lnTo>
                      <a:lnTo>
                        <a:pt x="133" y="787"/>
                      </a:lnTo>
                      <a:lnTo>
                        <a:pt x="138" y="788"/>
                      </a:lnTo>
                      <a:lnTo>
                        <a:pt x="142" y="788"/>
                      </a:lnTo>
                      <a:lnTo>
                        <a:pt x="145" y="788"/>
                      </a:lnTo>
                      <a:lnTo>
                        <a:pt x="150" y="790"/>
                      </a:lnTo>
                      <a:lnTo>
                        <a:pt x="153" y="790"/>
                      </a:lnTo>
                      <a:lnTo>
                        <a:pt x="157" y="792"/>
                      </a:lnTo>
                      <a:lnTo>
                        <a:pt x="162" y="792"/>
                      </a:lnTo>
                      <a:lnTo>
                        <a:pt x="165" y="792"/>
                      </a:lnTo>
                      <a:lnTo>
                        <a:pt x="168" y="793"/>
                      </a:lnTo>
                      <a:lnTo>
                        <a:pt x="173" y="793"/>
                      </a:lnTo>
                      <a:lnTo>
                        <a:pt x="176" y="793"/>
                      </a:lnTo>
                      <a:lnTo>
                        <a:pt x="180" y="793"/>
                      </a:lnTo>
                      <a:lnTo>
                        <a:pt x="185" y="795"/>
                      </a:lnTo>
                      <a:lnTo>
                        <a:pt x="188" y="795"/>
                      </a:lnTo>
                      <a:lnTo>
                        <a:pt x="191" y="795"/>
                      </a:lnTo>
                      <a:lnTo>
                        <a:pt x="196" y="795"/>
                      </a:lnTo>
                      <a:lnTo>
                        <a:pt x="200" y="795"/>
                      </a:lnTo>
                      <a:lnTo>
                        <a:pt x="203" y="795"/>
                      </a:lnTo>
                      <a:lnTo>
                        <a:pt x="206" y="792"/>
                      </a:lnTo>
                      <a:lnTo>
                        <a:pt x="208" y="788"/>
                      </a:lnTo>
                      <a:lnTo>
                        <a:pt x="210" y="785"/>
                      </a:lnTo>
                      <a:lnTo>
                        <a:pt x="210" y="780"/>
                      </a:lnTo>
                      <a:lnTo>
                        <a:pt x="208" y="777"/>
                      </a:lnTo>
                      <a:lnTo>
                        <a:pt x="205" y="775"/>
                      </a:lnTo>
                      <a:lnTo>
                        <a:pt x="201" y="773"/>
                      </a:lnTo>
                      <a:lnTo>
                        <a:pt x="196" y="773"/>
                      </a:lnTo>
                      <a:lnTo>
                        <a:pt x="193" y="772"/>
                      </a:lnTo>
                      <a:lnTo>
                        <a:pt x="188" y="770"/>
                      </a:lnTo>
                      <a:lnTo>
                        <a:pt x="185" y="770"/>
                      </a:lnTo>
                      <a:lnTo>
                        <a:pt x="180" y="768"/>
                      </a:lnTo>
                      <a:lnTo>
                        <a:pt x="176" y="768"/>
                      </a:lnTo>
                      <a:lnTo>
                        <a:pt x="173" y="767"/>
                      </a:lnTo>
                      <a:lnTo>
                        <a:pt x="170" y="767"/>
                      </a:lnTo>
                      <a:lnTo>
                        <a:pt x="165" y="765"/>
                      </a:lnTo>
                      <a:lnTo>
                        <a:pt x="162" y="765"/>
                      </a:lnTo>
                      <a:lnTo>
                        <a:pt x="157" y="763"/>
                      </a:lnTo>
                      <a:lnTo>
                        <a:pt x="153" y="763"/>
                      </a:lnTo>
                      <a:lnTo>
                        <a:pt x="150" y="762"/>
                      </a:lnTo>
                      <a:lnTo>
                        <a:pt x="147" y="760"/>
                      </a:lnTo>
                      <a:lnTo>
                        <a:pt x="142" y="758"/>
                      </a:lnTo>
                      <a:lnTo>
                        <a:pt x="138" y="758"/>
                      </a:lnTo>
                      <a:lnTo>
                        <a:pt x="135" y="757"/>
                      </a:lnTo>
                      <a:lnTo>
                        <a:pt x="132" y="755"/>
                      </a:lnTo>
                      <a:lnTo>
                        <a:pt x="127" y="753"/>
                      </a:lnTo>
                      <a:lnTo>
                        <a:pt x="123" y="753"/>
                      </a:lnTo>
                      <a:lnTo>
                        <a:pt x="120" y="752"/>
                      </a:lnTo>
                      <a:lnTo>
                        <a:pt x="117" y="750"/>
                      </a:lnTo>
                      <a:lnTo>
                        <a:pt x="112" y="748"/>
                      </a:lnTo>
                      <a:lnTo>
                        <a:pt x="108" y="748"/>
                      </a:lnTo>
                      <a:lnTo>
                        <a:pt x="105" y="745"/>
                      </a:lnTo>
                      <a:lnTo>
                        <a:pt x="100" y="743"/>
                      </a:lnTo>
                      <a:lnTo>
                        <a:pt x="97" y="742"/>
                      </a:lnTo>
                      <a:lnTo>
                        <a:pt x="93" y="742"/>
                      </a:lnTo>
                      <a:lnTo>
                        <a:pt x="90" y="739"/>
                      </a:lnTo>
                      <a:lnTo>
                        <a:pt x="85" y="737"/>
                      </a:lnTo>
                      <a:lnTo>
                        <a:pt x="82" y="735"/>
                      </a:lnTo>
                      <a:lnTo>
                        <a:pt x="78" y="734"/>
                      </a:lnTo>
                      <a:lnTo>
                        <a:pt x="73" y="732"/>
                      </a:lnTo>
                      <a:lnTo>
                        <a:pt x="68" y="730"/>
                      </a:lnTo>
                      <a:lnTo>
                        <a:pt x="65" y="727"/>
                      </a:lnTo>
                      <a:lnTo>
                        <a:pt x="62" y="725"/>
                      </a:lnTo>
                      <a:lnTo>
                        <a:pt x="57" y="722"/>
                      </a:lnTo>
                      <a:lnTo>
                        <a:pt x="53" y="719"/>
                      </a:lnTo>
                      <a:lnTo>
                        <a:pt x="52" y="717"/>
                      </a:lnTo>
                      <a:lnTo>
                        <a:pt x="48" y="715"/>
                      </a:lnTo>
                      <a:lnTo>
                        <a:pt x="43" y="709"/>
                      </a:lnTo>
                      <a:lnTo>
                        <a:pt x="40" y="704"/>
                      </a:lnTo>
                      <a:lnTo>
                        <a:pt x="35" y="699"/>
                      </a:lnTo>
                      <a:lnTo>
                        <a:pt x="33" y="694"/>
                      </a:lnTo>
                      <a:lnTo>
                        <a:pt x="32" y="690"/>
                      </a:lnTo>
                      <a:lnTo>
                        <a:pt x="32" y="687"/>
                      </a:lnTo>
                      <a:lnTo>
                        <a:pt x="30" y="684"/>
                      </a:lnTo>
                      <a:lnTo>
                        <a:pt x="30" y="682"/>
                      </a:lnTo>
                      <a:lnTo>
                        <a:pt x="30" y="679"/>
                      </a:lnTo>
                      <a:lnTo>
                        <a:pt x="30" y="675"/>
                      </a:lnTo>
                      <a:lnTo>
                        <a:pt x="30" y="672"/>
                      </a:lnTo>
                      <a:lnTo>
                        <a:pt x="30" y="670"/>
                      </a:lnTo>
                      <a:lnTo>
                        <a:pt x="30" y="667"/>
                      </a:lnTo>
                      <a:lnTo>
                        <a:pt x="30" y="664"/>
                      </a:lnTo>
                      <a:lnTo>
                        <a:pt x="30" y="660"/>
                      </a:lnTo>
                      <a:lnTo>
                        <a:pt x="30" y="657"/>
                      </a:lnTo>
                      <a:lnTo>
                        <a:pt x="30" y="654"/>
                      </a:lnTo>
                      <a:lnTo>
                        <a:pt x="32" y="652"/>
                      </a:lnTo>
                      <a:lnTo>
                        <a:pt x="33" y="649"/>
                      </a:lnTo>
                      <a:lnTo>
                        <a:pt x="33" y="645"/>
                      </a:lnTo>
                      <a:lnTo>
                        <a:pt x="35" y="642"/>
                      </a:lnTo>
                      <a:lnTo>
                        <a:pt x="35" y="639"/>
                      </a:lnTo>
                      <a:lnTo>
                        <a:pt x="37" y="637"/>
                      </a:lnTo>
                      <a:lnTo>
                        <a:pt x="38" y="634"/>
                      </a:lnTo>
                      <a:lnTo>
                        <a:pt x="40" y="630"/>
                      </a:lnTo>
                      <a:lnTo>
                        <a:pt x="42" y="627"/>
                      </a:lnTo>
                      <a:lnTo>
                        <a:pt x="43" y="624"/>
                      </a:lnTo>
                      <a:lnTo>
                        <a:pt x="43" y="622"/>
                      </a:lnTo>
                      <a:lnTo>
                        <a:pt x="45" y="619"/>
                      </a:lnTo>
                      <a:lnTo>
                        <a:pt x="47" y="615"/>
                      </a:lnTo>
                      <a:lnTo>
                        <a:pt x="48" y="612"/>
                      </a:lnTo>
                      <a:lnTo>
                        <a:pt x="50" y="610"/>
                      </a:lnTo>
                      <a:lnTo>
                        <a:pt x="53" y="604"/>
                      </a:lnTo>
                      <a:lnTo>
                        <a:pt x="58" y="599"/>
                      </a:lnTo>
                      <a:lnTo>
                        <a:pt x="62" y="592"/>
                      </a:lnTo>
                      <a:lnTo>
                        <a:pt x="65" y="587"/>
                      </a:lnTo>
                      <a:lnTo>
                        <a:pt x="68" y="582"/>
                      </a:lnTo>
                      <a:lnTo>
                        <a:pt x="72" y="579"/>
                      </a:lnTo>
                      <a:lnTo>
                        <a:pt x="75" y="574"/>
                      </a:lnTo>
                      <a:lnTo>
                        <a:pt x="78" y="569"/>
                      </a:lnTo>
                      <a:lnTo>
                        <a:pt x="82" y="564"/>
                      </a:lnTo>
                      <a:lnTo>
                        <a:pt x="85" y="560"/>
                      </a:lnTo>
                      <a:lnTo>
                        <a:pt x="85" y="557"/>
                      </a:lnTo>
                      <a:lnTo>
                        <a:pt x="87" y="555"/>
                      </a:lnTo>
                      <a:lnTo>
                        <a:pt x="88" y="552"/>
                      </a:lnTo>
                      <a:lnTo>
                        <a:pt x="90" y="549"/>
                      </a:lnTo>
                      <a:lnTo>
                        <a:pt x="93" y="544"/>
                      </a:lnTo>
                      <a:lnTo>
                        <a:pt x="97" y="537"/>
                      </a:lnTo>
                      <a:lnTo>
                        <a:pt x="98" y="534"/>
                      </a:lnTo>
                      <a:lnTo>
                        <a:pt x="100" y="532"/>
                      </a:lnTo>
                      <a:lnTo>
                        <a:pt x="100" y="529"/>
                      </a:lnTo>
                      <a:lnTo>
                        <a:pt x="102" y="526"/>
                      </a:lnTo>
                      <a:lnTo>
                        <a:pt x="103" y="522"/>
                      </a:lnTo>
                      <a:lnTo>
                        <a:pt x="105" y="521"/>
                      </a:lnTo>
                      <a:lnTo>
                        <a:pt x="107" y="517"/>
                      </a:lnTo>
                      <a:lnTo>
                        <a:pt x="108" y="514"/>
                      </a:lnTo>
                      <a:lnTo>
                        <a:pt x="108" y="511"/>
                      </a:lnTo>
                      <a:lnTo>
                        <a:pt x="110" y="507"/>
                      </a:lnTo>
                      <a:lnTo>
                        <a:pt x="110" y="504"/>
                      </a:lnTo>
                      <a:lnTo>
                        <a:pt x="112" y="501"/>
                      </a:lnTo>
                      <a:lnTo>
                        <a:pt x="113" y="499"/>
                      </a:lnTo>
                      <a:lnTo>
                        <a:pt x="115" y="496"/>
                      </a:lnTo>
                      <a:lnTo>
                        <a:pt x="115" y="492"/>
                      </a:lnTo>
                      <a:lnTo>
                        <a:pt x="117" y="489"/>
                      </a:lnTo>
                      <a:lnTo>
                        <a:pt x="118" y="486"/>
                      </a:lnTo>
                      <a:lnTo>
                        <a:pt x="118" y="482"/>
                      </a:lnTo>
                      <a:lnTo>
                        <a:pt x="120" y="479"/>
                      </a:lnTo>
                      <a:lnTo>
                        <a:pt x="122" y="476"/>
                      </a:lnTo>
                      <a:lnTo>
                        <a:pt x="122" y="474"/>
                      </a:lnTo>
                      <a:lnTo>
                        <a:pt x="123" y="471"/>
                      </a:lnTo>
                      <a:lnTo>
                        <a:pt x="123" y="467"/>
                      </a:lnTo>
                      <a:lnTo>
                        <a:pt x="125" y="464"/>
                      </a:lnTo>
                      <a:lnTo>
                        <a:pt x="127" y="461"/>
                      </a:lnTo>
                      <a:lnTo>
                        <a:pt x="127" y="457"/>
                      </a:lnTo>
                      <a:lnTo>
                        <a:pt x="128" y="454"/>
                      </a:lnTo>
                      <a:lnTo>
                        <a:pt x="128" y="451"/>
                      </a:lnTo>
                      <a:lnTo>
                        <a:pt x="130" y="447"/>
                      </a:lnTo>
                      <a:lnTo>
                        <a:pt x="130" y="444"/>
                      </a:lnTo>
                      <a:lnTo>
                        <a:pt x="132" y="442"/>
                      </a:lnTo>
                      <a:lnTo>
                        <a:pt x="133" y="439"/>
                      </a:lnTo>
                      <a:lnTo>
                        <a:pt x="133" y="436"/>
                      </a:lnTo>
                      <a:lnTo>
                        <a:pt x="133" y="432"/>
                      </a:lnTo>
                      <a:lnTo>
                        <a:pt x="135" y="429"/>
                      </a:lnTo>
                      <a:lnTo>
                        <a:pt x="135" y="426"/>
                      </a:lnTo>
                      <a:lnTo>
                        <a:pt x="137" y="422"/>
                      </a:lnTo>
                      <a:lnTo>
                        <a:pt x="137" y="419"/>
                      </a:lnTo>
                      <a:lnTo>
                        <a:pt x="138" y="416"/>
                      </a:lnTo>
                      <a:lnTo>
                        <a:pt x="140" y="412"/>
                      </a:lnTo>
                      <a:lnTo>
                        <a:pt x="140" y="409"/>
                      </a:lnTo>
                      <a:lnTo>
                        <a:pt x="142" y="406"/>
                      </a:lnTo>
                      <a:lnTo>
                        <a:pt x="142" y="404"/>
                      </a:lnTo>
                      <a:lnTo>
                        <a:pt x="143" y="401"/>
                      </a:lnTo>
                      <a:lnTo>
                        <a:pt x="143" y="397"/>
                      </a:lnTo>
                      <a:lnTo>
                        <a:pt x="143" y="394"/>
                      </a:lnTo>
                      <a:lnTo>
                        <a:pt x="145" y="391"/>
                      </a:lnTo>
                      <a:lnTo>
                        <a:pt x="145" y="387"/>
                      </a:lnTo>
                      <a:lnTo>
                        <a:pt x="147" y="384"/>
                      </a:lnTo>
                      <a:lnTo>
                        <a:pt x="147" y="382"/>
                      </a:lnTo>
                      <a:lnTo>
                        <a:pt x="148" y="379"/>
                      </a:lnTo>
                      <a:lnTo>
                        <a:pt x="148" y="376"/>
                      </a:lnTo>
                      <a:lnTo>
                        <a:pt x="150" y="372"/>
                      </a:lnTo>
                      <a:lnTo>
                        <a:pt x="150" y="369"/>
                      </a:lnTo>
                      <a:lnTo>
                        <a:pt x="152" y="366"/>
                      </a:lnTo>
                      <a:lnTo>
                        <a:pt x="152" y="364"/>
                      </a:lnTo>
                      <a:lnTo>
                        <a:pt x="153" y="359"/>
                      </a:lnTo>
                      <a:lnTo>
                        <a:pt x="153" y="354"/>
                      </a:lnTo>
                      <a:lnTo>
                        <a:pt x="155" y="349"/>
                      </a:lnTo>
                      <a:lnTo>
                        <a:pt x="157" y="346"/>
                      </a:lnTo>
                      <a:lnTo>
                        <a:pt x="157" y="341"/>
                      </a:lnTo>
                      <a:lnTo>
                        <a:pt x="158" y="336"/>
                      </a:lnTo>
                      <a:lnTo>
                        <a:pt x="160" y="331"/>
                      </a:lnTo>
                      <a:lnTo>
                        <a:pt x="162" y="327"/>
                      </a:lnTo>
                      <a:lnTo>
                        <a:pt x="162" y="323"/>
                      </a:lnTo>
                      <a:lnTo>
                        <a:pt x="163" y="318"/>
                      </a:lnTo>
                      <a:lnTo>
                        <a:pt x="165" y="314"/>
                      </a:lnTo>
                      <a:lnTo>
                        <a:pt x="166" y="309"/>
                      </a:lnTo>
                      <a:lnTo>
                        <a:pt x="166" y="304"/>
                      </a:lnTo>
                      <a:lnTo>
                        <a:pt x="168" y="301"/>
                      </a:lnTo>
                      <a:lnTo>
                        <a:pt x="170" y="296"/>
                      </a:lnTo>
                      <a:lnTo>
                        <a:pt x="171" y="293"/>
                      </a:lnTo>
                      <a:lnTo>
                        <a:pt x="173" y="288"/>
                      </a:lnTo>
                      <a:lnTo>
                        <a:pt x="175" y="284"/>
                      </a:lnTo>
                      <a:lnTo>
                        <a:pt x="176" y="279"/>
                      </a:lnTo>
                      <a:lnTo>
                        <a:pt x="178" y="276"/>
                      </a:lnTo>
                      <a:lnTo>
                        <a:pt x="180" y="271"/>
                      </a:lnTo>
                      <a:lnTo>
                        <a:pt x="181" y="268"/>
                      </a:lnTo>
                      <a:lnTo>
                        <a:pt x="183" y="263"/>
                      </a:lnTo>
                      <a:lnTo>
                        <a:pt x="185" y="259"/>
                      </a:lnTo>
                      <a:lnTo>
                        <a:pt x="186" y="254"/>
                      </a:lnTo>
                      <a:lnTo>
                        <a:pt x="188" y="251"/>
                      </a:lnTo>
                      <a:lnTo>
                        <a:pt x="190" y="246"/>
                      </a:lnTo>
                      <a:lnTo>
                        <a:pt x="191" y="243"/>
                      </a:lnTo>
                      <a:lnTo>
                        <a:pt x="193" y="239"/>
                      </a:lnTo>
                      <a:lnTo>
                        <a:pt x="195" y="234"/>
                      </a:lnTo>
                      <a:lnTo>
                        <a:pt x="196" y="231"/>
                      </a:lnTo>
                      <a:lnTo>
                        <a:pt x="200" y="228"/>
                      </a:lnTo>
                      <a:lnTo>
                        <a:pt x="200" y="223"/>
                      </a:lnTo>
                      <a:lnTo>
                        <a:pt x="201" y="219"/>
                      </a:lnTo>
                      <a:lnTo>
                        <a:pt x="205" y="214"/>
                      </a:lnTo>
                      <a:lnTo>
                        <a:pt x="206" y="211"/>
                      </a:lnTo>
                      <a:lnTo>
                        <a:pt x="208" y="206"/>
                      </a:lnTo>
                      <a:lnTo>
                        <a:pt x="210" y="203"/>
                      </a:lnTo>
                      <a:lnTo>
                        <a:pt x="213" y="199"/>
                      </a:lnTo>
                      <a:lnTo>
                        <a:pt x="215" y="194"/>
                      </a:lnTo>
                      <a:lnTo>
                        <a:pt x="216" y="191"/>
                      </a:lnTo>
                      <a:lnTo>
                        <a:pt x="220" y="186"/>
                      </a:lnTo>
                      <a:lnTo>
                        <a:pt x="221" y="183"/>
                      </a:lnTo>
                      <a:lnTo>
                        <a:pt x="223" y="179"/>
                      </a:lnTo>
                      <a:lnTo>
                        <a:pt x="226" y="176"/>
                      </a:lnTo>
                      <a:lnTo>
                        <a:pt x="228" y="173"/>
                      </a:lnTo>
                      <a:lnTo>
                        <a:pt x="231" y="168"/>
                      </a:lnTo>
                      <a:lnTo>
                        <a:pt x="233" y="164"/>
                      </a:lnTo>
                      <a:lnTo>
                        <a:pt x="236" y="161"/>
                      </a:lnTo>
                      <a:lnTo>
                        <a:pt x="238" y="156"/>
                      </a:lnTo>
                      <a:lnTo>
                        <a:pt x="241" y="153"/>
                      </a:lnTo>
                      <a:lnTo>
                        <a:pt x="243" y="149"/>
                      </a:lnTo>
                      <a:lnTo>
                        <a:pt x="246" y="144"/>
                      </a:lnTo>
                      <a:lnTo>
                        <a:pt x="248" y="143"/>
                      </a:lnTo>
                      <a:lnTo>
                        <a:pt x="251" y="138"/>
                      </a:lnTo>
                      <a:lnTo>
                        <a:pt x="255" y="134"/>
                      </a:lnTo>
                      <a:lnTo>
                        <a:pt x="256" y="131"/>
                      </a:lnTo>
                      <a:lnTo>
                        <a:pt x="260" y="128"/>
                      </a:lnTo>
                      <a:lnTo>
                        <a:pt x="263" y="123"/>
                      </a:lnTo>
                      <a:lnTo>
                        <a:pt x="266" y="119"/>
                      </a:lnTo>
                      <a:lnTo>
                        <a:pt x="268" y="116"/>
                      </a:lnTo>
                      <a:lnTo>
                        <a:pt x="271" y="113"/>
                      </a:lnTo>
                      <a:lnTo>
                        <a:pt x="275" y="110"/>
                      </a:lnTo>
                      <a:lnTo>
                        <a:pt x="278" y="106"/>
                      </a:lnTo>
                      <a:lnTo>
                        <a:pt x="281" y="101"/>
                      </a:lnTo>
                      <a:lnTo>
                        <a:pt x="285" y="96"/>
                      </a:lnTo>
                      <a:lnTo>
                        <a:pt x="288" y="93"/>
                      </a:lnTo>
                      <a:lnTo>
                        <a:pt x="293" y="90"/>
                      </a:lnTo>
                      <a:lnTo>
                        <a:pt x="296" y="85"/>
                      </a:lnTo>
                      <a:lnTo>
                        <a:pt x="301" y="81"/>
                      </a:lnTo>
                      <a:lnTo>
                        <a:pt x="305" y="78"/>
                      </a:lnTo>
                      <a:lnTo>
                        <a:pt x="310" y="75"/>
                      </a:lnTo>
                      <a:lnTo>
                        <a:pt x="313" y="71"/>
                      </a:lnTo>
                      <a:lnTo>
                        <a:pt x="318" y="68"/>
                      </a:lnTo>
                      <a:lnTo>
                        <a:pt x="323" y="65"/>
                      </a:lnTo>
                      <a:lnTo>
                        <a:pt x="326" y="63"/>
                      </a:lnTo>
                      <a:lnTo>
                        <a:pt x="331" y="60"/>
                      </a:lnTo>
                      <a:lnTo>
                        <a:pt x="336" y="58"/>
                      </a:lnTo>
                      <a:lnTo>
                        <a:pt x="341" y="55"/>
                      </a:lnTo>
                      <a:lnTo>
                        <a:pt x="346" y="53"/>
                      </a:lnTo>
                      <a:lnTo>
                        <a:pt x="351" y="50"/>
                      </a:lnTo>
                      <a:lnTo>
                        <a:pt x="356" y="48"/>
                      </a:lnTo>
                      <a:lnTo>
                        <a:pt x="361" y="45"/>
                      </a:lnTo>
                      <a:lnTo>
                        <a:pt x="366" y="43"/>
                      </a:lnTo>
                      <a:lnTo>
                        <a:pt x="371" y="41"/>
                      </a:lnTo>
                      <a:lnTo>
                        <a:pt x="376" y="40"/>
                      </a:lnTo>
                      <a:lnTo>
                        <a:pt x="381" y="38"/>
                      </a:lnTo>
                      <a:lnTo>
                        <a:pt x="388" y="36"/>
                      </a:lnTo>
                      <a:lnTo>
                        <a:pt x="393" y="35"/>
                      </a:lnTo>
                      <a:lnTo>
                        <a:pt x="398" y="33"/>
                      </a:lnTo>
                      <a:lnTo>
                        <a:pt x="403" y="33"/>
                      </a:lnTo>
                      <a:lnTo>
                        <a:pt x="408" y="31"/>
                      </a:lnTo>
                      <a:lnTo>
                        <a:pt x="414" y="30"/>
                      </a:lnTo>
                      <a:lnTo>
                        <a:pt x="419" y="30"/>
                      </a:lnTo>
                      <a:lnTo>
                        <a:pt x="424" y="28"/>
                      </a:lnTo>
                      <a:lnTo>
                        <a:pt x="431" y="28"/>
                      </a:lnTo>
                      <a:lnTo>
                        <a:pt x="436" y="26"/>
                      </a:lnTo>
                      <a:lnTo>
                        <a:pt x="441" y="26"/>
                      </a:lnTo>
                      <a:lnTo>
                        <a:pt x="446" y="25"/>
                      </a:lnTo>
                      <a:lnTo>
                        <a:pt x="453" y="25"/>
                      </a:lnTo>
                      <a:lnTo>
                        <a:pt x="458" y="25"/>
                      </a:lnTo>
                      <a:lnTo>
                        <a:pt x="463" y="25"/>
                      </a:lnTo>
                      <a:lnTo>
                        <a:pt x="468" y="25"/>
                      </a:lnTo>
                      <a:lnTo>
                        <a:pt x="474" y="25"/>
                      </a:lnTo>
                      <a:lnTo>
                        <a:pt x="479" y="25"/>
                      </a:lnTo>
                      <a:lnTo>
                        <a:pt x="484" y="25"/>
                      </a:lnTo>
                      <a:lnTo>
                        <a:pt x="489" y="25"/>
                      </a:lnTo>
                      <a:lnTo>
                        <a:pt x="496" y="25"/>
                      </a:lnTo>
                      <a:lnTo>
                        <a:pt x="501" y="25"/>
                      </a:lnTo>
                      <a:lnTo>
                        <a:pt x="506" y="25"/>
                      </a:lnTo>
                      <a:lnTo>
                        <a:pt x="513" y="25"/>
                      </a:lnTo>
                      <a:lnTo>
                        <a:pt x="518" y="26"/>
                      </a:lnTo>
                      <a:lnTo>
                        <a:pt x="523" y="26"/>
                      </a:lnTo>
                      <a:lnTo>
                        <a:pt x="528" y="26"/>
                      </a:lnTo>
                      <a:lnTo>
                        <a:pt x="533" y="26"/>
                      </a:lnTo>
                      <a:lnTo>
                        <a:pt x="539" y="28"/>
                      </a:lnTo>
                      <a:lnTo>
                        <a:pt x="544" y="28"/>
                      </a:lnTo>
                      <a:lnTo>
                        <a:pt x="549" y="30"/>
                      </a:lnTo>
                      <a:lnTo>
                        <a:pt x="554" y="30"/>
                      </a:lnTo>
                      <a:lnTo>
                        <a:pt x="559" y="31"/>
                      </a:lnTo>
                      <a:lnTo>
                        <a:pt x="564" y="33"/>
                      </a:lnTo>
                      <a:lnTo>
                        <a:pt x="569" y="33"/>
                      </a:lnTo>
                      <a:lnTo>
                        <a:pt x="574" y="35"/>
                      </a:lnTo>
                      <a:lnTo>
                        <a:pt x="579" y="36"/>
                      </a:lnTo>
                      <a:lnTo>
                        <a:pt x="584" y="38"/>
                      </a:lnTo>
                      <a:lnTo>
                        <a:pt x="589" y="38"/>
                      </a:lnTo>
                      <a:lnTo>
                        <a:pt x="594" y="40"/>
                      </a:lnTo>
                      <a:lnTo>
                        <a:pt x="598" y="41"/>
                      </a:lnTo>
                      <a:lnTo>
                        <a:pt x="598" y="40"/>
                      </a:lnTo>
                      <a:lnTo>
                        <a:pt x="598" y="35"/>
                      </a:lnTo>
                      <a:lnTo>
                        <a:pt x="598" y="31"/>
                      </a:lnTo>
                      <a:lnTo>
                        <a:pt x="598" y="30"/>
                      </a:lnTo>
                      <a:lnTo>
                        <a:pt x="596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68" name="Freeform 101"/>
                <p:cNvSpPr>
                  <a:spLocks/>
                </p:cNvSpPr>
                <p:nvPr/>
              </p:nvSpPr>
              <p:spPr bwMode="auto">
                <a:xfrm>
                  <a:off x="1442" y="1985"/>
                  <a:ext cx="82" cy="50"/>
                </a:xfrm>
                <a:custGeom>
                  <a:avLst/>
                  <a:gdLst>
                    <a:gd name="T0" fmla="*/ 75 w 82"/>
                    <a:gd name="T1" fmla="*/ 18 h 50"/>
                    <a:gd name="T2" fmla="*/ 72 w 82"/>
                    <a:gd name="T3" fmla="*/ 16 h 50"/>
                    <a:gd name="T4" fmla="*/ 67 w 82"/>
                    <a:gd name="T5" fmla="*/ 15 h 50"/>
                    <a:gd name="T6" fmla="*/ 62 w 82"/>
                    <a:gd name="T7" fmla="*/ 13 h 50"/>
                    <a:gd name="T8" fmla="*/ 57 w 82"/>
                    <a:gd name="T9" fmla="*/ 13 h 50"/>
                    <a:gd name="T10" fmla="*/ 55 w 82"/>
                    <a:gd name="T11" fmla="*/ 8 h 50"/>
                    <a:gd name="T12" fmla="*/ 52 w 82"/>
                    <a:gd name="T13" fmla="*/ 6 h 50"/>
                    <a:gd name="T14" fmla="*/ 48 w 82"/>
                    <a:gd name="T15" fmla="*/ 3 h 50"/>
                    <a:gd name="T16" fmla="*/ 45 w 82"/>
                    <a:gd name="T17" fmla="*/ 1 h 50"/>
                    <a:gd name="T18" fmla="*/ 40 w 82"/>
                    <a:gd name="T19" fmla="*/ 0 h 50"/>
                    <a:gd name="T20" fmla="*/ 37 w 82"/>
                    <a:gd name="T21" fmla="*/ 0 h 50"/>
                    <a:gd name="T22" fmla="*/ 32 w 82"/>
                    <a:gd name="T23" fmla="*/ 1 h 50"/>
                    <a:gd name="T24" fmla="*/ 30 w 82"/>
                    <a:gd name="T25" fmla="*/ 5 h 50"/>
                    <a:gd name="T26" fmla="*/ 28 w 82"/>
                    <a:gd name="T27" fmla="*/ 8 h 50"/>
                    <a:gd name="T28" fmla="*/ 27 w 82"/>
                    <a:gd name="T29" fmla="*/ 11 h 50"/>
                    <a:gd name="T30" fmla="*/ 22 w 82"/>
                    <a:gd name="T31" fmla="*/ 11 h 50"/>
                    <a:gd name="T32" fmla="*/ 18 w 82"/>
                    <a:gd name="T33" fmla="*/ 13 h 50"/>
                    <a:gd name="T34" fmla="*/ 15 w 82"/>
                    <a:gd name="T35" fmla="*/ 13 h 50"/>
                    <a:gd name="T36" fmla="*/ 12 w 82"/>
                    <a:gd name="T37" fmla="*/ 15 h 50"/>
                    <a:gd name="T38" fmla="*/ 8 w 82"/>
                    <a:gd name="T39" fmla="*/ 16 h 50"/>
                    <a:gd name="T40" fmla="*/ 7 w 82"/>
                    <a:gd name="T41" fmla="*/ 18 h 50"/>
                    <a:gd name="T42" fmla="*/ 3 w 82"/>
                    <a:gd name="T43" fmla="*/ 20 h 50"/>
                    <a:gd name="T44" fmla="*/ 0 w 82"/>
                    <a:gd name="T45" fmla="*/ 21 h 50"/>
                    <a:gd name="T46" fmla="*/ 0 w 82"/>
                    <a:gd name="T47" fmla="*/ 21 h 50"/>
                    <a:gd name="T48" fmla="*/ 0 w 82"/>
                    <a:gd name="T49" fmla="*/ 23 h 50"/>
                    <a:gd name="T50" fmla="*/ 2 w 82"/>
                    <a:gd name="T51" fmla="*/ 26 h 50"/>
                    <a:gd name="T52" fmla="*/ 5 w 82"/>
                    <a:gd name="T53" fmla="*/ 28 h 50"/>
                    <a:gd name="T54" fmla="*/ 8 w 82"/>
                    <a:gd name="T55" fmla="*/ 30 h 50"/>
                    <a:gd name="T56" fmla="*/ 10 w 82"/>
                    <a:gd name="T57" fmla="*/ 31 h 50"/>
                    <a:gd name="T58" fmla="*/ 13 w 82"/>
                    <a:gd name="T59" fmla="*/ 33 h 50"/>
                    <a:gd name="T60" fmla="*/ 17 w 82"/>
                    <a:gd name="T61" fmla="*/ 33 h 50"/>
                    <a:gd name="T62" fmla="*/ 20 w 82"/>
                    <a:gd name="T63" fmla="*/ 35 h 50"/>
                    <a:gd name="T64" fmla="*/ 23 w 82"/>
                    <a:gd name="T65" fmla="*/ 36 h 50"/>
                    <a:gd name="T66" fmla="*/ 23 w 82"/>
                    <a:gd name="T67" fmla="*/ 40 h 50"/>
                    <a:gd name="T68" fmla="*/ 27 w 82"/>
                    <a:gd name="T69" fmla="*/ 43 h 50"/>
                    <a:gd name="T70" fmla="*/ 30 w 82"/>
                    <a:gd name="T71" fmla="*/ 46 h 50"/>
                    <a:gd name="T72" fmla="*/ 35 w 82"/>
                    <a:gd name="T73" fmla="*/ 50 h 50"/>
                    <a:gd name="T74" fmla="*/ 38 w 82"/>
                    <a:gd name="T75" fmla="*/ 50 h 50"/>
                    <a:gd name="T76" fmla="*/ 42 w 82"/>
                    <a:gd name="T77" fmla="*/ 50 h 50"/>
                    <a:gd name="T78" fmla="*/ 45 w 82"/>
                    <a:gd name="T79" fmla="*/ 48 h 50"/>
                    <a:gd name="T80" fmla="*/ 50 w 82"/>
                    <a:gd name="T81" fmla="*/ 45 h 50"/>
                    <a:gd name="T82" fmla="*/ 52 w 82"/>
                    <a:gd name="T83" fmla="*/ 41 h 50"/>
                    <a:gd name="T84" fmla="*/ 55 w 82"/>
                    <a:gd name="T85" fmla="*/ 41 h 50"/>
                    <a:gd name="T86" fmla="*/ 62 w 82"/>
                    <a:gd name="T87" fmla="*/ 43 h 50"/>
                    <a:gd name="T88" fmla="*/ 65 w 82"/>
                    <a:gd name="T89" fmla="*/ 43 h 50"/>
                    <a:gd name="T90" fmla="*/ 70 w 82"/>
                    <a:gd name="T91" fmla="*/ 41 h 50"/>
                    <a:gd name="T92" fmla="*/ 75 w 82"/>
                    <a:gd name="T93" fmla="*/ 40 h 50"/>
                    <a:gd name="T94" fmla="*/ 77 w 82"/>
                    <a:gd name="T95" fmla="*/ 36 h 50"/>
                    <a:gd name="T96" fmla="*/ 80 w 82"/>
                    <a:gd name="T97" fmla="*/ 31 h 50"/>
                    <a:gd name="T98" fmla="*/ 82 w 82"/>
                    <a:gd name="T99" fmla="*/ 26 h 50"/>
                    <a:gd name="T100" fmla="*/ 78 w 82"/>
                    <a:gd name="T101" fmla="*/ 21 h 50"/>
                    <a:gd name="T102" fmla="*/ 75 w 82"/>
                    <a:gd name="T103" fmla="*/ 18 h 50"/>
                    <a:gd name="T104" fmla="*/ 75 w 82"/>
                    <a:gd name="T105" fmla="*/ 18 h 5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82"/>
                    <a:gd name="T160" fmla="*/ 0 h 50"/>
                    <a:gd name="T161" fmla="*/ 82 w 82"/>
                    <a:gd name="T162" fmla="*/ 50 h 50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82" h="50">
                      <a:moveTo>
                        <a:pt x="75" y="18"/>
                      </a:moveTo>
                      <a:lnTo>
                        <a:pt x="72" y="16"/>
                      </a:lnTo>
                      <a:lnTo>
                        <a:pt x="67" y="15"/>
                      </a:lnTo>
                      <a:lnTo>
                        <a:pt x="62" y="13"/>
                      </a:lnTo>
                      <a:lnTo>
                        <a:pt x="57" y="13"/>
                      </a:lnTo>
                      <a:lnTo>
                        <a:pt x="55" y="8"/>
                      </a:lnTo>
                      <a:lnTo>
                        <a:pt x="52" y="6"/>
                      </a:lnTo>
                      <a:lnTo>
                        <a:pt x="48" y="3"/>
                      </a:lnTo>
                      <a:lnTo>
                        <a:pt x="45" y="1"/>
                      </a:lnTo>
                      <a:lnTo>
                        <a:pt x="40" y="0"/>
                      </a:lnTo>
                      <a:lnTo>
                        <a:pt x="37" y="0"/>
                      </a:lnTo>
                      <a:lnTo>
                        <a:pt x="32" y="1"/>
                      </a:lnTo>
                      <a:lnTo>
                        <a:pt x="30" y="5"/>
                      </a:lnTo>
                      <a:lnTo>
                        <a:pt x="28" y="8"/>
                      </a:lnTo>
                      <a:lnTo>
                        <a:pt x="27" y="11"/>
                      </a:lnTo>
                      <a:lnTo>
                        <a:pt x="22" y="11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6"/>
                      </a:lnTo>
                      <a:lnTo>
                        <a:pt x="7" y="18"/>
                      </a:lnTo>
                      <a:lnTo>
                        <a:pt x="3" y="20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2" y="26"/>
                      </a:lnTo>
                      <a:lnTo>
                        <a:pt x="5" y="28"/>
                      </a:lnTo>
                      <a:lnTo>
                        <a:pt x="8" y="30"/>
                      </a:lnTo>
                      <a:lnTo>
                        <a:pt x="10" y="31"/>
                      </a:lnTo>
                      <a:lnTo>
                        <a:pt x="13" y="33"/>
                      </a:lnTo>
                      <a:lnTo>
                        <a:pt x="17" y="33"/>
                      </a:lnTo>
                      <a:lnTo>
                        <a:pt x="20" y="35"/>
                      </a:lnTo>
                      <a:lnTo>
                        <a:pt x="23" y="36"/>
                      </a:lnTo>
                      <a:lnTo>
                        <a:pt x="23" y="40"/>
                      </a:lnTo>
                      <a:lnTo>
                        <a:pt x="27" y="43"/>
                      </a:lnTo>
                      <a:lnTo>
                        <a:pt x="30" y="46"/>
                      </a:lnTo>
                      <a:lnTo>
                        <a:pt x="35" y="50"/>
                      </a:lnTo>
                      <a:lnTo>
                        <a:pt x="38" y="50"/>
                      </a:lnTo>
                      <a:lnTo>
                        <a:pt x="42" y="50"/>
                      </a:lnTo>
                      <a:lnTo>
                        <a:pt x="45" y="48"/>
                      </a:lnTo>
                      <a:lnTo>
                        <a:pt x="50" y="45"/>
                      </a:lnTo>
                      <a:lnTo>
                        <a:pt x="52" y="41"/>
                      </a:lnTo>
                      <a:lnTo>
                        <a:pt x="55" y="41"/>
                      </a:lnTo>
                      <a:lnTo>
                        <a:pt x="62" y="43"/>
                      </a:lnTo>
                      <a:lnTo>
                        <a:pt x="65" y="43"/>
                      </a:lnTo>
                      <a:lnTo>
                        <a:pt x="70" y="41"/>
                      </a:lnTo>
                      <a:lnTo>
                        <a:pt x="75" y="40"/>
                      </a:lnTo>
                      <a:lnTo>
                        <a:pt x="77" y="36"/>
                      </a:lnTo>
                      <a:lnTo>
                        <a:pt x="80" y="31"/>
                      </a:lnTo>
                      <a:lnTo>
                        <a:pt x="82" y="26"/>
                      </a:lnTo>
                      <a:lnTo>
                        <a:pt x="78" y="21"/>
                      </a:lnTo>
                      <a:lnTo>
                        <a:pt x="75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69" name="Freeform 102"/>
                <p:cNvSpPr>
                  <a:spLocks/>
                </p:cNvSpPr>
                <p:nvPr/>
              </p:nvSpPr>
              <p:spPr bwMode="auto">
                <a:xfrm>
                  <a:off x="1392" y="1354"/>
                  <a:ext cx="789" cy="739"/>
                </a:xfrm>
                <a:custGeom>
                  <a:avLst/>
                  <a:gdLst>
                    <a:gd name="T0" fmla="*/ 722 w 789"/>
                    <a:gd name="T1" fmla="*/ 45 h 739"/>
                    <a:gd name="T2" fmla="*/ 686 w 789"/>
                    <a:gd name="T3" fmla="*/ 105 h 739"/>
                    <a:gd name="T4" fmla="*/ 661 w 789"/>
                    <a:gd name="T5" fmla="*/ 168 h 739"/>
                    <a:gd name="T6" fmla="*/ 637 w 789"/>
                    <a:gd name="T7" fmla="*/ 228 h 739"/>
                    <a:gd name="T8" fmla="*/ 614 w 789"/>
                    <a:gd name="T9" fmla="*/ 288 h 739"/>
                    <a:gd name="T10" fmla="*/ 594 w 789"/>
                    <a:gd name="T11" fmla="*/ 350 h 739"/>
                    <a:gd name="T12" fmla="*/ 581 w 789"/>
                    <a:gd name="T13" fmla="*/ 413 h 739"/>
                    <a:gd name="T14" fmla="*/ 576 w 789"/>
                    <a:gd name="T15" fmla="*/ 466 h 739"/>
                    <a:gd name="T16" fmla="*/ 576 w 789"/>
                    <a:gd name="T17" fmla="*/ 519 h 739"/>
                    <a:gd name="T18" fmla="*/ 578 w 789"/>
                    <a:gd name="T19" fmla="*/ 563 h 739"/>
                    <a:gd name="T20" fmla="*/ 573 w 789"/>
                    <a:gd name="T21" fmla="*/ 624 h 739"/>
                    <a:gd name="T22" fmla="*/ 524 w 789"/>
                    <a:gd name="T23" fmla="*/ 661 h 739"/>
                    <a:gd name="T24" fmla="*/ 466 w 789"/>
                    <a:gd name="T25" fmla="*/ 667 h 739"/>
                    <a:gd name="T26" fmla="*/ 403 w 789"/>
                    <a:gd name="T27" fmla="*/ 671 h 739"/>
                    <a:gd name="T28" fmla="*/ 341 w 789"/>
                    <a:gd name="T29" fmla="*/ 674 h 739"/>
                    <a:gd name="T30" fmla="*/ 278 w 789"/>
                    <a:gd name="T31" fmla="*/ 676 h 739"/>
                    <a:gd name="T32" fmla="*/ 221 w 789"/>
                    <a:gd name="T33" fmla="*/ 671 h 739"/>
                    <a:gd name="T34" fmla="*/ 235 w 789"/>
                    <a:gd name="T35" fmla="*/ 607 h 739"/>
                    <a:gd name="T36" fmla="*/ 210 w 789"/>
                    <a:gd name="T37" fmla="*/ 612 h 739"/>
                    <a:gd name="T38" fmla="*/ 195 w 789"/>
                    <a:gd name="T39" fmla="*/ 666 h 739"/>
                    <a:gd name="T40" fmla="*/ 187 w 789"/>
                    <a:gd name="T41" fmla="*/ 716 h 739"/>
                    <a:gd name="T42" fmla="*/ 115 w 789"/>
                    <a:gd name="T43" fmla="*/ 702 h 739"/>
                    <a:gd name="T44" fmla="*/ 42 w 789"/>
                    <a:gd name="T45" fmla="*/ 691 h 739"/>
                    <a:gd name="T46" fmla="*/ 37 w 789"/>
                    <a:gd name="T47" fmla="*/ 634 h 739"/>
                    <a:gd name="T48" fmla="*/ 65 w 789"/>
                    <a:gd name="T49" fmla="*/ 576 h 739"/>
                    <a:gd name="T50" fmla="*/ 123 w 789"/>
                    <a:gd name="T51" fmla="*/ 568 h 739"/>
                    <a:gd name="T52" fmla="*/ 187 w 789"/>
                    <a:gd name="T53" fmla="*/ 576 h 739"/>
                    <a:gd name="T54" fmla="*/ 235 w 789"/>
                    <a:gd name="T55" fmla="*/ 571 h 739"/>
                    <a:gd name="T56" fmla="*/ 172 w 789"/>
                    <a:gd name="T57" fmla="*/ 538 h 739"/>
                    <a:gd name="T58" fmla="*/ 130 w 789"/>
                    <a:gd name="T59" fmla="*/ 529 h 739"/>
                    <a:gd name="T60" fmla="*/ 88 w 789"/>
                    <a:gd name="T61" fmla="*/ 528 h 739"/>
                    <a:gd name="T62" fmla="*/ 32 w 789"/>
                    <a:gd name="T63" fmla="*/ 561 h 739"/>
                    <a:gd name="T64" fmla="*/ 13 w 789"/>
                    <a:gd name="T65" fmla="*/ 607 h 739"/>
                    <a:gd name="T66" fmla="*/ 5 w 789"/>
                    <a:gd name="T67" fmla="*/ 652 h 739"/>
                    <a:gd name="T68" fmla="*/ 7 w 789"/>
                    <a:gd name="T69" fmla="*/ 707 h 739"/>
                    <a:gd name="T70" fmla="*/ 58 w 789"/>
                    <a:gd name="T71" fmla="*/ 719 h 739"/>
                    <a:gd name="T72" fmla="*/ 100 w 789"/>
                    <a:gd name="T73" fmla="*/ 724 h 739"/>
                    <a:gd name="T74" fmla="*/ 142 w 789"/>
                    <a:gd name="T75" fmla="*/ 729 h 739"/>
                    <a:gd name="T76" fmla="*/ 183 w 789"/>
                    <a:gd name="T77" fmla="*/ 734 h 739"/>
                    <a:gd name="T78" fmla="*/ 215 w 789"/>
                    <a:gd name="T79" fmla="*/ 701 h 739"/>
                    <a:gd name="T80" fmla="*/ 266 w 789"/>
                    <a:gd name="T81" fmla="*/ 697 h 739"/>
                    <a:gd name="T82" fmla="*/ 328 w 789"/>
                    <a:gd name="T83" fmla="*/ 706 h 739"/>
                    <a:gd name="T84" fmla="*/ 390 w 789"/>
                    <a:gd name="T85" fmla="*/ 706 h 739"/>
                    <a:gd name="T86" fmla="*/ 454 w 789"/>
                    <a:gd name="T87" fmla="*/ 701 h 739"/>
                    <a:gd name="T88" fmla="*/ 518 w 789"/>
                    <a:gd name="T89" fmla="*/ 696 h 739"/>
                    <a:gd name="T90" fmla="*/ 573 w 789"/>
                    <a:gd name="T91" fmla="*/ 684 h 739"/>
                    <a:gd name="T92" fmla="*/ 611 w 789"/>
                    <a:gd name="T93" fmla="*/ 647 h 739"/>
                    <a:gd name="T94" fmla="*/ 609 w 789"/>
                    <a:gd name="T95" fmla="*/ 594 h 739"/>
                    <a:gd name="T96" fmla="*/ 601 w 789"/>
                    <a:gd name="T97" fmla="*/ 536 h 739"/>
                    <a:gd name="T98" fmla="*/ 598 w 789"/>
                    <a:gd name="T99" fmla="*/ 489 h 739"/>
                    <a:gd name="T100" fmla="*/ 601 w 789"/>
                    <a:gd name="T101" fmla="*/ 439 h 739"/>
                    <a:gd name="T102" fmla="*/ 609 w 789"/>
                    <a:gd name="T103" fmla="*/ 388 h 739"/>
                    <a:gd name="T104" fmla="*/ 623 w 789"/>
                    <a:gd name="T105" fmla="*/ 340 h 739"/>
                    <a:gd name="T106" fmla="*/ 639 w 789"/>
                    <a:gd name="T107" fmla="*/ 290 h 739"/>
                    <a:gd name="T108" fmla="*/ 666 w 789"/>
                    <a:gd name="T109" fmla="*/ 228 h 739"/>
                    <a:gd name="T110" fmla="*/ 691 w 789"/>
                    <a:gd name="T111" fmla="*/ 168 h 739"/>
                    <a:gd name="T112" fmla="*/ 712 w 789"/>
                    <a:gd name="T113" fmla="*/ 118 h 739"/>
                    <a:gd name="T114" fmla="*/ 734 w 789"/>
                    <a:gd name="T115" fmla="*/ 77 h 739"/>
                    <a:gd name="T116" fmla="*/ 774 w 789"/>
                    <a:gd name="T117" fmla="*/ 38 h 739"/>
                    <a:gd name="T118" fmla="*/ 772 w 789"/>
                    <a:gd name="T119" fmla="*/ 2 h 73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89"/>
                    <a:gd name="T181" fmla="*/ 0 h 739"/>
                    <a:gd name="T182" fmla="*/ 789 w 789"/>
                    <a:gd name="T183" fmla="*/ 739 h 73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89" h="739">
                      <a:moveTo>
                        <a:pt x="772" y="2"/>
                      </a:moveTo>
                      <a:lnTo>
                        <a:pt x="767" y="5"/>
                      </a:lnTo>
                      <a:lnTo>
                        <a:pt x="762" y="8"/>
                      </a:lnTo>
                      <a:lnTo>
                        <a:pt x="757" y="12"/>
                      </a:lnTo>
                      <a:lnTo>
                        <a:pt x="754" y="15"/>
                      </a:lnTo>
                      <a:lnTo>
                        <a:pt x="749" y="18"/>
                      </a:lnTo>
                      <a:lnTo>
                        <a:pt x="746" y="22"/>
                      </a:lnTo>
                      <a:lnTo>
                        <a:pt x="742" y="25"/>
                      </a:lnTo>
                      <a:lnTo>
                        <a:pt x="739" y="28"/>
                      </a:lnTo>
                      <a:lnTo>
                        <a:pt x="734" y="32"/>
                      </a:lnTo>
                      <a:lnTo>
                        <a:pt x="731" y="35"/>
                      </a:lnTo>
                      <a:lnTo>
                        <a:pt x="727" y="38"/>
                      </a:lnTo>
                      <a:lnTo>
                        <a:pt x="724" y="42"/>
                      </a:lnTo>
                      <a:lnTo>
                        <a:pt x="722" y="45"/>
                      </a:lnTo>
                      <a:lnTo>
                        <a:pt x="719" y="50"/>
                      </a:lnTo>
                      <a:lnTo>
                        <a:pt x="716" y="53"/>
                      </a:lnTo>
                      <a:lnTo>
                        <a:pt x="712" y="58"/>
                      </a:lnTo>
                      <a:lnTo>
                        <a:pt x="711" y="60"/>
                      </a:lnTo>
                      <a:lnTo>
                        <a:pt x="707" y="65"/>
                      </a:lnTo>
                      <a:lnTo>
                        <a:pt x="704" y="68"/>
                      </a:lnTo>
                      <a:lnTo>
                        <a:pt x="702" y="73"/>
                      </a:lnTo>
                      <a:lnTo>
                        <a:pt x="699" y="77"/>
                      </a:lnTo>
                      <a:lnTo>
                        <a:pt x="697" y="82"/>
                      </a:lnTo>
                      <a:lnTo>
                        <a:pt x="694" y="87"/>
                      </a:lnTo>
                      <a:lnTo>
                        <a:pt x="692" y="92"/>
                      </a:lnTo>
                      <a:lnTo>
                        <a:pt x="691" y="95"/>
                      </a:lnTo>
                      <a:lnTo>
                        <a:pt x="689" y="100"/>
                      </a:lnTo>
                      <a:lnTo>
                        <a:pt x="686" y="105"/>
                      </a:lnTo>
                      <a:lnTo>
                        <a:pt x="684" y="110"/>
                      </a:lnTo>
                      <a:lnTo>
                        <a:pt x="682" y="115"/>
                      </a:lnTo>
                      <a:lnTo>
                        <a:pt x="679" y="118"/>
                      </a:lnTo>
                      <a:lnTo>
                        <a:pt x="677" y="125"/>
                      </a:lnTo>
                      <a:lnTo>
                        <a:pt x="676" y="130"/>
                      </a:lnTo>
                      <a:lnTo>
                        <a:pt x="674" y="133"/>
                      </a:lnTo>
                      <a:lnTo>
                        <a:pt x="672" y="138"/>
                      </a:lnTo>
                      <a:lnTo>
                        <a:pt x="671" y="142"/>
                      </a:lnTo>
                      <a:lnTo>
                        <a:pt x="669" y="147"/>
                      </a:lnTo>
                      <a:lnTo>
                        <a:pt x="667" y="150"/>
                      </a:lnTo>
                      <a:lnTo>
                        <a:pt x="666" y="155"/>
                      </a:lnTo>
                      <a:lnTo>
                        <a:pt x="664" y="160"/>
                      </a:lnTo>
                      <a:lnTo>
                        <a:pt x="662" y="163"/>
                      </a:lnTo>
                      <a:lnTo>
                        <a:pt x="661" y="168"/>
                      </a:lnTo>
                      <a:lnTo>
                        <a:pt x="659" y="173"/>
                      </a:lnTo>
                      <a:lnTo>
                        <a:pt x="657" y="176"/>
                      </a:lnTo>
                      <a:lnTo>
                        <a:pt x="656" y="181"/>
                      </a:lnTo>
                      <a:lnTo>
                        <a:pt x="654" y="185"/>
                      </a:lnTo>
                      <a:lnTo>
                        <a:pt x="652" y="190"/>
                      </a:lnTo>
                      <a:lnTo>
                        <a:pt x="651" y="193"/>
                      </a:lnTo>
                      <a:lnTo>
                        <a:pt x="649" y="198"/>
                      </a:lnTo>
                      <a:lnTo>
                        <a:pt x="647" y="201"/>
                      </a:lnTo>
                      <a:lnTo>
                        <a:pt x="646" y="206"/>
                      </a:lnTo>
                      <a:lnTo>
                        <a:pt x="644" y="210"/>
                      </a:lnTo>
                      <a:lnTo>
                        <a:pt x="642" y="215"/>
                      </a:lnTo>
                      <a:lnTo>
                        <a:pt x="641" y="220"/>
                      </a:lnTo>
                      <a:lnTo>
                        <a:pt x="639" y="223"/>
                      </a:lnTo>
                      <a:lnTo>
                        <a:pt x="637" y="228"/>
                      </a:lnTo>
                      <a:lnTo>
                        <a:pt x="636" y="233"/>
                      </a:lnTo>
                      <a:lnTo>
                        <a:pt x="634" y="236"/>
                      </a:lnTo>
                      <a:lnTo>
                        <a:pt x="633" y="241"/>
                      </a:lnTo>
                      <a:lnTo>
                        <a:pt x="631" y="245"/>
                      </a:lnTo>
                      <a:lnTo>
                        <a:pt x="629" y="250"/>
                      </a:lnTo>
                      <a:lnTo>
                        <a:pt x="628" y="255"/>
                      </a:lnTo>
                      <a:lnTo>
                        <a:pt x="626" y="258"/>
                      </a:lnTo>
                      <a:lnTo>
                        <a:pt x="624" y="263"/>
                      </a:lnTo>
                      <a:lnTo>
                        <a:pt x="623" y="266"/>
                      </a:lnTo>
                      <a:lnTo>
                        <a:pt x="621" y="271"/>
                      </a:lnTo>
                      <a:lnTo>
                        <a:pt x="619" y="275"/>
                      </a:lnTo>
                      <a:lnTo>
                        <a:pt x="618" y="280"/>
                      </a:lnTo>
                      <a:lnTo>
                        <a:pt x="616" y="285"/>
                      </a:lnTo>
                      <a:lnTo>
                        <a:pt x="614" y="288"/>
                      </a:lnTo>
                      <a:lnTo>
                        <a:pt x="613" y="291"/>
                      </a:lnTo>
                      <a:lnTo>
                        <a:pt x="611" y="296"/>
                      </a:lnTo>
                      <a:lnTo>
                        <a:pt x="611" y="301"/>
                      </a:lnTo>
                      <a:lnTo>
                        <a:pt x="609" y="305"/>
                      </a:lnTo>
                      <a:lnTo>
                        <a:pt x="608" y="310"/>
                      </a:lnTo>
                      <a:lnTo>
                        <a:pt x="606" y="315"/>
                      </a:lnTo>
                      <a:lnTo>
                        <a:pt x="604" y="318"/>
                      </a:lnTo>
                      <a:lnTo>
                        <a:pt x="603" y="323"/>
                      </a:lnTo>
                      <a:lnTo>
                        <a:pt x="601" y="326"/>
                      </a:lnTo>
                      <a:lnTo>
                        <a:pt x="599" y="331"/>
                      </a:lnTo>
                      <a:lnTo>
                        <a:pt x="599" y="336"/>
                      </a:lnTo>
                      <a:lnTo>
                        <a:pt x="598" y="341"/>
                      </a:lnTo>
                      <a:lnTo>
                        <a:pt x="596" y="345"/>
                      </a:lnTo>
                      <a:lnTo>
                        <a:pt x="594" y="350"/>
                      </a:lnTo>
                      <a:lnTo>
                        <a:pt x="594" y="355"/>
                      </a:lnTo>
                      <a:lnTo>
                        <a:pt x="593" y="358"/>
                      </a:lnTo>
                      <a:lnTo>
                        <a:pt x="591" y="363"/>
                      </a:lnTo>
                      <a:lnTo>
                        <a:pt x="589" y="368"/>
                      </a:lnTo>
                      <a:lnTo>
                        <a:pt x="589" y="373"/>
                      </a:lnTo>
                      <a:lnTo>
                        <a:pt x="588" y="376"/>
                      </a:lnTo>
                      <a:lnTo>
                        <a:pt x="588" y="381"/>
                      </a:lnTo>
                      <a:lnTo>
                        <a:pt x="586" y="386"/>
                      </a:lnTo>
                      <a:lnTo>
                        <a:pt x="586" y="391"/>
                      </a:lnTo>
                      <a:lnTo>
                        <a:pt x="584" y="394"/>
                      </a:lnTo>
                      <a:lnTo>
                        <a:pt x="584" y="399"/>
                      </a:lnTo>
                      <a:lnTo>
                        <a:pt x="583" y="404"/>
                      </a:lnTo>
                      <a:lnTo>
                        <a:pt x="583" y="409"/>
                      </a:lnTo>
                      <a:lnTo>
                        <a:pt x="581" y="413"/>
                      </a:lnTo>
                      <a:lnTo>
                        <a:pt x="581" y="416"/>
                      </a:lnTo>
                      <a:lnTo>
                        <a:pt x="579" y="419"/>
                      </a:lnTo>
                      <a:lnTo>
                        <a:pt x="579" y="424"/>
                      </a:lnTo>
                      <a:lnTo>
                        <a:pt x="579" y="428"/>
                      </a:lnTo>
                      <a:lnTo>
                        <a:pt x="578" y="431"/>
                      </a:lnTo>
                      <a:lnTo>
                        <a:pt x="578" y="434"/>
                      </a:lnTo>
                      <a:lnTo>
                        <a:pt x="578" y="439"/>
                      </a:lnTo>
                      <a:lnTo>
                        <a:pt x="578" y="443"/>
                      </a:lnTo>
                      <a:lnTo>
                        <a:pt x="576" y="446"/>
                      </a:lnTo>
                      <a:lnTo>
                        <a:pt x="576" y="449"/>
                      </a:lnTo>
                      <a:lnTo>
                        <a:pt x="576" y="454"/>
                      </a:lnTo>
                      <a:lnTo>
                        <a:pt x="576" y="458"/>
                      </a:lnTo>
                      <a:lnTo>
                        <a:pt x="576" y="463"/>
                      </a:lnTo>
                      <a:lnTo>
                        <a:pt x="576" y="466"/>
                      </a:lnTo>
                      <a:lnTo>
                        <a:pt x="576" y="469"/>
                      </a:lnTo>
                      <a:lnTo>
                        <a:pt x="576" y="473"/>
                      </a:lnTo>
                      <a:lnTo>
                        <a:pt x="576" y="478"/>
                      </a:lnTo>
                      <a:lnTo>
                        <a:pt x="576" y="481"/>
                      </a:lnTo>
                      <a:lnTo>
                        <a:pt x="576" y="484"/>
                      </a:lnTo>
                      <a:lnTo>
                        <a:pt x="576" y="488"/>
                      </a:lnTo>
                      <a:lnTo>
                        <a:pt x="576" y="493"/>
                      </a:lnTo>
                      <a:lnTo>
                        <a:pt x="576" y="496"/>
                      </a:lnTo>
                      <a:lnTo>
                        <a:pt x="576" y="499"/>
                      </a:lnTo>
                      <a:lnTo>
                        <a:pt x="576" y="503"/>
                      </a:lnTo>
                      <a:lnTo>
                        <a:pt x="576" y="508"/>
                      </a:lnTo>
                      <a:lnTo>
                        <a:pt x="576" y="511"/>
                      </a:lnTo>
                      <a:lnTo>
                        <a:pt x="576" y="514"/>
                      </a:lnTo>
                      <a:lnTo>
                        <a:pt x="576" y="519"/>
                      </a:lnTo>
                      <a:lnTo>
                        <a:pt x="576" y="523"/>
                      </a:lnTo>
                      <a:lnTo>
                        <a:pt x="576" y="526"/>
                      </a:lnTo>
                      <a:lnTo>
                        <a:pt x="576" y="531"/>
                      </a:lnTo>
                      <a:lnTo>
                        <a:pt x="576" y="533"/>
                      </a:lnTo>
                      <a:lnTo>
                        <a:pt x="576" y="536"/>
                      </a:lnTo>
                      <a:lnTo>
                        <a:pt x="576" y="539"/>
                      </a:lnTo>
                      <a:lnTo>
                        <a:pt x="576" y="543"/>
                      </a:lnTo>
                      <a:lnTo>
                        <a:pt x="576" y="544"/>
                      </a:lnTo>
                      <a:lnTo>
                        <a:pt x="576" y="548"/>
                      </a:lnTo>
                      <a:lnTo>
                        <a:pt x="576" y="551"/>
                      </a:lnTo>
                      <a:lnTo>
                        <a:pt x="578" y="554"/>
                      </a:lnTo>
                      <a:lnTo>
                        <a:pt x="578" y="556"/>
                      </a:lnTo>
                      <a:lnTo>
                        <a:pt x="578" y="559"/>
                      </a:lnTo>
                      <a:lnTo>
                        <a:pt x="578" y="563"/>
                      </a:lnTo>
                      <a:lnTo>
                        <a:pt x="578" y="566"/>
                      </a:lnTo>
                      <a:lnTo>
                        <a:pt x="578" y="568"/>
                      </a:lnTo>
                      <a:lnTo>
                        <a:pt x="578" y="571"/>
                      </a:lnTo>
                      <a:lnTo>
                        <a:pt x="578" y="574"/>
                      </a:lnTo>
                      <a:lnTo>
                        <a:pt x="578" y="578"/>
                      </a:lnTo>
                      <a:lnTo>
                        <a:pt x="578" y="583"/>
                      </a:lnTo>
                      <a:lnTo>
                        <a:pt x="578" y="589"/>
                      </a:lnTo>
                      <a:lnTo>
                        <a:pt x="578" y="594"/>
                      </a:lnTo>
                      <a:lnTo>
                        <a:pt x="578" y="599"/>
                      </a:lnTo>
                      <a:lnTo>
                        <a:pt x="576" y="604"/>
                      </a:lnTo>
                      <a:lnTo>
                        <a:pt x="576" y="609"/>
                      </a:lnTo>
                      <a:lnTo>
                        <a:pt x="576" y="614"/>
                      </a:lnTo>
                      <a:lnTo>
                        <a:pt x="574" y="619"/>
                      </a:lnTo>
                      <a:lnTo>
                        <a:pt x="573" y="624"/>
                      </a:lnTo>
                      <a:lnTo>
                        <a:pt x="571" y="627"/>
                      </a:lnTo>
                      <a:lnTo>
                        <a:pt x="569" y="631"/>
                      </a:lnTo>
                      <a:lnTo>
                        <a:pt x="566" y="636"/>
                      </a:lnTo>
                      <a:lnTo>
                        <a:pt x="564" y="639"/>
                      </a:lnTo>
                      <a:lnTo>
                        <a:pt x="561" y="642"/>
                      </a:lnTo>
                      <a:lnTo>
                        <a:pt x="558" y="646"/>
                      </a:lnTo>
                      <a:lnTo>
                        <a:pt x="554" y="649"/>
                      </a:lnTo>
                      <a:lnTo>
                        <a:pt x="549" y="651"/>
                      </a:lnTo>
                      <a:lnTo>
                        <a:pt x="544" y="654"/>
                      </a:lnTo>
                      <a:lnTo>
                        <a:pt x="539" y="656"/>
                      </a:lnTo>
                      <a:lnTo>
                        <a:pt x="534" y="659"/>
                      </a:lnTo>
                      <a:lnTo>
                        <a:pt x="531" y="659"/>
                      </a:lnTo>
                      <a:lnTo>
                        <a:pt x="528" y="661"/>
                      </a:lnTo>
                      <a:lnTo>
                        <a:pt x="524" y="661"/>
                      </a:lnTo>
                      <a:lnTo>
                        <a:pt x="521" y="662"/>
                      </a:lnTo>
                      <a:lnTo>
                        <a:pt x="518" y="662"/>
                      </a:lnTo>
                      <a:lnTo>
                        <a:pt x="514" y="662"/>
                      </a:lnTo>
                      <a:lnTo>
                        <a:pt x="511" y="662"/>
                      </a:lnTo>
                      <a:lnTo>
                        <a:pt x="508" y="664"/>
                      </a:lnTo>
                      <a:lnTo>
                        <a:pt x="503" y="664"/>
                      </a:lnTo>
                      <a:lnTo>
                        <a:pt x="498" y="664"/>
                      </a:lnTo>
                      <a:lnTo>
                        <a:pt x="493" y="664"/>
                      </a:lnTo>
                      <a:lnTo>
                        <a:pt x="489" y="666"/>
                      </a:lnTo>
                      <a:lnTo>
                        <a:pt x="484" y="666"/>
                      </a:lnTo>
                      <a:lnTo>
                        <a:pt x="479" y="666"/>
                      </a:lnTo>
                      <a:lnTo>
                        <a:pt x="476" y="666"/>
                      </a:lnTo>
                      <a:lnTo>
                        <a:pt x="471" y="667"/>
                      </a:lnTo>
                      <a:lnTo>
                        <a:pt x="466" y="667"/>
                      </a:lnTo>
                      <a:lnTo>
                        <a:pt x="461" y="667"/>
                      </a:lnTo>
                      <a:lnTo>
                        <a:pt x="456" y="667"/>
                      </a:lnTo>
                      <a:lnTo>
                        <a:pt x="453" y="669"/>
                      </a:lnTo>
                      <a:lnTo>
                        <a:pt x="448" y="669"/>
                      </a:lnTo>
                      <a:lnTo>
                        <a:pt x="443" y="669"/>
                      </a:lnTo>
                      <a:lnTo>
                        <a:pt x="439" y="669"/>
                      </a:lnTo>
                      <a:lnTo>
                        <a:pt x="434" y="671"/>
                      </a:lnTo>
                      <a:lnTo>
                        <a:pt x="429" y="671"/>
                      </a:lnTo>
                      <a:lnTo>
                        <a:pt x="424" y="671"/>
                      </a:lnTo>
                      <a:lnTo>
                        <a:pt x="421" y="671"/>
                      </a:lnTo>
                      <a:lnTo>
                        <a:pt x="416" y="671"/>
                      </a:lnTo>
                      <a:lnTo>
                        <a:pt x="411" y="671"/>
                      </a:lnTo>
                      <a:lnTo>
                        <a:pt x="408" y="671"/>
                      </a:lnTo>
                      <a:lnTo>
                        <a:pt x="403" y="671"/>
                      </a:lnTo>
                      <a:lnTo>
                        <a:pt x="398" y="672"/>
                      </a:lnTo>
                      <a:lnTo>
                        <a:pt x="395" y="672"/>
                      </a:lnTo>
                      <a:lnTo>
                        <a:pt x="390" y="672"/>
                      </a:lnTo>
                      <a:lnTo>
                        <a:pt x="385" y="672"/>
                      </a:lnTo>
                      <a:lnTo>
                        <a:pt x="381" y="672"/>
                      </a:lnTo>
                      <a:lnTo>
                        <a:pt x="376" y="672"/>
                      </a:lnTo>
                      <a:lnTo>
                        <a:pt x="371" y="672"/>
                      </a:lnTo>
                      <a:lnTo>
                        <a:pt x="368" y="674"/>
                      </a:lnTo>
                      <a:lnTo>
                        <a:pt x="363" y="674"/>
                      </a:lnTo>
                      <a:lnTo>
                        <a:pt x="358" y="674"/>
                      </a:lnTo>
                      <a:lnTo>
                        <a:pt x="353" y="674"/>
                      </a:lnTo>
                      <a:lnTo>
                        <a:pt x="350" y="674"/>
                      </a:lnTo>
                      <a:lnTo>
                        <a:pt x="345" y="674"/>
                      </a:lnTo>
                      <a:lnTo>
                        <a:pt x="341" y="674"/>
                      </a:lnTo>
                      <a:lnTo>
                        <a:pt x="336" y="674"/>
                      </a:lnTo>
                      <a:lnTo>
                        <a:pt x="331" y="674"/>
                      </a:lnTo>
                      <a:lnTo>
                        <a:pt x="328" y="676"/>
                      </a:lnTo>
                      <a:lnTo>
                        <a:pt x="323" y="676"/>
                      </a:lnTo>
                      <a:lnTo>
                        <a:pt x="318" y="676"/>
                      </a:lnTo>
                      <a:lnTo>
                        <a:pt x="313" y="676"/>
                      </a:lnTo>
                      <a:lnTo>
                        <a:pt x="310" y="676"/>
                      </a:lnTo>
                      <a:lnTo>
                        <a:pt x="305" y="676"/>
                      </a:lnTo>
                      <a:lnTo>
                        <a:pt x="300" y="676"/>
                      </a:lnTo>
                      <a:lnTo>
                        <a:pt x="295" y="676"/>
                      </a:lnTo>
                      <a:lnTo>
                        <a:pt x="291" y="676"/>
                      </a:lnTo>
                      <a:lnTo>
                        <a:pt x="286" y="676"/>
                      </a:lnTo>
                      <a:lnTo>
                        <a:pt x="281" y="676"/>
                      </a:lnTo>
                      <a:lnTo>
                        <a:pt x="278" y="676"/>
                      </a:lnTo>
                      <a:lnTo>
                        <a:pt x="273" y="676"/>
                      </a:lnTo>
                      <a:lnTo>
                        <a:pt x="268" y="676"/>
                      </a:lnTo>
                      <a:lnTo>
                        <a:pt x="263" y="676"/>
                      </a:lnTo>
                      <a:lnTo>
                        <a:pt x="260" y="676"/>
                      </a:lnTo>
                      <a:lnTo>
                        <a:pt x="255" y="676"/>
                      </a:lnTo>
                      <a:lnTo>
                        <a:pt x="251" y="676"/>
                      </a:lnTo>
                      <a:lnTo>
                        <a:pt x="246" y="676"/>
                      </a:lnTo>
                      <a:lnTo>
                        <a:pt x="241" y="676"/>
                      </a:lnTo>
                      <a:lnTo>
                        <a:pt x="238" y="676"/>
                      </a:lnTo>
                      <a:lnTo>
                        <a:pt x="233" y="676"/>
                      </a:lnTo>
                      <a:lnTo>
                        <a:pt x="228" y="676"/>
                      </a:lnTo>
                      <a:lnTo>
                        <a:pt x="225" y="676"/>
                      </a:lnTo>
                      <a:lnTo>
                        <a:pt x="220" y="676"/>
                      </a:lnTo>
                      <a:lnTo>
                        <a:pt x="221" y="671"/>
                      </a:lnTo>
                      <a:lnTo>
                        <a:pt x="221" y="667"/>
                      </a:lnTo>
                      <a:lnTo>
                        <a:pt x="223" y="662"/>
                      </a:lnTo>
                      <a:lnTo>
                        <a:pt x="225" y="657"/>
                      </a:lnTo>
                      <a:lnTo>
                        <a:pt x="225" y="652"/>
                      </a:lnTo>
                      <a:lnTo>
                        <a:pt x="226" y="649"/>
                      </a:lnTo>
                      <a:lnTo>
                        <a:pt x="228" y="644"/>
                      </a:lnTo>
                      <a:lnTo>
                        <a:pt x="228" y="639"/>
                      </a:lnTo>
                      <a:lnTo>
                        <a:pt x="228" y="636"/>
                      </a:lnTo>
                      <a:lnTo>
                        <a:pt x="230" y="631"/>
                      </a:lnTo>
                      <a:lnTo>
                        <a:pt x="230" y="626"/>
                      </a:lnTo>
                      <a:lnTo>
                        <a:pt x="231" y="621"/>
                      </a:lnTo>
                      <a:lnTo>
                        <a:pt x="231" y="616"/>
                      </a:lnTo>
                      <a:lnTo>
                        <a:pt x="233" y="612"/>
                      </a:lnTo>
                      <a:lnTo>
                        <a:pt x="235" y="607"/>
                      </a:lnTo>
                      <a:lnTo>
                        <a:pt x="235" y="602"/>
                      </a:lnTo>
                      <a:lnTo>
                        <a:pt x="235" y="601"/>
                      </a:lnTo>
                      <a:lnTo>
                        <a:pt x="233" y="597"/>
                      </a:lnTo>
                      <a:lnTo>
                        <a:pt x="231" y="594"/>
                      </a:lnTo>
                      <a:lnTo>
                        <a:pt x="230" y="592"/>
                      </a:lnTo>
                      <a:lnTo>
                        <a:pt x="228" y="592"/>
                      </a:lnTo>
                      <a:lnTo>
                        <a:pt x="225" y="592"/>
                      </a:lnTo>
                      <a:lnTo>
                        <a:pt x="221" y="592"/>
                      </a:lnTo>
                      <a:lnTo>
                        <a:pt x="220" y="596"/>
                      </a:lnTo>
                      <a:lnTo>
                        <a:pt x="216" y="599"/>
                      </a:lnTo>
                      <a:lnTo>
                        <a:pt x="215" y="602"/>
                      </a:lnTo>
                      <a:lnTo>
                        <a:pt x="213" y="606"/>
                      </a:lnTo>
                      <a:lnTo>
                        <a:pt x="211" y="609"/>
                      </a:lnTo>
                      <a:lnTo>
                        <a:pt x="210" y="612"/>
                      </a:lnTo>
                      <a:lnTo>
                        <a:pt x="208" y="616"/>
                      </a:lnTo>
                      <a:lnTo>
                        <a:pt x="206" y="621"/>
                      </a:lnTo>
                      <a:lnTo>
                        <a:pt x="205" y="624"/>
                      </a:lnTo>
                      <a:lnTo>
                        <a:pt x="205" y="627"/>
                      </a:lnTo>
                      <a:lnTo>
                        <a:pt x="203" y="631"/>
                      </a:lnTo>
                      <a:lnTo>
                        <a:pt x="201" y="634"/>
                      </a:lnTo>
                      <a:lnTo>
                        <a:pt x="201" y="637"/>
                      </a:lnTo>
                      <a:lnTo>
                        <a:pt x="200" y="642"/>
                      </a:lnTo>
                      <a:lnTo>
                        <a:pt x="200" y="646"/>
                      </a:lnTo>
                      <a:lnTo>
                        <a:pt x="198" y="649"/>
                      </a:lnTo>
                      <a:lnTo>
                        <a:pt x="198" y="654"/>
                      </a:lnTo>
                      <a:lnTo>
                        <a:pt x="196" y="657"/>
                      </a:lnTo>
                      <a:lnTo>
                        <a:pt x="196" y="661"/>
                      </a:lnTo>
                      <a:lnTo>
                        <a:pt x="195" y="666"/>
                      </a:lnTo>
                      <a:lnTo>
                        <a:pt x="195" y="669"/>
                      </a:lnTo>
                      <a:lnTo>
                        <a:pt x="195" y="672"/>
                      </a:lnTo>
                      <a:lnTo>
                        <a:pt x="195" y="677"/>
                      </a:lnTo>
                      <a:lnTo>
                        <a:pt x="193" y="681"/>
                      </a:lnTo>
                      <a:lnTo>
                        <a:pt x="193" y="686"/>
                      </a:lnTo>
                      <a:lnTo>
                        <a:pt x="193" y="689"/>
                      </a:lnTo>
                      <a:lnTo>
                        <a:pt x="193" y="694"/>
                      </a:lnTo>
                      <a:lnTo>
                        <a:pt x="191" y="697"/>
                      </a:lnTo>
                      <a:lnTo>
                        <a:pt x="191" y="701"/>
                      </a:lnTo>
                      <a:lnTo>
                        <a:pt x="191" y="704"/>
                      </a:lnTo>
                      <a:lnTo>
                        <a:pt x="191" y="709"/>
                      </a:lnTo>
                      <a:lnTo>
                        <a:pt x="191" y="712"/>
                      </a:lnTo>
                      <a:lnTo>
                        <a:pt x="191" y="717"/>
                      </a:lnTo>
                      <a:lnTo>
                        <a:pt x="187" y="716"/>
                      </a:lnTo>
                      <a:lnTo>
                        <a:pt x="182" y="714"/>
                      </a:lnTo>
                      <a:lnTo>
                        <a:pt x="177" y="712"/>
                      </a:lnTo>
                      <a:lnTo>
                        <a:pt x="172" y="712"/>
                      </a:lnTo>
                      <a:lnTo>
                        <a:pt x="167" y="711"/>
                      </a:lnTo>
                      <a:lnTo>
                        <a:pt x="162" y="711"/>
                      </a:lnTo>
                      <a:lnTo>
                        <a:pt x="155" y="709"/>
                      </a:lnTo>
                      <a:lnTo>
                        <a:pt x="150" y="709"/>
                      </a:lnTo>
                      <a:lnTo>
                        <a:pt x="145" y="707"/>
                      </a:lnTo>
                      <a:lnTo>
                        <a:pt x="140" y="707"/>
                      </a:lnTo>
                      <a:lnTo>
                        <a:pt x="135" y="706"/>
                      </a:lnTo>
                      <a:lnTo>
                        <a:pt x="130" y="706"/>
                      </a:lnTo>
                      <a:lnTo>
                        <a:pt x="125" y="704"/>
                      </a:lnTo>
                      <a:lnTo>
                        <a:pt x="120" y="704"/>
                      </a:lnTo>
                      <a:lnTo>
                        <a:pt x="115" y="702"/>
                      </a:lnTo>
                      <a:lnTo>
                        <a:pt x="110" y="702"/>
                      </a:lnTo>
                      <a:lnTo>
                        <a:pt x="103" y="702"/>
                      </a:lnTo>
                      <a:lnTo>
                        <a:pt x="98" y="701"/>
                      </a:lnTo>
                      <a:lnTo>
                        <a:pt x="93" y="699"/>
                      </a:lnTo>
                      <a:lnTo>
                        <a:pt x="88" y="699"/>
                      </a:lnTo>
                      <a:lnTo>
                        <a:pt x="83" y="697"/>
                      </a:lnTo>
                      <a:lnTo>
                        <a:pt x="78" y="697"/>
                      </a:lnTo>
                      <a:lnTo>
                        <a:pt x="72" y="696"/>
                      </a:lnTo>
                      <a:lnTo>
                        <a:pt x="68" y="696"/>
                      </a:lnTo>
                      <a:lnTo>
                        <a:pt x="62" y="694"/>
                      </a:lnTo>
                      <a:lnTo>
                        <a:pt x="57" y="694"/>
                      </a:lnTo>
                      <a:lnTo>
                        <a:pt x="52" y="692"/>
                      </a:lnTo>
                      <a:lnTo>
                        <a:pt x="47" y="692"/>
                      </a:lnTo>
                      <a:lnTo>
                        <a:pt x="42" y="691"/>
                      </a:lnTo>
                      <a:lnTo>
                        <a:pt x="37" y="689"/>
                      </a:lnTo>
                      <a:lnTo>
                        <a:pt x="32" y="689"/>
                      </a:lnTo>
                      <a:lnTo>
                        <a:pt x="27" y="687"/>
                      </a:lnTo>
                      <a:lnTo>
                        <a:pt x="27" y="682"/>
                      </a:lnTo>
                      <a:lnTo>
                        <a:pt x="28" y="679"/>
                      </a:lnTo>
                      <a:lnTo>
                        <a:pt x="28" y="674"/>
                      </a:lnTo>
                      <a:lnTo>
                        <a:pt x="28" y="669"/>
                      </a:lnTo>
                      <a:lnTo>
                        <a:pt x="30" y="664"/>
                      </a:lnTo>
                      <a:lnTo>
                        <a:pt x="30" y="659"/>
                      </a:lnTo>
                      <a:lnTo>
                        <a:pt x="32" y="654"/>
                      </a:lnTo>
                      <a:lnTo>
                        <a:pt x="33" y="649"/>
                      </a:lnTo>
                      <a:lnTo>
                        <a:pt x="33" y="644"/>
                      </a:lnTo>
                      <a:lnTo>
                        <a:pt x="35" y="639"/>
                      </a:lnTo>
                      <a:lnTo>
                        <a:pt x="37" y="634"/>
                      </a:lnTo>
                      <a:lnTo>
                        <a:pt x="38" y="629"/>
                      </a:lnTo>
                      <a:lnTo>
                        <a:pt x="38" y="624"/>
                      </a:lnTo>
                      <a:lnTo>
                        <a:pt x="40" y="619"/>
                      </a:lnTo>
                      <a:lnTo>
                        <a:pt x="42" y="614"/>
                      </a:lnTo>
                      <a:lnTo>
                        <a:pt x="45" y="611"/>
                      </a:lnTo>
                      <a:lnTo>
                        <a:pt x="47" y="606"/>
                      </a:lnTo>
                      <a:lnTo>
                        <a:pt x="48" y="601"/>
                      </a:lnTo>
                      <a:lnTo>
                        <a:pt x="50" y="596"/>
                      </a:lnTo>
                      <a:lnTo>
                        <a:pt x="52" y="592"/>
                      </a:lnTo>
                      <a:lnTo>
                        <a:pt x="55" y="589"/>
                      </a:lnTo>
                      <a:lnTo>
                        <a:pt x="57" y="584"/>
                      </a:lnTo>
                      <a:lnTo>
                        <a:pt x="60" y="581"/>
                      </a:lnTo>
                      <a:lnTo>
                        <a:pt x="63" y="579"/>
                      </a:lnTo>
                      <a:lnTo>
                        <a:pt x="65" y="576"/>
                      </a:lnTo>
                      <a:lnTo>
                        <a:pt x="68" y="574"/>
                      </a:lnTo>
                      <a:lnTo>
                        <a:pt x="72" y="571"/>
                      </a:lnTo>
                      <a:lnTo>
                        <a:pt x="75" y="569"/>
                      </a:lnTo>
                      <a:lnTo>
                        <a:pt x="78" y="568"/>
                      </a:lnTo>
                      <a:lnTo>
                        <a:pt x="83" y="568"/>
                      </a:lnTo>
                      <a:lnTo>
                        <a:pt x="87" y="568"/>
                      </a:lnTo>
                      <a:lnTo>
                        <a:pt x="92" y="568"/>
                      </a:lnTo>
                      <a:lnTo>
                        <a:pt x="95" y="568"/>
                      </a:lnTo>
                      <a:lnTo>
                        <a:pt x="100" y="568"/>
                      </a:lnTo>
                      <a:lnTo>
                        <a:pt x="105" y="568"/>
                      </a:lnTo>
                      <a:lnTo>
                        <a:pt x="110" y="568"/>
                      </a:lnTo>
                      <a:lnTo>
                        <a:pt x="113" y="568"/>
                      </a:lnTo>
                      <a:lnTo>
                        <a:pt x="118" y="568"/>
                      </a:lnTo>
                      <a:lnTo>
                        <a:pt x="123" y="568"/>
                      </a:lnTo>
                      <a:lnTo>
                        <a:pt x="128" y="569"/>
                      </a:lnTo>
                      <a:lnTo>
                        <a:pt x="132" y="569"/>
                      </a:lnTo>
                      <a:lnTo>
                        <a:pt x="137" y="569"/>
                      </a:lnTo>
                      <a:lnTo>
                        <a:pt x="142" y="571"/>
                      </a:lnTo>
                      <a:lnTo>
                        <a:pt x="147" y="571"/>
                      </a:lnTo>
                      <a:lnTo>
                        <a:pt x="150" y="573"/>
                      </a:lnTo>
                      <a:lnTo>
                        <a:pt x="155" y="573"/>
                      </a:lnTo>
                      <a:lnTo>
                        <a:pt x="160" y="574"/>
                      </a:lnTo>
                      <a:lnTo>
                        <a:pt x="165" y="574"/>
                      </a:lnTo>
                      <a:lnTo>
                        <a:pt x="170" y="574"/>
                      </a:lnTo>
                      <a:lnTo>
                        <a:pt x="173" y="576"/>
                      </a:lnTo>
                      <a:lnTo>
                        <a:pt x="178" y="576"/>
                      </a:lnTo>
                      <a:lnTo>
                        <a:pt x="183" y="576"/>
                      </a:lnTo>
                      <a:lnTo>
                        <a:pt x="187" y="576"/>
                      </a:lnTo>
                      <a:lnTo>
                        <a:pt x="191" y="578"/>
                      </a:lnTo>
                      <a:lnTo>
                        <a:pt x="196" y="578"/>
                      </a:lnTo>
                      <a:lnTo>
                        <a:pt x="201" y="578"/>
                      </a:lnTo>
                      <a:lnTo>
                        <a:pt x="206" y="578"/>
                      </a:lnTo>
                      <a:lnTo>
                        <a:pt x="211" y="578"/>
                      </a:lnTo>
                      <a:lnTo>
                        <a:pt x="216" y="578"/>
                      </a:lnTo>
                      <a:lnTo>
                        <a:pt x="220" y="578"/>
                      </a:lnTo>
                      <a:lnTo>
                        <a:pt x="225" y="578"/>
                      </a:lnTo>
                      <a:lnTo>
                        <a:pt x="230" y="578"/>
                      </a:lnTo>
                      <a:lnTo>
                        <a:pt x="235" y="578"/>
                      </a:lnTo>
                      <a:lnTo>
                        <a:pt x="240" y="578"/>
                      </a:lnTo>
                      <a:lnTo>
                        <a:pt x="240" y="576"/>
                      </a:lnTo>
                      <a:lnTo>
                        <a:pt x="240" y="574"/>
                      </a:lnTo>
                      <a:lnTo>
                        <a:pt x="235" y="571"/>
                      </a:lnTo>
                      <a:lnTo>
                        <a:pt x="231" y="568"/>
                      </a:lnTo>
                      <a:lnTo>
                        <a:pt x="226" y="564"/>
                      </a:lnTo>
                      <a:lnTo>
                        <a:pt x="221" y="563"/>
                      </a:lnTo>
                      <a:lnTo>
                        <a:pt x="216" y="559"/>
                      </a:lnTo>
                      <a:lnTo>
                        <a:pt x="211" y="556"/>
                      </a:lnTo>
                      <a:lnTo>
                        <a:pt x="206" y="553"/>
                      </a:lnTo>
                      <a:lnTo>
                        <a:pt x="201" y="551"/>
                      </a:lnTo>
                      <a:lnTo>
                        <a:pt x="196" y="548"/>
                      </a:lnTo>
                      <a:lnTo>
                        <a:pt x="191" y="546"/>
                      </a:lnTo>
                      <a:lnTo>
                        <a:pt x="185" y="543"/>
                      </a:lnTo>
                      <a:lnTo>
                        <a:pt x="180" y="541"/>
                      </a:lnTo>
                      <a:lnTo>
                        <a:pt x="177" y="539"/>
                      </a:lnTo>
                      <a:lnTo>
                        <a:pt x="173" y="539"/>
                      </a:lnTo>
                      <a:lnTo>
                        <a:pt x="172" y="538"/>
                      </a:lnTo>
                      <a:lnTo>
                        <a:pt x="168" y="538"/>
                      </a:lnTo>
                      <a:lnTo>
                        <a:pt x="165" y="536"/>
                      </a:lnTo>
                      <a:lnTo>
                        <a:pt x="162" y="536"/>
                      </a:lnTo>
                      <a:lnTo>
                        <a:pt x="160" y="534"/>
                      </a:lnTo>
                      <a:lnTo>
                        <a:pt x="157" y="534"/>
                      </a:lnTo>
                      <a:lnTo>
                        <a:pt x="153" y="534"/>
                      </a:lnTo>
                      <a:lnTo>
                        <a:pt x="150" y="533"/>
                      </a:lnTo>
                      <a:lnTo>
                        <a:pt x="148" y="533"/>
                      </a:lnTo>
                      <a:lnTo>
                        <a:pt x="145" y="533"/>
                      </a:lnTo>
                      <a:lnTo>
                        <a:pt x="142" y="531"/>
                      </a:lnTo>
                      <a:lnTo>
                        <a:pt x="138" y="531"/>
                      </a:lnTo>
                      <a:lnTo>
                        <a:pt x="137" y="531"/>
                      </a:lnTo>
                      <a:lnTo>
                        <a:pt x="133" y="531"/>
                      </a:lnTo>
                      <a:lnTo>
                        <a:pt x="130" y="529"/>
                      </a:lnTo>
                      <a:lnTo>
                        <a:pt x="127" y="529"/>
                      </a:lnTo>
                      <a:lnTo>
                        <a:pt x="123" y="529"/>
                      </a:lnTo>
                      <a:lnTo>
                        <a:pt x="122" y="529"/>
                      </a:lnTo>
                      <a:lnTo>
                        <a:pt x="118" y="528"/>
                      </a:lnTo>
                      <a:lnTo>
                        <a:pt x="115" y="528"/>
                      </a:lnTo>
                      <a:lnTo>
                        <a:pt x="112" y="528"/>
                      </a:lnTo>
                      <a:lnTo>
                        <a:pt x="110" y="528"/>
                      </a:lnTo>
                      <a:lnTo>
                        <a:pt x="107" y="528"/>
                      </a:lnTo>
                      <a:lnTo>
                        <a:pt x="103" y="528"/>
                      </a:lnTo>
                      <a:lnTo>
                        <a:pt x="100" y="528"/>
                      </a:lnTo>
                      <a:lnTo>
                        <a:pt x="98" y="528"/>
                      </a:lnTo>
                      <a:lnTo>
                        <a:pt x="95" y="528"/>
                      </a:lnTo>
                      <a:lnTo>
                        <a:pt x="92" y="528"/>
                      </a:lnTo>
                      <a:lnTo>
                        <a:pt x="88" y="528"/>
                      </a:lnTo>
                      <a:lnTo>
                        <a:pt x="87" y="528"/>
                      </a:lnTo>
                      <a:lnTo>
                        <a:pt x="80" y="529"/>
                      </a:lnTo>
                      <a:lnTo>
                        <a:pt x="75" y="529"/>
                      </a:lnTo>
                      <a:lnTo>
                        <a:pt x="70" y="531"/>
                      </a:lnTo>
                      <a:lnTo>
                        <a:pt x="65" y="533"/>
                      </a:lnTo>
                      <a:lnTo>
                        <a:pt x="60" y="533"/>
                      </a:lnTo>
                      <a:lnTo>
                        <a:pt x="55" y="534"/>
                      </a:lnTo>
                      <a:lnTo>
                        <a:pt x="52" y="538"/>
                      </a:lnTo>
                      <a:lnTo>
                        <a:pt x="48" y="541"/>
                      </a:lnTo>
                      <a:lnTo>
                        <a:pt x="43" y="543"/>
                      </a:lnTo>
                      <a:lnTo>
                        <a:pt x="40" y="548"/>
                      </a:lnTo>
                      <a:lnTo>
                        <a:pt x="37" y="553"/>
                      </a:lnTo>
                      <a:lnTo>
                        <a:pt x="35" y="556"/>
                      </a:lnTo>
                      <a:lnTo>
                        <a:pt x="32" y="561"/>
                      </a:lnTo>
                      <a:lnTo>
                        <a:pt x="28" y="568"/>
                      </a:lnTo>
                      <a:lnTo>
                        <a:pt x="27" y="569"/>
                      </a:lnTo>
                      <a:lnTo>
                        <a:pt x="25" y="573"/>
                      </a:lnTo>
                      <a:lnTo>
                        <a:pt x="25" y="576"/>
                      </a:lnTo>
                      <a:lnTo>
                        <a:pt x="23" y="579"/>
                      </a:lnTo>
                      <a:lnTo>
                        <a:pt x="22" y="581"/>
                      </a:lnTo>
                      <a:lnTo>
                        <a:pt x="20" y="584"/>
                      </a:lnTo>
                      <a:lnTo>
                        <a:pt x="20" y="588"/>
                      </a:lnTo>
                      <a:lnTo>
                        <a:pt x="18" y="591"/>
                      </a:lnTo>
                      <a:lnTo>
                        <a:pt x="17" y="594"/>
                      </a:lnTo>
                      <a:lnTo>
                        <a:pt x="17" y="597"/>
                      </a:lnTo>
                      <a:lnTo>
                        <a:pt x="15" y="601"/>
                      </a:lnTo>
                      <a:lnTo>
                        <a:pt x="15" y="604"/>
                      </a:lnTo>
                      <a:lnTo>
                        <a:pt x="13" y="607"/>
                      </a:lnTo>
                      <a:lnTo>
                        <a:pt x="13" y="611"/>
                      </a:lnTo>
                      <a:lnTo>
                        <a:pt x="12" y="614"/>
                      </a:lnTo>
                      <a:lnTo>
                        <a:pt x="12" y="616"/>
                      </a:lnTo>
                      <a:lnTo>
                        <a:pt x="10" y="619"/>
                      </a:lnTo>
                      <a:lnTo>
                        <a:pt x="10" y="622"/>
                      </a:lnTo>
                      <a:lnTo>
                        <a:pt x="8" y="626"/>
                      </a:lnTo>
                      <a:lnTo>
                        <a:pt x="8" y="629"/>
                      </a:lnTo>
                      <a:lnTo>
                        <a:pt x="8" y="632"/>
                      </a:lnTo>
                      <a:lnTo>
                        <a:pt x="7" y="636"/>
                      </a:lnTo>
                      <a:lnTo>
                        <a:pt x="7" y="639"/>
                      </a:lnTo>
                      <a:lnTo>
                        <a:pt x="7" y="642"/>
                      </a:lnTo>
                      <a:lnTo>
                        <a:pt x="5" y="646"/>
                      </a:lnTo>
                      <a:lnTo>
                        <a:pt x="5" y="649"/>
                      </a:lnTo>
                      <a:lnTo>
                        <a:pt x="5" y="652"/>
                      </a:lnTo>
                      <a:lnTo>
                        <a:pt x="5" y="656"/>
                      </a:lnTo>
                      <a:lnTo>
                        <a:pt x="3" y="659"/>
                      </a:lnTo>
                      <a:lnTo>
                        <a:pt x="3" y="662"/>
                      </a:lnTo>
                      <a:lnTo>
                        <a:pt x="3" y="664"/>
                      </a:lnTo>
                      <a:lnTo>
                        <a:pt x="3" y="667"/>
                      </a:lnTo>
                      <a:lnTo>
                        <a:pt x="2" y="672"/>
                      </a:lnTo>
                      <a:lnTo>
                        <a:pt x="2" y="679"/>
                      </a:lnTo>
                      <a:lnTo>
                        <a:pt x="2" y="684"/>
                      </a:lnTo>
                      <a:lnTo>
                        <a:pt x="0" y="689"/>
                      </a:lnTo>
                      <a:lnTo>
                        <a:pt x="0" y="692"/>
                      </a:lnTo>
                      <a:lnTo>
                        <a:pt x="0" y="697"/>
                      </a:lnTo>
                      <a:lnTo>
                        <a:pt x="2" y="701"/>
                      </a:lnTo>
                      <a:lnTo>
                        <a:pt x="3" y="704"/>
                      </a:lnTo>
                      <a:lnTo>
                        <a:pt x="7" y="707"/>
                      </a:lnTo>
                      <a:lnTo>
                        <a:pt x="10" y="709"/>
                      </a:lnTo>
                      <a:lnTo>
                        <a:pt x="15" y="711"/>
                      </a:lnTo>
                      <a:lnTo>
                        <a:pt x="22" y="712"/>
                      </a:lnTo>
                      <a:lnTo>
                        <a:pt x="27" y="712"/>
                      </a:lnTo>
                      <a:lnTo>
                        <a:pt x="33" y="714"/>
                      </a:lnTo>
                      <a:lnTo>
                        <a:pt x="35" y="714"/>
                      </a:lnTo>
                      <a:lnTo>
                        <a:pt x="38" y="716"/>
                      </a:lnTo>
                      <a:lnTo>
                        <a:pt x="42" y="716"/>
                      </a:lnTo>
                      <a:lnTo>
                        <a:pt x="45" y="717"/>
                      </a:lnTo>
                      <a:lnTo>
                        <a:pt x="47" y="717"/>
                      </a:lnTo>
                      <a:lnTo>
                        <a:pt x="50" y="717"/>
                      </a:lnTo>
                      <a:lnTo>
                        <a:pt x="53" y="717"/>
                      </a:lnTo>
                      <a:lnTo>
                        <a:pt x="57" y="719"/>
                      </a:lnTo>
                      <a:lnTo>
                        <a:pt x="58" y="719"/>
                      </a:lnTo>
                      <a:lnTo>
                        <a:pt x="62" y="719"/>
                      </a:lnTo>
                      <a:lnTo>
                        <a:pt x="65" y="719"/>
                      </a:lnTo>
                      <a:lnTo>
                        <a:pt x="68" y="721"/>
                      </a:lnTo>
                      <a:lnTo>
                        <a:pt x="70" y="721"/>
                      </a:lnTo>
                      <a:lnTo>
                        <a:pt x="73" y="721"/>
                      </a:lnTo>
                      <a:lnTo>
                        <a:pt x="77" y="721"/>
                      </a:lnTo>
                      <a:lnTo>
                        <a:pt x="80" y="722"/>
                      </a:lnTo>
                      <a:lnTo>
                        <a:pt x="82" y="722"/>
                      </a:lnTo>
                      <a:lnTo>
                        <a:pt x="85" y="722"/>
                      </a:lnTo>
                      <a:lnTo>
                        <a:pt x="88" y="722"/>
                      </a:lnTo>
                      <a:lnTo>
                        <a:pt x="92" y="724"/>
                      </a:lnTo>
                      <a:lnTo>
                        <a:pt x="93" y="724"/>
                      </a:lnTo>
                      <a:lnTo>
                        <a:pt x="97" y="724"/>
                      </a:lnTo>
                      <a:lnTo>
                        <a:pt x="100" y="724"/>
                      </a:lnTo>
                      <a:lnTo>
                        <a:pt x="103" y="726"/>
                      </a:lnTo>
                      <a:lnTo>
                        <a:pt x="107" y="726"/>
                      </a:lnTo>
                      <a:lnTo>
                        <a:pt x="110" y="726"/>
                      </a:lnTo>
                      <a:lnTo>
                        <a:pt x="112" y="726"/>
                      </a:lnTo>
                      <a:lnTo>
                        <a:pt x="115" y="726"/>
                      </a:lnTo>
                      <a:lnTo>
                        <a:pt x="118" y="726"/>
                      </a:lnTo>
                      <a:lnTo>
                        <a:pt x="122" y="726"/>
                      </a:lnTo>
                      <a:lnTo>
                        <a:pt x="125" y="727"/>
                      </a:lnTo>
                      <a:lnTo>
                        <a:pt x="127" y="727"/>
                      </a:lnTo>
                      <a:lnTo>
                        <a:pt x="130" y="727"/>
                      </a:lnTo>
                      <a:lnTo>
                        <a:pt x="133" y="727"/>
                      </a:lnTo>
                      <a:lnTo>
                        <a:pt x="137" y="729"/>
                      </a:lnTo>
                      <a:lnTo>
                        <a:pt x="138" y="729"/>
                      </a:lnTo>
                      <a:lnTo>
                        <a:pt x="142" y="729"/>
                      </a:lnTo>
                      <a:lnTo>
                        <a:pt x="145" y="729"/>
                      </a:lnTo>
                      <a:lnTo>
                        <a:pt x="148" y="729"/>
                      </a:lnTo>
                      <a:lnTo>
                        <a:pt x="152" y="731"/>
                      </a:lnTo>
                      <a:lnTo>
                        <a:pt x="153" y="731"/>
                      </a:lnTo>
                      <a:lnTo>
                        <a:pt x="157" y="731"/>
                      </a:lnTo>
                      <a:lnTo>
                        <a:pt x="160" y="731"/>
                      </a:lnTo>
                      <a:lnTo>
                        <a:pt x="163" y="732"/>
                      </a:lnTo>
                      <a:lnTo>
                        <a:pt x="165" y="732"/>
                      </a:lnTo>
                      <a:lnTo>
                        <a:pt x="168" y="732"/>
                      </a:lnTo>
                      <a:lnTo>
                        <a:pt x="172" y="732"/>
                      </a:lnTo>
                      <a:lnTo>
                        <a:pt x="175" y="734"/>
                      </a:lnTo>
                      <a:lnTo>
                        <a:pt x="178" y="734"/>
                      </a:lnTo>
                      <a:lnTo>
                        <a:pt x="182" y="734"/>
                      </a:lnTo>
                      <a:lnTo>
                        <a:pt x="183" y="734"/>
                      </a:lnTo>
                      <a:lnTo>
                        <a:pt x="187" y="736"/>
                      </a:lnTo>
                      <a:lnTo>
                        <a:pt x="190" y="736"/>
                      </a:lnTo>
                      <a:lnTo>
                        <a:pt x="193" y="737"/>
                      </a:lnTo>
                      <a:lnTo>
                        <a:pt x="195" y="737"/>
                      </a:lnTo>
                      <a:lnTo>
                        <a:pt x="198" y="739"/>
                      </a:lnTo>
                      <a:lnTo>
                        <a:pt x="203" y="739"/>
                      </a:lnTo>
                      <a:lnTo>
                        <a:pt x="206" y="737"/>
                      </a:lnTo>
                      <a:lnTo>
                        <a:pt x="210" y="732"/>
                      </a:lnTo>
                      <a:lnTo>
                        <a:pt x="211" y="729"/>
                      </a:lnTo>
                      <a:lnTo>
                        <a:pt x="211" y="722"/>
                      </a:lnTo>
                      <a:lnTo>
                        <a:pt x="211" y="717"/>
                      </a:lnTo>
                      <a:lnTo>
                        <a:pt x="213" y="712"/>
                      </a:lnTo>
                      <a:lnTo>
                        <a:pt x="213" y="707"/>
                      </a:lnTo>
                      <a:lnTo>
                        <a:pt x="215" y="701"/>
                      </a:lnTo>
                      <a:lnTo>
                        <a:pt x="216" y="696"/>
                      </a:lnTo>
                      <a:lnTo>
                        <a:pt x="216" y="691"/>
                      </a:lnTo>
                      <a:lnTo>
                        <a:pt x="218" y="686"/>
                      </a:lnTo>
                      <a:lnTo>
                        <a:pt x="223" y="687"/>
                      </a:lnTo>
                      <a:lnTo>
                        <a:pt x="226" y="687"/>
                      </a:lnTo>
                      <a:lnTo>
                        <a:pt x="231" y="689"/>
                      </a:lnTo>
                      <a:lnTo>
                        <a:pt x="236" y="691"/>
                      </a:lnTo>
                      <a:lnTo>
                        <a:pt x="240" y="692"/>
                      </a:lnTo>
                      <a:lnTo>
                        <a:pt x="245" y="692"/>
                      </a:lnTo>
                      <a:lnTo>
                        <a:pt x="250" y="694"/>
                      </a:lnTo>
                      <a:lnTo>
                        <a:pt x="253" y="696"/>
                      </a:lnTo>
                      <a:lnTo>
                        <a:pt x="258" y="696"/>
                      </a:lnTo>
                      <a:lnTo>
                        <a:pt x="261" y="697"/>
                      </a:lnTo>
                      <a:lnTo>
                        <a:pt x="266" y="697"/>
                      </a:lnTo>
                      <a:lnTo>
                        <a:pt x="271" y="699"/>
                      </a:lnTo>
                      <a:lnTo>
                        <a:pt x="275" y="699"/>
                      </a:lnTo>
                      <a:lnTo>
                        <a:pt x="280" y="701"/>
                      </a:lnTo>
                      <a:lnTo>
                        <a:pt x="285" y="701"/>
                      </a:lnTo>
                      <a:lnTo>
                        <a:pt x="290" y="702"/>
                      </a:lnTo>
                      <a:lnTo>
                        <a:pt x="293" y="702"/>
                      </a:lnTo>
                      <a:lnTo>
                        <a:pt x="298" y="702"/>
                      </a:lnTo>
                      <a:lnTo>
                        <a:pt x="301" y="704"/>
                      </a:lnTo>
                      <a:lnTo>
                        <a:pt x="306" y="704"/>
                      </a:lnTo>
                      <a:lnTo>
                        <a:pt x="311" y="704"/>
                      </a:lnTo>
                      <a:lnTo>
                        <a:pt x="315" y="704"/>
                      </a:lnTo>
                      <a:lnTo>
                        <a:pt x="320" y="704"/>
                      </a:lnTo>
                      <a:lnTo>
                        <a:pt x="325" y="706"/>
                      </a:lnTo>
                      <a:lnTo>
                        <a:pt x="328" y="706"/>
                      </a:lnTo>
                      <a:lnTo>
                        <a:pt x="333" y="706"/>
                      </a:lnTo>
                      <a:lnTo>
                        <a:pt x="336" y="706"/>
                      </a:lnTo>
                      <a:lnTo>
                        <a:pt x="341" y="706"/>
                      </a:lnTo>
                      <a:lnTo>
                        <a:pt x="346" y="706"/>
                      </a:lnTo>
                      <a:lnTo>
                        <a:pt x="350" y="706"/>
                      </a:lnTo>
                      <a:lnTo>
                        <a:pt x="355" y="706"/>
                      </a:lnTo>
                      <a:lnTo>
                        <a:pt x="360" y="707"/>
                      </a:lnTo>
                      <a:lnTo>
                        <a:pt x="363" y="706"/>
                      </a:lnTo>
                      <a:lnTo>
                        <a:pt x="368" y="706"/>
                      </a:lnTo>
                      <a:lnTo>
                        <a:pt x="373" y="706"/>
                      </a:lnTo>
                      <a:lnTo>
                        <a:pt x="376" y="706"/>
                      </a:lnTo>
                      <a:lnTo>
                        <a:pt x="381" y="706"/>
                      </a:lnTo>
                      <a:lnTo>
                        <a:pt x="386" y="706"/>
                      </a:lnTo>
                      <a:lnTo>
                        <a:pt x="390" y="706"/>
                      </a:lnTo>
                      <a:lnTo>
                        <a:pt x="395" y="706"/>
                      </a:lnTo>
                      <a:lnTo>
                        <a:pt x="400" y="704"/>
                      </a:lnTo>
                      <a:lnTo>
                        <a:pt x="405" y="704"/>
                      </a:lnTo>
                      <a:lnTo>
                        <a:pt x="408" y="704"/>
                      </a:lnTo>
                      <a:lnTo>
                        <a:pt x="413" y="704"/>
                      </a:lnTo>
                      <a:lnTo>
                        <a:pt x="418" y="704"/>
                      </a:lnTo>
                      <a:lnTo>
                        <a:pt x="421" y="704"/>
                      </a:lnTo>
                      <a:lnTo>
                        <a:pt x="426" y="704"/>
                      </a:lnTo>
                      <a:lnTo>
                        <a:pt x="431" y="704"/>
                      </a:lnTo>
                      <a:lnTo>
                        <a:pt x="436" y="702"/>
                      </a:lnTo>
                      <a:lnTo>
                        <a:pt x="441" y="702"/>
                      </a:lnTo>
                      <a:lnTo>
                        <a:pt x="444" y="702"/>
                      </a:lnTo>
                      <a:lnTo>
                        <a:pt x="449" y="702"/>
                      </a:lnTo>
                      <a:lnTo>
                        <a:pt x="454" y="701"/>
                      </a:lnTo>
                      <a:lnTo>
                        <a:pt x="459" y="701"/>
                      </a:lnTo>
                      <a:lnTo>
                        <a:pt x="464" y="701"/>
                      </a:lnTo>
                      <a:lnTo>
                        <a:pt x="468" y="701"/>
                      </a:lnTo>
                      <a:lnTo>
                        <a:pt x="473" y="699"/>
                      </a:lnTo>
                      <a:lnTo>
                        <a:pt x="478" y="699"/>
                      </a:lnTo>
                      <a:lnTo>
                        <a:pt x="483" y="699"/>
                      </a:lnTo>
                      <a:lnTo>
                        <a:pt x="488" y="699"/>
                      </a:lnTo>
                      <a:lnTo>
                        <a:pt x="493" y="697"/>
                      </a:lnTo>
                      <a:lnTo>
                        <a:pt x="498" y="697"/>
                      </a:lnTo>
                      <a:lnTo>
                        <a:pt x="503" y="697"/>
                      </a:lnTo>
                      <a:lnTo>
                        <a:pt x="508" y="697"/>
                      </a:lnTo>
                      <a:lnTo>
                        <a:pt x="511" y="696"/>
                      </a:lnTo>
                      <a:lnTo>
                        <a:pt x="514" y="696"/>
                      </a:lnTo>
                      <a:lnTo>
                        <a:pt x="518" y="696"/>
                      </a:lnTo>
                      <a:lnTo>
                        <a:pt x="521" y="696"/>
                      </a:lnTo>
                      <a:lnTo>
                        <a:pt x="526" y="694"/>
                      </a:lnTo>
                      <a:lnTo>
                        <a:pt x="529" y="694"/>
                      </a:lnTo>
                      <a:lnTo>
                        <a:pt x="533" y="694"/>
                      </a:lnTo>
                      <a:lnTo>
                        <a:pt x="538" y="694"/>
                      </a:lnTo>
                      <a:lnTo>
                        <a:pt x="541" y="692"/>
                      </a:lnTo>
                      <a:lnTo>
                        <a:pt x="546" y="692"/>
                      </a:lnTo>
                      <a:lnTo>
                        <a:pt x="549" y="691"/>
                      </a:lnTo>
                      <a:lnTo>
                        <a:pt x="554" y="691"/>
                      </a:lnTo>
                      <a:lnTo>
                        <a:pt x="558" y="689"/>
                      </a:lnTo>
                      <a:lnTo>
                        <a:pt x="561" y="689"/>
                      </a:lnTo>
                      <a:lnTo>
                        <a:pt x="566" y="687"/>
                      </a:lnTo>
                      <a:lnTo>
                        <a:pt x="569" y="687"/>
                      </a:lnTo>
                      <a:lnTo>
                        <a:pt x="573" y="684"/>
                      </a:lnTo>
                      <a:lnTo>
                        <a:pt x="576" y="684"/>
                      </a:lnTo>
                      <a:lnTo>
                        <a:pt x="579" y="681"/>
                      </a:lnTo>
                      <a:lnTo>
                        <a:pt x="583" y="681"/>
                      </a:lnTo>
                      <a:lnTo>
                        <a:pt x="586" y="677"/>
                      </a:lnTo>
                      <a:lnTo>
                        <a:pt x="589" y="676"/>
                      </a:lnTo>
                      <a:lnTo>
                        <a:pt x="593" y="674"/>
                      </a:lnTo>
                      <a:lnTo>
                        <a:pt x="596" y="672"/>
                      </a:lnTo>
                      <a:lnTo>
                        <a:pt x="599" y="669"/>
                      </a:lnTo>
                      <a:lnTo>
                        <a:pt x="601" y="666"/>
                      </a:lnTo>
                      <a:lnTo>
                        <a:pt x="603" y="662"/>
                      </a:lnTo>
                      <a:lnTo>
                        <a:pt x="606" y="661"/>
                      </a:lnTo>
                      <a:lnTo>
                        <a:pt x="608" y="656"/>
                      </a:lnTo>
                      <a:lnTo>
                        <a:pt x="609" y="652"/>
                      </a:lnTo>
                      <a:lnTo>
                        <a:pt x="611" y="647"/>
                      </a:lnTo>
                      <a:lnTo>
                        <a:pt x="613" y="644"/>
                      </a:lnTo>
                      <a:lnTo>
                        <a:pt x="613" y="642"/>
                      </a:lnTo>
                      <a:lnTo>
                        <a:pt x="613" y="639"/>
                      </a:lnTo>
                      <a:lnTo>
                        <a:pt x="613" y="637"/>
                      </a:lnTo>
                      <a:lnTo>
                        <a:pt x="614" y="634"/>
                      </a:lnTo>
                      <a:lnTo>
                        <a:pt x="613" y="629"/>
                      </a:lnTo>
                      <a:lnTo>
                        <a:pt x="613" y="626"/>
                      </a:lnTo>
                      <a:lnTo>
                        <a:pt x="613" y="622"/>
                      </a:lnTo>
                      <a:lnTo>
                        <a:pt x="613" y="617"/>
                      </a:lnTo>
                      <a:lnTo>
                        <a:pt x="613" y="614"/>
                      </a:lnTo>
                      <a:lnTo>
                        <a:pt x="611" y="609"/>
                      </a:lnTo>
                      <a:lnTo>
                        <a:pt x="611" y="604"/>
                      </a:lnTo>
                      <a:lnTo>
                        <a:pt x="611" y="599"/>
                      </a:lnTo>
                      <a:lnTo>
                        <a:pt x="609" y="594"/>
                      </a:lnTo>
                      <a:lnTo>
                        <a:pt x="609" y="589"/>
                      </a:lnTo>
                      <a:lnTo>
                        <a:pt x="609" y="584"/>
                      </a:lnTo>
                      <a:lnTo>
                        <a:pt x="609" y="579"/>
                      </a:lnTo>
                      <a:lnTo>
                        <a:pt x="608" y="574"/>
                      </a:lnTo>
                      <a:lnTo>
                        <a:pt x="608" y="569"/>
                      </a:lnTo>
                      <a:lnTo>
                        <a:pt x="606" y="564"/>
                      </a:lnTo>
                      <a:lnTo>
                        <a:pt x="606" y="561"/>
                      </a:lnTo>
                      <a:lnTo>
                        <a:pt x="604" y="556"/>
                      </a:lnTo>
                      <a:lnTo>
                        <a:pt x="604" y="553"/>
                      </a:lnTo>
                      <a:lnTo>
                        <a:pt x="603" y="548"/>
                      </a:lnTo>
                      <a:lnTo>
                        <a:pt x="603" y="546"/>
                      </a:lnTo>
                      <a:lnTo>
                        <a:pt x="601" y="541"/>
                      </a:lnTo>
                      <a:lnTo>
                        <a:pt x="601" y="539"/>
                      </a:lnTo>
                      <a:lnTo>
                        <a:pt x="601" y="536"/>
                      </a:lnTo>
                      <a:lnTo>
                        <a:pt x="601" y="534"/>
                      </a:lnTo>
                      <a:lnTo>
                        <a:pt x="599" y="531"/>
                      </a:lnTo>
                      <a:lnTo>
                        <a:pt x="599" y="526"/>
                      </a:lnTo>
                      <a:lnTo>
                        <a:pt x="599" y="523"/>
                      </a:lnTo>
                      <a:lnTo>
                        <a:pt x="599" y="519"/>
                      </a:lnTo>
                      <a:lnTo>
                        <a:pt x="599" y="516"/>
                      </a:lnTo>
                      <a:lnTo>
                        <a:pt x="599" y="511"/>
                      </a:lnTo>
                      <a:lnTo>
                        <a:pt x="599" y="508"/>
                      </a:lnTo>
                      <a:lnTo>
                        <a:pt x="599" y="504"/>
                      </a:lnTo>
                      <a:lnTo>
                        <a:pt x="599" y="501"/>
                      </a:lnTo>
                      <a:lnTo>
                        <a:pt x="598" y="496"/>
                      </a:lnTo>
                      <a:lnTo>
                        <a:pt x="598" y="493"/>
                      </a:lnTo>
                      <a:lnTo>
                        <a:pt x="598" y="489"/>
                      </a:lnTo>
                      <a:lnTo>
                        <a:pt x="598" y="486"/>
                      </a:lnTo>
                      <a:lnTo>
                        <a:pt x="598" y="483"/>
                      </a:lnTo>
                      <a:lnTo>
                        <a:pt x="599" y="478"/>
                      </a:lnTo>
                      <a:lnTo>
                        <a:pt x="599" y="474"/>
                      </a:lnTo>
                      <a:lnTo>
                        <a:pt x="599" y="471"/>
                      </a:lnTo>
                      <a:lnTo>
                        <a:pt x="599" y="468"/>
                      </a:lnTo>
                      <a:lnTo>
                        <a:pt x="599" y="464"/>
                      </a:lnTo>
                      <a:lnTo>
                        <a:pt x="599" y="459"/>
                      </a:lnTo>
                      <a:lnTo>
                        <a:pt x="599" y="456"/>
                      </a:lnTo>
                      <a:lnTo>
                        <a:pt x="599" y="453"/>
                      </a:lnTo>
                      <a:lnTo>
                        <a:pt x="599" y="449"/>
                      </a:lnTo>
                      <a:lnTo>
                        <a:pt x="601" y="446"/>
                      </a:lnTo>
                      <a:lnTo>
                        <a:pt x="601" y="443"/>
                      </a:lnTo>
                      <a:lnTo>
                        <a:pt x="601" y="439"/>
                      </a:lnTo>
                      <a:lnTo>
                        <a:pt x="601" y="434"/>
                      </a:lnTo>
                      <a:lnTo>
                        <a:pt x="603" y="431"/>
                      </a:lnTo>
                      <a:lnTo>
                        <a:pt x="603" y="428"/>
                      </a:lnTo>
                      <a:lnTo>
                        <a:pt x="603" y="424"/>
                      </a:lnTo>
                      <a:lnTo>
                        <a:pt x="604" y="421"/>
                      </a:lnTo>
                      <a:lnTo>
                        <a:pt x="604" y="418"/>
                      </a:lnTo>
                      <a:lnTo>
                        <a:pt x="606" y="414"/>
                      </a:lnTo>
                      <a:lnTo>
                        <a:pt x="606" y="409"/>
                      </a:lnTo>
                      <a:lnTo>
                        <a:pt x="606" y="406"/>
                      </a:lnTo>
                      <a:lnTo>
                        <a:pt x="606" y="403"/>
                      </a:lnTo>
                      <a:lnTo>
                        <a:pt x="608" y="399"/>
                      </a:lnTo>
                      <a:lnTo>
                        <a:pt x="608" y="396"/>
                      </a:lnTo>
                      <a:lnTo>
                        <a:pt x="609" y="393"/>
                      </a:lnTo>
                      <a:lnTo>
                        <a:pt x="609" y="388"/>
                      </a:lnTo>
                      <a:lnTo>
                        <a:pt x="611" y="384"/>
                      </a:lnTo>
                      <a:lnTo>
                        <a:pt x="611" y="381"/>
                      </a:lnTo>
                      <a:lnTo>
                        <a:pt x="613" y="378"/>
                      </a:lnTo>
                      <a:lnTo>
                        <a:pt x="613" y="375"/>
                      </a:lnTo>
                      <a:lnTo>
                        <a:pt x="614" y="371"/>
                      </a:lnTo>
                      <a:lnTo>
                        <a:pt x="614" y="368"/>
                      </a:lnTo>
                      <a:lnTo>
                        <a:pt x="616" y="363"/>
                      </a:lnTo>
                      <a:lnTo>
                        <a:pt x="616" y="361"/>
                      </a:lnTo>
                      <a:lnTo>
                        <a:pt x="618" y="358"/>
                      </a:lnTo>
                      <a:lnTo>
                        <a:pt x="618" y="353"/>
                      </a:lnTo>
                      <a:lnTo>
                        <a:pt x="619" y="350"/>
                      </a:lnTo>
                      <a:lnTo>
                        <a:pt x="621" y="346"/>
                      </a:lnTo>
                      <a:lnTo>
                        <a:pt x="621" y="343"/>
                      </a:lnTo>
                      <a:lnTo>
                        <a:pt x="623" y="340"/>
                      </a:lnTo>
                      <a:lnTo>
                        <a:pt x="623" y="335"/>
                      </a:lnTo>
                      <a:lnTo>
                        <a:pt x="624" y="333"/>
                      </a:lnTo>
                      <a:lnTo>
                        <a:pt x="626" y="330"/>
                      </a:lnTo>
                      <a:lnTo>
                        <a:pt x="626" y="325"/>
                      </a:lnTo>
                      <a:lnTo>
                        <a:pt x="628" y="323"/>
                      </a:lnTo>
                      <a:lnTo>
                        <a:pt x="629" y="318"/>
                      </a:lnTo>
                      <a:lnTo>
                        <a:pt x="631" y="315"/>
                      </a:lnTo>
                      <a:lnTo>
                        <a:pt x="631" y="311"/>
                      </a:lnTo>
                      <a:lnTo>
                        <a:pt x="633" y="308"/>
                      </a:lnTo>
                      <a:lnTo>
                        <a:pt x="633" y="305"/>
                      </a:lnTo>
                      <a:lnTo>
                        <a:pt x="634" y="301"/>
                      </a:lnTo>
                      <a:lnTo>
                        <a:pt x="636" y="298"/>
                      </a:lnTo>
                      <a:lnTo>
                        <a:pt x="637" y="293"/>
                      </a:lnTo>
                      <a:lnTo>
                        <a:pt x="639" y="290"/>
                      </a:lnTo>
                      <a:lnTo>
                        <a:pt x="641" y="285"/>
                      </a:lnTo>
                      <a:lnTo>
                        <a:pt x="642" y="280"/>
                      </a:lnTo>
                      <a:lnTo>
                        <a:pt x="644" y="276"/>
                      </a:lnTo>
                      <a:lnTo>
                        <a:pt x="646" y="271"/>
                      </a:lnTo>
                      <a:lnTo>
                        <a:pt x="647" y="266"/>
                      </a:lnTo>
                      <a:lnTo>
                        <a:pt x="649" y="263"/>
                      </a:lnTo>
                      <a:lnTo>
                        <a:pt x="651" y="258"/>
                      </a:lnTo>
                      <a:lnTo>
                        <a:pt x="654" y="255"/>
                      </a:lnTo>
                      <a:lnTo>
                        <a:pt x="656" y="250"/>
                      </a:lnTo>
                      <a:lnTo>
                        <a:pt x="657" y="245"/>
                      </a:lnTo>
                      <a:lnTo>
                        <a:pt x="659" y="241"/>
                      </a:lnTo>
                      <a:lnTo>
                        <a:pt x="661" y="236"/>
                      </a:lnTo>
                      <a:lnTo>
                        <a:pt x="664" y="233"/>
                      </a:lnTo>
                      <a:lnTo>
                        <a:pt x="666" y="228"/>
                      </a:lnTo>
                      <a:lnTo>
                        <a:pt x="667" y="225"/>
                      </a:lnTo>
                      <a:lnTo>
                        <a:pt x="669" y="220"/>
                      </a:lnTo>
                      <a:lnTo>
                        <a:pt x="671" y="216"/>
                      </a:lnTo>
                      <a:lnTo>
                        <a:pt x="672" y="211"/>
                      </a:lnTo>
                      <a:lnTo>
                        <a:pt x="674" y="208"/>
                      </a:lnTo>
                      <a:lnTo>
                        <a:pt x="677" y="203"/>
                      </a:lnTo>
                      <a:lnTo>
                        <a:pt x="679" y="200"/>
                      </a:lnTo>
                      <a:lnTo>
                        <a:pt x="681" y="195"/>
                      </a:lnTo>
                      <a:lnTo>
                        <a:pt x="682" y="190"/>
                      </a:lnTo>
                      <a:lnTo>
                        <a:pt x="684" y="186"/>
                      </a:lnTo>
                      <a:lnTo>
                        <a:pt x="686" y="181"/>
                      </a:lnTo>
                      <a:lnTo>
                        <a:pt x="687" y="176"/>
                      </a:lnTo>
                      <a:lnTo>
                        <a:pt x="689" y="173"/>
                      </a:lnTo>
                      <a:lnTo>
                        <a:pt x="691" y="168"/>
                      </a:lnTo>
                      <a:lnTo>
                        <a:pt x="692" y="165"/>
                      </a:lnTo>
                      <a:lnTo>
                        <a:pt x="692" y="162"/>
                      </a:lnTo>
                      <a:lnTo>
                        <a:pt x="694" y="160"/>
                      </a:lnTo>
                      <a:lnTo>
                        <a:pt x="696" y="155"/>
                      </a:lnTo>
                      <a:lnTo>
                        <a:pt x="697" y="152"/>
                      </a:lnTo>
                      <a:lnTo>
                        <a:pt x="699" y="147"/>
                      </a:lnTo>
                      <a:lnTo>
                        <a:pt x="701" y="140"/>
                      </a:lnTo>
                      <a:lnTo>
                        <a:pt x="702" y="138"/>
                      </a:lnTo>
                      <a:lnTo>
                        <a:pt x="704" y="135"/>
                      </a:lnTo>
                      <a:lnTo>
                        <a:pt x="706" y="132"/>
                      </a:lnTo>
                      <a:lnTo>
                        <a:pt x="707" y="128"/>
                      </a:lnTo>
                      <a:lnTo>
                        <a:pt x="709" y="125"/>
                      </a:lnTo>
                      <a:lnTo>
                        <a:pt x="711" y="122"/>
                      </a:lnTo>
                      <a:lnTo>
                        <a:pt x="712" y="118"/>
                      </a:lnTo>
                      <a:lnTo>
                        <a:pt x="712" y="115"/>
                      </a:lnTo>
                      <a:lnTo>
                        <a:pt x="714" y="112"/>
                      </a:lnTo>
                      <a:lnTo>
                        <a:pt x="716" y="107"/>
                      </a:lnTo>
                      <a:lnTo>
                        <a:pt x="717" y="105"/>
                      </a:lnTo>
                      <a:lnTo>
                        <a:pt x="719" y="102"/>
                      </a:lnTo>
                      <a:lnTo>
                        <a:pt x="721" y="97"/>
                      </a:lnTo>
                      <a:lnTo>
                        <a:pt x="722" y="93"/>
                      </a:lnTo>
                      <a:lnTo>
                        <a:pt x="722" y="90"/>
                      </a:lnTo>
                      <a:lnTo>
                        <a:pt x="724" y="87"/>
                      </a:lnTo>
                      <a:lnTo>
                        <a:pt x="726" y="83"/>
                      </a:lnTo>
                      <a:lnTo>
                        <a:pt x="727" y="82"/>
                      </a:lnTo>
                      <a:lnTo>
                        <a:pt x="729" y="78"/>
                      </a:lnTo>
                      <a:lnTo>
                        <a:pt x="731" y="75"/>
                      </a:lnTo>
                      <a:lnTo>
                        <a:pt x="734" y="77"/>
                      </a:lnTo>
                      <a:lnTo>
                        <a:pt x="736" y="78"/>
                      </a:lnTo>
                      <a:lnTo>
                        <a:pt x="739" y="78"/>
                      </a:lnTo>
                      <a:lnTo>
                        <a:pt x="742" y="77"/>
                      </a:lnTo>
                      <a:lnTo>
                        <a:pt x="746" y="73"/>
                      </a:lnTo>
                      <a:lnTo>
                        <a:pt x="747" y="70"/>
                      </a:lnTo>
                      <a:lnTo>
                        <a:pt x="751" y="65"/>
                      </a:lnTo>
                      <a:lnTo>
                        <a:pt x="754" y="62"/>
                      </a:lnTo>
                      <a:lnTo>
                        <a:pt x="756" y="58"/>
                      </a:lnTo>
                      <a:lnTo>
                        <a:pt x="759" y="55"/>
                      </a:lnTo>
                      <a:lnTo>
                        <a:pt x="762" y="52"/>
                      </a:lnTo>
                      <a:lnTo>
                        <a:pt x="766" y="48"/>
                      </a:lnTo>
                      <a:lnTo>
                        <a:pt x="769" y="45"/>
                      </a:lnTo>
                      <a:lnTo>
                        <a:pt x="771" y="42"/>
                      </a:lnTo>
                      <a:lnTo>
                        <a:pt x="774" y="38"/>
                      </a:lnTo>
                      <a:lnTo>
                        <a:pt x="777" y="35"/>
                      </a:lnTo>
                      <a:lnTo>
                        <a:pt x="779" y="30"/>
                      </a:lnTo>
                      <a:lnTo>
                        <a:pt x="782" y="27"/>
                      </a:lnTo>
                      <a:lnTo>
                        <a:pt x="786" y="23"/>
                      </a:lnTo>
                      <a:lnTo>
                        <a:pt x="789" y="18"/>
                      </a:lnTo>
                      <a:lnTo>
                        <a:pt x="789" y="15"/>
                      </a:lnTo>
                      <a:lnTo>
                        <a:pt x="789" y="12"/>
                      </a:lnTo>
                      <a:lnTo>
                        <a:pt x="787" y="7"/>
                      </a:lnTo>
                      <a:lnTo>
                        <a:pt x="786" y="3"/>
                      </a:lnTo>
                      <a:lnTo>
                        <a:pt x="782" y="2"/>
                      </a:lnTo>
                      <a:lnTo>
                        <a:pt x="779" y="0"/>
                      </a:lnTo>
                      <a:lnTo>
                        <a:pt x="776" y="0"/>
                      </a:lnTo>
                      <a:lnTo>
                        <a:pt x="77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0" name="Freeform 103"/>
                <p:cNvSpPr>
                  <a:spLocks/>
                </p:cNvSpPr>
                <p:nvPr/>
              </p:nvSpPr>
              <p:spPr bwMode="auto">
                <a:xfrm>
                  <a:off x="1628" y="1253"/>
                  <a:ext cx="395" cy="89"/>
                </a:xfrm>
                <a:custGeom>
                  <a:avLst/>
                  <a:gdLst>
                    <a:gd name="T0" fmla="*/ 382 w 395"/>
                    <a:gd name="T1" fmla="*/ 78 h 89"/>
                    <a:gd name="T2" fmla="*/ 363 w 395"/>
                    <a:gd name="T3" fmla="*/ 74 h 89"/>
                    <a:gd name="T4" fmla="*/ 345 w 395"/>
                    <a:gd name="T5" fmla="*/ 71 h 89"/>
                    <a:gd name="T6" fmla="*/ 327 w 395"/>
                    <a:gd name="T7" fmla="*/ 66 h 89"/>
                    <a:gd name="T8" fmla="*/ 308 w 395"/>
                    <a:gd name="T9" fmla="*/ 63 h 89"/>
                    <a:gd name="T10" fmla="*/ 290 w 395"/>
                    <a:gd name="T11" fmla="*/ 58 h 89"/>
                    <a:gd name="T12" fmla="*/ 273 w 395"/>
                    <a:gd name="T13" fmla="*/ 53 h 89"/>
                    <a:gd name="T14" fmla="*/ 255 w 395"/>
                    <a:gd name="T15" fmla="*/ 48 h 89"/>
                    <a:gd name="T16" fmla="*/ 237 w 395"/>
                    <a:gd name="T17" fmla="*/ 43 h 89"/>
                    <a:gd name="T18" fmla="*/ 218 w 395"/>
                    <a:gd name="T19" fmla="*/ 36 h 89"/>
                    <a:gd name="T20" fmla="*/ 200 w 395"/>
                    <a:gd name="T21" fmla="*/ 31 h 89"/>
                    <a:gd name="T22" fmla="*/ 182 w 395"/>
                    <a:gd name="T23" fmla="*/ 26 h 89"/>
                    <a:gd name="T24" fmla="*/ 164 w 395"/>
                    <a:gd name="T25" fmla="*/ 21 h 89"/>
                    <a:gd name="T26" fmla="*/ 145 w 395"/>
                    <a:gd name="T27" fmla="*/ 16 h 89"/>
                    <a:gd name="T28" fmla="*/ 127 w 395"/>
                    <a:gd name="T29" fmla="*/ 11 h 89"/>
                    <a:gd name="T30" fmla="*/ 109 w 395"/>
                    <a:gd name="T31" fmla="*/ 8 h 89"/>
                    <a:gd name="T32" fmla="*/ 90 w 395"/>
                    <a:gd name="T33" fmla="*/ 5 h 89"/>
                    <a:gd name="T34" fmla="*/ 72 w 395"/>
                    <a:gd name="T35" fmla="*/ 3 h 89"/>
                    <a:gd name="T36" fmla="*/ 54 w 395"/>
                    <a:gd name="T37" fmla="*/ 1 h 89"/>
                    <a:gd name="T38" fmla="*/ 35 w 395"/>
                    <a:gd name="T39" fmla="*/ 0 h 89"/>
                    <a:gd name="T40" fmla="*/ 17 w 395"/>
                    <a:gd name="T41" fmla="*/ 0 h 89"/>
                    <a:gd name="T42" fmla="*/ 2 w 395"/>
                    <a:gd name="T43" fmla="*/ 1 h 89"/>
                    <a:gd name="T44" fmla="*/ 4 w 395"/>
                    <a:gd name="T45" fmla="*/ 13 h 89"/>
                    <a:gd name="T46" fmla="*/ 22 w 395"/>
                    <a:gd name="T47" fmla="*/ 15 h 89"/>
                    <a:gd name="T48" fmla="*/ 39 w 395"/>
                    <a:gd name="T49" fmla="*/ 20 h 89"/>
                    <a:gd name="T50" fmla="*/ 57 w 395"/>
                    <a:gd name="T51" fmla="*/ 25 h 89"/>
                    <a:gd name="T52" fmla="*/ 75 w 395"/>
                    <a:gd name="T53" fmla="*/ 30 h 89"/>
                    <a:gd name="T54" fmla="*/ 94 w 395"/>
                    <a:gd name="T55" fmla="*/ 35 h 89"/>
                    <a:gd name="T56" fmla="*/ 112 w 395"/>
                    <a:gd name="T57" fmla="*/ 40 h 89"/>
                    <a:gd name="T58" fmla="*/ 130 w 395"/>
                    <a:gd name="T59" fmla="*/ 45 h 89"/>
                    <a:gd name="T60" fmla="*/ 149 w 395"/>
                    <a:gd name="T61" fmla="*/ 51 h 89"/>
                    <a:gd name="T62" fmla="*/ 167 w 395"/>
                    <a:gd name="T63" fmla="*/ 56 h 89"/>
                    <a:gd name="T64" fmla="*/ 185 w 395"/>
                    <a:gd name="T65" fmla="*/ 63 h 89"/>
                    <a:gd name="T66" fmla="*/ 203 w 395"/>
                    <a:gd name="T67" fmla="*/ 68 h 89"/>
                    <a:gd name="T68" fmla="*/ 222 w 395"/>
                    <a:gd name="T69" fmla="*/ 73 h 89"/>
                    <a:gd name="T70" fmla="*/ 240 w 395"/>
                    <a:gd name="T71" fmla="*/ 78 h 89"/>
                    <a:gd name="T72" fmla="*/ 258 w 395"/>
                    <a:gd name="T73" fmla="*/ 81 h 89"/>
                    <a:gd name="T74" fmla="*/ 277 w 395"/>
                    <a:gd name="T75" fmla="*/ 84 h 89"/>
                    <a:gd name="T76" fmla="*/ 295 w 395"/>
                    <a:gd name="T77" fmla="*/ 88 h 89"/>
                    <a:gd name="T78" fmla="*/ 313 w 395"/>
                    <a:gd name="T79" fmla="*/ 89 h 89"/>
                    <a:gd name="T80" fmla="*/ 332 w 395"/>
                    <a:gd name="T81" fmla="*/ 89 h 89"/>
                    <a:gd name="T82" fmla="*/ 350 w 395"/>
                    <a:gd name="T83" fmla="*/ 89 h 89"/>
                    <a:gd name="T84" fmla="*/ 368 w 395"/>
                    <a:gd name="T85" fmla="*/ 88 h 89"/>
                    <a:gd name="T86" fmla="*/ 387 w 395"/>
                    <a:gd name="T87" fmla="*/ 84 h 89"/>
                    <a:gd name="T88" fmla="*/ 393 w 395"/>
                    <a:gd name="T89" fmla="*/ 79 h 8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395"/>
                    <a:gd name="T136" fmla="*/ 0 h 89"/>
                    <a:gd name="T137" fmla="*/ 395 w 395"/>
                    <a:gd name="T138" fmla="*/ 89 h 8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395" h="89">
                      <a:moveTo>
                        <a:pt x="393" y="79"/>
                      </a:moveTo>
                      <a:lnTo>
                        <a:pt x="387" y="79"/>
                      </a:lnTo>
                      <a:lnTo>
                        <a:pt x="382" y="78"/>
                      </a:lnTo>
                      <a:lnTo>
                        <a:pt x="375" y="78"/>
                      </a:lnTo>
                      <a:lnTo>
                        <a:pt x="370" y="76"/>
                      </a:lnTo>
                      <a:lnTo>
                        <a:pt x="363" y="74"/>
                      </a:lnTo>
                      <a:lnTo>
                        <a:pt x="357" y="73"/>
                      </a:lnTo>
                      <a:lnTo>
                        <a:pt x="352" y="73"/>
                      </a:lnTo>
                      <a:lnTo>
                        <a:pt x="345" y="71"/>
                      </a:lnTo>
                      <a:lnTo>
                        <a:pt x="338" y="69"/>
                      </a:lnTo>
                      <a:lnTo>
                        <a:pt x="333" y="68"/>
                      </a:lnTo>
                      <a:lnTo>
                        <a:pt x="327" y="66"/>
                      </a:lnTo>
                      <a:lnTo>
                        <a:pt x="320" y="66"/>
                      </a:lnTo>
                      <a:lnTo>
                        <a:pt x="315" y="65"/>
                      </a:lnTo>
                      <a:lnTo>
                        <a:pt x="308" y="63"/>
                      </a:lnTo>
                      <a:lnTo>
                        <a:pt x="303" y="61"/>
                      </a:lnTo>
                      <a:lnTo>
                        <a:pt x="297" y="60"/>
                      </a:lnTo>
                      <a:lnTo>
                        <a:pt x="290" y="58"/>
                      </a:lnTo>
                      <a:lnTo>
                        <a:pt x="285" y="56"/>
                      </a:lnTo>
                      <a:lnTo>
                        <a:pt x="278" y="55"/>
                      </a:lnTo>
                      <a:lnTo>
                        <a:pt x="273" y="53"/>
                      </a:lnTo>
                      <a:lnTo>
                        <a:pt x="267" y="51"/>
                      </a:lnTo>
                      <a:lnTo>
                        <a:pt x="260" y="50"/>
                      </a:lnTo>
                      <a:lnTo>
                        <a:pt x="255" y="48"/>
                      </a:lnTo>
                      <a:lnTo>
                        <a:pt x="248" y="46"/>
                      </a:lnTo>
                      <a:lnTo>
                        <a:pt x="242" y="45"/>
                      </a:lnTo>
                      <a:lnTo>
                        <a:pt x="237" y="43"/>
                      </a:lnTo>
                      <a:lnTo>
                        <a:pt x="230" y="40"/>
                      </a:lnTo>
                      <a:lnTo>
                        <a:pt x="225" y="38"/>
                      </a:lnTo>
                      <a:lnTo>
                        <a:pt x="218" y="36"/>
                      </a:lnTo>
                      <a:lnTo>
                        <a:pt x="212" y="35"/>
                      </a:lnTo>
                      <a:lnTo>
                        <a:pt x="207" y="33"/>
                      </a:lnTo>
                      <a:lnTo>
                        <a:pt x="200" y="31"/>
                      </a:lnTo>
                      <a:lnTo>
                        <a:pt x="195" y="30"/>
                      </a:lnTo>
                      <a:lnTo>
                        <a:pt x="188" y="28"/>
                      </a:lnTo>
                      <a:lnTo>
                        <a:pt x="182" y="26"/>
                      </a:lnTo>
                      <a:lnTo>
                        <a:pt x="177" y="25"/>
                      </a:lnTo>
                      <a:lnTo>
                        <a:pt x="170" y="23"/>
                      </a:lnTo>
                      <a:lnTo>
                        <a:pt x="164" y="21"/>
                      </a:lnTo>
                      <a:lnTo>
                        <a:pt x="159" y="20"/>
                      </a:lnTo>
                      <a:lnTo>
                        <a:pt x="152" y="18"/>
                      </a:lnTo>
                      <a:lnTo>
                        <a:pt x="145" y="16"/>
                      </a:lnTo>
                      <a:lnTo>
                        <a:pt x="139" y="15"/>
                      </a:lnTo>
                      <a:lnTo>
                        <a:pt x="134" y="13"/>
                      </a:lnTo>
                      <a:lnTo>
                        <a:pt x="127" y="11"/>
                      </a:lnTo>
                      <a:lnTo>
                        <a:pt x="122" y="10"/>
                      </a:lnTo>
                      <a:lnTo>
                        <a:pt x="115" y="10"/>
                      </a:lnTo>
                      <a:lnTo>
                        <a:pt x="109" y="8"/>
                      </a:lnTo>
                      <a:lnTo>
                        <a:pt x="104" y="8"/>
                      </a:lnTo>
                      <a:lnTo>
                        <a:pt x="97" y="6"/>
                      </a:lnTo>
                      <a:lnTo>
                        <a:pt x="90" y="5"/>
                      </a:lnTo>
                      <a:lnTo>
                        <a:pt x="84" y="5"/>
                      </a:lnTo>
                      <a:lnTo>
                        <a:pt x="79" y="3"/>
                      </a:lnTo>
                      <a:lnTo>
                        <a:pt x="72" y="3"/>
                      </a:lnTo>
                      <a:lnTo>
                        <a:pt x="67" y="1"/>
                      </a:lnTo>
                      <a:lnTo>
                        <a:pt x="60" y="1"/>
                      </a:lnTo>
                      <a:lnTo>
                        <a:pt x="54" y="1"/>
                      </a:lnTo>
                      <a:lnTo>
                        <a:pt x="49" y="1"/>
                      </a:lnTo>
                      <a:lnTo>
                        <a:pt x="42" y="0"/>
                      </a:lnTo>
                      <a:lnTo>
                        <a:pt x="35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7" y="0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2" y="1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4" y="13"/>
                      </a:lnTo>
                      <a:lnTo>
                        <a:pt x="10" y="13"/>
                      </a:lnTo>
                      <a:lnTo>
                        <a:pt x="15" y="15"/>
                      </a:lnTo>
                      <a:lnTo>
                        <a:pt x="22" y="15"/>
                      </a:lnTo>
                      <a:lnTo>
                        <a:pt x="27" y="16"/>
                      </a:lnTo>
                      <a:lnTo>
                        <a:pt x="34" y="18"/>
                      </a:lnTo>
                      <a:lnTo>
                        <a:pt x="39" y="20"/>
                      </a:lnTo>
                      <a:lnTo>
                        <a:pt x="45" y="21"/>
                      </a:lnTo>
                      <a:lnTo>
                        <a:pt x="52" y="23"/>
                      </a:lnTo>
                      <a:lnTo>
                        <a:pt x="57" y="25"/>
                      </a:lnTo>
                      <a:lnTo>
                        <a:pt x="64" y="26"/>
                      </a:lnTo>
                      <a:lnTo>
                        <a:pt x="69" y="28"/>
                      </a:lnTo>
                      <a:lnTo>
                        <a:pt x="75" y="30"/>
                      </a:lnTo>
                      <a:lnTo>
                        <a:pt x="82" y="31"/>
                      </a:lnTo>
                      <a:lnTo>
                        <a:pt x="87" y="33"/>
                      </a:lnTo>
                      <a:lnTo>
                        <a:pt x="94" y="35"/>
                      </a:lnTo>
                      <a:lnTo>
                        <a:pt x="100" y="36"/>
                      </a:lnTo>
                      <a:lnTo>
                        <a:pt x="105" y="38"/>
                      </a:lnTo>
                      <a:lnTo>
                        <a:pt x="112" y="40"/>
                      </a:lnTo>
                      <a:lnTo>
                        <a:pt x="117" y="41"/>
                      </a:lnTo>
                      <a:lnTo>
                        <a:pt x="124" y="45"/>
                      </a:lnTo>
                      <a:lnTo>
                        <a:pt x="130" y="45"/>
                      </a:lnTo>
                      <a:lnTo>
                        <a:pt x="135" y="48"/>
                      </a:lnTo>
                      <a:lnTo>
                        <a:pt x="142" y="50"/>
                      </a:lnTo>
                      <a:lnTo>
                        <a:pt x="149" y="51"/>
                      </a:lnTo>
                      <a:lnTo>
                        <a:pt x="154" y="53"/>
                      </a:lnTo>
                      <a:lnTo>
                        <a:pt x="160" y="56"/>
                      </a:lnTo>
                      <a:lnTo>
                        <a:pt x="167" y="56"/>
                      </a:lnTo>
                      <a:lnTo>
                        <a:pt x="172" y="60"/>
                      </a:lnTo>
                      <a:lnTo>
                        <a:pt x="178" y="61"/>
                      </a:lnTo>
                      <a:lnTo>
                        <a:pt x="185" y="63"/>
                      </a:lnTo>
                      <a:lnTo>
                        <a:pt x="192" y="65"/>
                      </a:lnTo>
                      <a:lnTo>
                        <a:pt x="197" y="66"/>
                      </a:lnTo>
                      <a:lnTo>
                        <a:pt x="203" y="68"/>
                      </a:lnTo>
                      <a:lnTo>
                        <a:pt x="210" y="69"/>
                      </a:lnTo>
                      <a:lnTo>
                        <a:pt x="215" y="71"/>
                      </a:lnTo>
                      <a:lnTo>
                        <a:pt x="222" y="73"/>
                      </a:lnTo>
                      <a:lnTo>
                        <a:pt x="228" y="74"/>
                      </a:lnTo>
                      <a:lnTo>
                        <a:pt x="233" y="76"/>
                      </a:lnTo>
                      <a:lnTo>
                        <a:pt x="240" y="78"/>
                      </a:lnTo>
                      <a:lnTo>
                        <a:pt x="247" y="79"/>
                      </a:lnTo>
                      <a:lnTo>
                        <a:pt x="252" y="81"/>
                      </a:lnTo>
                      <a:lnTo>
                        <a:pt x="258" y="81"/>
                      </a:lnTo>
                      <a:lnTo>
                        <a:pt x="263" y="83"/>
                      </a:lnTo>
                      <a:lnTo>
                        <a:pt x="270" y="84"/>
                      </a:lnTo>
                      <a:lnTo>
                        <a:pt x="277" y="84"/>
                      </a:lnTo>
                      <a:lnTo>
                        <a:pt x="283" y="86"/>
                      </a:lnTo>
                      <a:lnTo>
                        <a:pt x="288" y="88"/>
                      </a:lnTo>
                      <a:lnTo>
                        <a:pt x="295" y="88"/>
                      </a:lnTo>
                      <a:lnTo>
                        <a:pt x="302" y="88"/>
                      </a:lnTo>
                      <a:lnTo>
                        <a:pt x="307" y="89"/>
                      </a:lnTo>
                      <a:lnTo>
                        <a:pt x="313" y="89"/>
                      </a:lnTo>
                      <a:lnTo>
                        <a:pt x="320" y="89"/>
                      </a:lnTo>
                      <a:lnTo>
                        <a:pt x="325" y="89"/>
                      </a:lnTo>
                      <a:lnTo>
                        <a:pt x="332" y="89"/>
                      </a:lnTo>
                      <a:lnTo>
                        <a:pt x="338" y="89"/>
                      </a:lnTo>
                      <a:lnTo>
                        <a:pt x="345" y="89"/>
                      </a:lnTo>
                      <a:lnTo>
                        <a:pt x="350" y="89"/>
                      </a:lnTo>
                      <a:lnTo>
                        <a:pt x="357" y="89"/>
                      </a:lnTo>
                      <a:lnTo>
                        <a:pt x="363" y="88"/>
                      </a:lnTo>
                      <a:lnTo>
                        <a:pt x="368" y="88"/>
                      </a:lnTo>
                      <a:lnTo>
                        <a:pt x="375" y="86"/>
                      </a:lnTo>
                      <a:lnTo>
                        <a:pt x="382" y="86"/>
                      </a:lnTo>
                      <a:lnTo>
                        <a:pt x="387" y="84"/>
                      </a:lnTo>
                      <a:lnTo>
                        <a:pt x="393" y="84"/>
                      </a:lnTo>
                      <a:lnTo>
                        <a:pt x="395" y="81"/>
                      </a:lnTo>
                      <a:lnTo>
                        <a:pt x="393" y="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1" name="Freeform 104"/>
                <p:cNvSpPr>
                  <a:spLocks/>
                </p:cNvSpPr>
                <p:nvPr/>
              </p:nvSpPr>
              <p:spPr bwMode="auto">
                <a:xfrm>
                  <a:off x="1815" y="1080"/>
                  <a:ext cx="120" cy="141"/>
                </a:xfrm>
                <a:custGeom>
                  <a:avLst/>
                  <a:gdLst>
                    <a:gd name="T0" fmla="*/ 113 w 120"/>
                    <a:gd name="T1" fmla="*/ 5 h 141"/>
                    <a:gd name="T2" fmla="*/ 101 w 120"/>
                    <a:gd name="T3" fmla="*/ 3 h 141"/>
                    <a:gd name="T4" fmla="*/ 91 w 120"/>
                    <a:gd name="T5" fmla="*/ 0 h 141"/>
                    <a:gd name="T6" fmla="*/ 83 w 120"/>
                    <a:gd name="T7" fmla="*/ 0 h 141"/>
                    <a:gd name="T8" fmla="*/ 68 w 120"/>
                    <a:gd name="T9" fmla="*/ 0 h 141"/>
                    <a:gd name="T10" fmla="*/ 60 w 120"/>
                    <a:gd name="T11" fmla="*/ 0 h 141"/>
                    <a:gd name="T12" fmla="*/ 51 w 120"/>
                    <a:gd name="T13" fmla="*/ 0 h 141"/>
                    <a:gd name="T14" fmla="*/ 41 w 120"/>
                    <a:gd name="T15" fmla="*/ 0 h 141"/>
                    <a:gd name="T16" fmla="*/ 33 w 120"/>
                    <a:gd name="T17" fmla="*/ 0 h 141"/>
                    <a:gd name="T18" fmla="*/ 23 w 120"/>
                    <a:gd name="T19" fmla="*/ 1 h 141"/>
                    <a:gd name="T20" fmla="*/ 15 w 120"/>
                    <a:gd name="T21" fmla="*/ 5 h 141"/>
                    <a:gd name="T22" fmla="*/ 6 w 120"/>
                    <a:gd name="T23" fmla="*/ 10 h 141"/>
                    <a:gd name="T24" fmla="*/ 1 w 120"/>
                    <a:gd name="T25" fmla="*/ 18 h 141"/>
                    <a:gd name="T26" fmla="*/ 0 w 120"/>
                    <a:gd name="T27" fmla="*/ 26 h 141"/>
                    <a:gd name="T28" fmla="*/ 3 w 120"/>
                    <a:gd name="T29" fmla="*/ 39 h 141"/>
                    <a:gd name="T30" fmla="*/ 8 w 120"/>
                    <a:gd name="T31" fmla="*/ 51 h 141"/>
                    <a:gd name="T32" fmla="*/ 11 w 120"/>
                    <a:gd name="T33" fmla="*/ 64 h 141"/>
                    <a:gd name="T34" fmla="*/ 16 w 120"/>
                    <a:gd name="T35" fmla="*/ 73 h 141"/>
                    <a:gd name="T36" fmla="*/ 21 w 120"/>
                    <a:gd name="T37" fmla="*/ 84 h 141"/>
                    <a:gd name="T38" fmla="*/ 26 w 120"/>
                    <a:gd name="T39" fmla="*/ 96 h 141"/>
                    <a:gd name="T40" fmla="*/ 30 w 120"/>
                    <a:gd name="T41" fmla="*/ 109 h 141"/>
                    <a:gd name="T42" fmla="*/ 36 w 120"/>
                    <a:gd name="T43" fmla="*/ 121 h 141"/>
                    <a:gd name="T44" fmla="*/ 43 w 120"/>
                    <a:gd name="T45" fmla="*/ 133 h 141"/>
                    <a:gd name="T46" fmla="*/ 50 w 120"/>
                    <a:gd name="T47" fmla="*/ 141 h 141"/>
                    <a:gd name="T48" fmla="*/ 55 w 120"/>
                    <a:gd name="T49" fmla="*/ 136 h 141"/>
                    <a:gd name="T50" fmla="*/ 51 w 120"/>
                    <a:gd name="T51" fmla="*/ 126 h 141"/>
                    <a:gd name="T52" fmla="*/ 46 w 120"/>
                    <a:gd name="T53" fmla="*/ 113 h 141"/>
                    <a:gd name="T54" fmla="*/ 41 w 120"/>
                    <a:gd name="T55" fmla="*/ 104 h 141"/>
                    <a:gd name="T56" fmla="*/ 35 w 120"/>
                    <a:gd name="T57" fmla="*/ 91 h 141"/>
                    <a:gd name="T58" fmla="*/ 30 w 120"/>
                    <a:gd name="T59" fmla="*/ 79 h 141"/>
                    <a:gd name="T60" fmla="*/ 26 w 120"/>
                    <a:gd name="T61" fmla="*/ 69 h 141"/>
                    <a:gd name="T62" fmla="*/ 21 w 120"/>
                    <a:gd name="T63" fmla="*/ 58 h 141"/>
                    <a:gd name="T64" fmla="*/ 20 w 120"/>
                    <a:gd name="T65" fmla="*/ 48 h 141"/>
                    <a:gd name="T66" fmla="*/ 16 w 120"/>
                    <a:gd name="T67" fmla="*/ 36 h 141"/>
                    <a:gd name="T68" fmla="*/ 16 w 120"/>
                    <a:gd name="T69" fmla="*/ 26 h 141"/>
                    <a:gd name="T70" fmla="*/ 21 w 120"/>
                    <a:gd name="T71" fmla="*/ 20 h 141"/>
                    <a:gd name="T72" fmla="*/ 31 w 120"/>
                    <a:gd name="T73" fmla="*/ 16 h 141"/>
                    <a:gd name="T74" fmla="*/ 43 w 120"/>
                    <a:gd name="T75" fmla="*/ 13 h 141"/>
                    <a:gd name="T76" fmla="*/ 56 w 120"/>
                    <a:gd name="T77" fmla="*/ 13 h 141"/>
                    <a:gd name="T78" fmla="*/ 66 w 120"/>
                    <a:gd name="T79" fmla="*/ 13 h 141"/>
                    <a:gd name="T80" fmla="*/ 80 w 120"/>
                    <a:gd name="T81" fmla="*/ 11 h 141"/>
                    <a:gd name="T82" fmla="*/ 91 w 120"/>
                    <a:gd name="T83" fmla="*/ 10 h 141"/>
                    <a:gd name="T84" fmla="*/ 101 w 120"/>
                    <a:gd name="T85" fmla="*/ 10 h 141"/>
                    <a:gd name="T86" fmla="*/ 111 w 120"/>
                    <a:gd name="T87" fmla="*/ 6 h 141"/>
                    <a:gd name="T88" fmla="*/ 120 w 120"/>
                    <a:gd name="T89" fmla="*/ 8 h 141"/>
                    <a:gd name="T90" fmla="*/ 120 w 120"/>
                    <a:gd name="T91" fmla="*/ 6 h 141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20"/>
                    <a:gd name="T139" fmla="*/ 0 h 141"/>
                    <a:gd name="T140" fmla="*/ 120 w 120"/>
                    <a:gd name="T141" fmla="*/ 141 h 141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20" h="141">
                      <a:moveTo>
                        <a:pt x="120" y="6"/>
                      </a:moveTo>
                      <a:lnTo>
                        <a:pt x="116" y="5"/>
                      </a:lnTo>
                      <a:lnTo>
                        <a:pt x="113" y="5"/>
                      </a:lnTo>
                      <a:lnTo>
                        <a:pt x="110" y="5"/>
                      </a:lnTo>
                      <a:lnTo>
                        <a:pt x="106" y="5"/>
                      </a:lnTo>
                      <a:lnTo>
                        <a:pt x="101" y="3"/>
                      </a:lnTo>
                      <a:lnTo>
                        <a:pt x="98" y="1"/>
                      </a:lnTo>
                      <a:lnTo>
                        <a:pt x="95" y="0"/>
                      </a:lnTo>
                      <a:lnTo>
                        <a:pt x="91" y="0"/>
                      </a:lnTo>
                      <a:lnTo>
                        <a:pt x="88" y="0"/>
                      </a:lnTo>
                      <a:lnTo>
                        <a:pt x="86" y="0"/>
                      </a:lnTo>
                      <a:lnTo>
                        <a:pt x="83" y="0"/>
                      </a:lnTo>
                      <a:lnTo>
                        <a:pt x="80" y="0"/>
                      </a:lnTo>
                      <a:lnTo>
                        <a:pt x="75" y="0"/>
                      </a:lnTo>
                      <a:lnTo>
                        <a:pt x="68" y="0"/>
                      </a:lnTo>
                      <a:lnTo>
                        <a:pt x="65" y="0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6" y="0"/>
                      </a:lnTo>
                      <a:lnTo>
                        <a:pt x="53" y="0"/>
                      </a:lnTo>
                      <a:lnTo>
                        <a:pt x="51" y="0"/>
                      </a:lnTo>
                      <a:lnTo>
                        <a:pt x="48" y="0"/>
                      </a:lnTo>
                      <a:lnTo>
                        <a:pt x="45" y="0"/>
                      </a:lnTo>
                      <a:lnTo>
                        <a:pt x="41" y="0"/>
                      </a:lnTo>
                      <a:lnTo>
                        <a:pt x="40" y="0"/>
                      </a:lnTo>
                      <a:lnTo>
                        <a:pt x="36" y="0"/>
                      </a:lnTo>
                      <a:lnTo>
                        <a:pt x="33" y="0"/>
                      </a:lnTo>
                      <a:lnTo>
                        <a:pt x="30" y="0"/>
                      </a:lnTo>
                      <a:lnTo>
                        <a:pt x="26" y="1"/>
                      </a:lnTo>
                      <a:lnTo>
                        <a:pt x="23" y="1"/>
                      </a:lnTo>
                      <a:lnTo>
                        <a:pt x="20" y="3"/>
                      </a:lnTo>
                      <a:lnTo>
                        <a:pt x="18" y="3"/>
                      </a:lnTo>
                      <a:lnTo>
                        <a:pt x="15" y="5"/>
                      </a:lnTo>
                      <a:lnTo>
                        <a:pt x="11" y="6"/>
                      </a:lnTo>
                      <a:lnTo>
                        <a:pt x="10" y="8"/>
                      </a:lnTo>
                      <a:lnTo>
                        <a:pt x="6" y="10"/>
                      </a:lnTo>
                      <a:lnTo>
                        <a:pt x="5" y="11"/>
                      </a:lnTo>
                      <a:lnTo>
                        <a:pt x="3" y="15"/>
                      </a:lnTo>
                      <a:lnTo>
                        <a:pt x="1" y="18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0" y="26"/>
                      </a:lnTo>
                      <a:lnTo>
                        <a:pt x="1" y="31"/>
                      </a:lnTo>
                      <a:lnTo>
                        <a:pt x="1" y="34"/>
                      </a:lnTo>
                      <a:lnTo>
                        <a:pt x="3" y="39"/>
                      </a:lnTo>
                      <a:lnTo>
                        <a:pt x="5" y="43"/>
                      </a:lnTo>
                      <a:lnTo>
                        <a:pt x="6" y="48"/>
                      </a:lnTo>
                      <a:lnTo>
                        <a:pt x="8" y="51"/>
                      </a:lnTo>
                      <a:lnTo>
                        <a:pt x="8" y="56"/>
                      </a:lnTo>
                      <a:lnTo>
                        <a:pt x="10" y="59"/>
                      </a:lnTo>
                      <a:lnTo>
                        <a:pt x="11" y="64"/>
                      </a:lnTo>
                      <a:lnTo>
                        <a:pt x="13" y="68"/>
                      </a:lnTo>
                      <a:lnTo>
                        <a:pt x="15" y="69"/>
                      </a:lnTo>
                      <a:lnTo>
                        <a:pt x="16" y="73"/>
                      </a:lnTo>
                      <a:lnTo>
                        <a:pt x="18" y="76"/>
                      </a:lnTo>
                      <a:lnTo>
                        <a:pt x="20" y="79"/>
                      </a:lnTo>
                      <a:lnTo>
                        <a:pt x="21" y="84"/>
                      </a:lnTo>
                      <a:lnTo>
                        <a:pt x="23" y="88"/>
                      </a:lnTo>
                      <a:lnTo>
                        <a:pt x="25" y="93"/>
                      </a:lnTo>
                      <a:lnTo>
                        <a:pt x="26" y="96"/>
                      </a:lnTo>
                      <a:lnTo>
                        <a:pt x="28" y="101"/>
                      </a:lnTo>
                      <a:lnTo>
                        <a:pt x="30" y="104"/>
                      </a:lnTo>
                      <a:lnTo>
                        <a:pt x="30" y="109"/>
                      </a:lnTo>
                      <a:lnTo>
                        <a:pt x="31" y="113"/>
                      </a:lnTo>
                      <a:lnTo>
                        <a:pt x="33" y="118"/>
                      </a:lnTo>
                      <a:lnTo>
                        <a:pt x="36" y="121"/>
                      </a:lnTo>
                      <a:lnTo>
                        <a:pt x="38" y="124"/>
                      </a:lnTo>
                      <a:lnTo>
                        <a:pt x="40" y="129"/>
                      </a:lnTo>
                      <a:lnTo>
                        <a:pt x="43" y="133"/>
                      </a:lnTo>
                      <a:lnTo>
                        <a:pt x="45" y="136"/>
                      </a:lnTo>
                      <a:lnTo>
                        <a:pt x="48" y="139"/>
                      </a:lnTo>
                      <a:lnTo>
                        <a:pt x="50" y="141"/>
                      </a:lnTo>
                      <a:lnTo>
                        <a:pt x="53" y="139"/>
                      </a:lnTo>
                      <a:lnTo>
                        <a:pt x="53" y="138"/>
                      </a:lnTo>
                      <a:lnTo>
                        <a:pt x="55" y="136"/>
                      </a:lnTo>
                      <a:lnTo>
                        <a:pt x="53" y="133"/>
                      </a:lnTo>
                      <a:lnTo>
                        <a:pt x="53" y="129"/>
                      </a:lnTo>
                      <a:lnTo>
                        <a:pt x="51" y="126"/>
                      </a:lnTo>
                      <a:lnTo>
                        <a:pt x="51" y="124"/>
                      </a:lnTo>
                      <a:lnTo>
                        <a:pt x="48" y="118"/>
                      </a:lnTo>
                      <a:lnTo>
                        <a:pt x="46" y="113"/>
                      </a:lnTo>
                      <a:lnTo>
                        <a:pt x="45" y="109"/>
                      </a:lnTo>
                      <a:lnTo>
                        <a:pt x="43" y="106"/>
                      </a:lnTo>
                      <a:lnTo>
                        <a:pt x="41" y="104"/>
                      </a:lnTo>
                      <a:lnTo>
                        <a:pt x="40" y="101"/>
                      </a:lnTo>
                      <a:lnTo>
                        <a:pt x="36" y="96"/>
                      </a:lnTo>
                      <a:lnTo>
                        <a:pt x="35" y="91"/>
                      </a:lnTo>
                      <a:lnTo>
                        <a:pt x="33" y="88"/>
                      </a:lnTo>
                      <a:lnTo>
                        <a:pt x="31" y="84"/>
                      </a:lnTo>
                      <a:lnTo>
                        <a:pt x="30" y="79"/>
                      </a:lnTo>
                      <a:lnTo>
                        <a:pt x="28" y="78"/>
                      </a:lnTo>
                      <a:lnTo>
                        <a:pt x="26" y="73"/>
                      </a:lnTo>
                      <a:lnTo>
                        <a:pt x="26" y="69"/>
                      </a:lnTo>
                      <a:lnTo>
                        <a:pt x="25" y="66"/>
                      </a:lnTo>
                      <a:lnTo>
                        <a:pt x="23" y="63"/>
                      </a:lnTo>
                      <a:lnTo>
                        <a:pt x="21" y="58"/>
                      </a:lnTo>
                      <a:lnTo>
                        <a:pt x="21" y="54"/>
                      </a:lnTo>
                      <a:lnTo>
                        <a:pt x="20" y="51"/>
                      </a:lnTo>
                      <a:lnTo>
                        <a:pt x="20" y="48"/>
                      </a:lnTo>
                      <a:lnTo>
                        <a:pt x="18" y="44"/>
                      </a:lnTo>
                      <a:lnTo>
                        <a:pt x="18" y="41"/>
                      </a:lnTo>
                      <a:lnTo>
                        <a:pt x="16" y="36"/>
                      </a:lnTo>
                      <a:lnTo>
                        <a:pt x="16" y="33"/>
                      </a:lnTo>
                      <a:lnTo>
                        <a:pt x="16" y="30"/>
                      </a:lnTo>
                      <a:lnTo>
                        <a:pt x="16" y="26"/>
                      </a:lnTo>
                      <a:lnTo>
                        <a:pt x="18" y="23"/>
                      </a:lnTo>
                      <a:lnTo>
                        <a:pt x="20" y="21"/>
                      </a:lnTo>
                      <a:lnTo>
                        <a:pt x="21" y="20"/>
                      </a:lnTo>
                      <a:lnTo>
                        <a:pt x="25" y="18"/>
                      </a:lnTo>
                      <a:lnTo>
                        <a:pt x="28" y="16"/>
                      </a:lnTo>
                      <a:lnTo>
                        <a:pt x="31" y="16"/>
                      </a:lnTo>
                      <a:lnTo>
                        <a:pt x="35" y="15"/>
                      </a:lnTo>
                      <a:lnTo>
                        <a:pt x="40" y="15"/>
                      </a:lnTo>
                      <a:lnTo>
                        <a:pt x="43" y="13"/>
                      </a:lnTo>
                      <a:lnTo>
                        <a:pt x="48" y="13"/>
                      </a:lnTo>
                      <a:lnTo>
                        <a:pt x="51" y="13"/>
                      </a:lnTo>
                      <a:lnTo>
                        <a:pt x="56" y="13"/>
                      </a:lnTo>
                      <a:lnTo>
                        <a:pt x="60" y="13"/>
                      </a:lnTo>
                      <a:lnTo>
                        <a:pt x="63" y="13"/>
                      </a:lnTo>
                      <a:lnTo>
                        <a:pt x="66" y="13"/>
                      </a:lnTo>
                      <a:lnTo>
                        <a:pt x="71" y="11"/>
                      </a:lnTo>
                      <a:lnTo>
                        <a:pt x="75" y="11"/>
                      </a:lnTo>
                      <a:lnTo>
                        <a:pt x="80" y="11"/>
                      </a:lnTo>
                      <a:lnTo>
                        <a:pt x="83" y="10"/>
                      </a:lnTo>
                      <a:lnTo>
                        <a:pt x="88" y="10"/>
                      </a:lnTo>
                      <a:lnTo>
                        <a:pt x="91" y="10"/>
                      </a:lnTo>
                      <a:lnTo>
                        <a:pt x="96" y="10"/>
                      </a:lnTo>
                      <a:lnTo>
                        <a:pt x="98" y="10"/>
                      </a:lnTo>
                      <a:lnTo>
                        <a:pt x="101" y="10"/>
                      </a:lnTo>
                      <a:lnTo>
                        <a:pt x="105" y="8"/>
                      </a:lnTo>
                      <a:lnTo>
                        <a:pt x="108" y="8"/>
                      </a:lnTo>
                      <a:lnTo>
                        <a:pt x="111" y="6"/>
                      </a:lnTo>
                      <a:lnTo>
                        <a:pt x="115" y="6"/>
                      </a:lnTo>
                      <a:lnTo>
                        <a:pt x="116" y="6"/>
                      </a:lnTo>
                      <a:lnTo>
                        <a:pt x="120" y="8"/>
                      </a:lnTo>
                      <a:lnTo>
                        <a:pt x="12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2" name="Freeform 105"/>
                <p:cNvSpPr>
                  <a:spLocks/>
                </p:cNvSpPr>
                <p:nvPr/>
              </p:nvSpPr>
              <p:spPr bwMode="auto">
                <a:xfrm>
                  <a:off x="1811" y="1053"/>
                  <a:ext cx="130" cy="203"/>
                </a:xfrm>
                <a:custGeom>
                  <a:avLst/>
                  <a:gdLst>
                    <a:gd name="T0" fmla="*/ 9 w 130"/>
                    <a:gd name="T1" fmla="*/ 12 h 203"/>
                    <a:gd name="T2" fmla="*/ 20 w 130"/>
                    <a:gd name="T3" fmla="*/ 12 h 203"/>
                    <a:gd name="T4" fmla="*/ 34 w 130"/>
                    <a:gd name="T5" fmla="*/ 13 h 203"/>
                    <a:gd name="T6" fmla="*/ 45 w 130"/>
                    <a:gd name="T7" fmla="*/ 17 h 203"/>
                    <a:gd name="T8" fmla="*/ 60 w 130"/>
                    <a:gd name="T9" fmla="*/ 20 h 203"/>
                    <a:gd name="T10" fmla="*/ 72 w 130"/>
                    <a:gd name="T11" fmla="*/ 27 h 203"/>
                    <a:gd name="T12" fmla="*/ 84 w 130"/>
                    <a:gd name="T13" fmla="*/ 32 h 203"/>
                    <a:gd name="T14" fmla="*/ 94 w 130"/>
                    <a:gd name="T15" fmla="*/ 40 h 203"/>
                    <a:gd name="T16" fmla="*/ 100 w 130"/>
                    <a:gd name="T17" fmla="*/ 48 h 203"/>
                    <a:gd name="T18" fmla="*/ 104 w 130"/>
                    <a:gd name="T19" fmla="*/ 58 h 203"/>
                    <a:gd name="T20" fmla="*/ 105 w 130"/>
                    <a:gd name="T21" fmla="*/ 71 h 203"/>
                    <a:gd name="T22" fmla="*/ 102 w 130"/>
                    <a:gd name="T23" fmla="*/ 81 h 203"/>
                    <a:gd name="T24" fmla="*/ 99 w 130"/>
                    <a:gd name="T25" fmla="*/ 93 h 203"/>
                    <a:gd name="T26" fmla="*/ 94 w 130"/>
                    <a:gd name="T27" fmla="*/ 105 h 203"/>
                    <a:gd name="T28" fmla="*/ 89 w 130"/>
                    <a:gd name="T29" fmla="*/ 116 h 203"/>
                    <a:gd name="T30" fmla="*/ 84 w 130"/>
                    <a:gd name="T31" fmla="*/ 126 h 203"/>
                    <a:gd name="T32" fmla="*/ 77 w 130"/>
                    <a:gd name="T33" fmla="*/ 138 h 203"/>
                    <a:gd name="T34" fmla="*/ 70 w 130"/>
                    <a:gd name="T35" fmla="*/ 148 h 203"/>
                    <a:gd name="T36" fmla="*/ 64 w 130"/>
                    <a:gd name="T37" fmla="*/ 160 h 203"/>
                    <a:gd name="T38" fmla="*/ 55 w 130"/>
                    <a:gd name="T39" fmla="*/ 170 h 203"/>
                    <a:gd name="T40" fmla="*/ 49 w 130"/>
                    <a:gd name="T41" fmla="*/ 178 h 203"/>
                    <a:gd name="T42" fmla="*/ 40 w 130"/>
                    <a:gd name="T43" fmla="*/ 188 h 203"/>
                    <a:gd name="T44" fmla="*/ 44 w 130"/>
                    <a:gd name="T45" fmla="*/ 200 h 203"/>
                    <a:gd name="T46" fmla="*/ 55 w 130"/>
                    <a:gd name="T47" fmla="*/ 201 h 203"/>
                    <a:gd name="T48" fmla="*/ 65 w 130"/>
                    <a:gd name="T49" fmla="*/ 193 h 203"/>
                    <a:gd name="T50" fmla="*/ 74 w 130"/>
                    <a:gd name="T51" fmla="*/ 183 h 203"/>
                    <a:gd name="T52" fmla="*/ 84 w 130"/>
                    <a:gd name="T53" fmla="*/ 171 h 203"/>
                    <a:gd name="T54" fmla="*/ 94 w 130"/>
                    <a:gd name="T55" fmla="*/ 156 h 203"/>
                    <a:gd name="T56" fmla="*/ 102 w 130"/>
                    <a:gd name="T57" fmla="*/ 141 h 203"/>
                    <a:gd name="T58" fmla="*/ 110 w 130"/>
                    <a:gd name="T59" fmla="*/ 126 h 203"/>
                    <a:gd name="T60" fmla="*/ 117 w 130"/>
                    <a:gd name="T61" fmla="*/ 111 h 203"/>
                    <a:gd name="T62" fmla="*/ 124 w 130"/>
                    <a:gd name="T63" fmla="*/ 96 h 203"/>
                    <a:gd name="T64" fmla="*/ 127 w 130"/>
                    <a:gd name="T65" fmla="*/ 81 h 203"/>
                    <a:gd name="T66" fmla="*/ 129 w 130"/>
                    <a:gd name="T67" fmla="*/ 66 h 203"/>
                    <a:gd name="T68" fmla="*/ 130 w 130"/>
                    <a:gd name="T69" fmla="*/ 53 h 203"/>
                    <a:gd name="T70" fmla="*/ 125 w 130"/>
                    <a:gd name="T71" fmla="*/ 38 h 203"/>
                    <a:gd name="T72" fmla="*/ 119 w 130"/>
                    <a:gd name="T73" fmla="*/ 27 h 203"/>
                    <a:gd name="T74" fmla="*/ 109 w 130"/>
                    <a:gd name="T75" fmla="*/ 17 h 203"/>
                    <a:gd name="T76" fmla="*/ 97 w 130"/>
                    <a:gd name="T77" fmla="*/ 10 h 203"/>
                    <a:gd name="T78" fmla="*/ 82 w 130"/>
                    <a:gd name="T79" fmla="*/ 3 h 203"/>
                    <a:gd name="T80" fmla="*/ 67 w 130"/>
                    <a:gd name="T81" fmla="*/ 2 h 203"/>
                    <a:gd name="T82" fmla="*/ 52 w 130"/>
                    <a:gd name="T83" fmla="*/ 0 h 203"/>
                    <a:gd name="T84" fmla="*/ 37 w 130"/>
                    <a:gd name="T85" fmla="*/ 2 h 203"/>
                    <a:gd name="T86" fmla="*/ 22 w 130"/>
                    <a:gd name="T87" fmla="*/ 3 h 203"/>
                    <a:gd name="T88" fmla="*/ 9 w 130"/>
                    <a:gd name="T89" fmla="*/ 7 h 203"/>
                    <a:gd name="T90" fmla="*/ 0 w 130"/>
                    <a:gd name="T91" fmla="*/ 10 h 203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30"/>
                    <a:gd name="T139" fmla="*/ 0 h 203"/>
                    <a:gd name="T140" fmla="*/ 130 w 130"/>
                    <a:gd name="T141" fmla="*/ 203 h 203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30" h="203">
                      <a:moveTo>
                        <a:pt x="2" y="12"/>
                      </a:moveTo>
                      <a:lnTo>
                        <a:pt x="5" y="12"/>
                      </a:lnTo>
                      <a:lnTo>
                        <a:pt x="9" y="12"/>
                      </a:lnTo>
                      <a:lnTo>
                        <a:pt x="12" y="12"/>
                      </a:lnTo>
                      <a:lnTo>
                        <a:pt x="17" y="12"/>
                      </a:lnTo>
                      <a:lnTo>
                        <a:pt x="20" y="12"/>
                      </a:lnTo>
                      <a:lnTo>
                        <a:pt x="24" y="12"/>
                      </a:lnTo>
                      <a:lnTo>
                        <a:pt x="29" y="13"/>
                      </a:lnTo>
                      <a:lnTo>
                        <a:pt x="34" y="13"/>
                      </a:lnTo>
                      <a:lnTo>
                        <a:pt x="37" y="13"/>
                      </a:lnTo>
                      <a:lnTo>
                        <a:pt x="42" y="15"/>
                      </a:lnTo>
                      <a:lnTo>
                        <a:pt x="45" y="17"/>
                      </a:lnTo>
                      <a:lnTo>
                        <a:pt x="50" y="18"/>
                      </a:lnTo>
                      <a:lnTo>
                        <a:pt x="55" y="18"/>
                      </a:lnTo>
                      <a:lnTo>
                        <a:pt x="60" y="20"/>
                      </a:lnTo>
                      <a:lnTo>
                        <a:pt x="64" y="22"/>
                      </a:lnTo>
                      <a:lnTo>
                        <a:pt x="69" y="25"/>
                      </a:lnTo>
                      <a:lnTo>
                        <a:pt x="72" y="27"/>
                      </a:lnTo>
                      <a:lnTo>
                        <a:pt x="77" y="27"/>
                      </a:lnTo>
                      <a:lnTo>
                        <a:pt x="80" y="30"/>
                      </a:lnTo>
                      <a:lnTo>
                        <a:pt x="84" y="32"/>
                      </a:lnTo>
                      <a:lnTo>
                        <a:pt x="87" y="35"/>
                      </a:lnTo>
                      <a:lnTo>
                        <a:pt x="90" y="37"/>
                      </a:lnTo>
                      <a:lnTo>
                        <a:pt x="94" y="40"/>
                      </a:lnTo>
                      <a:lnTo>
                        <a:pt x="97" y="43"/>
                      </a:lnTo>
                      <a:lnTo>
                        <a:pt x="99" y="45"/>
                      </a:lnTo>
                      <a:lnTo>
                        <a:pt x="100" y="48"/>
                      </a:lnTo>
                      <a:lnTo>
                        <a:pt x="102" y="52"/>
                      </a:lnTo>
                      <a:lnTo>
                        <a:pt x="104" y="55"/>
                      </a:lnTo>
                      <a:lnTo>
                        <a:pt x="104" y="58"/>
                      </a:lnTo>
                      <a:lnTo>
                        <a:pt x="105" y="61"/>
                      </a:lnTo>
                      <a:lnTo>
                        <a:pt x="105" y="66"/>
                      </a:lnTo>
                      <a:lnTo>
                        <a:pt x="105" y="71"/>
                      </a:lnTo>
                      <a:lnTo>
                        <a:pt x="104" y="73"/>
                      </a:lnTo>
                      <a:lnTo>
                        <a:pt x="102" y="78"/>
                      </a:lnTo>
                      <a:lnTo>
                        <a:pt x="102" y="81"/>
                      </a:lnTo>
                      <a:lnTo>
                        <a:pt x="100" y="85"/>
                      </a:lnTo>
                      <a:lnTo>
                        <a:pt x="99" y="88"/>
                      </a:lnTo>
                      <a:lnTo>
                        <a:pt x="99" y="93"/>
                      </a:lnTo>
                      <a:lnTo>
                        <a:pt x="97" y="96"/>
                      </a:lnTo>
                      <a:lnTo>
                        <a:pt x="95" y="101"/>
                      </a:lnTo>
                      <a:lnTo>
                        <a:pt x="94" y="105"/>
                      </a:lnTo>
                      <a:lnTo>
                        <a:pt x="92" y="108"/>
                      </a:lnTo>
                      <a:lnTo>
                        <a:pt x="90" y="111"/>
                      </a:lnTo>
                      <a:lnTo>
                        <a:pt x="89" y="116"/>
                      </a:lnTo>
                      <a:lnTo>
                        <a:pt x="87" y="120"/>
                      </a:lnTo>
                      <a:lnTo>
                        <a:pt x="85" y="123"/>
                      </a:lnTo>
                      <a:lnTo>
                        <a:pt x="84" y="126"/>
                      </a:lnTo>
                      <a:lnTo>
                        <a:pt x="82" y="131"/>
                      </a:lnTo>
                      <a:lnTo>
                        <a:pt x="79" y="135"/>
                      </a:lnTo>
                      <a:lnTo>
                        <a:pt x="77" y="138"/>
                      </a:lnTo>
                      <a:lnTo>
                        <a:pt x="75" y="141"/>
                      </a:lnTo>
                      <a:lnTo>
                        <a:pt x="72" y="145"/>
                      </a:lnTo>
                      <a:lnTo>
                        <a:pt x="70" y="148"/>
                      </a:lnTo>
                      <a:lnTo>
                        <a:pt x="67" y="151"/>
                      </a:lnTo>
                      <a:lnTo>
                        <a:pt x="65" y="156"/>
                      </a:lnTo>
                      <a:lnTo>
                        <a:pt x="64" y="160"/>
                      </a:lnTo>
                      <a:lnTo>
                        <a:pt x="60" y="163"/>
                      </a:lnTo>
                      <a:lnTo>
                        <a:pt x="59" y="166"/>
                      </a:lnTo>
                      <a:lnTo>
                        <a:pt x="55" y="170"/>
                      </a:lnTo>
                      <a:lnTo>
                        <a:pt x="54" y="173"/>
                      </a:lnTo>
                      <a:lnTo>
                        <a:pt x="50" y="175"/>
                      </a:lnTo>
                      <a:lnTo>
                        <a:pt x="49" y="178"/>
                      </a:lnTo>
                      <a:lnTo>
                        <a:pt x="45" y="181"/>
                      </a:lnTo>
                      <a:lnTo>
                        <a:pt x="44" y="185"/>
                      </a:lnTo>
                      <a:lnTo>
                        <a:pt x="40" y="188"/>
                      </a:lnTo>
                      <a:lnTo>
                        <a:pt x="40" y="191"/>
                      </a:lnTo>
                      <a:lnTo>
                        <a:pt x="40" y="196"/>
                      </a:lnTo>
                      <a:lnTo>
                        <a:pt x="44" y="200"/>
                      </a:lnTo>
                      <a:lnTo>
                        <a:pt x="45" y="201"/>
                      </a:lnTo>
                      <a:lnTo>
                        <a:pt x="50" y="203"/>
                      </a:lnTo>
                      <a:lnTo>
                        <a:pt x="55" y="201"/>
                      </a:lnTo>
                      <a:lnTo>
                        <a:pt x="59" y="200"/>
                      </a:lnTo>
                      <a:lnTo>
                        <a:pt x="62" y="196"/>
                      </a:lnTo>
                      <a:lnTo>
                        <a:pt x="65" y="193"/>
                      </a:lnTo>
                      <a:lnTo>
                        <a:pt x="67" y="190"/>
                      </a:lnTo>
                      <a:lnTo>
                        <a:pt x="70" y="186"/>
                      </a:lnTo>
                      <a:lnTo>
                        <a:pt x="74" y="183"/>
                      </a:lnTo>
                      <a:lnTo>
                        <a:pt x="77" y="178"/>
                      </a:lnTo>
                      <a:lnTo>
                        <a:pt x="80" y="175"/>
                      </a:lnTo>
                      <a:lnTo>
                        <a:pt x="84" y="171"/>
                      </a:lnTo>
                      <a:lnTo>
                        <a:pt x="87" y="166"/>
                      </a:lnTo>
                      <a:lnTo>
                        <a:pt x="90" y="161"/>
                      </a:lnTo>
                      <a:lnTo>
                        <a:pt x="94" y="156"/>
                      </a:lnTo>
                      <a:lnTo>
                        <a:pt x="97" y="151"/>
                      </a:lnTo>
                      <a:lnTo>
                        <a:pt x="99" y="146"/>
                      </a:lnTo>
                      <a:lnTo>
                        <a:pt x="102" y="141"/>
                      </a:lnTo>
                      <a:lnTo>
                        <a:pt x="105" y="138"/>
                      </a:lnTo>
                      <a:lnTo>
                        <a:pt x="109" y="133"/>
                      </a:lnTo>
                      <a:lnTo>
                        <a:pt x="110" y="126"/>
                      </a:lnTo>
                      <a:lnTo>
                        <a:pt x="112" y="121"/>
                      </a:lnTo>
                      <a:lnTo>
                        <a:pt x="115" y="116"/>
                      </a:lnTo>
                      <a:lnTo>
                        <a:pt x="117" y="111"/>
                      </a:lnTo>
                      <a:lnTo>
                        <a:pt x="120" y="106"/>
                      </a:lnTo>
                      <a:lnTo>
                        <a:pt x="122" y="101"/>
                      </a:lnTo>
                      <a:lnTo>
                        <a:pt x="124" y="96"/>
                      </a:lnTo>
                      <a:lnTo>
                        <a:pt x="125" y="91"/>
                      </a:lnTo>
                      <a:lnTo>
                        <a:pt x="127" y="86"/>
                      </a:lnTo>
                      <a:lnTo>
                        <a:pt x="127" y="81"/>
                      </a:lnTo>
                      <a:lnTo>
                        <a:pt x="129" y="76"/>
                      </a:lnTo>
                      <a:lnTo>
                        <a:pt x="129" y="71"/>
                      </a:lnTo>
                      <a:lnTo>
                        <a:pt x="129" y="66"/>
                      </a:lnTo>
                      <a:lnTo>
                        <a:pt x="130" y="61"/>
                      </a:lnTo>
                      <a:lnTo>
                        <a:pt x="130" y="58"/>
                      </a:lnTo>
                      <a:lnTo>
                        <a:pt x="130" y="53"/>
                      </a:lnTo>
                      <a:lnTo>
                        <a:pt x="129" y="48"/>
                      </a:lnTo>
                      <a:lnTo>
                        <a:pt x="127" y="43"/>
                      </a:lnTo>
                      <a:lnTo>
                        <a:pt x="125" y="38"/>
                      </a:lnTo>
                      <a:lnTo>
                        <a:pt x="124" y="35"/>
                      </a:lnTo>
                      <a:lnTo>
                        <a:pt x="122" y="30"/>
                      </a:lnTo>
                      <a:lnTo>
                        <a:pt x="119" y="27"/>
                      </a:lnTo>
                      <a:lnTo>
                        <a:pt x="115" y="23"/>
                      </a:lnTo>
                      <a:lnTo>
                        <a:pt x="112" y="20"/>
                      </a:lnTo>
                      <a:lnTo>
                        <a:pt x="109" y="17"/>
                      </a:lnTo>
                      <a:lnTo>
                        <a:pt x="105" y="13"/>
                      </a:lnTo>
                      <a:lnTo>
                        <a:pt x="100" y="12"/>
                      </a:lnTo>
                      <a:lnTo>
                        <a:pt x="97" y="10"/>
                      </a:lnTo>
                      <a:lnTo>
                        <a:pt x="92" y="7"/>
                      </a:lnTo>
                      <a:lnTo>
                        <a:pt x="87" y="5"/>
                      </a:lnTo>
                      <a:lnTo>
                        <a:pt x="82" y="3"/>
                      </a:lnTo>
                      <a:lnTo>
                        <a:pt x="79" y="3"/>
                      </a:lnTo>
                      <a:lnTo>
                        <a:pt x="74" y="2"/>
                      </a:lnTo>
                      <a:lnTo>
                        <a:pt x="67" y="2"/>
                      </a:lnTo>
                      <a:lnTo>
                        <a:pt x="62" y="0"/>
                      </a:lnTo>
                      <a:lnTo>
                        <a:pt x="57" y="0"/>
                      </a:lnTo>
                      <a:lnTo>
                        <a:pt x="52" y="0"/>
                      </a:lnTo>
                      <a:lnTo>
                        <a:pt x="47" y="0"/>
                      </a:lnTo>
                      <a:lnTo>
                        <a:pt x="42" y="0"/>
                      </a:lnTo>
                      <a:lnTo>
                        <a:pt x="37" y="2"/>
                      </a:lnTo>
                      <a:lnTo>
                        <a:pt x="32" y="2"/>
                      </a:lnTo>
                      <a:lnTo>
                        <a:pt x="27" y="2"/>
                      </a:lnTo>
                      <a:lnTo>
                        <a:pt x="22" y="3"/>
                      </a:lnTo>
                      <a:lnTo>
                        <a:pt x="17" y="3"/>
                      </a:lnTo>
                      <a:lnTo>
                        <a:pt x="12" y="5"/>
                      </a:lnTo>
                      <a:lnTo>
                        <a:pt x="9" y="7"/>
                      </a:lnTo>
                      <a:lnTo>
                        <a:pt x="4" y="8"/>
                      </a:lnTo>
                      <a:lnTo>
                        <a:pt x="0" y="10"/>
                      </a:lnTo>
                      <a:lnTo>
                        <a:pt x="2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3" name="Freeform 106"/>
                <p:cNvSpPr>
                  <a:spLocks/>
                </p:cNvSpPr>
                <p:nvPr/>
              </p:nvSpPr>
              <p:spPr bwMode="auto">
                <a:xfrm>
                  <a:off x="1059" y="1507"/>
                  <a:ext cx="1295" cy="1340"/>
                </a:xfrm>
                <a:custGeom>
                  <a:avLst/>
                  <a:gdLst>
                    <a:gd name="T0" fmla="*/ 1220 w 1295"/>
                    <a:gd name="T1" fmla="*/ 486 h 1340"/>
                    <a:gd name="T2" fmla="*/ 1205 w 1295"/>
                    <a:gd name="T3" fmla="*/ 330 h 1340"/>
                    <a:gd name="T4" fmla="*/ 1205 w 1295"/>
                    <a:gd name="T5" fmla="*/ 172 h 1340"/>
                    <a:gd name="T6" fmla="*/ 1215 w 1295"/>
                    <a:gd name="T7" fmla="*/ 12 h 1340"/>
                    <a:gd name="T8" fmla="*/ 1184 w 1295"/>
                    <a:gd name="T9" fmla="*/ 140 h 1340"/>
                    <a:gd name="T10" fmla="*/ 1175 w 1295"/>
                    <a:gd name="T11" fmla="*/ 320 h 1340"/>
                    <a:gd name="T12" fmla="*/ 1187 w 1295"/>
                    <a:gd name="T13" fmla="*/ 499 h 1340"/>
                    <a:gd name="T14" fmla="*/ 1212 w 1295"/>
                    <a:gd name="T15" fmla="*/ 674 h 1340"/>
                    <a:gd name="T16" fmla="*/ 1228 w 1295"/>
                    <a:gd name="T17" fmla="*/ 772 h 1340"/>
                    <a:gd name="T18" fmla="*/ 1242 w 1295"/>
                    <a:gd name="T19" fmla="*/ 855 h 1340"/>
                    <a:gd name="T20" fmla="*/ 1250 w 1295"/>
                    <a:gd name="T21" fmla="*/ 939 h 1340"/>
                    <a:gd name="T22" fmla="*/ 1245 w 1295"/>
                    <a:gd name="T23" fmla="*/ 1022 h 1340"/>
                    <a:gd name="T24" fmla="*/ 1222 w 1295"/>
                    <a:gd name="T25" fmla="*/ 1093 h 1340"/>
                    <a:gd name="T26" fmla="*/ 1180 w 1295"/>
                    <a:gd name="T27" fmla="*/ 1150 h 1340"/>
                    <a:gd name="T28" fmla="*/ 1124 w 1295"/>
                    <a:gd name="T29" fmla="*/ 1197 h 1340"/>
                    <a:gd name="T30" fmla="*/ 1057 w 1295"/>
                    <a:gd name="T31" fmla="*/ 1233 h 1340"/>
                    <a:gd name="T32" fmla="*/ 1085 w 1295"/>
                    <a:gd name="T33" fmla="*/ 1145 h 1340"/>
                    <a:gd name="T34" fmla="*/ 1095 w 1295"/>
                    <a:gd name="T35" fmla="*/ 1010 h 1340"/>
                    <a:gd name="T36" fmla="*/ 1077 w 1295"/>
                    <a:gd name="T37" fmla="*/ 872 h 1340"/>
                    <a:gd name="T38" fmla="*/ 1050 w 1295"/>
                    <a:gd name="T39" fmla="*/ 742 h 1340"/>
                    <a:gd name="T40" fmla="*/ 1054 w 1295"/>
                    <a:gd name="T41" fmla="*/ 816 h 1340"/>
                    <a:gd name="T42" fmla="*/ 1069 w 1295"/>
                    <a:gd name="T43" fmla="*/ 952 h 1340"/>
                    <a:gd name="T44" fmla="*/ 1065 w 1295"/>
                    <a:gd name="T45" fmla="*/ 1087 h 1340"/>
                    <a:gd name="T46" fmla="*/ 1027 w 1295"/>
                    <a:gd name="T47" fmla="*/ 1215 h 1340"/>
                    <a:gd name="T48" fmla="*/ 964 w 1295"/>
                    <a:gd name="T49" fmla="*/ 1270 h 1340"/>
                    <a:gd name="T50" fmla="*/ 909 w 1295"/>
                    <a:gd name="T51" fmla="*/ 1285 h 1340"/>
                    <a:gd name="T52" fmla="*/ 771 w 1295"/>
                    <a:gd name="T53" fmla="*/ 1308 h 1340"/>
                    <a:gd name="T54" fmla="*/ 581 w 1295"/>
                    <a:gd name="T55" fmla="*/ 1310 h 1340"/>
                    <a:gd name="T56" fmla="*/ 390 w 1295"/>
                    <a:gd name="T57" fmla="*/ 1280 h 1340"/>
                    <a:gd name="T58" fmla="*/ 213 w 1295"/>
                    <a:gd name="T59" fmla="*/ 1223 h 1340"/>
                    <a:gd name="T60" fmla="*/ 103 w 1295"/>
                    <a:gd name="T61" fmla="*/ 1153 h 1340"/>
                    <a:gd name="T62" fmla="*/ 50 w 1295"/>
                    <a:gd name="T63" fmla="*/ 1068 h 1340"/>
                    <a:gd name="T64" fmla="*/ 37 w 1295"/>
                    <a:gd name="T65" fmla="*/ 969 h 1340"/>
                    <a:gd name="T66" fmla="*/ 55 w 1295"/>
                    <a:gd name="T67" fmla="*/ 865 h 1340"/>
                    <a:gd name="T68" fmla="*/ 82 w 1295"/>
                    <a:gd name="T69" fmla="*/ 789 h 1340"/>
                    <a:gd name="T70" fmla="*/ 93 w 1295"/>
                    <a:gd name="T71" fmla="*/ 724 h 1340"/>
                    <a:gd name="T72" fmla="*/ 97 w 1295"/>
                    <a:gd name="T73" fmla="*/ 654 h 1340"/>
                    <a:gd name="T74" fmla="*/ 107 w 1295"/>
                    <a:gd name="T75" fmla="*/ 593 h 1340"/>
                    <a:gd name="T76" fmla="*/ 128 w 1295"/>
                    <a:gd name="T77" fmla="*/ 538 h 1340"/>
                    <a:gd name="T78" fmla="*/ 163 w 1295"/>
                    <a:gd name="T79" fmla="*/ 483 h 1340"/>
                    <a:gd name="T80" fmla="*/ 148 w 1295"/>
                    <a:gd name="T81" fmla="*/ 461 h 1340"/>
                    <a:gd name="T82" fmla="*/ 102 w 1295"/>
                    <a:gd name="T83" fmla="*/ 536 h 1340"/>
                    <a:gd name="T84" fmla="*/ 82 w 1295"/>
                    <a:gd name="T85" fmla="*/ 611 h 1340"/>
                    <a:gd name="T86" fmla="*/ 74 w 1295"/>
                    <a:gd name="T87" fmla="*/ 691 h 1340"/>
                    <a:gd name="T88" fmla="*/ 59 w 1295"/>
                    <a:gd name="T89" fmla="*/ 782 h 1340"/>
                    <a:gd name="T90" fmla="*/ 32 w 1295"/>
                    <a:gd name="T91" fmla="*/ 864 h 1340"/>
                    <a:gd name="T92" fmla="*/ 9 w 1295"/>
                    <a:gd name="T93" fmla="*/ 942 h 1340"/>
                    <a:gd name="T94" fmla="*/ 2 w 1295"/>
                    <a:gd name="T95" fmla="*/ 1022 h 1340"/>
                    <a:gd name="T96" fmla="*/ 42 w 1295"/>
                    <a:gd name="T97" fmla="*/ 1127 h 1340"/>
                    <a:gd name="T98" fmla="*/ 178 w 1295"/>
                    <a:gd name="T99" fmla="*/ 1248 h 1340"/>
                    <a:gd name="T100" fmla="*/ 363 w 1295"/>
                    <a:gd name="T101" fmla="*/ 1313 h 1340"/>
                    <a:gd name="T102" fmla="*/ 563 w 1295"/>
                    <a:gd name="T103" fmla="*/ 1336 h 1340"/>
                    <a:gd name="T104" fmla="*/ 741 w 1295"/>
                    <a:gd name="T105" fmla="*/ 1338 h 1340"/>
                    <a:gd name="T106" fmla="*/ 921 w 1295"/>
                    <a:gd name="T107" fmla="*/ 1316 h 1340"/>
                    <a:gd name="T108" fmla="*/ 1100 w 1295"/>
                    <a:gd name="T109" fmla="*/ 1258 h 1340"/>
                    <a:gd name="T110" fmla="*/ 1237 w 1295"/>
                    <a:gd name="T111" fmla="*/ 1148 h 1340"/>
                    <a:gd name="T112" fmla="*/ 1292 w 1295"/>
                    <a:gd name="T113" fmla="*/ 997 h 1340"/>
                    <a:gd name="T114" fmla="*/ 1293 w 1295"/>
                    <a:gd name="T115" fmla="*/ 902 h 1340"/>
                    <a:gd name="T116" fmla="*/ 1283 w 1295"/>
                    <a:gd name="T117" fmla="*/ 807 h 1340"/>
                    <a:gd name="T118" fmla="*/ 1265 w 1295"/>
                    <a:gd name="T119" fmla="*/ 712 h 134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295"/>
                    <a:gd name="T181" fmla="*/ 0 h 1340"/>
                    <a:gd name="T182" fmla="*/ 1295 w 1295"/>
                    <a:gd name="T183" fmla="*/ 1340 h 134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295" h="1340">
                      <a:moveTo>
                        <a:pt x="1248" y="638"/>
                      </a:moveTo>
                      <a:lnTo>
                        <a:pt x="1245" y="626"/>
                      </a:lnTo>
                      <a:lnTo>
                        <a:pt x="1243" y="616"/>
                      </a:lnTo>
                      <a:lnTo>
                        <a:pt x="1240" y="606"/>
                      </a:lnTo>
                      <a:lnTo>
                        <a:pt x="1238" y="596"/>
                      </a:lnTo>
                      <a:lnTo>
                        <a:pt x="1237" y="586"/>
                      </a:lnTo>
                      <a:lnTo>
                        <a:pt x="1235" y="576"/>
                      </a:lnTo>
                      <a:lnTo>
                        <a:pt x="1233" y="566"/>
                      </a:lnTo>
                      <a:lnTo>
                        <a:pt x="1232" y="556"/>
                      </a:lnTo>
                      <a:lnTo>
                        <a:pt x="1228" y="546"/>
                      </a:lnTo>
                      <a:lnTo>
                        <a:pt x="1227" y="536"/>
                      </a:lnTo>
                      <a:lnTo>
                        <a:pt x="1225" y="526"/>
                      </a:lnTo>
                      <a:lnTo>
                        <a:pt x="1225" y="516"/>
                      </a:lnTo>
                      <a:lnTo>
                        <a:pt x="1223" y="506"/>
                      </a:lnTo>
                      <a:lnTo>
                        <a:pt x="1222" y="496"/>
                      </a:lnTo>
                      <a:lnTo>
                        <a:pt x="1220" y="486"/>
                      </a:lnTo>
                      <a:lnTo>
                        <a:pt x="1218" y="478"/>
                      </a:lnTo>
                      <a:lnTo>
                        <a:pt x="1217" y="468"/>
                      </a:lnTo>
                      <a:lnTo>
                        <a:pt x="1215" y="458"/>
                      </a:lnTo>
                      <a:lnTo>
                        <a:pt x="1215" y="448"/>
                      </a:lnTo>
                      <a:lnTo>
                        <a:pt x="1213" y="438"/>
                      </a:lnTo>
                      <a:lnTo>
                        <a:pt x="1213" y="428"/>
                      </a:lnTo>
                      <a:lnTo>
                        <a:pt x="1212" y="418"/>
                      </a:lnTo>
                      <a:lnTo>
                        <a:pt x="1212" y="408"/>
                      </a:lnTo>
                      <a:lnTo>
                        <a:pt x="1210" y="398"/>
                      </a:lnTo>
                      <a:lnTo>
                        <a:pt x="1210" y="388"/>
                      </a:lnTo>
                      <a:lnTo>
                        <a:pt x="1208" y="378"/>
                      </a:lnTo>
                      <a:lnTo>
                        <a:pt x="1208" y="368"/>
                      </a:lnTo>
                      <a:lnTo>
                        <a:pt x="1207" y="358"/>
                      </a:lnTo>
                      <a:lnTo>
                        <a:pt x="1207" y="348"/>
                      </a:lnTo>
                      <a:lnTo>
                        <a:pt x="1207" y="340"/>
                      </a:lnTo>
                      <a:lnTo>
                        <a:pt x="1205" y="330"/>
                      </a:lnTo>
                      <a:lnTo>
                        <a:pt x="1205" y="320"/>
                      </a:lnTo>
                      <a:lnTo>
                        <a:pt x="1205" y="310"/>
                      </a:lnTo>
                      <a:lnTo>
                        <a:pt x="1205" y="300"/>
                      </a:lnTo>
                      <a:lnTo>
                        <a:pt x="1203" y="290"/>
                      </a:lnTo>
                      <a:lnTo>
                        <a:pt x="1203" y="280"/>
                      </a:lnTo>
                      <a:lnTo>
                        <a:pt x="1203" y="270"/>
                      </a:lnTo>
                      <a:lnTo>
                        <a:pt x="1203" y="261"/>
                      </a:lnTo>
                      <a:lnTo>
                        <a:pt x="1203" y="251"/>
                      </a:lnTo>
                      <a:lnTo>
                        <a:pt x="1203" y="241"/>
                      </a:lnTo>
                      <a:lnTo>
                        <a:pt x="1203" y="231"/>
                      </a:lnTo>
                      <a:lnTo>
                        <a:pt x="1203" y="222"/>
                      </a:lnTo>
                      <a:lnTo>
                        <a:pt x="1203" y="212"/>
                      </a:lnTo>
                      <a:lnTo>
                        <a:pt x="1203" y="202"/>
                      </a:lnTo>
                      <a:lnTo>
                        <a:pt x="1203" y="192"/>
                      </a:lnTo>
                      <a:lnTo>
                        <a:pt x="1203" y="182"/>
                      </a:lnTo>
                      <a:lnTo>
                        <a:pt x="1205" y="172"/>
                      </a:lnTo>
                      <a:lnTo>
                        <a:pt x="1205" y="162"/>
                      </a:lnTo>
                      <a:lnTo>
                        <a:pt x="1205" y="152"/>
                      </a:lnTo>
                      <a:lnTo>
                        <a:pt x="1205" y="142"/>
                      </a:lnTo>
                      <a:lnTo>
                        <a:pt x="1207" y="132"/>
                      </a:lnTo>
                      <a:lnTo>
                        <a:pt x="1207" y="123"/>
                      </a:lnTo>
                      <a:lnTo>
                        <a:pt x="1207" y="113"/>
                      </a:lnTo>
                      <a:lnTo>
                        <a:pt x="1208" y="102"/>
                      </a:lnTo>
                      <a:lnTo>
                        <a:pt x="1208" y="92"/>
                      </a:lnTo>
                      <a:lnTo>
                        <a:pt x="1210" y="83"/>
                      </a:lnTo>
                      <a:lnTo>
                        <a:pt x="1210" y="72"/>
                      </a:lnTo>
                      <a:lnTo>
                        <a:pt x="1210" y="62"/>
                      </a:lnTo>
                      <a:lnTo>
                        <a:pt x="1212" y="52"/>
                      </a:lnTo>
                      <a:lnTo>
                        <a:pt x="1212" y="42"/>
                      </a:lnTo>
                      <a:lnTo>
                        <a:pt x="1213" y="32"/>
                      </a:lnTo>
                      <a:lnTo>
                        <a:pt x="1213" y="22"/>
                      </a:lnTo>
                      <a:lnTo>
                        <a:pt x="1215" y="12"/>
                      </a:lnTo>
                      <a:lnTo>
                        <a:pt x="1215" y="2"/>
                      </a:lnTo>
                      <a:lnTo>
                        <a:pt x="1215" y="0"/>
                      </a:lnTo>
                      <a:lnTo>
                        <a:pt x="1213" y="2"/>
                      </a:lnTo>
                      <a:lnTo>
                        <a:pt x="1210" y="12"/>
                      </a:lnTo>
                      <a:lnTo>
                        <a:pt x="1207" y="23"/>
                      </a:lnTo>
                      <a:lnTo>
                        <a:pt x="1203" y="33"/>
                      </a:lnTo>
                      <a:lnTo>
                        <a:pt x="1202" y="43"/>
                      </a:lnTo>
                      <a:lnTo>
                        <a:pt x="1198" y="53"/>
                      </a:lnTo>
                      <a:lnTo>
                        <a:pt x="1197" y="65"/>
                      </a:lnTo>
                      <a:lnTo>
                        <a:pt x="1195" y="75"/>
                      </a:lnTo>
                      <a:lnTo>
                        <a:pt x="1193" y="87"/>
                      </a:lnTo>
                      <a:lnTo>
                        <a:pt x="1192" y="97"/>
                      </a:lnTo>
                      <a:lnTo>
                        <a:pt x="1189" y="107"/>
                      </a:lnTo>
                      <a:lnTo>
                        <a:pt x="1187" y="118"/>
                      </a:lnTo>
                      <a:lnTo>
                        <a:pt x="1185" y="128"/>
                      </a:lnTo>
                      <a:lnTo>
                        <a:pt x="1184" y="140"/>
                      </a:lnTo>
                      <a:lnTo>
                        <a:pt x="1182" y="152"/>
                      </a:lnTo>
                      <a:lnTo>
                        <a:pt x="1182" y="162"/>
                      </a:lnTo>
                      <a:lnTo>
                        <a:pt x="1180" y="173"/>
                      </a:lnTo>
                      <a:lnTo>
                        <a:pt x="1179" y="185"/>
                      </a:lnTo>
                      <a:lnTo>
                        <a:pt x="1179" y="195"/>
                      </a:lnTo>
                      <a:lnTo>
                        <a:pt x="1177" y="207"/>
                      </a:lnTo>
                      <a:lnTo>
                        <a:pt x="1177" y="218"/>
                      </a:lnTo>
                      <a:lnTo>
                        <a:pt x="1177" y="228"/>
                      </a:lnTo>
                      <a:lnTo>
                        <a:pt x="1175" y="240"/>
                      </a:lnTo>
                      <a:lnTo>
                        <a:pt x="1175" y="251"/>
                      </a:lnTo>
                      <a:lnTo>
                        <a:pt x="1175" y="263"/>
                      </a:lnTo>
                      <a:lnTo>
                        <a:pt x="1175" y="275"/>
                      </a:lnTo>
                      <a:lnTo>
                        <a:pt x="1175" y="285"/>
                      </a:lnTo>
                      <a:lnTo>
                        <a:pt x="1175" y="296"/>
                      </a:lnTo>
                      <a:lnTo>
                        <a:pt x="1175" y="308"/>
                      </a:lnTo>
                      <a:lnTo>
                        <a:pt x="1175" y="320"/>
                      </a:lnTo>
                      <a:lnTo>
                        <a:pt x="1175" y="331"/>
                      </a:lnTo>
                      <a:lnTo>
                        <a:pt x="1177" y="341"/>
                      </a:lnTo>
                      <a:lnTo>
                        <a:pt x="1177" y="353"/>
                      </a:lnTo>
                      <a:lnTo>
                        <a:pt x="1177" y="365"/>
                      </a:lnTo>
                      <a:lnTo>
                        <a:pt x="1177" y="376"/>
                      </a:lnTo>
                      <a:lnTo>
                        <a:pt x="1179" y="386"/>
                      </a:lnTo>
                      <a:lnTo>
                        <a:pt x="1179" y="398"/>
                      </a:lnTo>
                      <a:lnTo>
                        <a:pt x="1179" y="410"/>
                      </a:lnTo>
                      <a:lnTo>
                        <a:pt x="1180" y="420"/>
                      </a:lnTo>
                      <a:lnTo>
                        <a:pt x="1180" y="431"/>
                      </a:lnTo>
                      <a:lnTo>
                        <a:pt x="1182" y="443"/>
                      </a:lnTo>
                      <a:lnTo>
                        <a:pt x="1182" y="454"/>
                      </a:lnTo>
                      <a:lnTo>
                        <a:pt x="1184" y="464"/>
                      </a:lnTo>
                      <a:lnTo>
                        <a:pt x="1185" y="476"/>
                      </a:lnTo>
                      <a:lnTo>
                        <a:pt x="1187" y="488"/>
                      </a:lnTo>
                      <a:lnTo>
                        <a:pt x="1187" y="499"/>
                      </a:lnTo>
                      <a:lnTo>
                        <a:pt x="1189" y="509"/>
                      </a:lnTo>
                      <a:lnTo>
                        <a:pt x="1190" y="521"/>
                      </a:lnTo>
                      <a:lnTo>
                        <a:pt x="1192" y="533"/>
                      </a:lnTo>
                      <a:lnTo>
                        <a:pt x="1192" y="543"/>
                      </a:lnTo>
                      <a:lnTo>
                        <a:pt x="1193" y="554"/>
                      </a:lnTo>
                      <a:lnTo>
                        <a:pt x="1195" y="566"/>
                      </a:lnTo>
                      <a:lnTo>
                        <a:pt x="1197" y="576"/>
                      </a:lnTo>
                      <a:lnTo>
                        <a:pt x="1198" y="588"/>
                      </a:lnTo>
                      <a:lnTo>
                        <a:pt x="1200" y="599"/>
                      </a:lnTo>
                      <a:lnTo>
                        <a:pt x="1202" y="609"/>
                      </a:lnTo>
                      <a:lnTo>
                        <a:pt x="1203" y="621"/>
                      </a:lnTo>
                      <a:lnTo>
                        <a:pt x="1205" y="631"/>
                      </a:lnTo>
                      <a:lnTo>
                        <a:pt x="1207" y="643"/>
                      </a:lnTo>
                      <a:lnTo>
                        <a:pt x="1208" y="652"/>
                      </a:lnTo>
                      <a:lnTo>
                        <a:pt x="1210" y="664"/>
                      </a:lnTo>
                      <a:lnTo>
                        <a:pt x="1212" y="674"/>
                      </a:lnTo>
                      <a:lnTo>
                        <a:pt x="1213" y="684"/>
                      </a:lnTo>
                      <a:lnTo>
                        <a:pt x="1215" y="696"/>
                      </a:lnTo>
                      <a:lnTo>
                        <a:pt x="1217" y="706"/>
                      </a:lnTo>
                      <a:lnTo>
                        <a:pt x="1218" y="711"/>
                      </a:lnTo>
                      <a:lnTo>
                        <a:pt x="1218" y="716"/>
                      </a:lnTo>
                      <a:lnTo>
                        <a:pt x="1220" y="722"/>
                      </a:lnTo>
                      <a:lnTo>
                        <a:pt x="1220" y="727"/>
                      </a:lnTo>
                      <a:lnTo>
                        <a:pt x="1222" y="732"/>
                      </a:lnTo>
                      <a:lnTo>
                        <a:pt x="1222" y="737"/>
                      </a:lnTo>
                      <a:lnTo>
                        <a:pt x="1223" y="742"/>
                      </a:lnTo>
                      <a:lnTo>
                        <a:pt x="1225" y="747"/>
                      </a:lnTo>
                      <a:lnTo>
                        <a:pt x="1225" y="752"/>
                      </a:lnTo>
                      <a:lnTo>
                        <a:pt x="1225" y="757"/>
                      </a:lnTo>
                      <a:lnTo>
                        <a:pt x="1227" y="762"/>
                      </a:lnTo>
                      <a:lnTo>
                        <a:pt x="1227" y="769"/>
                      </a:lnTo>
                      <a:lnTo>
                        <a:pt x="1228" y="772"/>
                      </a:lnTo>
                      <a:lnTo>
                        <a:pt x="1230" y="779"/>
                      </a:lnTo>
                      <a:lnTo>
                        <a:pt x="1230" y="784"/>
                      </a:lnTo>
                      <a:lnTo>
                        <a:pt x="1232" y="789"/>
                      </a:lnTo>
                      <a:lnTo>
                        <a:pt x="1232" y="794"/>
                      </a:lnTo>
                      <a:lnTo>
                        <a:pt x="1233" y="799"/>
                      </a:lnTo>
                      <a:lnTo>
                        <a:pt x="1233" y="804"/>
                      </a:lnTo>
                      <a:lnTo>
                        <a:pt x="1235" y="809"/>
                      </a:lnTo>
                      <a:lnTo>
                        <a:pt x="1235" y="814"/>
                      </a:lnTo>
                      <a:lnTo>
                        <a:pt x="1237" y="819"/>
                      </a:lnTo>
                      <a:lnTo>
                        <a:pt x="1237" y="826"/>
                      </a:lnTo>
                      <a:lnTo>
                        <a:pt x="1238" y="831"/>
                      </a:lnTo>
                      <a:lnTo>
                        <a:pt x="1238" y="836"/>
                      </a:lnTo>
                      <a:lnTo>
                        <a:pt x="1240" y="841"/>
                      </a:lnTo>
                      <a:lnTo>
                        <a:pt x="1240" y="846"/>
                      </a:lnTo>
                      <a:lnTo>
                        <a:pt x="1242" y="851"/>
                      </a:lnTo>
                      <a:lnTo>
                        <a:pt x="1242" y="855"/>
                      </a:lnTo>
                      <a:lnTo>
                        <a:pt x="1243" y="860"/>
                      </a:lnTo>
                      <a:lnTo>
                        <a:pt x="1243" y="865"/>
                      </a:lnTo>
                      <a:lnTo>
                        <a:pt x="1245" y="872"/>
                      </a:lnTo>
                      <a:lnTo>
                        <a:pt x="1245" y="877"/>
                      </a:lnTo>
                      <a:lnTo>
                        <a:pt x="1245" y="882"/>
                      </a:lnTo>
                      <a:lnTo>
                        <a:pt x="1247" y="887"/>
                      </a:lnTo>
                      <a:lnTo>
                        <a:pt x="1247" y="892"/>
                      </a:lnTo>
                      <a:lnTo>
                        <a:pt x="1247" y="897"/>
                      </a:lnTo>
                      <a:lnTo>
                        <a:pt x="1248" y="902"/>
                      </a:lnTo>
                      <a:lnTo>
                        <a:pt x="1248" y="907"/>
                      </a:lnTo>
                      <a:lnTo>
                        <a:pt x="1248" y="912"/>
                      </a:lnTo>
                      <a:lnTo>
                        <a:pt x="1248" y="917"/>
                      </a:lnTo>
                      <a:lnTo>
                        <a:pt x="1248" y="922"/>
                      </a:lnTo>
                      <a:lnTo>
                        <a:pt x="1248" y="929"/>
                      </a:lnTo>
                      <a:lnTo>
                        <a:pt x="1250" y="934"/>
                      </a:lnTo>
                      <a:lnTo>
                        <a:pt x="1250" y="939"/>
                      </a:lnTo>
                      <a:lnTo>
                        <a:pt x="1250" y="944"/>
                      </a:lnTo>
                      <a:lnTo>
                        <a:pt x="1250" y="949"/>
                      </a:lnTo>
                      <a:lnTo>
                        <a:pt x="1250" y="955"/>
                      </a:lnTo>
                      <a:lnTo>
                        <a:pt x="1250" y="959"/>
                      </a:lnTo>
                      <a:lnTo>
                        <a:pt x="1250" y="965"/>
                      </a:lnTo>
                      <a:lnTo>
                        <a:pt x="1248" y="970"/>
                      </a:lnTo>
                      <a:lnTo>
                        <a:pt x="1248" y="975"/>
                      </a:lnTo>
                      <a:lnTo>
                        <a:pt x="1248" y="980"/>
                      </a:lnTo>
                      <a:lnTo>
                        <a:pt x="1248" y="985"/>
                      </a:lnTo>
                      <a:lnTo>
                        <a:pt x="1248" y="990"/>
                      </a:lnTo>
                      <a:lnTo>
                        <a:pt x="1248" y="997"/>
                      </a:lnTo>
                      <a:lnTo>
                        <a:pt x="1247" y="1002"/>
                      </a:lnTo>
                      <a:lnTo>
                        <a:pt x="1247" y="1007"/>
                      </a:lnTo>
                      <a:lnTo>
                        <a:pt x="1247" y="1012"/>
                      </a:lnTo>
                      <a:lnTo>
                        <a:pt x="1245" y="1017"/>
                      </a:lnTo>
                      <a:lnTo>
                        <a:pt x="1245" y="1022"/>
                      </a:lnTo>
                      <a:lnTo>
                        <a:pt x="1243" y="1027"/>
                      </a:lnTo>
                      <a:lnTo>
                        <a:pt x="1243" y="1034"/>
                      </a:lnTo>
                      <a:lnTo>
                        <a:pt x="1242" y="1039"/>
                      </a:lnTo>
                      <a:lnTo>
                        <a:pt x="1240" y="1044"/>
                      </a:lnTo>
                      <a:lnTo>
                        <a:pt x="1240" y="1047"/>
                      </a:lnTo>
                      <a:lnTo>
                        <a:pt x="1238" y="1052"/>
                      </a:lnTo>
                      <a:lnTo>
                        <a:pt x="1237" y="1057"/>
                      </a:lnTo>
                      <a:lnTo>
                        <a:pt x="1235" y="1060"/>
                      </a:lnTo>
                      <a:lnTo>
                        <a:pt x="1235" y="1065"/>
                      </a:lnTo>
                      <a:lnTo>
                        <a:pt x="1233" y="1068"/>
                      </a:lnTo>
                      <a:lnTo>
                        <a:pt x="1232" y="1073"/>
                      </a:lnTo>
                      <a:lnTo>
                        <a:pt x="1228" y="1077"/>
                      </a:lnTo>
                      <a:lnTo>
                        <a:pt x="1227" y="1082"/>
                      </a:lnTo>
                      <a:lnTo>
                        <a:pt x="1225" y="1085"/>
                      </a:lnTo>
                      <a:lnTo>
                        <a:pt x="1223" y="1088"/>
                      </a:lnTo>
                      <a:lnTo>
                        <a:pt x="1222" y="1093"/>
                      </a:lnTo>
                      <a:lnTo>
                        <a:pt x="1220" y="1097"/>
                      </a:lnTo>
                      <a:lnTo>
                        <a:pt x="1217" y="1100"/>
                      </a:lnTo>
                      <a:lnTo>
                        <a:pt x="1215" y="1105"/>
                      </a:lnTo>
                      <a:lnTo>
                        <a:pt x="1213" y="1108"/>
                      </a:lnTo>
                      <a:lnTo>
                        <a:pt x="1210" y="1112"/>
                      </a:lnTo>
                      <a:lnTo>
                        <a:pt x="1208" y="1115"/>
                      </a:lnTo>
                      <a:lnTo>
                        <a:pt x="1205" y="1118"/>
                      </a:lnTo>
                      <a:lnTo>
                        <a:pt x="1202" y="1123"/>
                      </a:lnTo>
                      <a:lnTo>
                        <a:pt x="1200" y="1127"/>
                      </a:lnTo>
                      <a:lnTo>
                        <a:pt x="1197" y="1130"/>
                      </a:lnTo>
                      <a:lnTo>
                        <a:pt x="1195" y="1133"/>
                      </a:lnTo>
                      <a:lnTo>
                        <a:pt x="1192" y="1137"/>
                      </a:lnTo>
                      <a:lnTo>
                        <a:pt x="1190" y="1140"/>
                      </a:lnTo>
                      <a:lnTo>
                        <a:pt x="1187" y="1143"/>
                      </a:lnTo>
                      <a:lnTo>
                        <a:pt x="1184" y="1147"/>
                      </a:lnTo>
                      <a:lnTo>
                        <a:pt x="1180" y="1150"/>
                      </a:lnTo>
                      <a:lnTo>
                        <a:pt x="1177" y="1153"/>
                      </a:lnTo>
                      <a:lnTo>
                        <a:pt x="1174" y="1157"/>
                      </a:lnTo>
                      <a:lnTo>
                        <a:pt x="1172" y="1160"/>
                      </a:lnTo>
                      <a:lnTo>
                        <a:pt x="1169" y="1163"/>
                      </a:lnTo>
                      <a:lnTo>
                        <a:pt x="1164" y="1167"/>
                      </a:lnTo>
                      <a:lnTo>
                        <a:pt x="1160" y="1168"/>
                      </a:lnTo>
                      <a:lnTo>
                        <a:pt x="1157" y="1172"/>
                      </a:lnTo>
                      <a:lnTo>
                        <a:pt x="1154" y="1175"/>
                      </a:lnTo>
                      <a:lnTo>
                        <a:pt x="1150" y="1178"/>
                      </a:lnTo>
                      <a:lnTo>
                        <a:pt x="1145" y="1180"/>
                      </a:lnTo>
                      <a:lnTo>
                        <a:pt x="1144" y="1183"/>
                      </a:lnTo>
                      <a:lnTo>
                        <a:pt x="1139" y="1187"/>
                      </a:lnTo>
                      <a:lnTo>
                        <a:pt x="1135" y="1190"/>
                      </a:lnTo>
                      <a:lnTo>
                        <a:pt x="1132" y="1192"/>
                      </a:lnTo>
                      <a:lnTo>
                        <a:pt x="1127" y="1195"/>
                      </a:lnTo>
                      <a:lnTo>
                        <a:pt x="1124" y="1197"/>
                      </a:lnTo>
                      <a:lnTo>
                        <a:pt x="1120" y="1200"/>
                      </a:lnTo>
                      <a:lnTo>
                        <a:pt x="1115" y="1202"/>
                      </a:lnTo>
                      <a:lnTo>
                        <a:pt x="1112" y="1205"/>
                      </a:lnTo>
                      <a:lnTo>
                        <a:pt x="1107" y="1207"/>
                      </a:lnTo>
                      <a:lnTo>
                        <a:pt x="1104" y="1210"/>
                      </a:lnTo>
                      <a:lnTo>
                        <a:pt x="1099" y="1212"/>
                      </a:lnTo>
                      <a:lnTo>
                        <a:pt x="1095" y="1213"/>
                      </a:lnTo>
                      <a:lnTo>
                        <a:pt x="1090" y="1217"/>
                      </a:lnTo>
                      <a:lnTo>
                        <a:pt x="1087" y="1218"/>
                      </a:lnTo>
                      <a:lnTo>
                        <a:pt x="1082" y="1222"/>
                      </a:lnTo>
                      <a:lnTo>
                        <a:pt x="1079" y="1223"/>
                      </a:lnTo>
                      <a:lnTo>
                        <a:pt x="1074" y="1225"/>
                      </a:lnTo>
                      <a:lnTo>
                        <a:pt x="1070" y="1228"/>
                      </a:lnTo>
                      <a:lnTo>
                        <a:pt x="1065" y="1230"/>
                      </a:lnTo>
                      <a:lnTo>
                        <a:pt x="1062" y="1232"/>
                      </a:lnTo>
                      <a:lnTo>
                        <a:pt x="1057" y="1233"/>
                      </a:lnTo>
                      <a:lnTo>
                        <a:pt x="1052" y="1237"/>
                      </a:lnTo>
                      <a:lnTo>
                        <a:pt x="1049" y="1238"/>
                      </a:lnTo>
                      <a:lnTo>
                        <a:pt x="1044" y="1240"/>
                      </a:lnTo>
                      <a:lnTo>
                        <a:pt x="1049" y="1233"/>
                      </a:lnTo>
                      <a:lnTo>
                        <a:pt x="1052" y="1227"/>
                      </a:lnTo>
                      <a:lnTo>
                        <a:pt x="1055" y="1220"/>
                      </a:lnTo>
                      <a:lnTo>
                        <a:pt x="1060" y="1213"/>
                      </a:lnTo>
                      <a:lnTo>
                        <a:pt x="1064" y="1205"/>
                      </a:lnTo>
                      <a:lnTo>
                        <a:pt x="1067" y="1198"/>
                      </a:lnTo>
                      <a:lnTo>
                        <a:pt x="1070" y="1190"/>
                      </a:lnTo>
                      <a:lnTo>
                        <a:pt x="1074" y="1183"/>
                      </a:lnTo>
                      <a:lnTo>
                        <a:pt x="1077" y="1177"/>
                      </a:lnTo>
                      <a:lnTo>
                        <a:pt x="1079" y="1168"/>
                      </a:lnTo>
                      <a:lnTo>
                        <a:pt x="1080" y="1160"/>
                      </a:lnTo>
                      <a:lnTo>
                        <a:pt x="1084" y="1153"/>
                      </a:lnTo>
                      <a:lnTo>
                        <a:pt x="1085" y="1145"/>
                      </a:lnTo>
                      <a:lnTo>
                        <a:pt x="1087" y="1137"/>
                      </a:lnTo>
                      <a:lnTo>
                        <a:pt x="1089" y="1130"/>
                      </a:lnTo>
                      <a:lnTo>
                        <a:pt x="1090" y="1122"/>
                      </a:lnTo>
                      <a:lnTo>
                        <a:pt x="1092" y="1113"/>
                      </a:lnTo>
                      <a:lnTo>
                        <a:pt x="1092" y="1105"/>
                      </a:lnTo>
                      <a:lnTo>
                        <a:pt x="1094" y="1095"/>
                      </a:lnTo>
                      <a:lnTo>
                        <a:pt x="1094" y="1088"/>
                      </a:lnTo>
                      <a:lnTo>
                        <a:pt x="1095" y="1078"/>
                      </a:lnTo>
                      <a:lnTo>
                        <a:pt x="1095" y="1072"/>
                      </a:lnTo>
                      <a:lnTo>
                        <a:pt x="1095" y="1062"/>
                      </a:lnTo>
                      <a:lnTo>
                        <a:pt x="1097" y="1054"/>
                      </a:lnTo>
                      <a:lnTo>
                        <a:pt x="1095" y="1045"/>
                      </a:lnTo>
                      <a:lnTo>
                        <a:pt x="1095" y="1037"/>
                      </a:lnTo>
                      <a:lnTo>
                        <a:pt x="1095" y="1029"/>
                      </a:lnTo>
                      <a:lnTo>
                        <a:pt x="1095" y="1020"/>
                      </a:lnTo>
                      <a:lnTo>
                        <a:pt x="1095" y="1010"/>
                      </a:lnTo>
                      <a:lnTo>
                        <a:pt x="1095" y="1002"/>
                      </a:lnTo>
                      <a:lnTo>
                        <a:pt x="1094" y="994"/>
                      </a:lnTo>
                      <a:lnTo>
                        <a:pt x="1094" y="985"/>
                      </a:lnTo>
                      <a:lnTo>
                        <a:pt x="1092" y="977"/>
                      </a:lnTo>
                      <a:lnTo>
                        <a:pt x="1090" y="967"/>
                      </a:lnTo>
                      <a:lnTo>
                        <a:pt x="1090" y="959"/>
                      </a:lnTo>
                      <a:lnTo>
                        <a:pt x="1089" y="950"/>
                      </a:lnTo>
                      <a:lnTo>
                        <a:pt x="1087" y="940"/>
                      </a:lnTo>
                      <a:lnTo>
                        <a:pt x="1087" y="932"/>
                      </a:lnTo>
                      <a:lnTo>
                        <a:pt x="1085" y="924"/>
                      </a:lnTo>
                      <a:lnTo>
                        <a:pt x="1084" y="915"/>
                      </a:lnTo>
                      <a:lnTo>
                        <a:pt x="1082" y="905"/>
                      </a:lnTo>
                      <a:lnTo>
                        <a:pt x="1080" y="897"/>
                      </a:lnTo>
                      <a:lnTo>
                        <a:pt x="1079" y="889"/>
                      </a:lnTo>
                      <a:lnTo>
                        <a:pt x="1079" y="880"/>
                      </a:lnTo>
                      <a:lnTo>
                        <a:pt x="1077" y="872"/>
                      </a:lnTo>
                      <a:lnTo>
                        <a:pt x="1075" y="864"/>
                      </a:lnTo>
                      <a:lnTo>
                        <a:pt x="1074" y="854"/>
                      </a:lnTo>
                      <a:lnTo>
                        <a:pt x="1072" y="847"/>
                      </a:lnTo>
                      <a:lnTo>
                        <a:pt x="1070" y="837"/>
                      </a:lnTo>
                      <a:lnTo>
                        <a:pt x="1069" y="829"/>
                      </a:lnTo>
                      <a:lnTo>
                        <a:pt x="1067" y="821"/>
                      </a:lnTo>
                      <a:lnTo>
                        <a:pt x="1065" y="812"/>
                      </a:lnTo>
                      <a:lnTo>
                        <a:pt x="1064" y="806"/>
                      </a:lnTo>
                      <a:lnTo>
                        <a:pt x="1062" y="797"/>
                      </a:lnTo>
                      <a:lnTo>
                        <a:pt x="1060" y="789"/>
                      </a:lnTo>
                      <a:lnTo>
                        <a:pt x="1059" y="781"/>
                      </a:lnTo>
                      <a:lnTo>
                        <a:pt x="1057" y="772"/>
                      </a:lnTo>
                      <a:lnTo>
                        <a:pt x="1055" y="766"/>
                      </a:lnTo>
                      <a:lnTo>
                        <a:pt x="1054" y="757"/>
                      </a:lnTo>
                      <a:lnTo>
                        <a:pt x="1052" y="751"/>
                      </a:lnTo>
                      <a:lnTo>
                        <a:pt x="1050" y="742"/>
                      </a:lnTo>
                      <a:lnTo>
                        <a:pt x="1049" y="736"/>
                      </a:lnTo>
                      <a:lnTo>
                        <a:pt x="1049" y="727"/>
                      </a:lnTo>
                      <a:lnTo>
                        <a:pt x="1047" y="721"/>
                      </a:lnTo>
                      <a:lnTo>
                        <a:pt x="1045" y="719"/>
                      </a:lnTo>
                      <a:lnTo>
                        <a:pt x="1045" y="721"/>
                      </a:lnTo>
                      <a:lnTo>
                        <a:pt x="1045" y="729"/>
                      </a:lnTo>
                      <a:lnTo>
                        <a:pt x="1047" y="739"/>
                      </a:lnTo>
                      <a:lnTo>
                        <a:pt x="1047" y="747"/>
                      </a:lnTo>
                      <a:lnTo>
                        <a:pt x="1049" y="756"/>
                      </a:lnTo>
                      <a:lnTo>
                        <a:pt x="1049" y="764"/>
                      </a:lnTo>
                      <a:lnTo>
                        <a:pt x="1050" y="772"/>
                      </a:lnTo>
                      <a:lnTo>
                        <a:pt x="1050" y="781"/>
                      </a:lnTo>
                      <a:lnTo>
                        <a:pt x="1052" y="791"/>
                      </a:lnTo>
                      <a:lnTo>
                        <a:pt x="1052" y="799"/>
                      </a:lnTo>
                      <a:lnTo>
                        <a:pt x="1054" y="807"/>
                      </a:lnTo>
                      <a:lnTo>
                        <a:pt x="1054" y="816"/>
                      </a:lnTo>
                      <a:lnTo>
                        <a:pt x="1055" y="824"/>
                      </a:lnTo>
                      <a:lnTo>
                        <a:pt x="1055" y="832"/>
                      </a:lnTo>
                      <a:lnTo>
                        <a:pt x="1057" y="842"/>
                      </a:lnTo>
                      <a:lnTo>
                        <a:pt x="1059" y="851"/>
                      </a:lnTo>
                      <a:lnTo>
                        <a:pt x="1060" y="859"/>
                      </a:lnTo>
                      <a:lnTo>
                        <a:pt x="1060" y="867"/>
                      </a:lnTo>
                      <a:lnTo>
                        <a:pt x="1062" y="877"/>
                      </a:lnTo>
                      <a:lnTo>
                        <a:pt x="1062" y="884"/>
                      </a:lnTo>
                      <a:lnTo>
                        <a:pt x="1064" y="894"/>
                      </a:lnTo>
                      <a:lnTo>
                        <a:pt x="1064" y="902"/>
                      </a:lnTo>
                      <a:lnTo>
                        <a:pt x="1065" y="910"/>
                      </a:lnTo>
                      <a:lnTo>
                        <a:pt x="1065" y="919"/>
                      </a:lnTo>
                      <a:lnTo>
                        <a:pt x="1067" y="927"/>
                      </a:lnTo>
                      <a:lnTo>
                        <a:pt x="1067" y="935"/>
                      </a:lnTo>
                      <a:lnTo>
                        <a:pt x="1067" y="945"/>
                      </a:lnTo>
                      <a:lnTo>
                        <a:pt x="1069" y="952"/>
                      </a:lnTo>
                      <a:lnTo>
                        <a:pt x="1069" y="962"/>
                      </a:lnTo>
                      <a:lnTo>
                        <a:pt x="1069" y="970"/>
                      </a:lnTo>
                      <a:lnTo>
                        <a:pt x="1070" y="979"/>
                      </a:lnTo>
                      <a:lnTo>
                        <a:pt x="1070" y="987"/>
                      </a:lnTo>
                      <a:lnTo>
                        <a:pt x="1070" y="995"/>
                      </a:lnTo>
                      <a:lnTo>
                        <a:pt x="1070" y="1004"/>
                      </a:lnTo>
                      <a:lnTo>
                        <a:pt x="1070" y="1012"/>
                      </a:lnTo>
                      <a:lnTo>
                        <a:pt x="1070" y="1020"/>
                      </a:lnTo>
                      <a:lnTo>
                        <a:pt x="1070" y="1029"/>
                      </a:lnTo>
                      <a:lnTo>
                        <a:pt x="1070" y="1037"/>
                      </a:lnTo>
                      <a:lnTo>
                        <a:pt x="1070" y="1045"/>
                      </a:lnTo>
                      <a:lnTo>
                        <a:pt x="1069" y="1054"/>
                      </a:lnTo>
                      <a:lnTo>
                        <a:pt x="1069" y="1062"/>
                      </a:lnTo>
                      <a:lnTo>
                        <a:pt x="1067" y="1070"/>
                      </a:lnTo>
                      <a:lnTo>
                        <a:pt x="1067" y="1078"/>
                      </a:lnTo>
                      <a:lnTo>
                        <a:pt x="1065" y="1087"/>
                      </a:lnTo>
                      <a:lnTo>
                        <a:pt x="1065" y="1095"/>
                      </a:lnTo>
                      <a:lnTo>
                        <a:pt x="1064" y="1103"/>
                      </a:lnTo>
                      <a:lnTo>
                        <a:pt x="1062" y="1112"/>
                      </a:lnTo>
                      <a:lnTo>
                        <a:pt x="1060" y="1120"/>
                      </a:lnTo>
                      <a:lnTo>
                        <a:pt x="1059" y="1128"/>
                      </a:lnTo>
                      <a:lnTo>
                        <a:pt x="1055" y="1137"/>
                      </a:lnTo>
                      <a:lnTo>
                        <a:pt x="1054" y="1143"/>
                      </a:lnTo>
                      <a:lnTo>
                        <a:pt x="1052" y="1152"/>
                      </a:lnTo>
                      <a:lnTo>
                        <a:pt x="1049" y="1160"/>
                      </a:lnTo>
                      <a:lnTo>
                        <a:pt x="1045" y="1168"/>
                      </a:lnTo>
                      <a:lnTo>
                        <a:pt x="1044" y="1177"/>
                      </a:lnTo>
                      <a:lnTo>
                        <a:pt x="1040" y="1183"/>
                      </a:lnTo>
                      <a:lnTo>
                        <a:pt x="1037" y="1192"/>
                      </a:lnTo>
                      <a:lnTo>
                        <a:pt x="1034" y="1200"/>
                      </a:lnTo>
                      <a:lnTo>
                        <a:pt x="1030" y="1208"/>
                      </a:lnTo>
                      <a:lnTo>
                        <a:pt x="1027" y="1215"/>
                      </a:lnTo>
                      <a:lnTo>
                        <a:pt x="1022" y="1223"/>
                      </a:lnTo>
                      <a:lnTo>
                        <a:pt x="1019" y="1232"/>
                      </a:lnTo>
                      <a:lnTo>
                        <a:pt x="1014" y="1240"/>
                      </a:lnTo>
                      <a:lnTo>
                        <a:pt x="1009" y="1247"/>
                      </a:lnTo>
                      <a:lnTo>
                        <a:pt x="1004" y="1255"/>
                      </a:lnTo>
                      <a:lnTo>
                        <a:pt x="1000" y="1257"/>
                      </a:lnTo>
                      <a:lnTo>
                        <a:pt x="997" y="1257"/>
                      </a:lnTo>
                      <a:lnTo>
                        <a:pt x="992" y="1258"/>
                      </a:lnTo>
                      <a:lnTo>
                        <a:pt x="989" y="1260"/>
                      </a:lnTo>
                      <a:lnTo>
                        <a:pt x="985" y="1262"/>
                      </a:lnTo>
                      <a:lnTo>
                        <a:pt x="982" y="1263"/>
                      </a:lnTo>
                      <a:lnTo>
                        <a:pt x="979" y="1265"/>
                      </a:lnTo>
                      <a:lnTo>
                        <a:pt x="975" y="1267"/>
                      </a:lnTo>
                      <a:lnTo>
                        <a:pt x="972" y="1267"/>
                      </a:lnTo>
                      <a:lnTo>
                        <a:pt x="967" y="1268"/>
                      </a:lnTo>
                      <a:lnTo>
                        <a:pt x="964" y="1270"/>
                      </a:lnTo>
                      <a:lnTo>
                        <a:pt x="961" y="1270"/>
                      </a:lnTo>
                      <a:lnTo>
                        <a:pt x="957" y="1271"/>
                      </a:lnTo>
                      <a:lnTo>
                        <a:pt x="954" y="1271"/>
                      </a:lnTo>
                      <a:lnTo>
                        <a:pt x="951" y="1273"/>
                      </a:lnTo>
                      <a:lnTo>
                        <a:pt x="947" y="1275"/>
                      </a:lnTo>
                      <a:lnTo>
                        <a:pt x="944" y="1275"/>
                      </a:lnTo>
                      <a:lnTo>
                        <a:pt x="939" y="1276"/>
                      </a:lnTo>
                      <a:lnTo>
                        <a:pt x="936" y="1278"/>
                      </a:lnTo>
                      <a:lnTo>
                        <a:pt x="932" y="1278"/>
                      </a:lnTo>
                      <a:lnTo>
                        <a:pt x="929" y="1280"/>
                      </a:lnTo>
                      <a:lnTo>
                        <a:pt x="926" y="1280"/>
                      </a:lnTo>
                      <a:lnTo>
                        <a:pt x="922" y="1281"/>
                      </a:lnTo>
                      <a:lnTo>
                        <a:pt x="919" y="1283"/>
                      </a:lnTo>
                      <a:lnTo>
                        <a:pt x="916" y="1283"/>
                      </a:lnTo>
                      <a:lnTo>
                        <a:pt x="912" y="1285"/>
                      </a:lnTo>
                      <a:lnTo>
                        <a:pt x="909" y="1285"/>
                      </a:lnTo>
                      <a:lnTo>
                        <a:pt x="906" y="1286"/>
                      </a:lnTo>
                      <a:lnTo>
                        <a:pt x="902" y="1286"/>
                      </a:lnTo>
                      <a:lnTo>
                        <a:pt x="899" y="1288"/>
                      </a:lnTo>
                      <a:lnTo>
                        <a:pt x="896" y="1290"/>
                      </a:lnTo>
                      <a:lnTo>
                        <a:pt x="894" y="1290"/>
                      </a:lnTo>
                      <a:lnTo>
                        <a:pt x="882" y="1291"/>
                      </a:lnTo>
                      <a:lnTo>
                        <a:pt x="872" y="1295"/>
                      </a:lnTo>
                      <a:lnTo>
                        <a:pt x="861" y="1296"/>
                      </a:lnTo>
                      <a:lnTo>
                        <a:pt x="851" y="1298"/>
                      </a:lnTo>
                      <a:lnTo>
                        <a:pt x="839" y="1300"/>
                      </a:lnTo>
                      <a:lnTo>
                        <a:pt x="827" y="1301"/>
                      </a:lnTo>
                      <a:lnTo>
                        <a:pt x="817" y="1303"/>
                      </a:lnTo>
                      <a:lnTo>
                        <a:pt x="806" y="1305"/>
                      </a:lnTo>
                      <a:lnTo>
                        <a:pt x="794" y="1306"/>
                      </a:lnTo>
                      <a:lnTo>
                        <a:pt x="782" y="1306"/>
                      </a:lnTo>
                      <a:lnTo>
                        <a:pt x="771" y="1308"/>
                      </a:lnTo>
                      <a:lnTo>
                        <a:pt x="759" y="1310"/>
                      </a:lnTo>
                      <a:lnTo>
                        <a:pt x="747" y="1310"/>
                      </a:lnTo>
                      <a:lnTo>
                        <a:pt x="736" y="1311"/>
                      </a:lnTo>
                      <a:lnTo>
                        <a:pt x="724" y="1311"/>
                      </a:lnTo>
                      <a:lnTo>
                        <a:pt x="713" y="1313"/>
                      </a:lnTo>
                      <a:lnTo>
                        <a:pt x="701" y="1313"/>
                      </a:lnTo>
                      <a:lnTo>
                        <a:pt x="689" y="1313"/>
                      </a:lnTo>
                      <a:lnTo>
                        <a:pt x="676" y="1313"/>
                      </a:lnTo>
                      <a:lnTo>
                        <a:pt x="664" y="1313"/>
                      </a:lnTo>
                      <a:lnTo>
                        <a:pt x="653" y="1313"/>
                      </a:lnTo>
                      <a:lnTo>
                        <a:pt x="641" y="1313"/>
                      </a:lnTo>
                      <a:lnTo>
                        <a:pt x="629" y="1313"/>
                      </a:lnTo>
                      <a:lnTo>
                        <a:pt x="618" y="1313"/>
                      </a:lnTo>
                      <a:lnTo>
                        <a:pt x="604" y="1311"/>
                      </a:lnTo>
                      <a:lnTo>
                        <a:pt x="593" y="1311"/>
                      </a:lnTo>
                      <a:lnTo>
                        <a:pt x="581" y="1310"/>
                      </a:lnTo>
                      <a:lnTo>
                        <a:pt x="569" y="1310"/>
                      </a:lnTo>
                      <a:lnTo>
                        <a:pt x="556" y="1308"/>
                      </a:lnTo>
                      <a:lnTo>
                        <a:pt x="544" y="1306"/>
                      </a:lnTo>
                      <a:lnTo>
                        <a:pt x="533" y="1305"/>
                      </a:lnTo>
                      <a:lnTo>
                        <a:pt x="521" y="1305"/>
                      </a:lnTo>
                      <a:lnTo>
                        <a:pt x="508" y="1303"/>
                      </a:lnTo>
                      <a:lnTo>
                        <a:pt x="496" y="1301"/>
                      </a:lnTo>
                      <a:lnTo>
                        <a:pt x="483" y="1298"/>
                      </a:lnTo>
                      <a:lnTo>
                        <a:pt x="471" y="1296"/>
                      </a:lnTo>
                      <a:lnTo>
                        <a:pt x="460" y="1295"/>
                      </a:lnTo>
                      <a:lnTo>
                        <a:pt x="448" y="1293"/>
                      </a:lnTo>
                      <a:lnTo>
                        <a:pt x="436" y="1291"/>
                      </a:lnTo>
                      <a:lnTo>
                        <a:pt x="425" y="1288"/>
                      </a:lnTo>
                      <a:lnTo>
                        <a:pt x="413" y="1286"/>
                      </a:lnTo>
                      <a:lnTo>
                        <a:pt x="401" y="1283"/>
                      </a:lnTo>
                      <a:lnTo>
                        <a:pt x="390" y="1280"/>
                      </a:lnTo>
                      <a:lnTo>
                        <a:pt x="378" y="1278"/>
                      </a:lnTo>
                      <a:lnTo>
                        <a:pt x="366" y="1275"/>
                      </a:lnTo>
                      <a:lnTo>
                        <a:pt x="355" y="1271"/>
                      </a:lnTo>
                      <a:lnTo>
                        <a:pt x="343" y="1270"/>
                      </a:lnTo>
                      <a:lnTo>
                        <a:pt x="333" y="1267"/>
                      </a:lnTo>
                      <a:lnTo>
                        <a:pt x="321" y="1263"/>
                      </a:lnTo>
                      <a:lnTo>
                        <a:pt x="310" y="1258"/>
                      </a:lnTo>
                      <a:lnTo>
                        <a:pt x="298" y="1255"/>
                      </a:lnTo>
                      <a:lnTo>
                        <a:pt x="288" y="1252"/>
                      </a:lnTo>
                      <a:lnTo>
                        <a:pt x="277" y="1248"/>
                      </a:lnTo>
                      <a:lnTo>
                        <a:pt x="265" y="1245"/>
                      </a:lnTo>
                      <a:lnTo>
                        <a:pt x="255" y="1240"/>
                      </a:lnTo>
                      <a:lnTo>
                        <a:pt x="245" y="1237"/>
                      </a:lnTo>
                      <a:lnTo>
                        <a:pt x="233" y="1232"/>
                      </a:lnTo>
                      <a:lnTo>
                        <a:pt x="223" y="1227"/>
                      </a:lnTo>
                      <a:lnTo>
                        <a:pt x="213" y="1223"/>
                      </a:lnTo>
                      <a:lnTo>
                        <a:pt x="203" y="1218"/>
                      </a:lnTo>
                      <a:lnTo>
                        <a:pt x="193" y="1213"/>
                      </a:lnTo>
                      <a:lnTo>
                        <a:pt x="183" y="1208"/>
                      </a:lnTo>
                      <a:lnTo>
                        <a:pt x="175" y="1203"/>
                      </a:lnTo>
                      <a:lnTo>
                        <a:pt x="165" y="1200"/>
                      </a:lnTo>
                      <a:lnTo>
                        <a:pt x="158" y="1195"/>
                      </a:lnTo>
                      <a:lnTo>
                        <a:pt x="152" y="1192"/>
                      </a:lnTo>
                      <a:lnTo>
                        <a:pt x="145" y="1187"/>
                      </a:lnTo>
                      <a:lnTo>
                        <a:pt x="140" y="1183"/>
                      </a:lnTo>
                      <a:lnTo>
                        <a:pt x="133" y="1180"/>
                      </a:lnTo>
                      <a:lnTo>
                        <a:pt x="128" y="1175"/>
                      </a:lnTo>
                      <a:lnTo>
                        <a:pt x="122" y="1172"/>
                      </a:lnTo>
                      <a:lnTo>
                        <a:pt x="118" y="1167"/>
                      </a:lnTo>
                      <a:lnTo>
                        <a:pt x="112" y="1163"/>
                      </a:lnTo>
                      <a:lnTo>
                        <a:pt x="108" y="1158"/>
                      </a:lnTo>
                      <a:lnTo>
                        <a:pt x="103" y="1153"/>
                      </a:lnTo>
                      <a:lnTo>
                        <a:pt x="98" y="1148"/>
                      </a:lnTo>
                      <a:lnTo>
                        <a:pt x="93" y="1143"/>
                      </a:lnTo>
                      <a:lnTo>
                        <a:pt x="90" y="1138"/>
                      </a:lnTo>
                      <a:lnTo>
                        <a:pt x="85" y="1133"/>
                      </a:lnTo>
                      <a:lnTo>
                        <a:pt x="82" y="1130"/>
                      </a:lnTo>
                      <a:lnTo>
                        <a:pt x="78" y="1123"/>
                      </a:lnTo>
                      <a:lnTo>
                        <a:pt x="75" y="1118"/>
                      </a:lnTo>
                      <a:lnTo>
                        <a:pt x="72" y="1113"/>
                      </a:lnTo>
                      <a:lnTo>
                        <a:pt x="69" y="1107"/>
                      </a:lnTo>
                      <a:lnTo>
                        <a:pt x="65" y="1102"/>
                      </a:lnTo>
                      <a:lnTo>
                        <a:pt x="62" y="1097"/>
                      </a:lnTo>
                      <a:lnTo>
                        <a:pt x="60" y="1090"/>
                      </a:lnTo>
                      <a:lnTo>
                        <a:pt x="57" y="1085"/>
                      </a:lnTo>
                      <a:lnTo>
                        <a:pt x="55" y="1080"/>
                      </a:lnTo>
                      <a:lnTo>
                        <a:pt x="52" y="1073"/>
                      </a:lnTo>
                      <a:lnTo>
                        <a:pt x="50" y="1068"/>
                      </a:lnTo>
                      <a:lnTo>
                        <a:pt x="49" y="1062"/>
                      </a:lnTo>
                      <a:lnTo>
                        <a:pt x="47" y="1055"/>
                      </a:lnTo>
                      <a:lnTo>
                        <a:pt x="45" y="1050"/>
                      </a:lnTo>
                      <a:lnTo>
                        <a:pt x="44" y="1044"/>
                      </a:lnTo>
                      <a:lnTo>
                        <a:pt x="42" y="1039"/>
                      </a:lnTo>
                      <a:lnTo>
                        <a:pt x="42" y="1032"/>
                      </a:lnTo>
                      <a:lnTo>
                        <a:pt x="40" y="1025"/>
                      </a:lnTo>
                      <a:lnTo>
                        <a:pt x="39" y="1019"/>
                      </a:lnTo>
                      <a:lnTo>
                        <a:pt x="39" y="1014"/>
                      </a:lnTo>
                      <a:lnTo>
                        <a:pt x="37" y="1007"/>
                      </a:lnTo>
                      <a:lnTo>
                        <a:pt x="37" y="1000"/>
                      </a:lnTo>
                      <a:lnTo>
                        <a:pt x="37" y="994"/>
                      </a:lnTo>
                      <a:lnTo>
                        <a:pt x="37" y="989"/>
                      </a:lnTo>
                      <a:lnTo>
                        <a:pt x="37" y="980"/>
                      </a:lnTo>
                      <a:lnTo>
                        <a:pt x="37" y="975"/>
                      </a:lnTo>
                      <a:lnTo>
                        <a:pt x="37" y="969"/>
                      </a:lnTo>
                      <a:lnTo>
                        <a:pt x="37" y="962"/>
                      </a:lnTo>
                      <a:lnTo>
                        <a:pt x="37" y="955"/>
                      </a:lnTo>
                      <a:lnTo>
                        <a:pt x="39" y="949"/>
                      </a:lnTo>
                      <a:lnTo>
                        <a:pt x="39" y="944"/>
                      </a:lnTo>
                      <a:lnTo>
                        <a:pt x="40" y="937"/>
                      </a:lnTo>
                      <a:lnTo>
                        <a:pt x="40" y="930"/>
                      </a:lnTo>
                      <a:lnTo>
                        <a:pt x="42" y="924"/>
                      </a:lnTo>
                      <a:lnTo>
                        <a:pt x="42" y="917"/>
                      </a:lnTo>
                      <a:lnTo>
                        <a:pt x="44" y="910"/>
                      </a:lnTo>
                      <a:lnTo>
                        <a:pt x="45" y="904"/>
                      </a:lnTo>
                      <a:lnTo>
                        <a:pt x="47" y="899"/>
                      </a:lnTo>
                      <a:lnTo>
                        <a:pt x="49" y="892"/>
                      </a:lnTo>
                      <a:lnTo>
                        <a:pt x="50" y="885"/>
                      </a:lnTo>
                      <a:lnTo>
                        <a:pt x="52" y="879"/>
                      </a:lnTo>
                      <a:lnTo>
                        <a:pt x="54" y="872"/>
                      </a:lnTo>
                      <a:lnTo>
                        <a:pt x="55" y="865"/>
                      </a:lnTo>
                      <a:lnTo>
                        <a:pt x="59" y="860"/>
                      </a:lnTo>
                      <a:lnTo>
                        <a:pt x="60" y="854"/>
                      </a:lnTo>
                      <a:lnTo>
                        <a:pt x="62" y="847"/>
                      </a:lnTo>
                      <a:lnTo>
                        <a:pt x="65" y="841"/>
                      </a:lnTo>
                      <a:lnTo>
                        <a:pt x="67" y="836"/>
                      </a:lnTo>
                      <a:lnTo>
                        <a:pt x="69" y="831"/>
                      </a:lnTo>
                      <a:lnTo>
                        <a:pt x="70" y="827"/>
                      </a:lnTo>
                      <a:lnTo>
                        <a:pt x="72" y="822"/>
                      </a:lnTo>
                      <a:lnTo>
                        <a:pt x="74" y="817"/>
                      </a:lnTo>
                      <a:lnTo>
                        <a:pt x="75" y="814"/>
                      </a:lnTo>
                      <a:lnTo>
                        <a:pt x="75" y="811"/>
                      </a:lnTo>
                      <a:lnTo>
                        <a:pt x="78" y="806"/>
                      </a:lnTo>
                      <a:lnTo>
                        <a:pt x="78" y="802"/>
                      </a:lnTo>
                      <a:lnTo>
                        <a:pt x="80" y="797"/>
                      </a:lnTo>
                      <a:lnTo>
                        <a:pt x="82" y="794"/>
                      </a:lnTo>
                      <a:lnTo>
                        <a:pt x="82" y="789"/>
                      </a:lnTo>
                      <a:lnTo>
                        <a:pt x="83" y="786"/>
                      </a:lnTo>
                      <a:lnTo>
                        <a:pt x="85" y="782"/>
                      </a:lnTo>
                      <a:lnTo>
                        <a:pt x="87" y="777"/>
                      </a:lnTo>
                      <a:lnTo>
                        <a:pt x="87" y="774"/>
                      </a:lnTo>
                      <a:lnTo>
                        <a:pt x="88" y="771"/>
                      </a:lnTo>
                      <a:lnTo>
                        <a:pt x="88" y="766"/>
                      </a:lnTo>
                      <a:lnTo>
                        <a:pt x="88" y="761"/>
                      </a:lnTo>
                      <a:lnTo>
                        <a:pt x="90" y="757"/>
                      </a:lnTo>
                      <a:lnTo>
                        <a:pt x="90" y="754"/>
                      </a:lnTo>
                      <a:lnTo>
                        <a:pt x="92" y="749"/>
                      </a:lnTo>
                      <a:lnTo>
                        <a:pt x="92" y="746"/>
                      </a:lnTo>
                      <a:lnTo>
                        <a:pt x="92" y="741"/>
                      </a:lnTo>
                      <a:lnTo>
                        <a:pt x="93" y="737"/>
                      </a:lnTo>
                      <a:lnTo>
                        <a:pt x="93" y="732"/>
                      </a:lnTo>
                      <a:lnTo>
                        <a:pt x="93" y="729"/>
                      </a:lnTo>
                      <a:lnTo>
                        <a:pt x="93" y="724"/>
                      </a:lnTo>
                      <a:lnTo>
                        <a:pt x="95" y="721"/>
                      </a:lnTo>
                      <a:lnTo>
                        <a:pt x="95" y="716"/>
                      </a:lnTo>
                      <a:lnTo>
                        <a:pt x="95" y="712"/>
                      </a:lnTo>
                      <a:lnTo>
                        <a:pt x="95" y="707"/>
                      </a:lnTo>
                      <a:lnTo>
                        <a:pt x="95" y="702"/>
                      </a:lnTo>
                      <a:lnTo>
                        <a:pt x="95" y="699"/>
                      </a:lnTo>
                      <a:lnTo>
                        <a:pt x="95" y="694"/>
                      </a:lnTo>
                      <a:lnTo>
                        <a:pt x="95" y="689"/>
                      </a:lnTo>
                      <a:lnTo>
                        <a:pt x="95" y="684"/>
                      </a:lnTo>
                      <a:lnTo>
                        <a:pt x="95" y="679"/>
                      </a:lnTo>
                      <a:lnTo>
                        <a:pt x="95" y="676"/>
                      </a:lnTo>
                      <a:lnTo>
                        <a:pt x="95" y="671"/>
                      </a:lnTo>
                      <a:lnTo>
                        <a:pt x="97" y="667"/>
                      </a:lnTo>
                      <a:lnTo>
                        <a:pt x="97" y="662"/>
                      </a:lnTo>
                      <a:lnTo>
                        <a:pt x="97" y="657"/>
                      </a:lnTo>
                      <a:lnTo>
                        <a:pt x="97" y="654"/>
                      </a:lnTo>
                      <a:lnTo>
                        <a:pt x="97" y="649"/>
                      </a:lnTo>
                      <a:lnTo>
                        <a:pt x="97" y="646"/>
                      </a:lnTo>
                      <a:lnTo>
                        <a:pt x="98" y="643"/>
                      </a:lnTo>
                      <a:lnTo>
                        <a:pt x="98" y="638"/>
                      </a:lnTo>
                      <a:lnTo>
                        <a:pt x="98" y="634"/>
                      </a:lnTo>
                      <a:lnTo>
                        <a:pt x="98" y="629"/>
                      </a:lnTo>
                      <a:lnTo>
                        <a:pt x="100" y="626"/>
                      </a:lnTo>
                      <a:lnTo>
                        <a:pt x="100" y="623"/>
                      </a:lnTo>
                      <a:lnTo>
                        <a:pt x="102" y="618"/>
                      </a:lnTo>
                      <a:lnTo>
                        <a:pt x="102" y="614"/>
                      </a:lnTo>
                      <a:lnTo>
                        <a:pt x="103" y="611"/>
                      </a:lnTo>
                      <a:lnTo>
                        <a:pt x="103" y="608"/>
                      </a:lnTo>
                      <a:lnTo>
                        <a:pt x="105" y="604"/>
                      </a:lnTo>
                      <a:lnTo>
                        <a:pt x="105" y="599"/>
                      </a:lnTo>
                      <a:lnTo>
                        <a:pt x="107" y="596"/>
                      </a:lnTo>
                      <a:lnTo>
                        <a:pt x="107" y="593"/>
                      </a:lnTo>
                      <a:lnTo>
                        <a:pt x="108" y="589"/>
                      </a:lnTo>
                      <a:lnTo>
                        <a:pt x="110" y="586"/>
                      </a:lnTo>
                      <a:lnTo>
                        <a:pt x="110" y="583"/>
                      </a:lnTo>
                      <a:lnTo>
                        <a:pt x="112" y="579"/>
                      </a:lnTo>
                      <a:lnTo>
                        <a:pt x="113" y="576"/>
                      </a:lnTo>
                      <a:lnTo>
                        <a:pt x="113" y="573"/>
                      </a:lnTo>
                      <a:lnTo>
                        <a:pt x="115" y="568"/>
                      </a:lnTo>
                      <a:lnTo>
                        <a:pt x="117" y="564"/>
                      </a:lnTo>
                      <a:lnTo>
                        <a:pt x="118" y="561"/>
                      </a:lnTo>
                      <a:lnTo>
                        <a:pt x="118" y="558"/>
                      </a:lnTo>
                      <a:lnTo>
                        <a:pt x="120" y="554"/>
                      </a:lnTo>
                      <a:lnTo>
                        <a:pt x="122" y="551"/>
                      </a:lnTo>
                      <a:lnTo>
                        <a:pt x="123" y="548"/>
                      </a:lnTo>
                      <a:lnTo>
                        <a:pt x="125" y="544"/>
                      </a:lnTo>
                      <a:lnTo>
                        <a:pt x="127" y="541"/>
                      </a:lnTo>
                      <a:lnTo>
                        <a:pt x="128" y="538"/>
                      </a:lnTo>
                      <a:lnTo>
                        <a:pt x="130" y="534"/>
                      </a:lnTo>
                      <a:lnTo>
                        <a:pt x="132" y="531"/>
                      </a:lnTo>
                      <a:lnTo>
                        <a:pt x="133" y="528"/>
                      </a:lnTo>
                      <a:lnTo>
                        <a:pt x="135" y="524"/>
                      </a:lnTo>
                      <a:lnTo>
                        <a:pt x="138" y="521"/>
                      </a:lnTo>
                      <a:lnTo>
                        <a:pt x="140" y="518"/>
                      </a:lnTo>
                      <a:lnTo>
                        <a:pt x="142" y="514"/>
                      </a:lnTo>
                      <a:lnTo>
                        <a:pt x="145" y="511"/>
                      </a:lnTo>
                      <a:lnTo>
                        <a:pt x="147" y="508"/>
                      </a:lnTo>
                      <a:lnTo>
                        <a:pt x="148" y="504"/>
                      </a:lnTo>
                      <a:lnTo>
                        <a:pt x="152" y="499"/>
                      </a:lnTo>
                      <a:lnTo>
                        <a:pt x="153" y="496"/>
                      </a:lnTo>
                      <a:lnTo>
                        <a:pt x="155" y="494"/>
                      </a:lnTo>
                      <a:lnTo>
                        <a:pt x="158" y="489"/>
                      </a:lnTo>
                      <a:lnTo>
                        <a:pt x="160" y="486"/>
                      </a:lnTo>
                      <a:lnTo>
                        <a:pt x="163" y="483"/>
                      </a:lnTo>
                      <a:lnTo>
                        <a:pt x="167" y="479"/>
                      </a:lnTo>
                      <a:lnTo>
                        <a:pt x="168" y="476"/>
                      </a:lnTo>
                      <a:lnTo>
                        <a:pt x="172" y="471"/>
                      </a:lnTo>
                      <a:lnTo>
                        <a:pt x="175" y="468"/>
                      </a:lnTo>
                      <a:lnTo>
                        <a:pt x="178" y="464"/>
                      </a:lnTo>
                      <a:lnTo>
                        <a:pt x="180" y="461"/>
                      </a:lnTo>
                      <a:lnTo>
                        <a:pt x="180" y="456"/>
                      </a:lnTo>
                      <a:lnTo>
                        <a:pt x="178" y="451"/>
                      </a:lnTo>
                      <a:lnTo>
                        <a:pt x="177" y="448"/>
                      </a:lnTo>
                      <a:lnTo>
                        <a:pt x="173" y="444"/>
                      </a:lnTo>
                      <a:lnTo>
                        <a:pt x="170" y="444"/>
                      </a:lnTo>
                      <a:lnTo>
                        <a:pt x="165" y="444"/>
                      </a:lnTo>
                      <a:lnTo>
                        <a:pt x="162" y="448"/>
                      </a:lnTo>
                      <a:lnTo>
                        <a:pt x="157" y="453"/>
                      </a:lnTo>
                      <a:lnTo>
                        <a:pt x="152" y="458"/>
                      </a:lnTo>
                      <a:lnTo>
                        <a:pt x="148" y="461"/>
                      </a:lnTo>
                      <a:lnTo>
                        <a:pt x="145" y="466"/>
                      </a:lnTo>
                      <a:lnTo>
                        <a:pt x="140" y="471"/>
                      </a:lnTo>
                      <a:lnTo>
                        <a:pt x="137" y="476"/>
                      </a:lnTo>
                      <a:lnTo>
                        <a:pt x="133" y="481"/>
                      </a:lnTo>
                      <a:lnTo>
                        <a:pt x="130" y="486"/>
                      </a:lnTo>
                      <a:lnTo>
                        <a:pt x="127" y="489"/>
                      </a:lnTo>
                      <a:lnTo>
                        <a:pt x="123" y="494"/>
                      </a:lnTo>
                      <a:lnTo>
                        <a:pt x="120" y="499"/>
                      </a:lnTo>
                      <a:lnTo>
                        <a:pt x="118" y="504"/>
                      </a:lnTo>
                      <a:lnTo>
                        <a:pt x="115" y="509"/>
                      </a:lnTo>
                      <a:lnTo>
                        <a:pt x="112" y="514"/>
                      </a:lnTo>
                      <a:lnTo>
                        <a:pt x="110" y="518"/>
                      </a:lnTo>
                      <a:lnTo>
                        <a:pt x="108" y="523"/>
                      </a:lnTo>
                      <a:lnTo>
                        <a:pt x="105" y="528"/>
                      </a:lnTo>
                      <a:lnTo>
                        <a:pt x="103" y="533"/>
                      </a:lnTo>
                      <a:lnTo>
                        <a:pt x="102" y="536"/>
                      </a:lnTo>
                      <a:lnTo>
                        <a:pt x="100" y="541"/>
                      </a:lnTo>
                      <a:lnTo>
                        <a:pt x="98" y="546"/>
                      </a:lnTo>
                      <a:lnTo>
                        <a:pt x="97" y="551"/>
                      </a:lnTo>
                      <a:lnTo>
                        <a:pt x="95" y="554"/>
                      </a:lnTo>
                      <a:lnTo>
                        <a:pt x="93" y="559"/>
                      </a:lnTo>
                      <a:lnTo>
                        <a:pt x="92" y="564"/>
                      </a:lnTo>
                      <a:lnTo>
                        <a:pt x="90" y="569"/>
                      </a:lnTo>
                      <a:lnTo>
                        <a:pt x="90" y="574"/>
                      </a:lnTo>
                      <a:lnTo>
                        <a:pt x="88" y="578"/>
                      </a:lnTo>
                      <a:lnTo>
                        <a:pt x="87" y="583"/>
                      </a:lnTo>
                      <a:lnTo>
                        <a:pt x="87" y="588"/>
                      </a:lnTo>
                      <a:lnTo>
                        <a:pt x="85" y="593"/>
                      </a:lnTo>
                      <a:lnTo>
                        <a:pt x="85" y="598"/>
                      </a:lnTo>
                      <a:lnTo>
                        <a:pt x="83" y="601"/>
                      </a:lnTo>
                      <a:lnTo>
                        <a:pt x="83" y="606"/>
                      </a:lnTo>
                      <a:lnTo>
                        <a:pt x="82" y="611"/>
                      </a:lnTo>
                      <a:lnTo>
                        <a:pt x="82" y="616"/>
                      </a:lnTo>
                      <a:lnTo>
                        <a:pt x="80" y="621"/>
                      </a:lnTo>
                      <a:lnTo>
                        <a:pt x="80" y="626"/>
                      </a:lnTo>
                      <a:lnTo>
                        <a:pt x="78" y="631"/>
                      </a:lnTo>
                      <a:lnTo>
                        <a:pt x="78" y="636"/>
                      </a:lnTo>
                      <a:lnTo>
                        <a:pt x="78" y="641"/>
                      </a:lnTo>
                      <a:lnTo>
                        <a:pt x="78" y="646"/>
                      </a:lnTo>
                      <a:lnTo>
                        <a:pt x="77" y="649"/>
                      </a:lnTo>
                      <a:lnTo>
                        <a:pt x="77" y="656"/>
                      </a:lnTo>
                      <a:lnTo>
                        <a:pt x="77" y="659"/>
                      </a:lnTo>
                      <a:lnTo>
                        <a:pt x="75" y="666"/>
                      </a:lnTo>
                      <a:lnTo>
                        <a:pt x="75" y="671"/>
                      </a:lnTo>
                      <a:lnTo>
                        <a:pt x="75" y="676"/>
                      </a:lnTo>
                      <a:lnTo>
                        <a:pt x="75" y="681"/>
                      </a:lnTo>
                      <a:lnTo>
                        <a:pt x="74" y="686"/>
                      </a:lnTo>
                      <a:lnTo>
                        <a:pt x="74" y="691"/>
                      </a:lnTo>
                      <a:lnTo>
                        <a:pt x="74" y="696"/>
                      </a:lnTo>
                      <a:lnTo>
                        <a:pt x="72" y="702"/>
                      </a:lnTo>
                      <a:lnTo>
                        <a:pt x="72" y="707"/>
                      </a:lnTo>
                      <a:lnTo>
                        <a:pt x="70" y="712"/>
                      </a:lnTo>
                      <a:lnTo>
                        <a:pt x="70" y="719"/>
                      </a:lnTo>
                      <a:lnTo>
                        <a:pt x="70" y="724"/>
                      </a:lnTo>
                      <a:lnTo>
                        <a:pt x="69" y="731"/>
                      </a:lnTo>
                      <a:lnTo>
                        <a:pt x="67" y="736"/>
                      </a:lnTo>
                      <a:lnTo>
                        <a:pt x="67" y="741"/>
                      </a:lnTo>
                      <a:lnTo>
                        <a:pt x="65" y="747"/>
                      </a:lnTo>
                      <a:lnTo>
                        <a:pt x="65" y="752"/>
                      </a:lnTo>
                      <a:lnTo>
                        <a:pt x="65" y="759"/>
                      </a:lnTo>
                      <a:lnTo>
                        <a:pt x="64" y="766"/>
                      </a:lnTo>
                      <a:lnTo>
                        <a:pt x="62" y="771"/>
                      </a:lnTo>
                      <a:lnTo>
                        <a:pt x="60" y="777"/>
                      </a:lnTo>
                      <a:lnTo>
                        <a:pt x="59" y="782"/>
                      </a:lnTo>
                      <a:lnTo>
                        <a:pt x="59" y="787"/>
                      </a:lnTo>
                      <a:lnTo>
                        <a:pt x="57" y="794"/>
                      </a:lnTo>
                      <a:lnTo>
                        <a:pt x="55" y="799"/>
                      </a:lnTo>
                      <a:lnTo>
                        <a:pt x="54" y="804"/>
                      </a:lnTo>
                      <a:lnTo>
                        <a:pt x="52" y="809"/>
                      </a:lnTo>
                      <a:lnTo>
                        <a:pt x="50" y="814"/>
                      </a:lnTo>
                      <a:lnTo>
                        <a:pt x="49" y="819"/>
                      </a:lnTo>
                      <a:lnTo>
                        <a:pt x="47" y="824"/>
                      </a:lnTo>
                      <a:lnTo>
                        <a:pt x="45" y="831"/>
                      </a:lnTo>
                      <a:lnTo>
                        <a:pt x="44" y="834"/>
                      </a:lnTo>
                      <a:lnTo>
                        <a:pt x="42" y="841"/>
                      </a:lnTo>
                      <a:lnTo>
                        <a:pt x="40" y="846"/>
                      </a:lnTo>
                      <a:lnTo>
                        <a:pt x="39" y="851"/>
                      </a:lnTo>
                      <a:lnTo>
                        <a:pt x="37" y="855"/>
                      </a:lnTo>
                      <a:lnTo>
                        <a:pt x="34" y="860"/>
                      </a:lnTo>
                      <a:lnTo>
                        <a:pt x="32" y="864"/>
                      </a:lnTo>
                      <a:lnTo>
                        <a:pt x="32" y="869"/>
                      </a:lnTo>
                      <a:lnTo>
                        <a:pt x="29" y="874"/>
                      </a:lnTo>
                      <a:lnTo>
                        <a:pt x="27" y="879"/>
                      </a:lnTo>
                      <a:lnTo>
                        <a:pt x="25" y="884"/>
                      </a:lnTo>
                      <a:lnTo>
                        <a:pt x="24" y="889"/>
                      </a:lnTo>
                      <a:lnTo>
                        <a:pt x="22" y="894"/>
                      </a:lnTo>
                      <a:lnTo>
                        <a:pt x="20" y="899"/>
                      </a:lnTo>
                      <a:lnTo>
                        <a:pt x="19" y="904"/>
                      </a:lnTo>
                      <a:lnTo>
                        <a:pt x="17" y="909"/>
                      </a:lnTo>
                      <a:lnTo>
                        <a:pt x="15" y="914"/>
                      </a:lnTo>
                      <a:lnTo>
                        <a:pt x="14" y="919"/>
                      </a:lnTo>
                      <a:lnTo>
                        <a:pt x="14" y="922"/>
                      </a:lnTo>
                      <a:lnTo>
                        <a:pt x="12" y="929"/>
                      </a:lnTo>
                      <a:lnTo>
                        <a:pt x="10" y="934"/>
                      </a:lnTo>
                      <a:lnTo>
                        <a:pt x="9" y="937"/>
                      </a:lnTo>
                      <a:lnTo>
                        <a:pt x="9" y="942"/>
                      </a:lnTo>
                      <a:lnTo>
                        <a:pt x="7" y="947"/>
                      </a:lnTo>
                      <a:lnTo>
                        <a:pt x="5" y="952"/>
                      </a:lnTo>
                      <a:lnTo>
                        <a:pt x="5" y="957"/>
                      </a:lnTo>
                      <a:lnTo>
                        <a:pt x="4" y="962"/>
                      </a:lnTo>
                      <a:lnTo>
                        <a:pt x="4" y="967"/>
                      </a:lnTo>
                      <a:lnTo>
                        <a:pt x="2" y="970"/>
                      </a:lnTo>
                      <a:lnTo>
                        <a:pt x="2" y="975"/>
                      </a:lnTo>
                      <a:lnTo>
                        <a:pt x="2" y="980"/>
                      </a:lnTo>
                      <a:lnTo>
                        <a:pt x="2" y="985"/>
                      </a:lnTo>
                      <a:lnTo>
                        <a:pt x="0" y="990"/>
                      </a:lnTo>
                      <a:lnTo>
                        <a:pt x="0" y="995"/>
                      </a:lnTo>
                      <a:lnTo>
                        <a:pt x="0" y="1002"/>
                      </a:lnTo>
                      <a:lnTo>
                        <a:pt x="2" y="1007"/>
                      </a:lnTo>
                      <a:lnTo>
                        <a:pt x="2" y="1012"/>
                      </a:lnTo>
                      <a:lnTo>
                        <a:pt x="2" y="1017"/>
                      </a:lnTo>
                      <a:lnTo>
                        <a:pt x="2" y="1022"/>
                      </a:lnTo>
                      <a:lnTo>
                        <a:pt x="4" y="1027"/>
                      </a:lnTo>
                      <a:lnTo>
                        <a:pt x="4" y="1032"/>
                      </a:lnTo>
                      <a:lnTo>
                        <a:pt x="5" y="1039"/>
                      </a:lnTo>
                      <a:lnTo>
                        <a:pt x="7" y="1044"/>
                      </a:lnTo>
                      <a:lnTo>
                        <a:pt x="9" y="1049"/>
                      </a:lnTo>
                      <a:lnTo>
                        <a:pt x="10" y="1055"/>
                      </a:lnTo>
                      <a:lnTo>
                        <a:pt x="12" y="1060"/>
                      </a:lnTo>
                      <a:lnTo>
                        <a:pt x="14" y="1065"/>
                      </a:lnTo>
                      <a:lnTo>
                        <a:pt x="15" y="1072"/>
                      </a:lnTo>
                      <a:lnTo>
                        <a:pt x="19" y="1078"/>
                      </a:lnTo>
                      <a:lnTo>
                        <a:pt x="20" y="1083"/>
                      </a:lnTo>
                      <a:lnTo>
                        <a:pt x="24" y="1090"/>
                      </a:lnTo>
                      <a:lnTo>
                        <a:pt x="27" y="1097"/>
                      </a:lnTo>
                      <a:lnTo>
                        <a:pt x="32" y="1107"/>
                      </a:lnTo>
                      <a:lnTo>
                        <a:pt x="37" y="1117"/>
                      </a:lnTo>
                      <a:lnTo>
                        <a:pt x="42" y="1127"/>
                      </a:lnTo>
                      <a:lnTo>
                        <a:pt x="49" y="1137"/>
                      </a:lnTo>
                      <a:lnTo>
                        <a:pt x="55" y="1145"/>
                      </a:lnTo>
                      <a:lnTo>
                        <a:pt x="62" y="1155"/>
                      </a:lnTo>
                      <a:lnTo>
                        <a:pt x="70" y="1163"/>
                      </a:lnTo>
                      <a:lnTo>
                        <a:pt x="78" y="1172"/>
                      </a:lnTo>
                      <a:lnTo>
                        <a:pt x="85" y="1180"/>
                      </a:lnTo>
                      <a:lnTo>
                        <a:pt x="93" y="1188"/>
                      </a:lnTo>
                      <a:lnTo>
                        <a:pt x="102" y="1195"/>
                      </a:lnTo>
                      <a:lnTo>
                        <a:pt x="110" y="1203"/>
                      </a:lnTo>
                      <a:lnTo>
                        <a:pt x="120" y="1210"/>
                      </a:lnTo>
                      <a:lnTo>
                        <a:pt x="128" y="1218"/>
                      </a:lnTo>
                      <a:lnTo>
                        <a:pt x="138" y="1223"/>
                      </a:lnTo>
                      <a:lnTo>
                        <a:pt x="148" y="1232"/>
                      </a:lnTo>
                      <a:lnTo>
                        <a:pt x="157" y="1237"/>
                      </a:lnTo>
                      <a:lnTo>
                        <a:pt x="168" y="1243"/>
                      </a:lnTo>
                      <a:lnTo>
                        <a:pt x="178" y="1248"/>
                      </a:lnTo>
                      <a:lnTo>
                        <a:pt x="188" y="1255"/>
                      </a:lnTo>
                      <a:lnTo>
                        <a:pt x="198" y="1258"/>
                      </a:lnTo>
                      <a:lnTo>
                        <a:pt x="210" y="1265"/>
                      </a:lnTo>
                      <a:lnTo>
                        <a:pt x="222" y="1270"/>
                      </a:lnTo>
                      <a:lnTo>
                        <a:pt x="233" y="1275"/>
                      </a:lnTo>
                      <a:lnTo>
                        <a:pt x="243" y="1278"/>
                      </a:lnTo>
                      <a:lnTo>
                        <a:pt x="255" y="1283"/>
                      </a:lnTo>
                      <a:lnTo>
                        <a:pt x="267" y="1286"/>
                      </a:lnTo>
                      <a:lnTo>
                        <a:pt x="278" y="1291"/>
                      </a:lnTo>
                      <a:lnTo>
                        <a:pt x="290" y="1295"/>
                      </a:lnTo>
                      <a:lnTo>
                        <a:pt x="301" y="1298"/>
                      </a:lnTo>
                      <a:lnTo>
                        <a:pt x="315" y="1301"/>
                      </a:lnTo>
                      <a:lnTo>
                        <a:pt x="326" y="1305"/>
                      </a:lnTo>
                      <a:lnTo>
                        <a:pt x="338" y="1308"/>
                      </a:lnTo>
                      <a:lnTo>
                        <a:pt x="351" y="1310"/>
                      </a:lnTo>
                      <a:lnTo>
                        <a:pt x="363" y="1313"/>
                      </a:lnTo>
                      <a:lnTo>
                        <a:pt x="376" y="1315"/>
                      </a:lnTo>
                      <a:lnTo>
                        <a:pt x="388" y="1318"/>
                      </a:lnTo>
                      <a:lnTo>
                        <a:pt x="401" y="1320"/>
                      </a:lnTo>
                      <a:lnTo>
                        <a:pt x="415" y="1321"/>
                      </a:lnTo>
                      <a:lnTo>
                        <a:pt x="426" y="1325"/>
                      </a:lnTo>
                      <a:lnTo>
                        <a:pt x="438" y="1325"/>
                      </a:lnTo>
                      <a:lnTo>
                        <a:pt x="451" y="1328"/>
                      </a:lnTo>
                      <a:lnTo>
                        <a:pt x="465" y="1328"/>
                      </a:lnTo>
                      <a:lnTo>
                        <a:pt x="476" y="1330"/>
                      </a:lnTo>
                      <a:lnTo>
                        <a:pt x="490" y="1331"/>
                      </a:lnTo>
                      <a:lnTo>
                        <a:pt x="501" y="1333"/>
                      </a:lnTo>
                      <a:lnTo>
                        <a:pt x="515" y="1333"/>
                      </a:lnTo>
                      <a:lnTo>
                        <a:pt x="528" y="1335"/>
                      </a:lnTo>
                      <a:lnTo>
                        <a:pt x="538" y="1336"/>
                      </a:lnTo>
                      <a:lnTo>
                        <a:pt x="551" y="1336"/>
                      </a:lnTo>
                      <a:lnTo>
                        <a:pt x="563" y="1336"/>
                      </a:lnTo>
                      <a:lnTo>
                        <a:pt x="576" y="1338"/>
                      </a:lnTo>
                      <a:lnTo>
                        <a:pt x="588" y="1338"/>
                      </a:lnTo>
                      <a:lnTo>
                        <a:pt x="599" y="1338"/>
                      </a:lnTo>
                      <a:lnTo>
                        <a:pt x="611" y="1338"/>
                      </a:lnTo>
                      <a:lnTo>
                        <a:pt x="623" y="1340"/>
                      </a:lnTo>
                      <a:lnTo>
                        <a:pt x="634" y="1340"/>
                      </a:lnTo>
                      <a:lnTo>
                        <a:pt x="646" y="1340"/>
                      </a:lnTo>
                      <a:lnTo>
                        <a:pt x="658" y="1340"/>
                      </a:lnTo>
                      <a:lnTo>
                        <a:pt x="669" y="1340"/>
                      </a:lnTo>
                      <a:lnTo>
                        <a:pt x="679" y="1340"/>
                      </a:lnTo>
                      <a:lnTo>
                        <a:pt x="691" y="1340"/>
                      </a:lnTo>
                      <a:lnTo>
                        <a:pt x="701" y="1340"/>
                      </a:lnTo>
                      <a:lnTo>
                        <a:pt x="711" y="1340"/>
                      </a:lnTo>
                      <a:lnTo>
                        <a:pt x="721" y="1340"/>
                      </a:lnTo>
                      <a:lnTo>
                        <a:pt x="731" y="1338"/>
                      </a:lnTo>
                      <a:lnTo>
                        <a:pt x="741" y="1338"/>
                      </a:lnTo>
                      <a:lnTo>
                        <a:pt x="752" y="1338"/>
                      </a:lnTo>
                      <a:lnTo>
                        <a:pt x="762" y="1338"/>
                      </a:lnTo>
                      <a:lnTo>
                        <a:pt x="772" y="1336"/>
                      </a:lnTo>
                      <a:lnTo>
                        <a:pt x="784" y="1336"/>
                      </a:lnTo>
                      <a:lnTo>
                        <a:pt x="796" y="1335"/>
                      </a:lnTo>
                      <a:lnTo>
                        <a:pt x="806" y="1333"/>
                      </a:lnTo>
                      <a:lnTo>
                        <a:pt x="817" y="1333"/>
                      </a:lnTo>
                      <a:lnTo>
                        <a:pt x="827" y="1331"/>
                      </a:lnTo>
                      <a:lnTo>
                        <a:pt x="839" y="1330"/>
                      </a:lnTo>
                      <a:lnTo>
                        <a:pt x="851" y="1328"/>
                      </a:lnTo>
                      <a:lnTo>
                        <a:pt x="862" y="1328"/>
                      </a:lnTo>
                      <a:lnTo>
                        <a:pt x="874" y="1325"/>
                      </a:lnTo>
                      <a:lnTo>
                        <a:pt x="886" y="1325"/>
                      </a:lnTo>
                      <a:lnTo>
                        <a:pt x="897" y="1321"/>
                      </a:lnTo>
                      <a:lnTo>
                        <a:pt x="909" y="1320"/>
                      </a:lnTo>
                      <a:lnTo>
                        <a:pt x="921" y="1316"/>
                      </a:lnTo>
                      <a:lnTo>
                        <a:pt x="932" y="1315"/>
                      </a:lnTo>
                      <a:lnTo>
                        <a:pt x="944" y="1311"/>
                      </a:lnTo>
                      <a:lnTo>
                        <a:pt x="956" y="1310"/>
                      </a:lnTo>
                      <a:lnTo>
                        <a:pt x="967" y="1306"/>
                      </a:lnTo>
                      <a:lnTo>
                        <a:pt x="979" y="1303"/>
                      </a:lnTo>
                      <a:lnTo>
                        <a:pt x="990" y="1300"/>
                      </a:lnTo>
                      <a:lnTo>
                        <a:pt x="1002" y="1296"/>
                      </a:lnTo>
                      <a:lnTo>
                        <a:pt x="1012" y="1293"/>
                      </a:lnTo>
                      <a:lnTo>
                        <a:pt x="1024" y="1290"/>
                      </a:lnTo>
                      <a:lnTo>
                        <a:pt x="1035" y="1285"/>
                      </a:lnTo>
                      <a:lnTo>
                        <a:pt x="1047" y="1281"/>
                      </a:lnTo>
                      <a:lnTo>
                        <a:pt x="1057" y="1276"/>
                      </a:lnTo>
                      <a:lnTo>
                        <a:pt x="1069" y="1273"/>
                      </a:lnTo>
                      <a:lnTo>
                        <a:pt x="1079" y="1268"/>
                      </a:lnTo>
                      <a:lnTo>
                        <a:pt x="1089" y="1263"/>
                      </a:lnTo>
                      <a:lnTo>
                        <a:pt x="1100" y="1258"/>
                      </a:lnTo>
                      <a:lnTo>
                        <a:pt x="1110" y="1253"/>
                      </a:lnTo>
                      <a:lnTo>
                        <a:pt x="1120" y="1247"/>
                      </a:lnTo>
                      <a:lnTo>
                        <a:pt x="1130" y="1242"/>
                      </a:lnTo>
                      <a:lnTo>
                        <a:pt x="1140" y="1237"/>
                      </a:lnTo>
                      <a:lnTo>
                        <a:pt x="1150" y="1230"/>
                      </a:lnTo>
                      <a:lnTo>
                        <a:pt x="1159" y="1223"/>
                      </a:lnTo>
                      <a:lnTo>
                        <a:pt x="1169" y="1217"/>
                      </a:lnTo>
                      <a:lnTo>
                        <a:pt x="1177" y="1210"/>
                      </a:lnTo>
                      <a:lnTo>
                        <a:pt x="1185" y="1203"/>
                      </a:lnTo>
                      <a:lnTo>
                        <a:pt x="1193" y="1197"/>
                      </a:lnTo>
                      <a:lnTo>
                        <a:pt x="1202" y="1190"/>
                      </a:lnTo>
                      <a:lnTo>
                        <a:pt x="1210" y="1182"/>
                      </a:lnTo>
                      <a:lnTo>
                        <a:pt x="1217" y="1175"/>
                      </a:lnTo>
                      <a:lnTo>
                        <a:pt x="1225" y="1165"/>
                      </a:lnTo>
                      <a:lnTo>
                        <a:pt x="1232" y="1157"/>
                      </a:lnTo>
                      <a:lnTo>
                        <a:pt x="1237" y="1148"/>
                      </a:lnTo>
                      <a:lnTo>
                        <a:pt x="1245" y="1140"/>
                      </a:lnTo>
                      <a:lnTo>
                        <a:pt x="1250" y="1130"/>
                      </a:lnTo>
                      <a:lnTo>
                        <a:pt x="1255" y="1122"/>
                      </a:lnTo>
                      <a:lnTo>
                        <a:pt x="1260" y="1112"/>
                      </a:lnTo>
                      <a:lnTo>
                        <a:pt x="1267" y="1103"/>
                      </a:lnTo>
                      <a:lnTo>
                        <a:pt x="1270" y="1092"/>
                      </a:lnTo>
                      <a:lnTo>
                        <a:pt x="1275" y="1082"/>
                      </a:lnTo>
                      <a:lnTo>
                        <a:pt x="1278" y="1072"/>
                      </a:lnTo>
                      <a:lnTo>
                        <a:pt x="1282" y="1062"/>
                      </a:lnTo>
                      <a:lnTo>
                        <a:pt x="1285" y="1050"/>
                      </a:lnTo>
                      <a:lnTo>
                        <a:pt x="1287" y="1039"/>
                      </a:lnTo>
                      <a:lnTo>
                        <a:pt x="1290" y="1027"/>
                      </a:lnTo>
                      <a:lnTo>
                        <a:pt x="1292" y="1015"/>
                      </a:lnTo>
                      <a:lnTo>
                        <a:pt x="1292" y="1009"/>
                      </a:lnTo>
                      <a:lnTo>
                        <a:pt x="1292" y="1004"/>
                      </a:lnTo>
                      <a:lnTo>
                        <a:pt x="1292" y="997"/>
                      </a:lnTo>
                      <a:lnTo>
                        <a:pt x="1293" y="992"/>
                      </a:lnTo>
                      <a:lnTo>
                        <a:pt x="1293" y="985"/>
                      </a:lnTo>
                      <a:lnTo>
                        <a:pt x="1293" y="979"/>
                      </a:lnTo>
                      <a:lnTo>
                        <a:pt x="1293" y="974"/>
                      </a:lnTo>
                      <a:lnTo>
                        <a:pt x="1295" y="967"/>
                      </a:lnTo>
                      <a:lnTo>
                        <a:pt x="1295" y="960"/>
                      </a:lnTo>
                      <a:lnTo>
                        <a:pt x="1295" y="955"/>
                      </a:lnTo>
                      <a:lnTo>
                        <a:pt x="1295" y="949"/>
                      </a:lnTo>
                      <a:lnTo>
                        <a:pt x="1295" y="944"/>
                      </a:lnTo>
                      <a:lnTo>
                        <a:pt x="1295" y="937"/>
                      </a:lnTo>
                      <a:lnTo>
                        <a:pt x="1295" y="932"/>
                      </a:lnTo>
                      <a:lnTo>
                        <a:pt x="1295" y="925"/>
                      </a:lnTo>
                      <a:lnTo>
                        <a:pt x="1295" y="920"/>
                      </a:lnTo>
                      <a:lnTo>
                        <a:pt x="1293" y="914"/>
                      </a:lnTo>
                      <a:lnTo>
                        <a:pt x="1293" y="907"/>
                      </a:lnTo>
                      <a:lnTo>
                        <a:pt x="1293" y="902"/>
                      </a:lnTo>
                      <a:lnTo>
                        <a:pt x="1293" y="895"/>
                      </a:lnTo>
                      <a:lnTo>
                        <a:pt x="1292" y="889"/>
                      </a:lnTo>
                      <a:lnTo>
                        <a:pt x="1292" y="884"/>
                      </a:lnTo>
                      <a:lnTo>
                        <a:pt x="1292" y="877"/>
                      </a:lnTo>
                      <a:lnTo>
                        <a:pt x="1292" y="872"/>
                      </a:lnTo>
                      <a:lnTo>
                        <a:pt x="1290" y="865"/>
                      </a:lnTo>
                      <a:lnTo>
                        <a:pt x="1290" y="860"/>
                      </a:lnTo>
                      <a:lnTo>
                        <a:pt x="1290" y="854"/>
                      </a:lnTo>
                      <a:lnTo>
                        <a:pt x="1290" y="849"/>
                      </a:lnTo>
                      <a:lnTo>
                        <a:pt x="1288" y="842"/>
                      </a:lnTo>
                      <a:lnTo>
                        <a:pt x="1288" y="836"/>
                      </a:lnTo>
                      <a:lnTo>
                        <a:pt x="1287" y="831"/>
                      </a:lnTo>
                      <a:lnTo>
                        <a:pt x="1287" y="826"/>
                      </a:lnTo>
                      <a:lnTo>
                        <a:pt x="1285" y="819"/>
                      </a:lnTo>
                      <a:lnTo>
                        <a:pt x="1285" y="812"/>
                      </a:lnTo>
                      <a:lnTo>
                        <a:pt x="1283" y="807"/>
                      </a:lnTo>
                      <a:lnTo>
                        <a:pt x="1282" y="801"/>
                      </a:lnTo>
                      <a:lnTo>
                        <a:pt x="1282" y="796"/>
                      </a:lnTo>
                      <a:lnTo>
                        <a:pt x="1280" y="789"/>
                      </a:lnTo>
                      <a:lnTo>
                        <a:pt x="1280" y="784"/>
                      </a:lnTo>
                      <a:lnTo>
                        <a:pt x="1278" y="777"/>
                      </a:lnTo>
                      <a:lnTo>
                        <a:pt x="1277" y="771"/>
                      </a:lnTo>
                      <a:lnTo>
                        <a:pt x="1277" y="766"/>
                      </a:lnTo>
                      <a:lnTo>
                        <a:pt x="1275" y="759"/>
                      </a:lnTo>
                      <a:lnTo>
                        <a:pt x="1273" y="754"/>
                      </a:lnTo>
                      <a:lnTo>
                        <a:pt x="1272" y="747"/>
                      </a:lnTo>
                      <a:lnTo>
                        <a:pt x="1272" y="741"/>
                      </a:lnTo>
                      <a:lnTo>
                        <a:pt x="1270" y="736"/>
                      </a:lnTo>
                      <a:lnTo>
                        <a:pt x="1270" y="731"/>
                      </a:lnTo>
                      <a:lnTo>
                        <a:pt x="1268" y="724"/>
                      </a:lnTo>
                      <a:lnTo>
                        <a:pt x="1267" y="717"/>
                      </a:lnTo>
                      <a:lnTo>
                        <a:pt x="1265" y="712"/>
                      </a:lnTo>
                      <a:lnTo>
                        <a:pt x="1265" y="706"/>
                      </a:lnTo>
                      <a:lnTo>
                        <a:pt x="1263" y="701"/>
                      </a:lnTo>
                      <a:lnTo>
                        <a:pt x="1262" y="694"/>
                      </a:lnTo>
                      <a:lnTo>
                        <a:pt x="1260" y="689"/>
                      </a:lnTo>
                      <a:lnTo>
                        <a:pt x="1258" y="682"/>
                      </a:lnTo>
                      <a:lnTo>
                        <a:pt x="1258" y="677"/>
                      </a:lnTo>
                      <a:lnTo>
                        <a:pt x="1257" y="671"/>
                      </a:lnTo>
                      <a:lnTo>
                        <a:pt x="1255" y="666"/>
                      </a:lnTo>
                      <a:lnTo>
                        <a:pt x="1253" y="659"/>
                      </a:lnTo>
                      <a:lnTo>
                        <a:pt x="1252" y="654"/>
                      </a:lnTo>
                      <a:lnTo>
                        <a:pt x="1250" y="647"/>
                      </a:lnTo>
                      <a:lnTo>
                        <a:pt x="1250" y="643"/>
                      </a:lnTo>
                      <a:lnTo>
                        <a:pt x="124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4" name="Freeform 107"/>
                <p:cNvSpPr>
                  <a:spLocks/>
                </p:cNvSpPr>
                <p:nvPr/>
              </p:nvSpPr>
              <p:spPr bwMode="auto">
                <a:xfrm>
                  <a:off x="2286" y="1504"/>
                  <a:ext cx="145" cy="882"/>
                </a:xfrm>
                <a:custGeom>
                  <a:avLst/>
                  <a:gdLst>
                    <a:gd name="T0" fmla="*/ 20 w 145"/>
                    <a:gd name="T1" fmla="*/ 12 h 882"/>
                    <a:gd name="T2" fmla="*/ 38 w 145"/>
                    <a:gd name="T3" fmla="*/ 31 h 882"/>
                    <a:gd name="T4" fmla="*/ 53 w 145"/>
                    <a:gd name="T5" fmla="*/ 60 h 882"/>
                    <a:gd name="T6" fmla="*/ 65 w 145"/>
                    <a:gd name="T7" fmla="*/ 95 h 882"/>
                    <a:gd name="T8" fmla="*/ 71 w 145"/>
                    <a:gd name="T9" fmla="*/ 135 h 882"/>
                    <a:gd name="T10" fmla="*/ 76 w 145"/>
                    <a:gd name="T11" fmla="*/ 178 h 882"/>
                    <a:gd name="T12" fmla="*/ 80 w 145"/>
                    <a:gd name="T13" fmla="*/ 223 h 882"/>
                    <a:gd name="T14" fmla="*/ 80 w 145"/>
                    <a:gd name="T15" fmla="*/ 269 h 882"/>
                    <a:gd name="T16" fmla="*/ 81 w 145"/>
                    <a:gd name="T17" fmla="*/ 313 h 882"/>
                    <a:gd name="T18" fmla="*/ 80 w 145"/>
                    <a:gd name="T19" fmla="*/ 354 h 882"/>
                    <a:gd name="T20" fmla="*/ 80 w 145"/>
                    <a:gd name="T21" fmla="*/ 391 h 882"/>
                    <a:gd name="T22" fmla="*/ 78 w 145"/>
                    <a:gd name="T23" fmla="*/ 423 h 882"/>
                    <a:gd name="T24" fmla="*/ 80 w 145"/>
                    <a:gd name="T25" fmla="*/ 446 h 882"/>
                    <a:gd name="T26" fmla="*/ 81 w 145"/>
                    <a:gd name="T27" fmla="*/ 476 h 882"/>
                    <a:gd name="T28" fmla="*/ 86 w 145"/>
                    <a:gd name="T29" fmla="*/ 509 h 882"/>
                    <a:gd name="T30" fmla="*/ 90 w 145"/>
                    <a:gd name="T31" fmla="*/ 544 h 882"/>
                    <a:gd name="T32" fmla="*/ 96 w 145"/>
                    <a:gd name="T33" fmla="*/ 579 h 882"/>
                    <a:gd name="T34" fmla="*/ 101 w 145"/>
                    <a:gd name="T35" fmla="*/ 614 h 882"/>
                    <a:gd name="T36" fmla="*/ 106 w 145"/>
                    <a:gd name="T37" fmla="*/ 649 h 882"/>
                    <a:gd name="T38" fmla="*/ 108 w 145"/>
                    <a:gd name="T39" fmla="*/ 684 h 882"/>
                    <a:gd name="T40" fmla="*/ 108 w 145"/>
                    <a:gd name="T41" fmla="*/ 720 h 882"/>
                    <a:gd name="T42" fmla="*/ 105 w 145"/>
                    <a:gd name="T43" fmla="*/ 752 h 882"/>
                    <a:gd name="T44" fmla="*/ 98 w 145"/>
                    <a:gd name="T45" fmla="*/ 785 h 882"/>
                    <a:gd name="T46" fmla="*/ 86 w 145"/>
                    <a:gd name="T47" fmla="*/ 815 h 882"/>
                    <a:gd name="T48" fmla="*/ 71 w 145"/>
                    <a:gd name="T49" fmla="*/ 844 h 882"/>
                    <a:gd name="T50" fmla="*/ 51 w 145"/>
                    <a:gd name="T51" fmla="*/ 867 h 882"/>
                    <a:gd name="T52" fmla="*/ 63 w 145"/>
                    <a:gd name="T53" fmla="*/ 882 h 882"/>
                    <a:gd name="T54" fmla="*/ 85 w 145"/>
                    <a:gd name="T55" fmla="*/ 868 h 882"/>
                    <a:gd name="T56" fmla="*/ 105 w 145"/>
                    <a:gd name="T57" fmla="*/ 852 h 882"/>
                    <a:gd name="T58" fmla="*/ 120 w 145"/>
                    <a:gd name="T59" fmla="*/ 834 h 882"/>
                    <a:gd name="T60" fmla="*/ 131 w 145"/>
                    <a:gd name="T61" fmla="*/ 815 h 882"/>
                    <a:gd name="T62" fmla="*/ 140 w 145"/>
                    <a:gd name="T63" fmla="*/ 794 h 882"/>
                    <a:gd name="T64" fmla="*/ 145 w 145"/>
                    <a:gd name="T65" fmla="*/ 770 h 882"/>
                    <a:gd name="T66" fmla="*/ 145 w 145"/>
                    <a:gd name="T67" fmla="*/ 742 h 882"/>
                    <a:gd name="T68" fmla="*/ 143 w 145"/>
                    <a:gd name="T69" fmla="*/ 710 h 882"/>
                    <a:gd name="T70" fmla="*/ 140 w 145"/>
                    <a:gd name="T71" fmla="*/ 679 h 882"/>
                    <a:gd name="T72" fmla="*/ 138 w 145"/>
                    <a:gd name="T73" fmla="*/ 649 h 882"/>
                    <a:gd name="T74" fmla="*/ 133 w 145"/>
                    <a:gd name="T75" fmla="*/ 617 h 882"/>
                    <a:gd name="T76" fmla="*/ 130 w 145"/>
                    <a:gd name="T77" fmla="*/ 586 h 882"/>
                    <a:gd name="T78" fmla="*/ 126 w 145"/>
                    <a:gd name="T79" fmla="*/ 556 h 882"/>
                    <a:gd name="T80" fmla="*/ 121 w 145"/>
                    <a:gd name="T81" fmla="*/ 524 h 882"/>
                    <a:gd name="T82" fmla="*/ 118 w 145"/>
                    <a:gd name="T83" fmla="*/ 494 h 882"/>
                    <a:gd name="T84" fmla="*/ 115 w 145"/>
                    <a:gd name="T85" fmla="*/ 462 h 882"/>
                    <a:gd name="T86" fmla="*/ 111 w 145"/>
                    <a:gd name="T87" fmla="*/ 431 h 882"/>
                    <a:gd name="T88" fmla="*/ 108 w 145"/>
                    <a:gd name="T89" fmla="*/ 401 h 882"/>
                    <a:gd name="T90" fmla="*/ 106 w 145"/>
                    <a:gd name="T91" fmla="*/ 369 h 882"/>
                    <a:gd name="T92" fmla="*/ 105 w 145"/>
                    <a:gd name="T93" fmla="*/ 339 h 882"/>
                    <a:gd name="T94" fmla="*/ 106 w 145"/>
                    <a:gd name="T95" fmla="*/ 311 h 882"/>
                    <a:gd name="T96" fmla="*/ 110 w 145"/>
                    <a:gd name="T97" fmla="*/ 278 h 882"/>
                    <a:gd name="T98" fmla="*/ 113 w 145"/>
                    <a:gd name="T99" fmla="*/ 243 h 882"/>
                    <a:gd name="T100" fmla="*/ 116 w 145"/>
                    <a:gd name="T101" fmla="*/ 206 h 882"/>
                    <a:gd name="T102" fmla="*/ 118 w 145"/>
                    <a:gd name="T103" fmla="*/ 168 h 882"/>
                    <a:gd name="T104" fmla="*/ 120 w 145"/>
                    <a:gd name="T105" fmla="*/ 133 h 882"/>
                    <a:gd name="T106" fmla="*/ 115 w 145"/>
                    <a:gd name="T107" fmla="*/ 98 h 882"/>
                    <a:gd name="T108" fmla="*/ 108 w 145"/>
                    <a:gd name="T109" fmla="*/ 68 h 882"/>
                    <a:gd name="T110" fmla="*/ 95 w 145"/>
                    <a:gd name="T111" fmla="*/ 41 h 882"/>
                    <a:gd name="T112" fmla="*/ 76 w 145"/>
                    <a:gd name="T113" fmla="*/ 22 h 882"/>
                    <a:gd name="T114" fmla="*/ 50 w 145"/>
                    <a:gd name="T115" fmla="*/ 7 h 882"/>
                    <a:gd name="T116" fmla="*/ 18 w 145"/>
                    <a:gd name="T117" fmla="*/ 0 h 882"/>
                    <a:gd name="T118" fmla="*/ 1 w 145"/>
                    <a:gd name="T119" fmla="*/ 3 h 88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45"/>
                    <a:gd name="T181" fmla="*/ 0 h 882"/>
                    <a:gd name="T182" fmla="*/ 145 w 145"/>
                    <a:gd name="T183" fmla="*/ 882 h 88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45" h="882">
                      <a:moveTo>
                        <a:pt x="1" y="3"/>
                      </a:moveTo>
                      <a:lnTo>
                        <a:pt x="6" y="5"/>
                      </a:lnTo>
                      <a:lnTo>
                        <a:pt x="11" y="7"/>
                      </a:lnTo>
                      <a:lnTo>
                        <a:pt x="15" y="8"/>
                      </a:lnTo>
                      <a:lnTo>
                        <a:pt x="20" y="12"/>
                      </a:lnTo>
                      <a:lnTo>
                        <a:pt x="23" y="15"/>
                      </a:lnTo>
                      <a:lnTo>
                        <a:pt x="28" y="18"/>
                      </a:lnTo>
                      <a:lnTo>
                        <a:pt x="31" y="23"/>
                      </a:lnTo>
                      <a:lnTo>
                        <a:pt x="35" y="26"/>
                      </a:lnTo>
                      <a:lnTo>
                        <a:pt x="38" y="31"/>
                      </a:lnTo>
                      <a:lnTo>
                        <a:pt x="41" y="36"/>
                      </a:lnTo>
                      <a:lnTo>
                        <a:pt x="45" y="41"/>
                      </a:lnTo>
                      <a:lnTo>
                        <a:pt x="48" y="48"/>
                      </a:lnTo>
                      <a:lnTo>
                        <a:pt x="51" y="53"/>
                      </a:lnTo>
                      <a:lnTo>
                        <a:pt x="53" y="60"/>
                      </a:lnTo>
                      <a:lnTo>
                        <a:pt x="56" y="66"/>
                      </a:lnTo>
                      <a:lnTo>
                        <a:pt x="58" y="73"/>
                      </a:lnTo>
                      <a:lnTo>
                        <a:pt x="60" y="80"/>
                      </a:lnTo>
                      <a:lnTo>
                        <a:pt x="63" y="88"/>
                      </a:lnTo>
                      <a:lnTo>
                        <a:pt x="65" y="95"/>
                      </a:lnTo>
                      <a:lnTo>
                        <a:pt x="66" y="103"/>
                      </a:lnTo>
                      <a:lnTo>
                        <a:pt x="66" y="110"/>
                      </a:lnTo>
                      <a:lnTo>
                        <a:pt x="68" y="118"/>
                      </a:lnTo>
                      <a:lnTo>
                        <a:pt x="70" y="126"/>
                      </a:lnTo>
                      <a:lnTo>
                        <a:pt x="71" y="135"/>
                      </a:lnTo>
                      <a:lnTo>
                        <a:pt x="73" y="143"/>
                      </a:lnTo>
                      <a:lnTo>
                        <a:pt x="75" y="151"/>
                      </a:lnTo>
                      <a:lnTo>
                        <a:pt x="75" y="161"/>
                      </a:lnTo>
                      <a:lnTo>
                        <a:pt x="76" y="170"/>
                      </a:lnTo>
                      <a:lnTo>
                        <a:pt x="76" y="178"/>
                      </a:lnTo>
                      <a:lnTo>
                        <a:pt x="78" y="188"/>
                      </a:lnTo>
                      <a:lnTo>
                        <a:pt x="78" y="196"/>
                      </a:lnTo>
                      <a:lnTo>
                        <a:pt x="80" y="206"/>
                      </a:lnTo>
                      <a:lnTo>
                        <a:pt x="80" y="215"/>
                      </a:lnTo>
                      <a:lnTo>
                        <a:pt x="80" y="223"/>
                      </a:lnTo>
                      <a:lnTo>
                        <a:pt x="80" y="233"/>
                      </a:lnTo>
                      <a:lnTo>
                        <a:pt x="80" y="243"/>
                      </a:lnTo>
                      <a:lnTo>
                        <a:pt x="80" y="251"/>
                      </a:lnTo>
                      <a:lnTo>
                        <a:pt x="80" y="259"/>
                      </a:lnTo>
                      <a:lnTo>
                        <a:pt x="80" y="269"/>
                      </a:lnTo>
                      <a:lnTo>
                        <a:pt x="81" y="279"/>
                      </a:lnTo>
                      <a:lnTo>
                        <a:pt x="81" y="288"/>
                      </a:lnTo>
                      <a:lnTo>
                        <a:pt x="81" y="296"/>
                      </a:lnTo>
                      <a:lnTo>
                        <a:pt x="81" y="304"/>
                      </a:lnTo>
                      <a:lnTo>
                        <a:pt x="81" y="313"/>
                      </a:lnTo>
                      <a:lnTo>
                        <a:pt x="81" y="323"/>
                      </a:lnTo>
                      <a:lnTo>
                        <a:pt x="81" y="331"/>
                      </a:lnTo>
                      <a:lnTo>
                        <a:pt x="81" y="339"/>
                      </a:lnTo>
                      <a:lnTo>
                        <a:pt x="81" y="348"/>
                      </a:lnTo>
                      <a:lnTo>
                        <a:pt x="80" y="354"/>
                      </a:lnTo>
                      <a:lnTo>
                        <a:pt x="80" y="363"/>
                      </a:lnTo>
                      <a:lnTo>
                        <a:pt x="80" y="369"/>
                      </a:lnTo>
                      <a:lnTo>
                        <a:pt x="80" y="378"/>
                      </a:lnTo>
                      <a:lnTo>
                        <a:pt x="80" y="384"/>
                      </a:lnTo>
                      <a:lnTo>
                        <a:pt x="80" y="391"/>
                      </a:lnTo>
                      <a:lnTo>
                        <a:pt x="80" y="398"/>
                      </a:lnTo>
                      <a:lnTo>
                        <a:pt x="80" y="406"/>
                      </a:lnTo>
                      <a:lnTo>
                        <a:pt x="78" y="411"/>
                      </a:lnTo>
                      <a:lnTo>
                        <a:pt x="78" y="418"/>
                      </a:lnTo>
                      <a:lnTo>
                        <a:pt x="78" y="423"/>
                      </a:lnTo>
                      <a:lnTo>
                        <a:pt x="78" y="428"/>
                      </a:lnTo>
                      <a:lnTo>
                        <a:pt x="78" y="433"/>
                      </a:lnTo>
                      <a:lnTo>
                        <a:pt x="78" y="438"/>
                      </a:lnTo>
                      <a:lnTo>
                        <a:pt x="78" y="442"/>
                      </a:lnTo>
                      <a:lnTo>
                        <a:pt x="80" y="446"/>
                      </a:lnTo>
                      <a:lnTo>
                        <a:pt x="80" y="452"/>
                      </a:lnTo>
                      <a:lnTo>
                        <a:pt x="80" y="457"/>
                      </a:lnTo>
                      <a:lnTo>
                        <a:pt x="80" y="464"/>
                      </a:lnTo>
                      <a:lnTo>
                        <a:pt x="81" y="471"/>
                      </a:lnTo>
                      <a:lnTo>
                        <a:pt x="81" y="476"/>
                      </a:lnTo>
                      <a:lnTo>
                        <a:pt x="81" y="482"/>
                      </a:lnTo>
                      <a:lnTo>
                        <a:pt x="83" y="489"/>
                      </a:lnTo>
                      <a:lnTo>
                        <a:pt x="85" y="496"/>
                      </a:lnTo>
                      <a:lnTo>
                        <a:pt x="85" y="502"/>
                      </a:lnTo>
                      <a:lnTo>
                        <a:pt x="86" y="509"/>
                      </a:lnTo>
                      <a:lnTo>
                        <a:pt x="86" y="516"/>
                      </a:lnTo>
                      <a:lnTo>
                        <a:pt x="88" y="522"/>
                      </a:lnTo>
                      <a:lnTo>
                        <a:pt x="88" y="529"/>
                      </a:lnTo>
                      <a:lnTo>
                        <a:pt x="90" y="536"/>
                      </a:lnTo>
                      <a:lnTo>
                        <a:pt x="90" y="544"/>
                      </a:lnTo>
                      <a:lnTo>
                        <a:pt x="91" y="551"/>
                      </a:lnTo>
                      <a:lnTo>
                        <a:pt x="93" y="557"/>
                      </a:lnTo>
                      <a:lnTo>
                        <a:pt x="93" y="564"/>
                      </a:lnTo>
                      <a:lnTo>
                        <a:pt x="95" y="571"/>
                      </a:lnTo>
                      <a:lnTo>
                        <a:pt x="96" y="579"/>
                      </a:lnTo>
                      <a:lnTo>
                        <a:pt x="96" y="586"/>
                      </a:lnTo>
                      <a:lnTo>
                        <a:pt x="98" y="592"/>
                      </a:lnTo>
                      <a:lnTo>
                        <a:pt x="98" y="599"/>
                      </a:lnTo>
                      <a:lnTo>
                        <a:pt x="100" y="607"/>
                      </a:lnTo>
                      <a:lnTo>
                        <a:pt x="101" y="614"/>
                      </a:lnTo>
                      <a:lnTo>
                        <a:pt x="101" y="621"/>
                      </a:lnTo>
                      <a:lnTo>
                        <a:pt x="103" y="627"/>
                      </a:lnTo>
                      <a:lnTo>
                        <a:pt x="105" y="636"/>
                      </a:lnTo>
                      <a:lnTo>
                        <a:pt x="105" y="642"/>
                      </a:lnTo>
                      <a:lnTo>
                        <a:pt x="106" y="649"/>
                      </a:lnTo>
                      <a:lnTo>
                        <a:pt x="106" y="657"/>
                      </a:lnTo>
                      <a:lnTo>
                        <a:pt x="108" y="664"/>
                      </a:lnTo>
                      <a:lnTo>
                        <a:pt x="108" y="670"/>
                      </a:lnTo>
                      <a:lnTo>
                        <a:pt x="108" y="679"/>
                      </a:lnTo>
                      <a:lnTo>
                        <a:pt x="108" y="684"/>
                      </a:lnTo>
                      <a:lnTo>
                        <a:pt x="108" y="692"/>
                      </a:lnTo>
                      <a:lnTo>
                        <a:pt x="108" y="699"/>
                      </a:lnTo>
                      <a:lnTo>
                        <a:pt x="108" y="705"/>
                      </a:lnTo>
                      <a:lnTo>
                        <a:pt x="108" y="712"/>
                      </a:lnTo>
                      <a:lnTo>
                        <a:pt x="108" y="720"/>
                      </a:lnTo>
                      <a:lnTo>
                        <a:pt x="108" y="727"/>
                      </a:lnTo>
                      <a:lnTo>
                        <a:pt x="106" y="734"/>
                      </a:lnTo>
                      <a:lnTo>
                        <a:pt x="106" y="740"/>
                      </a:lnTo>
                      <a:lnTo>
                        <a:pt x="106" y="747"/>
                      </a:lnTo>
                      <a:lnTo>
                        <a:pt x="105" y="752"/>
                      </a:lnTo>
                      <a:lnTo>
                        <a:pt x="103" y="760"/>
                      </a:lnTo>
                      <a:lnTo>
                        <a:pt x="103" y="765"/>
                      </a:lnTo>
                      <a:lnTo>
                        <a:pt x="101" y="774"/>
                      </a:lnTo>
                      <a:lnTo>
                        <a:pt x="100" y="779"/>
                      </a:lnTo>
                      <a:lnTo>
                        <a:pt x="98" y="785"/>
                      </a:lnTo>
                      <a:lnTo>
                        <a:pt x="96" y="790"/>
                      </a:lnTo>
                      <a:lnTo>
                        <a:pt x="95" y="797"/>
                      </a:lnTo>
                      <a:lnTo>
                        <a:pt x="91" y="804"/>
                      </a:lnTo>
                      <a:lnTo>
                        <a:pt x="90" y="809"/>
                      </a:lnTo>
                      <a:lnTo>
                        <a:pt x="86" y="815"/>
                      </a:lnTo>
                      <a:lnTo>
                        <a:pt x="85" y="820"/>
                      </a:lnTo>
                      <a:lnTo>
                        <a:pt x="81" y="827"/>
                      </a:lnTo>
                      <a:lnTo>
                        <a:pt x="78" y="832"/>
                      </a:lnTo>
                      <a:lnTo>
                        <a:pt x="75" y="837"/>
                      </a:lnTo>
                      <a:lnTo>
                        <a:pt x="71" y="844"/>
                      </a:lnTo>
                      <a:lnTo>
                        <a:pt x="66" y="849"/>
                      </a:lnTo>
                      <a:lnTo>
                        <a:pt x="63" y="854"/>
                      </a:lnTo>
                      <a:lnTo>
                        <a:pt x="60" y="858"/>
                      </a:lnTo>
                      <a:lnTo>
                        <a:pt x="55" y="863"/>
                      </a:lnTo>
                      <a:lnTo>
                        <a:pt x="51" y="867"/>
                      </a:lnTo>
                      <a:lnTo>
                        <a:pt x="51" y="872"/>
                      </a:lnTo>
                      <a:lnTo>
                        <a:pt x="53" y="875"/>
                      </a:lnTo>
                      <a:lnTo>
                        <a:pt x="55" y="878"/>
                      </a:lnTo>
                      <a:lnTo>
                        <a:pt x="58" y="880"/>
                      </a:lnTo>
                      <a:lnTo>
                        <a:pt x="63" y="882"/>
                      </a:lnTo>
                      <a:lnTo>
                        <a:pt x="66" y="882"/>
                      </a:lnTo>
                      <a:lnTo>
                        <a:pt x="71" y="880"/>
                      </a:lnTo>
                      <a:lnTo>
                        <a:pt x="76" y="875"/>
                      </a:lnTo>
                      <a:lnTo>
                        <a:pt x="80" y="872"/>
                      </a:lnTo>
                      <a:lnTo>
                        <a:pt x="85" y="868"/>
                      </a:lnTo>
                      <a:lnTo>
                        <a:pt x="88" y="865"/>
                      </a:lnTo>
                      <a:lnTo>
                        <a:pt x="91" y="862"/>
                      </a:lnTo>
                      <a:lnTo>
                        <a:pt x="96" y="857"/>
                      </a:lnTo>
                      <a:lnTo>
                        <a:pt x="100" y="855"/>
                      </a:lnTo>
                      <a:lnTo>
                        <a:pt x="105" y="852"/>
                      </a:lnTo>
                      <a:lnTo>
                        <a:pt x="106" y="847"/>
                      </a:lnTo>
                      <a:lnTo>
                        <a:pt x="110" y="844"/>
                      </a:lnTo>
                      <a:lnTo>
                        <a:pt x="113" y="840"/>
                      </a:lnTo>
                      <a:lnTo>
                        <a:pt x="116" y="837"/>
                      </a:lnTo>
                      <a:lnTo>
                        <a:pt x="120" y="834"/>
                      </a:lnTo>
                      <a:lnTo>
                        <a:pt x="121" y="830"/>
                      </a:lnTo>
                      <a:lnTo>
                        <a:pt x="125" y="825"/>
                      </a:lnTo>
                      <a:lnTo>
                        <a:pt x="128" y="822"/>
                      </a:lnTo>
                      <a:lnTo>
                        <a:pt x="130" y="819"/>
                      </a:lnTo>
                      <a:lnTo>
                        <a:pt x="131" y="815"/>
                      </a:lnTo>
                      <a:lnTo>
                        <a:pt x="133" y="810"/>
                      </a:lnTo>
                      <a:lnTo>
                        <a:pt x="135" y="807"/>
                      </a:lnTo>
                      <a:lnTo>
                        <a:pt x="136" y="802"/>
                      </a:lnTo>
                      <a:lnTo>
                        <a:pt x="138" y="799"/>
                      </a:lnTo>
                      <a:lnTo>
                        <a:pt x="140" y="794"/>
                      </a:lnTo>
                      <a:lnTo>
                        <a:pt x="141" y="789"/>
                      </a:lnTo>
                      <a:lnTo>
                        <a:pt x="141" y="784"/>
                      </a:lnTo>
                      <a:lnTo>
                        <a:pt x="143" y="779"/>
                      </a:lnTo>
                      <a:lnTo>
                        <a:pt x="143" y="775"/>
                      </a:lnTo>
                      <a:lnTo>
                        <a:pt x="145" y="770"/>
                      </a:lnTo>
                      <a:lnTo>
                        <a:pt x="145" y="764"/>
                      </a:lnTo>
                      <a:lnTo>
                        <a:pt x="145" y="759"/>
                      </a:lnTo>
                      <a:lnTo>
                        <a:pt x="145" y="752"/>
                      </a:lnTo>
                      <a:lnTo>
                        <a:pt x="145" y="747"/>
                      </a:lnTo>
                      <a:lnTo>
                        <a:pt x="145" y="742"/>
                      </a:lnTo>
                      <a:lnTo>
                        <a:pt x="145" y="735"/>
                      </a:lnTo>
                      <a:lnTo>
                        <a:pt x="145" y="729"/>
                      </a:lnTo>
                      <a:lnTo>
                        <a:pt x="145" y="722"/>
                      </a:lnTo>
                      <a:lnTo>
                        <a:pt x="143" y="715"/>
                      </a:lnTo>
                      <a:lnTo>
                        <a:pt x="143" y="710"/>
                      </a:lnTo>
                      <a:lnTo>
                        <a:pt x="143" y="704"/>
                      </a:lnTo>
                      <a:lnTo>
                        <a:pt x="143" y="697"/>
                      </a:lnTo>
                      <a:lnTo>
                        <a:pt x="141" y="692"/>
                      </a:lnTo>
                      <a:lnTo>
                        <a:pt x="141" y="685"/>
                      </a:lnTo>
                      <a:lnTo>
                        <a:pt x="140" y="679"/>
                      </a:lnTo>
                      <a:lnTo>
                        <a:pt x="140" y="672"/>
                      </a:lnTo>
                      <a:lnTo>
                        <a:pt x="138" y="665"/>
                      </a:lnTo>
                      <a:lnTo>
                        <a:pt x="138" y="660"/>
                      </a:lnTo>
                      <a:lnTo>
                        <a:pt x="138" y="654"/>
                      </a:lnTo>
                      <a:lnTo>
                        <a:pt x="138" y="649"/>
                      </a:lnTo>
                      <a:lnTo>
                        <a:pt x="136" y="642"/>
                      </a:lnTo>
                      <a:lnTo>
                        <a:pt x="136" y="636"/>
                      </a:lnTo>
                      <a:lnTo>
                        <a:pt x="135" y="629"/>
                      </a:lnTo>
                      <a:lnTo>
                        <a:pt x="135" y="624"/>
                      </a:lnTo>
                      <a:lnTo>
                        <a:pt x="133" y="617"/>
                      </a:lnTo>
                      <a:lnTo>
                        <a:pt x="133" y="611"/>
                      </a:lnTo>
                      <a:lnTo>
                        <a:pt x="131" y="604"/>
                      </a:lnTo>
                      <a:lnTo>
                        <a:pt x="131" y="599"/>
                      </a:lnTo>
                      <a:lnTo>
                        <a:pt x="130" y="592"/>
                      </a:lnTo>
                      <a:lnTo>
                        <a:pt x="130" y="586"/>
                      </a:lnTo>
                      <a:lnTo>
                        <a:pt x="128" y="579"/>
                      </a:lnTo>
                      <a:lnTo>
                        <a:pt x="128" y="574"/>
                      </a:lnTo>
                      <a:lnTo>
                        <a:pt x="126" y="567"/>
                      </a:lnTo>
                      <a:lnTo>
                        <a:pt x="126" y="562"/>
                      </a:lnTo>
                      <a:lnTo>
                        <a:pt x="126" y="556"/>
                      </a:lnTo>
                      <a:lnTo>
                        <a:pt x="125" y="549"/>
                      </a:lnTo>
                      <a:lnTo>
                        <a:pt x="125" y="544"/>
                      </a:lnTo>
                      <a:lnTo>
                        <a:pt x="123" y="537"/>
                      </a:lnTo>
                      <a:lnTo>
                        <a:pt x="123" y="531"/>
                      </a:lnTo>
                      <a:lnTo>
                        <a:pt x="121" y="524"/>
                      </a:lnTo>
                      <a:lnTo>
                        <a:pt x="121" y="517"/>
                      </a:lnTo>
                      <a:lnTo>
                        <a:pt x="121" y="512"/>
                      </a:lnTo>
                      <a:lnTo>
                        <a:pt x="120" y="506"/>
                      </a:lnTo>
                      <a:lnTo>
                        <a:pt x="120" y="499"/>
                      </a:lnTo>
                      <a:lnTo>
                        <a:pt x="118" y="494"/>
                      </a:lnTo>
                      <a:lnTo>
                        <a:pt x="118" y="487"/>
                      </a:lnTo>
                      <a:lnTo>
                        <a:pt x="116" y="481"/>
                      </a:lnTo>
                      <a:lnTo>
                        <a:pt x="116" y="474"/>
                      </a:lnTo>
                      <a:lnTo>
                        <a:pt x="115" y="467"/>
                      </a:lnTo>
                      <a:lnTo>
                        <a:pt x="115" y="462"/>
                      </a:lnTo>
                      <a:lnTo>
                        <a:pt x="113" y="456"/>
                      </a:lnTo>
                      <a:lnTo>
                        <a:pt x="113" y="451"/>
                      </a:lnTo>
                      <a:lnTo>
                        <a:pt x="111" y="444"/>
                      </a:lnTo>
                      <a:lnTo>
                        <a:pt x="111" y="438"/>
                      </a:lnTo>
                      <a:lnTo>
                        <a:pt x="111" y="431"/>
                      </a:lnTo>
                      <a:lnTo>
                        <a:pt x="110" y="424"/>
                      </a:lnTo>
                      <a:lnTo>
                        <a:pt x="110" y="418"/>
                      </a:lnTo>
                      <a:lnTo>
                        <a:pt x="110" y="413"/>
                      </a:lnTo>
                      <a:lnTo>
                        <a:pt x="108" y="406"/>
                      </a:lnTo>
                      <a:lnTo>
                        <a:pt x="108" y="401"/>
                      </a:lnTo>
                      <a:lnTo>
                        <a:pt x="108" y="394"/>
                      </a:lnTo>
                      <a:lnTo>
                        <a:pt x="106" y="388"/>
                      </a:lnTo>
                      <a:lnTo>
                        <a:pt x="106" y="381"/>
                      </a:lnTo>
                      <a:lnTo>
                        <a:pt x="106" y="374"/>
                      </a:lnTo>
                      <a:lnTo>
                        <a:pt x="106" y="369"/>
                      </a:lnTo>
                      <a:lnTo>
                        <a:pt x="106" y="363"/>
                      </a:lnTo>
                      <a:lnTo>
                        <a:pt x="106" y="356"/>
                      </a:lnTo>
                      <a:lnTo>
                        <a:pt x="106" y="351"/>
                      </a:lnTo>
                      <a:lnTo>
                        <a:pt x="105" y="344"/>
                      </a:lnTo>
                      <a:lnTo>
                        <a:pt x="105" y="339"/>
                      </a:lnTo>
                      <a:lnTo>
                        <a:pt x="105" y="334"/>
                      </a:lnTo>
                      <a:lnTo>
                        <a:pt x="106" y="329"/>
                      </a:lnTo>
                      <a:lnTo>
                        <a:pt x="106" y="323"/>
                      </a:lnTo>
                      <a:lnTo>
                        <a:pt x="106" y="316"/>
                      </a:lnTo>
                      <a:lnTo>
                        <a:pt x="106" y="311"/>
                      </a:lnTo>
                      <a:lnTo>
                        <a:pt x="108" y="304"/>
                      </a:lnTo>
                      <a:lnTo>
                        <a:pt x="108" y="298"/>
                      </a:lnTo>
                      <a:lnTo>
                        <a:pt x="108" y="291"/>
                      </a:lnTo>
                      <a:lnTo>
                        <a:pt x="108" y="284"/>
                      </a:lnTo>
                      <a:lnTo>
                        <a:pt x="110" y="278"/>
                      </a:lnTo>
                      <a:lnTo>
                        <a:pt x="110" y="271"/>
                      </a:lnTo>
                      <a:lnTo>
                        <a:pt x="111" y="264"/>
                      </a:lnTo>
                      <a:lnTo>
                        <a:pt x="111" y="258"/>
                      </a:lnTo>
                      <a:lnTo>
                        <a:pt x="113" y="251"/>
                      </a:lnTo>
                      <a:lnTo>
                        <a:pt x="113" y="243"/>
                      </a:lnTo>
                      <a:lnTo>
                        <a:pt x="113" y="236"/>
                      </a:lnTo>
                      <a:lnTo>
                        <a:pt x="115" y="228"/>
                      </a:lnTo>
                      <a:lnTo>
                        <a:pt x="115" y="221"/>
                      </a:lnTo>
                      <a:lnTo>
                        <a:pt x="116" y="213"/>
                      </a:lnTo>
                      <a:lnTo>
                        <a:pt x="116" y="206"/>
                      </a:lnTo>
                      <a:lnTo>
                        <a:pt x="116" y="198"/>
                      </a:lnTo>
                      <a:lnTo>
                        <a:pt x="118" y="191"/>
                      </a:lnTo>
                      <a:lnTo>
                        <a:pt x="118" y="183"/>
                      </a:lnTo>
                      <a:lnTo>
                        <a:pt x="118" y="176"/>
                      </a:lnTo>
                      <a:lnTo>
                        <a:pt x="118" y="168"/>
                      </a:lnTo>
                      <a:lnTo>
                        <a:pt x="120" y="161"/>
                      </a:lnTo>
                      <a:lnTo>
                        <a:pt x="120" y="155"/>
                      </a:lnTo>
                      <a:lnTo>
                        <a:pt x="120" y="148"/>
                      </a:lnTo>
                      <a:lnTo>
                        <a:pt x="120" y="140"/>
                      </a:lnTo>
                      <a:lnTo>
                        <a:pt x="120" y="133"/>
                      </a:lnTo>
                      <a:lnTo>
                        <a:pt x="118" y="126"/>
                      </a:lnTo>
                      <a:lnTo>
                        <a:pt x="118" y="120"/>
                      </a:lnTo>
                      <a:lnTo>
                        <a:pt x="116" y="111"/>
                      </a:lnTo>
                      <a:lnTo>
                        <a:pt x="116" y="105"/>
                      </a:lnTo>
                      <a:lnTo>
                        <a:pt x="115" y="98"/>
                      </a:lnTo>
                      <a:lnTo>
                        <a:pt x="113" y="93"/>
                      </a:lnTo>
                      <a:lnTo>
                        <a:pt x="111" y="86"/>
                      </a:lnTo>
                      <a:lnTo>
                        <a:pt x="111" y="80"/>
                      </a:lnTo>
                      <a:lnTo>
                        <a:pt x="110" y="73"/>
                      </a:lnTo>
                      <a:lnTo>
                        <a:pt x="108" y="68"/>
                      </a:lnTo>
                      <a:lnTo>
                        <a:pt x="105" y="61"/>
                      </a:lnTo>
                      <a:lnTo>
                        <a:pt x="103" y="56"/>
                      </a:lnTo>
                      <a:lnTo>
                        <a:pt x="100" y="51"/>
                      </a:lnTo>
                      <a:lnTo>
                        <a:pt x="98" y="46"/>
                      </a:lnTo>
                      <a:lnTo>
                        <a:pt x="95" y="41"/>
                      </a:lnTo>
                      <a:lnTo>
                        <a:pt x="91" y="36"/>
                      </a:lnTo>
                      <a:lnTo>
                        <a:pt x="88" y="33"/>
                      </a:lnTo>
                      <a:lnTo>
                        <a:pt x="85" y="28"/>
                      </a:lnTo>
                      <a:lnTo>
                        <a:pt x="80" y="23"/>
                      </a:lnTo>
                      <a:lnTo>
                        <a:pt x="76" y="22"/>
                      </a:lnTo>
                      <a:lnTo>
                        <a:pt x="71" y="17"/>
                      </a:lnTo>
                      <a:lnTo>
                        <a:pt x="66" y="13"/>
                      </a:lnTo>
                      <a:lnTo>
                        <a:pt x="61" y="12"/>
                      </a:lnTo>
                      <a:lnTo>
                        <a:pt x="56" y="10"/>
                      </a:lnTo>
                      <a:lnTo>
                        <a:pt x="50" y="7"/>
                      </a:lnTo>
                      <a:lnTo>
                        <a:pt x="45" y="5"/>
                      </a:lnTo>
                      <a:lnTo>
                        <a:pt x="38" y="3"/>
                      </a:lnTo>
                      <a:lnTo>
                        <a:pt x="31" y="3"/>
                      </a:lnTo>
                      <a:lnTo>
                        <a:pt x="25" y="0"/>
                      </a:lnTo>
                      <a:lnTo>
                        <a:pt x="18" y="0"/>
                      </a:lnTo>
                      <a:lnTo>
                        <a:pt x="10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5" name="Freeform 108"/>
                <p:cNvSpPr>
                  <a:spLocks/>
                </p:cNvSpPr>
                <p:nvPr/>
              </p:nvSpPr>
              <p:spPr bwMode="auto">
                <a:xfrm>
                  <a:off x="2307" y="1467"/>
                  <a:ext cx="154" cy="974"/>
                </a:xfrm>
                <a:custGeom>
                  <a:avLst/>
                  <a:gdLst>
                    <a:gd name="T0" fmla="*/ 39 w 154"/>
                    <a:gd name="T1" fmla="*/ 25 h 974"/>
                    <a:gd name="T2" fmla="*/ 77 w 154"/>
                    <a:gd name="T3" fmla="*/ 55 h 974"/>
                    <a:gd name="T4" fmla="*/ 104 w 154"/>
                    <a:gd name="T5" fmla="*/ 90 h 974"/>
                    <a:gd name="T6" fmla="*/ 122 w 154"/>
                    <a:gd name="T7" fmla="*/ 128 h 974"/>
                    <a:gd name="T8" fmla="*/ 134 w 154"/>
                    <a:gd name="T9" fmla="*/ 167 h 974"/>
                    <a:gd name="T10" fmla="*/ 139 w 154"/>
                    <a:gd name="T11" fmla="*/ 210 h 974"/>
                    <a:gd name="T12" fmla="*/ 139 w 154"/>
                    <a:gd name="T13" fmla="*/ 253 h 974"/>
                    <a:gd name="T14" fmla="*/ 135 w 154"/>
                    <a:gd name="T15" fmla="*/ 300 h 974"/>
                    <a:gd name="T16" fmla="*/ 130 w 154"/>
                    <a:gd name="T17" fmla="*/ 346 h 974"/>
                    <a:gd name="T18" fmla="*/ 124 w 154"/>
                    <a:gd name="T19" fmla="*/ 393 h 974"/>
                    <a:gd name="T20" fmla="*/ 119 w 154"/>
                    <a:gd name="T21" fmla="*/ 440 h 974"/>
                    <a:gd name="T22" fmla="*/ 117 w 154"/>
                    <a:gd name="T23" fmla="*/ 473 h 974"/>
                    <a:gd name="T24" fmla="*/ 117 w 154"/>
                    <a:gd name="T25" fmla="*/ 498 h 974"/>
                    <a:gd name="T26" fmla="*/ 117 w 154"/>
                    <a:gd name="T27" fmla="*/ 521 h 974"/>
                    <a:gd name="T28" fmla="*/ 119 w 154"/>
                    <a:gd name="T29" fmla="*/ 551 h 974"/>
                    <a:gd name="T30" fmla="*/ 120 w 154"/>
                    <a:gd name="T31" fmla="*/ 574 h 974"/>
                    <a:gd name="T32" fmla="*/ 124 w 154"/>
                    <a:gd name="T33" fmla="*/ 596 h 974"/>
                    <a:gd name="T34" fmla="*/ 127 w 154"/>
                    <a:gd name="T35" fmla="*/ 618 h 974"/>
                    <a:gd name="T36" fmla="*/ 130 w 154"/>
                    <a:gd name="T37" fmla="*/ 638 h 974"/>
                    <a:gd name="T38" fmla="*/ 134 w 154"/>
                    <a:gd name="T39" fmla="*/ 661 h 974"/>
                    <a:gd name="T40" fmla="*/ 137 w 154"/>
                    <a:gd name="T41" fmla="*/ 683 h 974"/>
                    <a:gd name="T42" fmla="*/ 140 w 154"/>
                    <a:gd name="T43" fmla="*/ 707 h 974"/>
                    <a:gd name="T44" fmla="*/ 144 w 154"/>
                    <a:gd name="T45" fmla="*/ 731 h 974"/>
                    <a:gd name="T46" fmla="*/ 144 w 154"/>
                    <a:gd name="T47" fmla="*/ 754 h 974"/>
                    <a:gd name="T48" fmla="*/ 144 w 154"/>
                    <a:gd name="T49" fmla="*/ 777 h 974"/>
                    <a:gd name="T50" fmla="*/ 142 w 154"/>
                    <a:gd name="T51" fmla="*/ 801 h 974"/>
                    <a:gd name="T52" fmla="*/ 139 w 154"/>
                    <a:gd name="T53" fmla="*/ 822 h 974"/>
                    <a:gd name="T54" fmla="*/ 132 w 154"/>
                    <a:gd name="T55" fmla="*/ 842 h 974"/>
                    <a:gd name="T56" fmla="*/ 122 w 154"/>
                    <a:gd name="T57" fmla="*/ 862 h 974"/>
                    <a:gd name="T58" fmla="*/ 105 w 154"/>
                    <a:gd name="T59" fmla="*/ 882 h 974"/>
                    <a:gd name="T60" fmla="*/ 87 w 154"/>
                    <a:gd name="T61" fmla="*/ 904 h 974"/>
                    <a:gd name="T62" fmla="*/ 67 w 154"/>
                    <a:gd name="T63" fmla="*/ 922 h 974"/>
                    <a:gd name="T64" fmla="*/ 49 w 154"/>
                    <a:gd name="T65" fmla="*/ 940 h 974"/>
                    <a:gd name="T66" fmla="*/ 34 w 154"/>
                    <a:gd name="T67" fmla="*/ 959 h 974"/>
                    <a:gd name="T68" fmla="*/ 44 w 154"/>
                    <a:gd name="T69" fmla="*/ 974 h 974"/>
                    <a:gd name="T70" fmla="*/ 85 w 154"/>
                    <a:gd name="T71" fmla="*/ 937 h 974"/>
                    <a:gd name="T72" fmla="*/ 117 w 154"/>
                    <a:gd name="T73" fmla="*/ 894 h 974"/>
                    <a:gd name="T74" fmla="*/ 139 w 154"/>
                    <a:gd name="T75" fmla="*/ 849 h 974"/>
                    <a:gd name="T76" fmla="*/ 150 w 154"/>
                    <a:gd name="T77" fmla="*/ 801 h 974"/>
                    <a:gd name="T78" fmla="*/ 154 w 154"/>
                    <a:gd name="T79" fmla="*/ 749 h 974"/>
                    <a:gd name="T80" fmla="*/ 152 w 154"/>
                    <a:gd name="T81" fmla="*/ 697 h 974"/>
                    <a:gd name="T82" fmla="*/ 145 w 154"/>
                    <a:gd name="T83" fmla="*/ 644 h 974"/>
                    <a:gd name="T84" fmla="*/ 139 w 154"/>
                    <a:gd name="T85" fmla="*/ 589 h 974"/>
                    <a:gd name="T86" fmla="*/ 132 w 154"/>
                    <a:gd name="T87" fmla="*/ 534 h 974"/>
                    <a:gd name="T88" fmla="*/ 129 w 154"/>
                    <a:gd name="T89" fmla="*/ 479 h 974"/>
                    <a:gd name="T90" fmla="*/ 132 w 154"/>
                    <a:gd name="T91" fmla="*/ 425 h 974"/>
                    <a:gd name="T92" fmla="*/ 137 w 154"/>
                    <a:gd name="T93" fmla="*/ 373 h 974"/>
                    <a:gd name="T94" fmla="*/ 142 w 154"/>
                    <a:gd name="T95" fmla="*/ 323 h 974"/>
                    <a:gd name="T96" fmla="*/ 147 w 154"/>
                    <a:gd name="T97" fmla="*/ 276 h 974"/>
                    <a:gd name="T98" fmla="*/ 149 w 154"/>
                    <a:gd name="T99" fmla="*/ 232 h 974"/>
                    <a:gd name="T100" fmla="*/ 147 w 154"/>
                    <a:gd name="T101" fmla="*/ 188 h 974"/>
                    <a:gd name="T102" fmla="*/ 139 w 154"/>
                    <a:gd name="T103" fmla="*/ 148 h 974"/>
                    <a:gd name="T104" fmla="*/ 124 w 154"/>
                    <a:gd name="T105" fmla="*/ 110 h 974"/>
                    <a:gd name="T106" fmla="*/ 102 w 154"/>
                    <a:gd name="T107" fmla="*/ 75 h 974"/>
                    <a:gd name="T108" fmla="*/ 70 w 154"/>
                    <a:gd name="T109" fmla="*/ 44 h 974"/>
                    <a:gd name="T110" fmla="*/ 27 w 154"/>
                    <a:gd name="T111" fmla="*/ 14 h 974"/>
                    <a:gd name="T112" fmla="*/ 0 w 154"/>
                    <a:gd name="T113" fmla="*/ 2 h 97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54"/>
                    <a:gd name="T172" fmla="*/ 0 h 974"/>
                    <a:gd name="T173" fmla="*/ 154 w 154"/>
                    <a:gd name="T174" fmla="*/ 974 h 97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54" h="974">
                      <a:moveTo>
                        <a:pt x="0" y="2"/>
                      </a:moveTo>
                      <a:lnTo>
                        <a:pt x="9" y="7"/>
                      </a:lnTo>
                      <a:lnTo>
                        <a:pt x="17" y="10"/>
                      </a:lnTo>
                      <a:lnTo>
                        <a:pt x="24" y="15"/>
                      </a:lnTo>
                      <a:lnTo>
                        <a:pt x="32" y="20"/>
                      </a:lnTo>
                      <a:lnTo>
                        <a:pt x="39" y="25"/>
                      </a:lnTo>
                      <a:lnTo>
                        <a:pt x="47" y="30"/>
                      </a:lnTo>
                      <a:lnTo>
                        <a:pt x="54" y="35"/>
                      </a:lnTo>
                      <a:lnTo>
                        <a:pt x="60" y="40"/>
                      </a:lnTo>
                      <a:lnTo>
                        <a:pt x="65" y="45"/>
                      </a:lnTo>
                      <a:lnTo>
                        <a:pt x="72" y="50"/>
                      </a:lnTo>
                      <a:lnTo>
                        <a:pt x="77" y="55"/>
                      </a:lnTo>
                      <a:lnTo>
                        <a:pt x="82" y="62"/>
                      </a:lnTo>
                      <a:lnTo>
                        <a:pt x="87" y="67"/>
                      </a:lnTo>
                      <a:lnTo>
                        <a:pt x="92" y="73"/>
                      </a:lnTo>
                      <a:lnTo>
                        <a:pt x="95" y="78"/>
                      </a:lnTo>
                      <a:lnTo>
                        <a:pt x="100" y="85"/>
                      </a:lnTo>
                      <a:lnTo>
                        <a:pt x="104" y="90"/>
                      </a:lnTo>
                      <a:lnTo>
                        <a:pt x="107" y="97"/>
                      </a:lnTo>
                      <a:lnTo>
                        <a:pt x="110" y="103"/>
                      </a:lnTo>
                      <a:lnTo>
                        <a:pt x="114" y="108"/>
                      </a:lnTo>
                      <a:lnTo>
                        <a:pt x="117" y="115"/>
                      </a:lnTo>
                      <a:lnTo>
                        <a:pt x="120" y="122"/>
                      </a:lnTo>
                      <a:lnTo>
                        <a:pt x="122" y="128"/>
                      </a:lnTo>
                      <a:lnTo>
                        <a:pt x="125" y="135"/>
                      </a:lnTo>
                      <a:lnTo>
                        <a:pt x="127" y="142"/>
                      </a:lnTo>
                      <a:lnTo>
                        <a:pt x="129" y="147"/>
                      </a:lnTo>
                      <a:lnTo>
                        <a:pt x="130" y="153"/>
                      </a:lnTo>
                      <a:lnTo>
                        <a:pt x="132" y="162"/>
                      </a:lnTo>
                      <a:lnTo>
                        <a:pt x="134" y="167"/>
                      </a:lnTo>
                      <a:lnTo>
                        <a:pt x="135" y="175"/>
                      </a:lnTo>
                      <a:lnTo>
                        <a:pt x="135" y="182"/>
                      </a:lnTo>
                      <a:lnTo>
                        <a:pt x="137" y="188"/>
                      </a:lnTo>
                      <a:lnTo>
                        <a:pt x="137" y="195"/>
                      </a:lnTo>
                      <a:lnTo>
                        <a:pt x="139" y="203"/>
                      </a:lnTo>
                      <a:lnTo>
                        <a:pt x="139" y="210"/>
                      </a:lnTo>
                      <a:lnTo>
                        <a:pt x="139" y="217"/>
                      </a:lnTo>
                      <a:lnTo>
                        <a:pt x="139" y="225"/>
                      </a:lnTo>
                      <a:lnTo>
                        <a:pt x="139" y="232"/>
                      </a:lnTo>
                      <a:lnTo>
                        <a:pt x="139" y="238"/>
                      </a:lnTo>
                      <a:lnTo>
                        <a:pt x="139" y="247"/>
                      </a:lnTo>
                      <a:lnTo>
                        <a:pt x="139" y="253"/>
                      </a:lnTo>
                      <a:lnTo>
                        <a:pt x="137" y="260"/>
                      </a:lnTo>
                      <a:lnTo>
                        <a:pt x="137" y="268"/>
                      </a:lnTo>
                      <a:lnTo>
                        <a:pt x="137" y="276"/>
                      </a:lnTo>
                      <a:lnTo>
                        <a:pt x="135" y="283"/>
                      </a:lnTo>
                      <a:lnTo>
                        <a:pt x="135" y="291"/>
                      </a:lnTo>
                      <a:lnTo>
                        <a:pt x="135" y="300"/>
                      </a:lnTo>
                      <a:lnTo>
                        <a:pt x="134" y="306"/>
                      </a:lnTo>
                      <a:lnTo>
                        <a:pt x="134" y="315"/>
                      </a:lnTo>
                      <a:lnTo>
                        <a:pt x="132" y="323"/>
                      </a:lnTo>
                      <a:lnTo>
                        <a:pt x="132" y="330"/>
                      </a:lnTo>
                      <a:lnTo>
                        <a:pt x="130" y="338"/>
                      </a:lnTo>
                      <a:lnTo>
                        <a:pt x="130" y="346"/>
                      </a:lnTo>
                      <a:lnTo>
                        <a:pt x="129" y="353"/>
                      </a:lnTo>
                      <a:lnTo>
                        <a:pt x="127" y="361"/>
                      </a:lnTo>
                      <a:lnTo>
                        <a:pt x="127" y="370"/>
                      </a:lnTo>
                      <a:lnTo>
                        <a:pt x="125" y="378"/>
                      </a:lnTo>
                      <a:lnTo>
                        <a:pt x="125" y="386"/>
                      </a:lnTo>
                      <a:lnTo>
                        <a:pt x="124" y="393"/>
                      </a:lnTo>
                      <a:lnTo>
                        <a:pt x="124" y="401"/>
                      </a:lnTo>
                      <a:lnTo>
                        <a:pt x="122" y="410"/>
                      </a:lnTo>
                      <a:lnTo>
                        <a:pt x="122" y="418"/>
                      </a:lnTo>
                      <a:lnTo>
                        <a:pt x="120" y="425"/>
                      </a:lnTo>
                      <a:lnTo>
                        <a:pt x="120" y="433"/>
                      </a:lnTo>
                      <a:lnTo>
                        <a:pt x="119" y="440"/>
                      </a:lnTo>
                      <a:lnTo>
                        <a:pt x="119" y="445"/>
                      </a:lnTo>
                      <a:lnTo>
                        <a:pt x="117" y="450"/>
                      </a:lnTo>
                      <a:lnTo>
                        <a:pt x="117" y="456"/>
                      </a:lnTo>
                      <a:lnTo>
                        <a:pt x="117" y="461"/>
                      </a:lnTo>
                      <a:lnTo>
                        <a:pt x="117" y="466"/>
                      </a:lnTo>
                      <a:lnTo>
                        <a:pt x="117" y="473"/>
                      </a:lnTo>
                      <a:lnTo>
                        <a:pt x="117" y="478"/>
                      </a:lnTo>
                      <a:lnTo>
                        <a:pt x="117" y="483"/>
                      </a:lnTo>
                      <a:lnTo>
                        <a:pt x="117" y="489"/>
                      </a:lnTo>
                      <a:lnTo>
                        <a:pt x="117" y="491"/>
                      </a:lnTo>
                      <a:lnTo>
                        <a:pt x="117" y="494"/>
                      </a:lnTo>
                      <a:lnTo>
                        <a:pt x="117" y="498"/>
                      </a:lnTo>
                      <a:lnTo>
                        <a:pt x="117" y="501"/>
                      </a:lnTo>
                      <a:lnTo>
                        <a:pt x="117" y="506"/>
                      </a:lnTo>
                      <a:lnTo>
                        <a:pt x="117" y="511"/>
                      </a:lnTo>
                      <a:lnTo>
                        <a:pt x="117" y="514"/>
                      </a:lnTo>
                      <a:lnTo>
                        <a:pt x="117" y="518"/>
                      </a:lnTo>
                      <a:lnTo>
                        <a:pt x="117" y="521"/>
                      </a:lnTo>
                      <a:lnTo>
                        <a:pt x="117" y="524"/>
                      </a:lnTo>
                      <a:lnTo>
                        <a:pt x="117" y="529"/>
                      </a:lnTo>
                      <a:lnTo>
                        <a:pt x="117" y="534"/>
                      </a:lnTo>
                      <a:lnTo>
                        <a:pt x="119" y="539"/>
                      </a:lnTo>
                      <a:lnTo>
                        <a:pt x="119" y="546"/>
                      </a:lnTo>
                      <a:lnTo>
                        <a:pt x="119" y="551"/>
                      </a:lnTo>
                      <a:lnTo>
                        <a:pt x="119" y="558"/>
                      </a:lnTo>
                      <a:lnTo>
                        <a:pt x="119" y="559"/>
                      </a:lnTo>
                      <a:lnTo>
                        <a:pt x="120" y="563"/>
                      </a:lnTo>
                      <a:lnTo>
                        <a:pt x="120" y="566"/>
                      </a:lnTo>
                      <a:lnTo>
                        <a:pt x="120" y="568"/>
                      </a:lnTo>
                      <a:lnTo>
                        <a:pt x="120" y="574"/>
                      </a:lnTo>
                      <a:lnTo>
                        <a:pt x="122" y="579"/>
                      </a:lnTo>
                      <a:lnTo>
                        <a:pt x="122" y="583"/>
                      </a:lnTo>
                      <a:lnTo>
                        <a:pt x="122" y="584"/>
                      </a:lnTo>
                      <a:lnTo>
                        <a:pt x="124" y="588"/>
                      </a:lnTo>
                      <a:lnTo>
                        <a:pt x="124" y="591"/>
                      </a:lnTo>
                      <a:lnTo>
                        <a:pt x="124" y="596"/>
                      </a:lnTo>
                      <a:lnTo>
                        <a:pt x="125" y="603"/>
                      </a:lnTo>
                      <a:lnTo>
                        <a:pt x="125" y="604"/>
                      </a:lnTo>
                      <a:lnTo>
                        <a:pt x="125" y="608"/>
                      </a:lnTo>
                      <a:lnTo>
                        <a:pt x="125" y="611"/>
                      </a:lnTo>
                      <a:lnTo>
                        <a:pt x="127" y="614"/>
                      </a:lnTo>
                      <a:lnTo>
                        <a:pt x="127" y="618"/>
                      </a:lnTo>
                      <a:lnTo>
                        <a:pt x="127" y="621"/>
                      </a:lnTo>
                      <a:lnTo>
                        <a:pt x="127" y="624"/>
                      </a:lnTo>
                      <a:lnTo>
                        <a:pt x="129" y="628"/>
                      </a:lnTo>
                      <a:lnTo>
                        <a:pt x="129" y="631"/>
                      </a:lnTo>
                      <a:lnTo>
                        <a:pt x="129" y="634"/>
                      </a:lnTo>
                      <a:lnTo>
                        <a:pt x="130" y="638"/>
                      </a:lnTo>
                      <a:lnTo>
                        <a:pt x="130" y="643"/>
                      </a:lnTo>
                      <a:lnTo>
                        <a:pt x="130" y="646"/>
                      </a:lnTo>
                      <a:lnTo>
                        <a:pt x="132" y="649"/>
                      </a:lnTo>
                      <a:lnTo>
                        <a:pt x="132" y="653"/>
                      </a:lnTo>
                      <a:lnTo>
                        <a:pt x="134" y="656"/>
                      </a:lnTo>
                      <a:lnTo>
                        <a:pt x="134" y="661"/>
                      </a:lnTo>
                      <a:lnTo>
                        <a:pt x="134" y="664"/>
                      </a:lnTo>
                      <a:lnTo>
                        <a:pt x="134" y="668"/>
                      </a:lnTo>
                      <a:lnTo>
                        <a:pt x="135" y="673"/>
                      </a:lnTo>
                      <a:lnTo>
                        <a:pt x="135" y="676"/>
                      </a:lnTo>
                      <a:lnTo>
                        <a:pt x="137" y="679"/>
                      </a:lnTo>
                      <a:lnTo>
                        <a:pt x="137" y="683"/>
                      </a:lnTo>
                      <a:lnTo>
                        <a:pt x="137" y="687"/>
                      </a:lnTo>
                      <a:lnTo>
                        <a:pt x="137" y="691"/>
                      </a:lnTo>
                      <a:lnTo>
                        <a:pt x="139" y="696"/>
                      </a:lnTo>
                      <a:lnTo>
                        <a:pt x="139" y="699"/>
                      </a:lnTo>
                      <a:lnTo>
                        <a:pt x="140" y="702"/>
                      </a:lnTo>
                      <a:lnTo>
                        <a:pt x="140" y="707"/>
                      </a:lnTo>
                      <a:lnTo>
                        <a:pt x="140" y="711"/>
                      </a:lnTo>
                      <a:lnTo>
                        <a:pt x="140" y="714"/>
                      </a:lnTo>
                      <a:lnTo>
                        <a:pt x="142" y="719"/>
                      </a:lnTo>
                      <a:lnTo>
                        <a:pt x="142" y="722"/>
                      </a:lnTo>
                      <a:lnTo>
                        <a:pt x="142" y="727"/>
                      </a:lnTo>
                      <a:lnTo>
                        <a:pt x="144" y="731"/>
                      </a:lnTo>
                      <a:lnTo>
                        <a:pt x="144" y="736"/>
                      </a:lnTo>
                      <a:lnTo>
                        <a:pt x="144" y="739"/>
                      </a:lnTo>
                      <a:lnTo>
                        <a:pt x="144" y="742"/>
                      </a:lnTo>
                      <a:lnTo>
                        <a:pt x="144" y="746"/>
                      </a:lnTo>
                      <a:lnTo>
                        <a:pt x="144" y="751"/>
                      </a:lnTo>
                      <a:lnTo>
                        <a:pt x="144" y="754"/>
                      </a:lnTo>
                      <a:lnTo>
                        <a:pt x="144" y="759"/>
                      </a:lnTo>
                      <a:lnTo>
                        <a:pt x="144" y="762"/>
                      </a:lnTo>
                      <a:lnTo>
                        <a:pt x="145" y="766"/>
                      </a:lnTo>
                      <a:lnTo>
                        <a:pt x="144" y="769"/>
                      </a:lnTo>
                      <a:lnTo>
                        <a:pt x="144" y="774"/>
                      </a:lnTo>
                      <a:lnTo>
                        <a:pt x="144" y="777"/>
                      </a:lnTo>
                      <a:lnTo>
                        <a:pt x="144" y="781"/>
                      </a:lnTo>
                      <a:lnTo>
                        <a:pt x="144" y="786"/>
                      </a:lnTo>
                      <a:lnTo>
                        <a:pt x="144" y="789"/>
                      </a:lnTo>
                      <a:lnTo>
                        <a:pt x="144" y="792"/>
                      </a:lnTo>
                      <a:lnTo>
                        <a:pt x="144" y="797"/>
                      </a:lnTo>
                      <a:lnTo>
                        <a:pt x="142" y="801"/>
                      </a:lnTo>
                      <a:lnTo>
                        <a:pt x="142" y="804"/>
                      </a:lnTo>
                      <a:lnTo>
                        <a:pt x="140" y="807"/>
                      </a:lnTo>
                      <a:lnTo>
                        <a:pt x="140" y="811"/>
                      </a:lnTo>
                      <a:lnTo>
                        <a:pt x="139" y="814"/>
                      </a:lnTo>
                      <a:lnTo>
                        <a:pt x="139" y="817"/>
                      </a:lnTo>
                      <a:lnTo>
                        <a:pt x="139" y="822"/>
                      </a:lnTo>
                      <a:lnTo>
                        <a:pt x="137" y="826"/>
                      </a:lnTo>
                      <a:lnTo>
                        <a:pt x="135" y="829"/>
                      </a:lnTo>
                      <a:lnTo>
                        <a:pt x="135" y="832"/>
                      </a:lnTo>
                      <a:lnTo>
                        <a:pt x="134" y="836"/>
                      </a:lnTo>
                      <a:lnTo>
                        <a:pt x="134" y="839"/>
                      </a:lnTo>
                      <a:lnTo>
                        <a:pt x="132" y="842"/>
                      </a:lnTo>
                      <a:lnTo>
                        <a:pt x="130" y="846"/>
                      </a:lnTo>
                      <a:lnTo>
                        <a:pt x="129" y="849"/>
                      </a:lnTo>
                      <a:lnTo>
                        <a:pt x="129" y="852"/>
                      </a:lnTo>
                      <a:lnTo>
                        <a:pt x="125" y="856"/>
                      </a:lnTo>
                      <a:lnTo>
                        <a:pt x="124" y="859"/>
                      </a:lnTo>
                      <a:lnTo>
                        <a:pt x="122" y="862"/>
                      </a:lnTo>
                      <a:lnTo>
                        <a:pt x="119" y="866"/>
                      </a:lnTo>
                      <a:lnTo>
                        <a:pt x="117" y="869"/>
                      </a:lnTo>
                      <a:lnTo>
                        <a:pt x="114" y="872"/>
                      </a:lnTo>
                      <a:lnTo>
                        <a:pt x="110" y="876"/>
                      </a:lnTo>
                      <a:lnTo>
                        <a:pt x="109" y="881"/>
                      </a:lnTo>
                      <a:lnTo>
                        <a:pt x="105" y="882"/>
                      </a:lnTo>
                      <a:lnTo>
                        <a:pt x="102" y="886"/>
                      </a:lnTo>
                      <a:lnTo>
                        <a:pt x="100" y="889"/>
                      </a:lnTo>
                      <a:lnTo>
                        <a:pt x="97" y="894"/>
                      </a:lnTo>
                      <a:lnTo>
                        <a:pt x="94" y="895"/>
                      </a:lnTo>
                      <a:lnTo>
                        <a:pt x="90" y="900"/>
                      </a:lnTo>
                      <a:lnTo>
                        <a:pt x="87" y="904"/>
                      </a:lnTo>
                      <a:lnTo>
                        <a:pt x="85" y="907"/>
                      </a:lnTo>
                      <a:lnTo>
                        <a:pt x="80" y="909"/>
                      </a:lnTo>
                      <a:lnTo>
                        <a:pt x="77" y="912"/>
                      </a:lnTo>
                      <a:lnTo>
                        <a:pt x="74" y="915"/>
                      </a:lnTo>
                      <a:lnTo>
                        <a:pt x="70" y="919"/>
                      </a:lnTo>
                      <a:lnTo>
                        <a:pt x="67" y="922"/>
                      </a:lnTo>
                      <a:lnTo>
                        <a:pt x="65" y="925"/>
                      </a:lnTo>
                      <a:lnTo>
                        <a:pt x="62" y="929"/>
                      </a:lnTo>
                      <a:lnTo>
                        <a:pt x="59" y="932"/>
                      </a:lnTo>
                      <a:lnTo>
                        <a:pt x="55" y="934"/>
                      </a:lnTo>
                      <a:lnTo>
                        <a:pt x="52" y="937"/>
                      </a:lnTo>
                      <a:lnTo>
                        <a:pt x="49" y="940"/>
                      </a:lnTo>
                      <a:lnTo>
                        <a:pt x="45" y="944"/>
                      </a:lnTo>
                      <a:lnTo>
                        <a:pt x="44" y="947"/>
                      </a:lnTo>
                      <a:lnTo>
                        <a:pt x="40" y="950"/>
                      </a:lnTo>
                      <a:lnTo>
                        <a:pt x="37" y="954"/>
                      </a:lnTo>
                      <a:lnTo>
                        <a:pt x="35" y="957"/>
                      </a:lnTo>
                      <a:lnTo>
                        <a:pt x="34" y="959"/>
                      </a:lnTo>
                      <a:lnTo>
                        <a:pt x="34" y="962"/>
                      </a:lnTo>
                      <a:lnTo>
                        <a:pt x="34" y="965"/>
                      </a:lnTo>
                      <a:lnTo>
                        <a:pt x="35" y="970"/>
                      </a:lnTo>
                      <a:lnTo>
                        <a:pt x="37" y="972"/>
                      </a:lnTo>
                      <a:lnTo>
                        <a:pt x="40" y="974"/>
                      </a:lnTo>
                      <a:lnTo>
                        <a:pt x="44" y="974"/>
                      </a:lnTo>
                      <a:lnTo>
                        <a:pt x="47" y="972"/>
                      </a:lnTo>
                      <a:lnTo>
                        <a:pt x="55" y="964"/>
                      </a:lnTo>
                      <a:lnTo>
                        <a:pt x="64" y="957"/>
                      </a:lnTo>
                      <a:lnTo>
                        <a:pt x="70" y="950"/>
                      </a:lnTo>
                      <a:lnTo>
                        <a:pt x="79" y="944"/>
                      </a:lnTo>
                      <a:lnTo>
                        <a:pt x="85" y="937"/>
                      </a:lnTo>
                      <a:lnTo>
                        <a:pt x="92" y="930"/>
                      </a:lnTo>
                      <a:lnTo>
                        <a:pt x="97" y="924"/>
                      </a:lnTo>
                      <a:lnTo>
                        <a:pt x="104" y="917"/>
                      </a:lnTo>
                      <a:lnTo>
                        <a:pt x="109" y="909"/>
                      </a:lnTo>
                      <a:lnTo>
                        <a:pt x="114" y="902"/>
                      </a:lnTo>
                      <a:lnTo>
                        <a:pt x="117" y="894"/>
                      </a:lnTo>
                      <a:lnTo>
                        <a:pt x="122" y="887"/>
                      </a:lnTo>
                      <a:lnTo>
                        <a:pt x="125" y="879"/>
                      </a:lnTo>
                      <a:lnTo>
                        <a:pt x="130" y="871"/>
                      </a:lnTo>
                      <a:lnTo>
                        <a:pt x="134" y="864"/>
                      </a:lnTo>
                      <a:lnTo>
                        <a:pt x="137" y="857"/>
                      </a:lnTo>
                      <a:lnTo>
                        <a:pt x="139" y="849"/>
                      </a:lnTo>
                      <a:lnTo>
                        <a:pt x="142" y="841"/>
                      </a:lnTo>
                      <a:lnTo>
                        <a:pt x="144" y="832"/>
                      </a:lnTo>
                      <a:lnTo>
                        <a:pt x="145" y="824"/>
                      </a:lnTo>
                      <a:lnTo>
                        <a:pt x="147" y="816"/>
                      </a:lnTo>
                      <a:lnTo>
                        <a:pt x="149" y="809"/>
                      </a:lnTo>
                      <a:lnTo>
                        <a:pt x="150" y="801"/>
                      </a:lnTo>
                      <a:lnTo>
                        <a:pt x="152" y="792"/>
                      </a:lnTo>
                      <a:lnTo>
                        <a:pt x="152" y="784"/>
                      </a:lnTo>
                      <a:lnTo>
                        <a:pt x="152" y="776"/>
                      </a:lnTo>
                      <a:lnTo>
                        <a:pt x="154" y="766"/>
                      </a:lnTo>
                      <a:lnTo>
                        <a:pt x="154" y="759"/>
                      </a:lnTo>
                      <a:lnTo>
                        <a:pt x="154" y="749"/>
                      </a:lnTo>
                      <a:lnTo>
                        <a:pt x="154" y="742"/>
                      </a:lnTo>
                      <a:lnTo>
                        <a:pt x="154" y="732"/>
                      </a:lnTo>
                      <a:lnTo>
                        <a:pt x="154" y="724"/>
                      </a:lnTo>
                      <a:lnTo>
                        <a:pt x="152" y="716"/>
                      </a:lnTo>
                      <a:lnTo>
                        <a:pt x="152" y="707"/>
                      </a:lnTo>
                      <a:lnTo>
                        <a:pt x="152" y="697"/>
                      </a:lnTo>
                      <a:lnTo>
                        <a:pt x="150" y="689"/>
                      </a:lnTo>
                      <a:lnTo>
                        <a:pt x="150" y="681"/>
                      </a:lnTo>
                      <a:lnTo>
                        <a:pt x="149" y="671"/>
                      </a:lnTo>
                      <a:lnTo>
                        <a:pt x="147" y="663"/>
                      </a:lnTo>
                      <a:lnTo>
                        <a:pt x="147" y="654"/>
                      </a:lnTo>
                      <a:lnTo>
                        <a:pt x="145" y="644"/>
                      </a:lnTo>
                      <a:lnTo>
                        <a:pt x="145" y="636"/>
                      </a:lnTo>
                      <a:lnTo>
                        <a:pt x="144" y="626"/>
                      </a:lnTo>
                      <a:lnTo>
                        <a:pt x="142" y="618"/>
                      </a:lnTo>
                      <a:lnTo>
                        <a:pt x="140" y="608"/>
                      </a:lnTo>
                      <a:lnTo>
                        <a:pt x="140" y="599"/>
                      </a:lnTo>
                      <a:lnTo>
                        <a:pt x="139" y="589"/>
                      </a:lnTo>
                      <a:lnTo>
                        <a:pt x="137" y="581"/>
                      </a:lnTo>
                      <a:lnTo>
                        <a:pt x="135" y="571"/>
                      </a:lnTo>
                      <a:lnTo>
                        <a:pt x="135" y="563"/>
                      </a:lnTo>
                      <a:lnTo>
                        <a:pt x="134" y="553"/>
                      </a:lnTo>
                      <a:lnTo>
                        <a:pt x="134" y="544"/>
                      </a:lnTo>
                      <a:lnTo>
                        <a:pt x="132" y="534"/>
                      </a:lnTo>
                      <a:lnTo>
                        <a:pt x="132" y="524"/>
                      </a:lnTo>
                      <a:lnTo>
                        <a:pt x="130" y="516"/>
                      </a:lnTo>
                      <a:lnTo>
                        <a:pt x="130" y="508"/>
                      </a:lnTo>
                      <a:lnTo>
                        <a:pt x="130" y="498"/>
                      </a:lnTo>
                      <a:lnTo>
                        <a:pt x="129" y="488"/>
                      </a:lnTo>
                      <a:lnTo>
                        <a:pt x="129" y="479"/>
                      </a:lnTo>
                      <a:lnTo>
                        <a:pt x="129" y="470"/>
                      </a:lnTo>
                      <a:lnTo>
                        <a:pt x="129" y="461"/>
                      </a:lnTo>
                      <a:lnTo>
                        <a:pt x="130" y="451"/>
                      </a:lnTo>
                      <a:lnTo>
                        <a:pt x="130" y="443"/>
                      </a:lnTo>
                      <a:lnTo>
                        <a:pt x="132" y="433"/>
                      </a:lnTo>
                      <a:lnTo>
                        <a:pt x="132" y="425"/>
                      </a:lnTo>
                      <a:lnTo>
                        <a:pt x="132" y="416"/>
                      </a:lnTo>
                      <a:lnTo>
                        <a:pt x="134" y="406"/>
                      </a:lnTo>
                      <a:lnTo>
                        <a:pt x="134" y="398"/>
                      </a:lnTo>
                      <a:lnTo>
                        <a:pt x="134" y="390"/>
                      </a:lnTo>
                      <a:lnTo>
                        <a:pt x="135" y="381"/>
                      </a:lnTo>
                      <a:lnTo>
                        <a:pt x="137" y="373"/>
                      </a:lnTo>
                      <a:lnTo>
                        <a:pt x="137" y="365"/>
                      </a:lnTo>
                      <a:lnTo>
                        <a:pt x="139" y="356"/>
                      </a:lnTo>
                      <a:lnTo>
                        <a:pt x="139" y="348"/>
                      </a:lnTo>
                      <a:lnTo>
                        <a:pt x="140" y="340"/>
                      </a:lnTo>
                      <a:lnTo>
                        <a:pt x="142" y="331"/>
                      </a:lnTo>
                      <a:lnTo>
                        <a:pt x="142" y="323"/>
                      </a:lnTo>
                      <a:lnTo>
                        <a:pt x="144" y="316"/>
                      </a:lnTo>
                      <a:lnTo>
                        <a:pt x="144" y="308"/>
                      </a:lnTo>
                      <a:lnTo>
                        <a:pt x="145" y="300"/>
                      </a:lnTo>
                      <a:lnTo>
                        <a:pt x="145" y="291"/>
                      </a:lnTo>
                      <a:lnTo>
                        <a:pt x="147" y="285"/>
                      </a:lnTo>
                      <a:lnTo>
                        <a:pt x="147" y="276"/>
                      </a:lnTo>
                      <a:lnTo>
                        <a:pt x="147" y="268"/>
                      </a:lnTo>
                      <a:lnTo>
                        <a:pt x="147" y="262"/>
                      </a:lnTo>
                      <a:lnTo>
                        <a:pt x="147" y="253"/>
                      </a:lnTo>
                      <a:lnTo>
                        <a:pt x="149" y="247"/>
                      </a:lnTo>
                      <a:lnTo>
                        <a:pt x="149" y="240"/>
                      </a:lnTo>
                      <a:lnTo>
                        <a:pt x="149" y="232"/>
                      </a:lnTo>
                      <a:lnTo>
                        <a:pt x="149" y="225"/>
                      </a:lnTo>
                      <a:lnTo>
                        <a:pt x="149" y="217"/>
                      </a:lnTo>
                      <a:lnTo>
                        <a:pt x="149" y="210"/>
                      </a:lnTo>
                      <a:lnTo>
                        <a:pt x="147" y="203"/>
                      </a:lnTo>
                      <a:lnTo>
                        <a:pt x="147" y="197"/>
                      </a:lnTo>
                      <a:lnTo>
                        <a:pt x="147" y="188"/>
                      </a:lnTo>
                      <a:lnTo>
                        <a:pt x="147" y="183"/>
                      </a:lnTo>
                      <a:lnTo>
                        <a:pt x="145" y="175"/>
                      </a:lnTo>
                      <a:lnTo>
                        <a:pt x="144" y="168"/>
                      </a:lnTo>
                      <a:lnTo>
                        <a:pt x="142" y="162"/>
                      </a:lnTo>
                      <a:lnTo>
                        <a:pt x="140" y="155"/>
                      </a:lnTo>
                      <a:lnTo>
                        <a:pt x="139" y="148"/>
                      </a:lnTo>
                      <a:lnTo>
                        <a:pt x="137" y="142"/>
                      </a:lnTo>
                      <a:lnTo>
                        <a:pt x="135" y="137"/>
                      </a:lnTo>
                      <a:lnTo>
                        <a:pt x="134" y="130"/>
                      </a:lnTo>
                      <a:lnTo>
                        <a:pt x="130" y="123"/>
                      </a:lnTo>
                      <a:lnTo>
                        <a:pt x="127" y="117"/>
                      </a:lnTo>
                      <a:lnTo>
                        <a:pt x="124" y="110"/>
                      </a:lnTo>
                      <a:lnTo>
                        <a:pt x="122" y="105"/>
                      </a:lnTo>
                      <a:lnTo>
                        <a:pt x="119" y="98"/>
                      </a:lnTo>
                      <a:lnTo>
                        <a:pt x="115" y="93"/>
                      </a:lnTo>
                      <a:lnTo>
                        <a:pt x="110" y="87"/>
                      </a:lnTo>
                      <a:lnTo>
                        <a:pt x="107" y="82"/>
                      </a:lnTo>
                      <a:lnTo>
                        <a:pt x="102" y="75"/>
                      </a:lnTo>
                      <a:lnTo>
                        <a:pt x="99" y="70"/>
                      </a:lnTo>
                      <a:lnTo>
                        <a:pt x="92" y="65"/>
                      </a:lnTo>
                      <a:lnTo>
                        <a:pt x="89" y="60"/>
                      </a:lnTo>
                      <a:lnTo>
                        <a:pt x="82" y="54"/>
                      </a:lnTo>
                      <a:lnTo>
                        <a:pt x="77" y="49"/>
                      </a:lnTo>
                      <a:lnTo>
                        <a:pt x="70" y="44"/>
                      </a:lnTo>
                      <a:lnTo>
                        <a:pt x="65" y="39"/>
                      </a:lnTo>
                      <a:lnTo>
                        <a:pt x="57" y="34"/>
                      </a:lnTo>
                      <a:lnTo>
                        <a:pt x="50" y="29"/>
                      </a:lnTo>
                      <a:lnTo>
                        <a:pt x="44" y="24"/>
                      </a:lnTo>
                      <a:lnTo>
                        <a:pt x="35" y="19"/>
                      </a:lnTo>
                      <a:lnTo>
                        <a:pt x="27" y="14"/>
                      </a:lnTo>
                      <a:lnTo>
                        <a:pt x="20" y="9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976" name="Freeform 109"/>
                <p:cNvSpPr>
                  <a:spLocks/>
                </p:cNvSpPr>
                <p:nvPr/>
              </p:nvSpPr>
              <p:spPr bwMode="auto">
                <a:xfrm>
                  <a:off x="1755" y="1025"/>
                  <a:ext cx="794" cy="1482"/>
                </a:xfrm>
                <a:custGeom>
                  <a:avLst/>
                  <a:gdLst>
                    <a:gd name="T0" fmla="*/ 794 w 794"/>
                    <a:gd name="T1" fmla="*/ 1213 h 1482"/>
                    <a:gd name="T2" fmla="*/ 787 w 794"/>
                    <a:gd name="T3" fmla="*/ 1085 h 1482"/>
                    <a:gd name="T4" fmla="*/ 779 w 794"/>
                    <a:gd name="T5" fmla="*/ 958 h 1482"/>
                    <a:gd name="T6" fmla="*/ 775 w 794"/>
                    <a:gd name="T7" fmla="*/ 835 h 1482"/>
                    <a:gd name="T8" fmla="*/ 782 w 794"/>
                    <a:gd name="T9" fmla="*/ 728 h 1482"/>
                    <a:gd name="T10" fmla="*/ 785 w 794"/>
                    <a:gd name="T11" fmla="*/ 629 h 1482"/>
                    <a:gd name="T12" fmla="*/ 765 w 794"/>
                    <a:gd name="T13" fmla="*/ 532 h 1482"/>
                    <a:gd name="T14" fmla="*/ 702 w 794"/>
                    <a:gd name="T15" fmla="*/ 439 h 1482"/>
                    <a:gd name="T16" fmla="*/ 651 w 794"/>
                    <a:gd name="T17" fmla="*/ 401 h 1482"/>
                    <a:gd name="T18" fmla="*/ 592 w 794"/>
                    <a:gd name="T19" fmla="*/ 381 h 1482"/>
                    <a:gd name="T20" fmla="*/ 541 w 794"/>
                    <a:gd name="T21" fmla="*/ 377 h 1482"/>
                    <a:gd name="T22" fmla="*/ 521 w 794"/>
                    <a:gd name="T23" fmla="*/ 302 h 1482"/>
                    <a:gd name="T24" fmla="*/ 476 w 794"/>
                    <a:gd name="T25" fmla="*/ 251 h 1482"/>
                    <a:gd name="T26" fmla="*/ 421 w 794"/>
                    <a:gd name="T27" fmla="*/ 233 h 1482"/>
                    <a:gd name="T28" fmla="*/ 364 w 794"/>
                    <a:gd name="T29" fmla="*/ 229 h 1482"/>
                    <a:gd name="T30" fmla="*/ 313 w 794"/>
                    <a:gd name="T31" fmla="*/ 226 h 1482"/>
                    <a:gd name="T32" fmla="*/ 261 w 794"/>
                    <a:gd name="T33" fmla="*/ 226 h 1482"/>
                    <a:gd name="T34" fmla="*/ 210 w 794"/>
                    <a:gd name="T35" fmla="*/ 228 h 1482"/>
                    <a:gd name="T36" fmla="*/ 210 w 794"/>
                    <a:gd name="T37" fmla="*/ 194 h 1482"/>
                    <a:gd name="T38" fmla="*/ 246 w 794"/>
                    <a:gd name="T39" fmla="*/ 123 h 1482"/>
                    <a:gd name="T40" fmla="*/ 256 w 794"/>
                    <a:gd name="T41" fmla="*/ 50 h 1482"/>
                    <a:gd name="T42" fmla="*/ 208 w 794"/>
                    <a:gd name="T43" fmla="*/ 5 h 1482"/>
                    <a:gd name="T44" fmla="*/ 140 w 794"/>
                    <a:gd name="T45" fmla="*/ 0 h 1482"/>
                    <a:gd name="T46" fmla="*/ 86 w 794"/>
                    <a:gd name="T47" fmla="*/ 5 h 1482"/>
                    <a:gd name="T48" fmla="*/ 20 w 794"/>
                    <a:gd name="T49" fmla="*/ 35 h 1482"/>
                    <a:gd name="T50" fmla="*/ 0 w 794"/>
                    <a:gd name="T51" fmla="*/ 99 h 1482"/>
                    <a:gd name="T52" fmla="*/ 13 w 794"/>
                    <a:gd name="T53" fmla="*/ 153 h 1482"/>
                    <a:gd name="T54" fmla="*/ 66 w 794"/>
                    <a:gd name="T55" fmla="*/ 214 h 1482"/>
                    <a:gd name="T56" fmla="*/ 25 w 794"/>
                    <a:gd name="T57" fmla="*/ 134 h 1482"/>
                    <a:gd name="T58" fmla="*/ 32 w 794"/>
                    <a:gd name="T59" fmla="*/ 51 h 1482"/>
                    <a:gd name="T60" fmla="*/ 96 w 794"/>
                    <a:gd name="T61" fmla="*/ 28 h 1482"/>
                    <a:gd name="T62" fmla="*/ 146 w 794"/>
                    <a:gd name="T63" fmla="*/ 25 h 1482"/>
                    <a:gd name="T64" fmla="*/ 213 w 794"/>
                    <a:gd name="T65" fmla="*/ 38 h 1482"/>
                    <a:gd name="T66" fmla="*/ 225 w 794"/>
                    <a:gd name="T67" fmla="*/ 93 h 1482"/>
                    <a:gd name="T68" fmla="*/ 196 w 794"/>
                    <a:gd name="T69" fmla="*/ 159 h 1482"/>
                    <a:gd name="T70" fmla="*/ 158 w 794"/>
                    <a:gd name="T71" fmla="*/ 226 h 1482"/>
                    <a:gd name="T72" fmla="*/ 186 w 794"/>
                    <a:gd name="T73" fmla="*/ 241 h 1482"/>
                    <a:gd name="T74" fmla="*/ 245 w 794"/>
                    <a:gd name="T75" fmla="*/ 248 h 1482"/>
                    <a:gd name="T76" fmla="*/ 303 w 794"/>
                    <a:gd name="T77" fmla="*/ 253 h 1482"/>
                    <a:gd name="T78" fmla="*/ 359 w 794"/>
                    <a:gd name="T79" fmla="*/ 256 h 1482"/>
                    <a:gd name="T80" fmla="*/ 431 w 794"/>
                    <a:gd name="T81" fmla="*/ 266 h 1482"/>
                    <a:gd name="T82" fmla="*/ 489 w 794"/>
                    <a:gd name="T83" fmla="*/ 319 h 1482"/>
                    <a:gd name="T84" fmla="*/ 507 w 794"/>
                    <a:gd name="T85" fmla="*/ 377 h 1482"/>
                    <a:gd name="T86" fmla="*/ 534 w 794"/>
                    <a:gd name="T87" fmla="*/ 439 h 1482"/>
                    <a:gd name="T88" fmla="*/ 611 w 794"/>
                    <a:gd name="T89" fmla="*/ 437 h 1482"/>
                    <a:gd name="T90" fmla="*/ 691 w 794"/>
                    <a:gd name="T91" fmla="*/ 492 h 1482"/>
                    <a:gd name="T92" fmla="*/ 727 w 794"/>
                    <a:gd name="T93" fmla="*/ 575 h 1482"/>
                    <a:gd name="T94" fmla="*/ 730 w 794"/>
                    <a:gd name="T95" fmla="*/ 687 h 1482"/>
                    <a:gd name="T96" fmla="*/ 720 w 794"/>
                    <a:gd name="T97" fmla="*/ 778 h 1482"/>
                    <a:gd name="T98" fmla="*/ 719 w 794"/>
                    <a:gd name="T99" fmla="*/ 867 h 1482"/>
                    <a:gd name="T100" fmla="*/ 722 w 794"/>
                    <a:gd name="T101" fmla="*/ 953 h 1482"/>
                    <a:gd name="T102" fmla="*/ 724 w 794"/>
                    <a:gd name="T103" fmla="*/ 1041 h 1482"/>
                    <a:gd name="T104" fmla="*/ 735 w 794"/>
                    <a:gd name="T105" fmla="*/ 1136 h 1482"/>
                    <a:gd name="T106" fmla="*/ 742 w 794"/>
                    <a:gd name="T107" fmla="*/ 1239 h 1482"/>
                    <a:gd name="T108" fmla="*/ 717 w 794"/>
                    <a:gd name="T109" fmla="*/ 1331 h 1482"/>
                    <a:gd name="T110" fmla="*/ 647 w 794"/>
                    <a:gd name="T111" fmla="*/ 1389 h 1482"/>
                    <a:gd name="T112" fmla="*/ 596 w 794"/>
                    <a:gd name="T113" fmla="*/ 1437 h 1482"/>
                    <a:gd name="T114" fmla="*/ 601 w 794"/>
                    <a:gd name="T115" fmla="*/ 1466 h 1482"/>
                    <a:gd name="T116" fmla="*/ 667 w 794"/>
                    <a:gd name="T117" fmla="*/ 1434 h 1482"/>
                    <a:gd name="T118" fmla="*/ 735 w 794"/>
                    <a:gd name="T119" fmla="*/ 1402 h 1482"/>
                    <a:gd name="T120" fmla="*/ 782 w 794"/>
                    <a:gd name="T121" fmla="*/ 1354 h 148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94"/>
                    <a:gd name="T184" fmla="*/ 0 h 1482"/>
                    <a:gd name="T185" fmla="*/ 794 w 794"/>
                    <a:gd name="T186" fmla="*/ 1482 h 148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94" h="1482">
                      <a:moveTo>
                        <a:pt x="789" y="1331"/>
                      </a:moveTo>
                      <a:lnTo>
                        <a:pt x="789" y="1323"/>
                      </a:lnTo>
                      <a:lnTo>
                        <a:pt x="789" y="1316"/>
                      </a:lnTo>
                      <a:lnTo>
                        <a:pt x="790" y="1308"/>
                      </a:lnTo>
                      <a:lnTo>
                        <a:pt x="790" y="1301"/>
                      </a:lnTo>
                      <a:lnTo>
                        <a:pt x="790" y="1294"/>
                      </a:lnTo>
                      <a:lnTo>
                        <a:pt x="792" y="1286"/>
                      </a:lnTo>
                      <a:lnTo>
                        <a:pt x="792" y="1279"/>
                      </a:lnTo>
                      <a:lnTo>
                        <a:pt x="792" y="1273"/>
                      </a:lnTo>
                      <a:lnTo>
                        <a:pt x="792" y="1264"/>
                      </a:lnTo>
                      <a:lnTo>
                        <a:pt x="792" y="1256"/>
                      </a:lnTo>
                      <a:lnTo>
                        <a:pt x="792" y="1249"/>
                      </a:lnTo>
                      <a:lnTo>
                        <a:pt x="792" y="1243"/>
                      </a:lnTo>
                      <a:lnTo>
                        <a:pt x="792" y="1234"/>
                      </a:lnTo>
                      <a:lnTo>
                        <a:pt x="792" y="1228"/>
                      </a:lnTo>
                      <a:lnTo>
                        <a:pt x="792" y="1219"/>
                      </a:lnTo>
                      <a:lnTo>
                        <a:pt x="794" y="1213"/>
                      </a:lnTo>
                      <a:lnTo>
                        <a:pt x="792" y="1204"/>
                      </a:lnTo>
                      <a:lnTo>
                        <a:pt x="792" y="1198"/>
                      </a:lnTo>
                      <a:lnTo>
                        <a:pt x="792" y="1189"/>
                      </a:lnTo>
                      <a:lnTo>
                        <a:pt x="792" y="1183"/>
                      </a:lnTo>
                      <a:lnTo>
                        <a:pt x="792" y="1174"/>
                      </a:lnTo>
                      <a:lnTo>
                        <a:pt x="792" y="1168"/>
                      </a:lnTo>
                      <a:lnTo>
                        <a:pt x="790" y="1159"/>
                      </a:lnTo>
                      <a:lnTo>
                        <a:pt x="790" y="1153"/>
                      </a:lnTo>
                      <a:lnTo>
                        <a:pt x="790" y="1144"/>
                      </a:lnTo>
                      <a:lnTo>
                        <a:pt x="790" y="1138"/>
                      </a:lnTo>
                      <a:lnTo>
                        <a:pt x="789" y="1129"/>
                      </a:lnTo>
                      <a:lnTo>
                        <a:pt x="789" y="1123"/>
                      </a:lnTo>
                      <a:lnTo>
                        <a:pt x="789" y="1115"/>
                      </a:lnTo>
                      <a:lnTo>
                        <a:pt x="789" y="1108"/>
                      </a:lnTo>
                      <a:lnTo>
                        <a:pt x="789" y="1100"/>
                      </a:lnTo>
                      <a:lnTo>
                        <a:pt x="789" y="1093"/>
                      </a:lnTo>
                      <a:lnTo>
                        <a:pt x="787" y="1085"/>
                      </a:lnTo>
                      <a:lnTo>
                        <a:pt x="787" y="1078"/>
                      </a:lnTo>
                      <a:lnTo>
                        <a:pt x="785" y="1070"/>
                      </a:lnTo>
                      <a:lnTo>
                        <a:pt x="785" y="1063"/>
                      </a:lnTo>
                      <a:lnTo>
                        <a:pt x="785" y="1055"/>
                      </a:lnTo>
                      <a:lnTo>
                        <a:pt x="785" y="1048"/>
                      </a:lnTo>
                      <a:lnTo>
                        <a:pt x="784" y="1040"/>
                      </a:lnTo>
                      <a:lnTo>
                        <a:pt x="784" y="1033"/>
                      </a:lnTo>
                      <a:lnTo>
                        <a:pt x="784" y="1025"/>
                      </a:lnTo>
                      <a:lnTo>
                        <a:pt x="782" y="1018"/>
                      </a:lnTo>
                      <a:lnTo>
                        <a:pt x="782" y="1010"/>
                      </a:lnTo>
                      <a:lnTo>
                        <a:pt x="782" y="1003"/>
                      </a:lnTo>
                      <a:lnTo>
                        <a:pt x="780" y="995"/>
                      </a:lnTo>
                      <a:lnTo>
                        <a:pt x="780" y="986"/>
                      </a:lnTo>
                      <a:lnTo>
                        <a:pt x="780" y="980"/>
                      </a:lnTo>
                      <a:lnTo>
                        <a:pt x="780" y="973"/>
                      </a:lnTo>
                      <a:lnTo>
                        <a:pt x="779" y="965"/>
                      </a:lnTo>
                      <a:lnTo>
                        <a:pt x="779" y="958"/>
                      </a:lnTo>
                      <a:lnTo>
                        <a:pt x="779" y="950"/>
                      </a:lnTo>
                      <a:lnTo>
                        <a:pt x="779" y="943"/>
                      </a:lnTo>
                      <a:lnTo>
                        <a:pt x="777" y="935"/>
                      </a:lnTo>
                      <a:lnTo>
                        <a:pt x="777" y="928"/>
                      </a:lnTo>
                      <a:lnTo>
                        <a:pt x="777" y="920"/>
                      </a:lnTo>
                      <a:lnTo>
                        <a:pt x="777" y="913"/>
                      </a:lnTo>
                      <a:lnTo>
                        <a:pt x="775" y="907"/>
                      </a:lnTo>
                      <a:lnTo>
                        <a:pt x="775" y="898"/>
                      </a:lnTo>
                      <a:lnTo>
                        <a:pt x="775" y="892"/>
                      </a:lnTo>
                      <a:lnTo>
                        <a:pt x="775" y="885"/>
                      </a:lnTo>
                      <a:lnTo>
                        <a:pt x="775" y="877"/>
                      </a:lnTo>
                      <a:lnTo>
                        <a:pt x="775" y="870"/>
                      </a:lnTo>
                      <a:lnTo>
                        <a:pt x="775" y="863"/>
                      </a:lnTo>
                      <a:lnTo>
                        <a:pt x="775" y="857"/>
                      </a:lnTo>
                      <a:lnTo>
                        <a:pt x="775" y="848"/>
                      </a:lnTo>
                      <a:lnTo>
                        <a:pt x="775" y="842"/>
                      </a:lnTo>
                      <a:lnTo>
                        <a:pt x="775" y="835"/>
                      </a:lnTo>
                      <a:lnTo>
                        <a:pt x="775" y="828"/>
                      </a:lnTo>
                      <a:lnTo>
                        <a:pt x="775" y="823"/>
                      </a:lnTo>
                      <a:lnTo>
                        <a:pt x="775" y="817"/>
                      </a:lnTo>
                      <a:lnTo>
                        <a:pt x="775" y="810"/>
                      </a:lnTo>
                      <a:lnTo>
                        <a:pt x="777" y="803"/>
                      </a:lnTo>
                      <a:lnTo>
                        <a:pt x="777" y="797"/>
                      </a:lnTo>
                      <a:lnTo>
                        <a:pt x="777" y="792"/>
                      </a:lnTo>
                      <a:lnTo>
                        <a:pt x="777" y="785"/>
                      </a:lnTo>
                      <a:lnTo>
                        <a:pt x="779" y="778"/>
                      </a:lnTo>
                      <a:lnTo>
                        <a:pt x="779" y="772"/>
                      </a:lnTo>
                      <a:lnTo>
                        <a:pt x="779" y="765"/>
                      </a:lnTo>
                      <a:lnTo>
                        <a:pt x="779" y="758"/>
                      </a:lnTo>
                      <a:lnTo>
                        <a:pt x="780" y="753"/>
                      </a:lnTo>
                      <a:lnTo>
                        <a:pt x="780" y="747"/>
                      </a:lnTo>
                      <a:lnTo>
                        <a:pt x="782" y="740"/>
                      </a:lnTo>
                      <a:lnTo>
                        <a:pt x="782" y="733"/>
                      </a:lnTo>
                      <a:lnTo>
                        <a:pt x="782" y="728"/>
                      </a:lnTo>
                      <a:lnTo>
                        <a:pt x="782" y="722"/>
                      </a:lnTo>
                      <a:lnTo>
                        <a:pt x="784" y="717"/>
                      </a:lnTo>
                      <a:lnTo>
                        <a:pt x="784" y="710"/>
                      </a:lnTo>
                      <a:lnTo>
                        <a:pt x="785" y="705"/>
                      </a:lnTo>
                      <a:lnTo>
                        <a:pt x="785" y="699"/>
                      </a:lnTo>
                      <a:lnTo>
                        <a:pt x="785" y="692"/>
                      </a:lnTo>
                      <a:lnTo>
                        <a:pt x="785" y="687"/>
                      </a:lnTo>
                      <a:lnTo>
                        <a:pt x="785" y="680"/>
                      </a:lnTo>
                      <a:lnTo>
                        <a:pt x="785" y="675"/>
                      </a:lnTo>
                      <a:lnTo>
                        <a:pt x="785" y="669"/>
                      </a:lnTo>
                      <a:lnTo>
                        <a:pt x="787" y="664"/>
                      </a:lnTo>
                      <a:lnTo>
                        <a:pt x="787" y="657"/>
                      </a:lnTo>
                      <a:lnTo>
                        <a:pt x="787" y="652"/>
                      </a:lnTo>
                      <a:lnTo>
                        <a:pt x="787" y="645"/>
                      </a:lnTo>
                      <a:lnTo>
                        <a:pt x="787" y="640"/>
                      </a:lnTo>
                      <a:lnTo>
                        <a:pt x="787" y="634"/>
                      </a:lnTo>
                      <a:lnTo>
                        <a:pt x="785" y="629"/>
                      </a:lnTo>
                      <a:lnTo>
                        <a:pt x="785" y="622"/>
                      </a:lnTo>
                      <a:lnTo>
                        <a:pt x="785" y="617"/>
                      </a:lnTo>
                      <a:lnTo>
                        <a:pt x="785" y="610"/>
                      </a:lnTo>
                      <a:lnTo>
                        <a:pt x="785" y="605"/>
                      </a:lnTo>
                      <a:lnTo>
                        <a:pt x="784" y="599"/>
                      </a:lnTo>
                      <a:lnTo>
                        <a:pt x="784" y="594"/>
                      </a:lnTo>
                      <a:lnTo>
                        <a:pt x="782" y="587"/>
                      </a:lnTo>
                      <a:lnTo>
                        <a:pt x="780" y="582"/>
                      </a:lnTo>
                      <a:lnTo>
                        <a:pt x="780" y="577"/>
                      </a:lnTo>
                      <a:lnTo>
                        <a:pt x="779" y="570"/>
                      </a:lnTo>
                      <a:lnTo>
                        <a:pt x="777" y="565"/>
                      </a:lnTo>
                      <a:lnTo>
                        <a:pt x="775" y="560"/>
                      </a:lnTo>
                      <a:lnTo>
                        <a:pt x="774" y="554"/>
                      </a:lnTo>
                      <a:lnTo>
                        <a:pt x="772" y="549"/>
                      </a:lnTo>
                      <a:lnTo>
                        <a:pt x="770" y="544"/>
                      </a:lnTo>
                      <a:lnTo>
                        <a:pt x="769" y="537"/>
                      </a:lnTo>
                      <a:lnTo>
                        <a:pt x="765" y="532"/>
                      </a:lnTo>
                      <a:lnTo>
                        <a:pt x="764" y="525"/>
                      </a:lnTo>
                      <a:lnTo>
                        <a:pt x="762" y="520"/>
                      </a:lnTo>
                      <a:lnTo>
                        <a:pt x="759" y="515"/>
                      </a:lnTo>
                      <a:lnTo>
                        <a:pt x="755" y="510"/>
                      </a:lnTo>
                      <a:lnTo>
                        <a:pt x="752" y="504"/>
                      </a:lnTo>
                      <a:lnTo>
                        <a:pt x="750" y="499"/>
                      </a:lnTo>
                      <a:lnTo>
                        <a:pt x="747" y="492"/>
                      </a:lnTo>
                      <a:lnTo>
                        <a:pt x="744" y="487"/>
                      </a:lnTo>
                      <a:lnTo>
                        <a:pt x="740" y="482"/>
                      </a:lnTo>
                      <a:lnTo>
                        <a:pt x="735" y="477"/>
                      </a:lnTo>
                      <a:lnTo>
                        <a:pt x="732" y="471"/>
                      </a:lnTo>
                      <a:lnTo>
                        <a:pt x="727" y="466"/>
                      </a:lnTo>
                      <a:lnTo>
                        <a:pt x="722" y="461"/>
                      </a:lnTo>
                      <a:lnTo>
                        <a:pt x="717" y="456"/>
                      </a:lnTo>
                      <a:lnTo>
                        <a:pt x="712" y="449"/>
                      </a:lnTo>
                      <a:lnTo>
                        <a:pt x="707" y="444"/>
                      </a:lnTo>
                      <a:lnTo>
                        <a:pt x="702" y="439"/>
                      </a:lnTo>
                      <a:lnTo>
                        <a:pt x="697" y="434"/>
                      </a:lnTo>
                      <a:lnTo>
                        <a:pt x="694" y="431"/>
                      </a:lnTo>
                      <a:lnTo>
                        <a:pt x="692" y="429"/>
                      </a:lnTo>
                      <a:lnTo>
                        <a:pt x="689" y="426"/>
                      </a:lnTo>
                      <a:lnTo>
                        <a:pt x="686" y="424"/>
                      </a:lnTo>
                      <a:lnTo>
                        <a:pt x="682" y="422"/>
                      </a:lnTo>
                      <a:lnTo>
                        <a:pt x="681" y="419"/>
                      </a:lnTo>
                      <a:lnTo>
                        <a:pt x="677" y="417"/>
                      </a:lnTo>
                      <a:lnTo>
                        <a:pt x="674" y="416"/>
                      </a:lnTo>
                      <a:lnTo>
                        <a:pt x="671" y="412"/>
                      </a:lnTo>
                      <a:lnTo>
                        <a:pt x="667" y="411"/>
                      </a:lnTo>
                      <a:lnTo>
                        <a:pt x="666" y="409"/>
                      </a:lnTo>
                      <a:lnTo>
                        <a:pt x="662" y="407"/>
                      </a:lnTo>
                      <a:lnTo>
                        <a:pt x="659" y="404"/>
                      </a:lnTo>
                      <a:lnTo>
                        <a:pt x="656" y="402"/>
                      </a:lnTo>
                      <a:lnTo>
                        <a:pt x="652" y="401"/>
                      </a:lnTo>
                      <a:lnTo>
                        <a:pt x="651" y="401"/>
                      </a:lnTo>
                      <a:lnTo>
                        <a:pt x="646" y="397"/>
                      </a:lnTo>
                      <a:lnTo>
                        <a:pt x="642" y="396"/>
                      </a:lnTo>
                      <a:lnTo>
                        <a:pt x="639" y="394"/>
                      </a:lnTo>
                      <a:lnTo>
                        <a:pt x="636" y="392"/>
                      </a:lnTo>
                      <a:lnTo>
                        <a:pt x="632" y="391"/>
                      </a:lnTo>
                      <a:lnTo>
                        <a:pt x="629" y="391"/>
                      </a:lnTo>
                      <a:lnTo>
                        <a:pt x="626" y="389"/>
                      </a:lnTo>
                      <a:lnTo>
                        <a:pt x="622" y="387"/>
                      </a:lnTo>
                      <a:lnTo>
                        <a:pt x="619" y="387"/>
                      </a:lnTo>
                      <a:lnTo>
                        <a:pt x="616" y="386"/>
                      </a:lnTo>
                      <a:lnTo>
                        <a:pt x="612" y="384"/>
                      </a:lnTo>
                      <a:lnTo>
                        <a:pt x="609" y="384"/>
                      </a:lnTo>
                      <a:lnTo>
                        <a:pt x="606" y="382"/>
                      </a:lnTo>
                      <a:lnTo>
                        <a:pt x="602" y="382"/>
                      </a:lnTo>
                      <a:lnTo>
                        <a:pt x="599" y="382"/>
                      </a:lnTo>
                      <a:lnTo>
                        <a:pt x="596" y="382"/>
                      </a:lnTo>
                      <a:lnTo>
                        <a:pt x="592" y="381"/>
                      </a:lnTo>
                      <a:lnTo>
                        <a:pt x="589" y="381"/>
                      </a:lnTo>
                      <a:lnTo>
                        <a:pt x="586" y="381"/>
                      </a:lnTo>
                      <a:lnTo>
                        <a:pt x="582" y="381"/>
                      </a:lnTo>
                      <a:lnTo>
                        <a:pt x="579" y="381"/>
                      </a:lnTo>
                      <a:lnTo>
                        <a:pt x="576" y="381"/>
                      </a:lnTo>
                      <a:lnTo>
                        <a:pt x="572" y="381"/>
                      </a:lnTo>
                      <a:lnTo>
                        <a:pt x="569" y="381"/>
                      </a:lnTo>
                      <a:lnTo>
                        <a:pt x="566" y="381"/>
                      </a:lnTo>
                      <a:lnTo>
                        <a:pt x="562" y="381"/>
                      </a:lnTo>
                      <a:lnTo>
                        <a:pt x="559" y="382"/>
                      </a:lnTo>
                      <a:lnTo>
                        <a:pt x="556" y="382"/>
                      </a:lnTo>
                      <a:lnTo>
                        <a:pt x="552" y="384"/>
                      </a:lnTo>
                      <a:lnTo>
                        <a:pt x="549" y="384"/>
                      </a:lnTo>
                      <a:lnTo>
                        <a:pt x="546" y="386"/>
                      </a:lnTo>
                      <a:lnTo>
                        <a:pt x="542" y="387"/>
                      </a:lnTo>
                      <a:lnTo>
                        <a:pt x="542" y="382"/>
                      </a:lnTo>
                      <a:lnTo>
                        <a:pt x="541" y="377"/>
                      </a:lnTo>
                      <a:lnTo>
                        <a:pt x="541" y="374"/>
                      </a:lnTo>
                      <a:lnTo>
                        <a:pt x="541" y="369"/>
                      </a:lnTo>
                      <a:lnTo>
                        <a:pt x="539" y="364"/>
                      </a:lnTo>
                      <a:lnTo>
                        <a:pt x="539" y="359"/>
                      </a:lnTo>
                      <a:lnTo>
                        <a:pt x="539" y="354"/>
                      </a:lnTo>
                      <a:lnTo>
                        <a:pt x="537" y="351"/>
                      </a:lnTo>
                      <a:lnTo>
                        <a:pt x="537" y="346"/>
                      </a:lnTo>
                      <a:lnTo>
                        <a:pt x="536" y="341"/>
                      </a:lnTo>
                      <a:lnTo>
                        <a:pt x="534" y="336"/>
                      </a:lnTo>
                      <a:lnTo>
                        <a:pt x="534" y="332"/>
                      </a:lnTo>
                      <a:lnTo>
                        <a:pt x="532" y="327"/>
                      </a:lnTo>
                      <a:lnTo>
                        <a:pt x="531" y="322"/>
                      </a:lnTo>
                      <a:lnTo>
                        <a:pt x="529" y="319"/>
                      </a:lnTo>
                      <a:lnTo>
                        <a:pt x="527" y="316"/>
                      </a:lnTo>
                      <a:lnTo>
                        <a:pt x="526" y="311"/>
                      </a:lnTo>
                      <a:lnTo>
                        <a:pt x="524" y="306"/>
                      </a:lnTo>
                      <a:lnTo>
                        <a:pt x="521" y="302"/>
                      </a:lnTo>
                      <a:lnTo>
                        <a:pt x="519" y="297"/>
                      </a:lnTo>
                      <a:lnTo>
                        <a:pt x="517" y="294"/>
                      </a:lnTo>
                      <a:lnTo>
                        <a:pt x="516" y="291"/>
                      </a:lnTo>
                      <a:lnTo>
                        <a:pt x="512" y="286"/>
                      </a:lnTo>
                      <a:lnTo>
                        <a:pt x="511" y="284"/>
                      </a:lnTo>
                      <a:lnTo>
                        <a:pt x="507" y="279"/>
                      </a:lnTo>
                      <a:lnTo>
                        <a:pt x="506" y="276"/>
                      </a:lnTo>
                      <a:lnTo>
                        <a:pt x="502" y="273"/>
                      </a:lnTo>
                      <a:lnTo>
                        <a:pt x="501" y="269"/>
                      </a:lnTo>
                      <a:lnTo>
                        <a:pt x="497" y="266"/>
                      </a:lnTo>
                      <a:lnTo>
                        <a:pt x="494" y="264"/>
                      </a:lnTo>
                      <a:lnTo>
                        <a:pt x="491" y="261"/>
                      </a:lnTo>
                      <a:lnTo>
                        <a:pt x="488" y="259"/>
                      </a:lnTo>
                      <a:lnTo>
                        <a:pt x="484" y="256"/>
                      </a:lnTo>
                      <a:lnTo>
                        <a:pt x="483" y="254"/>
                      </a:lnTo>
                      <a:lnTo>
                        <a:pt x="479" y="253"/>
                      </a:lnTo>
                      <a:lnTo>
                        <a:pt x="476" y="251"/>
                      </a:lnTo>
                      <a:lnTo>
                        <a:pt x="473" y="249"/>
                      </a:lnTo>
                      <a:lnTo>
                        <a:pt x="469" y="248"/>
                      </a:lnTo>
                      <a:lnTo>
                        <a:pt x="466" y="246"/>
                      </a:lnTo>
                      <a:lnTo>
                        <a:pt x="463" y="244"/>
                      </a:lnTo>
                      <a:lnTo>
                        <a:pt x="461" y="243"/>
                      </a:lnTo>
                      <a:lnTo>
                        <a:pt x="458" y="241"/>
                      </a:lnTo>
                      <a:lnTo>
                        <a:pt x="454" y="241"/>
                      </a:lnTo>
                      <a:lnTo>
                        <a:pt x="451" y="239"/>
                      </a:lnTo>
                      <a:lnTo>
                        <a:pt x="448" y="238"/>
                      </a:lnTo>
                      <a:lnTo>
                        <a:pt x="444" y="238"/>
                      </a:lnTo>
                      <a:lnTo>
                        <a:pt x="441" y="238"/>
                      </a:lnTo>
                      <a:lnTo>
                        <a:pt x="439" y="238"/>
                      </a:lnTo>
                      <a:lnTo>
                        <a:pt x="434" y="236"/>
                      </a:lnTo>
                      <a:lnTo>
                        <a:pt x="431" y="236"/>
                      </a:lnTo>
                      <a:lnTo>
                        <a:pt x="428" y="234"/>
                      </a:lnTo>
                      <a:lnTo>
                        <a:pt x="426" y="234"/>
                      </a:lnTo>
                      <a:lnTo>
                        <a:pt x="421" y="233"/>
                      </a:lnTo>
                      <a:lnTo>
                        <a:pt x="418" y="233"/>
                      </a:lnTo>
                      <a:lnTo>
                        <a:pt x="416" y="233"/>
                      </a:lnTo>
                      <a:lnTo>
                        <a:pt x="413" y="233"/>
                      </a:lnTo>
                      <a:lnTo>
                        <a:pt x="408" y="231"/>
                      </a:lnTo>
                      <a:lnTo>
                        <a:pt x="404" y="231"/>
                      </a:lnTo>
                      <a:lnTo>
                        <a:pt x="401" y="231"/>
                      </a:lnTo>
                      <a:lnTo>
                        <a:pt x="398" y="231"/>
                      </a:lnTo>
                      <a:lnTo>
                        <a:pt x="394" y="231"/>
                      </a:lnTo>
                      <a:lnTo>
                        <a:pt x="391" y="231"/>
                      </a:lnTo>
                      <a:lnTo>
                        <a:pt x="388" y="231"/>
                      </a:lnTo>
                      <a:lnTo>
                        <a:pt x="384" y="231"/>
                      </a:lnTo>
                      <a:lnTo>
                        <a:pt x="381" y="231"/>
                      </a:lnTo>
                      <a:lnTo>
                        <a:pt x="378" y="229"/>
                      </a:lnTo>
                      <a:lnTo>
                        <a:pt x="374" y="229"/>
                      </a:lnTo>
                      <a:lnTo>
                        <a:pt x="371" y="229"/>
                      </a:lnTo>
                      <a:lnTo>
                        <a:pt x="368" y="229"/>
                      </a:lnTo>
                      <a:lnTo>
                        <a:pt x="364" y="229"/>
                      </a:lnTo>
                      <a:lnTo>
                        <a:pt x="361" y="229"/>
                      </a:lnTo>
                      <a:lnTo>
                        <a:pt x="359" y="229"/>
                      </a:lnTo>
                      <a:lnTo>
                        <a:pt x="356" y="228"/>
                      </a:lnTo>
                      <a:lnTo>
                        <a:pt x="353" y="228"/>
                      </a:lnTo>
                      <a:lnTo>
                        <a:pt x="349" y="228"/>
                      </a:lnTo>
                      <a:lnTo>
                        <a:pt x="348" y="228"/>
                      </a:lnTo>
                      <a:lnTo>
                        <a:pt x="344" y="228"/>
                      </a:lnTo>
                      <a:lnTo>
                        <a:pt x="341" y="228"/>
                      </a:lnTo>
                      <a:lnTo>
                        <a:pt x="338" y="228"/>
                      </a:lnTo>
                      <a:lnTo>
                        <a:pt x="334" y="228"/>
                      </a:lnTo>
                      <a:lnTo>
                        <a:pt x="331" y="228"/>
                      </a:lnTo>
                      <a:lnTo>
                        <a:pt x="328" y="228"/>
                      </a:lnTo>
                      <a:lnTo>
                        <a:pt x="326" y="226"/>
                      </a:lnTo>
                      <a:lnTo>
                        <a:pt x="323" y="226"/>
                      </a:lnTo>
                      <a:lnTo>
                        <a:pt x="319" y="226"/>
                      </a:lnTo>
                      <a:lnTo>
                        <a:pt x="316" y="226"/>
                      </a:lnTo>
                      <a:lnTo>
                        <a:pt x="313" y="226"/>
                      </a:lnTo>
                      <a:lnTo>
                        <a:pt x="311" y="226"/>
                      </a:lnTo>
                      <a:lnTo>
                        <a:pt x="308" y="226"/>
                      </a:lnTo>
                      <a:lnTo>
                        <a:pt x="304" y="226"/>
                      </a:lnTo>
                      <a:lnTo>
                        <a:pt x="301" y="226"/>
                      </a:lnTo>
                      <a:lnTo>
                        <a:pt x="298" y="226"/>
                      </a:lnTo>
                      <a:lnTo>
                        <a:pt x="294" y="226"/>
                      </a:lnTo>
                      <a:lnTo>
                        <a:pt x="293" y="226"/>
                      </a:lnTo>
                      <a:lnTo>
                        <a:pt x="289" y="226"/>
                      </a:lnTo>
                      <a:lnTo>
                        <a:pt x="286" y="226"/>
                      </a:lnTo>
                      <a:lnTo>
                        <a:pt x="283" y="226"/>
                      </a:lnTo>
                      <a:lnTo>
                        <a:pt x="279" y="226"/>
                      </a:lnTo>
                      <a:lnTo>
                        <a:pt x="276" y="226"/>
                      </a:lnTo>
                      <a:lnTo>
                        <a:pt x="273" y="226"/>
                      </a:lnTo>
                      <a:lnTo>
                        <a:pt x="270" y="226"/>
                      </a:lnTo>
                      <a:lnTo>
                        <a:pt x="268" y="226"/>
                      </a:lnTo>
                      <a:lnTo>
                        <a:pt x="265" y="226"/>
                      </a:lnTo>
                      <a:lnTo>
                        <a:pt x="261" y="226"/>
                      </a:lnTo>
                      <a:lnTo>
                        <a:pt x="258" y="226"/>
                      </a:lnTo>
                      <a:lnTo>
                        <a:pt x="255" y="226"/>
                      </a:lnTo>
                      <a:lnTo>
                        <a:pt x="251" y="226"/>
                      </a:lnTo>
                      <a:lnTo>
                        <a:pt x="250" y="226"/>
                      </a:lnTo>
                      <a:lnTo>
                        <a:pt x="246" y="226"/>
                      </a:lnTo>
                      <a:lnTo>
                        <a:pt x="243" y="226"/>
                      </a:lnTo>
                      <a:lnTo>
                        <a:pt x="240" y="226"/>
                      </a:lnTo>
                      <a:lnTo>
                        <a:pt x="238" y="226"/>
                      </a:lnTo>
                      <a:lnTo>
                        <a:pt x="235" y="226"/>
                      </a:lnTo>
                      <a:lnTo>
                        <a:pt x="231" y="226"/>
                      </a:lnTo>
                      <a:lnTo>
                        <a:pt x="228" y="226"/>
                      </a:lnTo>
                      <a:lnTo>
                        <a:pt x="225" y="226"/>
                      </a:lnTo>
                      <a:lnTo>
                        <a:pt x="221" y="226"/>
                      </a:lnTo>
                      <a:lnTo>
                        <a:pt x="220" y="226"/>
                      </a:lnTo>
                      <a:lnTo>
                        <a:pt x="216" y="226"/>
                      </a:lnTo>
                      <a:lnTo>
                        <a:pt x="213" y="228"/>
                      </a:lnTo>
                      <a:lnTo>
                        <a:pt x="210" y="228"/>
                      </a:lnTo>
                      <a:lnTo>
                        <a:pt x="206" y="228"/>
                      </a:lnTo>
                      <a:lnTo>
                        <a:pt x="203" y="228"/>
                      </a:lnTo>
                      <a:lnTo>
                        <a:pt x="201" y="228"/>
                      </a:lnTo>
                      <a:lnTo>
                        <a:pt x="198" y="228"/>
                      </a:lnTo>
                      <a:lnTo>
                        <a:pt x="195" y="228"/>
                      </a:lnTo>
                      <a:lnTo>
                        <a:pt x="191" y="228"/>
                      </a:lnTo>
                      <a:lnTo>
                        <a:pt x="190" y="229"/>
                      </a:lnTo>
                      <a:lnTo>
                        <a:pt x="191" y="226"/>
                      </a:lnTo>
                      <a:lnTo>
                        <a:pt x="193" y="223"/>
                      </a:lnTo>
                      <a:lnTo>
                        <a:pt x="195" y="219"/>
                      </a:lnTo>
                      <a:lnTo>
                        <a:pt x="196" y="216"/>
                      </a:lnTo>
                      <a:lnTo>
                        <a:pt x="198" y="213"/>
                      </a:lnTo>
                      <a:lnTo>
                        <a:pt x="201" y="209"/>
                      </a:lnTo>
                      <a:lnTo>
                        <a:pt x="203" y="206"/>
                      </a:lnTo>
                      <a:lnTo>
                        <a:pt x="205" y="203"/>
                      </a:lnTo>
                      <a:lnTo>
                        <a:pt x="206" y="199"/>
                      </a:lnTo>
                      <a:lnTo>
                        <a:pt x="210" y="194"/>
                      </a:lnTo>
                      <a:lnTo>
                        <a:pt x="211" y="191"/>
                      </a:lnTo>
                      <a:lnTo>
                        <a:pt x="215" y="188"/>
                      </a:lnTo>
                      <a:lnTo>
                        <a:pt x="216" y="183"/>
                      </a:lnTo>
                      <a:lnTo>
                        <a:pt x="220" y="179"/>
                      </a:lnTo>
                      <a:lnTo>
                        <a:pt x="221" y="174"/>
                      </a:lnTo>
                      <a:lnTo>
                        <a:pt x="225" y="171"/>
                      </a:lnTo>
                      <a:lnTo>
                        <a:pt x="225" y="166"/>
                      </a:lnTo>
                      <a:lnTo>
                        <a:pt x="228" y="163"/>
                      </a:lnTo>
                      <a:lnTo>
                        <a:pt x="230" y="158"/>
                      </a:lnTo>
                      <a:lnTo>
                        <a:pt x="233" y="153"/>
                      </a:lnTo>
                      <a:lnTo>
                        <a:pt x="235" y="148"/>
                      </a:lnTo>
                      <a:lnTo>
                        <a:pt x="236" y="144"/>
                      </a:lnTo>
                      <a:lnTo>
                        <a:pt x="238" y="139"/>
                      </a:lnTo>
                      <a:lnTo>
                        <a:pt x="241" y="136"/>
                      </a:lnTo>
                      <a:lnTo>
                        <a:pt x="243" y="131"/>
                      </a:lnTo>
                      <a:lnTo>
                        <a:pt x="245" y="126"/>
                      </a:lnTo>
                      <a:lnTo>
                        <a:pt x="246" y="123"/>
                      </a:lnTo>
                      <a:lnTo>
                        <a:pt x="248" y="118"/>
                      </a:lnTo>
                      <a:lnTo>
                        <a:pt x="248" y="113"/>
                      </a:lnTo>
                      <a:lnTo>
                        <a:pt x="250" y="109"/>
                      </a:lnTo>
                      <a:lnTo>
                        <a:pt x="251" y="104"/>
                      </a:lnTo>
                      <a:lnTo>
                        <a:pt x="253" y="99"/>
                      </a:lnTo>
                      <a:lnTo>
                        <a:pt x="255" y="96"/>
                      </a:lnTo>
                      <a:lnTo>
                        <a:pt x="255" y="91"/>
                      </a:lnTo>
                      <a:lnTo>
                        <a:pt x="256" y="86"/>
                      </a:lnTo>
                      <a:lnTo>
                        <a:pt x="256" y="83"/>
                      </a:lnTo>
                      <a:lnTo>
                        <a:pt x="256" y="78"/>
                      </a:lnTo>
                      <a:lnTo>
                        <a:pt x="258" y="75"/>
                      </a:lnTo>
                      <a:lnTo>
                        <a:pt x="258" y="70"/>
                      </a:lnTo>
                      <a:lnTo>
                        <a:pt x="258" y="66"/>
                      </a:lnTo>
                      <a:lnTo>
                        <a:pt x="258" y="61"/>
                      </a:lnTo>
                      <a:lnTo>
                        <a:pt x="258" y="58"/>
                      </a:lnTo>
                      <a:lnTo>
                        <a:pt x="256" y="53"/>
                      </a:lnTo>
                      <a:lnTo>
                        <a:pt x="256" y="50"/>
                      </a:lnTo>
                      <a:lnTo>
                        <a:pt x="255" y="46"/>
                      </a:lnTo>
                      <a:lnTo>
                        <a:pt x="255" y="43"/>
                      </a:lnTo>
                      <a:lnTo>
                        <a:pt x="253" y="40"/>
                      </a:lnTo>
                      <a:lnTo>
                        <a:pt x="251" y="36"/>
                      </a:lnTo>
                      <a:lnTo>
                        <a:pt x="250" y="33"/>
                      </a:lnTo>
                      <a:lnTo>
                        <a:pt x="248" y="30"/>
                      </a:lnTo>
                      <a:lnTo>
                        <a:pt x="245" y="26"/>
                      </a:lnTo>
                      <a:lnTo>
                        <a:pt x="243" y="23"/>
                      </a:lnTo>
                      <a:lnTo>
                        <a:pt x="240" y="20"/>
                      </a:lnTo>
                      <a:lnTo>
                        <a:pt x="236" y="18"/>
                      </a:lnTo>
                      <a:lnTo>
                        <a:pt x="233" y="16"/>
                      </a:lnTo>
                      <a:lnTo>
                        <a:pt x="230" y="15"/>
                      </a:lnTo>
                      <a:lnTo>
                        <a:pt x="226" y="11"/>
                      </a:lnTo>
                      <a:lnTo>
                        <a:pt x="221" y="10"/>
                      </a:lnTo>
                      <a:lnTo>
                        <a:pt x="216" y="8"/>
                      </a:lnTo>
                      <a:lnTo>
                        <a:pt x="213" y="6"/>
                      </a:lnTo>
                      <a:lnTo>
                        <a:pt x="208" y="5"/>
                      </a:lnTo>
                      <a:lnTo>
                        <a:pt x="203" y="5"/>
                      </a:lnTo>
                      <a:lnTo>
                        <a:pt x="196" y="3"/>
                      </a:lnTo>
                      <a:lnTo>
                        <a:pt x="191" y="3"/>
                      </a:lnTo>
                      <a:lnTo>
                        <a:pt x="186" y="1"/>
                      </a:lnTo>
                      <a:lnTo>
                        <a:pt x="180" y="1"/>
                      </a:lnTo>
                      <a:lnTo>
                        <a:pt x="175" y="0"/>
                      </a:lnTo>
                      <a:lnTo>
                        <a:pt x="170" y="0"/>
                      </a:lnTo>
                      <a:lnTo>
                        <a:pt x="166" y="0"/>
                      </a:lnTo>
                      <a:lnTo>
                        <a:pt x="165" y="0"/>
                      </a:lnTo>
                      <a:lnTo>
                        <a:pt x="161" y="0"/>
                      </a:lnTo>
                      <a:lnTo>
                        <a:pt x="158" y="0"/>
                      </a:lnTo>
                      <a:lnTo>
                        <a:pt x="155" y="0"/>
                      </a:lnTo>
                      <a:lnTo>
                        <a:pt x="153" y="0"/>
                      </a:lnTo>
                      <a:lnTo>
                        <a:pt x="150" y="0"/>
                      </a:lnTo>
                      <a:lnTo>
                        <a:pt x="146" y="0"/>
                      </a:lnTo>
                      <a:lnTo>
                        <a:pt x="143" y="0"/>
                      </a:lnTo>
                      <a:lnTo>
                        <a:pt x="140" y="0"/>
                      </a:lnTo>
                      <a:lnTo>
                        <a:pt x="136" y="0"/>
                      </a:lnTo>
                      <a:lnTo>
                        <a:pt x="135" y="0"/>
                      </a:lnTo>
                      <a:lnTo>
                        <a:pt x="131" y="0"/>
                      </a:lnTo>
                      <a:lnTo>
                        <a:pt x="128" y="0"/>
                      </a:lnTo>
                      <a:lnTo>
                        <a:pt x="125" y="0"/>
                      </a:lnTo>
                      <a:lnTo>
                        <a:pt x="121" y="0"/>
                      </a:lnTo>
                      <a:lnTo>
                        <a:pt x="118" y="0"/>
                      </a:lnTo>
                      <a:lnTo>
                        <a:pt x="115" y="0"/>
                      </a:lnTo>
                      <a:lnTo>
                        <a:pt x="111" y="0"/>
                      </a:lnTo>
                      <a:lnTo>
                        <a:pt x="108" y="1"/>
                      </a:lnTo>
                      <a:lnTo>
                        <a:pt x="105" y="1"/>
                      </a:lnTo>
                      <a:lnTo>
                        <a:pt x="101" y="1"/>
                      </a:lnTo>
                      <a:lnTo>
                        <a:pt x="100" y="1"/>
                      </a:lnTo>
                      <a:lnTo>
                        <a:pt x="96" y="3"/>
                      </a:lnTo>
                      <a:lnTo>
                        <a:pt x="93" y="3"/>
                      </a:lnTo>
                      <a:lnTo>
                        <a:pt x="90" y="3"/>
                      </a:lnTo>
                      <a:lnTo>
                        <a:pt x="86" y="5"/>
                      </a:lnTo>
                      <a:lnTo>
                        <a:pt x="83" y="5"/>
                      </a:lnTo>
                      <a:lnTo>
                        <a:pt x="80" y="5"/>
                      </a:lnTo>
                      <a:lnTo>
                        <a:pt x="76" y="6"/>
                      </a:lnTo>
                      <a:lnTo>
                        <a:pt x="73" y="6"/>
                      </a:lnTo>
                      <a:lnTo>
                        <a:pt x="71" y="8"/>
                      </a:lnTo>
                      <a:lnTo>
                        <a:pt x="68" y="8"/>
                      </a:lnTo>
                      <a:lnTo>
                        <a:pt x="65" y="10"/>
                      </a:lnTo>
                      <a:lnTo>
                        <a:pt x="61" y="10"/>
                      </a:lnTo>
                      <a:lnTo>
                        <a:pt x="58" y="11"/>
                      </a:lnTo>
                      <a:lnTo>
                        <a:pt x="53" y="13"/>
                      </a:lnTo>
                      <a:lnTo>
                        <a:pt x="48" y="16"/>
                      </a:lnTo>
                      <a:lnTo>
                        <a:pt x="43" y="18"/>
                      </a:lnTo>
                      <a:lnTo>
                        <a:pt x="38" y="21"/>
                      </a:lnTo>
                      <a:lnTo>
                        <a:pt x="33" y="25"/>
                      </a:lnTo>
                      <a:lnTo>
                        <a:pt x="28" y="28"/>
                      </a:lnTo>
                      <a:lnTo>
                        <a:pt x="23" y="31"/>
                      </a:lnTo>
                      <a:lnTo>
                        <a:pt x="20" y="35"/>
                      </a:lnTo>
                      <a:lnTo>
                        <a:pt x="17" y="40"/>
                      </a:lnTo>
                      <a:lnTo>
                        <a:pt x="13" y="43"/>
                      </a:lnTo>
                      <a:lnTo>
                        <a:pt x="12" y="48"/>
                      </a:lnTo>
                      <a:lnTo>
                        <a:pt x="8" y="53"/>
                      </a:lnTo>
                      <a:lnTo>
                        <a:pt x="7" y="58"/>
                      </a:lnTo>
                      <a:lnTo>
                        <a:pt x="5" y="63"/>
                      </a:lnTo>
                      <a:lnTo>
                        <a:pt x="3" y="68"/>
                      </a:lnTo>
                      <a:lnTo>
                        <a:pt x="2" y="75"/>
                      </a:lnTo>
                      <a:lnTo>
                        <a:pt x="2" y="76"/>
                      </a:lnTo>
                      <a:lnTo>
                        <a:pt x="0" y="80"/>
                      </a:lnTo>
                      <a:lnTo>
                        <a:pt x="0" y="83"/>
                      </a:lnTo>
                      <a:lnTo>
                        <a:pt x="0" y="86"/>
                      </a:lnTo>
                      <a:lnTo>
                        <a:pt x="0" y="88"/>
                      </a:lnTo>
                      <a:lnTo>
                        <a:pt x="0" y="91"/>
                      </a:lnTo>
                      <a:lnTo>
                        <a:pt x="0" y="94"/>
                      </a:lnTo>
                      <a:lnTo>
                        <a:pt x="0" y="98"/>
                      </a:lnTo>
                      <a:lnTo>
                        <a:pt x="0" y="99"/>
                      </a:lnTo>
                      <a:lnTo>
                        <a:pt x="0" y="103"/>
                      </a:lnTo>
                      <a:lnTo>
                        <a:pt x="2" y="106"/>
                      </a:lnTo>
                      <a:lnTo>
                        <a:pt x="2" y="109"/>
                      </a:lnTo>
                      <a:lnTo>
                        <a:pt x="2" y="113"/>
                      </a:lnTo>
                      <a:lnTo>
                        <a:pt x="3" y="116"/>
                      </a:lnTo>
                      <a:lnTo>
                        <a:pt x="3" y="119"/>
                      </a:lnTo>
                      <a:lnTo>
                        <a:pt x="5" y="123"/>
                      </a:lnTo>
                      <a:lnTo>
                        <a:pt x="5" y="124"/>
                      </a:lnTo>
                      <a:lnTo>
                        <a:pt x="7" y="128"/>
                      </a:lnTo>
                      <a:lnTo>
                        <a:pt x="7" y="131"/>
                      </a:lnTo>
                      <a:lnTo>
                        <a:pt x="8" y="134"/>
                      </a:lnTo>
                      <a:lnTo>
                        <a:pt x="8" y="138"/>
                      </a:lnTo>
                      <a:lnTo>
                        <a:pt x="10" y="141"/>
                      </a:lnTo>
                      <a:lnTo>
                        <a:pt x="10" y="143"/>
                      </a:lnTo>
                      <a:lnTo>
                        <a:pt x="12" y="146"/>
                      </a:lnTo>
                      <a:lnTo>
                        <a:pt x="13" y="149"/>
                      </a:lnTo>
                      <a:lnTo>
                        <a:pt x="13" y="153"/>
                      </a:lnTo>
                      <a:lnTo>
                        <a:pt x="15" y="154"/>
                      </a:lnTo>
                      <a:lnTo>
                        <a:pt x="17" y="158"/>
                      </a:lnTo>
                      <a:lnTo>
                        <a:pt x="20" y="163"/>
                      </a:lnTo>
                      <a:lnTo>
                        <a:pt x="22" y="169"/>
                      </a:lnTo>
                      <a:lnTo>
                        <a:pt x="25" y="174"/>
                      </a:lnTo>
                      <a:lnTo>
                        <a:pt x="28" y="179"/>
                      </a:lnTo>
                      <a:lnTo>
                        <a:pt x="32" y="184"/>
                      </a:lnTo>
                      <a:lnTo>
                        <a:pt x="35" y="191"/>
                      </a:lnTo>
                      <a:lnTo>
                        <a:pt x="38" y="194"/>
                      </a:lnTo>
                      <a:lnTo>
                        <a:pt x="42" y="199"/>
                      </a:lnTo>
                      <a:lnTo>
                        <a:pt x="45" y="203"/>
                      </a:lnTo>
                      <a:lnTo>
                        <a:pt x="50" y="208"/>
                      </a:lnTo>
                      <a:lnTo>
                        <a:pt x="53" y="211"/>
                      </a:lnTo>
                      <a:lnTo>
                        <a:pt x="56" y="216"/>
                      </a:lnTo>
                      <a:lnTo>
                        <a:pt x="60" y="218"/>
                      </a:lnTo>
                      <a:lnTo>
                        <a:pt x="65" y="216"/>
                      </a:lnTo>
                      <a:lnTo>
                        <a:pt x="66" y="214"/>
                      </a:lnTo>
                      <a:lnTo>
                        <a:pt x="66" y="209"/>
                      </a:lnTo>
                      <a:lnTo>
                        <a:pt x="65" y="204"/>
                      </a:lnTo>
                      <a:lnTo>
                        <a:pt x="61" y="201"/>
                      </a:lnTo>
                      <a:lnTo>
                        <a:pt x="60" y="196"/>
                      </a:lnTo>
                      <a:lnTo>
                        <a:pt x="58" y="193"/>
                      </a:lnTo>
                      <a:lnTo>
                        <a:pt x="55" y="188"/>
                      </a:lnTo>
                      <a:lnTo>
                        <a:pt x="53" y="183"/>
                      </a:lnTo>
                      <a:lnTo>
                        <a:pt x="50" y="178"/>
                      </a:lnTo>
                      <a:lnTo>
                        <a:pt x="47" y="173"/>
                      </a:lnTo>
                      <a:lnTo>
                        <a:pt x="45" y="168"/>
                      </a:lnTo>
                      <a:lnTo>
                        <a:pt x="42" y="163"/>
                      </a:lnTo>
                      <a:lnTo>
                        <a:pt x="38" y="158"/>
                      </a:lnTo>
                      <a:lnTo>
                        <a:pt x="35" y="154"/>
                      </a:lnTo>
                      <a:lnTo>
                        <a:pt x="33" y="148"/>
                      </a:lnTo>
                      <a:lnTo>
                        <a:pt x="30" y="144"/>
                      </a:lnTo>
                      <a:lnTo>
                        <a:pt x="27" y="139"/>
                      </a:lnTo>
                      <a:lnTo>
                        <a:pt x="25" y="134"/>
                      </a:lnTo>
                      <a:lnTo>
                        <a:pt x="23" y="129"/>
                      </a:lnTo>
                      <a:lnTo>
                        <a:pt x="22" y="123"/>
                      </a:lnTo>
                      <a:lnTo>
                        <a:pt x="18" y="118"/>
                      </a:lnTo>
                      <a:lnTo>
                        <a:pt x="18" y="113"/>
                      </a:lnTo>
                      <a:lnTo>
                        <a:pt x="17" y="108"/>
                      </a:lnTo>
                      <a:lnTo>
                        <a:pt x="15" y="103"/>
                      </a:lnTo>
                      <a:lnTo>
                        <a:pt x="15" y="99"/>
                      </a:lnTo>
                      <a:lnTo>
                        <a:pt x="15" y="94"/>
                      </a:lnTo>
                      <a:lnTo>
                        <a:pt x="15" y="88"/>
                      </a:lnTo>
                      <a:lnTo>
                        <a:pt x="15" y="85"/>
                      </a:lnTo>
                      <a:lnTo>
                        <a:pt x="15" y="78"/>
                      </a:lnTo>
                      <a:lnTo>
                        <a:pt x="18" y="75"/>
                      </a:lnTo>
                      <a:lnTo>
                        <a:pt x="20" y="70"/>
                      </a:lnTo>
                      <a:lnTo>
                        <a:pt x="22" y="65"/>
                      </a:lnTo>
                      <a:lnTo>
                        <a:pt x="25" y="60"/>
                      </a:lnTo>
                      <a:lnTo>
                        <a:pt x="28" y="55"/>
                      </a:lnTo>
                      <a:lnTo>
                        <a:pt x="32" y="51"/>
                      </a:lnTo>
                      <a:lnTo>
                        <a:pt x="35" y="48"/>
                      </a:lnTo>
                      <a:lnTo>
                        <a:pt x="38" y="46"/>
                      </a:lnTo>
                      <a:lnTo>
                        <a:pt x="43" y="43"/>
                      </a:lnTo>
                      <a:lnTo>
                        <a:pt x="47" y="41"/>
                      </a:lnTo>
                      <a:lnTo>
                        <a:pt x="51" y="38"/>
                      </a:lnTo>
                      <a:lnTo>
                        <a:pt x="56" y="36"/>
                      </a:lnTo>
                      <a:lnTo>
                        <a:pt x="61" y="35"/>
                      </a:lnTo>
                      <a:lnTo>
                        <a:pt x="66" y="33"/>
                      </a:lnTo>
                      <a:lnTo>
                        <a:pt x="73" y="31"/>
                      </a:lnTo>
                      <a:lnTo>
                        <a:pt x="75" y="31"/>
                      </a:lnTo>
                      <a:lnTo>
                        <a:pt x="78" y="31"/>
                      </a:lnTo>
                      <a:lnTo>
                        <a:pt x="81" y="30"/>
                      </a:lnTo>
                      <a:lnTo>
                        <a:pt x="85" y="30"/>
                      </a:lnTo>
                      <a:lnTo>
                        <a:pt x="86" y="28"/>
                      </a:lnTo>
                      <a:lnTo>
                        <a:pt x="90" y="28"/>
                      </a:lnTo>
                      <a:lnTo>
                        <a:pt x="93" y="28"/>
                      </a:lnTo>
                      <a:lnTo>
                        <a:pt x="96" y="28"/>
                      </a:lnTo>
                      <a:lnTo>
                        <a:pt x="100" y="26"/>
                      </a:lnTo>
                      <a:lnTo>
                        <a:pt x="101" y="26"/>
                      </a:lnTo>
                      <a:lnTo>
                        <a:pt x="105" y="26"/>
                      </a:lnTo>
                      <a:lnTo>
                        <a:pt x="108" y="26"/>
                      </a:lnTo>
                      <a:lnTo>
                        <a:pt x="111" y="26"/>
                      </a:lnTo>
                      <a:lnTo>
                        <a:pt x="115" y="25"/>
                      </a:lnTo>
                      <a:lnTo>
                        <a:pt x="118" y="25"/>
                      </a:lnTo>
                      <a:lnTo>
                        <a:pt x="121" y="25"/>
                      </a:lnTo>
                      <a:lnTo>
                        <a:pt x="123" y="25"/>
                      </a:lnTo>
                      <a:lnTo>
                        <a:pt x="126" y="25"/>
                      </a:lnTo>
                      <a:lnTo>
                        <a:pt x="130" y="25"/>
                      </a:lnTo>
                      <a:lnTo>
                        <a:pt x="133" y="25"/>
                      </a:lnTo>
                      <a:lnTo>
                        <a:pt x="135" y="25"/>
                      </a:lnTo>
                      <a:lnTo>
                        <a:pt x="138" y="25"/>
                      </a:lnTo>
                      <a:lnTo>
                        <a:pt x="141" y="25"/>
                      </a:lnTo>
                      <a:lnTo>
                        <a:pt x="145" y="25"/>
                      </a:lnTo>
                      <a:lnTo>
                        <a:pt x="146" y="25"/>
                      </a:lnTo>
                      <a:lnTo>
                        <a:pt x="150" y="25"/>
                      </a:lnTo>
                      <a:lnTo>
                        <a:pt x="153" y="25"/>
                      </a:lnTo>
                      <a:lnTo>
                        <a:pt x="156" y="25"/>
                      </a:lnTo>
                      <a:lnTo>
                        <a:pt x="161" y="25"/>
                      </a:lnTo>
                      <a:lnTo>
                        <a:pt x="168" y="26"/>
                      </a:lnTo>
                      <a:lnTo>
                        <a:pt x="173" y="26"/>
                      </a:lnTo>
                      <a:lnTo>
                        <a:pt x="178" y="26"/>
                      </a:lnTo>
                      <a:lnTo>
                        <a:pt x="181" y="28"/>
                      </a:lnTo>
                      <a:lnTo>
                        <a:pt x="186" y="28"/>
                      </a:lnTo>
                      <a:lnTo>
                        <a:pt x="191" y="30"/>
                      </a:lnTo>
                      <a:lnTo>
                        <a:pt x="196" y="31"/>
                      </a:lnTo>
                      <a:lnTo>
                        <a:pt x="200" y="31"/>
                      </a:lnTo>
                      <a:lnTo>
                        <a:pt x="203" y="31"/>
                      </a:lnTo>
                      <a:lnTo>
                        <a:pt x="205" y="33"/>
                      </a:lnTo>
                      <a:lnTo>
                        <a:pt x="208" y="35"/>
                      </a:lnTo>
                      <a:lnTo>
                        <a:pt x="211" y="36"/>
                      </a:lnTo>
                      <a:lnTo>
                        <a:pt x="213" y="38"/>
                      </a:lnTo>
                      <a:lnTo>
                        <a:pt x="216" y="40"/>
                      </a:lnTo>
                      <a:lnTo>
                        <a:pt x="218" y="41"/>
                      </a:lnTo>
                      <a:lnTo>
                        <a:pt x="221" y="46"/>
                      </a:lnTo>
                      <a:lnTo>
                        <a:pt x="225" y="51"/>
                      </a:lnTo>
                      <a:lnTo>
                        <a:pt x="225" y="55"/>
                      </a:lnTo>
                      <a:lnTo>
                        <a:pt x="226" y="56"/>
                      </a:lnTo>
                      <a:lnTo>
                        <a:pt x="226" y="60"/>
                      </a:lnTo>
                      <a:lnTo>
                        <a:pt x="228" y="63"/>
                      </a:lnTo>
                      <a:lnTo>
                        <a:pt x="228" y="65"/>
                      </a:lnTo>
                      <a:lnTo>
                        <a:pt x="228" y="68"/>
                      </a:lnTo>
                      <a:lnTo>
                        <a:pt x="228" y="71"/>
                      </a:lnTo>
                      <a:lnTo>
                        <a:pt x="228" y="76"/>
                      </a:lnTo>
                      <a:lnTo>
                        <a:pt x="226" y="78"/>
                      </a:lnTo>
                      <a:lnTo>
                        <a:pt x="226" y="83"/>
                      </a:lnTo>
                      <a:lnTo>
                        <a:pt x="226" y="86"/>
                      </a:lnTo>
                      <a:lnTo>
                        <a:pt x="225" y="89"/>
                      </a:lnTo>
                      <a:lnTo>
                        <a:pt x="225" y="93"/>
                      </a:lnTo>
                      <a:lnTo>
                        <a:pt x="223" y="98"/>
                      </a:lnTo>
                      <a:lnTo>
                        <a:pt x="223" y="101"/>
                      </a:lnTo>
                      <a:lnTo>
                        <a:pt x="221" y="104"/>
                      </a:lnTo>
                      <a:lnTo>
                        <a:pt x="220" y="109"/>
                      </a:lnTo>
                      <a:lnTo>
                        <a:pt x="218" y="113"/>
                      </a:lnTo>
                      <a:lnTo>
                        <a:pt x="216" y="116"/>
                      </a:lnTo>
                      <a:lnTo>
                        <a:pt x="216" y="121"/>
                      </a:lnTo>
                      <a:lnTo>
                        <a:pt x="213" y="124"/>
                      </a:lnTo>
                      <a:lnTo>
                        <a:pt x="211" y="129"/>
                      </a:lnTo>
                      <a:lnTo>
                        <a:pt x="210" y="133"/>
                      </a:lnTo>
                      <a:lnTo>
                        <a:pt x="208" y="136"/>
                      </a:lnTo>
                      <a:lnTo>
                        <a:pt x="206" y="141"/>
                      </a:lnTo>
                      <a:lnTo>
                        <a:pt x="205" y="144"/>
                      </a:lnTo>
                      <a:lnTo>
                        <a:pt x="203" y="148"/>
                      </a:lnTo>
                      <a:lnTo>
                        <a:pt x="201" y="153"/>
                      </a:lnTo>
                      <a:lnTo>
                        <a:pt x="198" y="156"/>
                      </a:lnTo>
                      <a:lnTo>
                        <a:pt x="196" y="159"/>
                      </a:lnTo>
                      <a:lnTo>
                        <a:pt x="193" y="164"/>
                      </a:lnTo>
                      <a:lnTo>
                        <a:pt x="191" y="168"/>
                      </a:lnTo>
                      <a:lnTo>
                        <a:pt x="190" y="171"/>
                      </a:lnTo>
                      <a:lnTo>
                        <a:pt x="188" y="176"/>
                      </a:lnTo>
                      <a:lnTo>
                        <a:pt x="185" y="179"/>
                      </a:lnTo>
                      <a:lnTo>
                        <a:pt x="183" y="184"/>
                      </a:lnTo>
                      <a:lnTo>
                        <a:pt x="181" y="188"/>
                      </a:lnTo>
                      <a:lnTo>
                        <a:pt x="180" y="191"/>
                      </a:lnTo>
                      <a:lnTo>
                        <a:pt x="176" y="194"/>
                      </a:lnTo>
                      <a:lnTo>
                        <a:pt x="175" y="198"/>
                      </a:lnTo>
                      <a:lnTo>
                        <a:pt x="173" y="201"/>
                      </a:lnTo>
                      <a:lnTo>
                        <a:pt x="171" y="204"/>
                      </a:lnTo>
                      <a:lnTo>
                        <a:pt x="170" y="208"/>
                      </a:lnTo>
                      <a:lnTo>
                        <a:pt x="168" y="211"/>
                      </a:lnTo>
                      <a:lnTo>
                        <a:pt x="165" y="216"/>
                      </a:lnTo>
                      <a:lnTo>
                        <a:pt x="161" y="221"/>
                      </a:lnTo>
                      <a:lnTo>
                        <a:pt x="158" y="226"/>
                      </a:lnTo>
                      <a:lnTo>
                        <a:pt x="156" y="231"/>
                      </a:lnTo>
                      <a:lnTo>
                        <a:pt x="151" y="231"/>
                      </a:lnTo>
                      <a:lnTo>
                        <a:pt x="148" y="231"/>
                      </a:lnTo>
                      <a:lnTo>
                        <a:pt x="146" y="233"/>
                      </a:lnTo>
                      <a:lnTo>
                        <a:pt x="146" y="234"/>
                      </a:lnTo>
                      <a:lnTo>
                        <a:pt x="148" y="236"/>
                      </a:lnTo>
                      <a:lnTo>
                        <a:pt x="153" y="238"/>
                      </a:lnTo>
                      <a:lnTo>
                        <a:pt x="155" y="238"/>
                      </a:lnTo>
                      <a:lnTo>
                        <a:pt x="158" y="238"/>
                      </a:lnTo>
                      <a:lnTo>
                        <a:pt x="161" y="239"/>
                      </a:lnTo>
                      <a:lnTo>
                        <a:pt x="166" y="241"/>
                      </a:lnTo>
                      <a:lnTo>
                        <a:pt x="170" y="241"/>
                      </a:lnTo>
                      <a:lnTo>
                        <a:pt x="173" y="241"/>
                      </a:lnTo>
                      <a:lnTo>
                        <a:pt x="176" y="241"/>
                      </a:lnTo>
                      <a:lnTo>
                        <a:pt x="180" y="241"/>
                      </a:lnTo>
                      <a:lnTo>
                        <a:pt x="183" y="241"/>
                      </a:lnTo>
                      <a:lnTo>
                        <a:pt x="186" y="241"/>
                      </a:lnTo>
                      <a:lnTo>
                        <a:pt x="190" y="243"/>
                      </a:lnTo>
                      <a:lnTo>
                        <a:pt x="193" y="243"/>
                      </a:lnTo>
                      <a:lnTo>
                        <a:pt x="196" y="243"/>
                      </a:lnTo>
                      <a:lnTo>
                        <a:pt x="200" y="243"/>
                      </a:lnTo>
                      <a:lnTo>
                        <a:pt x="203" y="243"/>
                      </a:lnTo>
                      <a:lnTo>
                        <a:pt x="206" y="244"/>
                      </a:lnTo>
                      <a:lnTo>
                        <a:pt x="210" y="244"/>
                      </a:lnTo>
                      <a:lnTo>
                        <a:pt x="213" y="244"/>
                      </a:lnTo>
                      <a:lnTo>
                        <a:pt x="216" y="244"/>
                      </a:lnTo>
                      <a:lnTo>
                        <a:pt x="221" y="246"/>
                      </a:lnTo>
                      <a:lnTo>
                        <a:pt x="225" y="246"/>
                      </a:lnTo>
                      <a:lnTo>
                        <a:pt x="226" y="246"/>
                      </a:lnTo>
                      <a:lnTo>
                        <a:pt x="230" y="246"/>
                      </a:lnTo>
                      <a:lnTo>
                        <a:pt x="235" y="246"/>
                      </a:lnTo>
                      <a:lnTo>
                        <a:pt x="236" y="246"/>
                      </a:lnTo>
                      <a:lnTo>
                        <a:pt x="241" y="246"/>
                      </a:lnTo>
                      <a:lnTo>
                        <a:pt x="245" y="248"/>
                      </a:lnTo>
                      <a:lnTo>
                        <a:pt x="248" y="248"/>
                      </a:lnTo>
                      <a:lnTo>
                        <a:pt x="251" y="248"/>
                      </a:lnTo>
                      <a:lnTo>
                        <a:pt x="255" y="248"/>
                      </a:lnTo>
                      <a:lnTo>
                        <a:pt x="258" y="248"/>
                      </a:lnTo>
                      <a:lnTo>
                        <a:pt x="261" y="249"/>
                      </a:lnTo>
                      <a:lnTo>
                        <a:pt x="265" y="249"/>
                      </a:lnTo>
                      <a:lnTo>
                        <a:pt x="268" y="249"/>
                      </a:lnTo>
                      <a:lnTo>
                        <a:pt x="271" y="249"/>
                      </a:lnTo>
                      <a:lnTo>
                        <a:pt x="276" y="249"/>
                      </a:lnTo>
                      <a:lnTo>
                        <a:pt x="279" y="249"/>
                      </a:lnTo>
                      <a:lnTo>
                        <a:pt x="281" y="249"/>
                      </a:lnTo>
                      <a:lnTo>
                        <a:pt x="284" y="251"/>
                      </a:lnTo>
                      <a:lnTo>
                        <a:pt x="289" y="251"/>
                      </a:lnTo>
                      <a:lnTo>
                        <a:pt x="293" y="251"/>
                      </a:lnTo>
                      <a:lnTo>
                        <a:pt x="296" y="251"/>
                      </a:lnTo>
                      <a:lnTo>
                        <a:pt x="299" y="251"/>
                      </a:lnTo>
                      <a:lnTo>
                        <a:pt x="303" y="253"/>
                      </a:lnTo>
                      <a:lnTo>
                        <a:pt x="306" y="253"/>
                      </a:lnTo>
                      <a:lnTo>
                        <a:pt x="309" y="253"/>
                      </a:lnTo>
                      <a:lnTo>
                        <a:pt x="313" y="253"/>
                      </a:lnTo>
                      <a:lnTo>
                        <a:pt x="316" y="253"/>
                      </a:lnTo>
                      <a:lnTo>
                        <a:pt x="319" y="253"/>
                      </a:lnTo>
                      <a:lnTo>
                        <a:pt x="323" y="253"/>
                      </a:lnTo>
                      <a:lnTo>
                        <a:pt x="326" y="254"/>
                      </a:lnTo>
                      <a:lnTo>
                        <a:pt x="329" y="254"/>
                      </a:lnTo>
                      <a:lnTo>
                        <a:pt x="333" y="254"/>
                      </a:lnTo>
                      <a:lnTo>
                        <a:pt x="336" y="254"/>
                      </a:lnTo>
                      <a:lnTo>
                        <a:pt x="339" y="254"/>
                      </a:lnTo>
                      <a:lnTo>
                        <a:pt x="343" y="256"/>
                      </a:lnTo>
                      <a:lnTo>
                        <a:pt x="346" y="256"/>
                      </a:lnTo>
                      <a:lnTo>
                        <a:pt x="349" y="256"/>
                      </a:lnTo>
                      <a:lnTo>
                        <a:pt x="353" y="256"/>
                      </a:lnTo>
                      <a:lnTo>
                        <a:pt x="358" y="256"/>
                      </a:lnTo>
                      <a:lnTo>
                        <a:pt x="359" y="256"/>
                      </a:lnTo>
                      <a:lnTo>
                        <a:pt x="363" y="258"/>
                      </a:lnTo>
                      <a:lnTo>
                        <a:pt x="366" y="258"/>
                      </a:lnTo>
                      <a:lnTo>
                        <a:pt x="371" y="258"/>
                      </a:lnTo>
                      <a:lnTo>
                        <a:pt x="373" y="258"/>
                      </a:lnTo>
                      <a:lnTo>
                        <a:pt x="378" y="258"/>
                      </a:lnTo>
                      <a:lnTo>
                        <a:pt x="381" y="259"/>
                      </a:lnTo>
                      <a:lnTo>
                        <a:pt x="384" y="259"/>
                      </a:lnTo>
                      <a:lnTo>
                        <a:pt x="389" y="259"/>
                      </a:lnTo>
                      <a:lnTo>
                        <a:pt x="394" y="259"/>
                      </a:lnTo>
                      <a:lnTo>
                        <a:pt x="399" y="259"/>
                      </a:lnTo>
                      <a:lnTo>
                        <a:pt x="406" y="261"/>
                      </a:lnTo>
                      <a:lnTo>
                        <a:pt x="409" y="261"/>
                      </a:lnTo>
                      <a:lnTo>
                        <a:pt x="414" y="263"/>
                      </a:lnTo>
                      <a:lnTo>
                        <a:pt x="419" y="263"/>
                      </a:lnTo>
                      <a:lnTo>
                        <a:pt x="424" y="264"/>
                      </a:lnTo>
                      <a:lnTo>
                        <a:pt x="428" y="266"/>
                      </a:lnTo>
                      <a:lnTo>
                        <a:pt x="431" y="266"/>
                      </a:lnTo>
                      <a:lnTo>
                        <a:pt x="436" y="268"/>
                      </a:lnTo>
                      <a:lnTo>
                        <a:pt x="439" y="269"/>
                      </a:lnTo>
                      <a:lnTo>
                        <a:pt x="443" y="271"/>
                      </a:lnTo>
                      <a:lnTo>
                        <a:pt x="446" y="273"/>
                      </a:lnTo>
                      <a:lnTo>
                        <a:pt x="449" y="274"/>
                      </a:lnTo>
                      <a:lnTo>
                        <a:pt x="453" y="278"/>
                      </a:lnTo>
                      <a:lnTo>
                        <a:pt x="459" y="281"/>
                      </a:lnTo>
                      <a:lnTo>
                        <a:pt x="464" y="284"/>
                      </a:lnTo>
                      <a:lnTo>
                        <a:pt x="469" y="289"/>
                      </a:lnTo>
                      <a:lnTo>
                        <a:pt x="474" y="294"/>
                      </a:lnTo>
                      <a:lnTo>
                        <a:pt x="478" y="299"/>
                      </a:lnTo>
                      <a:lnTo>
                        <a:pt x="481" y="304"/>
                      </a:lnTo>
                      <a:lnTo>
                        <a:pt x="483" y="307"/>
                      </a:lnTo>
                      <a:lnTo>
                        <a:pt x="484" y="309"/>
                      </a:lnTo>
                      <a:lnTo>
                        <a:pt x="486" y="312"/>
                      </a:lnTo>
                      <a:lnTo>
                        <a:pt x="488" y="316"/>
                      </a:lnTo>
                      <a:lnTo>
                        <a:pt x="489" y="319"/>
                      </a:lnTo>
                      <a:lnTo>
                        <a:pt x="491" y="322"/>
                      </a:lnTo>
                      <a:lnTo>
                        <a:pt x="491" y="326"/>
                      </a:lnTo>
                      <a:lnTo>
                        <a:pt x="493" y="329"/>
                      </a:lnTo>
                      <a:lnTo>
                        <a:pt x="494" y="331"/>
                      </a:lnTo>
                      <a:lnTo>
                        <a:pt x="496" y="334"/>
                      </a:lnTo>
                      <a:lnTo>
                        <a:pt x="496" y="337"/>
                      </a:lnTo>
                      <a:lnTo>
                        <a:pt x="497" y="341"/>
                      </a:lnTo>
                      <a:lnTo>
                        <a:pt x="497" y="344"/>
                      </a:lnTo>
                      <a:lnTo>
                        <a:pt x="499" y="347"/>
                      </a:lnTo>
                      <a:lnTo>
                        <a:pt x="501" y="352"/>
                      </a:lnTo>
                      <a:lnTo>
                        <a:pt x="502" y="356"/>
                      </a:lnTo>
                      <a:lnTo>
                        <a:pt x="502" y="359"/>
                      </a:lnTo>
                      <a:lnTo>
                        <a:pt x="504" y="362"/>
                      </a:lnTo>
                      <a:lnTo>
                        <a:pt x="504" y="366"/>
                      </a:lnTo>
                      <a:lnTo>
                        <a:pt x="506" y="371"/>
                      </a:lnTo>
                      <a:lnTo>
                        <a:pt x="506" y="374"/>
                      </a:lnTo>
                      <a:lnTo>
                        <a:pt x="507" y="377"/>
                      </a:lnTo>
                      <a:lnTo>
                        <a:pt x="509" y="381"/>
                      </a:lnTo>
                      <a:lnTo>
                        <a:pt x="509" y="386"/>
                      </a:lnTo>
                      <a:lnTo>
                        <a:pt x="511" y="389"/>
                      </a:lnTo>
                      <a:lnTo>
                        <a:pt x="512" y="394"/>
                      </a:lnTo>
                      <a:lnTo>
                        <a:pt x="512" y="397"/>
                      </a:lnTo>
                      <a:lnTo>
                        <a:pt x="514" y="401"/>
                      </a:lnTo>
                      <a:lnTo>
                        <a:pt x="516" y="406"/>
                      </a:lnTo>
                      <a:lnTo>
                        <a:pt x="517" y="409"/>
                      </a:lnTo>
                      <a:lnTo>
                        <a:pt x="517" y="412"/>
                      </a:lnTo>
                      <a:lnTo>
                        <a:pt x="519" y="417"/>
                      </a:lnTo>
                      <a:lnTo>
                        <a:pt x="521" y="421"/>
                      </a:lnTo>
                      <a:lnTo>
                        <a:pt x="522" y="426"/>
                      </a:lnTo>
                      <a:lnTo>
                        <a:pt x="524" y="429"/>
                      </a:lnTo>
                      <a:lnTo>
                        <a:pt x="526" y="434"/>
                      </a:lnTo>
                      <a:lnTo>
                        <a:pt x="529" y="437"/>
                      </a:lnTo>
                      <a:lnTo>
                        <a:pt x="532" y="439"/>
                      </a:lnTo>
                      <a:lnTo>
                        <a:pt x="534" y="439"/>
                      </a:lnTo>
                      <a:lnTo>
                        <a:pt x="537" y="437"/>
                      </a:lnTo>
                      <a:lnTo>
                        <a:pt x="537" y="436"/>
                      </a:lnTo>
                      <a:lnTo>
                        <a:pt x="539" y="434"/>
                      </a:lnTo>
                      <a:lnTo>
                        <a:pt x="539" y="431"/>
                      </a:lnTo>
                      <a:lnTo>
                        <a:pt x="541" y="429"/>
                      </a:lnTo>
                      <a:lnTo>
                        <a:pt x="541" y="426"/>
                      </a:lnTo>
                      <a:lnTo>
                        <a:pt x="541" y="422"/>
                      </a:lnTo>
                      <a:lnTo>
                        <a:pt x="549" y="422"/>
                      </a:lnTo>
                      <a:lnTo>
                        <a:pt x="556" y="424"/>
                      </a:lnTo>
                      <a:lnTo>
                        <a:pt x="564" y="426"/>
                      </a:lnTo>
                      <a:lnTo>
                        <a:pt x="571" y="427"/>
                      </a:lnTo>
                      <a:lnTo>
                        <a:pt x="577" y="429"/>
                      </a:lnTo>
                      <a:lnTo>
                        <a:pt x="586" y="431"/>
                      </a:lnTo>
                      <a:lnTo>
                        <a:pt x="592" y="432"/>
                      </a:lnTo>
                      <a:lnTo>
                        <a:pt x="599" y="434"/>
                      </a:lnTo>
                      <a:lnTo>
                        <a:pt x="604" y="436"/>
                      </a:lnTo>
                      <a:lnTo>
                        <a:pt x="611" y="437"/>
                      </a:lnTo>
                      <a:lnTo>
                        <a:pt x="617" y="441"/>
                      </a:lnTo>
                      <a:lnTo>
                        <a:pt x="622" y="442"/>
                      </a:lnTo>
                      <a:lnTo>
                        <a:pt x="629" y="446"/>
                      </a:lnTo>
                      <a:lnTo>
                        <a:pt x="634" y="447"/>
                      </a:lnTo>
                      <a:lnTo>
                        <a:pt x="639" y="451"/>
                      </a:lnTo>
                      <a:lnTo>
                        <a:pt x="646" y="454"/>
                      </a:lnTo>
                      <a:lnTo>
                        <a:pt x="651" y="456"/>
                      </a:lnTo>
                      <a:lnTo>
                        <a:pt x="654" y="459"/>
                      </a:lnTo>
                      <a:lnTo>
                        <a:pt x="659" y="462"/>
                      </a:lnTo>
                      <a:lnTo>
                        <a:pt x="664" y="466"/>
                      </a:lnTo>
                      <a:lnTo>
                        <a:pt x="667" y="469"/>
                      </a:lnTo>
                      <a:lnTo>
                        <a:pt x="672" y="472"/>
                      </a:lnTo>
                      <a:lnTo>
                        <a:pt x="676" y="476"/>
                      </a:lnTo>
                      <a:lnTo>
                        <a:pt x="681" y="481"/>
                      </a:lnTo>
                      <a:lnTo>
                        <a:pt x="684" y="484"/>
                      </a:lnTo>
                      <a:lnTo>
                        <a:pt x="687" y="487"/>
                      </a:lnTo>
                      <a:lnTo>
                        <a:pt x="691" y="492"/>
                      </a:lnTo>
                      <a:lnTo>
                        <a:pt x="696" y="496"/>
                      </a:lnTo>
                      <a:lnTo>
                        <a:pt x="697" y="501"/>
                      </a:lnTo>
                      <a:lnTo>
                        <a:pt x="701" y="505"/>
                      </a:lnTo>
                      <a:lnTo>
                        <a:pt x="704" y="509"/>
                      </a:lnTo>
                      <a:lnTo>
                        <a:pt x="707" y="514"/>
                      </a:lnTo>
                      <a:lnTo>
                        <a:pt x="709" y="519"/>
                      </a:lnTo>
                      <a:lnTo>
                        <a:pt x="711" y="524"/>
                      </a:lnTo>
                      <a:lnTo>
                        <a:pt x="712" y="529"/>
                      </a:lnTo>
                      <a:lnTo>
                        <a:pt x="716" y="534"/>
                      </a:lnTo>
                      <a:lnTo>
                        <a:pt x="717" y="539"/>
                      </a:lnTo>
                      <a:lnTo>
                        <a:pt x="719" y="542"/>
                      </a:lnTo>
                      <a:lnTo>
                        <a:pt x="720" y="549"/>
                      </a:lnTo>
                      <a:lnTo>
                        <a:pt x="722" y="554"/>
                      </a:lnTo>
                      <a:lnTo>
                        <a:pt x="724" y="559"/>
                      </a:lnTo>
                      <a:lnTo>
                        <a:pt x="725" y="564"/>
                      </a:lnTo>
                      <a:lnTo>
                        <a:pt x="725" y="570"/>
                      </a:lnTo>
                      <a:lnTo>
                        <a:pt x="727" y="575"/>
                      </a:lnTo>
                      <a:lnTo>
                        <a:pt x="729" y="582"/>
                      </a:lnTo>
                      <a:lnTo>
                        <a:pt x="729" y="587"/>
                      </a:lnTo>
                      <a:lnTo>
                        <a:pt x="730" y="594"/>
                      </a:lnTo>
                      <a:lnTo>
                        <a:pt x="732" y="600"/>
                      </a:lnTo>
                      <a:lnTo>
                        <a:pt x="732" y="605"/>
                      </a:lnTo>
                      <a:lnTo>
                        <a:pt x="732" y="612"/>
                      </a:lnTo>
                      <a:lnTo>
                        <a:pt x="732" y="619"/>
                      </a:lnTo>
                      <a:lnTo>
                        <a:pt x="732" y="625"/>
                      </a:lnTo>
                      <a:lnTo>
                        <a:pt x="732" y="630"/>
                      </a:lnTo>
                      <a:lnTo>
                        <a:pt x="732" y="637"/>
                      </a:lnTo>
                      <a:lnTo>
                        <a:pt x="732" y="644"/>
                      </a:lnTo>
                      <a:lnTo>
                        <a:pt x="732" y="652"/>
                      </a:lnTo>
                      <a:lnTo>
                        <a:pt x="732" y="659"/>
                      </a:lnTo>
                      <a:lnTo>
                        <a:pt x="732" y="665"/>
                      </a:lnTo>
                      <a:lnTo>
                        <a:pt x="730" y="672"/>
                      </a:lnTo>
                      <a:lnTo>
                        <a:pt x="730" y="679"/>
                      </a:lnTo>
                      <a:lnTo>
                        <a:pt x="730" y="687"/>
                      </a:lnTo>
                      <a:lnTo>
                        <a:pt x="729" y="694"/>
                      </a:lnTo>
                      <a:lnTo>
                        <a:pt x="729" y="700"/>
                      </a:lnTo>
                      <a:lnTo>
                        <a:pt x="727" y="709"/>
                      </a:lnTo>
                      <a:lnTo>
                        <a:pt x="727" y="713"/>
                      </a:lnTo>
                      <a:lnTo>
                        <a:pt x="725" y="718"/>
                      </a:lnTo>
                      <a:lnTo>
                        <a:pt x="725" y="723"/>
                      </a:lnTo>
                      <a:lnTo>
                        <a:pt x="724" y="728"/>
                      </a:lnTo>
                      <a:lnTo>
                        <a:pt x="724" y="733"/>
                      </a:lnTo>
                      <a:lnTo>
                        <a:pt x="724" y="738"/>
                      </a:lnTo>
                      <a:lnTo>
                        <a:pt x="722" y="743"/>
                      </a:lnTo>
                      <a:lnTo>
                        <a:pt x="722" y="748"/>
                      </a:lnTo>
                      <a:lnTo>
                        <a:pt x="722" y="753"/>
                      </a:lnTo>
                      <a:lnTo>
                        <a:pt x="722" y="758"/>
                      </a:lnTo>
                      <a:lnTo>
                        <a:pt x="720" y="763"/>
                      </a:lnTo>
                      <a:lnTo>
                        <a:pt x="720" y="768"/>
                      </a:lnTo>
                      <a:lnTo>
                        <a:pt x="720" y="773"/>
                      </a:lnTo>
                      <a:lnTo>
                        <a:pt x="720" y="778"/>
                      </a:lnTo>
                      <a:lnTo>
                        <a:pt x="720" y="783"/>
                      </a:lnTo>
                      <a:lnTo>
                        <a:pt x="720" y="790"/>
                      </a:lnTo>
                      <a:lnTo>
                        <a:pt x="719" y="793"/>
                      </a:lnTo>
                      <a:lnTo>
                        <a:pt x="719" y="798"/>
                      </a:lnTo>
                      <a:lnTo>
                        <a:pt x="719" y="805"/>
                      </a:lnTo>
                      <a:lnTo>
                        <a:pt x="719" y="810"/>
                      </a:lnTo>
                      <a:lnTo>
                        <a:pt x="719" y="815"/>
                      </a:lnTo>
                      <a:lnTo>
                        <a:pt x="719" y="820"/>
                      </a:lnTo>
                      <a:lnTo>
                        <a:pt x="719" y="825"/>
                      </a:lnTo>
                      <a:lnTo>
                        <a:pt x="719" y="830"/>
                      </a:lnTo>
                      <a:lnTo>
                        <a:pt x="719" y="835"/>
                      </a:lnTo>
                      <a:lnTo>
                        <a:pt x="719" y="840"/>
                      </a:lnTo>
                      <a:lnTo>
                        <a:pt x="719" y="845"/>
                      </a:lnTo>
                      <a:lnTo>
                        <a:pt x="719" y="852"/>
                      </a:lnTo>
                      <a:lnTo>
                        <a:pt x="719" y="855"/>
                      </a:lnTo>
                      <a:lnTo>
                        <a:pt x="719" y="862"/>
                      </a:lnTo>
                      <a:lnTo>
                        <a:pt x="719" y="867"/>
                      </a:lnTo>
                      <a:lnTo>
                        <a:pt x="719" y="872"/>
                      </a:lnTo>
                      <a:lnTo>
                        <a:pt x="719" y="877"/>
                      </a:lnTo>
                      <a:lnTo>
                        <a:pt x="719" y="882"/>
                      </a:lnTo>
                      <a:lnTo>
                        <a:pt x="719" y="887"/>
                      </a:lnTo>
                      <a:lnTo>
                        <a:pt x="719" y="892"/>
                      </a:lnTo>
                      <a:lnTo>
                        <a:pt x="719" y="897"/>
                      </a:lnTo>
                      <a:lnTo>
                        <a:pt x="719" y="902"/>
                      </a:lnTo>
                      <a:lnTo>
                        <a:pt x="719" y="908"/>
                      </a:lnTo>
                      <a:lnTo>
                        <a:pt x="719" y="913"/>
                      </a:lnTo>
                      <a:lnTo>
                        <a:pt x="719" y="918"/>
                      </a:lnTo>
                      <a:lnTo>
                        <a:pt x="719" y="923"/>
                      </a:lnTo>
                      <a:lnTo>
                        <a:pt x="719" y="928"/>
                      </a:lnTo>
                      <a:lnTo>
                        <a:pt x="720" y="933"/>
                      </a:lnTo>
                      <a:lnTo>
                        <a:pt x="720" y="938"/>
                      </a:lnTo>
                      <a:lnTo>
                        <a:pt x="720" y="943"/>
                      </a:lnTo>
                      <a:lnTo>
                        <a:pt x="720" y="948"/>
                      </a:lnTo>
                      <a:lnTo>
                        <a:pt x="722" y="953"/>
                      </a:lnTo>
                      <a:lnTo>
                        <a:pt x="722" y="958"/>
                      </a:lnTo>
                      <a:lnTo>
                        <a:pt x="722" y="965"/>
                      </a:lnTo>
                      <a:lnTo>
                        <a:pt x="722" y="968"/>
                      </a:lnTo>
                      <a:lnTo>
                        <a:pt x="722" y="975"/>
                      </a:lnTo>
                      <a:lnTo>
                        <a:pt x="722" y="978"/>
                      </a:lnTo>
                      <a:lnTo>
                        <a:pt x="722" y="985"/>
                      </a:lnTo>
                      <a:lnTo>
                        <a:pt x="722" y="990"/>
                      </a:lnTo>
                      <a:lnTo>
                        <a:pt x="722" y="995"/>
                      </a:lnTo>
                      <a:lnTo>
                        <a:pt x="722" y="1000"/>
                      </a:lnTo>
                      <a:lnTo>
                        <a:pt x="722" y="1005"/>
                      </a:lnTo>
                      <a:lnTo>
                        <a:pt x="722" y="1010"/>
                      </a:lnTo>
                      <a:lnTo>
                        <a:pt x="724" y="1015"/>
                      </a:lnTo>
                      <a:lnTo>
                        <a:pt x="724" y="1020"/>
                      </a:lnTo>
                      <a:lnTo>
                        <a:pt x="724" y="1025"/>
                      </a:lnTo>
                      <a:lnTo>
                        <a:pt x="724" y="1031"/>
                      </a:lnTo>
                      <a:lnTo>
                        <a:pt x="724" y="1036"/>
                      </a:lnTo>
                      <a:lnTo>
                        <a:pt x="724" y="1041"/>
                      </a:lnTo>
                      <a:lnTo>
                        <a:pt x="724" y="1046"/>
                      </a:lnTo>
                      <a:lnTo>
                        <a:pt x="725" y="1051"/>
                      </a:lnTo>
                      <a:lnTo>
                        <a:pt x="725" y="1056"/>
                      </a:lnTo>
                      <a:lnTo>
                        <a:pt x="725" y="1061"/>
                      </a:lnTo>
                      <a:lnTo>
                        <a:pt x="725" y="1066"/>
                      </a:lnTo>
                      <a:lnTo>
                        <a:pt x="727" y="1071"/>
                      </a:lnTo>
                      <a:lnTo>
                        <a:pt x="727" y="1078"/>
                      </a:lnTo>
                      <a:lnTo>
                        <a:pt x="729" y="1083"/>
                      </a:lnTo>
                      <a:lnTo>
                        <a:pt x="729" y="1090"/>
                      </a:lnTo>
                      <a:lnTo>
                        <a:pt x="730" y="1095"/>
                      </a:lnTo>
                      <a:lnTo>
                        <a:pt x="730" y="1101"/>
                      </a:lnTo>
                      <a:lnTo>
                        <a:pt x="732" y="1106"/>
                      </a:lnTo>
                      <a:lnTo>
                        <a:pt x="732" y="1113"/>
                      </a:lnTo>
                      <a:lnTo>
                        <a:pt x="732" y="1118"/>
                      </a:lnTo>
                      <a:lnTo>
                        <a:pt x="734" y="1125"/>
                      </a:lnTo>
                      <a:lnTo>
                        <a:pt x="734" y="1131"/>
                      </a:lnTo>
                      <a:lnTo>
                        <a:pt x="735" y="1136"/>
                      </a:lnTo>
                      <a:lnTo>
                        <a:pt x="735" y="1143"/>
                      </a:lnTo>
                      <a:lnTo>
                        <a:pt x="737" y="1149"/>
                      </a:lnTo>
                      <a:lnTo>
                        <a:pt x="737" y="1154"/>
                      </a:lnTo>
                      <a:lnTo>
                        <a:pt x="737" y="1161"/>
                      </a:lnTo>
                      <a:lnTo>
                        <a:pt x="739" y="1166"/>
                      </a:lnTo>
                      <a:lnTo>
                        <a:pt x="739" y="1173"/>
                      </a:lnTo>
                      <a:lnTo>
                        <a:pt x="739" y="1179"/>
                      </a:lnTo>
                      <a:lnTo>
                        <a:pt x="740" y="1184"/>
                      </a:lnTo>
                      <a:lnTo>
                        <a:pt x="740" y="1191"/>
                      </a:lnTo>
                      <a:lnTo>
                        <a:pt x="740" y="1198"/>
                      </a:lnTo>
                      <a:lnTo>
                        <a:pt x="740" y="1203"/>
                      </a:lnTo>
                      <a:lnTo>
                        <a:pt x="742" y="1209"/>
                      </a:lnTo>
                      <a:lnTo>
                        <a:pt x="742" y="1216"/>
                      </a:lnTo>
                      <a:lnTo>
                        <a:pt x="742" y="1223"/>
                      </a:lnTo>
                      <a:lnTo>
                        <a:pt x="742" y="1228"/>
                      </a:lnTo>
                      <a:lnTo>
                        <a:pt x="742" y="1234"/>
                      </a:lnTo>
                      <a:lnTo>
                        <a:pt x="742" y="1239"/>
                      </a:lnTo>
                      <a:lnTo>
                        <a:pt x="742" y="1246"/>
                      </a:lnTo>
                      <a:lnTo>
                        <a:pt x="740" y="1251"/>
                      </a:lnTo>
                      <a:lnTo>
                        <a:pt x="740" y="1256"/>
                      </a:lnTo>
                      <a:lnTo>
                        <a:pt x="739" y="1263"/>
                      </a:lnTo>
                      <a:lnTo>
                        <a:pt x="739" y="1268"/>
                      </a:lnTo>
                      <a:lnTo>
                        <a:pt x="737" y="1274"/>
                      </a:lnTo>
                      <a:lnTo>
                        <a:pt x="737" y="1279"/>
                      </a:lnTo>
                      <a:lnTo>
                        <a:pt x="735" y="1284"/>
                      </a:lnTo>
                      <a:lnTo>
                        <a:pt x="734" y="1291"/>
                      </a:lnTo>
                      <a:lnTo>
                        <a:pt x="732" y="1296"/>
                      </a:lnTo>
                      <a:lnTo>
                        <a:pt x="730" y="1301"/>
                      </a:lnTo>
                      <a:lnTo>
                        <a:pt x="729" y="1306"/>
                      </a:lnTo>
                      <a:lnTo>
                        <a:pt x="727" y="1311"/>
                      </a:lnTo>
                      <a:lnTo>
                        <a:pt x="725" y="1316"/>
                      </a:lnTo>
                      <a:lnTo>
                        <a:pt x="722" y="1321"/>
                      </a:lnTo>
                      <a:lnTo>
                        <a:pt x="719" y="1326"/>
                      </a:lnTo>
                      <a:lnTo>
                        <a:pt x="717" y="1331"/>
                      </a:lnTo>
                      <a:lnTo>
                        <a:pt x="714" y="1334"/>
                      </a:lnTo>
                      <a:lnTo>
                        <a:pt x="711" y="1339"/>
                      </a:lnTo>
                      <a:lnTo>
                        <a:pt x="709" y="1344"/>
                      </a:lnTo>
                      <a:lnTo>
                        <a:pt x="706" y="1347"/>
                      </a:lnTo>
                      <a:lnTo>
                        <a:pt x="701" y="1351"/>
                      </a:lnTo>
                      <a:lnTo>
                        <a:pt x="697" y="1356"/>
                      </a:lnTo>
                      <a:lnTo>
                        <a:pt x="692" y="1359"/>
                      </a:lnTo>
                      <a:lnTo>
                        <a:pt x="689" y="1362"/>
                      </a:lnTo>
                      <a:lnTo>
                        <a:pt x="684" y="1366"/>
                      </a:lnTo>
                      <a:lnTo>
                        <a:pt x="679" y="1369"/>
                      </a:lnTo>
                      <a:lnTo>
                        <a:pt x="676" y="1372"/>
                      </a:lnTo>
                      <a:lnTo>
                        <a:pt x="671" y="1377"/>
                      </a:lnTo>
                      <a:lnTo>
                        <a:pt x="666" y="1379"/>
                      </a:lnTo>
                      <a:lnTo>
                        <a:pt x="661" y="1382"/>
                      </a:lnTo>
                      <a:lnTo>
                        <a:pt x="656" y="1384"/>
                      </a:lnTo>
                      <a:lnTo>
                        <a:pt x="652" y="1386"/>
                      </a:lnTo>
                      <a:lnTo>
                        <a:pt x="647" y="1389"/>
                      </a:lnTo>
                      <a:lnTo>
                        <a:pt x="644" y="1391"/>
                      </a:lnTo>
                      <a:lnTo>
                        <a:pt x="639" y="1392"/>
                      </a:lnTo>
                      <a:lnTo>
                        <a:pt x="636" y="1396"/>
                      </a:lnTo>
                      <a:lnTo>
                        <a:pt x="632" y="1399"/>
                      </a:lnTo>
                      <a:lnTo>
                        <a:pt x="629" y="1401"/>
                      </a:lnTo>
                      <a:lnTo>
                        <a:pt x="626" y="1404"/>
                      </a:lnTo>
                      <a:lnTo>
                        <a:pt x="622" y="1406"/>
                      </a:lnTo>
                      <a:lnTo>
                        <a:pt x="619" y="1409"/>
                      </a:lnTo>
                      <a:lnTo>
                        <a:pt x="616" y="1412"/>
                      </a:lnTo>
                      <a:lnTo>
                        <a:pt x="614" y="1416"/>
                      </a:lnTo>
                      <a:lnTo>
                        <a:pt x="611" y="1417"/>
                      </a:lnTo>
                      <a:lnTo>
                        <a:pt x="607" y="1421"/>
                      </a:lnTo>
                      <a:lnTo>
                        <a:pt x="606" y="1424"/>
                      </a:lnTo>
                      <a:lnTo>
                        <a:pt x="602" y="1427"/>
                      </a:lnTo>
                      <a:lnTo>
                        <a:pt x="601" y="1431"/>
                      </a:lnTo>
                      <a:lnTo>
                        <a:pt x="597" y="1434"/>
                      </a:lnTo>
                      <a:lnTo>
                        <a:pt x="596" y="1437"/>
                      </a:lnTo>
                      <a:lnTo>
                        <a:pt x="594" y="1441"/>
                      </a:lnTo>
                      <a:lnTo>
                        <a:pt x="592" y="1446"/>
                      </a:lnTo>
                      <a:lnTo>
                        <a:pt x="591" y="1449"/>
                      </a:lnTo>
                      <a:lnTo>
                        <a:pt x="587" y="1452"/>
                      </a:lnTo>
                      <a:lnTo>
                        <a:pt x="586" y="1457"/>
                      </a:lnTo>
                      <a:lnTo>
                        <a:pt x="586" y="1461"/>
                      </a:lnTo>
                      <a:lnTo>
                        <a:pt x="584" y="1466"/>
                      </a:lnTo>
                      <a:lnTo>
                        <a:pt x="582" y="1471"/>
                      </a:lnTo>
                      <a:lnTo>
                        <a:pt x="581" y="1476"/>
                      </a:lnTo>
                      <a:lnTo>
                        <a:pt x="581" y="1481"/>
                      </a:lnTo>
                      <a:lnTo>
                        <a:pt x="581" y="1482"/>
                      </a:lnTo>
                      <a:lnTo>
                        <a:pt x="582" y="1482"/>
                      </a:lnTo>
                      <a:lnTo>
                        <a:pt x="587" y="1477"/>
                      </a:lnTo>
                      <a:lnTo>
                        <a:pt x="592" y="1472"/>
                      </a:lnTo>
                      <a:lnTo>
                        <a:pt x="596" y="1469"/>
                      </a:lnTo>
                      <a:lnTo>
                        <a:pt x="597" y="1467"/>
                      </a:lnTo>
                      <a:lnTo>
                        <a:pt x="601" y="1466"/>
                      </a:lnTo>
                      <a:lnTo>
                        <a:pt x="606" y="1464"/>
                      </a:lnTo>
                      <a:lnTo>
                        <a:pt x="609" y="1461"/>
                      </a:lnTo>
                      <a:lnTo>
                        <a:pt x="611" y="1459"/>
                      </a:lnTo>
                      <a:lnTo>
                        <a:pt x="616" y="1457"/>
                      </a:lnTo>
                      <a:lnTo>
                        <a:pt x="619" y="1456"/>
                      </a:lnTo>
                      <a:lnTo>
                        <a:pt x="622" y="1452"/>
                      </a:lnTo>
                      <a:lnTo>
                        <a:pt x="627" y="1451"/>
                      </a:lnTo>
                      <a:lnTo>
                        <a:pt x="631" y="1451"/>
                      </a:lnTo>
                      <a:lnTo>
                        <a:pt x="634" y="1449"/>
                      </a:lnTo>
                      <a:lnTo>
                        <a:pt x="639" y="1446"/>
                      </a:lnTo>
                      <a:lnTo>
                        <a:pt x="642" y="1444"/>
                      </a:lnTo>
                      <a:lnTo>
                        <a:pt x="646" y="1442"/>
                      </a:lnTo>
                      <a:lnTo>
                        <a:pt x="651" y="1441"/>
                      </a:lnTo>
                      <a:lnTo>
                        <a:pt x="654" y="1439"/>
                      </a:lnTo>
                      <a:lnTo>
                        <a:pt x="659" y="1437"/>
                      </a:lnTo>
                      <a:lnTo>
                        <a:pt x="662" y="1436"/>
                      </a:lnTo>
                      <a:lnTo>
                        <a:pt x="667" y="1434"/>
                      </a:lnTo>
                      <a:lnTo>
                        <a:pt x="671" y="1432"/>
                      </a:lnTo>
                      <a:lnTo>
                        <a:pt x="676" y="1431"/>
                      </a:lnTo>
                      <a:lnTo>
                        <a:pt x="679" y="1429"/>
                      </a:lnTo>
                      <a:lnTo>
                        <a:pt x="684" y="1427"/>
                      </a:lnTo>
                      <a:lnTo>
                        <a:pt x="687" y="1426"/>
                      </a:lnTo>
                      <a:lnTo>
                        <a:pt x="692" y="1424"/>
                      </a:lnTo>
                      <a:lnTo>
                        <a:pt x="697" y="1422"/>
                      </a:lnTo>
                      <a:lnTo>
                        <a:pt x="701" y="1421"/>
                      </a:lnTo>
                      <a:lnTo>
                        <a:pt x="706" y="1419"/>
                      </a:lnTo>
                      <a:lnTo>
                        <a:pt x="709" y="1416"/>
                      </a:lnTo>
                      <a:lnTo>
                        <a:pt x="712" y="1414"/>
                      </a:lnTo>
                      <a:lnTo>
                        <a:pt x="717" y="1412"/>
                      </a:lnTo>
                      <a:lnTo>
                        <a:pt x="720" y="1411"/>
                      </a:lnTo>
                      <a:lnTo>
                        <a:pt x="725" y="1409"/>
                      </a:lnTo>
                      <a:lnTo>
                        <a:pt x="729" y="1406"/>
                      </a:lnTo>
                      <a:lnTo>
                        <a:pt x="732" y="1404"/>
                      </a:lnTo>
                      <a:lnTo>
                        <a:pt x="735" y="1402"/>
                      </a:lnTo>
                      <a:lnTo>
                        <a:pt x="740" y="1401"/>
                      </a:lnTo>
                      <a:lnTo>
                        <a:pt x="742" y="1397"/>
                      </a:lnTo>
                      <a:lnTo>
                        <a:pt x="747" y="1396"/>
                      </a:lnTo>
                      <a:lnTo>
                        <a:pt x="750" y="1392"/>
                      </a:lnTo>
                      <a:lnTo>
                        <a:pt x="752" y="1391"/>
                      </a:lnTo>
                      <a:lnTo>
                        <a:pt x="755" y="1387"/>
                      </a:lnTo>
                      <a:lnTo>
                        <a:pt x="760" y="1386"/>
                      </a:lnTo>
                      <a:lnTo>
                        <a:pt x="762" y="1382"/>
                      </a:lnTo>
                      <a:lnTo>
                        <a:pt x="765" y="1381"/>
                      </a:lnTo>
                      <a:lnTo>
                        <a:pt x="767" y="1377"/>
                      </a:lnTo>
                      <a:lnTo>
                        <a:pt x="770" y="1374"/>
                      </a:lnTo>
                      <a:lnTo>
                        <a:pt x="772" y="1371"/>
                      </a:lnTo>
                      <a:lnTo>
                        <a:pt x="775" y="1367"/>
                      </a:lnTo>
                      <a:lnTo>
                        <a:pt x="777" y="1364"/>
                      </a:lnTo>
                      <a:lnTo>
                        <a:pt x="779" y="1361"/>
                      </a:lnTo>
                      <a:lnTo>
                        <a:pt x="780" y="1357"/>
                      </a:lnTo>
                      <a:lnTo>
                        <a:pt x="782" y="1354"/>
                      </a:lnTo>
                      <a:lnTo>
                        <a:pt x="784" y="1351"/>
                      </a:lnTo>
                      <a:lnTo>
                        <a:pt x="785" y="1346"/>
                      </a:lnTo>
                      <a:lnTo>
                        <a:pt x="785" y="1342"/>
                      </a:lnTo>
                      <a:lnTo>
                        <a:pt x="787" y="1339"/>
                      </a:lnTo>
                      <a:lnTo>
                        <a:pt x="789" y="1334"/>
                      </a:lnTo>
                      <a:lnTo>
                        <a:pt x="789" y="1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818734" name="Rectangle 110"/>
          <p:cNvSpPr>
            <a:spLocks noChangeArrowheads="1"/>
          </p:cNvSpPr>
          <p:nvPr/>
        </p:nvSpPr>
        <p:spPr bwMode="auto">
          <a:xfrm>
            <a:off x="2486025" y="5119688"/>
            <a:ext cx="10207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</a:t>
            </a:r>
            <a:endParaRPr lang="en-US" altLang="en-US" baseline="-25000">
              <a:solidFill>
                <a:srgbClr val="FF66FF"/>
              </a:solidFill>
            </a:endParaRPr>
          </a:p>
        </p:txBody>
      </p:sp>
      <p:sp>
        <p:nvSpPr>
          <p:cNvPr id="1818735" name="Text Box 111"/>
          <p:cNvSpPr txBox="1">
            <a:spLocks noChangeArrowheads="1"/>
          </p:cNvSpPr>
          <p:nvPr/>
        </p:nvSpPr>
        <p:spPr bwMode="auto">
          <a:xfrm>
            <a:off x="3886200" y="5638800"/>
            <a:ext cx="51720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If we trust the bird and friend, 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this is valid and optimal.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186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186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187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187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186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186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18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18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187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187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8683" grpId="0"/>
      <p:bldP spid="1818684" grpId="0"/>
      <p:bldP spid="1818685" grpId="0"/>
      <p:bldP spid="1818734" grpId="0"/>
      <p:bldP spid="1818735" grpId="0"/>
    </p:bld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62" name="Group 2"/>
          <p:cNvGrpSpPr>
            <a:grpSpLocks/>
          </p:cNvGrpSpPr>
          <p:nvPr/>
        </p:nvGrpSpPr>
        <p:grpSpPr bwMode="auto">
          <a:xfrm>
            <a:off x="762000" y="3657600"/>
            <a:ext cx="2286000" cy="1524000"/>
            <a:chOff x="432" y="3072"/>
            <a:chExt cx="1440" cy="960"/>
          </a:xfrm>
        </p:grpSpPr>
        <p:sp>
          <p:nvSpPr>
            <p:cNvPr id="296982" name="Text Box 3"/>
            <p:cNvSpPr txBox="1">
              <a:spLocks noChangeArrowheads="1"/>
            </p:cNvSpPr>
            <p:nvPr/>
          </p:nvSpPr>
          <p:spPr bwMode="auto">
            <a:xfrm>
              <a:off x="432" y="3235"/>
              <a:ext cx="7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Time?</a:t>
              </a:r>
            </a:p>
          </p:txBody>
        </p:sp>
        <p:grpSp>
          <p:nvGrpSpPr>
            <p:cNvPr id="296983" name="Group 4"/>
            <p:cNvGrpSpPr>
              <a:grpSpLocks/>
            </p:cNvGrpSpPr>
            <p:nvPr/>
          </p:nvGrpSpPr>
          <p:grpSpPr bwMode="auto">
            <a:xfrm>
              <a:off x="1344" y="3072"/>
              <a:ext cx="528" cy="960"/>
              <a:chOff x="1681" y="3025"/>
              <a:chExt cx="512" cy="1103"/>
            </a:xfrm>
          </p:grpSpPr>
          <p:grpSp>
            <p:nvGrpSpPr>
              <p:cNvPr id="296984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296988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989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990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991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992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993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96985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296986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987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296963" name="Line 15"/>
          <p:cNvSpPr>
            <a:spLocks noChangeShapeType="1"/>
          </p:cNvSpPr>
          <p:nvPr/>
        </p:nvSpPr>
        <p:spPr bwMode="auto">
          <a:xfrm>
            <a:off x="2770188" y="1219200"/>
            <a:ext cx="15240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64" name="Line 16"/>
          <p:cNvSpPr>
            <a:spLocks noChangeShapeType="1"/>
          </p:cNvSpPr>
          <p:nvPr/>
        </p:nvSpPr>
        <p:spPr bwMode="auto">
          <a:xfrm flipH="1">
            <a:off x="1322388" y="1219200"/>
            <a:ext cx="14478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65" name="Rectangle 17"/>
          <p:cNvSpPr>
            <a:spLocks noChangeArrowheads="1"/>
          </p:cNvSpPr>
          <p:nvPr/>
        </p:nvSpPr>
        <p:spPr bwMode="auto">
          <a:xfrm>
            <a:off x="285750" y="5638800"/>
            <a:ext cx="7029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Same as the brute force algorithm </a:t>
            </a:r>
            <a:br>
              <a:rPr lang="en-US" altLang="en-US"/>
            </a:br>
            <a:r>
              <a:rPr lang="en-US" altLang="en-US"/>
              <a:t>that tries each solution.</a:t>
            </a:r>
          </a:p>
        </p:txBody>
      </p:sp>
      <p:sp>
        <p:nvSpPr>
          <p:cNvPr id="296966" name="Line 18"/>
          <p:cNvSpPr>
            <a:spLocks noChangeShapeType="1"/>
          </p:cNvSpPr>
          <p:nvPr/>
        </p:nvSpPr>
        <p:spPr bwMode="auto">
          <a:xfrm>
            <a:off x="1336675" y="1833563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67" name="Line 19"/>
          <p:cNvSpPr>
            <a:spLocks noChangeShapeType="1"/>
          </p:cNvSpPr>
          <p:nvPr/>
        </p:nvSpPr>
        <p:spPr bwMode="auto">
          <a:xfrm flipH="1">
            <a:off x="650875" y="1833563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68" name="Line 20"/>
          <p:cNvSpPr>
            <a:spLocks noChangeShapeType="1"/>
          </p:cNvSpPr>
          <p:nvPr/>
        </p:nvSpPr>
        <p:spPr bwMode="auto">
          <a:xfrm>
            <a:off x="4294188" y="1862138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69" name="Line 21"/>
          <p:cNvSpPr>
            <a:spLocks noChangeShapeType="1"/>
          </p:cNvSpPr>
          <p:nvPr/>
        </p:nvSpPr>
        <p:spPr bwMode="auto">
          <a:xfrm flipH="1">
            <a:off x="3608388" y="1862138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0" name="Line 22"/>
          <p:cNvSpPr>
            <a:spLocks noChangeShapeType="1"/>
          </p:cNvSpPr>
          <p:nvPr/>
        </p:nvSpPr>
        <p:spPr bwMode="auto">
          <a:xfrm flipH="1">
            <a:off x="457200" y="23622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1" name="Line 23"/>
          <p:cNvSpPr>
            <a:spLocks noChangeShapeType="1"/>
          </p:cNvSpPr>
          <p:nvPr/>
        </p:nvSpPr>
        <p:spPr bwMode="auto">
          <a:xfrm flipH="1">
            <a:off x="0" y="2362200"/>
            <a:ext cx="6858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2" name="Line 24"/>
          <p:cNvSpPr>
            <a:spLocks noChangeShapeType="1"/>
          </p:cNvSpPr>
          <p:nvPr/>
        </p:nvSpPr>
        <p:spPr bwMode="auto">
          <a:xfrm>
            <a:off x="1909763" y="2381250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3" name="Line 25"/>
          <p:cNvSpPr>
            <a:spLocks noChangeShapeType="1"/>
          </p:cNvSpPr>
          <p:nvPr/>
        </p:nvSpPr>
        <p:spPr bwMode="auto">
          <a:xfrm flipH="1">
            <a:off x="1738313" y="2362200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4" name="Line 26"/>
          <p:cNvSpPr>
            <a:spLocks noChangeShapeType="1"/>
          </p:cNvSpPr>
          <p:nvPr/>
        </p:nvSpPr>
        <p:spPr bwMode="auto">
          <a:xfrm>
            <a:off x="3633788" y="2428875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5" name="Line 27"/>
          <p:cNvSpPr>
            <a:spLocks noChangeShapeType="1"/>
          </p:cNvSpPr>
          <p:nvPr/>
        </p:nvSpPr>
        <p:spPr bwMode="auto">
          <a:xfrm flipH="1">
            <a:off x="3429000" y="2409825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6" name="Line 28"/>
          <p:cNvSpPr>
            <a:spLocks noChangeShapeType="1"/>
          </p:cNvSpPr>
          <p:nvPr/>
        </p:nvSpPr>
        <p:spPr bwMode="auto">
          <a:xfrm>
            <a:off x="4876800" y="2438400"/>
            <a:ext cx="90488" cy="5857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7" name="Line 29"/>
          <p:cNvSpPr>
            <a:spLocks noChangeShapeType="1"/>
          </p:cNvSpPr>
          <p:nvPr/>
        </p:nvSpPr>
        <p:spPr bwMode="auto">
          <a:xfrm flipH="1">
            <a:off x="4648200" y="24384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8" name="Rectangle 30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Same as Brute Force Algorithm</a:t>
            </a:r>
          </a:p>
        </p:txBody>
      </p:sp>
      <p:sp>
        <p:nvSpPr>
          <p:cNvPr id="296979" name="Text Box 31"/>
          <p:cNvSpPr txBox="1">
            <a:spLocks noChangeArrowheads="1"/>
          </p:cNvSpPr>
          <p:nvPr/>
        </p:nvSpPr>
        <p:spPr bwMode="auto">
          <a:xfrm>
            <a:off x="4217988" y="990600"/>
            <a:ext cx="396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try each of 2 bird ans.</a:t>
            </a:r>
          </a:p>
        </p:txBody>
      </p:sp>
      <p:sp>
        <p:nvSpPr>
          <p:cNvPr id="296980" name="Text Box 32"/>
          <p:cNvSpPr txBox="1">
            <a:spLocks noChangeArrowheads="1"/>
          </p:cNvSpPr>
          <p:nvPr/>
        </p:nvSpPr>
        <p:spPr bwMode="auto">
          <a:xfrm>
            <a:off x="4973638" y="15240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friends tries 2</a:t>
            </a:r>
          </a:p>
        </p:txBody>
      </p:sp>
      <p:sp>
        <p:nvSpPr>
          <p:cNvPr id="296981" name="Text Box 33"/>
          <p:cNvSpPr txBox="1">
            <a:spLocks noChangeArrowheads="1"/>
          </p:cNvSpPr>
          <p:nvPr/>
        </p:nvSpPr>
        <p:spPr bwMode="auto">
          <a:xfrm>
            <a:off x="4973638" y="25146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friends tries 2</a:t>
            </a: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 dirty="0">
                <a:solidFill>
                  <a:schemeClr val="tx2"/>
                </a:solidFill>
              </a:rPr>
              <a:t>Memoization</a:t>
            </a:r>
          </a:p>
        </p:txBody>
      </p:sp>
      <p:sp>
        <p:nvSpPr>
          <p:cNvPr id="297987" name="Rectangle 3"/>
          <p:cNvSpPr>
            <a:spLocks noChangeArrowheads="1"/>
          </p:cNvSpPr>
          <p:nvPr/>
        </p:nvSpPr>
        <p:spPr bwMode="auto">
          <a:xfrm>
            <a:off x="1143000" y="1143000"/>
            <a:ext cx="876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Assign one friend to each sub-instance.</a:t>
            </a:r>
          </a:p>
        </p:txBody>
      </p:sp>
      <p:pic>
        <p:nvPicPr>
          <p:cNvPr id="297988" name="Picture 4" descr="questio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989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298137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138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139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4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4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4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5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15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0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298122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123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124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5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6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7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8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9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0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1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32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33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34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35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136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1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298107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108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109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0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1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2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3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4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5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6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17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18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19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20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121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2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298092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093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094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5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6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7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8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9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0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1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02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03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04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105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106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3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298077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078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079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0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1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2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3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4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5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6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87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88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89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90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091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4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298062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063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064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5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6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7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8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9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0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1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72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73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74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75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076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5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298047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048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049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0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1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2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3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4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5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6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57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58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59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60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061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6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298032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033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034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5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6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7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8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9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0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1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42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43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44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45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046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7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298017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018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019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0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1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2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3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4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5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6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27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28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29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30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031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8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298002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003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98004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5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6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7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8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9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0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1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12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13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14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98015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98016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297999" name="Group 165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298000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“Which is 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 i="1"/>
                <a:t> </a:t>
              </a:r>
              <a:r>
                <a:rPr lang="en-US" altLang="en-US"/>
                <a:t>to</a:t>
              </a:r>
              <a:r>
                <a:rPr lang="en-US" altLang="en-US" i="1"/>
                <a:t> t</a:t>
              </a:r>
              <a:r>
                <a:rPr lang="en-US" altLang="en-US"/>
                <a:t>?”</a:t>
              </a:r>
              <a:endParaRPr lang="en-US" altLang="en-US" sz="4400">
                <a:solidFill>
                  <a:schemeClr val="hlink"/>
                </a:solidFill>
              </a:endParaRPr>
            </a:p>
          </p:txBody>
        </p:sp>
        <p:sp>
          <p:nvSpPr>
            <p:cNvPr id="298001" name="Text Box 167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299022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299024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299028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29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30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31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32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33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99025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299026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27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99023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Determine the complete set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1821712" name="Rectangle 16"/>
          <p:cNvSpPr>
            <a:spLocks noChangeArrowheads="1"/>
          </p:cNvSpPr>
          <p:nvPr/>
        </p:nvSpPr>
        <p:spPr bwMode="auto">
          <a:xfrm>
            <a:off x="685800" y="2743200"/>
            <a:ext cx="80010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algorithm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friends, …</a:t>
            </a:r>
          </a:p>
        </p:txBody>
      </p:sp>
      <p:grpSp>
        <p:nvGrpSpPr>
          <p:cNvPr id="6" name="Group 17"/>
          <p:cNvGrpSpPr>
            <a:grpSpLocks/>
          </p:cNvGrpSpPr>
          <p:nvPr/>
        </p:nvGrpSpPr>
        <p:grpSpPr bwMode="auto">
          <a:xfrm>
            <a:off x="76200" y="1630363"/>
            <a:ext cx="9144000" cy="1036637"/>
            <a:chOff x="48" y="1027"/>
            <a:chExt cx="5760" cy="653"/>
          </a:xfrm>
        </p:grpSpPr>
        <p:sp>
          <p:nvSpPr>
            <p:cNvPr id="299020" name="Rectangle 18"/>
            <p:cNvSpPr>
              <a:spLocks noChangeArrowheads="1"/>
            </p:cNvSpPr>
            <p:nvPr/>
          </p:nvSpPr>
          <p:spPr bwMode="auto">
            <a:xfrm>
              <a:off x="576" y="1027"/>
              <a:ext cx="47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Given an instance </a:t>
              </a:r>
              <a:r>
                <a:rPr lang="en-US" altLang="en-US" i="1"/>
                <a:t>I</a:t>
              </a:r>
              <a:r>
                <a:rPr lang="en-US" altLang="en-US"/>
                <a:t>,</a:t>
              </a:r>
            </a:p>
          </p:txBody>
        </p:sp>
        <p:sp>
          <p:nvSpPr>
            <p:cNvPr id="299021" name="Text Box 19"/>
            <p:cNvSpPr txBox="1">
              <a:spLocks noChangeArrowheads="1"/>
            </p:cNvSpPr>
            <p:nvPr/>
          </p:nvSpPr>
          <p:spPr bwMode="auto">
            <a:xfrm>
              <a:off x="48" y="1315"/>
              <a:ext cx="57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</a:t>
              </a:r>
              <a:r>
                <a:rPr lang="en-US" altLang="en-US" i="1"/>
                <a:t>V</a:t>
              </a:r>
              <a:r>
                <a:rPr lang="en-US" altLang="en-US"/>
                <a:t>:&lt;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2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3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3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4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4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5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5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6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6</a:t>
              </a:r>
              <a:r>
                <a:rPr lang="en-US" altLang="en-US"/>
                <a:t>&gt;&gt;.</a:t>
              </a:r>
            </a:p>
          </p:txBody>
        </p:sp>
      </p:grpSp>
      <p:sp>
        <p:nvSpPr>
          <p:cNvPr id="1821716" name="Rectangle 20"/>
          <p:cNvSpPr>
            <a:spLocks noChangeArrowheads="1"/>
          </p:cNvSpPr>
          <p:nvPr/>
        </p:nvSpPr>
        <p:spPr bwMode="auto">
          <a:xfrm>
            <a:off x="228600" y="4800600"/>
            <a:ext cx="7543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Is this a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? </a:t>
            </a:r>
          </a:p>
        </p:txBody>
      </p:sp>
      <p:sp>
        <p:nvSpPr>
          <p:cNvPr id="1821717" name="Text Box 21"/>
          <p:cNvSpPr txBox="1">
            <a:spLocks noChangeArrowheads="1"/>
          </p:cNvSpPr>
          <p:nvPr/>
        </p:nvSpPr>
        <p:spPr bwMode="auto">
          <a:xfrm>
            <a:off x="228600" y="5867400"/>
            <a:ext cx="58769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Yes, if the bird keeps saying “No”.</a:t>
            </a:r>
          </a:p>
        </p:txBody>
      </p:sp>
      <p:sp>
        <p:nvSpPr>
          <p:cNvPr id="1821718" name="Text Box 22"/>
          <p:cNvSpPr txBox="1">
            <a:spLocks noChangeArrowheads="1"/>
          </p:cNvSpPr>
          <p:nvPr/>
        </p:nvSpPr>
        <p:spPr bwMode="auto">
          <a:xfrm>
            <a:off x="228600" y="5273675"/>
            <a:ext cx="914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3</a:t>
            </a:r>
            <a:r>
              <a:rPr lang="en-US" altLang="en-US"/>
              <a:t>&gt;&gt;.</a:t>
            </a:r>
          </a:p>
        </p:txBody>
      </p:sp>
      <p:sp>
        <p:nvSpPr>
          <p:cNvPr id="1821719" name="Line 23"/>
          <p:cNvSpPr>
            <a:spLocks noChangeShapeType="1"/>
          </p:cNvSpPr>
          <p:nvPr/>
        </p:nvSpPr>
        <p:spPr bwMode="auto">
          <a:xfrm flipV="1">
            <a:off x="7543800" y="2243138"/>
            <a:ext cx="914400" cy="4572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1720" name="Line 24"/>
          <p:cNvSpPr>
            <a:spLocks noChangeShapeType="1"/>
          </p:cNvSpPr>
          <p:nvPr/>
        </p:nvSpPr>
        <p:spPr bwMode="auto">
          <a:xfrm flipV="1">
            <a:off x="6324600" y="2257425"/>
            <a:ext cx="914400" cy="4572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1721" name="Line 25"/>
          <p:cNvSpPr>
            <a:spLocks noChangeShapeType="1"/>
          </p:cNvSpPr>
          <p:nvPr/>
        </p:nvSpPr>
        <p:spPr bwMode="auto">
          <a:xfrm flipV="1">
            <a:off x="5029200" y="2257425"/>
            <a:ext cx="914400" cy="4572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17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217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217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217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217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217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217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217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8217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8217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217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217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217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217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8217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8217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1716" grpId="0"/>
      <p:bldP spid="1821717" grpId="0"/>
      <p:bldP spid="1821718" grpId="0"/>
      <p:bldP spid="1821719" grpId="0" animBg="1"/>
      <p:bldP spid="1821720" grpId="0" animBg="1"/>
      <p:bldP spid="1821721" grpId="0" animBg="1"/>
    </p:bld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00035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00045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00047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00051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052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053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054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055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056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0048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00049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050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0046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Determine the complete set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300036" name="Rectangle 16"/>
          <p:cNvSpPr>
            <a:spLocks noChangeArrowheads="1"/>
          </p:cNvSpPr>
          <p:nvPr/>
        </p:nvSpPr>
        <p:spPr bwMode="auto">
          <a:xfrm>
            <a:off x="1143000" y="2743200"/>
            <a:ext cx="80010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algorithm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friends, …</a:t>
            </a:r>
          </a:p>
        </p:txBody>
      </p:sp>
      <p:sp>
        <p:nvSpPr>
          <p:cNvPr id="300037" name="Rectangle 17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  <p:sp>
        <p:nvSpPr>
          <p:cNvPr id="300038" name="Text Box 18"/>
          <p:cNvSpPr txBox="1">
            <a:spLocks noChangeArrowheads="1"/>
          </p:cNvSpPr>
          <p:nvPr/>
        </p:nvSpPr>
        <p:spPr bwMode="auto">
          <a:xfrm>
            <a:off x="76200" y="2087563"/>
            <a:ext cx="9144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3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4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6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6</a:t>
            </a:r>
            <a:r>
              <a:rPr lang="en-US" altLang="en-US"/>
              <a:t>&gt;&gt;.</a:t>
            </a:r>
          </a:p>
        </p:txBody>
      </p:sp>
      <p:sp>
        <p:nvSpPr>
          <p:cNvPr id="1822739" name="Rectangle 19"/>
          <p:cNvSpPr>
            <a:spLocks noChangeArrowheads="1"/>
          </p:cNvSpPr>
          <p:nvPr/>
        </p:nvSpPr>
        <p:spPr bwMode="auto">
          <a:xfrm>
            <a:off x="152400" y="4572000"/>
            <a:ext cx="7543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Is this a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? </a:t>
            </a:r>
          </a:p>
        </p:txBody>
      </p:sp>
      <p:sp>
        <p:nvSpPr>
          <p:cNvPr id="1822740" name="Text Box 20"/>
          <p:cNvSpPr txBox="1">
            <a:spLocks noChangeArrowheads="1"/>
          </p:cNvSpPr>
          <p:nvPr/>
        </p:nvSpPr>
        <p:spPr bwMode="auto">
          <a:xfrm>
            <a:off x="228600" y="5638800"/>
            <a:ext cx="66897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No, the set of objects is always a prefix </a:t>
            </a:r>
            <a:br>
              <a:rPr lang="en-US" altLang="en-US"/>
            </a:br>
            <a:r>
              <a:rPr lang="en-US" altLang="en-US"/>
              <a:t>     of the original set.</a:t>
            </a:r>
          </a:p>
        </p:txBody>
      </p:sp>
      <p:sp>
        <p:nvSpPr>
          <p:cNvPr id="1822741" name="Text Box 21"/>
          <p:cNvSpPr txBox="1">
            <a:spLocks noChangeArrowheads="1"/>
          </p:cNvSpPr>
          <p:nvPr/>
        </p:nvSpPr>
        <p:spPr bwMode="auto">
          <a:xfrm>
            <a:off x="0" y="5029200"/>
            <a:ext cx="914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&gt;,&lt;v</a:t>
            </a:r>
            <a:r>
              <a:rPr lang="en-US" altLang="en-US" baseline="-25000"/>
              <a:t>2</a:t>
            </a:r>
            <a:r>
              <a:rPr lang="en-US" altLang="en-US"/>
              <a:t>,p</a:t>
            </a:r>
            <a:r>
              <a:rPr lang="en-US" altLang="en-US" baseline="-25000"/>
              <a:t>2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3</a:t>
            </a:r>
            <a:r>
              <a:rPr lang="en-US" altLang="en-US"/>
              <a:t>&gt;,&lt;v</a:t>
            </a:r>
            <a:r>
              <a:rPr lang="en-US" altLang="en-US" baseline="-25000"/>
              <a:t>4</a:t>
            </a:r>
            <a:r>
              <a:rPr lang="en-US" altLang="en-US"/>
              <a:t>,p</a:t>
            </a:r>
            <a:r>
              <a:rPr lang="en-US" altLang="en-US" baseline="-25000"/>
              <a:t>4</a:t>
            </a:r>
            <a:r>
              <a:rPr lang="en-US" altLang="en-US"/>
              <a:t>&gt;,&lt;v</a:t>
            </a:r>
            <a:r>
              <a:rPr lang="en-US" altLang="en-US" baseline="-25000"/>
              <a:t>5</a:t>
            </a:r>
            <a:r>
              <a:rPr lang="en-US" altLang="en-US"/>
              <a:t>,p</a:t>
            </a:r>
            <a:r>
              <a:rPr lang="en-US" altLang="en-US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6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6</a:t>
            </a:r>
            <a:r>
              <a:rPr lang="en-US" altLang="en-US"/>
              <a:t>&gt;&gt;.</a:t>
            </a:r>
          </a:p>
        </p:txBody>
      </p:sp>
      <p:sp useBgFill="1">
        <p:nvSpPr>
          <p:cNvPr id="300042" name="Rectangle 22"/>
          <p:cNvSpPr>
            <a:spLocks noChangeArrowheads="1"/>
          </p:cNvSpPr>
          <p:nvPr/>
        </p:nvSpPr>
        <p:spPr bwMode="auto">
          <a:xfrm>
            <a:off x="1981200" y="5181600"/>
            <a:ext cx="1295400" cy="4572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 useBgFill="1">
        <p:nvSpPr>
          <p:cNvPr id="300043" name="Rectangle 23"/>
          <p:cNvSpPr>
            <a:spLocks noChangeArrowheads="1"/>
          </p:cNvSpPr>
          <p:nvPr/>
        </p:nvSpPr>
        <p:spPr bwMode="auto">
          <a:xfrm>
            <a:off x="4648200" y="5181600"/>
            <a:ext cx="1295400" cy="4572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 useBgFill="1">
        <p:nvSpPr>
          <p:cNvPr id="300044" name="Rectangle 24"/>
          <p:cNvSpPr>
            <a:spLocks noChangeArrowheads="1"/>
          </p:cNvSpPr>
          <p:nvPr/>
        </p:nvSpPr>
        <p:spPr bwMode="auto">
          <a:xfrm>
            <a:off x="5943600" y="5181600"/>
            <a:ext cx="1371600" cy="4572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27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27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227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227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227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227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2739" grpId="0"/>
      <p:bldP spid="1822740" grpId="0"/>
      <p:bldP spid="1822741" grpId="0"/>
    </p:bld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01069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01071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01075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076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077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078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079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080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1072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01073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074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1070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Determine the complete set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301060" name="Rectangle 16"/>
          <p:cNvSpPr>
            <a:spLocks noChangeArrowheads="1"/>
          </p:cNvSpPr>
          <p:nvPr/>
        </p:nvSpPr>
        <p:spPr bwMode="auto">
          <a:xfrm>
            <a:off x="609600" y="2743200"/>
            <a:ext cx="83820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algorithm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friends, …</a:t>
            </a:r>
          </a:p>
        </p:txBody>
      </p:sp>
      <p:sp>
        <p:nvSpPr>
          <p:cNvPr id="301061" name="Rectangle 17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  <p:sp>
        <p:nvSpPr>
          <p:cNvPr id="301062" name="Text Box 18"/>
          <p:cNvSpPr txBox="1">
            <a:spLocks noChangeArrowheads="1"/>
          </p:cNvSpPr>
          <p:nvPr/>
        </p:nvSpPr>
        <p:spPr bwMode="auto">
          <a:xfrm>
            <a:off x="76200" y="2087563"/>
            <a:ext cx="9144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3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4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6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6</a:t>
            </a:r>
            <a:r>
              <a:rPr lang="en-US" altLang="en-US"/>
              <a:t>&gt;&gt;.</a:t>
            </a:r>
          </a:p>
        </p:txBody>
      </p:sp>
      <p:sp>
        <p:nvSpPr>
          <p:cNvPr id="1823763" name="Text Box 19"/>
          <p:cNvSpPr txBox="1">
            <a:spLocks noChangeArrowheads="1"/>
          </p:cNvSpPr>
          <p:nvPr/>
        </p:nvSpPr>
        <p:spPr bwMode="auto">
          <a:xfrm>
            <a:off x="3367088" y="4572000"/>
            <a:ext cx="42560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Quite possibly, if </a:t>
            </a:r>
            <a:r>
              <a:rPr lang="en-US" altLang="en-US" i="1"/>
              <a:t>V’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</a:t>
            </a:r>
            <a:r>
              <a:rPr lang="en-US" altLang="en-US"/>
              <a:t> </a:t>
            </a:r>
            <a:r>
              <a:rPr lang="en-US" altLang="en-US" i="1"/>
              <a:t>V</a:t>
            </a:r>
            <a:r>
              <a:rPr lang="en-US" altLang="en-US"/>
              <a:t>.</a:t>
            </a:r>
          </a:p>
        </p:txBody>
      </p:sp>
      <p:grpSp>
        <p:nvGrpSpPr>
          <p:cNvPr id="6" name="Group 20"/>
          <p:cNvGrpSpPr>
            <a:grpSpLocks/>
          </p:cNvGrpSpPr>
          <p:nvPr/>
        </p:nvGrpSpPr>
        <p:grpSpPr bwMode="auto">
          <a:xfrm>
            <a:off x="228600" y="5640388"/>
            <a:ext cx="9144000" cy="1217612"/>
            <a:chOff x="144" y="2640"/>
            <a:chExt cx="5760" cy="767"/>
          </a:xfrm>
        </p:grpSpPr>
        <p:sp>
          <p:nvSpPr>
            <p:cNvPr id="301066" name="Rectangle 21"/>
            <p:cNvSpPr>
              <a:spLocks noChangeArrowheads="1"/>
            </p:cNvSpPr>
            <p:nvPr/>
          </p:nvSpPr>
          <p:spPr bwMode="auto">
            <a:xfrm>
              <a:off x="144" y="2640"/>
              <a:ext cx="47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Is this a sub-Instance? </a:t>
              </a:r>
            </a:p>
          </p:txBody>
        </p:sp>
        <p:sp>
          <p:nvSpPr>
            <p:cNvPr id="301067" name="Text Box 22"/>
            <p:cNvSpPr txBox="1">
              <a:spLocks noChangeArrowheads="1"/>
            </p:cNvSpPr>
            <p:nvPr/>
          </p:nvSpPr>
          <p:spPr bwMode="auto">
            <a:xfrm>
              <a:off x="144" y="2938"/>
              <a:ext cx="57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</a:t>
              </a:r>
              <a:r>
                <a:rPr lang="en-US" altLang="en-US" i="1"/>
                <a:t>V’</a:t>
              </a:r>
              <a:r>
                <a:rPr lang="en-US" altLang="en-US"/>
                <a:t>:&lt;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2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3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3</a:t>
              </a:r>
              <a:r>
                <a:rPr lang="en-US" altLang="en-US"/>
                <a:t>&gt;&gt;.</a:t>
              </a:r>
            </a:p>
          </p:txBody>
        </p:sp>
        <p:sp>
          <p:nvSpPr>
            <p:cNvPr id="301068" name="Oval 23"/>
            <p:cNvSpPr>
              <a:spLocks noChangeArrowheads="1"/>
            </p:cNvSpPr>
            <p:nvPr/>
          </p:nvSpPr>
          <p:spPr bwMode="auto">
            <a:xfrm>
              <a:off x="287" y="2879"/>
              <a:ext cx="433" cy="528"/>
            </a:xfrm>
            <a:prstGeom prst="ellipse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823768" name="Text Box 24"/>
          <p:cNvSpPr txBox="1">
            <a:spLocks noChangeArrowheads="1"/>
          </p:cNvSpPr>
          <p:nvPr/>
        </p:nvSpPr>
        <p:spPr bwMode="auto">
          <a:xfrm>
            <a:off x="3900488" y="5029200"/>
            <a:ext cx="5378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It is easier to solve than to </a:t>
            </a:r>
            <a:br>
              <a:rPr lang="en-US" altLang="en-US"/>
            </a:br>
            <a:r>
              <a:rPr lang="en-US" altLang="en-US"/>
              <a:t>determine if it is a sub-instance.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237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237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37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237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3763" grpId="0"/>
      <p:bldP spid="1823768" grpId="0"/>
    </p:bld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824771" name="Text Box 3"/>
          <p:cNvSpPr txBox="1">
            <a:spLocks noChangeArrowheads="1"/>
          </p:cNvSpPr>
          <p:nvPr/>
        </p:nvSpPr>
        <p:spPr bwMode="auto">
          <a:xfrm>
            <a:off x="273050" y="190500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1824772" name="Text Box 4"/>
          <p:cNvSpPr txBox="1">
            <a:spLocks noChangeArrowheads="1"/>
          </p:cNvSpPr>
          <p:nvPr/>
        </p:nvSpPr>
        <p:spPr bwMode="auto">
          <a:xfrm>
            <a:off x="304800" y="30480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1824773" name="Text Box 5"/>
          <p:cNvSpPr txBox="1">
            <a:spLocks noChangeArrowheads="1"/>
          </p:cNvSpPr>
          <p:nvPr/>
        </p:nvSpPr>
        <p:spPr bwMode="auto">
          <a:xfrm>
            <a:off x="5970588" y="3567113"/>
            <a:ext cx="31575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Yes: </a:t>
            </a:r>
            <a:r>
              <a:rPr lang="en-US" altLang="en-US" i="1"/>
              <a:t>V’</a:t>
            </a:r>
            <a:r>
              <a:rPr lang="en-US" altLang="en-US"/>
              <a:t>=</a:t>
            </a:r>
            <a:r>
              <a:rPr lang="en-US" altLang="en-US" i="1"/>
              <a:t>V</a:t>
            </a:r>
            <a:r>
              <a:rPr lang="en-US" altLang="en-US"/>
              <a:t> &amp; </a:t>
            </a:r>
            <a:r>
              <a:rPr lang="en-US" altLang="en-US" i="1"/>
              <a:t>i</a:t>
            </a:r>
            <a:r>
              <a:rPr lang="en-US" altLang="en-US"/>
              <a:t> = </a:t>
            </a:r>
            <a:r>
              <a:rPr lang="en-US" altLang="en-US" i="1"/>
              <a:t>n</a:t>
            </a:r>
          </a:p>
        </p:txBody>
      </p:sp>
      <p:sp>
        <p:nvSpPr>
          <p:cNvPr id="302086" name="Rectangle 6"/>
          <p:cNvSpPr>
            <a:spLocks noChangeArrowheads="1"/>
          </p:cNvSpPr>
          <p:nvPr/>
        </p:nvSpPr>
        <p:spPr bwMode="auto">
          <a:xfrm>
            <a:off x="315913" y="7620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824776" name="Rectangle 8"/>
          <p:cNvSpPr>
            <a:spLocks noChangeArrowheads="1"/>
          </p:cNvSpPr>
          <p:nvPr/>
        </p:nvSpPr>
        <p:spPr bwMode="auto">
          <a:xfrm>
            <a:off x="228600" y="4114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1824777" name="Text Box 9"/>
          <p:cNvSpPr txBox="1">
            <a:spLocks noChangeArrowheads="1"/>
          </p:cNvSpPr>
          <p:nvPr/>
        </p:nvSpPr>
        <p:spPr bwMode="auto">
          <a:xfrm>
            <a:off x="0" y="46482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1824778" name="Rectangle 10"/>
          <p:cNvSpPr>
            <a:spLocks noChangeArrowheads="1"/>
          </p:cNvSpPr>
          <p:nvPr/>
        </p:nvSpPr>
        <p:spPr bwMode="auto">
          <a:xfrm>
            <a:off x="4800600" y="4648200"/>
            <a:ext cx="350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302090" name="Text Box 11"/>
          <p:cNvSpPr txBox="1">
            <a:spLocks noChangeArrowheads="1"/>
          </p:cNvSpPr>
          <p:nvPr/>
        </p:nvSpPr>
        <p:spPr bwMode="auto">
          <a:xfrm>
            <a:off x="762000" y="1249363"/>
            <a:ext cx="807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grpSp>
        <p:nvGrpSpPr>
          <p:cNvPr id="2" name="Group 12"/>
          <p:cNvGrpSpPr>
            <a:grpSpLocks/>
          </p:cNvGrpSpPr>
          <p:nvPr/>
        </p:nvGrpSpPr>
        <p:grpSpPr bwMode="auto">
          <a:xfrm>
            <a:off x="533400" y="2362200"/>
            <a:ext cx="8562975" cy="985838"/>
            <a:chOff x="384" y="1299"/>
            <a:chExt cx="5394" cy="621"/>
          </a:xfrm>
        </p:grpSpPr>
        <p:sp>
          <p:nvSpPr>
            <p:cNvPr id="302102" name="Text Box 13"/>
            <p:cNvSpPr txBox="1">
              <a:spLocks noChangeArrowheads="1"/>
            </p:cNvSpPr>
            <p:nvPr/>
          </p:nvSpPr>
          <p:spPr bwMode="auto">
            <a:xfrm>
              <a:off x="4253" y="1555"/>
              <a:ext cx="14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  </a:t>
              </a:r>
              <a:r>
                <a:rPr lang="en-US" altLang="en-US" i="1"/>
                <a:t>i 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</a:t>
              </a:r>
              <a:r>
                <a:rPr lang="en-US" altLang="en-US" i="1"/>
                <a:t>n</a:t>
              </a:r>
              <a:r>
                <a:rPr lang="en-US" altLang="en-US"/>
                <a:t>]</a:t>
              </a:r>
            </a:p>
          </p:txBody>
        </p:sp>
        <p:sp>
          <p:nvSpPr>
            <p:cNvPr id="302103" name="Text Box 14"/>
            <p:cNvSpPr txBox="1">
              <a:spLocks noChangeArrowheads="1"/>
            </p:cNvSpPr>
            <p:nvPr/>
          </p:nvSpPr>
          <p:spPr bwMode="auto">
            <a:xfrm>
              <a:off x="384" y="1458"/>
              <a:ext cx="50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</a:t>
              </a:r>
              <a:r>
                <a:rPr lang="en-US" altLang="en-US" i="1"/>
                <a:t>V’</a:t>
              </a:r>
              <a:r>
                <a:rPr lang="en-US" altLang="en-US"/>
                <a:t>:&lt;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2</a:t>
              </a:r>
              <a:r>
                <a:rPr lang="en-US" altLang="en-US"/>
                <a:t>&gt;,......,&lt;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p</a:t>
              </a:r>
              <a:r>
                <a:rPr lang="en-US" altLang="en-US" i="1" baseline="-25000"/>
                <a:t>i</a:t>
              </a:r>
              <a:r>
                <a:rPr lang="en-US" altLang="en-US"/>
                <a:t>&gt;&gt;.</a:t>
              </a:r>
            </a:p>
          </p:txBody>
        </p:sp>
        <p:sp>
          <p:nvSpPr>
            <p:cNvPr id="302104" name="Text Box 15"/>
            <p:cNvSpPr txBox="1">
              <a:spLocks noChangeArrowheads="1"/>
            </p:cNvSpPr>
            <p:nvPr/>
          </p:nvSpPr>
          <p:spPr bwMode="auto">
            <a:xfrm>
              <a:off x="4281" y="1299"/>
              <a:ext cx="149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V’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</a:t>
              </a:r>
              <a:r>
                <a:rPr lang="en-US" altLang="en-US" i="1"/>
                <a:t>V</a:t>
              </a:r>
              <a:r>
                <a:rPr lang="en-US" altLang="en-US"/>
                <a:t>]</a:t>
              </a:r>
            </a:p>
          </p:txBody>
        </p:sp>
      </p:grpSp>
      <p:sp>
        <p:nvSpPr>
          <p:cNvPr id="1824784" name="Text Box 16"/>
          <p:cNvSpPr txBox="1">
            <a:spLocks noChangeArrowheads="1"/>
          </p:cNvSpPr>
          <p:nvPr/>
        </p:nvSpPr>
        <p:spPr bwMode="auto">
          <a:xfrm>
            <a:off x="609600" y="5210175"/>
            <a:ext cx="807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V’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&gt;,......,&lt;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i</a:t>
            </a:r>
            <a:r>
              <a:rPr lang="en-US" altLang="en-US"/>
              <a:t>&gt;&gt;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1824785" name="Rectangle 17"/>
          <p:cNvSpPr>
            <a:spLocks noChangeArrowheads="1"/>
          </p:cNvSpPr>
          <p:nvPr/>
        </p:nvSpPr>
        <p:spPr bwMode="auto">
          <a:xfrm>
            <a:off x="873125" y="6324600"/>
            <a:ext cx="95567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Yes</a:t>
            </a:r>
            <a:endParaRPr lang="en-US" altLang="en-US"/>
          </a:p>
        </p:txBody>
      </p:sp>
      <p:grpSp>
        <p:nvGrpSpPr>
          <p:cNvPr id="3" name="Group 18"/>
          <p:cNvGrpSpPr>
            <a:grpSpLocks/>
          </p:cNvGrpSpPr>
          <p:nvPr/>
        </p:nvGrpSpPr>
        <p:grpSpPr bwMode="auto">
          <a:xfrm>
            <a:off x="152400" y="5862638"/>
            <a:ext cx="1441450" cy="766762"/>
            <a:chOff x="96" y="3693"/>
            <a:chExt cx="908" cy="483"/>
          </a:xfrm>
        </p:grpSpPr>
        <p:pic>
          <p:nvPicPr>
            <p:cNvPr id="302100" name="Picture 19" descr="an02380_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369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2101" name="Rectangle 20"/>
            <p:cNvSpPr>
              <a:spLocks noChangeArrowheads="1"/>
            </p:cNvSpPr>
            <p:nvPr/>
          </p:nvSpPr>
          <p:spPr bwMode="auto">
            <a:xfrm>
              <a:off x="546" y="3693"/>
              <a:ext cx="45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>
                  <a:solidFill>
                    <a:schemeClr val="hlink"/>
                  </a:solidFill>
                </a:rPr>
                <a:t>No</a:t>
              </a:r>
              <a:endParaRPr lang="en-US" altLang="en-US"/>
            </a:p>
          </p:txBody>
        </p:sp>
      </p:grpSp>
      <p:sp>
        <p:nvSpPr>
          <p:cNvPr id="1824789" name="Text Box 21"/>
          <p:cNvSpPr txBox="1">
            <a:spLocks noChangeArrowheads="1"/>
          </p:cNvSpPr>
          <p:nvPr/>
        </p:nvSpPr>
        <p:spPr bwMode="auto">
          <a:xfrm>
            <a:off x="1676400" y="5791200"/>
            <a:ext cx="807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V’</a:t>
            </a:r>
            <a:r>
              <a:rPr lang="en-US" altLang="en-US"/>
              <a:t>    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&gt;,...,&lt;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 baseline="-25000"/>
              <a:t>-1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i</a:t>
            </a:r>
            <a:r>
              <a:rPr lang="en-US" altLang="en-US" baseline="-25000"/>
              <a:t>-1</a:t>
            </a:r>
            <a:r>
              <a:rPr lang="en-US" altLang="en-US"/>
              <a:t>&gt;&gt;</a:t>
            </a:r>
          </a:p>
        </p:txBody>
      </p:sp>
      <p:sp>
        <p:nvSpPr>
          <p:cNvPr id="1824790" name="Text Box 22"/>
          <p:cNvSpPr txBox="1">
            <a:spLocks noChangeArrowheads="1"/>
          </p:cNvSpPr>
          <p:nvPr/>
        </p:nvSpPr>
        <p:spPr bwMode="auto">
          <a:xfrm>
            <a:off x="1704975" y="6292850"/>
            <a:ext cx="807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V’</a:t>
            </a:r>
            <a:r>
              <a:rPr lang="en-US" altLang="en-US"/>
              <a:t>-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&gt;,...,&lt;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 baseline="-25000"/>
              <a:t>-1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i</a:t>
            </a:r>
            <a:r>
              <a:rPr lang="en-US" altLang="en-US" baseline="-25000"/>
              <a:t>-1</a:t>
            </a:r>
            <a:r>
              <a:rPr lang="en-US" altLang="en-US"/>
              <a:t>&gt;&gt;</a:t>
            </a:r>
          </a:p>
        </p:txBody>
      </p:sp>
      <p:grpSp>
        <p:nvGrpSpPr>
          <p:cNvPr id="4" name="Group 23"/>
          <p:cNvGrpSpPr>
            <a:grpSpLocks/>
          </p:cNvGrpSpPr>
          <p:nvPr/>
        </p:nvGrpSpPr>
        <p:grpSpPr bwMode="auto">
          <a:xfrm>
            <a:off x="7924800" y="5791200"/>
            <a:ext cx="1084263" cy="1066800"/>
            <a:chOff x="4992" y="3648"/>
            <a:chExt cx="683" cy="672"/>
          </a:xfrm>
        </p:grpSpPr>
        <p:sp>
          <p:nvSpPr>
            <p:cNvPr id="302098" name="Rectangle 24"/>
            <p:cNvSpPr>
              <a:spLocks noChangeArrowheads="1"/>
            </p:cNvSpPr>
            <p:nvPr/>
          </p:nvSpPr>
          <p:spPr bwMode="auto">
            <a:xfrm>
              <a:off x="5184" y="3763"/>
              <a:ext cx="4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  <a:sym typeface="Symbol" pitchFamily="18" charset="2"/>
                </a:rPr>
                <a:t></a:t>
              </a:r>
              <a:r>
                <a:rPr lang="en-US" altLang="en-US">
                  <a:solidFill>
                    <a:schemeClr val="accent1"/>
                  </a:solidFill>
                </a:rPr>
                <a:t> </a:t>
              </a:r>
              <a:r>
                <a:rPr lang="en-US" altLang="en-US" i="1">
                  <a:solidFill>
                    <a:schemeClr val="accent1"/>
                  </a:solidFill>
                </a:rPr>
                <a:t>S</a:t>
              </a:r>
            </a:p>
          </p:txBody>
        </p:sp>
        <p:sp>
          <p:nvSpPr>
            <p:cNvPr id="302099" name="AutoShape 25"/>
            <p:cNvSpPr>
              <a:spLocks/>
            </p:cNvSpPr>
            <p:nvPr/>
          </p:nvSpPr>
          <p:spPr bwMode="auto">
            <a:xfrm>
              <a:off x="4992" y="3648"/>
              <a:ext cx="192" cy="672"/>
            </a:xfrm>
            <a:prstGeom prst="rightBrace">
              <a:avLst>
                <a:gd name="adj1" fmla="val 29167"/>
                <a:gd name="adj2" fmla="val 50000"/>
              </a:avLst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47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47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4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24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247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247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247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247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247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247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247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247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247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247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8247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8247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8247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8247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8247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8247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4771" grpId="0" autoUpdateAnimBg="0"/>
      <p:bldP spid="1824772" grpId="0" autoUpdateAnimBg="0"/>
      <p:bldP spid="1824773" grpId="0" autoUpdateAnimBg="0"/>
      <p:bldP spid="1824776" grpId="0"/>
      <p:bldP spid="1824777" grpId="0"/>
      <p:bldP spid="1824778" grpId="0"/>
      <p:bldP spid="1824784" grpId="0" autoUpdateAnimBg="0"/>
      <p:bldP spid="1824785" grpId="0" autoUpdateAnimBg="0"/>
      <p:bldP spid="1824789" grpId="0" autoUpdateAnimBg="0"/>
      <p:bldP spid="1824790" grpId="0" autoUpdateAnimBg="0"/>
    </p:bld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447800"/>
            <a:ext cx="8001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Construct a table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storing the cost of opt sol and bird’s advice.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each sub-instance.  </a:t>
            </a:r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530225" y="2667000"/>
            <a:ext cx="2365375" cy="2819400"/>
            <a:chOff x="529703" y="2667000"/>
            <a:chExt cx="2365897" cy="2819400"/>
          </a:xfrm>
        </p:grpSpPr>
        <p:sp>
          <p:nvSpPr>
            <p:cNvPr id="303160" name="Text Box 3"/>
            <p:cNvSpPr txBox="1">
              <a:spLocks noChangeArrowheads="1"/>
            </p:cNvSpPr>
            <p:nvPr/>
          </p:nvSpPr>
          <p:spPr bwMode="auto">
            <a:xfrm>
              <a:off x="697562" y="3068360"/>
              <a:ext cx="219803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Sub-Instances</a:t>
              </a:r>
              <a:endParaRPr lang="en-US" altLang="en-US" sz="2800"/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529703" y="2667000"/>
              <a:ext cx="841561" cy="5238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800" u="dbl" dirty="0">
                  <a:solidFill>
                    <a:srgbClr val="FF0000"/>
                  </a:solidFill>
                </a:rPr>
                <a:t>Map</a:t>
              </a:r>
            </a:p>
          </p:txBody>
        </p:sp>
        <p:sp>
          <p:nvSpPr>
            <p:cNvPr id="303162" name="Text Box 3"/>
            <p:cNvSpPr txBox="1">
              <a:spLocks noChangeArrowheads="1"/>
            </p:cNvSpPr>
            <p:nvPr/>
          </p:nvSpPr>
          <p:spPr bwMode="auto">
            <a:xfrm>
              <a:off x="1220542" y="3972580"/>
              <a:ext cx="13003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Indexes</a:t>
              </a:r>
              <a:endParaRPr lang="en-US" altLang="en-US" sz="2800"/>
            </a:p>
          </p:txBody>
        </p:sp>
        <p:sp>
          <p:nvSpPr>
            <p:cNvPr id="303163" name="Text Box 3"/>
            <p:cNvSpPr txBox="1">
              <a:spLocks noChangeArrowheads="1"/>
            </p:cNvSpPr>
            <p:nvPr/>
          </p:nvSpPr>
          <p:spPr bwMode="auto">
            <a:xfrm>
              <a:off x="851139" y="4963180"/>
              <a:ext cx="1955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Cell of table</a:t>
              </a:r>
              <a:endParaRPr lang="en-US" altLang="en-US" sz="2800"/>
            </a:p>
          </p:txBody>
        </p:sp>
        <p:sp>
          <p:nvSpPr>
            <p:cNvPr id="303164" name="Left-Right Arrow 37"/>
            <p:cNvSpPr>
              <a:spLocks noChangeArrowheads="1"/>
            </p:cNvSpPr>
            <p:nvPr/>
          </p:nvSpPr>
          <p:spPr bwMode="auto">
            <a:xfrm rot="5400000">
              <a:off x="1541212" y="36339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303165" name="Left-Right Arrow 39"/>
            <p:cNvSpPr>
              <a:spLocks noChangeArrowheads="1"/>
            </p:cNvSpPr>
            <p:nvPr/>
          </p:nvSpPr>
          <p:spPr bwMode="auto">
            <a:xfrm rot="5400000">
              <a:off x="1503112" y="45483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aphicFrame>
        <p:nvGraphicFramePr>
          <p:cNvPr id="47" name="Group 4"/>
          <p:cNvGraphicFramePr>
            <a:graphicFrameLocks noGrp="1"/>
          </p:cNvGraphicFramePr>
          <p:nvPr/>
        </p:nvGraphicFramePr>
        <p:xfrm>
          <a:off x="3952875" y="5864225"/>
          <a:ext cx="2447928" cy="993776"/>
        </p:xfrm>
        <a:graphic>
          <a:graphicData uri="http://schemas.openxmlformats.org/drawingml/2006/table">
            <a:tbl>
              <a:tblPr/>
              <a:tblGrid>
                <a:gridCol w="3497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97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4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Text Box 25"/>
          <p:cNvSpPr txBox="1">
            <a:spLocks noChangeArrowheads="1"/>
          </p:cNvSpPr>
          <p:nvPr/>
        </p:nvSpPr>
        <p:spPr bwMode="auto">
          <a:xfrm>
            <a:off x="3667125" y="6208713"/>
            <a:ext cx="2698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i</a:t>
            </a:r>
          </a:p>
        </p:txBody>
      </p:sp>
      <p:cxnSp>
        <p:nvCxnSpPr>
          <p:cNvPr id="54" name="Straight Arrow Connector 53"/>
          <p:cNvCxnSpPr>
            <a:cxnSpLocks noChangeShapeType="1"/>
          </p:cNvCxnSpPr>
          <p:nvPr/>
        </p:nvCxnSpPr>
        <p:spPr bwMode="auto">
          <a:xfrm rot="16200000" flipH="1">
            <a:off x="2324100" y="3543300"/>
            <a:ext cx="2209800" cy="7620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traight Arrow Connector 55"/>
          <p:cNvCxnSpPr>
            <a:cxnSpLocks noChangeShapeType="1"/>
          </p:cNvCxnSpPr>
          <p:nvPr/>
        </p:nvCxnSpPr>
        <p:spPr bwMode="auto">
          <a:xfrm rot="16200000" flipH="1">
            <a:off x="2476500" y="3848100"/>
            <a:ext cx="4191000" cy="12192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Rectangle 27"/>
          <p:cNvSpPr>
            <a:spLocks noChangeArrowheads="1"/>
          </p:cNvSpPr>
          <p:nvPr/>
        </p:nvSpPr>
        <p:spPr bwMode="auto">
          <a:xfrm>
            <a:off x="3581400" y="4648200"/>
            <a:ext cx="8077200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/>
              <a:t>“Which of first </a:t>
            </a:r>
            <a:r>
              <a:rPr lang="en-US" altLang="en-US" sz="2800" i="1"/>
              <a:t>i</a:t>
            </a:r>
            <a:r>
              <a:rPr lang="en-US" altLang="en-US" sz="2800"/>
              <a:t> objects </a:t>
            </a:r>
            <a:br>
              <a:rPr lang="en-US" altLang="en-US" sz="2800"/>
            </a:br>
            <a:r>
              <a:rPr lang="en-US" altLang="en-US" sz="2800"/>
              <a:t>  to put in a knapsack of size </a:t>
            </a:r>
            <a:r>
              <a:rPr lang="en-US" altLang="en-US" sz="2800" i="1"/>
              <a:t>v’</a:t>
            </a:r>
            <a:r>
              <a:rPr lang="en-US" altLang="en-US" sz="2800"/>
              <a:t>?”</a:t>
            </a:r>
            <a:endParaRPr lang="en-US" altLang="en-US" sz="4000">
              <a:solidFill>
                <a:schemeClr val="hlink"/>
              </a:solidFill>
            </a:endParaRPr>
          </a:p>
        </p:txBody>
      </p:sp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5029200" y="5405438"/>
            <a:ext cx="4238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v’</a:t>
            </a:r>
          </a:p>
        </p:txBody>
      </p: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3352800" y="2971800"/>
            <a:ext cx="58674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&lt;</a:t>
            </a:r>
            <a:r>
              <a:rPr lang="en-US" altLang="en-US" i="1">
                <a:solidFill>
                  <a:schemeClr val="accent2"/>
                </a:solidFill>
              </a:rPr>
              <a:t>V’</a:t>
            </a:r>
            <a:r>
              <a:rPr lang="en-US" altLang="en-US">
                <a:solidFill>
                  <a:schemeClr val="accent2"/>
                </a:solidFill>
              </a:rPr>
              <a:t>:&lt;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1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p</a:t>
            </a:r>
            <a:r>
              <a:rPr lang="en-US" altLang="en-US" i="1" baseline="-25000">
                <a:solidFill>
                  <a:schemeClr val="accent2"/>
                </a:solidFill>
              </a:rPr>
              <a:t>1</a:t>
            </a:r>
            <a:r>
              <a:rPr lang="en-US" altLang="en-US">
                <a:solidFill>
                  <a:schemeClr val="accent2"/>
                </a:solidFill>
              </a:rPr>
              <a:t>&gt;,&lt;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2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p</a:t>
            </a:r>
            <a:r>
              <a:rPr lang="en-US" altLang="en-US" i="1" baseline="-25000">
                <a:solidFill>
                  <a:schemeClr val="accent2"/>
                </a:solidFill>
              </a:rPr>
              <a:t>2</a:t>
            </a:r>
            <a:r>
              <a:rPr lang="en-US" altLang="en-US">
                <a:solidFill>
                  <a:schemeClr val="accent2"/>
                </a:solidFill>
              </a:rPr>
              <a:t>&gt;,......,&lt;</a:t>
            </a:r>
            <a:r>
              <a:rPr lang="en-US" altLang="en-US" i="1">
                <a:solidFill>
                  <a:schemeClr val="accent2"/>
                </a:solidFill>
              </a:rPr>
              <a:t>v</a:t>
            </a:r>
            <a:r>
              <a:rPr lang="en-US" altLang="en-US" i="1" baseline="-25000">
                <a:solidFill>
                  <a:schemeClr val="accent2"/>
                </a:solidFill>
              </a:rPr>
              <a:t>i</a:t>
            </a:r>
            <a:r>
              <a:rPr lang="en-US" altLang="en-US">
                <a:solidFill>
                  <a:schemeClr val="accent2"/>
                </a:solidFill>
              </a:rPr>
              <a:t>,</a:t>
            </a:r>
            <a:r>
              <a:rPr lang="en-US" altLang="en-US" i="1">
                <a:solidFill>
                  <a:schemeClr val="accent2"/>
                </a:solidFill>
              </a:rPr>
              <a:t>p</a:t>
            </a:r>
            <a:r>
              <a:rPr lang="en-US" altLang="en-US" i="1" baseline="-25000">
                <a:solidFill>
                  <a:schemeClr val="accent2"/>
                </a:solidFill>
              </a:rPr>
              <a:t>i</a:t>
            </a:r>
            <a:r>
              <a:rPr lang="en-US" altLang="en-US">
                <a:solidFill>
                  <a:schemeClr val="accent2"/>
                </a:solidFill>
              </a:rPr>
              <a:t>&gt;&gt;.</a:t>
            </a:r>
          </a:p>
        </p:txBody>
      </p:sp>
      <p:grpSp>
        <p:nvGrpSpPr>
          <p:cNvPr id="3" name="Group 26"/>
          <p:cNvGrpSpPr>
            <a:grpSpLocks/>
          </p:cNvGrpSpPr>
          <p:nvPr/>
        </p:nvGrpSpPr>
        <p:grpSpPr bwMode="auto">
          <a:xfrm>
            <a:off x="3617913" y="3902075"/>
            <a:ext cx="5221287" cy="588963"/>
            <a:chOff x="3617141" y="3901437"/>
            <a:chExt cx="5222059" cy="590328"/>
          </a:xfrm>
        </p:grpSpPr>
        <p:sp>
          <p:nvSpPr>
            <p:cNvPr id="303158" name="Text Box 6"/>
            <p:cNvSpPr txBox="1">
              <a:spLocks noChangeArrowheads="1"/>
            </p:cNvSpPr>
            <p:nvPr/>
          </p:nvSpPr>
          <p:spPr bwMode="auto">
            <a:xfrm>
              <a:off x="6472237" y="3901437"/>
              <a:ext cx="2366963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  </a:t>
              </a:r>
              <a:r>
                <a:rPr lang="en-US" altLang="en-US" i="1"/>
                <a:t>i</a:t>
              </a:r>
              <a:r>
                <a:rPr lang="en-US" altLang="en-US"/>
                <a:t> 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</a:t>
              </a:r>
              <a:r>
                <a:rPr lang="en-US" altLang="en-US" i="1"/>
                <a:t>n</a:t>
              </a:r>
              <a:r>
                <a:rPr lang="en-US" altLang="en-US"/>
                <a:t>]</a:t>
              </a:r>
            </a:p>
          </p:txBody>
        </p:sp>
        <p:sp>
          <p:nvSpPr>
            <p:cNvPr id="303159" name="Text Box 8"/>
            <p:cNvSpPr txBox="1">
              <a:spLocks noChangeArrowheads="1"/>
            </p:cNvSpPr>
            <p:nvPr/>
          </p:nvSpPr>
          <p:spPr bwMode="auto">
            <a:xfrm>
              <a:off x="3617141" y="3912327"/>
              <a:ext cx="2376488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V’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</a:t>
              </a:r>
              <a:r>
                <a:rPr lang="en-US" altLang="en-US" i="1"/>
                <a:t>V</a:t>
              </a:r>
              <a:r>
                <a:rPr lang="en-US" altLang="en-US"/>
                <a:t>]</a:t>
              </a:r>
            </a:p>
          </p:txBody>
        </p:sp>
      </p:grpSp>
      <p:sp>
        <p:nvSpPr>
          <p:cNvPr id="303157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Table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  <p:bldP spid="52" grpId="0"/>
      <p:bldP spid="60" grpId="0"/>
      <p:bldP spid="25" grpId="0"/>
      <p:bldP spid="21" grpId="0"/>
    </p:bld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Table</a:t>
            </a:r>
          </a:p>
        </p:txBody>
      </p:sp>
      <p:grpSp>
        <p:nvGrpSpPr>
          <p:cNvPr id="304131" name="Group 3"/>
          <p:cNvGrpSpPr>
            <a:grpSpLocks/>
          </p:cNvGrpSpPr>
          <p:nvPr/>
        </p:nvGrpSpPr>
        <p:grpSpPr bwMode="auto">
          <a:xfrm>
            <a:off x="273050" y="838200"/>
            <a:ext cx="8899525" cy="1143000"/>
            <a:chOff x="172" y="528"/>
            <a:chExt cx="5606" cy="720"/>
          </a:xfrm>
        </p:grpSpPr>
        <p:sp>
          <p:nvSpPr>
            <p:cNvPr id="304280" name="Text Box 4"/>
            <p:cNvSpPr txBox="1">
              <a:spLocks noChangeArrowheads="1"/>
            </p:cNvSpPr>
            <p:nvPr/>
          </p:nvSpPr>
          <p:spPr bwMode="auto">
            <a:xfrm>
              <a:off x="172" y="528"/>
              <a:ext cx="38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complete set</a:t>
              </a:r>
              <a:r>
                <a:rPr lang="en-US" altLang="en-US" i="1"/>
                <a:t> </a:t>
              </a:r>
              <a:r>
                <a:rPr lang="en-US" altLang="en-US" i="1">
                  <a:solidFill>
                    <a:schemeClr val="accent1"/>
                  </a:solidFill>
                </a:rPr>
                <a:t>S</a:t>
              </a:r>
              <a:r>
                <a:rPr lang="en-US" altLang="en-US"/>
                <a:t> of </a:t>
              </a:r>
              <a:r>
                <a:rPr lang="en-US" altLang="en-US">
                  <a:solidFill>
                    <a:schemeClr val="accent1"/>
                  </a:solidFill>
                </a:rPr>
                <a:t>sub-Instances.</a:t>
              </a:r>
            </a:p>
          </p:txBody>
        </p:sp>
        <p:grpSp>
          <p:nvGrpSpPr>
            <p:cNvPr id="304281" name="Group 5"/>
            <p:cNvGrpSpPr>
              <a:grpSpLocks/>
            </p:cNvGrpSpPr>
            <p:nvPr/>
          </p:nvGrpSpPr>
          <p:grpSpPr bwMode="auto">
            <a:xfrm>
              <a:off x="384" y="627"/>
              <a:ext cx="5394" cy="621"/>
              <a:chOff x="384" y="1299"/>
              <a:chExt cx="5394" cy="621"/>
            </a:xfrm>
          </p:grpSpPr>
          <p:sp>
            <p:nvSpPr>
              <p:cNvPr id="304282" name="Text Box 6"/>
              <p:cNvSpPr txBox="1">
                <a:spLocks noChangeArrowheads="1"/>
              </p:cNvSpPr>
              <p:nvPr/>
            </p:nvSpPr>
            <p:spPr bwMode="auto">
              <a:xfrm>
                <a:off x="4253" y="1555"/>
                <a:ext cx="14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  </a:t>
                </a:r>
                <a:r>
                  <a:rPr lang="en-US" altLang="en-US" i="1"/>
                  <a:t>i</a:t>
                </a:r>
                <a:r>
                  <a:rPr lang="en-US" altLang="en-US"/>
                  <a:t> 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n</a:t>
                </a:r>
                <a:r>
                  <a:rPr lang="en-US" altLang="en-US"/>
                  <a:t>]</a:t>
                </a:r>
              </a:p>
            </p:txBody>
          </p:sp>
          <p:sp>
            <p:nvSpPr>
              <p:cNvPr id="304283" name="Text Box 7"/>
              <p:cNvSpPr txBox="1">
                <a:spLocks noChangeArrowheads="1"/>
              </p:cNvSpPr>
              <p:nvPr/>
            </p:nvSpPr>
            <p:spPr bwMode="auto">
              <a:xfrm>
                <a:off x="384" y="1458"/>
                <a:ext cx="508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&lt;</a:t>
                </a:r>
                <a:r>
                  <a:rPr lang="en-US" altLang="en-US" i="1"/>
                  <a:t>V’</a:t>
                </a:r>
                <a:r>
                  <a:rPr lang="en-US" altLang="en-US"/>
                  <a:t>:&lt;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&gt;,&lt;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&gt;,......,&lt;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&gt;&gt;.</a:t>
                </a:r>
              </a:p>
            </p:txBody>
          </p:sp>
          <p:sp>
            <p:nvSpPr>
              <p:cNvPr id="304284" name="Text Box 8"/>
              <p:cNvSpPr txBox="1">
                <a:spLocks noChangeArrowheads="1"/>
              </p:cNvSpPr>
              <p:nvPr/>
            </p:nvSpPr>
            <p:spPr bwMode="auto">
              <a:xfrm>
                <a:off x="4281" y="1299"/>
                <a:ext cx="149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</a:t>
                </a:r>
                <a:r>
                  <a:rPr lang="en-US" altLang="en-US" i="1"/>
                  <a:t>V’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V</a:t>
                </a:r>
                <a:r>
                  <a:rPr lang="en-US" altLang="en-US"/>
                  <a:t>]</a:t>
                </a:r>
              </a:p>
            </p:txBody>
          </p:sp>
        </p:grpSp>
      </p:grpSp>
      <p:graphicFrame>
        <p:nvGraphicFramePr>
          <p:cNvPr id="1825801" name="Group 9"/>
          <p:cNvGraphicFramePr>
            <a:graphicFrameLocks noGrp="1"/>
          </p:cNvGraphicFramePr>
          <p:nvPr/>
        </p:nvGraphicFramePr>
        <p:xfrm>
          <a:off x="2819400" y="2489200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04251" name="Text Box 128"/>
          <p:cNvSpPr txBox="1">
            <a:spLocks noChangeArrowheads="1"/>
          </p:cNvSpPr>
          <p:nvPr/>
        </p:nvSpPr>
        <p:spPr bwMode="auto">
          <a:xfrm>
            <a:off x="2432050" y="24542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0</a:t>
            </a:r>
          </a:p>
        </p:txBody>
      </p:sp>
      <p:sp>
        <p:nvSpPr>
          <p:cNvPr id="304252" name="Text Box 129"/>
          <p:cNvSpPr txBox="1">
            <a:spLocks noChangeArrowheads="1"/>
          </p:cNvSpPr>
          <p:nvPr/>
        </p:nvSpPr>
        <p:spPr bwMode="auto">
          <a:xfrm>
            <a:off x="2452688" y="294322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1</a:t>
            </a:r>
          </a:p>
        </p:txBody>
      </p:sp>
      <p:sp>
        <p:nvSpPr>
          <p:cNvPr id="1825922" name="Text Box 130"/>
          <p:cNvSpPr txBox="1">
            <a:spLocks noChangeArrowheads="1"/>
          </p:cNvSpPr>
          <p:nvPr/>
        </p:nvSpPr>
        <p:spPr bwMode="auto">
          <a:xfrm>
            <a:off x="2251075" y="4514850"/>
            <a:ext cx="63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i</a:t>
            </a:r>
            <a:r>
              <a:rPr lang="en-US" altLang="en-US"/>
              <a:t>-1</a:t>
            </a:r>
          </a:p>
        </p:txBody>
      </p:sp>
      <p:sp>
        <p:nvSpPr>
          <p:cNvPr id="304254" name="Text Box 131"/>
          <p:cNvSpPr txBox="1">
            <a:spLocks noChangeArrowheads="1"/>
          </p:cNvSpPr>
          <p:nvPr/>
        </p:nvSpPr>
        <p:spPr bwMode="auto">
          <a:xfrm>
            <a:off x="2403475" y="603885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n</a:t>
            </a:r>
          </a:p>
        </p:txBody>
      </p:sp>
      <p:sp>
        <p:nvSpPr>
          <p:cNvPr id="304255" name="Text Box 132"/>
          <p:cNvSpPr txBox="1">
            <a:spLocks noChangeArrowheads="1"/>
          </p:cNvSpPr>
          <p:nvPr/>
        </p:nvSpPr>
        <p:spPr bwMode="auto">
          <a:xfrm>
            <a:off x="2895600" y="19351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0</a:t>
            </a:r>
          </a:p>
        </p:txBody>
      </p:sp>
      <p:sp>
        <p:nvSpPr>
          <p:cNvPr id="304256" name="Text Box 133"/>
          <p:cNvSpPr txBox="1">
            <a:spLocks noChangeArrowheads="1"/>
          </p:cNvSpPr>
          <p:nvPr/>
        </p:nvSpPr>
        <p:spPr bwMode="auto">
          <a:xfrm>
            <a:off x="3360738" y="19335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1</a:t>
            </a:r>
          </a:p>
        </p:txBody>
      </p:sp>
      <p:sp>
        <p:nvSpPr>
          <p:cNvPr id="304257" name="Text Box 134"/>
          <p:cNvSpPr txBox="1">
            <a:spLocks noChangeArrowheads="1"/>
          </p:cNvSpPr>
          <p:nvPr/>
        </p:nvSpPr>
        <p:spPr bwMode="auto">
          <a:xfrm>
            <a:off x="2433638" y="34718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</a:t>
            </a:r>
          </a:p>
        </p:txBody>
      </p:sp>
      <p:sp>
        <p:nvSpPr>
          <p:cNvPr id="304258" name="Text Box 135"/>
          <p:cNvSpPr txBox="1">
            <a:spLocks noChangeArrowheads="1"/>
          </p:cNvSpPr>
          <p:nvPr/>
        </p:nvSpPr>
        <p:spPr bwMode="auto">
          <a:xfrm>
            <a:off x="3879850" y="19351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</a:t>
            </a:r>
          </a:p>
        </p:txBody>
      </p:sp>
      <p:sp>
        <p:nvSpPr>
          <p:cNvPr id="1825928" name="Text Box 136"/>
          <p:cNvSpPr txBox="1">
            <a:spLocks noChangeArrowheads="1"/>
          </p:cNvSpPr>
          <p:nvPr/>
        </p:nvSpPr>
        <p:spPr bwMode="auto">
          <a:xfrm>
            <a:off x="4572000" y="1935163"/>
            <a:ext cx="957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V’</a:t>
            </a:r>
            <a:r>
              <a:rPr lang="en-US" altLang="en-US"/>
              <a:t>-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</a:p>
        </p:txBody>
      </p:sp>
      <p:sp>
        <p:nvSpPr>
          <p:cNvPr id="304260" name="Text Box 137"/>
          <p:cNvSpPr txBox="1">
            <a:spLocks noChangeArrowheads="1"/>
          </p:cNvSpPr>
          <p:nvPr/>
        </p:nvSpPr>
        <p:spPr bwMode="auto">
          <a:xfrm>
            <a:off x="8432800" y="1938338"/>
            <a:ext cx="431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</a:t>
            </a:r>
          </a:p>
        </p:txBody>
      </p:sp>
      <p:sp>
        <p:nvSpPr>
          <p:cNvPr id="304261" name="Text Box 138"/>
          <p:cNvSpPr txBox="1">
            <a:spLocks noChangeArrowheads="1"/>
          </p:cNvSpPr>
          <p:nvPr/>
        </p:nvSpPr>
        <p:spPr bwMode="auto">
          <a:xfrm>
            <a:off x="6397625" y="1935163"/>
            <a:ext cx="5667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V’</a:t>
            </a:r>
          </a:p>
        </p:txBody>
      </p:sp>
      <p:sp>
        <p:nvSpPr>
          <p:cNvPr id="1825931" name="Rectangle 139"/>
          <p:cNvSpPr>
            <a:spLocks noChangeArrowheads="1"/>
          </p:cNvSpPr>
          <p:nvPr/>
        </p:nvSpPr>
        <p:spPr bwMode="auto">
          <a:xfrm>
            <a:off x="6400800" y="4572000"/>
            <a:ext cx="457200" cy="457200"/>
          </a:xfrm>
          <a:prstGeom prst="rect">
            <a:avLst/>
          </a:prstGeom>
          <a:noFill/>
          <a:ln w="25400" algn="ctr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04263" name="Text Box 140"/>
          <p:cNvSpPr txBox="1">
            <a:spLocks noChangeArrowheads="1"/>
          </p:cNvSpPr>
          <p:nvPr/>
        </p:nvSpPr>
        <p:spPr bwMode="auto">
          <a:xfrm>
            <a:off x="2417763" y="5045075"/>
            <a:ext cx="296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</a:t>
            </a:r>
          </a:p>
        </p:txBody>
      </p:sp>
      <p:sp>
        <p:nvSpPr>
          <p:cNvPr id="1825933" name="Rectangle 141"/>
          <p:cNvSpPr>
            <a:spLocks noChangeArrowheads="1"/>
          </p:cNvSpPr>
          <p:nvPr/>
        </p:nvSpPr>
        <p:spPr bwMode="auto">
          <a:xfrm>
            <a:off x="6399213" y="5105400"/>
            <a:ext cx="457200" cy="457200"/>
          </a:xfrm>
          <a:prstGeom prst="rect">
            <a:avLst/>
          </a:prstGeom>
          <a:noFill/>
          <a:ln w="25400" algn="ctr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25934" name="Rectangle 142"/>
          <p:cNvSpPr>
            <a:spLocks noChangeArrowheads="1"/>
          </p:cNvSpPr>
          <p:nvPr/>
        </p:nvSpPr>
        <p:spPr bwMode="auto">
          <a:xfrm>
            <a:off x="4875213" y="4572000"/>
            <a:ext cx="457200" cy="457200"/>
          </a:xfrm>
          <a:prstGeom prst="rect">
            <a:avLst/>
          </a:prstGeom>
          <a:noFill/>
          <a:ln w="25400" algn="ctr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25935" name="Rectangle 143"/>
          <p:cNvSpPr>
            <a:spLocks noChangeArrowheads="1"/>
          </p:cNvSpPr>
          <p:nvPr/>
        </p:nvSpPr>
        <p:spPr bwMode="auto">
          <a:xfrm>
            <a:off x="1177925" y="4957763"/>
            <a:ext cx="95567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Yes</a:t>
            </a:r>
            <a:endParaRPr lang="en-US" altLang="en-US"/>
          </a:p>
        </p:txBody>
      </p:sp>
      <p:grpSp>
        <p:nvGrpSpPr>
          <p:cNvPr id="4" name="Group 144"/>
          <p:cNvGrpSpPr>
            <a:grpSpLocks/>
          </p:cNvGrpSpPr>
          <p:nvPr/>
        </p:nvGrpSpPr>
        <p:grpSpPr bwMode="auto">
          <a:xfrm>
            <a:off x="457200" y="4495800"/>
            <a:ext cx="1441450" cy="766763"/>
            <a:chOff x="96" y="3693"/>
            <a:chExt cx="908" cy="483"/>
          </a:xfrm>
        </p:grpSpPr>
        <p:pic>
          <p:nvPicPr>
            <p:cNvPr id="304278" name="Picture 145" descr="an02380_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369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279" name="Rectangle 146"/>
            <p:cNvSpPr>
              <a:spLocks noChangeArrowheads="1"/>
            </p:cNvSpPr>
            <p:nvPr/>
          </p:nvSpPr>
          <p:spPr bwMode="auto">
            <a:xfrm>
              <a:off x="546" y="3693"/>
              <a:ext cx="45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>
                  <a:solidFill>
                    <a:schemeClr val="hlink"/>
                  </a:solidFill>
                </a:rPr>
                <a:t>No</a:t>
              </a:r>
              <a:endParaRPr lang="en-US" altLang="en-US"/>
            </a:p>
          </p:txBody>
        </p:sp>
      </p:grpSp>
      <p:sp>
        <p:nvSpPr>
          <p:cNvPr id="1825939" name="Text Box 147"/>
          <p:cNvSpPr txBox="1">
            <a:spLocks noChangeArrowheads="1"/>
          </p:cNvSpPr>
          <p:nvPr/>
        </p:nvSpPr>
        <p:spPr bwMode="auto">
          <a:xfrm>
            <a:off x="0" y="2179638"/>
            <a:ext cx="2476500" cy="2528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OptSol Cost </a:t>
            </a:r>
            <a:br>
              <a:rPr lang="en-US" altLang="en-US"/>
            </a:br>
            <a:r>
              <a:rPr lang="en-US" altLang="en-US"/>
              <a:t>&amp; </a:t>
            </a:r>
            <a:br>
              <a:rPr lang="en-US" altLang="en-US"/>
            </a:br>
            <a:r>
              <a:rPr lang="en-US" altLang="en-US"/>
              <a:t>Bird’s Advice</a:t>
            </a:r>
            <a:br>
              <a:rPr lang="en-US" altLang="en-US"/>
            </a:br>
            <a:r>
              <a:rPr lang="en-US" altLang="en-US"/>
              <a:t>for this </a:t>
            </a:r>
          </a:p>
          <a:p>
            <a:pPr algn="ctr"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sub-Instance</a:t>
            </a:r>
          </a:p>
        </p:txBody>
      </p:sp>
      <p:sp>
        <p:nvSpPr>
          <p:cNvPr id="1825940" name="Text Box 148"/>
          <p:cNvSpPr txBox="1">
            <a:spLocks noChangeArrowheads="1"/>
          </p:cNvSpPr>
          <p:nvPr/>
        </p:nvSpPr>
        <p:spPr bwMode="auto">
          <a:xfrm>
            <a:off x="592138" y="5867400"/>
            <a:ext cx="175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Our cost?</a:t>
            </a:r>
          </a:p>
        </p:txBody>
      </p:sp>
      <p:grpSp>
        <p:nvGrpSpPr>
          <p:cNvPr id="5" name="Group 149"/>
          <p:cNvGrpSpPr>
            <a:grpSpLocks/>
          </p:cNvGrpSpPr>
          <p:nvPr/>
        </p:nvGrpSpPr>
        <p:grpSpPr bwMode="auto">
          <a:xfrm>
            <a:off x="6553200" y="4591050"/>
            <a:ext cx="1538288" cy="742950"/>
            <a:chOff x="4128" y="2892"/>
            <a:chExt cx="969" cy="468"/>
          </a:xfrm>
        </p:grpSpPr>
        <p:sp>
          <p:nvSpPr>
            <p:cNvPr id="304276" name="Freeform 150"/>
            <p:cNvSpPr>
              <a:spLocks/>
            </p:cNvSpPr>
            <p:nvPr/>
          </p:nvSpPr>
          <p:spPr bwMode="auto">
            <a:xfrm>
              <a:off x="4128" y="2976"/>
              <a:ext cx="344" cy="384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77" name="Text Box 151"/>
            <p:cNvSpPr txBox="1">
              <a:spLocks noChangeArrowheads="1"/>
            </p:cNvSpPr>
            <p:nvPr/>
          </p:nvSpPr>
          <p:spPr bwMode="auto">
            <a:xfrm>
              <a:off x="4454" y="2892"/>
              <a:ext cx="64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hlink"/>
                  </a:solidFill>
                </a:rPr>
                <a:t>same</a:t>
              </a:r>
            </a:p>
          </p:txBody>
        </p:sp>
      </p:grpSp>
      <p:sp>
        <p:nvSpPr>
          <p:cNvPr id="304271" name="Text Box 152"/>
          <p:cNvSpPr txBox="1">
            <a:spLocks noChangeArrowheads="1"/>
          </p:cNvSpPr>
          <p:nvPr/>
        </p:nvSpPr>
        <p:spPr bwMode="auto">
          <a:xfrm>
            <a:off x="5394325" y="4133850"/>
            <a:ext cx="184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grpSp>
        <p:nvGrpSpPr>
          <p:cNvPr id="6" name="Group 153"/>
          <p:cNvGrpSpPr>
            <a:grpSpLocks/>
          </p:cNvGrpSpPr>
          <p:nvPr/>
        </p:nvGrpSpPr>
        <p:grpSpPr bwMode="auto">
          <a:xfrm>
            <a:off x="5029200" y="4068763"/>
            <a:ext cx="1882775" cy="1265237"/>
            <a:chOff x="3168" y="2563"/>
            <a:chExt cx="1186" cy="797"/>
          </a:xfrm>
        </p:grpSpPr>
        <p:sp>
          <p:nvSpPr>
            <p:cNvPr id="304274" name="Freeform 154"/>
            <p:cNvSpPr>
              <a:spLocks/>
            </p:cNvSpPr>
            <p:nvPr/>
          </p:nvSpPr>
          <p:spPr bwMode="auto">
            <a:xfrm>
              <a:off x="3168" y="2920"/>
              <a:ext cx="960" cy="440"/>
            </a:xfrm>
            <a:custGeom>
              <a:avLst/>
              <a:gdLst>
                <a:gd name="T0" fmla="*/ 0 w 960"/>
                <a:gd name="T1" fmla="*/ 104 h 440"/>
                <a:gd name="T2" fmla="*/ 480 w 960"/>
                <a:gd name="T3" fmla="*/ 56 h 440"/>
                <a:gd name="T4" fmla="*/ 960 w 960"/>
                <a:gd name="T5" fmla="*/ 440 h 440"/>
                <a:gd name="T6" fmla="*/ 0 60000 65536"/>
                <a:gd name="T7" fmla="*/ 0 60000 65536"/>
                <a:gd name="T8" fmla="*/ 0 60000 65536"/>
                <a:gd name="T9" fmla="*/ 0 w 960"/>
                <a:gd name="T10" fmla="*/ 0 h 440"/>
                <a:gd name="T11" fmla="*/ 960 w 960"/>
                <a:gd name="T12" fmla="*/ 440 h 4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0" h="440">
                  <a:moveTo>
                    <a:pt x="0" y="104"/>
                  </a:moveTo>
                  <a:cubicBezTo>
                    <a:pt x="160" y="52"/>
                    <a:pt x="320" y="0"/>
                    <a:pt x="480" y="56"/>
                  </a:cubicBezTo>
                  <a:cubicBezTo>
                    <a:pt x="640" y="112"/>
                    <a:pt x="800" y="276"/>
                    <a:pt x="960" y="440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75" name="Text Box 155"/>
            <p:cNvSpPr txBox="1">
              <a:spLocks noChangeArrowheads="1"/>
            </p:cNvSpPr>
            <p:nvPr/>
          </p:nvSpPr>
          <p:spPr bwMode="auto">
            <a:xfrm>
              <a:off x="3264" y="2563"/>
              <a:ext cx="10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hlink"/>
                  </a:solidFill>
                </a:rPr>
                <a:t>same </a:t>
              </a:r>
              <a:r>
                <a:rPr lang="en-US" altLang="en-US"/>
                <a:t>+</a:t>
              </a:r>
              <a:r>
                <a:rPr lang="en-US" altLang="en-US">
                  <a:solidFill>
                    <a:srgbClr val="FF66FF"/>
                  </a:solidFill>
                </a:rPr>
                <a:t> </a:t>
              </a:r>
              <a:r>
                <a:rPr lang="en-US" altLang="en-US" i="1"/>
                <a:t>p</a:t>
              </a:r>
              <a:r>
                <a:rPr lang="en-US" altLang="en-US" i="1" baseline="-25000"/>
                <a:t>i</a:t>
              </a:r>
            </a:p>
          </p:txBody>
        </p:sp>
      </p:grpSp>
      <p:sp>
        <p:nvSpPr>
          <p:cNvPr id="1825948" name="Text Box 156"/>
          <p:cNvSpPr txBox="1">
            <a:spLocks noChangeArrowheads="1"/>
          </p:cNvSpPr>
          <p:nvPr/>
        </p:nvSpPr>
        <p:spPr bwMode="auto">
          <a:xfrm>
            <a:off x="5715000" y="5429250"/>
            <a:ext cx="18557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Take best </a:t>
            </a:r>
            <a:br>
              <a:rPr lang="en-US" altLang="en-US">
                <a:solidFill>
                  <a:schemeClr val="hlink"/>
                </a:solidFill>
              </a:rPr>
            </a:br>
            <a:r>
              <a:rPr lang="en-US" altLang="en-US">
                <a:solidFill>
                  <a:schemeClr val="hlink"/>
                </a:solidFill>
              </a:rPr>
              <a:t>of best.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59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59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259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25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25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25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259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259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25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25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259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259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259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8259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8259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8259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825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825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8259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8259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5922" grpId="0"/>
      <p:bldP spid="1825928" grpId="0"/>
      <p:bldP spid="1825931" grpId="0" animBg="1"/>
      <p:bldP spid="1825933" grpId="0" animBg="1"/>
      <p:bldP spid="1825934" grpId="0" animBg="1"/>
      <p:bldP spid="1825935" grpId="0"/>
      <p:bldP spid="1825939" grpId="0"/>
      <p:bldP spid="1825940" grpId="0"/>
      <p:bldP spid="1825940" grpId="1"/>
      <p:bldP spid="1825940" grpId="2"/>
      <p:bldP spid="1825948" grpId="0"/>
    </p:bld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Table</a:t>
            </a:r>
          </a:p>
        </p:txBody>
      </p:sp>
      <p:grpSp>
        <p:nvGrpSpPr>
          <p:cNvPr id="305155" name="Group 3"/>
          <p:cNvGrpSpPr>
            <a:grpSpLocks/>
          </p:cNvGrpSpPr>
          <p:nvPr/>
        </p:nvGrpSpPr>
        <p:grpSpPr bwMode="auto">
          <a:xfrm>
            <a:off x="273050" y="838200"/>
            <a:ext cx="8899525" cy="1143000"/>
            <a:chOff x="172" y="528"/>
            <a:chExt cx="5606" cy="720"/>
          </a:xfrm>
        </p:grpSpPr>
        <p:sp>
          <p:nvSpPr>
            <p:cNvPr id="305298" name="Text Box 4"/>
            <p:cNvSpPr txBox="1">
              <a:spLocks noChangeArrowheads="1"/>
            </p:cNvSpPr>
            <p:nvPr/>
          </p:nvSpPr>
          <p:spPr bwMode="auto">
            <a:xfrm>
              <a:off x="172" y="528"/>
              <a:ext cx="38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complete set </a:t>
              </a:r>
              <a:r>
                <a:rPr lang="en-US" altLang="en-US" i="1">
                  <a:solidFill>
                    <a:schemeClr val="accent1"/>
                  </a:solidFill>
                </a:rPr>
                <a:t>S</a:t>
              </a:r>
              <a:r>
                <a:rPr lang="en-US" altLang="en-US"/>
                <a:t>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.</a:t>
              </a:r>
            </a:p>
          </p:txBody>
        </p:sp>
        <p:grpSp>
          <p:nvGrpSpPr>
            <p:cNvPr id="305299" name="Group 5"/>
            <p:cNvGrpSpPr>
              <a:grpSpLocks/>
            </p:cNvGrpSpPr>
            <p:nvPr/>
          </p:nvGrpSpPr>
          <p:grpSpPr bwMode="auto">
            <a:xfrm>
              <a:off x="384" y="627"/>
              <a:ext cx="5394" cy="621"/>
              <a:chOff x="384" y="1299"/>
              <a:chExt cx="5394" cy="621"/>
            </a:xfrm>
          </p:grpSpPr>
          <p:sp>
            <p:nvSpPr>
              <p:cNvPr id="305300" name="Text Box 6"/>
              <p:cNvSpPr txBox="1">
                <a:spLocks noChangeArrowheads="1"/>
              </p:cNvSpPr>
              <p:nvPr/>
            </p:nvSpPr>
            <p:spPr bwMode="auto">
              <a:xfrm>
                <a:off x="4253" y="1555"/>
                <a:ext cx="14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  </a:t>
                </a:r>
                <a:r>
                  <a:rPr lang="en-US" altLang="en-US" i="1"/>
                  <a:t>i</a:t>
                </a:r>
                <a:r>
                  <a:rPr lang="en-US" altLang="en-US"/>
                  <a:t> 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n</a:t>
                </a:r>
                <a:r>
                  <a:rPr lang="en-US" altLang="en-US"/>
                  <a:t>]</a:t>
                </a:r>
              </a:p>
            </p:txBody>
          </p:sp>
          <p:sp>
            <p:nvSpPr>
              <p:cNvPr id="305301" name="Text Box 7"/>
              <p:cNvSpPr txBox="1">
                <a:spLocks noChangeArrowheads="1"/>
              </p:cNvSpPr>
              <p:nvPr/>
            </p:nvSpPr>
            <p:spPr bwMode="auto">
              <a:xfrm>
                <a:off x="384" y="1458"/>
                <a:ext cx="508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&lt;</a:t>
                </a:r>
                <a:r>
                  <a:rPr lang="en-US" altLang="en-US" i="1"/>
                  <a:t>V’</a:t>
                </a:r>
                <a:r>
                  <a:rPr lang="en-US" altLang="en-US"/>
                  <a:t>:&lt;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&gt;,&lt;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&gt;,......,&lt;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&gt;&gt;.</a:t>
                </a:r>
              </a:p>
            </p:txBody>
          </p:sp>
          <p:sp>
            <p:nvSpPr>
              <p:cNvPr id="305302" name="Text Box 8"/>
              <p:cNvSpPr txBox="1">
                <a:spLocks noChangeArrowheads="1"/>
              </p:cNvSpPr>
              <p:nvPr/>
            </p:nvSpPr>
            <p:spPr bwMode="auto">
              <a:xfrm>
                <a:off x="4281" y="1299"/>
                <a:ext cx="149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</a:t>
                </a:r>
                <a:r>
                  <a:rPr lang="en-US" altLang="en-US" i="1"/>
                  <a:t>V’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V</a:t>
                </a:r>
                <a:r>
                  <a:rPr lang="en-US" altLang="en-US"/>
                  <a:t>]</a:t>
                </a:r>
              </a:p>
            </p:txBody>
          </p:sp>
        </p:grpSp>
      </p:grpSp>
      <p:graphicFrame>
        <p:nvGraphicFramePr>
          <p:cNvPr id="1826825" name="Group 9"/>
          <p:cNvGraphicFramePr>
            <a:graphicFrameLocks noGrp="1"/>
          </p:cNvGraphicFramePr>
          <p:nvPr/>
        </p:nvGraphicFramePr>
        <p:xfrm>
          <a:off x="2819400" y="2489200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05275" name="Text Box 128"/>
          <p:cNvSpPr txBox="1">
            <a:spLocks noChangeArrowheads="1"/>
          </p:cNvSpPr>
          <p:nvPr/>
        </p:nvSpPr>
        <p:spPr bwMode="auto">
          <a:xfrm>
            <a:off x="2432050" y="24542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0</a:t>
            </a:r>
          </a:p>
        </p:txBody>
      </p:sp>
      <p:sp>
        <p:nvSpPr>
          <p:cNvPr id="305276" name="Text Box 129"/>
          <p:cNvSpPr txBox="1">
            <a:spLocks noChangeArrowheads="1"/>
          </p:cNvSpPr>
          <p:nvPr/>
        </p:nvSpPr>
        <p:spPr bwMode="auto">
          <a:xfrm>
            <a:off x="2452688" y="294322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1</a:t>
            </a:r>
          </a:p>
        </p:txBody>
      </p:sp>
      <p:sp>
        <p:nvSpPr>
          <p:cNvPr id="305277" name="Text Box 130"/>
          <p:cNvSpPr txBox="1">
            <a:spLocks noChangeArrowheads="1"/>
          </p:cNvSpPr>
          <p:nvPr/>
        </p:nvSpPr>
        <p:spPr bwMode="auto">
          <a:xfrm>
            <a:off x="2251075" y="4514850"/>
            <a:ext cx="63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i-</a:t>
            </a:r>
            <a:r>
              <a:rPr lang="en-US" altLang="en-US"/>
              <a:t>1</a:t>
            </a:r>
          </a:p>
        </p:txBody>
      </p:sp>
      <p:sp>
        <p:nvSpPr>
          <p:cNvPr id="305278" name="Text Box 131"/>
          <p:cNvSpPr txBox="1">
            <a:spLocks noChangeArrowheads="1"/>
          </p:cNvSpPr>
          <p:nvPr/>
        </p:nvSpPr>
        <p:spPr bwMode="auto">
          <a:xfrm>
            <a:off x="2403475" y="603885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n</a:t>
            </a:r>
          </a:p>
        </p:txBody>
      </p:sp>
      <p:sp>
        <p:nvSpPr>
          <p:cNvPr id="305279" name="Text Box 132"/>
          <p:cNvSpPr txBox="1">
            <a:spLocks noChangeArrowheads="1"/>
          </p:cNvSpPr>
          <p:nvPr/>
        </p:nvSpPr>
        <p:spPr bwMode="auto">
          <a:xfrm>
            <a:off x="2895600" y="19351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0</a:t>
            </a:r>
          </a:p>
        </p:txBody>
      </p:sp>
      <p:sp>
        <p:nvSpPr>
          <p:cNvPr id="305280" name="Text Box 133"/>
          <p:cNvSpPr txBox="1">
            <a:spLocks noChangeArrowheads="1"/>
          </p:cNvSpPr>
          <p:nvPr/>
        </p:nvSpPr>
        <p:spPr bwMode="auto">
          <a:xfrm>
            <a:off x="3360738" y="19335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1</a:t>
            </a:r>
          </a:p>
        </p:txBody>
      </p:sp>
      <p:sp>
        <p:nvSpPr>
          <p:cNvPr id="305281" name="Text Box 134"/>
          <p:cNvSpPr txBox="1">
            <a:spLocks noChangeArrowheads="1"/>
          </p:cNvSpPr>
          <p:nvPr/>
        </p:nvSpPr>
        <p:spPr bwMode="auto">
          <a:xfrm>
            <a:off x="2433638" y="34718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</a:t>
            </a:r>
          </a:p>
        </p:txBody>
      </p:sp>
      <p:sp>
        <p:nvSpPr>
          <p:cNvPr id="305282" name="Text Box 135"/>
          <p:cNvSpPr txBox="1">
            <a:spLocks noChangeArrowheads="1"/>
          </p:cNvSpPr>
          <p:nvPr/>
        </p:nvSpPr>
        <p:spPr bwMode="auto">
          <a:xfrm>
            <a:off x="3879850" y="19351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</a:t>
            </a:r>
          </a:p>
        </p:txBody>
      </p:sp>
      <p:sp>
        <p:nvSpPr>
          <p:cNvPr id="305283" name="Text Box 136"/>
          <p:cNvSpPr txBox="1">
            <a:spLocks noChangeArrowheads="1"/>
          </p:cNvSpPr>
          <p:nvPr/>
        </p:nvSpPr>
        <p:spPr bwMode="auto">
          <a:xfrm>
            <a:off x="4572000" y="1935163"/>
            <a:ext cx="957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V’</a:t>
            </a:r>
            <a:r>
              <a:rPr lang="en-US" altLang="en-US"/>
              <a:t>-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</a:p>
        </p:txBody>
      </p:sp>
      <p:sp>
        <p:nvSpPr>
          <p:cNvPr id="305284" name="Text Box 137"/>
          <p:cNvSpPr txBox="1">
            <a:spLocks noChangeArrowheads="1"/>
          </p:cNvSpPr>
          <p:nvPr/>
        </p:nvSpPr>
        <p:spPr bwMode="auto">
          <a:xfrm>
            <a:off x="8432800" y="1938338"/>
            <a:ext cx="431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</a:t>
            </a:r>
          </a:p>
        </p:txBody>
      </p:sp>
      <p:sp>
        <p:nvSpPr>
          <p:cNvPr id="305285" name="Text Box 138"/>
          <p:cNvSpPr txBox="1">
            <a:spLocks noChangeArrowheads="1"/>
          </p:cNvSpPr>
          <p:nvPr/>
        </p:nvSpPr>
        <p:spPr bwMode="auto">
          <a:xfrm>
            <a:off x="6397625" y="1935163"/>
            <a:ext cx="5667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V’</a:t>
            </a:r>
          </a:p>
        </p:txBody>
      </p:sp>
      <p:sp>
        <p:nvSpPr>
          <p:cNvPr id="305286" name="Rectangle 139"/>
          <p:cNvSpPr>
            <a:spLocks noChangeArrowheads="1"/>
          </p:cNvSpPr>
          <p:nvPr/>
        </p:nvSpPr>
        <p:spPr bwMode="auto">
          <a:xfrm>
            <a:off x="6400800" y="4572000"/>
            <a:ext cx="457200" cy="457200"/>
          </a:xfrm>
          <a:prstGeom prst="rect">
            <a:avLst/>
          </a:prstGeom>
          <a:noFill/>
          <a:ln w="25400" algn="ctr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05287" name="Text Box 140"/>
          <p:cNvSpPr txBox="1">
            <a:spLocks noChangeArrowheads="1"/>
          </p:cNvSpPr>
          <p:nvPr/>
        </p:nvSpPr>
        <p:spPr bwMode="auto">
          <a:xfrm>
            <a:off x="2417763" y="5045075"/>
            <a:ext cx="296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</a:t>
            </a:r>
          </a:p>
        </p:txBody>
      </p:sp>
      <p:sp>
        <p:nvSpPr>
          <p:cNvPr id="305288" name="Rectangle 141"/>
          <p:cNvSpPr>
            <a:spLocks noChangeArrowheads="1"/>
          </p:cNvSpPr>
          <p:nvPr/>
        </p:nvSpPr>
        <p:spPr bwMode="auto">
          <a:xfrm>
            <a:off x="6399213" y="5105400"/>
            <a:ext cx="457200" cy="457200"/>
          </a:xfrm>
          <a:prstGeom prst="rect">
            <a:avLst/>
          </a:prstGeom>
          <a:noFill/>
          <a:ln w="25400" algn="ctr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05289" name="Rectangle 142"/>
          <p:cNvSpPr>
            <a:spLocks noChangeArrowheads="1"/>
          </p:cNvSpPr>
          <p:nvPr/>
        </p:nvSpPr>
        <p:spPr bwMode="auto">
          <a:xfrm>
            <a:off x="4875213" y="4572000"/>
            <a:ext cx="457200" cy="457200"/>
          </a:xfrm>
          <a:prstGeom prst="rect">
            <a:avLst/>
          </a:prstGeom>
          <a:noFill/>
          <a:ln w="25400" algn="ctr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05290" name="Text Box 143"/>
          <p:cNvSpPr txBox="1">
            <a:spLocks noChangeArrowheads="1"/>
          </p:cNvSpPr>
          <p:nvPr/>
        </p:nvSpPr>
        <p:spPr bwMode="auto">
          <a:xfrm>
            <a:off x="0" y="2179638"/>
            <a:ext cx="2476500" cy="2528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OptSol Cost </a:t>
            </a:r>
            <a:br>
              <a:rPr lang="en-US" altLang="en-US"/>
            </a:br>
            <a:r>
              <a:rPr lang="en-US" altLang="en-US"/>
              <a:t>&amp; </a:t>
            </a:r>
            <a:br>
              <a:rPr lang="en-US" altLang="en-US"/>
            </a:br>
            <a:r>
              <a:rPr lang="en-US" altLang="en-US"/>
              <a:t>Bird’s Advice</a:t>
            </a:r>
            <a:br>
              <a:rPr lang="en-US" altLang="en-US"/>
            </a:br>
            <a:r>
              <a:rPr lang="en-US" altLang="en-US"/>
              <a:t>for this </a:t>
            </a:r>
          </a:p>
          <a:p>
            <a:pPr algn="ctr"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sub-Instance</a:t>
            </a:r>
          </a:p>
        </p:txBody>
      </p:sp>
      <p:sp>
        <p:nvSpPr>
          <p:cNvPr id="1826960" name="Text Box 144"/>
          <p:cNvSpPr txBox="1">
            <a:spLocks noChangeArrowheads="1"/>
          </p:cNvSpPr>
          <p:nvPr/>
        </p:nvSpPr>
        <p:spPr bwMode="auto">
          <a:xfrm>
            <a:off x="152400" y="4770438"/>
            <a:ext cx="212407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Order to fill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so nobody 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waits?</a:t>
            </a:r>
          </a:p>
        </p:txBody>
      </p:sp>
      <p:sp>
        <p:nvSpPr>
          <p:cNvPr id="1826961" name="Line 145"/>
          <p:cNvSpPr>
            <a:spLocks noChangeShapeType="1"/>
          </p:cNvSpPr>
          <p:nvPr/>
        </p:nvSpPr>
        <p:spPr bwMode="auto">
          <a:xfrm>
            <a:off x="3124200" y="2819400"/>
            <a:ext cx="5486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6962" name="Line 146"/>
          <p:cNvSpPr>
            <a:spLocks noChangeShapeType="1"/>
          </p:cNvSpPr>
          <p:nvPr/>
        </p:nvSpPr>
        <p:spPr bwMode="auto">
          <a:xfrm>
            <a:off x="3105150" y="3276600"/>
            <a:ext cx="5486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6963" name="Line 147"/>
          <p:cNvSpPr>
            <a:spLocks noChangeShapeType="1"/>
          </p:cNvSpPr>
          <p:nvPr/>
        </p:nvSpPr>
        <p:spPr bwMode="auto">
          <a:xfrm>
            <a:off x="3086100" y="3762375"/>
            <a:ext cx="5486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6964" name="Line 148"/>
          <p:cNvSpPr>
            <a:spLocks noChangeShapeType="1"/>
          </p:cNvSpPr>
          <p:nvPr/>
        </p:nvSpPr>
        <p:spPr bwMode="auto">
          <a:xfrm>
            <a:off x="3067050" y="4291013"/>
            <a:ext cx="5486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6965" name="Line 149"/>
          <p:cNvSpPr>
            <a:spLocks noChangeShapeType="1"/>
          </p:cNvSpPr>
          <p:nvPr/>
        </p:nvSpPr>
        <p:spPr bwMode="auto">
          <a:xfrm>
            <a:off x="3076575" y="4819650"/>
            <a:ext cx="5486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6966" name="Line 150"/>
          <p:cNvSpPr>
            <a:spLocks noChangeShapeType="1"/>
          </p:cNvSpPr>
          <p:nvPr/>
        </p:nvSpPr>
        <p:spPr bwMode="auto">
          <a:xfrm flipV="1">
            <a:off x="3086100" y="5334000"/>
            <a:ext cx="3543300" cy="1428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69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69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269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269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269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69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269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269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269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269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269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269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6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26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26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6960" grpId="0"/>
      <p:bldP spid="1826961" grpId="0" animBg="1"/>
      <p:bldP spid="1826962" grpId="0" animBg="1"/>
      <p:bldP spid="1826963" grpId="0" animBg="1"/>
      <p:bldP spid="1826964" grpId="0" animBg="1"/>
      <p:bldP spid="1826965" grpId="0" animBg="1"/>
      <p:bldP spid="1826966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3" name="Freeform 4"/>
          <p:cNvSpPr>
            <a:spLocks/>
          </p:cNvSpPr>
          <p:nvPr/>
        </p:nvSpPr>
        <p:spPr bwMode="auto">
          <a:xfrm>
            <a:off x="7620000" y="3505200"/>
            <a:ext cx="977900" cy="592138"/>
          </a:xfrm>
          <a:custGeom>
            <a:avLst/>
            <a:gdLst>
              <a:gd name="T0" fmla="*/ 0 w 616"/>
              <a:gd name="T1" fmla="*/ 0 h 373"/>
              <a:gd name="T2" fmla="*/ 2147483647 w 616"/>
              <a:gd name="T3" fmla="*/ 2147483647 h 373"/>
              <a:gd name="T4" fmla="*/ 0 60000 65536"/>
              <a:gd name="T5" fmla="*/ 0 60000 65536"/>
              <a:gd name="T6" fmla="*/ 0 w 616"/>
              <a:gd name="T7" fmla="*/ 0 h 373"/>
              <a:gd name="T8" fmla="*/ 616 w 616"/>
              <a:gd name="T9" fmla="*/ 373 h 37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16" h="373">
                <a:moveTo>
                  <a:pt x="0" y="0"/>
                </a:moveTo>
                <a:lnTo>
                  <a:pt x="616" y="373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604" name="Group 5"/>
          <p:cNvGrpSpPr>
            <a:grpSpLocks/>
          </p:cNvGrpSpPr>
          <p:nvPr/>
        </p:nvGrpSpPr>
        <p:grpSpPr bwMode="auto">
          <a:xfrm>
            <a:off x="7232650" y="4568825"/>
            <a:ext cx="768350" cy="1603375"/>
            <a:chOff x="3309" y="2976"/>
            <a:chExt cx="484" cy="1010"/>
          </a:xfrm>
        </p:grpSpPr>
        <p:sp>
          <p:nvSpPr>
            <p:cNvPr id="25619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20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5621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2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3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4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5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6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7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8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629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630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631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632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25633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25605" name="Freeform 21"/>
          <p:cNvSpPr>
            <a:spLocks/>
          </p:cNvSpPr>
          <p:nvPr/>
        </p:nvSpPr>
        <p:spPr bwMode="auto">
          <a:xfrm>
            <a:off x="7467600" y="4114800"/>
            <a:ext cx="1295400" cy="2438400"/>
          </a:xfrm>
          <a:custGeom>
            <a:avLst/>
            <a:gdLst>
              <a:gd name="T0" fmla="*/ 2147483647 w 816"/>
              <a:gd name="T1" fmla="*/ 0 h 1536"/>
              <a:gd name="T2" fmla="*/ 2147483647 w 816"/>
              <a:gd name="T3" fmla="*/ 2147483647 h 1536"/>
              <a:gd name="T4" fmla="*/ 2147483647 w 816"/>
              <a:gd name="T5" fmla="*/ 2147483647 h 1536"/>
              <a:gd name="T6" fmla="*/ 0 w 816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16"/>
              <a:gd name="T13" fmla="*/ 0 h 1536"/>
              <a:gd name="T14" fmla="*/ 816 w 816"/>
              <a:gd name="T15" fmla="*/ 1536 h 1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16" h="1536">
                <a:moveTo>
                  <a:pt x="672" y="0"/>
                </a:moveTo>
                <a:lnTo>
                  <a:pt x="384" y="528"/>
                </a:lnTo>
                <a:lnTo>
                  <a:pt x="816" y="1008"/>
                </a:lnTo>
                <a:lnTo>
                  <a:pt x="0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606" name="Group 22"/>
          <p:cNvGrpSpPr>
            <a:grpSpLocks noChangeAspect="1"/>
          </p:cNvGrpSpPr>
          <p:nvPr/>
        </p:nvGrpSpPr>
        <p:grpSpPr bwMode="auto">
          <a:xfrm rot="4971013">
            <a:off x="7868444" y="3144044"/>
            <a:ext cx="798512" cy="990600"/>
            <a:chOff x="2227" y="1194"/>
            <a:chExt cx="1944" cy="2413"/>
          </a:xfrm>
        </p:grpSpPr>
        <p:sp>
          <p:nvSpPr>
            <p:cNvPr id="25613" name="Freeform 23"/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24"/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25"/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26"/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27"/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28"/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7" name="Rectangle 29"/>
          <p:cNvSpPr>
            <a:spLocks noChangeArrowheads="1"/>
          </p:cNvSpPr>
          <p:nvPr/>
        </p:nvSpPr>
        <p:spPr bwMode="auto">
          <a:xfrm>
            <a:off x="328613" y="2590800"/>
            <a:ext cx="5908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… and the best path from amongst </a:t>
            </a:r>
            <a:br>
              <a:rPr lang="en-US" altLang="en-US"/>
            </a:br>
            <a:r>
              <a:rPr lang="en-US" altLang="en-US"/>
              <a:t>those starting with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s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  <a:r>
              <a:rPr lang="en-US" altLang="en-US"/>
              <a:t>. </a:t>
            </a:r>
          </a:p>
        </p:txBody>
      </p:sp>
      <p:sp>
        <p:nvSpPr>
          <p:cNvPr id="25608" name="Rectangle 31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Faulty Bird</a:t>
            </a:r>
          </a:p>
        </p:txBody>
      </p:sp>
      <p:grpSp>
        <p:nvGrpSpPr>
          <p:cNvPr id="25609" name="Group 32"/>
          <p:cNvGrpSpPr>
            <a:grpSpLocks/>
          </p:cNvGrpSpPr>
          <p:nvPr/>
        </p:nvGrpSpPr>
        <p:grpSpPr bwMode="auto">
          <a:xfrm>
            <a:off x="6400800" y="152400"/>
            <a:ext cx="685800" cy="685800"/>
            <a:chOff x="3984" y="1200"/>
            <a:chExt cx="432" cy="432"/>
          </a:xfrm>
        </p:grpSpPr>
        <p:pic>
          <p:nvPicPr>
            <p:cNvPr id="25610" name="Picture 33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16" y="120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11" name="Line 34"/>
            <p:cNvSpPr>
              <a:spLocks noChangeShapeType="1"/>
            </p:cNvSpPr>
            <p:nvPr/>
          </p:nvSpPr>
          <p:spPr bwMode="auto">
            <a:xfrm flipH="1"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Line 35"/>
            <p:cNvSpPr>
              <a:spLocks noChangeShapeType="1"/>
            </p:cNvSpPr>
            <p:nvPr/>
          </p:nvSpPr>
          <p:spPr bwMode="auto">
            <a:xfrm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131" name="Group 3"/>
          <p:cNvGrpSpPr>
            <a:grpSpLocks/>
          </p:cNvGrpSpPr>
          <p:nvPr/>
        </p:nvGrpSpPr>
        <p:grpSpPr bwMode="auto">
          <a:xfrm>
            <a:off x="273050" y="838200"/>
            <a:ext cx="8899525" cy="1143000"/>
            <a:chOff x="172" y="528"/>
            <a:chExt cx="5606" cy="720"/>
          </a:xfrm>
        </p:grpSpPr>
        <p:sp>
          <p:nvSpPr>
            <p:cNvPr id="304280" name="Text Box 4"/>
            <p:cNvSpPr txBox="1">
              <a:spLocks noChangeArrowheads="1"/>
            </p:cNvSpPr>
            <p:nvPr/>
          </p:nvSpPr>
          <p:spPr bwMode="auto">
            <a:xfrm>
              <a:off x="172" y="528"/>
              <a:ext cx="38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complete set</a:t>
              </a:r>
              <a:r>
                <a:rPr lang="en-US" altLang="en-US" i="1"/>
                <a:t> </a:t>
              </a:r>
              <a:r>
                <a:rPr lang="en-US" altLang="en-US" i="1">
                  <a:solidFill>
                    <a:schemeClr val="accent1"/>
                  </a:solidFill>
                </a:rPr>
                <a:t>S</a:t>
              </a:r>
              <a:r>
                <a:rPr lang="en-US" altLang="en-US"/>
                <a:t> of </a:t>
              </a:r>
              <a:r>
                <a:rPr lang="en-US" altLang="en-US">
                  <a:solidFill>
                    <a:schemeClr val="accent1"/>
                  </a:solidFill>
                </a:rPr>
                <a:t>sub-Instances.</a:t>
              </a:r>
            </a:p>
          </p:txBody>
        </p:sp>
        <p:grpSp>
          <p:nvGrpSpPr>
            <p:cNvPr id="304281" name="Group 5"/>
            <p:cNvGrpSpPr>
              <a:grpSpLocks/>
            </p:cNvGrpSpPr>
            <p:nvPr/>
          </p:nvGrpSpPr>
          <p:grpSpPr bwMode="auto">
            <a:xfrm>
              <a:off x="384" y="627"/>
              <a:ext cx="5394" cy="621"/>
              <a:chOff x="384" y="1299"/>
              <a:chExt cx="5394" cy="621"/>
            </a:xfrm>
          </p:grpSpPr>
          <p:sp>
            <p:nvSpPr>
              <p:cNvPr id="304282" name="Text Box 6"/>
              <p:cNvSpPr txBox="1">
                <a:spLocks noChangeArrowheads="1"/>
              </p:cNvSpPr>
              <p:nvPr/>
            </p:nvSpPr>
            <p:spPr bwMode="auto">
              <a:xfrm>
                <a:off x="4253" y="1555"/>
                <a:ext cx="14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  </a:t>
                </a:r>
                <a:r>
                  <a:rPr lang="en-US" altLang="en-US" i="1"/>
                  <a:t>i</a:t>
                </a:r>
                <a:r>
                  <a:rPr lang="en-US" altLang="en-US"/>
                  <a:t> 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n</a:t>
                </a:r>
                <a:r>
                  <a:rPr lang="en-US" altLang="en-US"/>
                  <a:t>]</a:t>
                </a:r>
              </a:p>
            </p:txBody>
          </p:sp>
          <p:sp>
            <p:nvSpPr>
              <p:cNvPr id="304283" name="Text Box 7"/>
              <p:cNvSpPr txBox="1">
                <a:spLocks noChangeArrowheads="1"/>
              </p:cNvSpPr>
              <p:nvPr/>
            </p:nvSpPr>
            <p:spPr bwMode="auto">
              <a:xfrm>
                <a:off x="384" y="1458"/>
                <a:ext cx="508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&lt;</a:t>
                </a:r>
                <a:r>
                  <a:rPr lang="en-US" altLang="en-US" i="1"/>
                  <a:t>V’</a:t>
                </a:r>
                <a:r>
                  <a:rPr lang="en-US" altLang="en-US"/>
                  <a:t>:&lt;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&gt;,&lt;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&gt;,......,&lt;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&gt;&gt;.</a:t>
                </a:r>
              </a:p>
            </p:txBody>
          </p:sp>
          <p:sp>
            <p:nvSpPr>
              <p:cNvPr id="304284" name="Text Box 8"/>
              <p:cNvSpPr txBox="1">
                <a:spLocks noChangeArrowheads="1"/>
              </p:cNvSpPr>
              <p:nvPr/>
            </p:nvSpPr>
            <p:spPr bwMode="auto">
              <a:xfrm>
                <a:off x="4281" y="1299"/>
                <a:ext cx="149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</a:t>
                </a:r>
                <a:r>
                  <a:rPr lang="en-US" altLang="en-US" i="1"/>
                  <a:t>V’</a:t>
                </a:r>
                <a:r>
                  <a:rPr lang="en-US" altLang="en-US"/>
                  <a:t>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V</a:t>
                </a:r>
                <a:r>
                  <a:rPr lang="en-US" altLang="en-US"/>
                  <a:t>]</a:t>
                </a:r>
              </a:p>
            </p:txBody>
          </p:sp>
        </p:grpSp>
      </p:grpSp>
      <p:graphicFrame>
        <p:nvGraphicFramePr>
          <p:cNvPr id="1825801" name="Group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058376"/>
              </p:ext>
            </p:extLst>
          </p:nvPr>
        </p:nvGraphicFramePr>
        <p:xfrm>
          <a:off x="2438400" y="2489200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04251" name="Text Box 128"/>
          <p:cNvSpPr txBox="1">
            <a:spLocks noChangeArrowheads="1"/>
          </p:cNvSpPr>
          <p:nvPr/>
        </p:nvSpPr>
        <p:spPr bwMode="auto">
          <a:xfrm>
            <a:off x="2051050" y="24542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0</a:t>
            </a:r>
          </a:p>
        </p:txBody>
      </p:sp>
      <p:sp>
        <p:nvSpPr>
          <p:cNvPr id="304252" name="Text Box 129"/>
          <p:cNvSpPr txBox="1">
            <a:spLocks noChangeArrowheads="1"/>
          </p:cNvSpPr>
          <p:nvPr/>
        </p:nvSpPr>
        <p:spPr bwMode="auto">
          <a:xfrm>
            <a:off x="2071688" y="294322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1</a:t>
            </a:r>
          </a:p>
        </p:txBody>
      </p:sp>
      <p:sp>
        <p:nvSpPr>
          <p:cNvPr id="1825922" name="Text Box 130"/>
          <p:cNvSpPr txBox="1">
            <a:spLocks noChangeArrowheads="1"/>
          </p:cNvSpPr>
          <p:nvPr/>
        </p:nvSpPr>
        <p:spPr bwMode="auto">
          <a:xfrm>
            <a:off x="1870075" y="4514850"/>
            <a:ext cx="63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i</a:t>
            </a:r>
            <a:r>
              <a:rPr lang="en-US" altLang="en-US"/>
              <a:t>-1</a:t>
            </a:r>
          </a:p>
        </p:txBody>
      </p:sp>
      <p:sp>
        <p:nvSpPr>
          <p:cNvPr id="304254" name="Text Box 131"/>
          <p:cNvSpPr txBox="1">
            <a:spLocks noChangeArrowheads="1"/>
          </p:cNvSpPr>
          <p:nvPr/>
        </p:nvSpPr>
        <p:spPr bwMode="auto">
          <a:xfrm>
            <a:off x="2022475" y="603885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n</a:t>
            </a:r>
          </a:p>
        </p:txBody>
      </p:sp>
      <p:sp>
        <p:nvSpPr>
          <p:cNvPr id="304255" name="Text Box 132"/>
          <p:cNvSpPr txBox="1">
            <a:spLocks noChangeArrowheads="1"/>
          </p:cNvSpPr>
          <p:nvPr/>
        </p:nvSpPr>
        <p:spPr bwMode="auto">
          <a:xfrm>
            <a:off x="2514600" y="19351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0</a:t>
            </a:r>
          </a:p>
        </p:txBody>
      </p:sp>
      <p:sp>
        <p:nvSpPr>
          <p:cNvPr id="304256" name="Text Box 133"/>
          <p:cNvSpPr txBox="1">
            <a:spLocks noChangeArrowheads="1"/>
          </p:cNvSpPr>
          <p:nvPr/>
        </p:nvSpPr>
        <p:spPr bwMode="auto">
          <a:xfrm>
            <a:off x="2979738" y="19335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1</a:t>
            </a:r>
          </a:p>
        </p:txBody>
      </p:sp>
      <p:sp>
        <p:nvSpPr>
          <p:cNvPr id="304257" name="Text Box 134"/>
          <p:cNvSpPr txBox="1">
            <a:spLocks noChangeArrowheads="1"/>
          </p:cNvSpPr>
          <p:nvPr/>
        </p:nvSpPr>
        <p:spPr bwMode="auto">
          <a:xfrm>
            <a:off x="2052638" y="34718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</a:t>
            </a:r>
          </a:p>
        </p:txBody>
      </p:sp>
      <p:sp>
        <p:nvSpPr>
          <p:cNvPr id="304258" name="Text Box 135"/>
          <p:cNvSpPr txBox="1">
            <a:spLocks noChangeArrowheads="1"/>
          </p:cNvSpPr>
          <p:nvPr/>
        </p:nvSpPr>
        <p:spPr bwMode="auto">
          <a:xfrm>
            <a:off x="3498850" y="19351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</a:t>
            </a:r>
          </a:p>
        </p:txBody>
      </p:sp>
      <p:sp>
        <p:nvSpPr>
          <p:cNvPr id="1825928" name="Text Box 136"/>
          <p:cNvSpPr txBox="1">
            <a:spLocks noChangeArrowheads="1"/>
          </p:cNvSpPr>
          <p:nvPr/>
        </p:nvSpPr>
        <p:spPr bwMode="auto">
          <a:xfrm>
            <a:off x="4191000" y="1935163"/>
            <a:ext cx="957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V’</a:t>
            </a:r>
            <a:r>
              <a:rPr lang="en-US" altLang="en-US"/>
              <a:t>-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</a:p>
        </p:txBody>
      </p:sp>
      <p:sp>
        <p:nvSpPr>
          <p:cNvPr id="304260" name="Text Box 137"/>
          <p:cNvSpPr txBox="1">
            <a:spLocks noChangeArrowheads="1"/>
          </p:cNvSpPr>
          <p:nvPr/>
        </p:nvSpPr>
        <p:spPr bwMode="auto">
          <a:xfrm>
            <a:off x="8051800" y="1938338"/>
            <a:ext cx="431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</a:t>
            </a:r>
          </a:p>
        </p:txBody>
      </p:sp>
      <p:sp>
        <p:nvSpPr>
          <p:cNvPr id="304261" name="Text Box 138"/>
          <p:cNvSpPr txBox="1">
            <a:spLocks noChangeArrowheads="1"/>
          </p:cNvSpPr>
          <p:nvPr/>
        </p:nvSpPr>
        <p:spPr bwMode="auto">
          <a:xfrm>
            <a:off x="6016625" y="1935163"/>
            <a:ext cx="5667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V’</a:t>
            </a:r>
          </a:p>
        </p:txBody>
      </p:sp>
      <p:sp>
        <p:nvSpPr>
          <p:cNvPr id="1825931" name="Rectangle 139"/>
          <p:cNvSpPr>
            <a:spLocks noChangeArrowheads="1"/>
          </p:cNvSpPr>
          <p:nvPr/>
        </p:nvSpPr>
        <p:spPr bwMode="auto">
          <a:xfrm>
            <a:off x="6024744" y="5617758"/>
            <a:ext cx="457200" cy="457200"/>
          </a:xfrm>
          <a:prstGeom prst="rect">
            <a:avLst/>
          </a:prstGeom>
          <a:noFill/>
          <a:ln w="25400" algn="ctr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04263" name="Text Box 140"/>
          <p:cNvSpPr txBox="1">
            <a:spLocks noChangeArrowheads="1"/>
          </p:cNvSpPr>
          <p:nvPr/>
        </p:nvSpPr>
        <p:spPr bwMode="auto">
          <a:xfrm>
            <a:off x="2036763" y="5045075"/>
            <a:ext cx="296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</a:t>
            </a:r>
          </a:p>
        </p:txBody>
      </p:sp>
      <p:sp>
        <p:nvSpPr>
          <p:cNvPr id="1825933" name="Rectangle 141"/>
          <p:cNvSpPr>
            <a:spLocks noChangeArrowheads="1"/>
          </p:cNvSpPr>
          <p:nvPr/>
        </p:nvSpPr>
        <p:spPr bwMode="auto">
          <a:xfrm>
            <a:off x="6018213" y="5105400"/>
            <a:ext cx="457200" cy="457200"/>
          </a:xfrm>
          <a:prstGeom prst="rect">
            <a:avLst/>
          </a:prstGeom>
          <a:noFill/>
          <a:ln w="25400" algn="ctr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25934" name="Rectangle 142"/>
          <p:cNvSpPr>
            <a:spLocks noChangeArrowheads="1"/>
          </p:cNvSpPr>
          <p:nvPr/>
        </p:nvSpPr>
        <p:spPr bwMode="auto">
          <a:xfrm>
            <a:off x="7554119" y="5617758"/>
            <a:ext cx="457200" cy="457200"/>
          </a:xfrm>
          <a:prstGeom prst="rect">
            <a:avLst/>
          </a:prstGeom>
          <a:noFill/>
          <a:ln w="25400" algn="ctr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25935" name="Rectangle 143"/>
          <p:cNvSpPr>
            <a:spLocks noChangeArrowheads="1"/>
          </p:cNvSpPr>
          <p:nvPr/>
        </p:nvSpPr>
        <p:spPr bwMode="auto">
          <a:xfrm>
            <a:off x="796925" y="4957763"/>
            <a:ext cx="95567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Yes</a:t>
            </a:r>
            <a:endParaRPr lang="en-US" altLang="en-US"/>
          </a:p>
        </p:txBody>
      </p:sp>
      <p:grpSp>
        <p:nvGrpSpPr>
          <p:cNvPr id="4" name="Group 144"/>
          <p:cNvGrpSpPr>
            <a:grpSpLocks/>
          </p:cNvGrpSpPr>
          <p:nvPr/>
        </p:nvGrpSpPr>
        <p:grpSpPr bwMode="auto">
          <a:xfrm>
            <a:off x="76200" y="4495800"/>
            <a:ext cx="1441450" cy="766763"/>
            <a:chOff x="96" y="3693"/>
            <a:chExt cx="908" cy="483"/>
          </a:xfrm>
        </p:grpSpPr>
        <p:pic>
          <p:nvPicPr>
            <p:cNvPr id="304278" name="Picture 145" descr="an02380_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369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279" name="Rectangle 146"/>
            <p:cNvSpPr>
              <a:spLocks noChangeArrowheads="1"/>
            </p:cNvSpPr>
            <p:nvPr/>
          </p:nvSpPr>
          <p:spPr bwMode="auto">
            <a:xfrm>
              <a:off x="546" y="3693"/>
              <a:ext cx="45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>
                  <a:solidFill>
                    <a:schemeClr val="hlink"/>
                  </a:solidFill>
                </a:rPr>
                <a:t>No</a:t>
              </a:r>
              <a:endParaRPr lang="en-US" altLang="en-US"/>
            </a:p>
          </p:txBody>
        </p:sp>
      </p:grpSp>
      <p:sp>
        <p:nvSpPr>
          <p:cNvPr id="304276" name="Freeform 150"/>
          <p:cNvSpPr>
            <a:spLocks/>
          </p:cNvSpPr>
          <p:nvPr/>
        </p:nvSpPr>
        <p:spPr bwMode="auto">
          <a:xfrm>
            <a:off x="6172198" y="5410200"/>
            <a:ext cx="546100" cy="609600"/>
          </a:xfrm>
          <a:custGeom>
            <a:avLst/>
            <a:gdLst>
              <a:gd name="T0" fmla="*/ 0 w 344"/>
              <a:gd name="T1" fmla="*/ 0 h 384"/>
              <a:gd name="T2" fmla="*/ 336 w 344"/>
              <a:gd name="T3" fmla="*/ 192 h 384"/>
              <a:gd name="T4" fmla="*/ 48 w 344"/>
              <a:gd name="T5" fmla="*/ 384 h 384"/>
              <a:gd name="T6" fmla="*/ 0 60000 65536"/>
              <a:gd name="T7" fmla="*/ 0 60000 65536"/>
              <a:gd name="T8" fmla="*/ 0 60000 65536"/>
              <a:gd name="T9" fmla="*/ 0 w 344"/>
              <a:gd name="T10" fmla="*/ 0 h 384"/>
              <a:gd name="T11" fmla="*/ 344 w 344"/>
              <a:gd name="T12" fmla="*/ 384 h 3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4" h="384">
                <a:moveTo>
                  <a:pt x="0" y="0"/>
                </a:moveTo>
                <a:cubicBezTo>
                  <a:pt x="164" y="64"/>
                  <a:pt x="328" y="128"/>
                  <a:pt x="336" y="192"/>
                </a:cubicBezTo>
                <a:cubicBezTo>
                  <a:pt x="344" y="256"/>
                  <a:pt x="196" y="320"/>
                  <a:pt x="48" y="384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271" name="Text Box 152"/>
          <p:cNvSpPr txBox="1">
            <a:spLocks noChangeArrowheads="1"/>
          </p:cNvSpPr>
          <p:nvPr/>
        </p:nvSpPr>
        <p:spPr bwMode="auto">
          <a:xfrm>
            <a:off x="5013325" y="4133850"/>
            <a:ext cx="184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304274" name="Freeform 154"/>
          <p:cNvSpPr>
            <a:spLocks/>
          </p:cNvSpPr>
          <p:nvPr/>
        </p:nvSpPr>
        <p:spPr bwMode="auto">
          <a:xfrm>
            <a:off x="6318956" y="5203293"/>
            <a:ext cx="1524000" cy="698500"/>
          </a:xfrm>
          <a:custGeom>
            <a:avLst/>
            <a:gdLst>
              <a:gd name="T0" fmla="*/ 0 w 960"/>
              <a:gd name="T1" fmla="*/ 104 h 440"/>
              <a:gd name="T2" fmla="*/ 480 w 960"/>
              <a:gd name="T3" fmla="*/ 56 h 440"/>
              <a:gd name="T4" fmla="*/ 960 w 960"/>
              <a:gd name="T5" fmla="*/ 440 h 440"/>
              <a:gd name="T6" fmla="*/ 0 60000 65536"/>
              <a:gd name="T7" fmla="*/ 0 60000 65536"/>
              <a:gd name="T8" fmla="*/ 0 60000 65536"/>
              <a:gd name="T9" fmla="*/ 0 w 960"/>
              <a:gd name="T10" fmla="*/ 0 h 440"/>
              <a:gd name="T11" fmla="*/ 960 w 960"/>
              <a:gd name="T12" fmla="*/ 440 h 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0" h="440">
                <a:moveTo>
                  <a:pt x="0" y="104"/>
                </a:moveTo>
                <a:cubicBezTo>
                  <a:pt x="160" y="52"/>
                  <a:pt x="320" y="0"/>
                  <a:pt x="480" y="56"/>
                </a:cubicBezTo>
                <a:cubicBezTo>
                  <a:pt x="640" y="112"/>
                  <a:pt x="800" y="276"/>
                  <a:pt x="960" y="440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275" name="Text Box 155"/>
          <p:cNvSpPr txBox="1">
            <a:spLocks noChangeArrowheads="1"/>
          </p:cNvSpPr>
          <p:nvPr/>
        </p:nvSpPr>
        <p:spPr bwMode="auto">
          <a:xfrm>
            <a:off x="6979426" y="4906188"/>
            <a:ext cx="3962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/>
              <a:t>p</a:t>
            </a:r>
            <a:r>
              <a:rPr lang="en-US" altLang="en-US" sz="2400" i="1" baseline="-25000" dirty="0"/>
              <a:t>i</a:t>
            </a:r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0FA562B8-B0C6-4EE5-A7FE-C094A0DD4AB4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0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Knapsack Problem</a:t>
            </a:r>
          </a:p>
        </p:txBody>
      </p:sp>
      <p:pic>
        <p:nvPicPr>
          <p:cNvPr id="40" name="Picture 6" descr="j0232136">
            <a:extLst>
              <a:ext uri="{FF2B5EF4-FFF2-40B4-BE49-F238E27FC236}">
                <a16:creationId xmlns:a16="http://schemas.microsoft.com/office/drawing/2014/main" id="{70140F36-F65A-4558-A64A-86AE6F86477E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3141" y="630290"/>
            <a:ext cx="334577" cy="440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" name="Picture 11" descr="j0295614">
            <a:extLst>
              <a:ext uri="{FF2B5EF4-FFF2-40B4-BE49-F238E27FC236}">
                <a16:creationId xmlns:a16="http://schemas.microsoft.com/office/drawing/2014/main" id="{5802365B-E9B5-4B9B-AD99-C42D44E0FEC7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6370" y="36464"/>
            <a:ext cx="577505" cy="5938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" name="Picture 12" descr="j0290903">
            <a:extLst>
              <a:ext uri="{FF2B5EF4-FFF2-40B4-BE49-F238E27FC236}">
                <a16:creationId xmlns:a16="http://schemas.microsoft.com/office/drawing/2014/main" id="{78CB642F-62A6-40BD-974F-A6C831AF3508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06743" y="73292"/>
            <a:ext cx="826514" cy="994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3" name="Group 42">
            <a:extLst>
              <a:ext uri="{FF2B5EF4-FFF2-40B4-BE49-F238E27FC236}">
                <a16:creationId xmlns:a16="http://schemas.microsoft.com/office/drawing/2014/main" id="{1D8A1838-31A4-4417-8B31-A21B8B643ABA}"/>
              </a:ext>
            </a:extLst>
          </p:cNvPr>
          <p:cNvGrpSpPr/>
          <p:nvPr/>
        </p:nvGrpSpPr>
        <p:grpSpPr>
          <a:xfrm>
            <a:off x="2407175" y="2318699"/>
            <a:ext cx="406399" cy="584775"/>
            <a:chOff x="2032001" y="5175250"/>
            <a:chExt cx="406399" cy="584775"/>
          </a:xfrm>
        </p:grpSpPr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E99CA753-CDA3-4DC7-842D-D7FC25A7C14F}"/>
                </a:ext>
              </a:extLst>
            </p:cNvPr>
            <p:cNvSpPr/>
            <p:nvPr/>
          </p:nvSpPr>
          <p:spPr bwMode="auto">
            <a:xfrm>
              <a:off x="2286000" y="5562600"/>
              <a:ext cx="152400" cy="174625"/>
            </a:xfrm>
            <a:prstGeom prst="ellipse">
              <a:avLst/>
            </a:prstGeom>
            <a:solidFill>
              <a:srgbClr val="CC00CC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5" name="Text Box 26">
              <a:extLst>
                <a:ext uri="{FF2B5EF4-FFF2-40B4-BE49-F238E27FC236}">
                  <a16:creationId xmlns:a16="http://schemas.microsoft.com/office/drawing/2014/main" id="{192BCF00-2858-494E-9634-3929A0E1EE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2001" y="5175250"/>
              <a:ext cx="344966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dirty="0">
                  <a:solidFill>
                    <a:srgbClr val="CC00CC"/>
                  </a:solidFill>
                </a:rPr>
                <a:t>s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D6B4CFF-D059-4AA4-9D98-4725D8712EC4}"/>
              </a:ext>
            </a:extLst>
          </p:cNvPr>
          <p:cNvGrpSpPr/>
          <p:nvPr/>
        </p:nvGrpSpPr>
        <p:grpSpPr>
          <a:xfrm>
            <a:off x="8181489" y="5935322"/>
            <a:ext cx="352911" cy="584775"/>
            <a:chOff x="1934028" y="5175250"/>
            <a:chExt cx="352911" cy="584775"/>
          </a:xfrm>
        </p:grpSpPr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5FDFA42C-3920-468E-B085-2F194ABC0D34}"/>
                </a:ext>
              </a:extLst>
            </p:cNvPr>
            <p:cNvSpPr/>
            <p:nvPr/>
          </p:nvSpPr>
          <p:spPr bwMode="auto">
            <a:xfrm>
              <a:off x="1934028" y="5562600"/>
              <a:ext cx="152400" cy="174625"/>
            </a:xfrm>
            <a:prstGeom prst="ellipse">
              <a:avLst/>
            </a:prstGeom>
            <a:solidFill>
              <a:srgbClr val="CC00CC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8" name="Text Box 26">
              <a:extLst>
                <a:ext uri="{FF2B5EF4-FFF2-40B4-BE49-F238E27FC236}">
                  <a16:creationId xmlns:a16="http://schemas.microsoft.com/office/drawing/2014/main" id="{9FF30044-446F-4B2F-AED1-D2E569CD7D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8459" y="5175250"/>
              <a:ext cx="29848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dirty="0">
                  <a:solidFill>
                    <a:srgbClr val="CC00CC"/>
                  </a:solidFill>
                </a:rPr>
                <a:t>t</a:t>
              </a:r>
            </a:p>
          </p:txBody>
        </p:sp>
      </p:grpSp>
      <p:grpSp>
        <p:nvGrpSpPr>
          <p:cNvPr id="49" name="Group 6">
            <a:extLst>
              <a:ext uri="{FF2B5EF4-FFF2-40B4-BE49-F238E27FC236}">
                <a16:creationId xmlns:a16="http://schemas.microsoft.com/office/drawing/2014/main" id="{77AC0782-76CD-405C-9810-C9B26DB16CFE}"/>
              </a:ext>
            </a:extLst>
          </p:cNvPr>
          <p:cNvGrpSpPr>
            <a:grpSpLocks noChangeAspect="1"/>
          </p:cNvGrpSpPr>
          <p:nvPr/>
        </p:nvGrpSpPr>
        <p:grpSpPr bwMode="auto">
          <a:xfrm rot="4468477">
            <a:off x="5801519" y="4819912"/>
            <a:ext cx="798512" cy="990600"/>
            <a:chOff x="2227" y="1194"/>
            <a:chExt cx="1944" cy="2413"/>
          </a:xfrm>
          <a:solidFill>
            <a:srgbClr val="CC00CC"/>
          </a:solidFill>
        </p:grpSpPr>
        <p:sp>
          <p:nvSpPr>
            <p:cNvPr id="50" name="Freeform 7">
              <a:extLst>
                <a:ext uri="{FF2B5EF4-FFF2-40B4-BE49-F238E27FC236}">
                  <a16:creationId xmlns:a16="http://schemas.microsoft.com/office/drawing/2014/main" id="{C14616E3-A063-45B3-9570-F6BC34235E39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8">
              <a:extLst>
                <a:ext uri="{FF2B5EF4-FFF2-40B4-BE49-F238E27FC236}">
                  <a16:creationId xmlns:a16="http://schemas.microsoft.com/office/drawing/2014/main" id="{21619335-723D-44E3-A084-0B3E1600ABBA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9">
              <a:extLst>
                <a:ext uri="{FF2B5EF4-FFF2-40B4-BE49-F238E27FC236}">
                  <a16:creationId xmlns:a16="http://schemas.microsoft.com/office/drawing/2014/main" id="{0DEFC2A2-7570-4D56-8A87-0E3D9C51C66B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10">
              <a:extLst>
                <a:ext uri="{FF2B5EF4-FFF2-40B4-BE49-F238E27FC236}">
                  <a16:creationId xmlns:a16="http://schemas.microsoft.com/office/drawing/2014/main" id="{35E2EC04-0F94-4306-9FC9-174D19EEFA7B}"/>
                </a:ext>
              </a:extLst>
            </p:cNvPr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11">
              <a:extLst>
                <a:ext uri="{FF2B5EF4-FFF2-40B4-BE49-F238E27FC236}">
                  <a16:creationId xmlns:a16="http://schemas.microsoft.com/office/drawing/2014/main" id="{61D35E4F-99D2-4BCD-ACFA-EBE471A34BEB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12">
              <a:extLst>
                <a:ext uri="{FF2B5EF4-FFF2-40B4-BE49-F238E27FC236}">
                  <a16:creationId xmlns:a16="http://schemas.microsoft.com/office/drawing/2014/main" id="{7CFC5DDB-7CEC-4B32-9A9A-E9B11B1D066D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6" name="Text Box 155">
            <a:extLst>
              <a:ext uri="{FF2B5EF4-FFF2-40B4-BE49-F238E27FC236}">
                <a16:creationId xmlns:a16="http://schemas.microsoft.com/office/drawing/2014/main" id="{FFA44932-98BD-4777-9B94-6D672DAC7D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755" y="551651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/>
              <a:t>0</a:t>
            </a:r>
            <a:endParaRPr lang="en-US" altLang="en-US" sz="2400" i="1" baseline="-25000" dirty="0"/>
          </a:p>
        </p:txBody>
      </p:sp>
    </p:spTree>
    <p:extLst>
      <p:ext uri="{BB962C8B-B14F-4D97-AF65-F5344CB8AC3E}">
        <p14:creationId xmlns:p14="http://schemas.microsoft.com/office/powerpoint/2010/main" val="3180238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59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5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5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25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259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259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259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259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259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259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259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259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5922" grpId="0"/>
      <p:bldP spid="1825928" grpId="0"/>
      <p:bldP spid="1825931" grpId="0" animBg="1"/>
      <p:bldP spid="1825933" grpId="0" animBg="1"/>
      <p:bldP spid="1825934" grpId="0" animBg="1"/>
      <p:bldP spid="1825935" grpId="0"/>
      <p:bldP spid="39" grpId="0"/>
    </p:bld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42" name="Picture 2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084263" y="723900"/>
            <a:ext cx="5672137" cy="5143500"/>
          </a:xfrm>
          <a:noFill/>
        </p:spPr>
      </p:pic>
      <p:sp>
        <p:nvSpPr>
          <p:cNvPr id="266244" name="Rectangle 8"/>
          <p:cNvSpPr>
            <a:spLocks noChangeArrowheads="1"/>
          </p:cNvSpPr>
          <p:nvPr/>
        </p:nvSpPr>
        <p:spPr bwMode="auto">
          <a:xfrm>
            <a:off x="1484313" y="2027238"/>
            <a:ext cx="319087" cy="1020762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6245" name="Rectangle 9"/>
          <p:cNvSpPr>
            <a:spLocks noChangeArrowheads="1"/>
          </p:cNvSpPr>
          <p:nvPr/>
        </p:nvSpPr>
        <p:spPr bwMode="auto">
          <a:xfrm>
            <a:off x="2474913" y="990600"/>
            <a:ext cx="2452687" cy="4572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266246" name="Text Box 10"/>
          <p:cNvSpPr txBox="1">
            <a:spLocks noChangeArrowheads="1"/>
          </p:cNvSpPr>
          <p:nvPr/>
        </p:nvSpPr>
        <p:spPr bwMode="auto">
          <a:xfrm>
            <a:off x="990600" y="1665288"/>
            <a:ext cx="506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X</a:t>
            </a:r>
            <a:r>
              <a:rPr lang="en-US" altLang="en-US" baseline="-25000">
                <a:solidFill>
                  <a:schemeClr val="accent2"/>
                </a:solidFill>
              </a:rPr>
              <a:t>i</a:t>
            </a:r>
          </a:p>
        </p:txBody>
      </p:sp>
      <p:sp>
        <p:nvSpPr>
          <p:cNvPr id="266247" name="Text Box 11"/>
          <p:cNvSpPr txBox="1">
            <a:spLocks noChangeArrowheads="1"/>
          </p:cNvSpPr>
          <p:nvPr/>
        </p:nvSpPr>
        <p:spPr bwMode="auto">
          <a:xfrm>
            <a:off x="2036763" y="685800"/>
            <a:ext cx="48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>
                <a:solidFill>
                  <a:schemeClr val="accent2"/>
                </a:solidFill>
              </a:rPr>
              <a:t>Y</a:t>
            </a:r>
            <a:r>
              <a:rPr lang="en-US" altLang="en-US" baseline="-25000">
                <a:solidFill>
                  <a:schemeClr val="accent2"/>
                </a:solidFill>
              </a:rPr>
              <a:t>j</a:t>
            </a:r>
          </a:p>
        </p:txBody>
      </p:sp>
      <p:sp>
        <p:nvSpPr>
          <p:cNvPr id="266248" name="Oval 16"/>
          <p:cNvSpPr>
            <a:spLocks noChangeArrowheads="1"/>
          </p:cNvSpPr>
          <p:nvPr/>
        </p:nvSpPr>
        <p:spPr bwMode="auto">
          <a:xfrm>
            <a:off x="1436688" y="2667000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49" name="Oval 19"/>
          <p:cNvSpPr>
            <a:spLocks noChangeArrowheads="1"/>
          </p:cNvSpPr>
          <p:nvPr/>
        </p:nvSpPr>
        <p:spPr bwMode="auto">
          <a:xfrm>
            <a:off x="1422400" y="2133600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50" name="Oval 20"/>
          <p:cNvSpPr>
            <a:spLocks noChangeArrowheads="1"/>
          </p:cNvSpPr>
          <p:nvPr/>
        </p:nvSpPr>
        <p:spPr bwMode="auto">
          <a:xfrm>
            <a:off x="3494088" y="1081088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66251" name="Oval 21"/>
          <p:cNvSpPr>
            <a:spLocks noChangeArrowheads="1"/>
          </p:cNvSpPr>
          <p:nvPr/>
        </p:nvSpPr>
        <p:spPr bwMode="auto">
          <a:xfrm>
            <a:off x="2979738" y="1081088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266257" name="Group 30"/>
          <p:cNvGrpSpPr>
            <a:grpSpLocks/>
          </p:cNvGrpSpPr>
          <p:nvPr/>
        </p:nvGrpSpPr>
        <p:grpSpPr bwMode="auto">
          <a:xfrm>
            <a:off x="6858000" y="1644650"/>
            <a:ext cx="1652588" cy="1327150"/>
            <a:chOff x="3937" y="499"/>
            <a:chExt cx="1041" cy="836"/>
          </a:xfrm>
        </p:grpSpPr>
        <p:sp>
          <p:nvSpPr>
            <p:cNvPr id="266258" name="Text Box 31"/>
            <p:cNvSpPr txBox="1">
              <a:spLocks noChangeArrowheads="1"/>
            </p:cNvSpPr>
            <p:nvPr/>
          </p:nvSpPr>
          <p:spPr bwMode="auto">
            <a:xfrm>
              <a:off x="3948" y="765"/>
              <a:ext cx="1030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,…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x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i</a:t>
              </a:r>
            </a:p>
            <a:p>
              <a:pPr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 = 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1</a:t>
              </a:r>
              <a:r>
                <a:rPr lang="en-US" altLang="en-US" sz="2400">
                  <a:solidFill>
                    <a:schemeClr val="accent2"/>
                  </a:solidFill>
                  <a:sym typeface="Symbol" pitchFamily="18" charset="2"/>
                </a:rPr>
                <a:t>,…,</a:t>
              </a:r>
              <a:r>
                <a:rPr lang="en-US" altLang="en-US" sz="2400" i="1">
                  <a:solidFill>
                    <a:schemeClr val="accent2"/>
                  </a:solidFill>
                  <a:sym typeface="Symbol" pitchFamily="18" charset="2"/>
                </a:rPr>
                <a:t>y</a:t>
              </a:r>
              <a:r>
                <a:rPr lang="en-US" altLang="en-US" sz="2400" i="1" baseline="-25000">
                  <a:solidFill>
                    <a:schemeClr val="accent2"/>
                  </a:solidFill>
                  <a:sym typeface="Symbol" pitchFamily="18" charset="2"/>
                </a:rPr>
                <a:t>j</a:t>
              </a:r>
              <a:endParaRPr lang="en-US" altLang="en-US" sz="2400" i="1" baseline="-25000">
                <a:solidFill>
                  <a:schemeClr val="accent2"/>
                </a:solidFill>
              </a:endParaRPr>
            </a:p>
          </p:txBody>
        </p:sp>
        <p:sp>
          <p:nvSpPr>
            <p:cNvPr id="266259" name="Rectangle 32"/>
            <p:cNvSpPr>
              <a:spLocks noChangeArrowheads="1"/>
            </p:cNvSpPr>
            <p:nvPr/>
          </p:nvSpPr>
          <p:spPr bwMode="auto">
            <a:xfrm>
              <a:off x="3937" y="499"/>
              <a:ext cx="697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400" i="1" dirty="0" err="1">
                  <a:solidFill>
                    <a:schemeClr val="accent1"/>
                  </a:solidFill>
                </a:rPr>
                <a:t>subI</a:t>
              </a:r>
              <a:r>
                <a:rPr lang="en-US" altLang="en-US" sz="2400" i="1" baseline="-25000" dirty="0" err="1">
                  <a:solidFill>
                    <a:schemeClr val="accent2"/>
                  </a:solidFill>
                </a:rPr>
                <a:t>i</a:t>
              </a:r>
              <a:r>
                <a:rPr lang="en-US" altLang="en-US" sz="2400" baseline="-25000" dirty="0" err="1">
                  <a:solidFill>
                    <a:schemeClr val="accent2"/>
                  </a:solidFill>
                </a:rPr>
                <a:t>,</a:t>
              </a:r>
              <a:r>
                <a:rPr lang="en-US" altLang="en-US" sz="2400" i="1" baseline="-25000" dirty="0" err="1">
                  <a:solidFill>
                    <a:schemeClr val="accent2"/>
                  </a:solidFill>
                </a:rPr>
                <a:t>j</a:t>
              </a:r>
              <a:r>
                <a:rPr lang="en-US" altLang="en-US" sz="2400" baseline="-25000" dirty="0">
                  <a:solidFill>
                    <a:schemeClr val="accent2"/>
                  </a:solidFill>
                </a:rPr>
                <a:t> </a:t>
              </a:r>
              <a:r>
                <a:rPr lang="en-US" altLang="en-US" sz="2400" dirty="0">
                  <a:solidFill>
                    <a:schemeClr val="accent1"/>
                  </a:solidFill>
                </a:rPr>
                <a:t>=</a:t>
              </a:r>
            </a:p>
          </p:txBody>
        </p:sp>
      </p:grpSp>
      <p:sp>
        <p:nvSpPr>
          <p:cNvPr id="21" name="Rectangle 31">
            <a:extLst>
              <a:ext uri="{FF2B5EF4-FFF2-40B4-BE49-F238E27FC236}">
                <a16:creationId xmlns:a16="http://schemas.microsoft.com/office/drawing/2014/main" id="{B4187C65-646F-494B-A17F-410D107D0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2770" y="-76200"/>
            <a:ext cx="668163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Longest Common Subsequence</a:t>
            </a:r>
          </a:p>
        </p:txBody>
      </p:sp>
      <p:pic>
        <p:nvPicPr>
          <p:cNvPr id="23" name="Picture 39" descr="j0281136">
            <a:extLst>
              <a:ext uri="{FF2B5EF4-FFF2-40B4-BE49-F238E27FC236}">
                <a16:creationId xmlns:a16="http://schemas.microsoft.com/office/drawing/2014/main" id="{983D0B7E-8E93-4A1B-A228-3EFC20EF1E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8705" y="677521"/>
            <a:ext cx="1164176" cy="10981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86969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Code</a:t>
            </a:r>
          </a:p>
        </p:txBody>
      </p:sp>
      <p:pic>
        <p:nvPicPr>
          <p:cNvPr id="306179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933450"/>
            <a:ext cx="7845425" cy="5848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0ED5B39-1ABA-4B17-A4AE-AAC9B344E98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6950" y="3822700"/>
            <a:ext cx="5957606" cy="512228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CB102E09-AA9E-489F-9BC9-026975AD272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3801" y="4523840"/>
            <a:ext cx="2161810" cy="1178459"/>
          </a:xfrm>
          <a:prstGeom prst="rect">
            <a:avLst/>
          </a:prstGeom>
        </p:spPr>
      </p:pic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152400"/>
            <a:ext cx="6629400" cy="659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226" name="Picture 2" descr="capture6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4913" y="1433513"/>
            <a:ext cx="6732587" cy="3989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Running Time</a:t>
            </a:r>
          </a:p>
        </p:txBody>
      </p:sp>
      <p:sp>
        <p:nvSpPr>
          <p:cNvPr id="1829891" name="Text Box 3"/>
          <p:cNvSpPr txBox="1">
            <a:spLocks noChangeArrowheads="1"/>
          </p:cNvSpPr>
          <p:nvPr/>
        </p:nvSpPr>
        <p:spPr bwMode="auto">
          <a:xfrm>
            <a:off x="685800" y="3932238"/>
            <a:ext cx="76485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Running time  </a:t>
            </a:r>
          </a:p>
          <a:p>
            <a:pPr eaLnBrk="1" hangingPunct="1">
              <a:buFontTx/>
              <a:buNone/>
            </a:pPr>
            <a:r>
              <a:rPr lang="en-US" altLang="en-US"/>
              <a:t>  =  </a:t>
            </a:r>
            <a:r>
              <a:rPr lang="en-US" altLang="en-US">
                <a:sym typeface="Symbol" pitchFamily="18" charset="2"/>
              </a:rPr>
              <a:t></a:t>
            </a:r>
            <a:r>
              <a:rPr lang="en-US" altLang="en-US"/>
              <a:t>( # of sub-instances  </a:t>
            </a: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  # bird answers )</a:t>
            </a:r>
          </a:p>
          <a:p>
            <a:pPr eaLnBrk="1" hangingPunct="1">
              <a:buFontTx/>
              <a:buNone/>
            </a:pPr>
            <a:r>
              <a:rPr lang="en-US" altLang="en-US"/>
              <a:t>  =  </a:t>
            </a:r>
            <a:r>
              <a:rPr lang="en-US" altLang="en-US">
                <a:sym typeface="Symbol" pitchFamily="18" charset="2"/>
              </a:rPr>
              <a:t>(</a:t>
            </a:r>
            <a:r>
              <a:rPr lang="en-US" altLang="en-US"/>
              <a:t>          </a:t>
            </a:r>
            <a:r>
              <a:rPr lang="en-US" altLang="en-US" i="1"/>
              <a:t>Vn</a:t>
            </a:r>
            <a:r>
              <a:rPr lang="en-US" altLang="en-US"/>
              <a:t>                </a:t>
            </a:r>
            <a:r>
              <a:rPr lang="en-US" altLang="en-US">
                <a:cs typeface="Arial" charset="0"/>
              </a:rPr>
              <a:t>×           2              )</a:t>
            </a:r>
          </a:p>
          <a:p>
            <a:pPr eaLnBrk="1" hangingPunct="1">
              <a:buFontTx/>
              <a:buNone/>
            </a:pPr>
            <a:r>
              <a:rPr lang="en-US" altLang="en-US">
                <a:cs typeface="Arial" charset="0"/>
              </a:rPr>
              <a:t>  =  </a:t>
            </a:r>
            <a:r>
              <a:rPr lang="en-US" altLang="en-US">
                <a:cs typeface="Arial" charset="0"/>
                <a:sym typeface="Symbol" pitchFamily="18" charset="2"/>
              </a:rPr>
              <a:t></a:t>
            </a:r>
            <a:r>
              <a:rPr lang="en-US" altLang="en-US">
                <a:cs typeface="Arial" charset="0"/>
              </a:rPr>
              <a:t>(   2</a:t>
            </a:r>
            <a:r>
              <a:rPr lang="en-US" altLang="en-US" baseline="30000">
                <a:cs typeface="Arial" charset="0"/>
              </a:rPr>
              <a:t>#bits in</a:t>
            </a:r>
            <a:r>
              <a:rPr lang="en-US" altLang="en-US" i="1" baseline="30000">
                <a:cs typeface="Arial" charset="0"/>
              </a:rPr>
              <a:t> V</a:t>
            </a:r>
            <a:r>
              <a:rPr lang="en-US" altLang="en-US">
                <a:cs typeface="Arial" charset="0"/>
              </a:rPr>
              <a:t> </a:t>
            </a:r>
            <a:r>
              <a:rPr lang="en-US" altLang="en-US"/>
              <a:t>×</a:t>
            </a:r>
            <a:r>
              <a:rPr lang="en-US" altLang="en-US" i="1"/>
              <a:t> n</a:t>
            </a:r>
            <a:r>
              <a:rPr lang="en-US" altLang="en-US"/>
              <a:t>  )</a:t>
            </a:r>
          </a:p>
        </p:txBody>
      </p:sp>
      <p:sp>
        <p:nvSpPr>
          <p:cNvPr id="309252" name="Rectangle 4"/>
          <p:cNvSpPr>
            <a:spLocks noChangeArrowheads="1"/>
          </p:cNvSpPr>
          <p:nvPr/>
        </p:nvSpPr>
        <p:spPr bwMode="auto">
          <a:xfrm>
            <a:off x="315913" y="7620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829893" name="Text Box 5"/>
          <p:cNvSpPr txBox="1">
            <a:spLocks noChangeArrowheads="1"/>
          </p:cNvSpPr>
          <p:nvPr/>
        </p:nvSpPr>
        <p:spPr bwMode="auto">
          <a:xfrm>
            <a:off x="2943225" y="5668963"/>
            <a:ext cx="2238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Polynomial?</a:t>
            </a:r>
          </a:p>
        </p:txBody>
      </p:sp>
      <p:sp>
        <p:nvSpPr>
          <p:cNvPr id="309254" name="Text Box 6"/>
          <p:cNvSpPr txBox="1">
            <a:spLocks noChangeArrowheads="1"/>
          </p:cNvSpPr>
          <p:nvPr/>
        </p:nvSpPr>
        <p:spPr bwMode="auto">
          <a:xfrm>
            <a:off x="762000" y="1295400"/>
            <a:ext cx="807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</a:t>
            </a:r>
            <a:r>
              <a:rPr lang="en-US" altLang="en-US" i="1"/>
              <a:t>V</a:t>
            </a:r>
            <a:r>
              <a:rPr lang="en-US" altLang="en-US"/>
              <a:t>:&lt;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2</a:t>
            </a:r>
            <a:r>
              <a:rPr lang="en-US" altLang="en-US"/>
              <a:t>&gt;,..........................,&lt;</a:t>
            </a:r>
            <a:r>
              <a:rPr lang="en-US" altLang="en-US" i="1"/>
              <a:t>v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p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grpSp>
        <p:nvGrpSpPr>
          <p:cNvPr id="309255" name="Group 7"/>
          <p:cNvGrpSpPr>
            <a:grpSpLocks/>
          </p:cNvGrpSpPr>
          <p:nvPr/>
        </p:nvGrpSpPr>
        <p:grpSpPr bwMode="auto">
          <a:xfrm>
            <a:off x="273050" y="1828800"/>
            <a:ext cx="8899525" cy="1143000"/>
            <a:chOff x="172" y="528"/>
            <a:chExt cx="5606" cy="720"/>
          </a:xfrm>
        </p:grpSpPr>
        <p:sp>
          <p:nvSpPr>
            <p:cNvPr id="309262" name="Text Box 8"/>
            <p:cNvSpPr txBox="1">
              <a:spLocks noChangeArrowheads="1"/>
            </p:cNvSpPr>
            <p:nvPr/>
          </p:nvSpPr>
          <p:spPr bwMode="auto">
            <a:xfrm>
              <a:off x="172" y="528"/>
              <a:ext cx="402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The complete set </a:t>
              </a:r>
              <a:r>
                <a:rPr lang="en-US" altLang="en-US" i="1">
                  <a:solidFill>
                    <a:schemeClr val="accent1"/>
                  </a:solidFill>
                </a:rPr>
                <a:t>S</a:t>
              </a:r>
              <a:r>
                <a:rPr lang="en-US" altLang="en-US"/>
                <a:t>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 is</a:t>
              </a:r>
            </a:p>
          </p:txBody>
        </p:sp>
        <p:grpSp>
          <p:nvGrpSpPr>
            <p:cNvPr id="309263" name="Group 9"/>
            <p:cNvGrpSpPr>
              <a:grpSpLocks/>
            </p:cNvGrpSpPr>
            <p:nvPr/>
          </p:nvGrpSpPr>
          <p:grpSpPr bwMode="auto">
            <a:xfrm>
              <a:off x="384" y="627"/>
              <a:ext cx="5394" cy="621"/>
              <a:chOff x="384" y="1299"/>
              <a:chExt cx="5394" cy="621"/>
            </a:xfrm>
          </p:grpSpPr>
          <p:sp>
            <p:nvSpPr>
              <p:cNvPr id="309264" name="Text Box 10"/>
              <p:cNvSpPr txBox="1">
                <a:spLocks noChangeArrowheads="1"/>
              </p:cNvSpPr>
              <p:nvPr/>
            </p:nvSpPr>
            <p:spPr bwMode="auto">
              <a:xfrm>
                <a:off x="4253" y="1555"/>
                <a:ext cx="14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  </a:t>
                </a:r>
                <a:r>
                  <a:rPr lang="en-US" altLang="en-US" i="1"/>
                  <a:t>i</a:t>
                </a:r>
                <a:r>
                  <a:rPr lang="en-US" altLang="en-US"/>
                  <a:t> 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n</a:t>
                </a:r>
                <a:r>
                  <a:rPr lang="en-US" altLang="en-US"/>
                  <a:t>]</a:t>
                </a:r>
              </a:p>
            </p:txBody>
          </p:sp>
          <p:sp>
            <p:nvSpPr>
              <p:cNvPr id="309265" name="Text Box 11"/>
              <p:cNvSpPr txBox="1">
                <a:spLocks noChangeArrowheads="1"/>
              </p:cNvSpPr>
              <p:nvPr/>
            </p:nvSpPr>
            <p:spPr bwMode="auto">
              <a:xfrm>
                <a:off x="384" y="1458"/>
                <a:ext cx="508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&lt;</a:t>
                </a:r>
                <a:r>
                  <a:rPr lang="en-US" altLang="en-US" i="1"/>
                  <a:t>V’</a:t>
                </a:r>
                <a:r>
                  <a:rPr lang="en-US" altLang="en-US"/>
                  <a:t>:&lt;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1</a:t>
                </a:r>
                <a:r>
                  <a:rPr lang="en-US" altLang="en-US"/>
                  <a:t>&gt;,&lt;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2</a:t>
                </a:r>
                <a:r>
                  <a:rPr lang="en-US" altLang="en-US"/>
                  <a:t>&gt;,......,&lt;</a:t>
                </a:r>
                <a:r>
                  <a:rPr lang="en-US" altLang="en-US" i="1"/>
                  <a:t>v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,</a:t>
                </a:r>
                <a:r>
                  <a:rPr lang="en-US" altLang="en-US" i="1"/>
                  <a:t>p</a:t>
                </a:r>
                <a:r>
                  <a:rPr lang="en-US" altLang="en-US" i="1" baseline="-25000"/>
                  <a:t>i</a:t>
                </a:r>
                <a:r>
                  <a:rPr lang="en-US" altLang="en-US"/>
                  <a:t>&gt;&gt;.</a:t>
                </a:r>
              </a:p>
            </p:txBody>
          </p:sp>
          <p:sp>
            <p:nvSpPr>
              <p:cNvPr id="309266" name="Text Box 12"/>
              <p:cNvSpPr txBox="1">
                <a:spLocks noChangeArrowheads="1"/>
              </p:cNvSpPr>
              <p:nvPr/>
            </p:nvSpPr>
            <p:spPr bwMode="auto">
              <a:xfrm>
                <a:off x="4281" y="1299"/>
                <a:ext cx="149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  <a:buFontTx/>
                  <a:buNone/>
                </a:pPr>
                <a:r>
                  <a:rPr lang="en-US" altLang="en-US">
                    <a:sym typeface="Symbol" pitchFamily="18" charset="2"/>
                  </a:rPr>
                  <a:t></a:t>
                </a:r>
                <a:r>
                  <a:rPr lang="en-US" altLang="en-US"/>
                  <a:t> </a:t>
                </a:r>
                <a:r>
                  <a:rPr lang="en-US" altLang="en-US" i="1"/>
                  <a:t>V’ </a:t>
                </a:r>
                <a:r>
                  <a:rPr lang="en-US" altLang="en-US">
                    <a:sym typeface="Symbol" pitchFamily="18" charset="2"/>
                  </a:rPr>
                  <a:t></a:t>
                </a:r>
                <a:r>
                  <a:rPr lang="en-US" altLang="en-US"/>
                  <a:t> [0..</a:t>
                </a:r>
                <a:r>
                  <a:rPr lang="en-US" altLang="en-US" i="1"/>
                  <a:t>V</a:t>
                </a:r>
                <a:r>
                  <a:rPr lang="en-US" altLang="en-US"/>
                  <a:t>]</a:t>
                </a:r>
              </a:p>
            </p:txBody>
          </p:sp>
        </p:grpSp>
      </p:grpSp>
      <p:grpSp>
        <p:nvGrpSpPr>
          <p:cNvPr id="309256" name="Group 13"/>
          <p:cNvGrpSpPr>
            <a:grpSpLocks/>
          </p:cNvGrpSpPr>
          <p:nvPr/>
        </p:nvGrpSpPr>
        <p:grpSpPr bwMode="auto">
          <a:xfrm>
            <a:off x="152400" y="2865438"/>
            <a:ext cx="1641475" cy="992187"/>
            <a:chOff x="96" y="1805"/>
            <a:chExt cx="1034" cy="625"/>
          </a:xfrm>
        </p:grpSpPr>
        <p:sp>
          <p:nvSpPr>
            <p:cNvPr id="309258" name="Rectangle 14"/>
            <p:cNvSpPr>
              <a:spLocks noChangeArrowheads="1"/>
            </p:cNvSpPr>
            <p:nvPr/>
          </p:nvSpPr>
          <p:spPr bwMode="auto">
            <a:xfrm>
              <a:off x="528" y="2096"/>
              <a:ext cx="602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>
                  <a:solidFill>
                    <a:schemeClr val="hlink"/>
                  </a:solidFill>
                </a:rPr>
                <a:t>Yes</a:t>
              </a:r>
              <a:endParaRPr lang="en-US" altLang="en-US"/>
            </a:p>
          </p:txBody>
        </p:sp>
        <p:grpSp>
          <p:nvGrpSpPr>
            <p:cNvPr id="309259" name="Group 15"/>
            <p:cNvGrpSpPr>
              <a:grpSpLocks/>
            </p:cNvGrpSpPr>
            <p:nvPr/>
          </p:nvGrpSpPr>
          <p:grpSpPr bwMode="auto">
            <a:xfrm>
              <a:off x="96" y="1805"/>
              <a:ext cx="908" cy="483"/>
              <a:chOff x="96" y="1805"/>
              <a:chExt cx="908" cy="483"/>
            </a:xfrm>
          </p:grpSpPr>
          <p:pic>
            <p:nvPicPr>
              <p:cNvPr id="309260" name="Picture 16" descr="an02380_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" y="1808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261" name="Rectangle 17"/>
              <p:cNvSpPr>
                <a:spLocks noChangeArrowheads="1"/>
              </p:cNvSpPr>
              <p:nvPr/>
            </p:nvSpPr>
            <p:spPr bwMode="auto">
              <a:xfrm>
                <a:off x="546" y="1805"/>
                <a:ext cx="458" cy="3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  <a:buFontTx/>
                  <a:buNone/>
                </a:pPr>
                <a:r>
                  <a:rPr lang="en-US" altLang="en-US">
                    <a:solidFill>
                      <a:schemeClr val="hlink"/>
                    </a:solidFill>
                  </a:rPr>
                  <a:t>No</a:t>
                </a:r>
                <a:endParaRPr lang="en-US" altLang="en-US"/>
              </a:p>
            </p:txBody>
          </p:sp>
        </p:grpSp>
      </p:grpSp>
      <p:sp>
        <p:nvSpPr>
          <p:cNvPr id="1829906" name="Text Box 18"/>
          <p:cNvSpPr txBox="1">
            <a:spLocks noChangeArrowheads="1"/>
          </p:cNvSpPr>
          <p:nvPr/>
        </p:nvSpPr>
        <p:spPr bwMode="auto">
          <a:xfrm>
            <a:off x="1512888" y="6049963"/>
            <a:ext cx="56499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Exponential in “size” in instance!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8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98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98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891">
                                            <p:txEl>
                                              <p:charRg st="15" end="6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29891">
                                            <p:txEl>
                                              <p:charRg st="15" end="6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29891">
                                            <p:txEl>
                                              <p:charRg st="15" end="6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891">
                                            <p:txEl>
                                              <p:charRg st="63" end="12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9891">
                                            <p:txEl>
                                              <p:charRg st="63" end="12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29891">
                                            <p:txEl>
                                              <p:charRg st="63" end="12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298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298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891">
                                            <p:txEl>
                                              <p:charRg st="127" end="15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29891">
                                            <p:txEl>
                                              <p:charRg st="127" end="15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29891">
                                            <p:txEl>
                                              <p:charRg st="127" end="15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29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29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9893" grpId="0"/>
      <p:bldP spid="1829893" grpId="1"/>
      <p:bldP spid="1829906" grpId="0"/>
    </p:bld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Knapsack Problem</a:t>
            </a:r>
          </a:p>
        </p:txBody>
      </p:sp>
      <p:sp>
        <p:nvSpPr>
          <p:cNvPr id="1830915" name="Text Box 3"/>
          <p:cNvSpPr txBox="1">
            <a:spLocks noChangeArrowheads="1"/>
          </p:cNvSpPr>
          <p:nvPr/>
        </p:nvSpPr>
        <p:spPr bwMode="auto">
          <a:xfrm>
            <a:off x="685800" y="930275"/>
            <a:ext cx="8347075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dirty="0">
                <a:solidFill>
                  <a:schemeClr val="accent1"/>
                </a:solidFill>
              </a:rPr>
              <a:t>Dynamic Programming</a:t>
            </a:r>
            <a:r>
              <a:rPr lang="en-US" altLang="en-US" dirty="0"/>
              <a:t> </a:t>
            </a:r>
            <a:br>
              <a:rPr lang="en-US" altLang="en-US" dirty="0"/>
            </a:br>
            <a:r>
              <a:rPr lang="en-US" altLang="en-US" dirty="0"/>
              <a:t>     Running time  =  </a:t>
            </a:r>
            <a:r>
              <a:rPr lang="en-US" altLang="en-US" dirty="0">
                <a:sym typeface="Symbol" pitchFamily="18" charset="2"/>
              </a:rPr>
              <a:t></a:t>
            </a:r>
            <a:r>
              <a:rPr lang="en-US" altLang="en-US" dirty="0"/>
              <a:t>( </a:t>
            </a:r>
            <a:r>
              <a:rPr lang="en-US" altLang="en-US" i="1" dirty="0"/>
              <a:t>V</a:t>
            </a:r>
            <a:r>
              <a:rPr lang="en-US" altLang="en-US" dirty="0"/>
              <a:t> × </a:t>
            </a:r>
            <a:r>
              <a:rPr lang="en-US" altLang="en-US" i="1" dirty="0"/>
              <a:t>n</a:t>
            </a:r>
            <a:r>
              <a:rPr lang="en-US" altLang="en-US" dirty="0"/>
              <a:t>  )</a:t>
            </a:r>
            <a:br>
              <a:rPr lang="en-US" altLang="en-US" dirty="0"/>
            </a:br>
            <a:r>
              <a:rPr lang="en-US" altLang="en-US" dirty="0"/>
              <a:t>                             =  </a:t>
            </a:r>
            <a:r>
              <a:rPr lang="en-US" altLang="en-US" dirty="0">
                <a:cs typeface="Arial" charset="0"/>
                <a:sym typeface="Symbol" pitchFamily="18" charset="2"/>
              </a:rPr>
              <a:t></a:t>
            </a:r>
            <a:r>
              <a:rPr lang="en-US" altLang="en-US" dirty="0">
                <a:cs typeface="Arial" charset="0"/>
              </a:rPr>
              <a:t>( 2</a:t>
            </a:r>
            <a:r>
              <a:rPr lang="en-US" altLang="en-US" baseline="30000" dirty="0">
                <a:cs typeface="Arial" charset="0"/>
              </a:rPr>
              <a:t>#bits in </a:t>
            </a:r>
            <a:r>
              <a:rPr lang="en-US" altLang="en-US" i="1" baseline="30000" dirty="0">
                <a:cs typeface="Arial" charset="0"/>
              </a:rPr>
              <a:t>V</a:t>
            </a:r>
            <a:r>
              <a:rPr lang="en-US" altLang="en-US" dirty="0">
                <a:cs typeface="Arial" charset="0"/>
              </a:rPr>
              <a:t> </a:t>
            </a:r>
            <a:r>
              <a:rPr lang="en-US" altLang="en-US" dirty="0"/>
              <a:t>× </a:t>
            </a:r>
            <a:r>
              <a:rPr lang="en-US" altLang="en-US" i="1" dirty="0"/>
              <a:t>n</a:t>
            </a:r>
            <a:r>
              <a:rPr lang="en-US" altLang="en-US" dirty="0"/>
              <a:t>  )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dirty="0"/>
              <a:t>Poly time if size of knapsack is small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dirty="0"/>
              <a:t>Exponential time if size is an arbitrary integer.</a:t>
            </a:r>
            <a:endParaRPr lang="en-US" altLang="en-US" sz="3200" dirty="0">
              <a:solidFill>
                <a:srgbClr val="CC0099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915">
                                            <p:txEl>
                                              <p:charRg st="0" end="10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30915">
                                            <p:txEl>
                                              <p:charRg st="0" end="10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30915">
                                            <p:txEl>
                                              <p:charRg st="0" end="10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915">
                                            <p:txEl>
                                              <p:charRg st="108" end="14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30915">
                                            <p:txEl>
                                              <p:charRg st="108" end="14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30915">
                                            <p:txEl>
                                              <p:charRg st="108" end="14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915">
                                            <p:txEl>
                                              <p:charRg st="147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30915">
                                            <p:txEl>
                                              <p:charRg st="147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30915">
                                            <p:txEl>
                                              <p:charRg st="147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Knapsack Problem</a:t>
            </a:r>
          </a:p>
        </p:txBody>
      </p:sp>
      <p:sp>
        <p:nvSpPr>
          <p:cNvPr id="1831939" name="Rectangle 3"/>
          <p:cNvSpPr>
            <a:spLocks noChangeArrowheads="1"/>
          </p:cNvSpPr>
          <p:nvPr/>
        </p:nvSpPr>
        <p:spPr bwMode="auto">
          <a:xfrm>
            <a:off x="1878013" y="3457575"/>
            <a:ext cx="538638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If there is a poly-time algorithm</a:t>
            </a:r>
            <a:br>
              <a:rPr lang="en-US" altLang="en-US"/>
            </a:br>
            <a:r>
              <a:rPr lang="en-US" altLang="en-US"/>
              <a:t>for the Knapsack Problem</a:t>
            </a:r>
          </a:p>
        </p:txBody>
      </p:sp>
      <p:sp>
        <p:nvSpPr>
          <p:cNvPr id="1831940" name="AutoShape 4"/>
          <p:cNvSpPr>
            <a:spLocks noChangeArrowheads="1"/>
          </p:cNvSpPr>
          <p:nvPr/>
        </p:nvSpPr>
        <p:spPr bwMode="auto">
          <a:xfrm>
            <a:off x="4038600" y="4600575"/>
            <a:ext cx="457200" cy="381000"/>
          </a:xfrm>
          <a:prstGeom prst="downArrow">
            <a:avLst>
              <a:gd name="adj1" fmla="val 50000"/>
              <a:gd name="adj2" fmla="val 25000"/>
            </a:avLst>
          </a:prstGeom>
          <a:noFill/>
          <a:ln w="25400" algn="ctr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31941" name="Rectangle 5"/>
          <p:cNvSpPr>
            <a:spLocks noChangeArrowheads="1"/>
          </p:cNvSpPr>
          <p:nvPr/>
        </p:nvSpPr>
        <p:spPr bwMode="auto">
          <a:xfrm>
            <a:off x="1720850" y="4981575"/>
            <a:ext cx="581501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For EVERY optimization problem</a:t>
            </a:r>
            <a:br>
              <a:rPr lang="en-US" altLang="en-US"/>
            </a:br>
            <a:r>
              <a:rPr lang="en-US" altLang="en-US"/>
              <a:t> there is a poly-time algorithm.</a:t>
            </a:r>
          </a:p>
        </p:txBody>
      </p:sp>
      <p:sp>
        <p:nvSpPr>
          <p:cNvPr id="1831942" name="Text Box 6"/>
          <p:cNvSpPr txBox="1">
            <a:spLocks noChangeArrowheads="1"/>
          </p:cNvSpPr>
          <p:nvPr/>
        </p:nvSpPr>
        <p:spPr bwMode="auto">
          <a:xfrm>
            <a:off x="685800" y="930275"/>
            <a:ext cx="63007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Dynamic Programming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     Running time  =  </a:t>
            </a:r>
            <a:r>
              <a:rPr lang="en-US" altLang="en-US">
                <a:sym typeface="Symbol" pitchFamily="18" charset="2"/>
              </a:rPr>
              <a:t></a:t>
            </a:r>
            <a:r>
              <a:rPr lang="en-US" altLang="en-US"/>
              <a:t>( </a:t>
            </a:r>
            <a:r>
              <a:rPr lang="en-US" altLang="en-US" i="1"/>
              <a:t>V</a:t>
            </a:r>
            <a:r>
              <a:rPr lang="en-US" altLang="en-US"/>
              <a:t> × </a:t>
            </a:r>
            <a:r>
              <a:rPr lang="en-US" altLang="en-US" i="1"/>
              <a:t>n</a:t>
            </a:r>
            <a:r>
              <a:rPr lang="en-US" altLang="en-US"/>
              <a:t>  )</a:t>
            </a:r>
            <a:br>
              <a:rPr lang="en-US" altLang="en-US"/>
            </a:br>
            <a:r>
              <a:rPr lang="en-US" altLang="en-US"/>
              <a:t>                             =  </a:t>
            </a:r>
            <a:r>
              <a:rPr lang="en-US" altLang="en-US">
                <a:cs typeface="Arial" charset="0"/>
                <a:sym typeface="Symbol" pitchFamily="18" charset="2"/>
              </a:rPr>
              <a:t></a:t>
            </a:r>
            <a:r>
              <a:rPr lang="en-US" altLang="en-US">
                <a:cs typeface="Arial" charset="0"/>
              </a:rPr>
              <a:t>( 2</a:t>
            </a:r>
            <a:r>
              <a:rPr lang="en-US" altLang="en-US" baseline="30000">
                <a:cs typeface="Arial" charset="0"/>
              </a:rPr>
              <a:t>#bits in</a:t>
            </a:r>
            <a:r>
              <a:rPr lang="en-US" altLang="en-US" i="1" baseline="30000">
                <a:cs typeface="Arial" charset="0"/>
              </a:rPr>
              <a:t> V</a:t>
            </a:r>
            <a:r>
              <a:rPr lang="en-US" altLang="en-US" i="1">
                <a:cs typeface="Arial" charset="0"/>
              </a:rPr>
              <a:t> </a:t>
            </a:r>
            <a:r>
              <a:rPr lang="en-US" altLang="en-US"/>
              <a:t>× </a:t>
            </a:r>
            <a:r>
              <a:rPr lang="en-US" altLang="en-US" i="1"/>
              <a:t>n</a:t>
            </a:r>
            <a:r>
              <a:rPr lang="en-US" altLang="en-US"/>
              <a:t>  )</a:t>
            </a:r>
          </a:p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NP-Complete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1942">
                                            <p:txEl>
                                              <p:charRg st="108" end="12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31942">
                                            <p:txEl>
                                              <p:charRg st="108" end="12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31942">
                                            <p:txEl>
                                              <p:charRg st="108" end="12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1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319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319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1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31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31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1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319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319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1939" grpId="0"/>
      <p:bldP spid="1831940" grpId="0" animBg="1"/>
      <p:bldP spid="1831941" grpId="0"/>
    </p:bld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Knapsack Problem</a:t>
            </a:r>
          </a:p>
        </p:txBody>
      </p:sp>
      <p:sp>
        <p:nvSpPr>
          <p:cNvPr id="1832963" name="Rectangle 3"/>
          <p:cNvSpPr>
            <a:spLocks noChangeArrowheads="1"/>
          </p:cNvSpPr>
          <p:nvPr/>
        </p:nvSpPr>
        <p:spPr bwMode="auto">
          <a:xfrm>
            <a:off x="1169988" y="3505200"/>
            <a:ext cx="6797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Likely there is not a poly-time algorithm</a:t>
            </a:r>
            <a:br>
              <a:rPr lang="en-US" altLang="en-US"/>
            </a:br>
            <a:r>
              <a:rPr lang="en-US" altLang="en-US"/>
              <a:t>for the Knapsack Problem.</a:t>
            </a:r>
          </a:p>
        </p:txBody>
      </p:sp>
      <p:sp>
        <p:nvSpPr>
          <p:cNvPr id="1832964" name="AutoShape 4"/>
          <p:cNvSpPr>
            <a:spLocks noChangeArrowheads="1"/>
          </p:cNvSpPr>
          <p:nvPr/>
        </p:nvSpPr>
        <p:spPr bwMode="auto">
          <a:xfrm flipV="1">
            <a:off x="4038600" y="4648200"/>
            <a:ext cx="457200" cy="381000"/>
          </a:xfrm>
          <a:prstGeom prst="downArrow">
            <a:avLst>
              <a:gd name="adj1" fmla="val 50000"/>
              <a:gd name="adj2" fmla="val 25000"/>
            </a:avLst>
          </a:prstGeom>
          <a:noFill/>
          <a:ln w="25400" algn="ctr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832965" name="Rectangle 5"/>
          <p:cNvSpPr>
            <a:spLocks noChangeArrowheads="1"/>
          </p:cNvSpPr>
          <p:nvPr/>
        </p:nvSpPr>
        <p:spPr bwMode="auto">
          <a:xfrm>
            <a:off x="1233488" y="5029200"/>
            <a:ext cx="6797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Likely there is not a poly-time algorithm</a:t>
            </a:r>
            <a:br>
              <a:rPr lang="en-US" altLang="en-US"/>
            </a:br>
            <a:r>
              <a:rPr lang="en-US" altLang="en-US"/>
              <a:t>for EVERY optimization problem. </a:t>
            </a:r>
          </a:p>
        </p:txBody>
      </p:sp>
      <p:sp>
        <p:nvSpPr>
          <p:cNvPr id="312326" name="Text Box 6"/>
          <p:cNvSpPr txBox="1">
            <a:spLocks noChangeArrowheads="1"/>
          </p:cNvSpPr>
          <p:nvPr/>
        </p:nvSpPr>
        <p:spPr bwMode="auto">
          <a:xfrm>
            <a:off x="685800" y="930275"/>
            <a:ext cx="63007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Dynamic Programming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     Running time  =  </a:t>
            </a:r>
            <a:r>
              <a:rPr lang="en-US" altLang="en-US">
                <a:sym typeface="Symbol" pitchFamily="18" charset="2"/>
              </a:rPr>
              <a:t></a:t>
            </a:r>
            <a:r>
              <a:rPr lang="en-US" altLang="en-US"/>
              <a:t>( </a:t>
            </a:r>
            <a:r>
              <a:rPr lang="en-US" altLang="en-US" i="1"/>
              <a:t>V</a:t>
            </a:r>
            <a:r>
              <a:rPr lang="en-US" altLang="en-US"/>
              <a:t> × </a:t>
            </a:r>
            <a:r>
              <a:rPr lang="en-US" altLang="en-US" i="1"/>
              <a:t>n</a:t>
            </a:r>
            <a:r>
              <a:rPr lang="en-US" altLang="en-US"/>
              <a:t>  )</a:t>
            </a:r>
            <a:br>
              <a:rPr lang="en-US" altLang="en-US"/>
            </a:br>
            <a:r>
              <a:rPr lang="en-US" altLang="en-US"/>
              <a:t>                             =  </a:t>
            </a:r>
            <a:r>
              <a:rPr lang="en-US" altLang="en-US">
                <a:cs typeface="Arial" charset="0"/>
                <a:sym typeface="Symbol" pitchFamily="18" charset="2"/>
              </a:rPr>
              <a:t></a:t>
            </a:r>
            <a:r>
              <a:rPr lang="en-US" altLang="en-US">
                <a:cs typeface="Arial" charset="0"/>
              </a:rPr>
              <a:t>( 2</a:t>
            </a:r>
            <a:r>
              <a:rPr lang="en-US" altLang="en-US" baseline="30000">
                <a:cs typeface="Arial" charset="0"/>
              </a:rPr>
              <a:t>#bits in </a:t>
            </a:r>
            <a:r>
              <a:rPr lang="en-US" altLang="en-US" i="1" baseline="30000">
                <a:cs typeface="Arial" charset="0"/>
              </a:rPr>
              <a:t>V</a:t>
            </a:r>
            <a:r>
              <a:rPr lang="en-US" altLang="en-US">
                <a:cs typeface="Arial" charset="0"/>
              </a:rPr>
              <a:t> </a:t>
            </a:r>
            <a:r>
              <a:rPr lang="en-US" altLang="en-US"/>
              <a:t>×</a:t>
            </a:r>
            <a:r>
              <a:rPr lang="en-US" altLang="en-US" i="1"/>
              <a:t> n</a:t>
            </a:r>
            <a:r>
              <a:rPr lang="en-US" altLang="en-US"/>
              <a:t>  )</a:t>
            </a:r>
          </a:p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NP-Complete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2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329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329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2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329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329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2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329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329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2963" grpId="0"/>
      <p:bldP spid="1832964" grpId="0" animBg="1"/>
      <p:bldP spid="1832965" grpId="0"/>
    </p:bld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Knapsack Problem</a:t>
            </a:r>
          </a:p>
        </p:txBody>
      </p:sp>
      <p:sp>
        <p:nvSpPr>
          <p:cNvPr id="1833987" name="Text Box 3"/>
          <p:cNvSpPr txBox="1">
            <a:spLocks noChangeArrowheads="1"/>
          </p:cNvSpPr>
          <p:nvPr/>
        </p:nvSpPr>
        <p:spPr bwMode="auto">
          <a:xfrm>
            <a:off x="685800" y="930275"/>
            <a:ext cx="6619875" cy="399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Dynamic Programming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     Running time  =  </a:t>
            </a:r>
            <a:r>
              <a:rPr lang="en-US" altLang="en-US">
                <a:sym typeface="Symbol" pitchFamily="18" charset="2"/>
              </a:rPr>
              <a:t></a:t>
            </a:r>
            <a:r>
              <a:rPr lang="en-US" altLang="en-US"/>
              <a:t>( </a:t>
            </a:r>
            <a:r>
              <a:rPr lang="en-US" altLang="en-US" i="1"/>
              <a:t>V</a:t>
            </a:r>
            <a:r>
              <a:rPr lang="en-US" altLang="en-US"/>
              <a:t> × </a:t>
            </a:r>
            <a:r>
              <a:rPr lang="en-US" altLang="en-US" i="1"/>
              <a:t>n</a:t>
            </a:r>
            <a:r>
              <a:rPr lang="en-US" altLang="en-US"/>
              <a:t>  )</a:t>
            </a:r>
            <a:br>
              <a:rPr lang="en-US" altLang="en-US"/>
            </a:br>
            <a:r>
              <a:rPr lang="en-US" altLang="en-US"/>
              <a:t>                             =  </a:t>
            </a:r>
            <a:r>
              <a:rPr lang="en-US" altLang="en-US">
                <a:cs typeface="Arial" charset="0"/>
                <a:sym typeface="Symbol" pitchFamily="18" charset="2"/>
              </a:rPr>
              <a:t></a:t>
            </a:r>
            <a:r>
              <a:rPr lang="en-US" altLang="en-US">
                <a:cs typeface="Arial" charset="0"/>
              </a:rPr>
              <a:t>( 2</a:t>
            </a:r>
            <a:r>
              <a:rPr lang="en-US" altLang="en-US" baseline="30000">
                <a:cs typeface="Arial" charset="0"/>
              </a:rPr>
              <a:t>#bits in </a:t>
            </a:r>
            <a:r>
              <a:rPr lang="en-US" altLang="en-US" i="1" baseline="30000">
                <a:cs typeface="Arial" charset="0"/>
              </a:rPr>
              <a:t>V</a:t>
            </a:r>
            <a:r>
              <a:rPr lang="en-US" altLang="en-US">
                <a:cs typeface="Arial" charset="0"/>
              </a:rPr>
              <a:t> </a:t>
            </a:r>
            <a:r>
              <a:rPr lang="en-US" altLang="en-US"/>
              <a:t>×</a:t>
            </a:r>
            <a:r>
              <a:rPr lang="en-US" altLang="en-US" i="1"/>
              <a:t> n</a:t>
            </a:r>
            <a:r>
              <a:rPr lang="en-US" altLang="en-US"/>
              <a:t>  )</a:t>
            </a:r>
          </a:p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NP-Complete</a:t>
            </a:r>
          </a:p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Approximate Algorithm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ym typeface="Symbol" pitchFamily="18" charset="2"/>
              </a:rPr>
              <a:t>In poly-time,</a:t>
            </a:r>
            <a:r>
              <a:rPr lang="en-US" altLang="en-US" sz="3200"/>
              <a:t> solution can be found </a:t>
            </a:r>
            <a:br>
              <a:rPr lang="en-US" altLang="en-US" sz="3200"/>
            </a:br>
            <a:r>
              <a:rPr lang="en-US" altLang="en-US" sz="3200"/>
              <a:t>  that is (1+</a:t>
            </a:r>
            <a:r>
              <a:rPr lang="en-US" altLang="en-US" sz="3200" i="1">
                <a:sym typeface="Symbol" pitchFamily="18" charset="2"/>
              </a:rPr>
              <a:t></a:t>
            </a:r>
            <a:r>
              <a:rPr lang="en-US" altLang="en-US" sz="3200">
                <a:sym typeface="Symbol" pitchFamily="18" charset="2"/>
              </a:rPr>
              <a:t>) as good as optimal.</a:t>
            </a:r>
            <a:br>
              <a:rPr lang="en-US" altLang="en-US" sz="3200">
                <a:sym typeface="Symbol" pitchFamily="18" charset="2"/>
              </a:rPr>
            </a:br>
            <a:endParaRPr lang="en-US" altLang="en-US" sz="3200">
              <a:sym typeface="Symbol" pitchFamily="18" charset="2"/>
            </a:endParaRPr>
          </a:p>
        </p:txBody>
      </p:sp>
      <p:sp>
        <p:nvSpPr>
          <p:cNvPr id="1833988" name="Text Box 4"/>
          <p:cNvSpPr txBox="1">
            <a:spLocks noChangeArrowheads="1"/>
          </p:cNvSpPr>
          <p:nvPr/>
        </p:nvSpPr>
        <p:spPr bwMode="auto">
          <a:xfrm>
            <a:off x="4937125" y="6038850"/>
            <a:ext cx="974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done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987">
                                            <p:txEl>
                                              <p:charRg st="120" end="14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33987">
                                            <p:txEl>
                                              <p:charRg st="120" end="14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33987">
                                            <p:txEl>
                                              <p:charRg st="120" end="14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987">
                                            <p:txEl>
                                              <p:charRg st="142" end="2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33987">
                                            <p:txEl>
                                              <p:charRg st="142" end="21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33987">
                                            <p:txEl>
                                              <p:charRg st="142" end="21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9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339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339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7" name="Rectangle 7"/>
          <p:cNvSpPr>
            <a:spLocks noChangeArrowheads="1"/>
          </p:cNvSpPr>
          <p:nvPr/>
        </p:nvSpPr>
        <p:spPr bwMode="auto">
          <a:xfrm>
            <a:off x="152400" y="2438400"/>
            <a:ext cx="56388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At least one of these four paths must be an over all best path. </a:t>
            </a:r>
          </a:p>
        </p:txBody>
      </p:sp>
      <p:sp>
        <p:nvSpPr>
          <p:cNvPr id="26628" name="Line 35"/>
          <p:cNvSpPr>
            <a:spLocks noChangeShapeType="1"/>
          </p:cNvSpPr>
          <p:nvPr/>
        </p:nvSpPr>
        <p:spPr bwMode="auto">
          <a:xfrm flipH="1">
            <a:off x="6553200" y="3505200"/>
            <a:ext cx="10668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9" name="Freeform 43"/>
          <p:cNvSpPr>
            <a:spLocks/>
          </p:cNvSpPr>
          <p:nvPr/>
        </p:nvSpPr>
        <p:spPr bwMode="auto">
          <a:xfrm>
            <a:off x="6553200" y="4191000"/>
            <a:ext cx="914400" cy="2362200"/>
          </a:xfrm>
          <a:custGeom>
            <a:avLst/>
            <a:gdLst>
              <a:gd name="T0" fmla="*/ 2147483647 w 576"/>
              <a:gd name="T1" fmla="*/ 0 h 1488"/>
              <a:gd name="T2" fmla="*/ 0 w 576"/>
              <a:gd name="T3" fmla="*/ 2147483647 h 1488"/>
              <a:gd name="T4" fmla="*/ 2147483647 w 576"/>
              <a:gd name="T5" fmla="*/ 2147483647 h 1488"/>
              <a:gd name="T6" fmla="*/ 0 60000 65536"/>
              <a:gd name="T7" fmla="*/ 0 60000 65536"/>
              <a:gd name="T8" fmla="*/ 0 60000 65536"/>
              <a:gd name="T9" fmla="*/ 0 w 576"/>
              <a:gd name="T10" fmla="*/ 0 h 1488"/>
              <a:gd name="T11" fmla="*/ 576 w 57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76" h="1488">
                <a:moveTo>
                  <a:pt x="48" y="0"/>
                </a:moveTo>
                <a:lnTo>
                  <a:pt x="0" y="960"/>
                </a:lnTo>
                <a:lnTo>
                  <a:pt x="576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0" name="Freeform 44"/>
          <p:cNvSpPr>
            <a:spLocks/>
          </p:cNvSpPr>
          <p:nvPr/>
        </p:nvSpPr>
        <p:spPr bwMode="auto">
          <a:xfrm>
            <a:off x="7620000" y="3505200"/>
            <a:ext cx="977900" cy="592138"/>
          </a:xfrm>
          <a:custGeom>
            <a:avLst/>
            <a:gdLst>
              <a:gd name="T0" fmla="*/ 0 w 616"/>
              <a:gd name="T1" fmla="*/ 0 h 373"/>
              <a:gd name="T2" fmla="*/ 2147483647 w 616"/>
              <a:gd name="T3" fmla="*/ 2147483647 h 373"/>
              <a:gd name="T4" fmla="*/ 0 60000 65536"/>
              <a:gd name="T5" fmla="*/ 0 60000 65536"/>
              <a:gd name="T6" fmla="*/ 0 w 616"/>
              <a:gd name="T7" fmla="*/ 0 h 373"/>
              <a:gd name="T8" fmla="*/ 616 w 616"/>
              <a:gd name="T9" fmla="*/ 373 h 37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16" h="373">
                <a:moveTo>
                  <a:pt x="0" y="0"/>
                </a:moveTo>
                <a:lnTo>
                  <a:pt x="616" y="373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1" name="Freeform 45"/>
          <p:cNvSpPr>
            <a:spLocks/>
          </p:cNvSpPr>
          <p:nvPr/>
        </p:nvSpPr>
        <p:spPr bwMode="auto">
          <a:xfrm>
            <a:off x="7467600" y="4114800"/>
            <a:ext cx="1295400" cy="2438400"/>
          </a:xfrm>
          <a:custGeom>
            <a:avLst/>
            <a:gdLst>
              <a:gd name="T0" fmla="*/ 2147483647 w 816"/>
              <a:gd name="T1" fmla="*/ 0 h 1536"/>
              <a:gd name="T2" fmla="*/ 2147483647 w 816"/>
              <a:gd name="T3" fmla="*/ 2147483647 h 1536"/>
              <a:gd name="T4" fmla="*/ 2147483647 w 816"/>
              <a:gd name="T5" fmla="*/ 2147483647 h 1536"/>
              <a:gd name="T6" fmla="*/ 0 w 816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16"/>
              <a:gd name="T13" fmla="*/ 0 h 1536"/>
              <a:gd name="T14" fmla="*/ 816 w 816"/>
              <a:gd name="T15" fmla="*/ 1536 h 1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16" h="1536">
                <a:moveTo>
                  <a:pt x="672" y="0"/>
                </a:moveTo>
                <a:lnTo>
                  <a:pt x="384" y="528"/>
                </a:lnTo>
                <a:lnTo>
                  <a:pt x="816" y="1008"/>
                </a:lnTo>
                <a:lnTo>
                  <a:pt x="0" y="153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2" name="Freeform 46"/>
          <p:cNvSpPr>
            <a:spLocks/>
          </p:cNvSpPr>
          <p:nvPr/>
        </p:nvSpPr>
        <p:spPr bwMode="auto">
          <a:xfrm>
            <a:off x="7620000" y="3505200"/>
            <a:ext cx="407988" cy="1517650"/>
          </a:xfrm>
          <a:custGeom>
            <a:avLst/>
            <a:gdLst>
              <a:gd name="T0" fmla="*/ 0 w 257"/>
              <a:gd name="T1" fmla="*/ 0 h 956"/>
              <a:gd name="T2" fmla="*/ 2147483647 w 257"/>
              <a:gd name="T3" fmla="*/ 2147483647 h 956"/>
              <a:gd name="T4" fmla="*/ 0 60000 65536"/>
              <a:gd name="T5" fmla="*/ 0 60000 65536"/>
              <a:gd name="T6" fmla="*/ 0 w 257"/>
              <a:gd name="T7" fmla="*/ 0 h 956"/>
              <a:gd name="T8" fmla="*/ 257 w 257"/>
              <a:gd name="T9" fmla="*/ 956 h 95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7" h="956">
                <a:moveTo>
                  <a:pt x="0" y="0"/>
                </a:moveTo>
                <a:lnTo>
                  <a:pt x="257" y="956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3" name="Freeform 47"/>
          <p:cNvSpPr>
            <a:spLocks/>
          </p:cNvSpPr>
          <p:nvPr/>
        </p:nvSpPr>
        <p:spPr bwMode="auto">
          <a:xfrm>
            <a:off x="7391400" y="5029200"/>
            <a:ext cx="1295400" cy="1524000"/>
          </a:xfrm>
          <a:custGeom>
            <a:avLst/>
            <a:gdLst>
              <a:gd name="T0" fmla="*/ 2147483647 w 816"/>
              <a:gd name="T1" fmla="*/ 0 h 960"/>
              <a:gd name="T2" fmla="*/ 2147483647 w 816"/>
              <a:gd name="T3" fmla="*/ 2147483647 h 960"/>
              <a:gd name="T4" fmla="*/ 0 w 816"/>
              <a:gd name="T5" fmla="*/ 2147483647 h 960"/>
              <a:gd name="T6" fmla="*/ 0 60000 65536"/>
              <a:gd name="T7" fmla="*/ 0 60000 65536"/>
              <a:gd name="T8" fmla="*/ 0 60000 65536"/>
              <a:gd name="T9" fmla="*/ 0 w 816"/>
              <a:gd name="T10" fmla="*/ 0 h 960"/>
              <a:gd name="T11" fmla="*/ 816 w 816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16" h="960">
                <a:moveTo>
                  <a:pt x="384" y="0"/>
                </a:moveTo>
                <a:lnTo>
                  <a:pt x="816" y="432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4" name="Freeform 48"/>
          <p:cNvSpPr>
            <a:spLocks/>
          </p:cNvSpPr>
          <p:nvPr/>
        </p:nvSpPr>
        <p:spPr bwMode="auto">
          <a:xfrm>
            <a:off x="7529513" y="3505200"/>
            <a:ext cx="90487" cy="663575"/>
          </a:xfrm>
          <a:custGeom>
            <a:avLst/>
            <a:gdLst>
              <a:gd name="T0" fmla="*/ 2147483647 w 57"/>
              <a:gd name="T1" fmla="*/ 0 h 418"/>
              <a:gd name="T2" fmla="*/ 0 w 57"/>
              <a:gd name="T3" fmla="*/ 2147483647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5" name="Freeform 49"/>
          <p:cNvSpPr>
            <a:spLocks/>
          </p:cNvSpPr>
          <p:nvPr/>
        </p:nvSpPr>
        <p:spPr bwMode="auto">
          <a:xfrm>
            <a:off x="74676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304800" y="3505200"/>
            <a:ext cx="8559800" cy="3124200"/>
            <a:chOff x="144" y="2208"/>
            <a:chExt cx="5392" cy="1968"/>
          </a:xfrm>
        </p:grpSpPr>
        <p:sp>
          <p:nvSpPr>
            <p:cNvPr id="26642" name="Freeform 51"/>
            <p:cNvSpPr>
              <a:spLocks/>
            </p:cNvSpPr>
            <p:nvPr/>
          </p:nvSpPr>
          <p:spPr bwMode="auto">
            <a:xfrm>
              <a:off x="4704" y="2208"/>
              <a:ext cx="832" cy="1920"/>
            </a:xfrm>
            <a:custGeom>
              <a:avLst/>
              <a:gdLst>
                <a:gd name="T0" fmla="*/ 48 w 832"/>
                <a:gd name="T1" fmla="*/ 0 h 1920"/>
                <a:gd name="T2" fmla="*/ 672 w 832"/>
                <a:gd name="T3" fmla="*/ 384 h 1920"/>
                <a:gd name="T4" fmla="*/ 384 w 832"/>
                <a:gd name="T5" fmla="*/ 912 h 1920"/>
                <a:gd name="T6" fmla="*/ 832 w 832"/>
                <a:gd name="T7" fmla="*/ 1450 h 1920"/>
                <a:gd name="T8" fmla="*/ 0 w 83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2" h="1920">
                  <a:moveTo>
                    <a:pt x="48" y="0"/>
                  </a:moveTo>
                  <a:lnTo>
                    <a:pt x="672" y="384"/>
                  </a:lnTo>
                  <a:lnTo>
                    <a:pt x="384" y="912"/>
                  </a:lnTo>
                  <a:lnTo>
                    <a:pt x="832" y="1450"/>
                  </a:lnTo>
                  <a:lnTo>
                    <a:pt x="0" y="1920"/>
                  </a:lnTo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Rectangle 52"/>
            <p:cNvSpPr>
              <a:spLocks noChangeArrowheads="1"/>
            </p:cNvSpPr>
            <p:nvPr/>
          </p:nvSpPr>
          <p:spPr bwMode="auto">
            <a:xfrm>
              <a:off x="144" y="2928"/>
              <a:ext cx="2755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I give the best of the best </a:t>
              </a:r>
              <a:br>
                <a:rPr lang="en-US" altLang="en-US"/>
              </a:br>
              <a:r>
                <a:rPr lang="en-US" altLang="en-US"/>
                <a:t>as the best path.</a:t>
              </a:r>
            </a:p>
          </p:txBody>
        </p:sp>
        <p:grpSp>
          <p:nvGrpSpPr>
            <p:cNvPr id="26644" name="Group 53"/>
            <p:cNvGrpSpPr>
              <a:grpSpLocks noChangeAspect="1"/>
            </p:cNvGrpSpPr>
            <p:nvPr/>
          </p:nvGrpSpPr>
          <p:grpSpPr bwMode="auto">
            <a:xfrm>
              <a:off x="2092" y="3384"/>
              <a:ext cx="254" cy="792"/>
              <a:chOff x="1728" y="2928"/>
              <a:chExt cx="392" cy="1191"/>
            </a:xfrm>
          </p:grpSpPr>
          <p:grpSp>
            <p:nvGrpSpPr>
              <p:cNvPr id="26645" name="Group 54"/>
              <p:cNvGrpSpPr>
                <a:grpSpLocks noChangeAspect="1"/>
              </p:cNvGrpSpPr>
              <p:nvPr/>
            </p:nvGrpSpPr>
            <p:grpSpPr bwMode="auto">
              <a:xfrm>
                <a:off x="1784" y="2928"/>
                <a:ext cx="214" cy="208"/>
                <a:chOff x="1784" y="2928"/>
                <a:chExt cx="214" cy="208"/>
              </a:xfrm>
            </p:grpSpPr>
            <p:sp>
              <p:nvSpPr>
                <p:cNvPr id="26653" name="Freeform 55"/>
                <p:cNvSpPr>
                  <a:spLocks noChangeAspect="1"/>
                </p:cNvSpPr>
                <p:nvPr/>
              </p:nvSpPr>
              <p:spPr bwMode="auto">
                <a:xfrm>
                  <a:off x="1861" y="3009"/>
                  <a:ext cx="72" cy="127"/>
                </a:xfrm>
                <a:custGeom>
                  <a:avLst/>
                  <a:gdLst>
                    <a:gd name="T0" fmla="*/ 0 w 215"/>
                    <a:gd name="T1" fmla="*/ 0 h 382"/>
                    <a:gd name="T2" fmla="*/ 0 w 215"/>
                    <a:gd name="T3" fmla="*/ 0 h 382"/>
                    <a:gd name="T4" fmla="*/ 0 w 215"/>
                    <a:gd name="T5" fmla="*/ 0 h 382"/>
                    <a:gd name="T6" fmla="*/ 0 w 215"/>
                    <a:gd name="T7" fmla="*/ 0 h 382"/>
                    <a:gd name="T8" fmla="*/ 0 w 215"/>
                    <a:gd name="T9" fmla="*/ 0 h 382"/>
                    <a:gd name="T10" fmla="*/ 0 w 215"/>
                    <a:gd name="T11" fmla="*/ 0 h 382"/>
                    <a:gd name="T12" fmla="*/ 0 w 215"/>
                    <a:gd name="T13" fmla="*/ 0 h 382"/>
                    <a:gd name="T14" fmla="*/ 0 w 215"/>
                    <a:gd name="T15" fmla="*/ 0 h 382"/>
                    <a:gd name="T16" fmla="*/ 0 w 215"/>
                    <a:gd name="T17" fmla="*/ 0 h 382"/>
                    <a:gd name="T18" fmla="*/ 0 w 215"/>
                    <a:gd name="T19" fmla="*/ 0 h 382"/>
                    <a:gd name="T20" fmla="*/ 0 w 215"/>
                    <a:gd name="T21" fmla="*/ 0 h 382"/>
                    <a:gd name="T22" fmla="*/ 0 w 215"/>
                    <a:gd name="T23" fmla="*/ 0 h 382"/>
                    <a:gd name="T24" fmla="*/ 0 w 215"/>
                    <a:gd name="T25" fmla="*/ 0 h 382"/>
                    <a:gd name="T26" fmla="*/ 0 w 215"/>
                    <a:gd name="T27" fmla="*/ 0 h 382"/>
                    <a:gd name="T28" fmla="*/ 0 w 215"/>
                    <a:gd name="T29" fmla="*/ 0 h 382"/>
                    <a:gd name="T30" fmla="*/ 0 w 215"/>
                    <a:gd name="T31" fmla="*/ 0 h 382"/>
                    <a:gd name="T32" fmla="*/ 0 w 215"/>
                    <a:gd name="T33" fmla="*/ 0 h 382"/>
                    <a:gd name="T34" fmla="*/ 0 w 215"/>
                    <a:gd name="T35" fmla="*/ 0 h 382"/>
                    <a:gd name="T36" fmla="*/ 0 w 215"/>
                    <a:gd name="T37" fmla="*/ 0 h 382"/>
                    <a:gd name="T38" fmla="*/ 0 w 215"/>
                    <a:gd name="T39" fmla="*/ 0 h 382"/>
                    <a:gd name="T40" fmla="*/ 0 w 215"/>
                    <a:gd name="T41" fmla="*/ 0 h 3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5"/>
                    <a:gd name="T64" fmla="*/ 0 h 382"/>
                    <a:gd name="T65" fmla="*/ 215 w 215"/>
                    <a:gd name="T66" fmla="*/ 382 h 3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5" h="382">
                      <a:moveTo>
                        <a:pt x="69" y="346"/>
                      </a:moveTo>
                      <a:lnTo>
                        <a:pt x="72" y="284"/>
                      </a:lnTo>
                      <a:lnTo>
                        <a:pt x="57" y="236"/>
                      </a:lnTo>
                      <a:lnTo>
                        <a:pt x="31" y="196"/>
                      </a:lnTo>
                      <a:lnTo>
                        <a:pt x="0" y="134"/>
                      </a:lnTo>
                      <a:lnTo>
                        <a:pt x="3" y="94"/>
                      </a:lnTo>
                      <a:lnTo>
                        <a:pt x="24" y="43"/>
                      </a:lnTo>
                      <a:lnTo>
                        <a:pt x="65" y="10"/>
                      </a:lnTo>
                      <a:lnTo>
                        <a:pt x="101" y="0"/>
                      </a:lnTo>
                      <a:lnTo>
                        <a:pt x="138" y="7"/>
                      </a:lnTo>
                      <a:lnTo>
                        <a:pt x="163" y="21"/>
                      </a:lnTo>
                      <a:lnTo>
                        <a:pt x="196" y="50"/>
                      </a:lnTo>
                      <a:lnTo>
                        <a:pt x="215" y="94"/>
                      </a:lnTo>
                      <a:lnTo>
                        <a:pt x="207" y="138"/>
                      </a:lnTo>
                      <a:lnTo>
                        <a:pt x="182" y="177"/>
                      </a:lnTo>
                      <a:lnTo>
                        <a:pt x="145" y="239"/>
                      </a:lnTo>
                      <a:lnTo>
                        <a:pt x="138" y="284"/>
                      </a:lnTo>
                      <a:lnTo>
                        <a:pt x="141" y="320"/>
                      </a:lnTo>
                      <a:lnTo>
                        <a:pt x="124" y="356"/>
                      </a:lnTo>
                      <a:lnTo>
                        <a:pt x="105" y="382"/>
                      </a:lnTo>
                      <a:lnTo>
                        <a:pt x="69" y="34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4" name="Freeform 56"/>
                <p:cNvSpPr>
                  <a:spLocks noChangeAspect="1"/>
                </p:cNvSpPr>
                <p:nvPr/>
              </p:nvSpPr>
              <p:spPr bwMode="auto">
                <a:xfrm>
                  <a:off x="1784" y="3002"/>
                  <a:ext cx="53" cy="25"/>
                </a:xfrm>
                <a:custGeom>
                  <a:avLst/>
                  <a:gdLst>
                    <a:gd name="T0" fmla="*/ 0 w 157"/>
                    <a:gd name="T1" fmla="*/ 0 h 74"/>
                    <a:gd name="T2" fmla="*/ 0 w 157"/>
                    <a:gd name="T3" fmla="*/ 0 h 74"/>
                    <a:gd name="T4" fmla="*/ 0 w 157"/>
                    <a:gd name="T5" fmla="*/ 0 h 74"/>
                    <a:gd name="T6" fmla="*/ 0 w 157"/>
                    <a:gd name="T7" fmla="*/ 0 h 74"/>
                    <a:gd name="T8" fmla="*/ 0 w 157"/>
                    <a:gd name="T9" fmla="*/ 0 h 74"/>
                    <a:gd name="T10" fmla="*/ 0 w 157"/>
                    <a:gd name="T11" fmla="*/ 0 h 7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7"/>
                    <a:gd name="T19" fmla="*/ 0 h 74"/>
                    <a:gd name="T20" fmla="*/ 157 w 157"/>
                    <a:gd name="T21" fmla="*/ 74 h 7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7" h="74">
                      <a:moveTo>
                        <a:pt x="157" y="74"/>
                      </a:moveTo>
                      <a:lnTo>
                        <a:pt x="26" y="51"/>
                      </a:lnTo>
                      <a:lnTo>
                        <a:pt x="0" y="25"/>
                      </a:lnTo>
                      <a:lnTo>
                        <a:pt x="10" y="3"/>
                      </a:lnTo>
                      <a:lnTo>
                        <a:pt x="40" y="0"/>
                      </a:lnTo>
                      <a:lnTo>
                        <a:pt x="157" y="7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5" name="Freeform 57"/>
                <p:cNvSpPr>
                  <a:spLocks noChangeAspect="1"/>
                </p:cNvSpPr>
                <p:nvPr/>
              </p:nvSpPr>
              <p:spPr bwMode="auto">
                <a:xfrm>
                  <a:off x="1837" y="2938"/>
                  <a:ext cx="23" cy="41"/>
                </a:xfrm>
                <a:custGeom>
                  <a:avLst/>
                  <a:gdLst>
                    <a:gd name="T0" fmla="*/ 0 w 69"/>
                    <a:gd name="T1" fmla="*/ 0 h 122"/>
                    <a:gd name="T2" fmla="*/ 0 w 69"/>
                    <a:gd name="T3" fmla="*/ 0 h 122"/>
                    <a:gd name="T4" fmla="*/ 0 w 69"/>
                    <a:gd name="T5" fmla="*/ 0 h 122"/>
                    <a:gd name="T6" fmla="*/ 0 w 69"/>
                    <a:gd name="T7" fmla="*/ 0 h 122"/>
                    <a:gd name="T8" fmla="*/ 0 w 69"/>
                    <a:gd name="T9" fmla="*/ 0 h 122"/>
                    <a:gd name="T10" fmla="*/ 0 w 69"/>
                    <a:gd name="T11" fmla="*/ 0 h 12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9"/>
                    <a:gd name="T19" fmla="*/ 0 h 122"/>
                    <a:gd name="T20" fmla="*/ 69 w 69"/>
                    <a:gd name="T21" fmla="*/ 122 h 12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9" h="122">
                      <a:moveTo>
                        <a:pt x="69" y="122"/>
                      </a:moveTo>
                      <a:lnTo>
                        <a:pt x="0" y="45"/>
                      </a:lnTo>
                      <a:lnTo>
                        <a:pt x="7" y="12"/>
                      </a:lnTo>
                      <a:lnTo>
                        <a:pt x="41" y="0"/>
                      </a:lnTo>
                      <a:lnTo>
                        <a:pt x="59" y="23"/>
                      </a:lnTo>
                      <a:lnTo>
                        <a:pt x="69" y="1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6" name="Freeform 58"/>
                <p:cNvSpPr>
                  <a:spLocks noChangeAspect="1"/>
                </p:cNvSpPr>
                <p:nvPr/>
              </p:nvSpPr>
              <p:spPr bwMode="auto">
                <a:xfrm>
                  <a:off x="1911" y="2928"/>
                  <a:ext cx="19" cy="48"/>
                </a:xfrm>
                <a:custGeom>
                  <a:avLst/>
                  <a:gdLst>
                    <a:gd name="T0" fmla="*/ 0 w 59"/>
                    <a:gd name="T1" fmla="*/ 0 h 145"/>
                    <a:gd name="T2" fmla="*/ 0 w 59"/>
                    <a:gd name="T3" fmla="*/ 0 h 145"/>
                    <a:gd name="T4" fmla="*/ 0 w 59"/>
                    <a:gd name="T5" fmla="*/ 0 h 145"/>
                    <a:gd name="T6" fmla="*/ 0 w 59"/>
                    <a:gd name="T7" fmla="*/ 0 h 145"/>
                    <a:gd name="T8" fmla="*/ 0 w 59"/>
                    <a:gd name="T9" fmla="*/ 0 h 145"/>
                    <a:gd name="T10" fmla="*/ 0 w 59"/>
                    <a:gd name="T11" fmla="*/ 0 h 14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9"/>
                    <a:gd name="T19" fmla="*/ 0 h 145"/>
                    <a:gd name="T20" fmla="*/ 59 w 59"/>
                    <a:gd name="T21" fmla="*/ 145 h 14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9" h="145">
                      <a:moveTo>
                        <a:pt x="9" y="145"/>
                      </a:moveTo>
                      <a:lnTo>
                        <a:pt x="0" y="37"/>
                      </a:lnTo>
                      <a:lnTo>
                        <a:pt x="32" y="0"/>
                      </a:lnTo>
                      <a:lnTo>
                        <a:pt x="59" y="15"/>
                      </a:lnTo>
                      <a:lnTo>
                        <a:pt x="55" y="44"/>
                      </a:lnTo>
                      <a:lnTo>
                        <a:pt x="9" y="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7" name="Freeform 59"/>
                <p:cNvSpPr>
                  <a:spLocks noChangeAspect="1"/>
                </p:cNvSpPr>
                <p:nvPr/>
              </p:nvSpPr>
              <p:spPr bwMode="auto">
                <a:xfrm>
                  <a:off x="1951" y="2965"/>
                  <a:ext cx="47" cy="30"/>
                </a:xfrm>
                <a:custGeom>
                  <a:avLst/>
                  <a:gdLst>
                    <a:gd name="T0" fmla="*/ 0 w 141"/>
                    <a:gd name="T1" fmla="*/ 0 h 91"/>
                    <a:gd name="T2" fmla="*/ 0 w 141"/>
                    <a:gd name="T3" fmla="*/ 0 h 91"/>
                    <a:gd name="T4" fmla="*/ 0 w 141"/>
                    <a:gd name="T5" fmla="*/ 0 h 91"/>
                    <a:gd name="T6" fmla="*/ 0 w 141"/>
                    <a:gd name="T7" fmla="*/ 0 h 91"/>
                    <a:gd name="T8" fmla="*/ 0 w 141"/>
                    <a:gd name="T9" fmla="*/ 0 h 91"/>
                    <a:gd name="T10" fmla="*/ 0 w 141"/>
                    <a:gd name="T11" fmla="*/ 0 h 9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1"/>
                    <a:gd name="T19" fmla="*/ 0 h 91"/>
                    <a:gd name="T20" fmla="*/ 141 w 141"/>
                    <a:gd name="T21" fmla="*/ 91 h 9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1" h="91">
                      <a:moveTo>
                        <a:pt x="0" y="91"/>
                      </a:moveTo>
                      <a:lnTo>
                        <a:pt x="105" y="0"/>
                      </a:lnTo>
                      <a:lnTo>
                        <a:pt x="141" y="18"/>
                      </a:lnTo>
                      <a:lnTo>
                        <a:pt x="138" y="48"/>
                      </a:lnTo>
                      <a:lnTo>
                        <a:pt x="119" y="62"/>
                      </a:lnTo>
                      <a:lnTo>
                        <a:pt x="0" y="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646" name="Group 60"/>
              <p:cNvGrpSpPr>
                <a:grpSpLocks noChangeAspect="1"/>
              </p:cNvGrpSpPr>
              <p:nvPr/>
            </p:nvGrpSpPr>
            <p:grpSpPr bwMode="auto">
              <a:xfrm>
                <a:off x="1728" y="2998"/>
                <a:ext cx="392" cy="1121"/>
                <a:chOff x="1728" y="2998"/>
                <a:chExt cx="392" cy="1121"/>
              </a:xfrm>
            </p:grpSpPr>
            <p:sp>
              <p:nvSpPr>
                <p:cNvPr id="26647" name="Freeform 61"/>
                <p:cNvSpPr>
                  <a:spLocks noChangeAspect="1"/>
                </p:cNvSpPr>
                <p:nvPr/>
              </p:nvSpPr>
              <p:spPr bwMode="auto">
                <a:xfrm>
                  <a:off x="1799" y="3183"/>
                  <a:ext cx="196" cy="195"/>
                </a:xfrm>
                <a:custGeom>
                  <a:avLst/>
                  <a:gdLst>
                    <a:gd name="T0" fmla="*/ 0 w 590"/>
                    <a:gd name="T1" fmla="*/ 0 h 585"/>
                    <a:gd name="T2" fmla="*/ 0 w 590"/>
                    <a:gd name="T3" fmla="*/ 0 h 585"/>
                    <a:gd name="T4" fmla="*/ 0 w 590"/>
                    <a:gd name="T5" fmla="*/ 0 h 585"/>
                    <a:gd name="T6" fmla="*/ 0 w 590"/>
                    <a:gd name="T7" fmla="*/ 0 h 585"/>
                    <a:gd name="T8" fmla="*/ 0 w 590"/>
                    <a:gd name="T9" fmla="*/ 0 h 585"/>
                    <a:gd name="T10" fmla="*/ 0 w 590"/>
                    <a:gd name="T11" fmla="*/ 0 h 585"/>
                    <a:gd name="T12" fmla="*/ 0 w 590"/>
                    <a:gd name="T13" fmla="*/ 0 h 585"/>
                    <a:gd name="T14" fmla="*/ 0 w 590"/>
                    <a:gd name="T15" fmla="*/ 0 h 585"/>
                    <a:gd name="T16" fmla="*/ 0 w 590"/>
                    <a:gd name="T17" fmla="*/ 0 h 585"/>
                    <a:gd name="T18" fmla="*/ 0 w 590"/>
                    <a:gd name="T19" fmla="*/ 0 h 585"/>
                    <a:gd name="T20" fmla="*/ 0 w 590"/>
                    <a:gd name="T21" fmla="*/ 0 h 585"/>
                    <a:gd name="T22" fmla="*/ 0 w 590"/>
                    <a:gd name="T23" fmla="*/ 0 h 585"/>
                    <a:gd name="T24" fmla="*/ 0 w 590"/>
                    <a:gd name="T25" fmla="*/ 0 h 585"/>
                    <a:gd name="T26" fmla="*/ 0 w 590"/>
                    <a:gd name="T27" fmla="*/ 0 h 585"/>
                    <a:gd name="T28" fmla="*/ 0 w 590"/>
                    <a:gd name="T29" fmla="*/ 0 h 585"/>
                    <a:gd name="T30" fmla="*/ 0 w 590"/>
                    <a:gd name="T31" fmla="*/ 0 h 585"/>
                    <a:gd name="T32" fmla="*/ 0 w 590"/>
                    <a:gd name="T33" fmla="*/ 0 h 585"/>
                    <a:gd name="T34" fmla="*/ 0 w 590"/>
                    <a:gd name="T35" fmla="*/ 0 h 585"/>
                    <a:gd name="T36" fmla="*/ 0 w 590"/>
                    <a:gd name="T37" fmla="*/ 0 h 585"/>
                    <a:gd name="T38" fmla="*/ 0 w 590"/>
                    <a:gd name="T39" fmla="*/ 0 h 585"/>
                    <a:gd name="T40" fmla="*/ 0 w 590"/>
                    <a:gd name="T41" fmla="*/ 0 h 585"/>
                    <a:gd name="T42" fmla="*/ 0 w 590"/>
                    <a:gd name="T43" fmla="*/ 0 h 585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90"/>
                    <a:gd name="T67" fmla="*/ 0 h 585"/>
                    <a:gd name="T68" fmla="*/ 590 w 590"/>
                    <a:gd name="T69" fmla="*/ 585 h 585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90" h="585">
                      <a:moveTo>
                        <a:pt x="385" y="169"/>
                      </a:moveTo>
                      <a:lnTo>
                        <a:pt x="313" y="60"/>
                      </a:lnTo>
                      <a:lnTo>
                        <a:pt x="240" y="0"/>
                      </a:lnTo>
                      <a:lnTo>
                        <a:pt x="153" y="0"/>
                      </a:lnTo>
                      <a:lnTo>
                        <a:pt x="58" y="38"/>
                      </a:lnTo>
                      <a:lnTo>
                        <a:pt x="15" y="103"/>
                      </a:lnTo>
                      <a:lnTo>
                        <a:pt x="0" y="191"/>
                      </a:lnTo>
                      <a:lnTo>
                        <a:pt x="15" y="308"/>
                      </a:lnTo>
                      <a:lnTo>
                        <a:pt x="72" y="439"/>
                      </a:lnTo>
                      <a:lnTo>
                        <a:pt x="175" y="528"/>
                      </a:lnTo>
                      <a:lnTo>
                        <a:pt x="254" y="571"/>
                      </a:lnTo>
                      <a:lnTo>
                        <a:pt x="335" y="585"/>
                      </a:lnTo>
                      <a:lnTo>
                        <a:pt x="400" y="564"/>
                      </a:lnTo>
                      <a:lnTo>
                        <a:pt x="436" y="528"/>
                      </a:lnTo>
                      <a:lnTo>
                        <a:pt x="459" y="439"/>
                      </a:lnTo>
                      <a:lnTo>
                        <a:pt x="452" y="337"/>
                      </a:lnTo>
                      <a:lnTo>
                        <a:pt x="429" y="250"/>
                      </a:lnTo>
                      <a:lnTo>
                        <a:pt x="574" y="169"/>
                      </a:lnTo>
                      <a:lnTo>
                        <a:pt x="590" y="133"/>
                      </a:lnTo>
                      <a:lnTo>
                        <a:pt x="574" y="117"/>
                      </a:lnTo>
                      <a:lnTo>
                        <a:pt x="414" y="213"/>
                      </a:lnTo>
                      <a:lnTo>
                        <a:pt x="385" y="16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8" name="Freeform 62"/>
                <p:cNvSpPr>
                  <a:spLocks noChangeAspect="1"/>
                </p:cNvSpPr>
                <p:nvPr/>
              </p:nvSpPr>
              <p:spPr bwMode="auto">
                <a:xfrm>
                  <a:off x="1940" y="2998"/>
                  <a:ext cx="175" cy="436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9" name="Freeform 63"/>
                <p:cNvSpPr>
                  <a:spLocks noChangeAspect="1"/>
                </p:cNvSpPr>
                <p:nvPr/>
              </p:nvSpPr>
              <p:spPr bwMode="auto">
                <a:xfrm>
                  <a:off x="1728" y="3400"/>
                  <a:ext cx="158" cy="263"/>
                </a:xfrm>
                <a:custGeom>
                  <a:avLst/>
                  <a:gdLst>
                    <a:gd name="T0" fmla="*/ 0 w 475"/>
                    <a:gd name="T1" fmla="*/ 0 h 788"/>
                    <a:gd name="T2" fmla="*/ 0 w 475"/>
                    <a:gd name="T3" fmla="*/ 0 h 788"/>
                    <a:gd name="T4" fmla="*/ 0 w 475"/>
                    <a:gd name="T5" fmla="*/ 0 h 788"/>
                    <a:gd name="T6" fmla="*/ 0 w 475"/>
                    <a:gd name="T7" fmla="*/ 0 h 788"/>
                    <a:gd name="T8" fmla="*/ 0 w 475"/>
                    <a:gd name="T9" fmla="*/ 0 h 788"/>
                    <a:gd name="T10" fmla="*/ 0 w 475"/>
                    <a:gd name="T11" fmla="*/ 0 h 788"/>
                    <a:gd name="T12" fmla="*/ 0 w 475"/>
                    <a:gd name="T13" fmla="*/ 0 h 788"/>
                    <a:gd name="T14" fmla="*/ 0 w 475"/>
                    <a:gd name="T15" fmla="*/ 0 h 788"/>
                    <a:gd name="T16" fmla="*/ 0 w 475"/>
                    <a:gd name="T17" fmla="*/ 0 h 788"/>
                    <a:gd name="T18" fmla="*/ 0 w 475"/>
                    <a:gd name="T19" fmla="*/ 0 h 788"/>
                    <a:gd name="T20" fmla="*/ 0 w 475"/>
                    <a:gd name="T21" fmla="*/ 0 h 788"/>
                    <a:gd name="T22" fmla="*/ 0 w 475"/>
                    <a:gd name="T23" fmla="*/ 0 h 788"/>
                    <a:gd name="T24" fmla="*/ 0 w 475"/>
                    <a:gd name="T25" fmla="*/ 0 h 788"/>
                    <a:gd name="T26" fmla="*/ 0 w 475"/>
                    <a:gd name="T27" fmla="*/ 0 h 788"/>
                    <a:gd name="T28" fmla="*/ 0 w 475"/>
                    <a:gd name="T29" fmla="*/ 0 h 788"/>
                    <a:gd name="T30" fmla="*/ 0 w 475"/>
                    <a:gd name="T31" fmla="*/ 0 h 788"/>
                    <a:gd name="T32" fmla="*/ 0 w 475"/>
                    <a:gd name="T33" fmla="*/ 0 h 788"/>
                    <a:gd name="T34" fmla="*/ 0 w 475"/>
                    <a:gd name="T35" fmla="*/ 0 h 788"/>
                    <a:gd name="T36" fmla="*/ 0 w 475"/>
                    <a:gd name="T37" fmla="*/ 0 h 788"/>
                    <a:gd name="T38" fmla="*/ 0 w 475"/>
                    <a:gd name="T39" fmla="*/ 0 h 788"/>
                    <a:gd name="T40" fmla="*/ 0 w 475"/>
                    <a:gd name="T41" fmla="*/ 0 h 788"/>
                    <a:gd name="T42" fmla="*/ 0 w 475"/>
                    <a:gd name="T43" fmla="*/ 0 h 788"/>
                    <a:gd name="T44" fmla="*/ 0 w 475"/>
                    <a:gd name="T45" fmla="*/ 0 h 788"/>
                    <a:gd name="T46" fmla="*/ 0 w 475"/>
                    <a:gd name="T47" fmla="*/ 0 h 788"/>
                    <a:gd name="T48" fmla="*/ 0 w 475"/>
                    <a:gd name="T49" fmla="*/ 0 h 788"/>
                    <a:gd name="T50" fmla="*/ 0 w 475"/>
                    <a:gd name="T51" fmla="*/ 0 h 788"/>
                    <a:gd name="T52" fmla="*/ 0 w 475"/>
                    <a:gd name="T53" fmla="*/ 0 h 788"/>
                    <a:gd name="T54" fmla="*/ 0 w 475"/>
                    <a:gd name="T55" fmla="*/ 0 h 788"/>
                    <a:gd name="T56" fmla="*/ 0 w 475"/>
                    <a:gd name="T57" fmla="*/ 0 h 788"/>
                    <a:gd name="T58" fmla="*/ 0 w 475"/>
                    <a:gd name="T59" fmla="*/ 0 h 788"/>
                    <a:gd name="T60" fmla="*/ 0 w 475"/>
                    <a:gd name="T61" fmla="*/ 0 h 788"/>
                    <a:gd name="T62" fmla="*/ 0 w 475"/>
                    <a:gd name="T63" fmla="*/ 0 h 788"/>
                    <a:gd name="T64" fmla="*/ 0 w 475"/>
                    <a:gd name="T65" fmla="*/ 0 h 788"/>
                    <a:gd name="T66" fmla="*/ 0 w 475"/>
                    <a:gd name="T67" fmla="*/ 0 h 788"/>
                    <a:gd name="T68" fmla="*/ 0 w 475"/>
                    <a:gd name="T69" fmla="*/ 0 h 788"/>
                    <a:gd name="T70" fmla="*/ 0 w 475"/>
                    <a:gd name="T71" fmla="*/ 0 h 78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75"/>
                    <a:gd name="T109" fmla="*/ 0 h 788"/>
                    <a:gd name="T110" fmla="*/ 475 w 475"/>
                    <a:gd name="T111" fmla="*/ 788 h 78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75" h="788">
                      <a:moveTo>
                        <a:pt x="475" y="21"/>
                      </a:moveTo>
                      <a:lnTo>
                        <a:pt x="423" y="0"/>
                      </a:lnTo>
                      <a:lnTo>
                        <a:pt x="313" y="7"/>
                      </a:lnTo>
                      <a:lnTo>
                        <a:pt x="218" y="81"/>
                      </a:lnTo>
                      <a:lnTo>
                        <a:pt x="79" y="234"/>
                      </a:lnTo>
                      <a:lnTo>
                        <a:pt x="7" y="358"/>
                      </a:lnTo>
                      <a:lnTo>
                        <a:pt x="0" y="401"/>
                      </a:lnTo>
                      <a:lnTo>
                        <a:pt x="36" y="482"/>
                      </a:lnTo>
                      <a:lnTo>
                        <a:pt x="115" y="518"/>
                      </a:lnTo>
                      <a:lnTo>
                        <a:pt x="218" y="562"/>
                      </a:lnTo>
                      <a:lnTo>
                        <a:pt x="299" y="583"/>
                      </a:lnTo>
                      <a:lnTo>
                        <a:pt x="335" y="621"/>
                      </a:lnTo>
                      <a:lnTo>
                        <a:pt x="313" y="671"/>
                      </a:lnTo>
                      <a:lnTo>
                        <a:pt x="255" y="731"/>
                      </a:lnTo>
                      <a:lnTo>
                        <a:pt x="182" y="738"/>
                      </a:lnTo>
                      <a:lnTo>
                        <a:pt x="131" y="715"/>
                      </a:lnTo>
                      <a:lnTo>
                        <a:pt x="101" y="738"/>
                      </a:lnTo>
                      <a:lnTo>
                        <a:pt x="108" y="767"/>
                      </a:lnTo>
                      <a:lnTo>
                        <a:pt x="167" y="788"/>
                      </a:lnTo>
                      <a:lnTo>
                        <a:pt x="255" y="788"/>
                      </a:lnTo>
                      <a:lnTo>
                        <a:pt x="335" y="767"/>
                      </a:lnTo>
                      <a:lnTo>
                        <a:pt x="379" y="738"/>
                      </a:lnTo>
                      <a:lnTo>
                        <a:pt x="408" y="686"/>
                      </a:lnTo>
                      <a:lnTo>
                        <a:pt x="423" y="628"/>
                      </a:lnTo>
                      <a:lnTo>
                        <a:pt x="387" y="576"/>
                      </a:lnTo>
                      <a:lnTo>
                        <a:pt x="299" y="540"/>
                      </a:lnTo>
                      <a:lnTo>
                        <a:pt x="196" y="511"/>
                      </a:lnTo>
                      <a:lnTo>
                        <a:pt x="108" y="460"/>
                      </a:lnTo>
                      <a:lnTo>
                        <a:pt x="87" y="416"/>
                      </a:lnTo>
                      <a:lnTo>
                        <a:pt x="101" y="336"/>
                      </a:lnTo>
                      <a:lnTo>
                        <a:pt x="167" y="234"/>
                      </a:lnTo>
                      <a:lnTo>
                        <a:pt x="248" y="175"/>
                      </a:lnTo>
                      <a:lnTo>
                        <a:pt x="372" y="131"/>
                      </a:lnTo>
                      <a:lnTo>
                        <a:pt x="475" y="110"/>
                      </a:lnTo>
                      <a:lnTo>
                        <a:pt x="475" y="50"/>
                      </a:lnTo>
                      <a:lnTo>
                        <a:pt x="475" y="2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0" name="Freeform 64"/>
                <p:cNvSpPr>
                  <a:spLocks noChangeAspect="1"/>
                </p:cNvSpPr>
                <p:nvPr/>
              </p:nvSpPr>
              <p:spPr bwMode="auto">
                <a:xfrm>
                  <a:off x="1857" y="3388"/>
                  <a:ext cx="148" cy="324"/>
                </a:xfrm>
                <a:custGeom>
                  <a:avLst/>
                  <a:gdLst>
                    <a:gd name="T0" fmla="*/ 0 w 444"/>
                    <a:gd name="T1" fmla="*/ 0 h 970"/>
                    <a:gd name="T2" fmla="*/ 0 w 444"/>
                    <a:gd name="T3" fmla="*/ 0 h 970"/>
                    <a:gd name="T4" fmla="*/ 0 w 444"/>
                    <a:gd name="T5" fmla="*/ 0 h 970"/>
                    <a:gd name="T6" fmla="*/ 0 w 444"/>
                    <a:gd name="T7" fmla="*/ 0 h 970"/>
                    <a:gd name="T8" fmla="*/ 0 w 444"/>
                    <a:gd name="T9" fmla="*/ 0 h 970"/>
                    <a:gd name="T10" fmla="*/ 0 w 444"/>
                    <a:gd name="T11" fmla="*/ 0 h 970"/>
                    <a:gd name="T12" fmla="*/ 0 w 444"/>
                    <a:gd name="T13" fmla="*/ 0 h 970"/>
                    <a:gd name="T14" fmla="*/ 0 w 444"/>
                    <a:gd name="T15" fmla="*/ 0 h 970"/>
                    <a:gd name="T16" fmla="*/ 0 w 444"/>
                    <a:gd name="T17" fmla="*/ 0 h 970"/>
                    <a:gd name="T18" fmla="*/ 0 w 444"/>
                    <a:gd name="T19" fmla="*/ 0 h 970"/>
                    <a:gd name="T20" fmla="*/ 0 w 444"/>
                    <a:gd name="T21" fmla="*/ 0 h 970"/>
                    <a:gd name="T22" fmla="*/ 0 w 444"/>
                    <a:gd name="T23" fmla="*/ 0 h 970"/>
                    <a:gd name="T24" fmla="*/ 0 w 444"/>
                    <a:gd name="T25" fmla="*/ 0 h 970"/>
                    <a:gd name="T26" fmla="*/ 0 w 444"/>
                    <a:gd name="T27" fmla="*/ 0 h 970"/>
                    <a:gd name="T28" fmla="*/ 0 w 444"/>
                    <a:gd name="T29" fmla="*/ 0 h 970"/>
                    <a:gd name="T30" fmla="*/ 0 w 444"/>
                    <a:gd name="T31" fmla="*/ 0 h 970"/>
                    <a:gd name="T32" fmla="*/ 0 w 444"/>
                    <a:gd name="T33" fmla="*/ 0 h 970"/>
                    <a:gd name="T34" fmla="*/ 0 w 444"/>
                    <a:gd name="T35" fmla="*/ 0 h 970"/>
                    <a:gd name="T36" fmla="*/ 0 w 444"/>
                    <a:gd name="T37" fmla="*/ 0 h 970"/>
                    <a:gd name="T38" fmla="*/ 0 w 444"/>
                    <a:gd name="T39" fmla="*/ 0 h 970"/>
                    <a:gd name="T40" fmla="*/ 0 w 444"/>
                    <a:gd name="T41" fmla="*/ 0 h 9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4"/>
                    <a:gd name="T64" fmla="*/ 0 h 970"/>
                    <a:gd name="T65" fmla="*/ 444 w 444"/>
                    <a:gd name="T66" fmla="*/ 970 h 9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4" h="970">
                      <a:moveTo>
                        <a:pt x="386" y="306"/>
                      </a:moveTo>
                      <a:lnTo>
                        <a:pt x="342" y="124"/>
                      </a:lnTo>
                      <a:lnTo>
                        <a:pt x="291" y="36"/>
                      </a:lnTo>
                      <a:lnTo>
                        <a:pt x="182" y="0"/>
                      </a:lnTo>
                      <a:lnTo>
                        <a:pt x="72" y="14"/>
                      </a:lnTo>
                      <a:lnTo>
                        <a:pt x="21" y="109"/>
                      </a:lnTo>
                      <a:lnTo>
                        <a:pt x="29" y="226"/>
                      </a:lnTo>
                      <a:lnTo>
                        <a:pt x="57" y="416"/>
                      </a:lnTo>
                      <a:lnTo>
                        <a:pt x="57" y="583"/>
                      </a:lnTo>
                      <a:lnTo>
                        <a:pt x="21" y="729"/>
                      </a:lnTo>
                      <a:lnTo>
                        <a:pt x="0" y="810"/>
                      </a:lnTo>
                      <a:lnTo>
                        <a:pt x="14" y="882"/>
                      </a:lnTo>
                      <a:lnTo>
                        <a:pt x="65" y="920"/>
                      </a:lnTo>
                      <a:lnTo>
                        <a:pt x="131" y="956"/>
                      </a:lnTo>
                      <a:lnTo>
                        <a:pt x="196" y="970"/>
                      </a:lnTo>
                      <a:lnTo>
                        <a:pt x="277" y="970"/>
                      </a:lnTo>
                      <a:lnTo>
                        <a:pt x="372" y="897"/>
                      </a:lnTo>
                      <a:lnTo>
                        <a:pt x="444" y="743"/>
                      </a:lnTo>
                      <a:lnTo>
                        <a:pt x="437" y="605"/>
                      </a:lnTo>
                      <a:lnTo>
                        <a:pt x="394" y="444"/>
                      </a:lnTo>
                      <a:lnTo>
                        <a:pt x="386" y="30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1" name="Freeform 65"/>
                <p:cNvSpPr>
                  <a:spLocks noChangeAspect="1"/>
                </p:cNvSpPr>
                <p:nvPr/>
              </p:nvSpPr>
              <p:spPr bwMode="auto">
                <a:xfrm>
                  <a:off x="1813" y="3651"/>
                  <a:ext cx="112" cy="468"/>
                </a:xfrm>
                <a:custGeom>
                  <a:avLst/>
                  <a:gdLst>
                    <a:gd name="T0" fmla="*/ 0 w 338"/>
                    <a:gd name="T1" fmla="*/ 0 h 1403"/>
                    <a:gd name="T2" fmla="*/ 0 w 338"/>
                    <a:gd name="T3" fmla="*/ 0 h 1403"/>
                    <a:gd name="T4" fmla="*/ 0 w 338"/>
                    <a:gd name="T5" fmla="*/ 0 h 1403"/>
                    <a:gd name="T6" fmla="*/ 0 w 338"/>
                    <a:gd name="T7" fmla="*/ 0 h 1403"/>
                    <a:gd name="T8" fmla="*/ 0 w 338"/>
                    <a:gd name="T9" fmla="*/ 0 h 1403"/>
                    <a:gd name="T10" fmla="*/ 0 w 338"/>
                    <a:gd name="T11" fmla="*/ 0 h 1403"/>
                    <a:gd name="T12" fmla="*/ 0 w 338"/>
                    <a:gd name="T13" fmla="*/ 0 h 1403"/>
                    <a:gd name="T14" fmla="*/ 0 w 338"/>
                    <a:gd name="T15" fmla="*/ 0 h 1403"/>
                    <a:gd name="T16" fmla="*/ 0 w 338"/>
                    <a:gd name="T17" fmla="*/ 0 h 1403"/>
                    <a:gd name="T18" fmla="*/ 0 w 338"/>
                    <a:gd name="T19" fmla="*/ 0 h 1403"/>
                    <a:gd name="T20" fmla="*/ 0 w 338"/>
                    <a:gd name="T21" fmla="*/ 0 h 1403"/>
                    <a:gd name="T22" fmla="*/ 0 w 338"/>
                    <a:gd name="T23" fmla="*/ 0 h 1403"/>
                    <a:gd name="T24" fmla="*/ 0 w 338"/>
                    <a:gd name="T25" fmla="*/ 0 h 1403"/>
                    <a:gd name="T26" fmla="*/ 0 w 338"/>
                    <a:gd name="T27" fmla="*/ 0 h 1403"/>
                    <a:gd name="T28" fmla="*/ 0 w 338"/>
                    <a:gd name="T29" fmla="*/ 0 h 1403"/>
                    <a:gd name="T30" fmla="*/ 0 w 338"/>
                    <a:gd name="T31" fmla="*/ 0 h 1403"/>
                    <a:gd name="T32" fmla="*/ 0 w 338"/>
                    <a:gd name="T33" fmla="*/ 0 h 1403"/>
                    <a:gd name="T34" fmla="*/ 0 w 338"/>
                    <a:gd name="T35" fmla="*/ 0 h 1403"/>
                    <a:gd name="T36" fmla="*/ 0 w 338"/>
                    <a:gd name="T37" fmla="*/ 0 h 1403"/>
                    <a:gd name="T38" fmla="*/ 0 w 338"/>
                    <a:gd name="T39" fmla="*/ 0 h 1403"/>
                    <a:gd name="T40" fmla="*/ 0 w 338"/>
                    <a:gd name="T41" fmla="*/ 0 h 1403"/>
                    <a:gd name="T42" fmla="*/ 0 w 338"/>
                    <a:gd name="T43" fmla="*/ 0 h 1403"/>
                    <a:gd name="T44" fmla="*/ 0 w 338"/>
                    <a:gd name="T45" fmla="*/ 0 h 1403"/>
                    <a:gd name="T46" fmla="*/ 0 w 338"/>
                    <a:gd name="T47" fmla="*/ 0 h 1403"/>
                    <a:gd name="T48" fmla="*/ 0 w 338"/>
                    <a:gd name="T49" fmla="*/ 0 h 1403"/>
                    <a:gd name="T50" fmla="*/ 0 w 338"/>
                    <a:gd name="T51" fmla="*/ 0 h 1403"/>
                    <a:gd name="T52" fmla="*/ 0 w 338"/>
                    <a:gd name="T53" fmla="*/ 0 h 1403"/>
                    <a:gd name="T54" fmla="*/ 0 w 338"/>
                    <a:gd name="T55" fmla="*/ 0 h 1403"/>
                    <a:gd name="T56" fmla="*/ 0 w 338"/>
                    <a:gd name="T57" fmla="*/ 0 h 140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8"/>
                    <a:gd name="T88" fmla="*/ 0 h 1403"/>
                    <a:gd name="T89" fmla="*/ 338 w 338"/>
                    <a:gd name="T90" fmla="*/ 1403 h 140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8" h="1403">
                      <a:moveTo>
                        <a:pt x="322" y="22"/>
                      </a:moveTo>
                      <a:lnTo>
                        <a:pt x="235" y="0"/>
                      </a:lnTo>
                      <a:lnTo>
                        <a:pt x="183" y="22"/>
                      </a:lnTo>
                      <a:lnTo>
                        <a:pt x="162" y="94"/>
                      </a:lnTo>
                      <a:lnTo>
                        <a:pt x="183" y="496"/>
                      </a:lnTo>
                      <a:lnTo>
                        <a:pt x="183" y="591"/>
                      </a:lnTo>
                      <a:lnTo>
                        <a:pt x="154" y="767"/>
                      </a:lnTo>
                      <a:lnTo>
                        <a:pt x="147" y="971"/>
                      </a:lnTo>
                      <a:lnTo>
                        <a:pt x="162" y="1073"/>
                      </a:lnTo>
                      <a:lnTo>
                        <a:pt x="147" y="1131"/>
                      </a:lnTo>
                      <a:lnTo>
                        <a:pt x="45" y="1219"/>
                      </a:lnTo>
                      <a:lnTo>
                        <a:pt x="0" y="1329"/>
                      </a:lnTo>
                      <a:lnTo>
                        <a:pt x="9" y="1365"/>
                      </a:lnTo>
                      <a:lnTo>
                        <a:pt x="88" y="1403"/>
                      </a:lnTo>
                      <a:lnTo>
                        <a:pt x="110" y="1387"/>
                      </a:lnTo>
                      <a:lnTo>
                        <a:pt x="118" y="1322"/>
                      </a:lnTo>
                      <a:lnTo>
                        <a:pt x="140" y="1226"/>
                      </a:lnTo>
                      <a:lnTo>
                        <a:pt x="176" y="1183"/>
                      </a:lnTo>
                      <a:lnTo>
                        <a:pt x="219" y="1154"/>
                      </a:lnTo>
                      <a:lnTo>
                        <a:pt x="257" y="1117"/>
                      </a:lnTo>
                      <a:lnTo>
                        <a:pt x="264" y="1088"/>
                      </a:lnTo>
                      <a:lnTo>
                        <a:pt x="242" y="1052"/>
                      </a:lnTo>
                      <a:lnTo>
                        <a:pt x="219" y="1030"/>
                      </a:lnTo>
                      <a:lnTo>
                        <a:pt x="205" y="942"/>
                      </a:lnTo>
                      <a:lnTo>
                        <a:pt x="219" y="758"/>
                      </a:lnTo>
                      <a:lnTo>
                        <a:pt x="271" y="548"/>
                      </a:lnTo>
                      <a:lnTo>
                        <a:pt x="322" y="379"/>
                      </a:lnTo>
                      <a:lnTo>
                        <a:pt x="338" y="175"/>
                      </a:lnTo>
                      <a:lnTo>
                        <a:pt x="322" y="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2" name="Freeform 66"/>
                <p:cNvSpPr>
                  <a:spLocks noChangeAspect="1"/>
                </p:cNvSpPr>
                <p:nvPr/>
              </p:nvSpPr>
              <p:spPr bwMode="auto">
                <a:xfrm>
                  <a:off x="1935" y="3651"/>
                  <a:ext cx="185" cy="394"/>
                </a:xfrm>
                <a:custGeom>
                  <a:avLst/>
                  <a:gdLst>
                    <a:gd name="T0" fmla="*/ 0 w 555"/>
                    <a:gd name="T1" fmla="*/ 0 h 1183"/>
                    <a:gd name="T2" fmla="*/ 0 w 555"/>
                    <a:gd name="T3" fmla="*/ 0 h 1183"/>
                    <a:gd name="T4" fmla="*/ 0 w 555"/>
                    <a:gd name="T5" fmla="*/ 0 h 1183"/>
                    <a:gd name="T6" fmla="*/ 0 w 555"/>
                    <a:gd name="T7" fmla="*/ 0 h 1183"/>
                    <a:gd name="T8" fmla="*/ 0 w 555"/>
                    <a:gd name="T9" fmla="*/ 0 h 1183"/>
                    <a:gd name="T10" fmla="*/ 0 w 555"/>
                    <a:gd name="T11" fmla="*/ 0 h 1183"/>
                    <a:gd name="T12" fmla="*/ 0 w 555"/>
                    <a:gd name="T13" fmla="*/ 0 h 1183"/>
                    <a:gd name="T14" fmla="*/ 0 w 555"/>
                    <a:gd name="T15" fmla="*/ 0 h 1183"/>
                    <a:gd name="T16" fmla="*/ 0 w 555"/>
                    <a:gd name="T17" fmla="*/ 0 h 1183"/>
                    <a:gd name="T18" fmla="*/ 0 w 555"/>
                    <a:gd name="T19" fmla="*/ 0 h 1183"/>
                    <a:gd name="T20" fmla="*/ 0 w 555"/>
                    <a:gd name="T21" fmla="*/ 0 h 1183"/>
                    <a:gd name="T22" fmla="*/ 0 w 555"/>
                    <a:gd name="T23" fmla="*/ 0 h 1183"/>
                    <a:gd name="T24" fmla="*/ 0 w 555"/>
                    <a:gd name="T25" fmla="*/ 0 h 1183"/>
                    <a:gd name="T26" fmla="*/ 0 w 555"/>
                    <a:gd name="T27" fmla="*/ 0 h 1183"/>
                    <a:gd name="T28" fmla="*/ 0 w 555"/>
                    <a:gd name="T29" fmla="*/ 0 h 1183"/>
                    <a:gd name="T30" fmla="*/ 0 w 555"/>
                    <a:gd name="T31" fmla="*/ 0 h 1183"/>
                    <a:gd name="T32" fmla="*/ 0 w 555"/>
                    <a:gd name="T33" fmla="*/ 0 h 1183"/>
                    <a:gd name="T34" fmla="*/ 0 w 555"/>
                    <a:gd name="T35" fmla="*/ 0 h 1183"/>
                    <a:gd name="T36" fmla="*/ 0 w 555"/>
                    <a:gd name="T37" fmla="*/ 0 h 1183"/>
                    <a:gd name="T38" fmla="*/ 0 w 555"/>
                    <a:gd name="T39" fmla="*/ 0 h 1183"/>
                    <a:gd name="T40" fmla="*/ 0 w 555"/>
                    <a:gd name="T41" fmla="*/ 0 h 1183"/>
                    <a:gd name="T42" fmla="*/ 0 w 555"/>
                    <a:gd name="T43" fmla="*/ 0 h 1183"/>
                    <a:gd name="T44" fmla="*/ 0 w 555"/>
                    <a:gd name="T45" fmla="*/ 0 h 1183"/>
                    <a:gd name="T46" fmla="*/ 0 w 555"/>
                    <a:gd name="T47" fmla="*/ 0 h 1183"/>
                    <a:gd name="T48" fmla="*/ 0 w 555"/>
                    <a:gd name="T49" fmla="*/ 0 h 1183"/>
                    <a:gd name="T50" fmla="*/ 0 w 555"/>
                    <a:gd name="T51" fmla="*/ 0 h 1183"/>
                    <a:gd name="T52" fmla="*/ 0 w 555"/>
                    <a:gd name="T53" fmla="*/ 0 h 1183"/>
                    <a:gd name="T54" fmla="*/ 0 w 555"/>
                    <a:gd name="T55" fmla="*/ 0 h 1183"/>
                    <a:gd name="T56" fmla="*/ 0 w 555"/>
                    <a:gd name="T57" fmla="*/ 0 h 1183"/>
                    <a:gd name="T58" fmla="*/ 0 w 555"/>
                    <a:gd name="T59" fmla="*/ 0 h 1183"/>
                    <a:gd name="T60" fmla="*/ 0 w 555"/>
                    <a:gd name="T61" fmla="*/ 0 h 1183"/>
                    <a:gd name="T62" fmla="*/ 0 w 555"/>
                    <a:gd name="T63" fmla="*/ 0 h 118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555"/>
                    <a:gd name="T97" fmla="*/ 0 h 1183"/>
                    <a:gd name="T98" fmla="*/ 555 w 555"/>
                    <a:gd name="T99" fmla="*/ 1183 h 118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555" h="1183">
                      <a:moveTo>
                        <a:pt x="182" y="175"/>
                      </a:moveTo>
                      <a:lnTo>
                        <a:pt x="168" y="58"/>
                      </a:lnTo>
                      <a:lnTo>
                        <a:pt x="103" y="0"/>
                      </a:lnTo>
                      <a:lnTo>
                        <a:pt x="8" y="7"/>
                      </a:lnTo>
                      <a:lnTo>
                        <a:pt x="0" y="58"/>
                      </a:lnTo>
                      <a:lnTo>
                        <a:pt x="8" y="168"/>
                      </a:lnTo>
                      <a:lnTo>
                        <a:pt x="58" y="335"/>
                      </a:lnTo>
                      <a:lnTo>
                        <a:pt x="96" y="459"/>
                      </a:lnTo>
                      <a:lnTo>
                        <a:pt x="139" y="627"/>
                      </a:lnTo>
                      <a:lnTo>
                        <a:pt x="153" y="773"/>
                      </a:lnTo>
                      <a:lnTo>
                        <a:pt x="153" y="890"/>
                      </a:lnTo>
                      <a:lnTo>
                        <a:pt x="132" y="978"/>
                      </a:lnTo>
                      <a:lnTo>
                        <a:pt x="110" y="1007"/>
                      </a:lnTo>
                      <a:lnTo>
                        <a:pt x="110" y="1036"/>
                      </a:lnTo>
                      <a:lnTo>
                        <a:pt x="139" y="1080"/>
                      </a:lnTo>
                      <a:lnTo>
                        <a:pt x="189" y="1095"/>
                      </a:lnTo>
                      <a:lnTo>
                        <a:pt x="270" y="1095"/>
                      </a:lnTo>
                      <a:lnTo>
                        <a:pt x="416" y="1131"/>
                      </a:lnTo>
                      <a:lnTo>
                        <a:pt x="459" y="1183"/>
                      </a:lnTo>
                      <a:lnTo>
                        <a:pt x="526" y="1153"/>
                      </a:lnTo>
                      <a:lnTo>
                        <a:pt x="555" y="1080"/>
                      </a:lnTo>
                      <a:lnTo>
                        <a:pt x="526" y="1052"/>
                      </a:lnTo>
                      <a:lnTo>
                        <a:pt x="402" y="1036"/>
                      </a:lnTo>
                      <a:lnTo>
                        <a:pt x="263" y="1036"/>
                      </a:lnTo>
                      <a:lnTo>
                        <a:pt x="204" y="1029"/>
                      </a:lnTo>
                      <a:lnTo>
                        <a:pt x="189" y="985"/>
                      </a:lnTo>
                      <a:lnTo>
                        <a:pt x="204" y="904"/>
                      </a:lnTo>
                      <a:lnTo>
                        <a:pt x="213" y="766"/>
                      </a:lnTo>
                      <a:lnTo>
                        <a:pt x="197" y="613"/>
                      </a:lnTo>
                      <a:lnTo>
                        <a:pt x="175" y="409"/>
                      </a:lnTo>
                      <a:lnTo>
                        <a:pt x="182" y="233"/>
                      </a:lnTo>
                      <a:lnTo>
                        <a:pt x="182" y="17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26637" name="Rectangle 68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Faulty Bird</a:t>
            </a:r>
          </a:p>
        </p:txBody>
      </p:sp>
      <p:grpSp>
        <p:nvGrpSpPr>
          <p:cNvPr id="26638" name="Group 69"/>
          <p:cNvGrpSpPr>
            <a:grpSpLocks/>
          </p:cNvGrpSpPr>
          <p:nvPr/>
        </p:nvGrpSpPr>
        <p:grpSpPr bwMode="auto">
          <a:xfrm>
            <a:off x="6400800" y="152400"/>
            <a:ext cx="685800" cy="685800"/>
            <a:chOff x="3984" y="1200"/>
            <a:chExt cx="432" cy="432"/>
          </a:xfrm>
        </p:grpSpPr>
        <p:pic>
          <p:nvPicPr>
            <p:cNvPr id="26639" name="Picture 70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16" y="120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640" name="Line 71"/>
            <p:cNvSpPr>
              <a:spLocks noChangeShapeType="1"/>
            </p:cNvSpPr>
            <p:nvPr/>
          </p:nvSpPr>
          <p:spPr bwMode="auto">
            <a:xfrm flipH="1"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Line 72"/>
            <p:cNvSpPr>
              <a:spLocks noChangeShapeType="1"/>
            </p:cNvSpPr>
            <p:nvPr/>
          </p:nvSpPr>
          <p:spPr bwMode="auto">
            <a:xfrm>
              <a:off x="3984" y="1296"/>
              <a:ext cx="432" cy="28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2"/>
          <p:cNvSpPr>
            <a:spLocks noGrp="1" noChangeAspect="1" noChangeArrowheads="1"/>
          </p:cNvSpPr>
          <p:nvPr>
            <p:ph type="title"/>
          </p:nvPr>
        </p:nvSpPr>
        <p:spPr>
          <a:xfrm>
            <a:off x="457200" y="0"/>
            <a:ext cx="8229600" cy="9144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Job/Event Scheduling Problem</a:t>
            </a:r>
          </a:p>
        </p:txBody>
      </p:sp>
      <p:pic>
        <p:nvPicPr>
          <p:cNvPr id="314371" name="Picture 3" descr="j0301392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914400"/>
            <a:ext cx="942975" cy="890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2" name="Picture 4" descr="j0382604"/>
          <p:cNvPicPr preferRelativeResize="0"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22513" y="5410200"/>
            <a:ext cx="954087" cy="133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3" name="Picture 5" descr="j0398167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" y="3579813"/>
            <a:ext cx="1033463" cy="145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4" name="Picture 6" descr="pe02655_"/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91200"/>
            <a:ext cx="1060450" cy="130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5" name="Picture 7" descr="j0089584"/>
          <p:cNvPicPr preferRelativeResize="0"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3400" y="914400"/>
            <a:ext cx="1095375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6" name="Picture 8" descr="j0089872"/>
          <p:cNvPicPr preferRelativeResize="0"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438400"/>
            <a:ext cx="2720975" cy="2757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7" name="Picture 9" descr="pe06213_"/>
          <p:cNvPicPr preferRelativeResize="0"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5600" y="3505200"/>
            <a:ext cx="1168400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8" name="Picture 10" descr="pe06222_"/>
          <p:cNvPicPr preferRelativeResize="0"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3505200"/>
            <a:ext cx="1039813" cy="118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9" name="Picture 11" descr="j0338452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4800" y="5334000"/>
            <a:ext cx="1046163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0" name="Picture 12" descr="j0363570"/>
          <p:cNvPicPr preferRelativeResize="0"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066800"/>
            <a:ext cx="969963" cy="108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1" name="Picture 13" descr="j0301386"/>
          <p:cNvPicPr preferRelativeResize="0"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914400"/>
            <a:ext cx="1193800" cy="95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2" name="Picture 14" descr="j0231773"/>
          <p:cNvPicPr preferRelativeResize="0"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5410200"/>
            <a:ext cx="1066800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3" name="Picture 15" descr="j0301390"/>
          <p:cNvPicPr preferRelativeResize="0"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171575"/>
            <a:ext cx="1295400" cy="80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4" name="Picture 16" descr="j0335734"/>
          <p:cNvPicPr preferRelativeResize="0"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5562600"/>
            <a:ext cx="884238" cy="1039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5" name="Picture 17" descr="j0332900"/>
          <p:cNvPicPr preferRelativeResize="0"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600" y="2209800"/>
            <a:ext cx="1341438" cy="903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6" name="Picture 18" descr="j0398071"/>
          <p:cNvPicPr preferRelativeResize="0"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400" y="2286000"/>
            <a:ext cx="815975" cy="88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4387" name="Text Box 19"/>
          <p:cNvSpPr txBox="1">
            <a:spLocks noChangeArrowheads="1"/>
          </p:cNvSpPr>
          <p:nvPr/>
        </p:nvSpPr>
        <p:spPr bwMode="auto">
          <a:xfrm>
            <a:off x="3409950" y="2209800"/>
            <a:ext cx="2686050" cy="228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3600"/>
              <a:t>Schedule as </a:t>
            </a:r>
          </a:p>
          <a:p>
            <a:pPr algn="ctr" eaLnBrk="1" hangingPunct="1">
              <a:buFontTx/>
              <a:buNone/>
            </a:pPr>
            <a:r>
              <a:rPr lang="en-US" altLang="en-US" sz="3600"/>
              <a:t>many events</a:t>
            </a:r>
          </a:p>
          <a:p>
            <a:pPr algn="ctr" eaLnBrk="1" hangingPunct="1">
              <a:buFontTx/>
              <a:buNone/>
            </a:pPr>
            <a:r>
              <a:rPr lang="en-US" altLang="en-US" sz="3600"/>
              <a:t>in your room </a:t>
            </a:r>
          </a:p>
          <a:p>
            <a:pPr algn="ctr" eaLnBrk="1" hangingPunct="1">
              <a:buFontTx/>
              <a:buNone/>
            </a:pPr>
            <a:r>
              <a:rPr lang="en-US" altLang="en-US" sz="3600"/>
              <a:t>as possible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4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4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14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14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14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14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4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4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14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14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4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4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4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4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14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14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14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14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14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14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4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4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14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14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4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4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4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4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4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14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4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4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14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14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4370" grpId="0"/>
      <p:bldP spid="314387" grpId="0"/>
    </p:bld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498" name="Text Box 2"/>
          <p:cNvSpPr txBox="1">
            <a:spLocks noChangeArrowheads="1"/>
          </p:cNvSpPr>
          <p:nvPr/>
        </p:nvSpPr>
        <p:spPr bwMode="auto">
          <a:xfrm>
            <a:off x="76200" y="1541463"/>
            <a:ext cx="9372600" cy="3503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Ingredients: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Instances:</a:t>
            </a:r>
            <a:r>
              <a:rPr lang="en-US" altLang="en-US" sz="3200"/>
              <a:t> Events with starting and finishing times &lt;&lt;</a:t>
            </a:r>
            <a:r>
              <a:rPr lang="en-US" altLang="en-US" sz="3200" i="1"/>
              <a:t>s</a:t>
            </a:r>
            <a:r>
              <a:rPr lang="en-US" altLang="en-US" sz="3200" i="1" baseline="-25000"/>
              <a:t>1</a:t>
            </a:r>
            <a:r>
              <a:rPr lang="en-US" altLang="en-US" sz="3200"/>
              <a:t>,</a:t>
            </a:r>
            <a:r>
              <a:rPr lang="en-US" altLang="en-US" sz="3200" i="1"/>
              <a:t>f</a:t>
            </a:r>
            <a:r>
              <a:rPr lang="en-US" altLang="en-US" sz="3200" i="1" baseline="-25000"/>
              <a:t>1</a:t>
            </a:r>
            <a:r>
              <a:rPr lang="en-US" altLang="en-US" sz="3200"/>
              <a:t>&gt;,&lt;</a:t>
            </a:r>
            <a:r>
              <a:rPr lang="en-US" altLang="en-US" sz="3200" i="1"/>
              <a:t>s</a:t>
            </a:r>
            <a:r>
              <a:rPr lang="en-US" altLang="en-US" sz="3200" i="1" baseline="-25000"/>
              <a:t>2</a:t>
            </a:r>
            <a:r>
              <a:rPr lang="en-US" altLang="en-US" sz="3200"/>
              <a:t>,</a:t>
            </a:r>
            <a:r>
              <a:rPr lang="en-US" altLang="en-US" sz="3200" i="1"/>
              <a:t>f</a:t>
            </a:r>
            <a:r>
              <a:rPr lang="en-US" altLang="en-US" sz="3200" i="1" baseline="-25000"/>
              <a:t>2</a:t>
            </a:r>
            <a:r>
              <a:rPr lang="en-US" altLang="en-US" sz="3200"/>
              <a:t>&gt;,… ,&lt;</a:t>
            </a:r>
            <a:r>
              <a:rPr lang="en-US" altLang="en-US" sz="3200" i="1"/>
              <a:t>s</a:t>
            </a:r>
            <a:r>
              <a:rPr lang="en-US" altLang="en-US" sz="3200" i="1" baseline="-25000"/>
              <a:t>n</a:t>
            </a:r>
            <a:r>
              <a:rPr lang="en-US" altLang="en-US" sz="3200"/>
              <a:t>,</a:t>
            </a:r>
            <a:r>
              <a:rPr lang="en-US" altLang="en-US" sz="3200" i="1"/>
              <a:t>f</a:t>
            </a:r>
            <a:r>
              <a:rPr lang="en-US" altLang="en-US" sz="3200" i="1" baseline="-25000"/>
              <a:t>n</a:t>
            </a:r>
            <a:r>
              <a:rPr lang="en-US" altLang="en-US" sz="3200"/>
              <a:t>&gt;&gt;.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Solutions:</a:t>
            </a:r>
            <a:r>
              <a:rPr lang="en-US" altLang="en-US" sz="3200"/>
              <a:t> A set of events that do not overlap. </a:t>
            </a:r>
            <a:endParaRPr lang="en-US" altLang="en-US" sz="320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Cost of Solution:</a:t>
            </a:r>
            <a:r>
              <a:rPr lang="en-US" altLang="en-US" sz="3200"/>
              <a:t> The number of events scheduled. </a:t>
            </a:r>
          </a:p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Goal:</a:t>
            </a:r>
            <a:r>
              <a:rPr lang="en-US" altLang="en-US"/>
              <a:t> Given a set of events, schedule as many as possible.</a:t>
            </a:r>
          </a:p>
        </p:txBody>
      </p:sp>
      <p:sp>
        <p:nvSpPr>
          <p:cNvPr id="315395" name="Rectangle 3"/>
          <p:cNvSpPr>
            <a:spLocks noChangeArrowheads="1"/>
          </p:cNvSpPr>
          <p:nvPr/>
        </p:nvSpPr>
        <p:spPr bwMode="auto">
          <a:xfrm>
            <a:off x="457200" y="152400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Job/Event Scheduling Problem</a:t>
            </a:r>
          </a:p>
        </p:txBody>
      </p:sp>
      <p:pic>
        <p:nvPicPr>
          <p:cNvPr id="315396" name="Picture 4" descr="pe02655_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150" y="5486400"/>
            <a:ext cx="1060450" cy="130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5397" name="Picture 5" descr="j0089872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5410200"/>
            <a:ext cx="1292225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0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0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0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0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704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704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704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704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704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704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0498" grpId="0" build="p" bldLvl="2" autoUpdateAnimBg="0"/>
    </p:bld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8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686800" cy="1219200"/>
          </a:xfrm>
        </p:spPr>
        <p:txBody>
          <a:bodyPr/>
          <a:lstStyle/>
          <a:p>
            <a:pPr eaLnBrk="1" hangingPunct="1"/>
            <a:r>
              <a:rPr lang="en-US" altLang="en-US"/>
              <a:t>Greedy Algorithm</a:t>
            </a:r>
          </a:p>
        </p:txBody>
      </p:sp>
      <p:sp>
        <p:nvSpPr>
          <p:cNvPr id="1771523" name="Rectangle 3"/>
          <p:cNvSpPr>
            <a:spLocks noChangeArrowheads="1"/>
          </p:cNvSpPr>
          <p:nvPr/>
        </p:nvSpPr>
        <p:spPr bwMode="auto">
          <a:xfrm>
            <a:off x="3810000" y="4551363"/>
            <a:ext cx="40211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Earliest Finishing Time</a:t>
            </a:r>
          </a:p>
        </p:txBody>
      </p:sp>
      <p:sp>
        <p:nvSpPr>
          <p:cNvPr id="1771524" name="Rectangle 4"/>
          <p:cNvSpPr>
            <a:spLocks noChangeArrowheads="1"/>
          </p:cNvSpPr>
          <p:nvPr/>
        </p:nvSpPr>
        <p:spPr bwMode="auto">
          <a:xfrm>
            <a:off x="3048000" y="5108575"/>
            <a:ext cx="540385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Schedule the event which will </a:t>
            </a:r>
            <a:br>
              <a:rPr lang="en-US" altLang="en-US"/>
            </a:br>
            <a:r>
              <a:rPr lang="en-US" altLang="en-US"/>
              <a:t>free up your room for someone </a:t>
            </a:r>
            <a:br>
              <a:rPr lang="en-US" altLang="en-US"/>
            </a:br>
            <a:r>
              <a:rPr lang="en-US" altLang="en-US"/>
              <a:t>else as soon as possible.</a:t>
            </a:r>
          </a:p>
        </p:txBody>
      </p:sp>
      <p:sp>
        <p:nvSpPr>
          <p:cNvPr id="1771525" name="Rectangle 5"/>
          <p:cNvSpPr>
            <a:spLocks noChangeArrowheads="1"/>
          </p:cNvSpPr>
          <p:nvPr/>
        </p:nvSpPr>
        <p:spPr bwMode="auto">
          <a:xfrm>
            <a:off x="868363" y="5105400"/>
            <a:ext cx="21034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Motivation:</a:t>
            </a:r>
          </a:p>
        </p:txBody>
      </p:sp>
      <p:sp>
        <p:nvSpPr>
          <p:cNvPr id="316422" name="Line 6"/>
          <p:cNvSpPr>
            <a:spLocks noChangeShapeType="1"/>
          </p:cNvSpPr>
          <p:nvPr/>
        </p:nvSpPr>
        <p:spPr bwMode="auto">
          <a:xfrm>
            <a:off x="2362200" y="1676400"/>
            <a:ext cx="17526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3" name="Line 7"/>
          <p:cNvSpPr>
            <a:spLocks noChangeShapeType="1"/>
          </p:cNvSpPr>
          <p:nvPr/>
        </p:nvSpPr>
        <p:spPr bwMode="auto">
          <a:xfrm>
            <a:off x="4343400" y="1676400"/>
            <a:ext cx="17526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4" name="Line 8"/>
          <p:cNvSpPr>
            <a:spLocks noChangeShapeType="1"/>
          </p:cNvSpPr>
          <p:nvPr/>
        </p:nvSpPr>
        <p:spPr bwMode="auto">
          <a:xfrm>
            <a:off x="3810000" y="1524000"/>
            <a:ext cx="762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5" name="Line 9"/>
          <p:cNvSpPr>
            <a:spLocks noChangeShapeType="1"/>
          </p:cNvSpPr>
          <p:nvPr/>
        </p:nvSpPr>
        <p:spPr bwMode="auto">
          <a:xfrm>
            <a:off x="2438400" y="38100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6" name="Line 10"/>
          <p:cNvSpPr>
            <a:spLocks noChangeShapeType="1"/>
          </p:cNvSpPr>
          <p:nvPr/>
        </p:nvSpPr>
        <p:spPr bwMode="auto">
          <a:xfrm>
            <a:off x="2438400" y="36576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7" name="Line 11"/>
          <p:cNvSpPr>
            <a:spLocks noChangeShapeType="1"/>
          </p:cNvSpPr>
          <p:nvPr/>
        </p:nvSpPr>
        <p:spPr bwMode="auto">
          <a:xfrm>
            <a:off x="3352800" y="36576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8" name="Line 12"/>
          <p:cNvSpPr>
            <a:spLocks noChangeShapeType="1"/>
          </p:cNvSpPr>
          <p:nvPr/>
        </p:nvSpPr>
        <p:spPr bwMode="auto">
          <a:xfrm>
            <a:off x="4267200" y="36576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9" name="Line 13"/>
          <p:cNvSpPr>
            <a:spLocks noChangeShapeType="1"/>
          </p:cNvSpPr>
          <p:nvPr/>
        </p:nvSpPr>
        <p:spPr bwMode="auto">
          <a:xfrm>
            <a:off x="5181600" y="36576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0" name="Line 14"/>
          <p:cNvSpPr>
            <a:spLocks noChangeShapeType="1"/>
          </p:cNvSpPr>
          <p:nvPr/>
        </p:nvSpPr>
        <p:spPr bwMode="auto">
          <a:xfrm>
            <a:off x="3810000" y="3505200"/>
            <a:ext cx="762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1" name="Line 15"/>
          <p:cNvSpPr>
            <a:spLocks noChangeShapeType="1"/>
          </p:cNvSpPr>
          <p:nvPr/>
        </p:nvSpPr>
        <p:spPr bwMode="auto">
          <a:xfrm>
            <a:off x="2438400" y="39624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2" name="Line 16"/>
          <p:cNvSpPr>
            <a:spLocks noChangeShapeType="1"/>
          </p:cNvSpPr>
          <p:nvPr/>
        </p:nvSpPr>
        <p:spPr bwMode="auto">
          <a:xfrm>
            <a:off x="2438400" y="41148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3" name="Line 17"/>
          <p:cNvSpPr>
            <a:spLocks noChangeShapeType="1"/>
          </p:cNvSpPr>
          <p:nvPr/>
        </p:nvSpPr>
        <p:spPr bwMode="auto">
          <a:xfrm>
            <a:off x="2438400" y="42672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4" name="Line 18"/>
          <p:cNvSpPr>
            <a:spLocks noChangeShapeType="1"/>
          </p:cNvSpPr>
          <p:nvPr/>
        </p:nvSpPr>
        <p:spPr bwMode="auto">
          <a:xfrm>
            <a:off x="4800600" y="38100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5" name="Line 19"/>
          <p:cNvSpPr>
            <a:spLocks noChangeShapeType="1"/>
          </p:cNvSpPr>
          <p:nvPr/>
        </p:nvSpPr>
        <p:spPr bwMode="auto">
          <a:xfrm>
            <a:off x="4800600" y="39624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6" name="Line 20"/>
          <p:cNvSpPr>
            <a:spLocks noChangeShapeType="1"/>
          </p:cNvSpPr>
          <p:nvPr/>
        </p:nvSpPr>
        <p:spPr bwMode="auto">
          <a:xfrm>
            <a:off x="4800600" y="41148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7" name="Line 21"/>
          <p:cNvSpPr>
            <a:spLocks noChangeShapeType="1"/>
          </p:cNvSpPr>
          <p:nvPr/>
        </p:nvSpPr>
        <p:spPr bwMode="auto">
          <a:xfrm>
            <a:off x="4800600" y="4267200"/>
            <a:ext cx="1143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8" name="Line 22"/>
          <p:cNvSpPr>
            <a:spLocks noChangeShapeType="1"/>
          </p:cNvSpPr>
          <p:nvPr/>
        </p:nvSpPr>
        <p:spPr bwMode="auto">
          <a:xfrm>
            <a:off x="2209800" y="2527300"/>
            <a:ext cx="4191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39" name="Line 23"/>
          <p:cNvSpPr>
            <a:spLocks noChangeShapeType="1"/>
          </p:cNvSpPr>
          <p:nvPr/>
        </p:nvSpPr>
        <p:spPr bwMode="auto">
          <a:xfrm>
            <a:off x="2514600" y="26924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40" name="Line 24"/>
          <p:cNvSpPr>
            <a:spLocks noChangeShapeType="1"/>
          </p:cNvSpPr>
          <p:nvPr/>
        </p:nvSpPr>
        <p:spPr bwMode="auto">
          <a:xfrm>
            <a:off x="3429000" y="26924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41" name="Line 25"/>
          <p:cNvSpPr>
            <a:spLocks noChangeShapeType="1"/>
          </p:cNvSpPr>
          <p:nvPr/>
        </p:nvSpPr>
        <p:spPr bwMode="auto">
          <a:xfrm>
            <a:off x="4343400" y="26924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42" name="Line 26"/>
          <p:cNvSpPr>
            <a:spLocks noChangeShapeType="1"/>
          </p:cNvSpPr>
          <p:nvPr/>
        </p:nvSpPr>
        <p:spPr bwMode="auto">
          <a:xfrm>
            <a:off x="5257800" y="2692400"/>
            <a:ext cx="7620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27"/>
          <p:cNvGrpSpPr>
            <a:grpSpLocks/>
          </p:cNvGrpSpPr>
          <p:nvPr/>
        </p:nvGrpSpPr>
        <p:grpSpPr bwMode="auto">
          <a:xfrm>
            <a:off x="2362200" y="1676400"/>
            <a:ext cx="1752600" cy="1981200"/>
            <a:chOff x="1488" y="1488"/>
            <a:chExt cx="1104" cy="1248"/>
          </a:xfrm>
        </p:grpSpPr>
        <p:sp>
          <p:nvSpPr>
            <p:cNvPr id="316445" name="Line 28"/>
            <p:cNvSpPr>
              <a:spLocks noChangeShapeType="1"/>
            </p:cNvSpPr>
            <p:nvPr/>
          </p:nvSpPr>
          <p:spPr bwMode="auto">
            <a:xfrm>
              <a:off x="1488" y="1488"/>
              <a:ext cx="11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46" name="Line 29"/>
            <p:cNvSpPr>
              <a:spLocks noChangeShapeType="1"/>
            </p:cNvSpPr>
            <p:nvPr/>
          </p:nvSpPr>
          <p:spPr bwMode="auto">
            <a:xfrm>
              <a:off x="1536" y="2736"/>
              <a:ext cx="48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47" name="Line 30"/>
            <p:cNvSpPr>
              <a:spLocks noChangeShapeType="1"/>
            </p:cNvSpPr>
            <p:nvPr/>
          </p:nvSpPr>
          <p:spPr bwMode="auto">
            <a:xfrm>
              <a:off x="1584" y="2128"/>
              <a:ext cx="48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71551" name="Rectangle 31"/>
          <p:cNvSpPr>
            <a:spLocks noChangeArrowheads="1"/>
          </p:cNvSpPr>
          <p:nvPr/>
        </p:nvSpPr>
        <p:spPr bwMode="auto">
          <a:xfrm>
            <a:off x="871538" y="4525963"/>
            <a:ext cx="28368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Criteria: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15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15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1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1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715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15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71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71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523" grpId="0" autoUpdateAnimBg="0"/>
      <p:bldP spid="1771524" grpId="0" autoUpdateAnimBg="0"/>
      <p:bldP spid="1771525" grpId="0" autoUpdateAnimBg="0"/>
      <p:bldP spid="1771551" grpId="0" autoUpdateAnimBg="0"/>
    </p:bld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2546" name="Text Box 2"/>
          <p:cNvSpPr txBox="1">
            <a:spLocks noChangeArrowheads="1"/>
          </p:cNvSpPr>
          <p:nvPr/>
        </p:nvSpPr>
        <p:spPr bwMode="auto">
          <a:xfrm>
            <a:off x="76200" y="1541463"/>
            <a:ext cx="9372600" cy="3503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Ingredients: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Instances:</a:t>
            </a:r>
            <a:r>
              <a:rPr lang="en-US" altLang="en-US" sz="3200"/>
              <a:t> Events with starting and finishing times</a:t>
            </a:r>
            <a:br>
              <a:rPr lang="en-US" altLang="en-US" sz="3200"/>
            </a:br>
            <a:r>
              <a:rPr lang="en-US" altLang="en-US" sz="3200"/>
              <a:t>                                  and weights</a:t>
            </a:r>
            <a:br>
              <a:rPr lang="en-US" altLang="en-US" sz="3200"/>
            </a:br>
            <a:r>
              <a:rPr lang="en-US" altLang="en-US" sz="3200">
                <a:solidFill>
                  <a:schemeClr val="hlink"/>
                </a:solidFill>
              </a:rPr>
              <a:t>      </a:t>
            </a:r>
            <a:r>
              <a:rPr lang="en-US" altLang="en-US" sz="3200"/>
              <a:t>&lt;&lt;</a:t>
            </a:r>
            <a:r>
              <a:rPr lang="en-US" altLang="en-US" sz="3200" i="1"/>
              <a:t>s</a:t>
            </a:r>
            <a:r>
              <a:rPr lang="en-US" altLang="en-US" sz="3200" i="1" baseline="-25000"/>
              <a:t>1</a:t>
            </a:r>
            <a:r>
              <a:rPr lang="en-US" altLang="en-US" sz="3200"/>
              <a:t>,</a:t>
            </a:r>
            <a:r>
              <a:rPr lang="en-US" altLang="en-US" sz="3200" i="1"/>
              <a:t>f</a:t>
            </a:r>
            <a:r>
              <a:rPr lang="en-US" altLang="en-US" sz="3200" i="1" baseline="-25000"/>
              <a:t>1</a:t>
            </a:r>
            <a:r>
              <a:rPr lang="en-US" altLang="en-US" sz="3200"/>
              <a:t>,</a:t>
            </a:r>
            <a:r>
              <a:rPr lang="en-US" altLang="en-US" sz="3200" i="1"/>
              <a:t>w</a:t>
            </a:r>
            <a:r>
              <a:rPr lang="en-US" altLang="en-US" sz="3200" i="1" baseline="-25000"/>
              <a:t>1</a:t>
            </a:r>
            <a:r>
              <a:rPr lang="en-US" altLang="en-US" sz="3200"/>
              <a:t>&gt;,&lt;</a:t>
            </a:r>
            <a:r>
              <a:rPr lang="en-US" altLang="en-US" sz="3200" i="1"/>
              <a:t>s</a:t>
            </a:r>
            <a:r>
              <a:rPr lang="en-US" altLang="en-US" sz="3200" i="1" baseline="-25000"/>
              <a:t>2</a:t>
            </a:r>
            <a:r>
              <a:rPr lang="en-US" altLang="en-US" sz="3200"/>
              <a:t>,</a:t>
            </a:r>
            <a:r>
              <a:rPr lang="en-US" altLang="en-US" sz="3200" i="1"/>
              <a:t>f</a:t>
            </a:r>
            <a:r>
              <a:rPr lang="en-US" altLang="en-US" sz="3200" i="1" baseline="-25000"/>
              <a:t>2</a:t>
            </a:r>
            <a:r>
              <a:rPr lang="en-US" altLang="en-US" sz="3200"/>
              <a:t>,</a:t>
            </a:r>
            <a:r>
              <a:rPr lang="en-US" altLang="en-US" sz="3200" i="1"/>
              <a:t>w</a:t>
            </a:r>
            <a:r>
              <a:rPr lang="en-US" altLang="en-US" sz="3200" i="1" baseline="-25000"/>
              <a:t>2</a:t>
            </a:r>
            <a:r>
              <a:rPr lang="en-US" altLang="en-US" sz="3200"/>
              <a:t>&gt;,… ,&lt;</a:t>
            </a:r>
            <a:r>
              <a:rPr lang="en-US" altLang="en-US" sz="3200" i="1"/>
              <a:t>s</a:t>
            </a:r>
            <a:r>
              <a:rPr lang="en-US" altLang="en-US" sz="3200" i="1" baseline="-25000"/>
              <a:t>n</a:t>
            </a:r>
            <a:r>
              <a:rPr lang="en-US" altLang="en-US" sz="3200"/>
              <a:t>,</a:t>
            </a:r>
            <a:r>
              <a:rPr lang="en-US" altLang="en-US" sz="3200" i="1"/>
              <a:t>f</a:t>
            </a:r>
            <a:r>
              <a:rPr lang="en-US" altLang="en-US" sz="3200" i="1" baseline="-25000"/>
              <a:t>n</a:t>
            </a:r>
            <a:r>
              <a:rPr lang="en-US" altLang="en-US" sz="3200"/>
              <a:t>,</a:t>
            </a:r>
            <a:r>
              <a:rPr lang="en-US" altLang="en-US" sz="3200" i="1"/>
              <a:t>w</a:t>
            </a:r>
            <a:r>
              <a:rPr lang="en-US" altLang="en-US" sz="3200" i="1" baseline="-25000"/>
              <a:t>n</a:t>
            </a:r>
            <a:r>
              <a:rPr lang="en-US" altLang="en-US" sz="3200"/>
              <a:t>&gt;&gt;.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Solutions:</a:t>
            </a:r>
            <a:r>
              <a:rPr lang="en-US" altLang="en-US" sz="3200"/>
              <a:t> A set of events that do not overlap. </a:t>
            </a:r>
            <a:endParaRPr lang="en-US" altLang="en-US" sz="320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3200">
                <a:solidFill>
                  <a:schemeClr val="accent1"/>
                </a:solidFill>
              </a:rPr>
              <a:t>Cost of Solution:</a:t>
            </a:r>
            <a:r>
              <a:rPr lang="en-US" altLang="en-US" sz="3200"/>
              <a:t> Total</a:t>
            </a:r>
            <a:r>
              <a:rPr lang="en-US" altLang="en-US" sz="3200">
                <a:solidFill>
                  <a:schemeClr val="hlink"/>
                </a:solidFill>
              </a:rPr>
              <a:t> </a:t>
            </a:r>
            <a:r>
              <a:rPr lang="en-US" altLang="en-US" sz="3200"/>
              <a:t>weight of events scheduled. </a:t>
            </a:r>
          </a:p>
          <a:p>
            <a:pPr eaLnBrk="1" hangingPunct="1"/>
            <a:r>
              <a:rPr lang="en-US" altLang="en-US">
                <a:solidFill>
                  <a:schemeClr val="accent1"/>
                </a:solidFill>
              </a:rPr>
              <a:t>Goal:</a:t>
            </a:r>
            <a:r>
              <a:rPr lang="en-US" altLang="en-US"/>
              <a:t> Given a set of events, schedule </a:t>
            </a:r>
            <a:r>
              <a:rPr lang="en-US" altLang="en-US" b="1"/>
              <a:t>max</a:t>
            </a:r>
            <a:r>
              <a:rPr lang="en-US" altLang="en-US"/>
              <a:t> weight</a:t>
            </a:r>
          </a:p>
        </p:txBody>
      </p:sp>
      <p:sp>
        <p:nvSpPr>
          <p:cNvPr id="317443" name="Rectangle 3"/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Weighted Event Scheduling</a:t>
            </a:r>
          </a:p>
        </p:txBody>
      </p:sp>
      <p:pic>
        <p:nvPicPr>
          <p:cNvPr id="317444" name="Picture 4" descr="pe02655_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150" y="5486400"/>
            <a:ext cx="1060450" cy="130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45" name="Picture 5" descr="j0089872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5410200"/>
            <a:ext cx="1292225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25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25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25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25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725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725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725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725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725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725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2546" grpId="0" build="p" bldLvl="2" autoUpdateAnimBg="0"/>
    </p:bld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686800" cy="1219200"/>
          </a:xfrm>
        </p:spPr>
        <p:txBody>
          <a:bodyPr/>
          <a:lstStyle/>
          <a:p>
            <a:pPr eaLnBrk="1" hangingPunct="1"/>
            <a:r>
              <a:rPr lang="en-US" altLang="en-US"/>
              <a:t>Greedy Algorithm</a:t>
            </a:r>
          </a:p>
        </p:txBody>
      </p:sp>
      <p:sp>
        <p:nvSpPr>
          <p:cNvPr id="318467" name="Rectangle 3"/>
          <p:cNvSpPr>
            <a:spLocks noChangeArrowheads="1"/>
          </p:cNvSpPr>
          <p:nvPr/>
        </p:nvSpPr>
        <p:spPr bwMode="auto">
          <a:xfrm>
            <a:off x="3810000" y="4551363"/>
            <a:ext cx="40211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Earliest Finishing Time</a:t>
            </a:r>
          </a:p>
        </p:txBody>
      </p:sp>
      <p:sp>
        <p:nvSpPr>
          <p:cNvPr id="318468" name="Rectangle 4"/>
          <p:cNvSpPr>
            <a:spLocks noChangeArrowheads="1"/>
          </p:cNvSpPr>
          <p:nvPr/>
        </p:nvSpPr>
        <p:spPr bwMode="auto">
          <a:xfrm>
            <a:off x="3048000" y="5108575"/>
            <a:ext cx="540385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Schedule the event which will </a:t>
            </a:r>
            <a:br>
              <a:rPr lang="en-US" altLang="en-US"/>
            </a:br>
            <a:r>
              <a:rPr lang="en-US" altLang="en-US"/>
              <a:t>free up your room for someone </a:t>
            </a:r>
            <a:br>
              <a:rPr lang="en-US" altLang="en-US"/>
            </a:br>
            <a:r>
              <a:rPr lang="en-US" altLang="en-US"/>
              <a:t>else as soon as possible.</a:t>
            </a:r>
          </a:p>
        </p:txBody>
      </p:sp>
      <p:sp>
        <p:nvSpPr>
          <p:cNvPr id="318469" name="Rectangle 5"/>
          <p:cNvSpPr>
            <a:spLocks noChangeArrowheads="1"/>
          </p:cNvSpPr>
          <p:nvPr/>
        </p:nvSpPr>
        <p:spPr bwMode="auto">
          <a:xfrm>
            <a:off x="868363" y="5105400"/>
            <a:ext cx="21034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Motivation:</a:t>
            </a:r>
          </a:p>
        </p:txBody>
      </p:sp>
      <p:sp>
        <p:nvSpPr>
          <p:cNvPr id="318470" name="Line 6"/>
          <p:cNvSpPr>
            <a:spLocks noChangeShapeType="1"/>
          </p:cNvSpPr>
          <p:nvPr/>
        </p:nvSpPr>
        <p:spPr bwMode="auto">
          <a:xfrm>
            <a:off x="2362200" y="1676400"/>
            <a:ext cx="1752600" cy="0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8471" name="Line 7"/>
          <p:cNvSpPr>
            <a:spLocks noChangeShapeType="1"/>
          </p:cNvSpPr>
          <p:nvPr/>
        </p:nvSpPr>
        <p:spPr bwMode="auto">
          <a:xfrm>
            <a:off x="4343400" y="1676400"/>
            <a:ext cx="1752600" cy="0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8472" name="Line 8"/>
          <p:cNvSpPr>
            <a:spLocks noChangeShapeType="1"/>
          </p:cNvSpPr>
          <p:nvPr/>
        </p:nvSpPr>
        <p:spPr bwMode="auto">
          <a:xfrm>
            <a:off x="3810000" y="1524000"/>
            <a:ext cx="762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3577" name="Line 9"/>
          <p:cNvSpPr>
            <a:spLocks noChangeShapeType="1"/>
          </p:cNvSpPr>
          <p:nvPr/>
        </p:nvSpPr>
        <p:spPr bwMode="auto">
          <a:xfrm>
            <a:off x="2362200" y="1676400"/>
            <a:ext cx="17526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8474" name="Rectangle 10"/>
          <p:cNvSpPr>
            <a:spLocks noChangeArrowheads="1"/>
          </p:cNvSpPr>
          <p:nvPr/>
        </p:nvSpPr>
        <p:spPr bwMode="auto">
          <a:xfrm>
            <a:off x="871538" y="4525963"/>
            <a:ext cx="28368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Greedy Criteria:</a:t>
            </a:r>
          </a:p>
        </p:txBody>
      </p:sp>
      <p:grpSp>
        <p:nvGrpSpPr>
          <p:cNvPr id="2" name="Group 11"/>
          <p:cNvGrpSpPr>
            <a:grpSpLocks/>
          </p:cNvGrpSpPr>
          <p:nvPr/>
        </p:nvGrpSpPr>
        <p:grpSpPr bwMode="auto">
          <a:xfrm>
            <a:off x="2482850" y="1108075"/>
            <a:ext cx="3721100" cy="601663"/>
            <a:chOff x="1564" y="698"/>
            <a:chExt cx="2344" cy="379"/>
          </a:xfrm>
        </p:grpSpPr>
        <p:sp>
          <p:nvSpPr>
            <p:cNvPr id="318477" name="Text Box 12"/>
            <p:cNvSpPr txBox="1">
              <a:spLocks noChangeArrowheads="1"/>
            </p:cNvSpPr>
            <p:nvPr/>
          </p:nvSpPr>
          <p:spPr bwMode="auto">
            <a:xfrm>
              <a:off x="2438" y="698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400"/>
                <a:t>100</a:t>
              </a:r>
            </a:p>
          </p:txBody>
        </p:sp>
        <p:sp>
          <p:nvSpPr>
            <p:cNvPr id="318478" name="Text Box 13"/>
            <p:cNvSpPr txBox="1">
              <a:spLocks noChangeArrowheads="1"/>
            </p:cNvSpPr>
            <p:nvPr/>
          </p:nvSpPr>
          <p:spPr bwMode="auto">
            <a:xfrm>
              <a:off x="1564" y="78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400"/>
                <a:t>1</a:t>
              </a:r>
            </a:p>
          </p:txBody>
        </p:sp>
        <p:sp>
          <p:nvSpPr>
            <p:cNvPr id="318479" name="Text Box 14"/>
            <p:cNvSpPr txBox="1">
              <a:spLocks noChangeArrowheads="1"/>
            </p:cNvSpPr>
            <p:nvPr/>
          </p:nvSpPr>
          <p:spPr bwMode="auto">
            <a:xfrm>
              <a:off x="3696" y="78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400"/>
                <a:t>1</a:t>
              </a:r>
            </a:p>
          </p:txBody>
        </p:sp>
      </p:grpSp>
      <p:sp>
        <p:nvSpPr>
          <p:cNvPr id="1773583" name="Line 15"/>
          <p:cNvSpPr>
            <a:spLocks noChangeShapeType="1"/>
          </p:cNvSpPr>
          <p:nvPr/>
        </p:nvSpPr>
        <p:spPr bwMode="auto">
          <a:xfrm flipV="1">
            <a:off x="1371600" y="4267200"/>
            <a:ext cx="5791200" cy="2286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35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35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73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73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3577" grpId="0" animBg="1"/>
      <p:bldP spid="1773583" grpId="0" animBg="1"/>
    </p:bld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04800" y="3124200"/>
            <a:ext cx="3200400" cy="762000"/>
            <a:chOff x="96" y="816"/>
            <a:chExt cx="2016" cy="480"/>
          </a:xfrm>
        </p:grpSpPr>
        <p:sp>
          <p:nvSpPr>
            <p:cNvPr id="319500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319501" name="Picture 5" descr="an02380_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19492" name="Rectangle 6"/>
          <p:cNvSpPr>
            <a:spLocks noChangeArrowheads="1"/>
          </p:cNvSpPr>
          <p:nvPr/>
        </p:nvSpPr>
        <p:spPr bwMode="auto">
          <a:xfrm>
            <a:off x="315913" y="1066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774599" name="Rectangle 7"/>
          <p:cNvSpPr>
            <a:spLocks noChangeArrowheads="1"/>
          </p:cNvSpPr>
          <p:nvPr/>
        </p:nvSpPr>
        <p:spPr bwMode="auto">
          <a:xfrm>
            <a:off x="720725" y="3824288"/>
            <a:ext cx="552767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“What is the last event to take?” </a:t>
            </a:r>
          </a:p>
        </p:txBody>
      </p:sp>
      <p:sp>
        <p:nvSpPr>
          <p:cNvPr id="319494" name="Text Box 8"/>
          <p:cNvSpPr txBox="1">
            <a:spLocks noChangeArrowheads="1"/>
          </p:cNvSpPr>
          <p:nvPr/>
        </p:nvSpPr>
        <p:spPr bwMode="auto">
          <a:xfrm>
            <a:off x="1447800" y="1541463"/>
            <a:ext cx="9372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2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sp>
        <p:nvSpPr>
          <p:cNvPr id="319495" name="Rectangle 9"/>
          <p:cNvSpPr>
            <a:spLocks noChangeArrowheads="1"/>
          </p:cNvSpPr>
          <p:nvPr/>
        </p:nvSpPr>
        <p:spPr bwMode="auto">
          <a:xfrm>
            <a:off x="304800" y="2133600"/>
            <a:ext cx="2103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319496" name="Text Box 10"/>
          <p:cNvSpPr txBox="1">
            <a:spLocks noChangeArrowheads="1"/>
          </p:cNvSpPr>
          <p:nvPr/>
        </p:nvSpPr>
        <p:spPr bwMode="auto">
          <a:xfrm>
            <a:off x="1295400" y="2533650"/>
            <a:ext cx="9372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9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82</a:t>
            </a:r>
            <a:r>
              <a:rPr lang="en-US" altLang="en-US"/>
              <a:t>&gt;&gt;.</a:t>
            </a:r>
          </a:p>
        </p:txBody>
      </p:sp>
      <p:sp>
        <p:nvSpPr>
          <p:cNvPr id="1774603" name="Oval 11"/>
          <p:cNvSpPr>
            <a:spLocks noChangeArrowheads="1"/>
          </p:cNvSpPr>
          <p:nvPr/>
        </p:nvSpPr>
        <p:spPr bwMode="auto">
          <a:xfrm>
            <a:off x="5624513" y="2514600"/>
            <a:ext cx="2362200" cy="762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74604" name="Text Box 12"/>
          <p:cNvSpPr txBox="1">
            <a:spLocks noChangeArrowheads="1"/>
          </p:cNvSpPr>
          <p:nvPr/>
        </p:nvSpPr>
        <p:spPr bwMode="auto">
          <a:xfrm>
            <a:off x="304800" y="42973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answers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774605" name="Text Box 13"/>
          <p:cNvSpPr txBox="1">
            <a:spLocks noChangeArrowheads="1"/>
          </p:cNvSpPr>
          <p:nvPr/>
        </p:nvSpPr>
        <p:spPr bwMode="auto">
          <a:xfrm>
            <a:off x="3414713" y="4249738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1"/>
              <a:t>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45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45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746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746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74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4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74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74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4599" grpId="0" autoUpdateAnimBg="0"/>
      <p:bldP spid="1774603" grpId="0" animBg="1"/>
      <p:bldP spid="1774604" grpId="0"/>
      <p:bldP spid="1774605" grpId="0"/>
    </p:bld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04800" y="3124200"/>
            <a:ext cx="3200400" cy="762000"/>
            <a:chOff x="96" y="816"/>
            <a:chExt cx="2016" cy="480"/>
          </a:xfrm>
        </p:grpSpPr>
        <p:sp>
          <p:nvSpPr>
            <p:cNvPr id="320524" name="Rectangle 4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the bird:</a:t>
              </a:r>
            </a:p>
          </p:txBody>
        </p:sp>
        <p:pic>
          <p:nvPicPr>
            <p:cNvPr id="320525" name="Picture 5" descr="an02380_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20516" name="Rectangle 6"/>
          <p:cNvSpPr>
            <a:spLocks noChangeArrowheads="1"/>
          </p:cNvSpPr>
          <p:nvPr/>
        </p:nvSpPr>
        <p:spPr bwMode="auto">
          <a:xfrm>
            <a:off x="315913" y="1066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775623" name="Rectangle 7"/>
          <p:cNvSpPr>
            <a:spLocks noChangeArrowheads="1"/>
          </p:cNvSpPr>
          <p:nvPr/>
        </p:nvSpPr>
        <p:spPr bwMode="auto">
          <a:xfrm>
            <a:off x="720725" y="3824288"/>
            <a:ext cx="529907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en-US" altLang="en-US"/>
              <a:t>“Do we keep the last event?” </a:t>
            </a:r>
          </a:p>
        </p:txBody>
      </p:sp>
      <p:sp>
        <p:nvSpPr>
          <p:cNvPr id="320518" name="Text Box 8"/>
          <p:cNvSpPr txBox="1">
            <a:spLocks noChangeArrowheads="1"/>
          </p:cNvSpPr>
          <p:nvPr/>
        </p:nvSpPr>
        <p:spPr bwMode="auto">
          <a:xfrm>
            <a:off x="1447800" y="1541463"/>
            <a:ext cx="9372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2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sp>
        <p:nvSpPr>
          <p:cNvPr id="320519" name="Rectangle 9"/>
          <p:cNvSpPr>
            <a:spLocks noChangeArrowheads="1"/>
          </p:cNvSpPr>
          <p:nvPr/>
        </p:nvSpPr>
        <p:spPr bwMode="auto">
          <a:xfrm>
            <a:off x="304800" y="2133600"/>
            <a:ext cx="2103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320520" name="Text Box 10"/>
          <p:cNvSpPr txBox="1">
            <a:spLocks noChangeArrowheads="1"/>
          </p:cNvSpPr>
          <p:nvPr/>
        </p:nvSpPr>
        <p:spPr bwMode="auto">
          <a:xfrm>
            <a:off x="1295400" y="2533650"/>
            <a:ext cx="9372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9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82</a:t>
            </a:r>
            <a:r>
              <a:rPr lang="en-US" altLang="en-US"/>
              <a:t>&gt;&gt;.</a:t>
            </a:r>
          </a:p>
        </p:txBody>
      </p:sp>
      <p:sp>
        <p:nvSpPr>
          <p:cNvPr id="1775627" name="Oval 11"/>
          <p:cNvSpPr>
            <a:spLocks noChangeArrowheads="1"/>
          </p:cNvSpPr>
          <p:nvPr/>
        </p:nvSpPr>
        <p:spPr bwMode="auto">
          <a:xfrm>
            <a:off x="5624513" y="1447800"/>
            <a:ext cx="2362200" cy="762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75628" name="Text Box 12"/>
          <p:cNvSpPr txBox="1">
            <a:spLocks noChangeArrowheads="1"/>
          </p:cNvSpPr>
          <p:nvPr/>
        </p:nvSpPr>
        <p:spPr bwMode="auto">
          <a:xfrm>
            <a:off x="304800" y="42973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answers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775629" name="Text Box 13"/>
          <p:cNvSpPr txBox="1">
            <a:spLocks noChangeArrowheads="1"/>
          </p:cNvSpPr>
          <p:nvPr/>
        </p:nvSpPr>
        <p:spPr bwMode="auto">
          <a:xfrm>
            <a:off x="3414713" y="4297363"/>
            <a:ext cx="23415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2   Yes &amp; No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5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5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756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756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756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56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756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756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5623" grpId="0" autoUpdateAnimBg="0"/>
      <p:bldP spid="1775627" grpId="0" animBg="1"/>
      <p:bldP spid="1775628" grpId="0"/>
      <p:bldP spid="1775629" grpId="0"/>
    </p:bld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321539" name="Rectangle 3"/>
          <p:cNvSpPr>
            <a:spLocks noChangeArrowheads="1"/>
          </p:cNvSpPr>
          <p:nvPr/>
        </p:nvSpPr>
        <p:spPr bwMode="auto">
          <a:xfrm>
            <a:off x="315913" y="1066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304800" y="2286000"/>
            <a:ext cx="5715000" cy="1230313"/>
            <a:chOff x="192" y="1440"/>
            <a:chExt cx="3600" cy="775"/>
          </a:xfrm>
        </p:grpSpPr>
        <p:grpSp>
          <p:nvGrpSpPr>
            <p:cNvPr id="321571" name="Group 5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1573" name="Rectangle 6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I ask the bird:</a:t>
                </a:r>
              </a:p>
            </p:txBody>
          </p:sp>
          <p:pic>
            <p:nvPicPr>
              <p:cNvPr id="321574" name="Picture 7" descr="an02380_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1572" name="Rectangle 8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“Do we keep the last event?” </a:t>
              </a:r>
            </a:p>
          </p:txBody>
        </p:sp>
      </p:grpSp>
      <p:sp>
        <p:nvSpPr>
          <p:cNvPr id="321541" name="Text Box 9"/>
          <p:cNvSpPr txBox="1">
            <a:spLocks noChangeArrowheads="1"/>
          </p:cNvSpPr>
          <p:nvPr/>
        </p:nvSpPr>
        <p:spPr bwMode="auto">
          <a:xfrm>
            <a:off x="1447800" y="1541463"/>
            <a:ext cx="9372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2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sp>
        <p:nvSpPr>
          <p:cNvPr id="1776650" name="Rectangle 10"/>
          <p:cNvSpPr>
            <a:spLocks noChangeArrowheads="1"/>
          </p:cNvSpPr>
          <p:nvPr/>
        </p:nvSpPr>
        <p:spPr bwMode="auto">
          <a:xfrm>
            <a:off x="304800" y="5421313"/>
            <a:ext cx="2374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776651" name="Text Box 11"/>
          <p:cNvSpPr txBox="1">
            <a:spLocks noChangeArrowheads="1"/>
          </p:cNvSpPr>
          <p:nvPr/>
        </p:nvSpPr>
        <p:spPr bwMode="auto">
          <a:xfrm>
            <a:off x="1295400" y="5821363"/>
            <a:ext cx="9372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9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82</a:t>
            </a:r>
            <a:r>
              <a:rPr lang="en-US" altLang="en-US"/>
              <a:t>&gt;&gt;.</a:t>
            </a:r>
          </a:p>
        </p:txBody>
      </p:sp>
      <p:sp>
        <p:nvSpPr>
          <p:cNvPr id="321544" name="Oval 12"/>
          <p:cNvSpPr>
            <a:spLocks noChangeArrowheads="1"/>
          </p:cNvSpPr>
          <p:nvPr/>
        </p:nvSpPr>
        <p:spPr bwMode="auto">
          <a:xfrm>
            <a:off x="5624513" y="1447800"/>
            <a:ext cx="2362200" cy="762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4" name="Group 13"/>
          <p:cNvGrpSpPr>
            <a:grpSpLocks/>
          </p:cNvGrpSpPr>
          <p:nvPr/>
        </p:nvGrpSpPr>
        <p:grpSpPr bwMode="auto">
          <a:xfrm>
            <a:off x="365125" y="4111625"/>
            <a:ext cx="3444875" cy="917575"/>
            <a:chOff x="134" y="1968"/>
            <a:chExt cx="2170" cy="578"/>
          </a:xfrm>
        </p:grpSpPr>
        <p:sp>
          <p:nvSpPr>
            <p:cNvPr id="321554" name="Text Box 14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321555" name="Group 15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321556" name="Freeform 1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1557" name="Group 1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321558" name="Freeform 1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559" name="Freeform 1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560" name="Freeform 2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561" name="Freeform 2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562" name="Freeform 2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563" name="Freeform 2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564" name="Freeform 2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565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1566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1567" name="Oval 2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1568" name="Oval 2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1569" name="Oval 2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321570" name="Oval 3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776671" name="Text Box 31"/>
          <p:cNvSpPr txBox="1">
            <a:spLocks noChangeArrowheads="1"/>
          </p:cNvSpPr>
          <p:nvPr/>
        </p:nvSpPr>
        <p:spPr bwMode="auto">
          <a:xfrm>
            <a:off x="381000" y="3600450"/>
            <a:ext cx="29178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 No</a:t>
            </a:r>
          </a:p>
        </p:txBody>
      </p:sp>
      <p:sp>
        <p:nvSpPr>
          <p:cNvPr id="1776672" name="Rectangle 32"/>
          <p:cNvSpPr>
            <a:spLocks noChangeArrowheads="1"/>
          </p:cNvSpPr>
          <p:nvPr/>
        </p:nvSpPr>
        <p:spPr bwMode="auto">
          <a:xfrm>
            <a:off x="304800" y="6278563"/>
            <a:ext cx="2374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776673" name="Rectangle 33"/>
          <p:cNvSpPr>
            <a:spLocks noChangeArrowheads="1"/>
          </p:cNvSpPr>
          <p:nvPr/>
        </p:nvSpPr>
        <p:spPr bwMode="auto">
          <a:xfrm>
            <a:off x="2667000" y="6278563"/>
            <a:ext cx="11223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endParaRPr lang="en-US" altLang="en-US"/>
          </a:p>
        </p:txBody>
      </p:sp>
      <p:sp>
        <p:nvSpPr>
          <p:cNvPr id="1776674" name="Rectangle 34"/>
          <p:cNvSpPr>
            <a:spLocks noChangeArrowheads="1"/>
          </p:cNvSpPr>
          <p:nvPr/>
        </p:nvSpPr>
        <p:spPr bwMode="auto">
          <a:xfrm>
            <a:off x="4648200" y="6324600"/>
            <a:ext cx="1720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cost: </a:t>
            </a:r>
            <a:endParaRPr lang="en-US" altLang="en-US"/>
          </a:p>
        </p:txBody>
      </p:sp>
      <p:sp>
        <p:nvSpPr>
          <p:cNvPr id="1776675" name="Rectangle 35"/>
          <p:cNvSpPr>
            <a:spLocks noChangeArrowheads="1"/>
          </p:cNvSpPr>
          <p:nvPr/>
        </p:nvSpPr>
        <p:spPr bwMode="auto">
          <a:xfrm>
            <a:off x="6269038" y="6324600"/>
            <a:ext cx="11223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endParaRPr lang="en-US" altLang="en-US"/>
          </a:p>
        </p:txBody>
      </p:sp>
      <p:grpSp>
        <p:nvGrpSpPr>
          <p:cNvPr id="7" name="Group 36"/>
          <p:cNvGrpSpPr>
            <a:grpSpLocks/>
          </p:cNvGrpSpPr>
          <p:nvPr/>
        </p:nvGrpSpPr>
        <p:grpSpPr bwMode="auto">
          <a:xfrm>
            <a:off x="1447800" y="4741863"/>
            <a:ext cx="9372600" cy="579437"/>
            <a:chOff x="912" y="2987"/>
            <a:chExt cx="5904" cy="365"/>
          </a:xfrm>
        </p:grpSpPr>
        <p:sp>
          <p:nvSpPr>
            <p:cNvPr id="321552" name="Text Box 37"/>
            <p:cNvSpPr txBox="1">
              <a:spLocks noChangeArrowheads="1"/>
            </p:cNvSpPr>
            <p:nvPr/>
          </p:nvSpPr>
          <p:spPr bwMode="auto">
            <a:xfrm>
              <a:off x="912" y="2987"/>
              <a:ext cx="59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&gt;,… 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n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n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n</a:t>
              </a:r>
              <a:r>
                <a:rPr lang="en-US" altLang="en-US"/>
                <a:t>&gt;&gt;.</a:t>
              </a:r>
            </a:p>
          </p:txBody>
        </p:sp>
        <p:sp>
          <p:nvSpPr>
            <p:cNvPr id="321553" name="Line 38"/>
            <p:cNvSpPr>
              <a:spLocks noChangeShapeType="1"/>
            </p:cNvSpPr>
            <p:nvPr/>
          </p:nvSpPr>
          <p:spPr bwMode="auto">
            <a:xfrm flipV="1">
              <a:off x="3744" y="3072"/>
              <a:ext cx="912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766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66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766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766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766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766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766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766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766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766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76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76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766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766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6650" grpId="0"/>
      <p:bldP spid="1776651" grpId="0"/>
      <p:bldP spid="1776671" grpId="0"/>
      <p:bldP spid="1776672" grpId="0"/>
      <p:bldP spid="1776673" grpId="0"/>
      <p:bldP spid="1776674" grpId="0"/>
      <p:bldP spid="1776675" grpId="0"/>
    </p:bld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sp>
        <p:nvSpPr>
          <p:cNvPr id="322563" name="Rectangle 3"/>
          <p:cNvSpPr>
            <a:spLocks noChangeArrowheads="1"/>
          </p:cNvSpPr>
          <p:nvPr/>
        </p:nvSpPr>
        <p:spPr bwMode="auto">
          <a:xfrm>
            <a:off x="315913" y="1066800"/>
            <a:ext cx="222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grpSp>
        <p:nvGrpSpPr>
          <p:cNvPr id="322564" name="Group 4"/>
          <p:cNvGrpSpPr>
            <a:grpSpLocks/>
          </p:cNvGrpSpPr>
          <p:nvPr/>
        </p:nvGrpSpPr>
        <p:grpSpPr bwMode="auto">
          <a:xfrm>
            <a:off x="304800" y="2286000"/>
            <a:ext cx="5715000" cy="1230313"/>
            <a:chOff x="192" y="1440"/>
            <a:chExt cx="3600" cy="775"/>
          </a:xfrm>
        </p:grpSpPr>
        <p:grpSp>
          <p:nvGrpSpPr>
            <p:cNvPr id="322617" name="Group 5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2619" name="Rectangle 6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I ask the bird:</a:t>
                </a:r>
              </a:p>
            </p:txBody>
          </p:sp>
          <p:pic>
            <p:nvPicPr>
              <p:cNvPr id="322620" name="Picture 7" descr="an02380_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2618" name="Rectangle 8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“Do we keep the last event?” </a:t>
              </a:r>
            </a:p>
          </p:txBody>
        </p:sp>
      </p:grpSp>
      <p:sp>
        <p:nvSpPr>
          <p:cNvPr id="322565" name="Text Box 9"/>
          <p:cNvSpPr txBox="1">
            <a:spLocks noChangeArrowheads="1"/>
          </p:cNvSpPr>
          <p:nvPr/>
        </p:nvSpPr>
        <p:spPr bwMode="auto">
          <a:xfrm>
            <a:off x="1447800" y="1541463"/>
            <a:ext cx="9372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2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sp>
        <p:nvSpPr>
          <p:cNvPr id="1777674" name="Rectangle 10"/>
          <p:cNvSpPr>
            <a:spLocks noChangeArrowheads="1"/>
          </p:cNvSpPr>
          <p:nvPr/>
        </p:nvSpPr>
        <p:spPr bwMode="auto">
          <a:xfrm>
            <a:off x="304800" y="5375275"/>
            <a:ext cx="2374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777675" name="Text Box 11"/>
          <p:cNvSpPr txBox="1">
            <a:spLocks noChangeArrowheads="1"/>
          </p:cNvSpPr>
          <p:nvPr/>
        </p:nvSpPr>
        <p:spPr bwMode="auto">
          <a:xfrm>
            <a:off x="1295400" y="5821363"/>
            <a:ext cx="9372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5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5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9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9</a:t>
            </a:r>
            <a:r>
              <a:rPr lang="en-US" altLang="en-US"/>
              <a:t>&gt;,… ,&lt;</a:t>
            </a:r>
            <a:r>
              <a:rPr lang="en-US" altLang="en-US" i="1"/>
              <a:t>s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82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82</a:t>
            </a:r>
            <a:r>
              <a:rPr lang="en-US" altLang="en-US"/>
              <a:t>&gt;&gt;.</a:t>
            </a:r>
          </a:p>
        </p:txBody>
      </p:sp>
      <p:sp>
        <p:nvSpPr>
          <p:cNvPr id="322568" name="Oval 12"/>
          <p:cNvSpPr>
            <a:spLocks noChangeArrowheads="1"/>
          </p:cNvSpPr>
          <p:nvPr/>
        </p:nvSpPr>
        <p:spPr bwMode="auto">
          <a:xfrm>
            <a:off x="5624513" y="1447800"/>
            <a:ext cx="2362200" cy="762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4" name="Group 13"/>
          <p:cNvGrpSpPr>
            <a:grpSpLocks/>
          </p:cNvGrpSpPr>
          <p:nvPr/>
        </p:nvGrpSpPr>
        <p:grpSpPr bwMode="auto">
          <a:xfrm>
            <a:off x="365125" y="4065588"/>
            <a:ext cx="3444875" cy="917575"/>
            <a:chOff x="134" y="1968"/>
            <a:chExt cx="2170" cy="578"/>
          </a:xfrm>
        </p:grpSpPr>
        <p:sp>
          <p:nvSpPr>
            <p:cNvPr id="322600" name="Text Box 14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322601" name="Group 15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322602" name="Freeform 1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2603" name="Group 1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322604" name="Freeform 1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05" name="Freeform 1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06" name="Freeform 2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07" name="Freeform 2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08" name="Freeform 2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09" name="Freeform 2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10" name="Freeform 2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11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2612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2613" name="Oval 2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2614" name="Oval 2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22615" name="Oval 2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322616" name="Oval 3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777695" name="Text Box 31"/>
          <p:cNvSpPr txBox="1">
            <a:spLocks noChangeArrowheads="1"/>
          </p:cNvSpPr>
          <p:nvPr/>
        </p:nvSpPr>
        <p:spPr bwMode="auto">
          <a:xfrm>
            <a:off x="381000" y="3600450"/>
            <a:ext cx="3054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She answers: Yes</a:t>
            </a:r>
          </a:p>
        </p:txBody>
      </p:sp>
      <p:sp>
        <p:nvSpPr>
          <p:cNvPr id="1777696" name="Rectangle 32"/>
          <p:cNvSpPr>
            <a:spLocks noChangeArrowheads="1"/>
          </p:cNvSpPr>
          <p:nvPr/>
        </p:nvSpPr>
        <p:spPr bwMode="auto">
          <a:xfrm>
            <a:off x="304800" y="6232525"/>
            <a:ext cx="2374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777697" name="Rectangle 33"/>
          <p:cNvSpPr>
            <a:spLocks noChangeArrowheads="1"/>
          </p:cNvSpPr>
          <p:nvPr/>
        </p:nvSpPr>
        <p:spPr bwMode="auto">
          <a:xfrm>
            <a:off x="2667000" y="6232525"/>
            <a:ext cx="3259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 + 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&gt;. </a:t>
            </a:r>
          </a:p>
        </p:txBody>
      </p:sp>
      <p:sp>
        <p:nvSpPr>
          <p:cNvPr id="1777698" name="Rectangle 34"/>
          <p:cNvSpPr>
            <a:spLocks noChangeArrowheads="1"/>
          </p:cNvSpPr>
          <p:nvPr/>
        </p:nvSpPr>
        <p:spPr bwMode="auto">
          <a:xfrm>
            <a:off x="6019800" y="6278563"/>
            <a:ext cx="1720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cost: </a:t>
            </a:r>
            <a:endParaRPr lang="en-US" altLang="en-US"/>
          </a:p>
        </p:txBody>
      </p:sp>
      <p:sp>
        <p:nvSpPr>
          <p:cNvPr id="1777699" name="Rectangle 35"/>
          <p:cNvSpPr>
            <a:spLocks noChangeArrowheads="1"/>
          </p:cNvSpPr>
          <p:nvPr/>
        </p:nvSpPr>
        <p:spPr bwMode="auto">
          <a:xfrm>
            <a:off x="7467600" y="6276975"/>
            <a:ext cx="17557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 +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</a:p>
        </p:txBody>
      </p:sp>
      <p:grpSp>
        <p:nvGrpSpPr>
          <p:cNvPr id="7" name="Group 36"/>
          <p:cNvGrpSpPr>
            <a:grpSpLocks/>
          </p:cNvGrpSpPr>
          <p:nvPr/>
        </p:nvGrpSpPr>
        <p:grpSpPr bwMode="auto">
          <a:xfrm>
            <a:off x="1447800" y="4741863"/>
            <a:ext cx="9372600" cy="579437"/>
            <a:chOff x="912" y="2987"/>
            <a:chExt cx="5904" cy="365"/>
          </a:xfrm>
        </p:grpSpPr>
        <p:sp>
          <p:nvSpPr>
            <p:cNvPr id="322598" name="Text Box 37"/>
            <p:cNvSpPr txBox="1">
              <a:spLocks noChangeArrowheads="1"/>
            </p:cNvSpPr>
            <p:nvPr/>
          </p:nvSpPr>
          <p:spPr bwMode="auto">
            <a:xfrm>
              <a:off x="912" y="2987"/>
              <a:ext cx="59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&gt;,… 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n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n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n</a:t>
              </a:r>
              <a:r>
                <a:rPr lang="en-US" altLang="en-US"/>
                <a:t>&gt;&gt;.</a:t>
              </a:r>
            </a:p>
          </p:txBody>
        </p:sp>
        <p:sp>
          <p:nvSpPr>
            <p:cNvPr id="322599" name="Line 38"/>
            <p:cNvSpPr>
              <a:spLocks noChangeShapeType="1"/>
            </p:cNvSpPr>
            <p:nvPr/>
          </p:nvSpPr>
          <p:spPr bwMode="auto">
            <a:xfrm flipV="1">
              <a:off x="3744" y="3072"/>
              <a:ext cx="912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" name="Group 39"/>
          <p:cNvGrpSpPr>
            <a:grpSpLocks/>
          </p:cNvGrpSpPr>
          <p:nvPr/>
        </p:nvGrpSpPr>
        <p:grpSpPr bwMode="auto">
          <a:xfrm>
            <a:off x="0" y="3657600"/>
            <a:ext cx="8839200" cy="3200400"/>
            <a:chOff x="0" y="2304"/>
            <a:chExt cx="5568" cy="2016"/>
          </a:xfrm>
        </p:grpSpPr>
        <p:sp>
          <p:nvSpPr>
            <p:cNvPr id="322596" name="Line 40"/>
            <p:cNvSpPr>
              <a:spLocks noChangeShapeType="1"/>
            </p:cNvSpPr>
            <p:nvPr/>
          </p:nvSpPr>
          <p:spPr bwMode="auto">
            <a:xfrm flipV="1">
              <a:off x="0" y="2304"/>
              <a:ext cx="5424" cy="2016"/>
            </a:xfrm>
            <a:prstGeom prst="line">
              <a:avLst/>
            </a:prstGeom>
            <a:noFill/>
            <a:ln w="508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7" name="Line 41"/>
            <p:cNvSpPr>
              <a:spLocks noChangeShapeType="1"/>
            </p:cNvSpPr>
            <p:nvPr/>
          </p:nvSpPr>
          <p:spPr bwMode="auto">
            <a:xfrm>
              <a:off x="144" y="2304"/>
              <a:ext cx="5424" cy="2016"/>
            </a:xfrm>
            <a:prstGeom prst="line">
              <a:avLst/>
            </a:prstGeom>
            <a:noFill/>
            <a:ln w="508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2579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0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1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2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3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4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5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6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7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8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9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0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1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2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3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4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5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0" name="AutoShape 27"/>
          <p:cNvSpPr>
            <a:spLocks noChangeArrowheads="1"/>
          </p:cNvSpPr>
          <p:nvPr/>
        </p:nvSpPr>
        <p:spPr bwMode="auto">
          <a:xfrm>
            <a:off x="6978650" y="3581400"/>
            <a:ext cx="1936750" cy="474663"/>
          </a:xfrm>
          <a:prstGeom prst="wedgeRectCallout">
            <a:avLst>
              <a:gd name="adj1" fmla="val 25269"/>
              <a:gd name="adj2" fmla="val 152593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Carefull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76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76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7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77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776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776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77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77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776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776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776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77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776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776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7674" grpId="0"/>
      <p:bldP spid="1777675" grpId="0"/>
      <p:bldP spid="1777695" grpId="0"/>
      <p:bldP spid="1777696" grpId="0"/>
      <p:bldP spid="1777697" grpId="0"/>
      <p:bldP spid="1777698" grpId="0"/>
      <p:bldP spid="1777699" grpId="0"/>
      <p:bldP spid="80" grpId="0" animBg="1"/>
    </p:bld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3586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8691" name="Line 3"/>
          <p:cNvSpPr>
            <a:spLocks noChangeShapeType="1"/>
          </p:cNvSpPr>
          <p:nvPr/>
        </p:nvSpPr>
        <p:spPr bwMode="auto">
          <a:xfrm flipV="1">
            <a:off x="1208088" y="2135188"/>
            <a:ext cx="10429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3588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457200" y="3367088"/>
            <a:ext cx="5715000" cy="1230312"/>
            <a:chOff x="192" y="1440"/>
            <a:chExt cx="3600" cy="775"/>
          </a:xfrm>
        </p:grpSpPr>
        <p:grpSp>
          <p:nvGrpSpPr>
            <p:cNvPr id="323639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3641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23642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3640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sp>
        <p:nvSpPr>
          <p:cNvPr id="1778707" name="Text Box 19"/>
          <p:cNvSpPr txBox="1">
            <a:spLocks noChangeArrowheads="1"/>
          </p:cNvSpPr>
          <p:nvPr/>
        </p:nvSpPr>
        <p:spPr bwMode="auto">
          <a:xfrm>
            <a:off x="436563" y="4521200"/>
            <a:ext cx="45164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 the rest to my friend.</a:t>
            </a:r>
          </a:p>
        </p:txBody>
      </p:sp>
      <p:grpSp>
        <p:nvGrpSpPr>
          <p:cNvPr id="20" name="Group 4"/>
          <p:cNvGrpSpPr>
            <a:grpSpLocks/>
          </p:cNvGrpSpPr>
          <p:nvPr/>
        </p:nvGrpSpPr>
        <p:grpSpPr bwMode="auto">
          <a:xfrm>
            <a:off x="68263" y="5032375"/>
            <a:ext cx="1301750" cy="1636713"/>
            <a:chOff x="3309" y="2976"/>
            <a:chExt cx="484" cy="1010"/>
          </a:xfrm>
        </p:grpSpPr>
        <p:sp>
          <p:nvSpPr>
            <p:cNvPr id="323624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3625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23626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27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28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29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30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31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32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33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3634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3635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3636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3637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23638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23592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3607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8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9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0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1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2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3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4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5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6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7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8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9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0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1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2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3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0" name="AutoShape 27"/>
          <p:cNvSpPr>
            <a:spLocks noChangeArrowheads="1"/>
          </p:cNvSpPr>
          <p:nvPr/>
        </p:nvSpPr>
        <p:spPr bwMode="auto">
          <a:xfrm>
            <a:off x="5791200" y="3581400"/>
            <a:ext cx="3124200" cy="996950"/>
          </a:xfrm>
          <a:prstGeom prst="wedgeRectCallout">
            <a:avLst>
              <a:gd name="adj1" fmla="val 29389"/>
              <a:gd name="adj2" fmla="val 82824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No this solution is not valid!</a:t>
            </a:r>
          </a:p>
        </p:txBody>
      </p: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457200" y="2133600"/>
            <a:ext cx="8124825" cy="534988"/>
            <a:chOff x="457200" y="2133600"/>
            <a:chExt cx="8124825" cy="534988"/>
          </a:xfrm>
        </p:grpSpPr>
        <p:sp>
          <p:nvSpPr>
            <p:cNvPr id="323601" name="Line 8"/>
            <p:cNvSpPr>
              <a:spLocks noChangeShapeType="1"/>
            </p:cNvSpPr>
            <p:nvPr/>
          </p:nvSpPr>
          <p:spPr bwMode="auto">
            <a:xfrm flipV="1">
              <a:off x="457200" y="2668588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2" name="Line 38"/>
            <p:cNvSpPr>
              <a:spLocks noChangeShapeType="1"/>
            </p:cNvSpPr>
            <p:nvPr/>
          </p:nvSpPr>
          <p:spPr bwMode="auto">
            <a:xfrm>
              <a:off x="4949825" y="2133600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3" name="Line 39"/>
            <p:cNvSpPr>
              <a:spLocks noChangeShapeType="1"/>
            </p:cNvSpPr>
            <p:nvPr/>
          </p:nvSpPr>
          <p:spPr bwMode="auto">
            <a:xfrm flipV="1">
              <a:off x="6677025" y="2133600"/>
              <a:ext cx="10160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4" name="Line 40"/>
            <p:cNvSpPr>
              <a:spLocks noChangeShapeType="1"/>
            </p:cNvSpPr>
            <p:nvPr/>
          </p:nvSpPr>
          <p:spPr bwMode="auto">
            <a:xfrm flipV="1">
              <a:off x="7985125" y="2133600"/>
              <a:ext cx="5969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5" name="Line 42"/>
            <p:cNvSpPr>
              <a:spLocks noChangeShapeType="1"/>
            </p:cNvSpPr>
            <p:nvPr/>
          </p:nvSpPr>
          <p:spPr bwMode="auto">
            <a:xfrm flipV="1">
              <a:off x="2549525" y="2133600"/>
              <a:ext cx="7239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6" name="Line 43"/>
            <p:cNvSpPr>
              <a:spLocks noChangeShapeType="1"/>
            </p:cNvSpPr>
            <p:nvPr/>
          </p:nvSpPr>
          <p:spPr bwMode="auto">
            <a:xfrm flipV="1">
              <a:off x="3603625" y="2133600"/>
              <a:ext cx="812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0" name="AutoShape 27"/>
          <p:cNvSpPr>
            <a:spLocks noChangeArrowheads="1"/>
          </p:cNvSpPr>
          <p:nvPr/>
        </p:nvSpPr>
        <p:spPr bwMode="auto">
          <a:xfrm>
            <a:off x="1676400" y="5240338"/>
            <a:ext cx="5000625" cy="474662"/>
          </a:xfrm>
          <a:prstGeom prst="wedgeRectCallout">
            <a:avLst>
              <a:gd name="adj1" fmla="val -66264"/>
              <a:gd name="adj2" fmla="val -15866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Here is my best subsolution.</a:t>
            </a:r>
          </a:p>
        </p:txBody>
      </p:sp>
      <p:sp>
        <p:nvSpPr>
          <p:cNvPr id="81" name="Text Box 19"/>
          <p:cNvSpPr txBox="1">
            <a:spLocks noChangeArrowheads="1"/>
          </p:cNvSpPr>
          <p:nvPr/>
        </p:nvSpPr>
        <p:spPr bwMode="auto">
          <a:xfrm>
            <a:off x="1198563" y="5943600"/>
            <a:ext cx="70040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add to his subsolution the bird’s answer.</a:t>
            </a:r>
          </a:p>
        </p:txBody>
      </p:sp>
      <p:sp>
        <p:nvSpPr>
          <p:cNvPr id="82" name="Line 3"/>
          <p:cNvSpPr>
            <a:spLocks noChangeShapeType="1"/>
          </p:cNvSpPr>
          <p:nvPr/>
        </p:nvSpPr>
        <p:spPr bwMode="auto">
          <a:xfrm flipV="1">
            <a:off x="1165225" y="2133600"/>
            <a:ext cx="1044575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4" name="Group 16"/>
          <p:cNvGrpSpPr>
            <a:grpSpLocks/>
          </p:cNvGrpSpPr>
          <p:nvPr/>
        </p:nvGrpSpPr>
        <p:grpSpPr bwMode="auto">
          <a:xfrm>
            <a:off x="1066800" y="1477963"/>
            <a:ext cx="2646363" cy="931862"/>
            <a:chOff x="672" y="931"/>
            <a:chExt cx="1667" cy="587"/>
          </a:xfrm>
        </p:grpSpPr>
        <p:sp>
          <p:nvSpPr>
            <p:cNvPr id="323599" name="Oval 17"/>
            <p:cNvSpPr>
              <a:spLocks noChangeArrowheads="1"/>
            </p:cNvSpPr>
            <p:nvPr/>
          </p:nvSpPr>
          <p:spPr bwMode="auto">
            <a:xfrm>
              <a:off x="672" y="1182"/>
              <a:ext cx="864" cy="336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  <p:sp>
          <p:nvSpPr>
            <p:cNvPr id="323600" name="Rectangle 18"/>
            <p:cNvSpPr>
              <a:spLocks noChangeArrowheads="1"/>
            </p:cNvSpPr>
            <p:nvPr/>
          </p:nvSpPr>
          <p:spPr bwMode="auto">
            <a:xfrm>
              <a:off x="1248" y="931"/>
              <a:ext cx="10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last event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786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86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8691" grpId="0" animBg="1"/>
      <p:bldP spid="1778707" grpId="0"/>
      <p:bldP spid="70" grpId="0" animBg="1"/>
      <p:bldP spid="80" grpId="0" animBg="1"/>
      <p:bldP spid="81" grpId="0"/>
      <p:bldP spid="82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3"/>
          <p:cNvSpPr>
            <a:spLocks noChangeArrowheads="1"/>
          </p:cNvSpPr>
          <p:nvPr/>
        </p:nvSpPr>
        <p:spPr bwMode="auto">
          <a:xfrm>
            <a:off x="1230313" y="0"/>
            <a:ext cx="7018337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Bird/Friend - Best of the Best </a:t>
            </a:r>
          </a:p>
        </p:txBody>
      </p:sp>
      <p:sp>
        <p:nvSpPr>
          <p:cNvPr id="4" name="Text Box 33"/>
          <p:cNvSpPr txBox="1">
            <a:spLocks noChangeArrowheads="1"/>
          </p:cNvSpPr>
          <p:nvPr/>
        </p:nvSpPr>
        <p:spPr bwMode="auto">
          <a:xfrm>
            <a:off x="300038" y="3581400"/>
            <a:ext cx="4710112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sequence of question to </a:t>
            </a:r>
            <a:br>
              <a:rPr lang="en-US" altLang="en-US"/>
            </a:br>
            <a:r>
              <a:rPr lang="en-US" altLang="en-US"/>
              <a:t>a little bird about a solution</a:t>
            </a:r>
            <a:br>
              <a:rPr lang="en-US" altLang="en-US"/>
            </a:br>
            <a:r>
              <a:rPr lang="en-US" altLang="en-US"/>
              <a:t>forms a tree of possible </a:t>
            </a:r>
            <a:br>
              <a:rPr lang="en-US" altLang="en-US"/>
            </a:br>
            <a:r>
              <a:rPr lang="en-US" altLang="en-US"/>
              <a:t>answers.</a:t>
            </a:r>
          </a:p>
        </p:txBody>
      </p:sp>
      <p:sp>
        <p:nvSpPr>
          <p:cNvPr id="5" name="Text Box 33"/>
          <p:cNvSpPr txBox="1">
            <a:spLocks noChangeArrowheads="1"/>
          </p:cNvSpPr>
          <p:nvPr/>
        </p:nvSpPr>
        <p:spPr bwMode="auto">
          <a:xfrm>
            <a:off x="533400" y="968375"/>
            <a:ext cx="41068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our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.</a:t>
            </a:r>
          </a:p>
        </p:txBody>
      </p:sp>
      <p:sp>
        <p:nvSpPr>
          <p:cNvPr id="7" name="Text Box 33"/>
          <p:cNvSpPr txBox="1">
            <a:spLocks noChangeArrowheads="1"/>
          </p:cNvSpPr>
          <p:nvPr/>
        </p:nvSpPr>
        <p:spPr bwMode="auto">
          <a:xfrm>
            <a:off x="555625" y="1560513"/>
            <a:ext cx="4860925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the set of solutions</a:t>
            </a:r>
          </a:p>
        </p:txBody>
      </p:sp>
      <p:pic>
        <p:nvPicPr>
          <p:cNvPr id="8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09" t="3436" r="50562" b="60648"/>
          <a:stretch>
            <a:fillRect/>
          </a:stretch>
        </p:blipFill>
        <p:spPr bwMode="auto">
          <a:xfrm>
            <a:off x="6019800" y="947738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222" r="-235" b="49445"/>
          <a:stretch>
            <a:fillRect/>
          </a:stretch>
        </p:blipFill>
        <p:spPr bwMode="auto">
          <a:xfrm>
            <a:off x="5154613" y="3694113"/>
            <a:ext cx="3840162" cy="276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7" grpId="0"/>
    </p:bld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4610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4611" name="Line 3"/>
          <p:cNvSpPr>
            <a:spLocks noChangeShapeType="1"/>
          </p:cNvSpPr>
          <p:nvPr/>
        </p:nvSpPr>
        <p:spPr bwMode="auto">
          <a:xfrm flipV="1">
            <a:off x="1208088" y="2135188"/>
            <a:ext cx="10429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4612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24613" name="Group 10"/>
          <p:cNvGrpSpPr>
            <a:grpSpLocks/>
          </p:cNvGrpSpPr>
          <p:nvPr/>
        </p:nvGrpSpPr>
        <p:grpSpPr bwMode="auto">
          <a:xfrm>
            <a:off x="457200" y="3367088"/>
            <a:ext cx="5715000" cy="1230312"/>
            <a:chOff x="192" y="1440"/>
            <a:chExt cx="3600" cy="775"/>
          </a:xfrm>
        </p:grpSpPr>
        <p:grpSp>
          <p:nvGrpSpPr>
            <p:cNvPr id="324658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4660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24661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4659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sp>
        <p:nvSpPr>
          <p:cNvPr id="1778707" name="Text Box 19"/>
          <p:cNvSpPr txBox="1">
            <a:spLocks noChangeArrowheads="1"/>
          </p:cNvSpPr>
          <p:nvPr/>
        </p:nvSpPr>
        <p:spPr bwMode="auto">
          <a:xfrm>
            <a:off x="436563" y="4521200"/>
            <a:ext cx="5918200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Then I should politely tell the bird </a:t>
            </a:r>
            <a:br>
              <a:rPr lang="en-US" altLang="en-US"/>
            </a:br>
            <a:r>
              <a:rPr lang="en-US" altLang="en-US"/>
              <a:t>             she is wrong</a:t>
            </a:r>
          </a:p>
        </p:txBody>
      </p:sp>
      <p:grpSp>
        <p:nvGrpSpPr>
          <p:cNvPr id="324615" name="Group 4"/>
          <p:cNvGrpSpPr>
            <a:grpSpLocks/>
          </p:cNvGrpSpPr>
          <p:nvPr/>
        </p:nvGrpSpPr>
        <p:grpSpPr bwMode="auto">
          <a:xfrm>
            <a:off x="68263" y="5032375"/>
            <a:ext cx="1301750" cy="1636713"/>
            <a:chOff x="3309" y="2976"/>
            <a:chExt cx="484" cy="1010"/>
          </a:xfrm>
        </p:grpSpPr>
        <p:sp>
          <p:nvSpPr>
            <p:cNvPr id="324643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4644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24645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6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7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8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9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50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51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52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465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465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465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4656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24657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24616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4626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7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8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9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0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1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2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3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4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5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6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7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8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9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40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41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42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0" name="AutoShape 27"/>
          <p:cNvSpPr>
            <a:spLocks noChangeArrowheads="1"/>
          </p:cNvSpPr>
          <p:nvPr/>
        </p:nvSpPr>
        <p:spPr bwMode="auto">
          <a:xfrm>
            <a:off x="5791200" y="3581400"/>
            <a:ext cx="3124200" cy="996950"/>
          </a:xfrm>
          <a:prstGeom prst="wedgeRectCallout">
            <a:avLst>
              <a:gd name="adj1" fmla="val 29389"/>
              <a:gd name="adj2" fmla="val 82824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No we </a:t>
            </a:r>
            <a:r>
              <a:rPr lang="en-US" altLang="en-US">
                <a:solidFill>
                  <a:srgbClr val="FF0000"/>
                </a:solidFill>
              </a:rPr>
              <a:t>trust</a:t>
            </a:r>
            <a:r>
              <a:rPr lang="en-US" altLang="en-US"/>
              <a:t> the bird!</a:t>
            </a:r>
          </a:p>
        </p:txBody>
      </p:sp>
      <p:grpSp>
        <p:nvGrpSpPr>
          <p:cNvPr id="324618" name="Group 3"/>
          <p:cNvGrpSpPr>
            <a:grpSpLocks/>
          </p:cNvGrpSpPr>
          <p:nvPr/>
        </p:nvGrpSpPr>
        <p:grpSpPr bwMode="auto">
          <a:xfrm>
            <a:off x="457200" y="2133600"/>
            <a:ext cx="8124825" cy="534988"/>
            <a:chOff x="457200" y="2133600"/>
            <a:chExt cx="8124825" cy="534988"/>
          </a:xfrm>
        </p:grpSpPr>
        <p:sp>
          <p:nvSpPr>
            <p:cNvPr id="324620" name="Line 8"/>
            <p:cNvSpPr>
              <a:spLocks noChangeShapeType="1"/>
            </p:cNvSpPr>
            <p:nvPr/>
          </p:nvSpPr>
          <p:spPr bwMode="auto">
            <a:xfrm flipV="1">
              <a:off x="457200" y="2668588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1" name="Line 38"/>
            <p:cNvSpPr>
              <a:spLocks noChangeShapeType="1"/>
            </p:cNvSpPr>
            <p:nvPr/>
          </p:nvSpPr>
          <p:spPr bwMode="auto">
            <a:xfrm>
              <a:off x="4949825" y="2133600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2" name="Line 39"/>
            <p:cNvSpPr>
              <a:spLocks noChangeShapeType="1"/>
            </p:cNvSpPr>
            <p:nvPr/>
          </p:nvSpPr>
          <p:spPr bwMode="auto">
            <a:xfrm flipV="1">
              <a:off x="6677025" y="2133600"/>
              <a:ext cx="10160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3" name="Line 40"/>
            <p:cNvSpPr>
              <a:spLocks noChangeShapeType="1"/>
            </p:cNvSpPr>
            <p:nvPr/>
          </p:nvSpPr>
          <p:spPr bwMode="auto">
            <a:xfrm flipV="1">
              <a:off x="7985125" y="2133600"/>
              <a:ext cx="5969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4" name="Line 42"/>
            <p:cNvSpPr>
              <a:spLocks noChangeShapeType="1"/>
            </p:cNvSpPr>
            <p:nvPr/>
          </p:nvSpPr>
          <p:spPr bwMode="auto">
            <a:xfrm flipV="1">
              <a:off x="2549525" y="2133600"/>
              <a:ext cx="7239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25" name="Line 43"/>
            <p:cNvSpPr>
              <a:spLocks noChangeShapeType="1"/>
            </p:cNvSpPr>
            <p:nvPr/>
          </p:nvSpPr>
          <p:spPr bwMode="auto">
            <a:xfrm flipV="1">
              <a:off x="3603625" y="2133600"/>
              <a:ext cx="812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4619" name="Line 3"/>
          <p:cNvSpPr>
            <a:spLocks noChangeShapeType="1"/>
          </p:cNvSpPr>
          <p:nvPr/>
        </p:nvSpPr>
        <p:spPr bwMode="auto">
          <a:xfrm flipV="1">
            <a:off x="1165225" y="2133600"/>
            <a:ext cx="1044575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8707" grpId="0"/>
      <p:bldP spid="70" grpId="0" animBg="1"/>
    </p:bld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5634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5635" name="Line 3"/>
          <p:cNvSpPr>
            <a:spLocks noChangeShapeType="1"/>
          </p:cNvSpPr>
          <p:nvPr/>
        </p:nvSpPr>
        <p:spPr bwMode="auto">
          <a:xfrm flipV="1">
            <a:off x="1208088" y="2135188"/>
            <a:ext cx="10429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5636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25637" name="Group 10"/>
          <p:cNvGrpSpPr>
            <a:grpSpLocks/>
          </p:cNvGrpSpPr>
          <p:nvPr/>
        </p:nvGrpSpPr>
        <p:grpSpPr bwMode="auto">
          <a:xfrm>
            <a:off x="457200" y="3367088"/>
            <a:ext cx="5715000" cy="1230312"/>
            <a:chOff x="192" y="1440"/>
            <a:chExt cx="3600" cy="775"/>
          </a:xfrm>
        </p:grpSpPr>
        <p:grpSp>
          <p:nvGrpSpPr>
            <p:cNvPr id="325682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5684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25685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5683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grpSp>
        <p:nvGrpSpPr>
          <p:cNvPr id="325638" name="Group 4"/>
          <p:cNvGrpSpPr>
            <a:grpSpLocks/>
          </p:cNvGrpSpPr>
          <p:nvPr/>
        </p:nvGrpSpPr>
        <p:grpSpPr bwMode="auto">
          <a:xfrm>
            <a:off x="68263" y="5032375"/>
            <a:ext cx="1301750" cy="1636713"/>
            <a:chOff x="3309" y="2976"/>
            <a:chExt cx="484" cy="1010"/>
          </a:xfrm>
        </p:grpSpPr>
        <p:sp>
          <p:nvSpPr>
            <p:cNvPr id="325667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5668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25669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0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1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2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3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4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5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6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567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567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567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5680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25681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25639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5650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1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2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3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4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5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6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7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8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59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60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61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62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63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64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65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66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5640" name="AutoShape 27"/>
          <p:cNvSpPr>
            <a:spLocks noChangeArrowheads="1"/>
          </p:cNvSpPr>
          <p:nvPr/>
        </p:nvSpPr>
        <p:spPr bwMode="auto">
          <a:xfrm>
            <a:off x="5791200" y="3581400"/>
            <a:ext cx="3124200" cy="996950"/>
          </a:xfrm>
          <a:prstGeom prst="wedgeRectCallout">
            <a:avLst>
              <a:gd name="adj1" fmla="val 29389"/>
              <a:gd name="adj2" fmla="val 82824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No we </a:t>
            </a:r>
            <a:r>
              <a:rPr lang="en-US" altLang="en-US">
                <a:solidFill>
                  <a:srgbClr val="FF0000"/>
                </a:solidFill>
              </a:rPr>
              <a:t>trust</a:t>
            </a:r>
            <a:r>
              <a:rPr lang="en-US" altLang="en-US"/>
              <a:t> the bird!</a:t>
            </a:r>
          </a:p>
        </p:txBody>
      </p:sp>
      <p:grpSp>
        <p:nvGrpSpPr>
          <p:cNvPr id="325641" name="Group 3"/>
          <p:cNvGrpSpPr>
            <a:grpSpLocks/>
          </p:cNvGrpSpPr>
          <p:nvPr/>
        </p:nvGrpSpPr>
        <p:grpSpPr bwMode="auto">
          <a:xfrm>
            <a:off x="457200" y="2133600"/>
            <a:ext cx="8124825" cy="534988"/>
            <a:chOff x="457200" y="2133600"/>
            <a:chExt cx="8124825" cy="534988"/>
          </a:xfrm>
        </p:grpSpPr>
        <p:sp>
          <p:nvSpPr>
            <p:cNvPr id="325644" name="Line 8"/>
            <p:cNvSpPr>
              <a:spLocks noChangeShapeType="1"/>
            </p:cNvSpPr>
            <p:nvPr/>
          </p:nvSpPr>
          <p:spPr bwMode="auto">
            <a:xfrm flipV="1">
              <a:off x="457200" y="2668588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45" name="Line 38"/>
            <p:cNvSpPr>
              <a:spLocks noChangeShapeType="1"/>
            </p:cNvSpPr>
            <p:nvPr/>
          </p:nvSpPr>
          <p:spPr bwMode="auto">
            <a:xfrm>
              <a:off x="4949825" y="2133600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46" name="Line 39"/>
            <p:cNvSpPr>
              <a:spLocks noChangeShapeType="1"/>
            </p:cNvSpPr>
            <p:nvPr/>
          </p:nvSpPr>
          <p:spPr bwMode="auto">
            <a:xfrm flipV="1">
              <a:off x="6677025" y="2133600"/>
              <a:ext cx="10160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47" name="Line 40"/>
            <p:cNvSpPr>
              <a:spLocks noChangeShapeType="1"/>
            </p:cNvSpPr>
            <p:nvPr/>
          </p:nvSpPr>
          <p:spPr bwMode="auto">
            <a:xfrm flipV="1">
              <a:off x="7985125" y="2133600"/>
              <a:ext cx="5969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48" name="Line 42"/>
            <p:cNvSpPr>
              <a:spLocks noChangeShapeType="1"/>
            </p:cNvSpPr>
            <p:nvPr/>
          </p:nvSpPr>
          <p:spPr bwMode="auto">
            <a:xfrm flipV="1">
              <a:off x="2549525" y="2133600"/>
              <a:ext cx="7239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49" name="Line 43"/>
            <p:cNvSpPr>
              <a:spLocks noChangeShapeType="1"/>
            </p:cNvSpPr>
            <p:nvPr/>
          </p:nvSpPr>
          <p:spPr bwMode="auto">
            <a:xfrm flipV="1">
              <a:off x="3603625" y="2133600"/>
              <a:ext cx="812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5642" name="Line 3"/>
          <p:cNvSpPr>
            <a:spLocks noChangeShapeType="1"/>
          </p:cNvSpPr>
          <p:nvPr/>
        </p:nvSpPr>
        <p:spPr bwMode="auto">
          <a:xfrm flipV="1">
            <a:off x="1165225" y="2133600"/>
            <a:ext cx="1044575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" name="AutoShape 27"/>
          <p:cNvSpPr>
            <a:spLocks noChangeArrowheads="1"/>
          </p:cNvSpPr>
          <p:nvPr/>
        </p:nvSpPr>
        <p:spPr bwMode="auto">
          <a:xfrm>
            <a:off x="1208088" y="4648200"/>
            <a:ext cx="7062787" cy="2020888"/>
          </a:xfrm>
          <a:prstGeom prst="wedgeRectCallout">
            <a:avLst>
              <a:gd name="adj1" fmla="val 52727"/>
              <a:gd name="adj2" fmla="val -9546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You only tell her she is wrong </a:t>
            </a:r>
            <a:br>
              <a:rPr lang="en-US" altLang="en-US"/>
            </a:br>
            <a:r>
              <a:rPr lang="en-US" altLang="en-US"/>
              <a:t>if you </a:t>
            </a:r>
            <a:r>
              <a:rPr lang="en-US" altLang="en-US">
                <a:solidFill>
                  <a:srgbClr val="FF0000"/>
                </a:solidFill>
              </a:rPr>
              <a:t>really</a:t>
            </a:r>
            <a:r>
              <a:rPr lang="en-US" altLang="en-US"/>
              <a:t> know.</a:t>
            </a:r>
            <a:br>
              <a:rPr lang="en-US" altLang="en-US"/>
            </a:br>
            <a:r>
              <a:rPr lang="en-US" altLang="en-US"/>
              <a:t>Eg k words don’t fit on the last line</a:t>
            </a:r>
            <a:br>
              <a:rPr lang="en-US" altLang="en-US"/>
            </a:br>
            <a:r>
              <a:rPr lang="en-US" altLang="en-US"/>
              <a:t>The bear does not fit into the knapsack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6658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6659" name="Line 3"/>
          <p:cNvSpPr>
            <a:spLocks noChangeShapeType="1"/>
          </p:cNvSpPr>
          <p:nvPr/>
        </p:nvSpPr>
        <p:spPr bwMode="auto">
          <a:xfrm flipV="1">
            <a:off x="1208088" y="2135188"/>
            <a:ext cx="10429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6660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26661" name="Group 10"/>
          <p:cNvGrpSpPr>
            <a:grpSpLocks/>
          </p:cNvGrpSpPr>
          <p:nvPr/>
        </p:nvGrpSpPr>
        <p:grpSpPr bwMode="auto">
          <a:xfrm>
            <a:off x="457200" y="3367088"/>
            <a:ext cx="5715000" cy="1230312"/>
            <a:chOff x="192" y="1440"/>
            <a:chExt cx="3600" cy="775"/>
          </a:xfrm>
        </p:grpSpPr>
        <p:grpSp>
          <p:nvGrpSpPr>
            <p:cNvPr id="326710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6712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26713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6711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grpSp>
        <p:nvGrpSpPr>
          <p:cNvPr id="326662" name="Group 4"/>
          <p:cNvGrpSpPr>
            <a:grpSpLocks/>
          </p:cNvGrpSpPr>
          <p:nvPr/>
        </p:nvGrpSpPr>
        <p:grpSpPr bwMode="auto">
          <a:xfrm>
            <a:off x="68263" y="5032375"/>
            <a:ext cx="1301750" cy="1636713"/>
            <a:chOff x="3309" y="2976"/>
            <a:chExt cx="484" cy="1010"/>
          </a:xfrm>
        </p:grpSpPr>
        <p:sp>
          <p:nvSpPr>
            <p:cNvPr id="326695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6696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26697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98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99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00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01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02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03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04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6705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670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670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6708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26709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26663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6678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9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0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1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2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3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4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5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6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7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8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89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90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91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92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93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94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6664" name="AutoShape 27"/>
          <p:cNvSpPr>
            <a:spLocks noChangeArrowheads="1"/>
          </p:cNvSpPr>
          <p:nvPr/>
        </p:nvSpPr>
        <p:spPr bwMode="auto">
          <a:xfrm>
            <a:off x="5791200" y="3581400"/>
            <a:ext cx="3124200" cy="996950"/>
          </a:xfrm>
          <a:prstGeom prst="wedgeRectCallout">
            <a:avLst>
              <a:gd name="adj1" fmla="val 29389"/>
              <a:gd name="adj2" fmla="val 82824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No we </a:t>
            </a:r>
            <a:r>
              <a:rPr lang="en-US" altLang="en-US">
                <a:solidFill>
                  <a:srgbClr val="FF0000"/>
                </a:solidFill>
              </a:rPr>
              <a:t>trust</a:t>
            </a:r>
            <a:r>
              <a:rPr lang="en-US" altLang="en-US"/>
              <a:t> the bird!</a:t>
            </a:r>
          </a:p>
        </p:txBody>
      </p:sp>
      <p:grpSp>
        <p:nvGrpSpPr>
          <p:cNvPr id="326665" name="Group 3"/>
          <p:cNvGrpSpPr>
            <a:grpSpLocks/>
          </p:cNvGrpSpPr>
          <p:nvPr/>
        </p:nvGrpSpPr>
        <p:grpSpPr bwMode="auto">
          <a:xfrm>
            <a:off x="457200" y="2133600"/>
            <a:ext cx="8124825" cy="534988"/>
            <a:chOff x="457200" y="2133600"/>
            <a:chExt cx="8124825" cy="534988"/>
          </a:xfrm>
        </p:grpSpPr>
        <p:sp>
          <p:nvSpPr>
            <p:cNvPr id="326672" name="Line 8"/>
            <p:cNvSpPr>
              <a:spLocks noChangeShapeType="1"/>
            </p:cNvSpPr>
            <p:nvPr/>
          </p:nvSpPr>
          <p:spPr bwMode="auto">
            <a:xfrm flipV="1">
              <a:off x="457200" y="2668588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3" name="Line 38"/>
            <p:cNvSpPr>
              <a:spLocks noChangeShapeType="1"/>
            </p:cNvSpPr>
            <p:nvPr/>
          </p:nvSpPr>
          <p:spPr bwMode="auto">
            <a:xfrm>
              <a:off x="4949825" y="2133600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4" name="Line 39"/>
            <p:cNvSpPr>
              <a:spLocks noChangeShapeType="1"/>
            </p:cNvSpPr>
            <p:nvPr/>
          </p:nvSpPr>
          <p:spPr bwMode="auto">
            <a:xfrm flipV="1">
              <a:off x="6677025" y="2133600"/>
              <a:ext cx="10160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5" name="Line 40"/>
            <p:cNvSpPr>
              <a:spLocks noChangeShapeType="1"/>
            </p:cNvSpPr>
            <p:nvPr/>
          </p:nvSpPr>
          <p:spPr bwMode="auto">
            <a:xfrm flipV="1">
              <a:off x="7985125" y="2133600"/>
              <a:ext cx="5969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6" name="Line 42"/>
            <p:cNvSpPr>
              <a:spLocks noChangeShapeType="1"/>
            </p:cNvSpPr>
            <p:nvPr/>
          </p:nvSpPr>
          <p:spPr bwMode="auto">
            <a:xfrm flipV="1">
              <a:off x="2549525" y="2133600"/>
              <a:ext cx="7239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7" name="Line 43"/>
            <p:cNvSpPr>
              <a:spLocks noChangeShapeType="1"/>
            </p:cNvSpPr>
            <p:nvPr/>
          </p:nvSpPr>
          <p:spPr bwMode="auto">
            <a:xfrm flipV="1">
              <a:off x="3603625" y="2133600"/>
              <a:ext cx="812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6666" name="Line 3"/>
          <p:cNvSpPr>
            <a:spLocks noChangeShapeType="1"/>
          </p:cNvSpPr>
          <p:nvPr/>
        </p:nvSpPr>
        <p:spPr bwMode="auto">
          <a:xfrm flipV="1">
            <a:off x="1165225" y="2133600"/>
            <a:ext cx="1044575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" name="AutoShape 27"/>
          <p:cNvSpPr>
            <a:spLocks noChangeArrowheads="1"/>
          </p:cNvSpPr>
          <p:nvPr/>
        </p:nvSpPr>
        <p:spPr bwMode="auto">
          <a:xfrm>
            <a:off x="1208088" y="4648200"/>
            <a:ext cx="7062787" cy="2020888"/>
          </a:xfrm>
          <a:prstGeom prst="wedgeRectCallout">
            <a:avLst>
              <a:gd name="adj1" fmla="val 52727"/>
              <a:gd name="adj2" fmla="val -9546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Your friend could have just as easily given you this subsolution that does not conflict with the bird’s answer.</a:t>
            </a: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784225" y="2133600"/>
            <a:ext cx="492125" cy="660400"/>
            <a:chOff x="784225" y="2133600"/>
            <a:chExt cx="492125" cy="660042"/>
          </a:xfrm>
        </p:grpSpPr>
        <p:sp>
          <p:nvSpPr>
            <p:cNvPr id="326669" name="Line 41"/>
            <p:cNvSpPr>
              <a:spLocks noChangeShapeType="1"/>
            </p:cNvSpPr>
            <p:nvPr/>
          </p:nvSpPr>
          <p:spPr bwMode="auto">
            <a:xfrm flipV="1">
              <a:off x="784225" y="2133600"/>
              <a:ext cx="266700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0" name="Line 41"/>
            <p:cNvSpPr>
              <a:spLocks noChangeShapeType="1"/>
            </p:cNvSpPr>
            <p:nvPr/>
          </p:nvSpPr>
          <p:spPr bwMode="auto">
            <a:xfrm flipV="1">
              <a:off x="93345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1" name="Line 41"/>
            <p:cNvSpPr>
              <a:spLocks noChangeShapeType="1"/>
            </p:cNvSpPr>
            <p:nvPr/>
          </p:nvSpPr>
          <p:spPr bwMode="auto">
            <a:xfrm flipV="1">
              <a:off x="114300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682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683" name="Line 3"/>
          <p:cNvSpPr>
            <a:spLocks noChangeShapeType="1"/>
          </p:cNvSpPr>
          <p:nvPr/>
        </p:nvSpPr>
        <p:spPr bwMode="auto">
          <a:xfrm flipV="1">
            <a:off x="1208088" y="2135188"/>
            <a:ext cx="10429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7684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27685" name="Group 10"/>
          <p:cNvGrpSpPr>
            <a:grpSpLocks/>
          </p:cNvGrpSpPr>
          <p:nvPr/>
        </p:nvGrpSpPr>
        <p:grpSpPr bwMode="auto">
          <a:xfrm>
            <a:off x="457200" y="3367088"/>
            <a:ext cx="5715000" cy="1230312"/>
            <a:chOff x="192" y="1440"/>
            <a:chExt cx="3600" cy="775"/>
          </a:xfrm>
        </p:grpSpPr>
        <p:grpSp>
          <p:nvGrpSpPr>
            <p:cNvPr id="327734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7736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27737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7735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grpSp>
        <p:nvGrpSpPr>
          <p:cNvPr id="327686" name="Group 4"/>
          <p:cNvGrpSpPr>
            <a:grpSpLocks/>
          </p:cNvGrpSpPr>
          <p:nvPr/>
        </p:nvGrpSpPr>
        <p:grpSpPr bwMode="auto">
          <a:xfrm>
            <a:off x="68263" y="5032375"/>
            <a:ext cx="1301750" cy="1636713"/>
            <a:chOff x="3309" y="2976"/>
            <a:chExt cx="484" cy="1010"/>
          </a:xfrm>
        </p:grpSpPr>
        <p:sp>
          <p:nvSpPr>
            <p:cNvPr id="327719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7720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27721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2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3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4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5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6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7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8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772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773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773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7732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27733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27687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7702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3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4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5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6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7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8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9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0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1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2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3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4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5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6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7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18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7688" name="AutoShape 27"/>
          <p:cNvSpPr>
            <a:spLocks noChangeArrowheads="1"/>
          </p:cNvSpPr>
          <p:nvPr/>
        </p:nvSpPr>
        <p:spPr bwMode="auto">
          <a:xfrm>
            <a:off x="5791200" y="3581400"/>
            <a:ext cx="3124200" cy="996950"/>
          </a:xfrm>
          <a:prstGeom prst="wedgeRectCallout">
            <a:avLst>
              <a:gd name="adj1" fmla="val 29389"/>
              <a:gd name="adj2" fmla="val 82824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No we </a:t>
            </a:r>
            <a:r>
              <a:rPr lang="en-US" altLang="en-US">
                <a:solidFill>
                  <a:srgbClr val="FF0000"/>
                </a:solidFill>
              </a:rPr>
              <a:t>trust</a:t>
            </a:r>
            <a:r>
              <a:rPr lang="en-US" altLang="en-US"/>
              <a:t> the bird!</a:t>
            </a:r>
          </a:p>
        </p:txBody>
      </p:sp>
      <p:grpSp>
        <p:nvGrpSpPr>
          <p:cNvPr id="327689" name="Group 3"/>
          <p:cNvGrpSpPr>
            <a:grpSpLocks/>
          </p:cNvGrpSpPr>
          <p:nvPr/>
        </p:nvGrpSpPr>
        <p:grpSpPr bwMode="auto">
          <a:xfrm>
            <a:off x="457200" y="2133600"/>
            <a:ext cx="8124825" cy="534988"/>
            <a:chOff x="457200" y="2133600"/>
            <a:chExt cx="8124825" cy="534988"/>
          </a:xfrm>
        </p:grpSpPr>
        <p:sp>
          <p:nvSpPr>
            <p:cNvPr id="327696" name="Line 8"/>
            <p:cNvSpPr>
              <a:spLocks noChangeShapeType="1"/>
            </p:cNvSpPr>
            <p:nvPr/>
          </p:nvSpPr>
          <p:spPr bwMode="auto">
            <a:xfrm flipV="1">
              <a:off x="457200" y="2668588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97" name="Line 38"/>
            <p:cNvSpPr>
              <a:spLocks noChangeShapeType="1"/>
            </p:cNvSpPr>
            <p:nvPr/>
          </p:nvSpPr>
          <p:spPr bwMode="auto">
            <a:xfrm>
              <a:off x="4949825" y="2133600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98" name="Line 39"/>
            <p:cNvSpPr>
              <a:spLocks noChangeShapeType="1"/>
            </p:cNvSpPr>
            <p:nvPr/>
          </p:nvSpPr>
          <p:spPr bwMode="auto">
            <a:xfrm flipV="1">
              <a:off x="6677025" y="2133600"/>
              <a:ext cx="10160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99" name="Line 40"/>
            <p:cNvSpPr>
              <a:spLocks noChangeShapeType="1"/>
            </p:cNvSpPr>
            <p:nvPr/>
          </p:nvSpPr>
          <p:spPr bwMode="auto">
            <a:xfrm flipV="1">
              <a:off x="7985125" y="2133600"/>
              <a:ext cx="5969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0" name="Line 42"/>
            <p:cNvSpPr>
              <a:spLocks noChangeShapeType="1"/>
            </p:cNvSpPr>
            <p:nvPr/>
          </p:nvSpPr>
          <p:spPr bwMode="auto">
            <a:xfrm flipV="1">
              <a:off x="2549525" y="2133600"/>
              <a:ext cx="7239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01" name="Line 43"/>
            <p:cNvSpPr>
              <a:spLocks noChangeShapeType="1"/>
            </p:cNvSpPr>
            <p:nvPr/>
          </p:nvSpPr>
          <p:spPr bwMode="auto">
            <a:xfrm flipV="1">
              <a:off x="3603625" y="2133600"/>
              <a:ext cx="812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7690" name="Line 3"/>
          <p:cNvSpPr>
            <a:spLocks noChangeShapeType="1"/>
          </p:cNvSpPr>
          <p:nvPr/>
        </p:nvSpPr>
        <p:spPr bwMode="auto">
          <a:xfrm flipV="1">
            <a:off x="1165225" y="2133600"/>
            <a:ext cx="1044575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" name="AutoShape 27"/>
          <p:cNvSpPr>
            <a:spLocks noChangeArrowheads="1"/>
          </p:cNvSpPr>
          <p:nvPr/>
        </p:nvSpPr>
        <p:spPr bwMode="auto">
          <a:xfrm>
            <a:off x="1208088" y="4648200"/>
            <a:ext cx="7062787" cy="2020888"/>
          </a:xfrm>
          <a:prstGeom prst="wedgeRectCallout">
            <a:avLst>
              <a:gd name="adj1" fmla="val 52727"/>
              <a:gd name="adj2" fmla="val -9546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Or maybe he needs to make a sacrifice when finding his answer in order that the overall solution is the best.</a:t>
            </a:r>
          </a:p>
        </p:txBody>
      </p:sp>
      <p:grpSp>
        <p:nvGrpSpPr>
          <p:cNvPr id="327692" name="Group 1"/>
          <p:cNvGrpSpPr>
            <a:grpSpLocks/>
          </p:cNvGrpSpPr>
          <p:nvPr/>
        </p:nvGrpSpPr>
        <p:grpSpPr bwMode="auto">
          <a:xfrm>
            <a:off x="784225" y="2133600"/>
            <a:ext cx="492125" cy="660400"/>
            <a:chOff x="784225" y="2133600"/>
            <a:chExt cx="492125" cy="660042"/>
          </a:xfrm>
        </p:grpSpPr>
        <p:sp>
          <p:nvSpPr>
            <p:cNvPr id="327693" name="Line 41"/>
            <p:cNvSpPr>
              <a:spLocks noChangeShapeType="1"/>
            </p:cNvSpPr>
            <p:nvPr/>
          </p:nvSpPr>
          <p:spPr bwMode="auto">
            <a:xfrm flipV="1">
              <a:off x="784225" y="2133600"/>
              <a:ext cx="266700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94" name="Line 41"/>
            <p:cNvSpPr>
              <a:spLocks noChangeShapeType="1"/>
            </p:cNvSpPr>
            <p:nvPr/>
          </p:nvSpPr>
          <p:spPr bwMode="auto">
            <a:xfrm flipV="1">
              <a:off x="93345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95" name="Line 41"/>
            <p:cNvSpPr>
              <a:spLocks noChangeShapeType="1"/>
            </p:cNvSpPr>
            <p:nvPr/>
          </p:nvSpPr>
          <p:spPr bwMode="auto">
            <a:xfrm flipV="1">
              <a:off x="114300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8706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8707" name="Line 3"/>
          <p:cNvSpPr>
            <a:spLocks noChangeShapeType="1"/>
          </p:cNvSpPr>
          <p:nvPr/>
        </p:nvSpPr>
        <p:spPr bwMode="auto">
          <a:xfrm flipV="1">
            <a:off x="1208088" y="2135188"/>
            <a:ext cx="10429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8708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28709" name="Group 10"/>
          <p:cNvGrpSpPr>
            <a:grpSpLocks/>
          </p:cNvGrpSpPr>
          <p:nvPr/>
        </p:nvGrpSpPr>
        <p:grpSpPr bwMode="auto">
          <a:xfrm>
            <a:off x="457200" y="3367088"/>
            <a:ext cx="5715000" cy="1230312"/>
            <a:chOff x="192" y="1440"/>
            <a:chExt cx="3600" cy="775"/>
          </a:xfrm>
        </p:grpSpPr>
        <p:grpSp>
          <p:nvGrpSpPr>
            <p:cNvPr id="328758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8760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28761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8759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grpSp>
        <p:nvGrpSpPr>
          <p:cNvPr id="328710" name="Group 4"/>
          <p:cNvGrpSpPr>
            <a:grpSpLocks/>
          </p:cNvGrpSpPr>
          <p:nvPr/>
        </p:nvGrpSpPr>
        <p:grpSpPr bwMode="auto">
          <a:xfrm>
            <a:off x="68263" y="5032375"/>
            <a:ext cx="1301750" cy="1636713"/>
            <a:chOff x="3309" y="2976"/>
            <a:chExt cx="484" cy="1010"/>
          </a:xfrm>
        </p:grpSpPr>
        <p:sp>
          <p:nvSpPr>
            <p:cNvPr id="328743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8744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28745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6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7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8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9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50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51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52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875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875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875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8756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28757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28711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8726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7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8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9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0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1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2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3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4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5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6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7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8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9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0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1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2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8712" name="AutoShape 27"/>
          <p:cNvSpPr>
            <a:spLocks noChangeArrowheads="1"/>
          </p:cNvSpPr>
          <p:nvPr/>
        </p:nvSpPr>
        <p:spPr bwMode="auto">
          <a:xfrm>
            <a:off x="5791200" y="3581400"/>
            <a:ext cx="3124200" cy="996950"/>
          </a:xfrm>
          <a:prstGeom prst="wedgeRectCallout">
            <a:avLst>
              <a:gd name="adj1" fmla="val 29389"/>
              <a:gd name="adj2" fmla="val 82824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No we </a:t>
            </a:r>
            <a:r>
              <a:rPr lang="en-US" altLang="en-US">
                <a:solidFill>
                  <a:srgbClr val="FF0000"/>
                </a:solidFill>
              </a:rPr>
              <a:t>trust</a:t>
            </a:r>
            <a:r>
              <a:rPr lang="en-US" altLang="en-US"/>
              <a:t> the bird!</a:t>
            </a:r>
          </a:p>
        </p:txBody>
      </p:sp>
      <p:grpSp>
        <p:nvGrpSpPr>
          <p:cNvPr id="328713" name="Group 3"/>
          <p:cNvGrpSpPr>
            <a:grpSpLocks/>
          </p:cNvGrpSpPr>
          <p:nvPr/>
        </p:nvGrpSpPr>
        <p:grpSpPr bwMode="auto">
          <a:xfrm>
            <a:off x="457200" y="2133600"/>
            <a:ext cx="8124825" cy="534988"/>
            <a:chOff x="457200" y="2133600"/>
            <a:chExt cx="8124825" cy="534988"/>
          </a:xfrm>
        </p:grpSpPr>
        <p:sp>
          <p:nvSpPr>
            <p:cNvPr id="328720" name="Line 8"/>
            <p:cNvSpPr>
              <a:spLocks noChangeShapeType="1"/>
            </p:cNvSpPr>
            <p:nvPr/>
          </p:nvSpPr>
          <p:spPr bwMode="auto">
            <a:xfrm flipV="1">
              <a:off x="457200" y="2668588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1" name="Line 38"/>
            <p:cNvSpPr>
              <a:spLocks noChangeShapeType="1"/>
            </p:cNvSpPr>
            <p:nvPr/>
          </p:nvSpPr>
          <p:spPr bwMode="auto">
            <a:xfrm>
              <a:off x="4949825" y="2133600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2" name="Line 39"/>
            <p:cNvSpPr>
              <a:spLocks noChangeShapeType="1"/>
            </p:cNvSpPr>
            <p:nvPr/>
          </p:nvSpPr>
          <p:spPr bwMode="auto">
            <a:xfrm flipV="1">
              <a:off x="6677025" y="2133600"/>
              <a:ext cx="10160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3" name="Line 40"/>
            <p:cNvSpPr>
              <a:spLocks noChangeShapeType="1"/>
            </p:cNvSpPr>
            <p:nvPr/>
          </p:nvSpPr>
          <p:spPr bwMode="auto">
            <a:xfrm flipV="1">
              <a:off x="7985125" y="2133600"/>
              <a:ext cx="5969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4" name="Line 42"/>
            <p:cNvSpPr>
              <a:spLocks noChangeShapeType="1"/>
            </p:cNvSpPr>
            <p:nvPr/>
          </p:nvSpPr>
          <p:spPr bwMode="auto">
            <a:xfrm flipV="1">
              <a:off x="2549525" y="2133600"/>
              <a:ext cx="7239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5" name="Line 43"/>
            <p:cNvSpPr>
              <a:spLocks noChangeShapeType="1"/>
            </p:cNvSpPr>
            <p:nvPr/>
          </p:nvSpPr>
          <p:spPr bwMode="auto">
            <a:xfrm flipV="1">
              <a:off x="3603625" y="2133600"/>
              <a:ext cx="812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8714" name="Line 3"/>
          <p:cNvSpPr>
            <a:spLocks noChangeShapeType="1"/>
          </p:cNvSpPr>
          <p:nvPr/>
        </p:nvSpPr>
        <p:spPr bwMode="auto">
          <a:xfrm flipV="1">
            <a:off x="1165225" y="2133600"/>
            <a:ext cx="1044575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" name="AutoShape 27"/>
          <p:cNvSpPr>
            <a:spLocks noChangeArrowheads="1"/>
          </p:cNvSpPr>
          <p:nvPr/>
        </p:nvSpPr>
        <p:spPr bwMode="auto">
          <a:xfrm>
            <a:off x="1208088" y="4648200"/>
            <a:ext cx="7062787" cy="2020888"/>
          </a:xfrm>
          <a:prstGeom prst="wedgeRectCallout">
            <a:avLst>
              <a:gd name="adj1" fmla="val 52727"/>
              <a:gd name="adj2" fmla="val -9546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Or goal now is to find the best solution to our instance that is consistent with the bird’s answer.</a:t>
            </a:r>
            <a:br>
              <a:rPr lang="en-US" altLang="en-US"/>
            </a:br>
            <a:r>
              <a:rPr lang="en-US" altLang="en-US"/>
              <a:t>Then we will take the best of best.</a:t>
            </a:r>
          </a:p>
        </p:txBody>
      </p:sp>
      <p:grpSp>
        <p:nvGrpSpPr>
          <p:cNvPr id="328716" name="Group 1"/>
          <p:cNvGrpSpPr>
            <a:grpSpLocks/>
          </p:cNvGrpSpPr>
          <p:nvPr/>
        </p:nvGrpSpPr>
        <p:grpSpPr bwMode="auto">
          <a:xfrm>
            <a:off x="784225" y="2133600"/>
            <a:ext cx="492125" cy="660400"/>
            <a:chOff x="784225" y="2133600"/>
            <a:chExt cx="492125" cy="660042"/>
          </a:xfrm>
        </p:grpSpPr>
        <p:sp>
          <p:nvSpPr>
            <p:cNvPr id="328717" name="Line 41"/>
            <p:cNvSpPr>
              <a:spLocks noChangeShapeType="1"/>
            </p:cNvSpPr>
            <p:nvPr/>
          </p:nvSpPr>
          <p:spPr bwMode="auto">
            <a:xfrm flipV="1">
              <a:off x="784225" y="2133600"/>
              <a:ext cx="266700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8" name="Line 41"/>
            <p:cNvSpPr>
              <a:spLocks noChangeShapeType="1"/>
            </p:cNvSpPr>
            <p:nvPr/>
          </p:nvSpPr>
          <p:spPr bwMode="auto">
            <a:xfrm flipV="1">
              <a:off x="93345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9" name="Line 41"/>
            <p:cNvSpPr>
              <a:spLocks noChangeShapeType="1"/>
            </p:cNvSpPr>
            <p:nvPr/>
          </p:nvSpPr>
          <p:spPr bwMode="auto">
            <a:xfrm flipV="1">
              <a:off x="114300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9730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9731" name="Line 3"/>
          <p:cNvSpPr>
            <a:spLocks noChangeShapeType="1"/>
          </p:cNvSpPr>
          <p:nvPr/>
        </p:nvSpPr>
        <p:spPr bwMode="auto">
          <a:xfrm flipV="1">
            <a:off x="1208088" y="2135188"/>
            <a:ext cx="10429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9732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29733" name="Group 10"/>
          <p:cNvGrpSpPr>
            <a:grpSpLocks/>
          </p:cNvGrpSpPr>
          <p:nvPr/>
        </p:nvGrpSpPr>
        <p:grpSpPr bwMode="auto">
          <a:xfrm>
            <a:off x="457200" y="3367088"/>
            <a:ext cx="5715000" cy="1230312"/>
            <a:chOff x="192" y="1440"/>
            <a:chExt cx="3600" cy="775"/>
          </a:xfrm>
        </p:grpSpPr>
        <p:grpSp>
          <p:nvGrpSpPr>
            <p:cNvPr id="329782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29784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29785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9783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grpSp>
        <p:nvGrpSpPr>
          <p:cNvPr id="329734" name="Group 4"/>
          <p:cNvGrpSpPr>
            <a:grpSpLocks/>
          </p:cNvGrpSpPr>
          <p:nvPr/>
        </p:nvGrpSpPr>
        <p:grpSpPr bwMode="auto">
          <a:xfrm>
            <a:off x="68263" y="5032375"/>
            <a:ext cx="1301750" cy="1636713"/>
            <a:chOff x="3309" y="2976"/>
            <a:chExt cx="484" cy="1010"/>
          </a:xfrm>
        </p:grpSpPr>
        <p:sp>
          <p:nvSpPr>
            <p:cNvPr id="329767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9768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29769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0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1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2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3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4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5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6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977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977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977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29780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29781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29735" name="Group 26"/>
          <p:cNvGrpSpPr>
            <a:grpSpLocks/>
          </p:cNvGrpSpPr>
          <p:nvPr/>
        </p:nvGrpSpPr>
        <p:grpSpPr bwMode="auto">
          <a:xfrm flipH="1">
            <a:off x="7840663" y="4348163"/>
            <a:ext cx="1531937" cy="1747837"/>
            <a:chOff x="2065" y="1551"/>
            <a:chExt cx="1628" cy="1988"/>
          </a:xfrm>
        </p:grpSpPr>
        <p:sp>
          <p:nvSpPr>
            <p:cNvPr id="329750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1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2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3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4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5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6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7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8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9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0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1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2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3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4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5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6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9736" name="AutoShape 27"/>
          <p:cNvSpPr>
            <a:spLocks noChangeArrowheads="1"/>
          </p:cNvSpPr>
          <p:nvPr/>
        </p:nvSpPr>
        <p:spPr bwMode="auto">
          <a:xfrm>
            <a:off x="5791200" y="3581400"/>
            <a:ext cx="3124200" cy="996950"/>
          </a:xfrm>
          <a:prstGeom prst="wedgeRectCallout">
            <a:avLst>
              <a:gd name="adj1" fmla="val 29389"/>
              <a:gd name="adj2" fmla="val 82824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No we </a:t>
            </a:r>
            <a:r>
              <a:rPr lang="en-US" altLang="en-US">
                <a:solidFill>
                  <a:srgbClr val="FF0000"/>
                </a:solidFill>
              </a:rPr>
              <a:t>trust</a:t>
            </a:r>
            <a:r>
              <a:rPr lang="en-US" altLang="en-US"/>
              <a:t> the bird!</a:t>
            </a:r>
          </a:p>
        </p:txBody>
      </p:sp>
      <p:grpSp>
        <p:nvGrpSpPr>
          <p:cNvPr id="329737" name="Group 3"/>
          <p:cNvGrpSpPr>
            <a:grpSpLocks/>
          </p:cNvGrpSpPr>
          <p:nvPr/>
        </p:nvGrpSpPr>
        <p:grpSpPr bwMode="auto">
          <a:xfrm>
            <a:off x="457200" y="2133600"/>
            <a:ext cx="8124825" cy="534988"/>
            <a:chOff x="457200" y="2133600"/>
            <a:chExt cx="8124825" cy="534988"/>
          </a:xfrm>
        </p:grpSpPr>
        <p:sp>
          <p:nvSpPr>
            <p:cNvPr id="329744" name="Line 8"/>
            <p:cNvSpPr>
              <a:spLocks noChangeShapeType="1"/>
            </p:cNvSpPr>
            <p:nvPr/>
          </p:nvSpPr>
          <p:spPr bwMode="auto">
            <a:xfrm flipV="1">
              <a:off x="457200" y="2668588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5" name="Line 38"/>
            <p:cNvSpPr>
              <a:spLocks noChangeShapeType="1"/>
            </p:cNvSpPr>
            <p:nvPr/>
          </p:nvSpPr>
          <p:spPr bwMode="auto">
            <a:xfrm>
              <a:off x="4949825" y="2133600"/>
              <a:ext cx="12954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6" name="Line 39"/>
            <p:cNvSpPr>
              <a:spLocks noChangeShapeType="1"/>
            </p:cNvSpPr>
            <p:nvPr/>
          </p:nvSpPr>
          <p:spPr bwMode="auto">
            <a:xfrm flipV="1">
              <a:off x="6677025" y="2133600"/>
              <a:ext cx="10160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7" name="Line 40"/>
            <p:cNvSpPr>
              <a:spLocks noChangeShapeType="1"/>
            </p:cNvSpPr>
            <p:nvPr/>
          </p:nvSpPr>
          <p:spPr bwMode="auto">
            <a:xfrm flipV="1">
              <a:off x="7985125" y="2133600"/>
              <a:ext cx="596900" cy="127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8" name="Line 42"/>
            <p:cNvSpPr>
              <a:spLocks noChangeShapeType="1"/>
            </p:cNvSpPr>
            <p:nvPr/>
          </p:nvSpPr>
          <p:spPr bwMode="auto">
            <a:xfrm flipV="1">
              <a:off x="2549525" y="2133600"/>
              <a:ext cx="7239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9" name="Line 43"/>
            <p:cNvSpPr>
              <a:spLocks noChangeShapeType="1"/>
            </p:cNvSpPr>
            <p:nvPr/>
          </p:nvSpPr>
          <p:spPr bwMode="auto">
            <a:xfrm flipV="1">
              <a:off x="3603625" y="2133600"/>
              <a:ext cx="812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9738" name="Line 3"/>
          <p:cNvSpPr>
            <a:spLocks noChangeShapeType="1"/>
          </p:cNvSpPr>
          <p:nvPr/>
        </p:nvSpPr>
        <p:spPr bwMode="auto">
          <a:xfrm flipV="1">
            <a:off x="1165225" y="2133600"/>
            <a:ext cx="1044575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" name="AutoShape 27"/>
          <p:cNvSpPr>
            <a:spLocks noChangeArrowheads="1"/>
          </p:cNvSpPr>
          <p:nvPr/>
        </p:nvSpPr>
        <p:spPr bwMode="auto">
          <a:xfrm>
            <a:off x="1208088" y="4648200"/>
            <a:ext cx="7062787" cy="2020888"/>
          </a:xfrm>
          <a:prstGeom prst="wedgeRectCallout">
            <a:avLst>
              <a:gd name="adj1" fmla="val -54847"/>
              <a:gd name="adj2" fmla="val -14644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Dude! It is  your job to give me the right subinstance so that I give you a subsolution that does not conflict with the bird</a:t>
            </a:r>
          </a:p>
        </p:txBody>
      </p:sp>
      <p:grpSp>
        <p:nvGrpSpPr>
          <p:cNvPr id="329740" name="Group 1"/>
          <p:cNvGrpSpPr>
            <a:grpSpLocks/>
          </p:cNvGrpSpPr>
          <p:nvPr/>
        </p:nvGrpSpPr>
        <p:grpSpPr bwMode="auto">
          <a:xfrm>
            <a:off x="784225" y="2133600"/>
            <a:ext cx="492125" cy="660400"/>
            <a:chOff x="784225" y="2133600"/>
            <a:chExt cx="492125" cy="660042"/>
          </a:xfrm>
        </p:grpSpPr>
        <p:sp>
          <p:nvSpPr>
            <p:cNvPr id="329741" name="Line 41"/>
            <p:cNvSpPr>
              <a:spLocks noChangeShapeType="1"/>
            </p:cNvSpPr>
            <p:nvPr/>
          </p:nvSpPr>
          <p:spPr bwMode="auto">
            <a:xfrm flipV="1">
              <a:off x="784225" y="2133600"/>
              <a:ext cx="266700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2" name="Line 41"/>
            <p:cNvSpPr>
              <a:spLocks noChangeShapeType="1"/>
            </p:cNvSpPr>
            <p:nvPr/>
          </p:nvSpPr>
          <p:spPr bwMode="auto">
            <a:xfrm flipV="1">
              <a:off x="93345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3" name="Line 41"/>
            <p:cNvSpPr>
              <a:spLocks noChangeShapeType="1"/>
            </p:cNvSpPr>
            <p:nvPr/>
          </p:nvSpPr>
          <p:spPr bwMode="auto">
            <a:xfrm flipV="1">
              <a:off x="1143000" y="2565042"/>
              <a:ext cx="133350" cy="22860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0754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8691" name="Line 3"/>
          <p:cNvSpPr>
            <a:spLocks noChangeShapeType="1"/>
          </p:cNvSpPr>
          <p:nvPr/>
        </p:nvSpPr>
        <p:spPr bwMode="auto">
          <a:xfrm flipV="1">
            <a:off x="1219200" y="2122488"/>
            <a:ext cx="9906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457200" y="2668588"/>
            <a:ext cx="2667000" cy="520700"/>
            <a:chOff x="288" y="1681"/>
            <a:chExt cx="1680" cy="328"/>
          </a:xfrm>
        </p:grpSpPr>
        <p:sp>
          <p:nvSpPr>
            <p:cNvPr id="330768" name="Line 5"/>
            <p:cNvSpPr>
              <a:spLocks noChangeShapeType="1"/>
            </p:cNvSpPr>
            <p:nvPr/>
          </p:nvSpPr>
          <p:spPr bwMode="auto">
            <a:xfrm flipV="1">
              <a:off x="1056" y="1817"/>
              <a:ext cx="912" cy="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9" name="Line 6"/>
            <p:cNvSpPr>
              <a:spLocks noChangeShapeType="1"/>
            </p:cNvSpPr>
            <p:nvPr/>
          </p:nvSpPr>
          <p:spPr bwMode="auto">
            <a:xfrm>
              <a:off x="904" y="2001"/>
              <a:ext cx="776" cy="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0" name="Line 7"/>
            <p:cNvSpPr>
              <a:spLocks noChangeShapeType="1"/>
            </p:cNvSpPr>
            <p:nvPr/>
          </p:nvSpPr>
          <p:spPr bwMode="auto">
            <a:xfrm flipV="1">
              <a:off x="1240" y="1681"/>
              <a:ext cx="336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1" name="Line 8"/>
            <p:cNvSpPr>
              <a:spLocks noChangeShapeType="1"/>
            </p:cNvSpPr>
            <p:nvPr/>
          </p:nvSpPr>
          <p:spPr bwMode="auto">
            <a:xfrm flipV="1">
              <a:off x="288" y="1681"/>
              <a:ext cx="816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0757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457200" y="3646488"/>
            <a:ext cx="5715000" cy="1230312"/>
            <a:chOff x="192" y="1440"/>
            <a:chExt cx="3600" cy="775"/>
          </a:xfrm>
        </p:grpSpPr>
        <p:grpSp>
          <p:nvGrpSpPr>
            <p:cNvPr id="330764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30766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30767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30765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sp>
        <p:nvSpPr>
          <p:cNvPr id="323591" name="Rectangle 15"/>
          <p:cNvSpPr>
            <a:spLocks noChangeArrowheads="1"/>
          </p:cNvSpPr>
          <p:nvPr/>
        </p:nvSpPr>
        <p:spPr bwMode="auto">
          <a:xfrm>
            <a:off x="457200" y="1066800"/>
            <a:ext cx="2297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grpSp>
        <p:nvGrpSpPr>
          <p:cNvPr id="5" name="Group 16"/>
          <p:cNvGrpSpPr>
            <a:grpSpLocks/>
          </p:cNvGrpSpPr>
          <p:nvPr/>
        </p:nvGrpSpPr>
        <p:grpSpPr bwMode="auto">
          <a:xfrm>
            <a:off x="1066800" y="1477963"/>
            <a:ext cx="2646363" cy="931862"/>
            <a:chOff x="672" y="931"/>
            <a:chExt cx="1667" cy="587"/>
          </a:xfrm>
        </p:grpSpPr>
        <p:sp>
          <p:nvSpPr>
            <p:cNvPr id="330762" name="Oval 17"/>
            <p:cNvSpPr>
              <a:spLocks noChangeArrowheads="1"/>
            </p:cNvSpPr>
            <p:nvPr/>
          </p:nvSpPr>
          <p:spPr bwMode="auto">
            <a:xfrm>
              <a:off x="672" y="1182"/>
              <a:ext cx="864" cy="336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  <p:sp>
          <p:nvSpPr>
            <p:cNvPr id="330763" name="Rectangle 18"/>
            <p:cNvSpPr>
              <a:spLocks noChangeArrowheads="1"/>
            </p:cNvSpPr>
            <p:nvPr/>
          </p:nvSpPr>
          <p:spPr bwMode="auto">
            <a:xfrm>
              <a:off x="1248" y="931"/>
              <a:ext cx="10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last event</a:t>
              </a:r>
            </a:p>
          </p:txBody>
        </p:sp>
      </p:grpSp>
      <p:sp>
        <p:nvSpPr>
          <p:cNvPr id="1778707" name="Text Box 19"/>
          <p:cNvSpPr txBox="1">
            <a:spLocks noChangeArrowheads="1"/>
          </p:cNvSpPr>
          <p:nvPr/>
        </p:nvSpPr>
        <p:spPr bwMode="auto">
          <a:xfrm>
            <a:off x="517525" y="5048250"/>
            <a:ext cx="69373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Cant keep any events that overlap with it.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35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35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786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86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78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8691" grpId="0" animBg="1"/>
      <p:bldP spid="323591" grpId="0"/>
      <p:bldP spid="1778707" grpId="0"/>
    </p:bldLst>
  </p:timing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1778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1779" name="Line 3"/>
          <p:cNvSpPr>
            <a:spLocks noChangeShapeType="1"/>
          </p:cNvSpPr>
          <p:nvPr/>
        </p:nvSpPr>
        <p:spPr bwMode="auto">
          <a:xfrm flipV="1">
            <a:off x="1219200" y="2122488"/>
            <a:ext cx="9906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1780" name="Group 4"/>
          <p:cNvGrpSpPr>
            <a:grpSpLocks/>
          </p:cNvGrpSpPr>
          <p:nvPr/>
        </p:nvGrpSpPr>
        <p:grpSpPr bwMode="auto">
          <a:xfrm>
            <a:off x="457200" y="2668588"/>
            <a:ext cx="2667000" cy="520700"/>
            <a:chOff x="288" y="1681"/>
            <a:chExt cx="1680" cy="328"/>
          </a:xfrm>
        </p:grpSpPr>
        <p:sp>
          <p:nvSpPr>
            <p:cNvPr id="331809" name="Line 5"/>
            <p:cNvSpPr>
              <a:spLocks noChangeShapeType="1"/>
            </p:cNvSpPr>
            <p:nvPr/>
          </p:nvSpPr>
          <p:spPr bwMode="auto">
            <a:xfrm flipV="1">
              <a:off x="1056" y="1817"/>
              <a:ext cx="912" cy="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0" name="Line 6"/>
            <p:cNvSpPr>
              <a:spLocks noChangeShapeType="1"/>
            </p:cNvSpPr>
            <p:nvPr/>
          </p:nvSpPr>
          <p:spPr bwMode="auto">
            <a:xfrm>
              <a:off x="904" y="2001"/>
              <a:ext cx="776" cy="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1" name="Line 7"/>
            <p:cNvSpPr>
              <a:spLocks noChangeShapeType="1"/>
            </p:cNvSpPr>
            <p:nvPr/>
          </p:nvSpPr>
          <p:spPr bwMode="auto">
            <a:xfrm flipV="1">
              <a:off x="1240" y="1681"/>
              <a:ext cx="336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2" name="Line 8"/>
            <p:cNvSpPr>
              <a:spLocks noChangeShapeType="1"/>
            </p:cNvSpPr>
            <p:nvPr/>
          </p:nvSpPr>
          <p:spPr bwMode="auto">
            <a:xfrm flipV="1">
              <a:off x="288" y="1681"/>
              <a:ext cx="816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1781" name="Rectangle 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31782" name="Group 10"/>
          <p:cNvGrpSpPr>
            <a:grpSpLocks/>
          </p:cNvGrpSpPr>
          <p:nvPr/>
        </p:nvGrpSpPr>
        <p:grpSpPr bwMode="auto">
          <a:xfrm>
            <a:off x="457200" y="3646488"/>
            <a:ext cx="5715000" cy="1230312"/>
            <a:chOff x="192" y="1440"/>
            <a:chExt cx="3600" cy="775"/>
          </a:xfrm>
        </p:grpSpPr>
        <p:grpSp>
          <p:nvGrpSpPr>
            <p:cNvPr id="331805" name="Group 11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31807" name="Rectangle 12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31808" name="Picture 13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31806" name="Rectangle 14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sp>
        <p:nvSpPr>
          <p:cNvPr id="331783" name="Rectangle 15"/>
          <p:cNvSpPr>
            <a:spLocks noChangeArrowheads="1"/>
          </p:cNvSpPr>
          <p:nvPr/>
        </p:nvSpPr>
        <p:spPr bwMode="auto">
          <a:xfrm>
            <a:off x="457200" y="1066800"/>
            <a:ext cx="2297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grpSp>
        <p:nvGrpSpPr>
          <p:cNvPr id="331784" name="Group 16"/>
          <p:cNvGrpSpPr>
            <a:grpSpLocks/>
          </p:cNvGrpSpPr>
          <p:nvPr/>
        </p:nvGrpSpPr>
        <p:grpSpPr bwMode="auto">
          <a:xfrm>
            <a:off x="1066800" y="1477963"/>
            <a:ext cx="2646363" cy="931862"/>
            <a:chOff x="672" y="931"/>
            <a:chExt cx="1667" cy="587"/>
          </a:xfrm>
        </p:grpSpPr>
        <p:sp>
          <p:nvSpPr>
            <p:cNvPr id="331803" name="Oval 17"/>
            <p:cNvSpPr>
              <a:spLocks noChangeArrowheads="1"/>
            </p:cNvSpPr>
            <p:nvPr/>
          </p:nvSpPr>
          <p:spPr bwMode="auto">
            <a:xfrm>
              <a:off x="672" y="1182"/>
              <a:ext cx="864" cy="336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  <p:sp>
          <p:nvSpPr>
            <p:cNvPr id="331804" name="Rectangle 18"/>
            <p:cNvSpPr>
              <a:spLocks noChangeArrowheads="1"/>
            </p:cNvSpPr>
            <p:nvPr/>
          </p:nvSpPr>
          <p:spPr bwMode="auto">
            <a:xfrm>
              <a:off x="1248" y="931"/>
              <a:ext cx="10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last event</a:t>
              </a:r>
            </a:p>
          </p:txBody>
        </p:sp>
      </p:grpSp>
      <p:grpSp>
        <p:nvGrpSpPr>
          <p:cNvPr id="6" name="Group 19"/>
          <p:cNvGrpSpPr>
            <a:grpSpLocks/>
          </p:cNvGrpSpPr>
          <p:nvPr/>
        </p:nvGrpSpPr>
        <p:grpSpPr bwMode="auto">
          <a:xfrm>
            <a:off x="396875" y="4949825"/>
            <a:ext cx="3444875" cy="917575"/>
            <a:chOff x="134" y="1968"/>
            <a:chExt cx="2170" cy="578"/>
          </a:xfrm>
        </p:grpSpPr>
        <p:sp>
          <p:nvSpPr>
            <p:cNvPr id="331786" name="Text Box 20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331787" name="Group 21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331788" name="Freeform 2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1789" name="Group 2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331790" name="Freeform 2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791" name="Freeform 2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792" name="Freeform 2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793" name="Freeform 2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794" name="Freeform 2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795" name="Freeform 2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796" name="Freeform 3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797" name="Oval 3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1798" name="Oval 3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1799" name="Oval 3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1800" name="Oval 3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1801" name="Oval 3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331802" name="Oval 3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802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2803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32804" name="Group 4"/>
          <p:cNvGrpSpPr>
            <a:grpSpLocks/>
          </p:cNvGrpSpPr>
          <p:nvPr/>
        </p:nvGrpSpPr>
        <p:grpSpPr bwMode="auto">
          <a:xfrm>
            <a:off x="457200" y="3646488"/>
            <a:ext cx="5715000" cy="1230312"/>
            <a:chOff x="192" y="1440"/>
            <a:chExt cx="3600" cy="775"/>
          </a:xfrm>
        </p:grpSpPr>
        <p:grpSp>
          <p:nvGrpSpPr>
            <p:cNvPr id="332834" name="Group 5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32836" name="Rectangle 6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32837" name="Picture 7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32835" name="Rectangle 8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sp>
        <p:nvSpPr>
          <p:cNvPr id="325637" name="Rectangle 9"/>
          <p:cNvSpPr>
            <a:spLocks noChangeArrowheads="1"/>
          </p:cNvSpPr>
          <p:nvPr/>
        </p:nvSpPr>
        <p:spPr bwMode="auto">
          <a:xfrm>
            <a:off x="457200" y="1066800"/>
            <a:ext cx="2297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His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1780746" name="Rectangle 10"/>
          <p:cNvSpPr>
            <a:spLocks noChangeArrowheads="1"/>
          </p:cNvSpPr>
          <p:nvPr/>
        </p:nvSpPr>
        <p:spPr bwMode="auto">
          <a:xfrm>
            <a:off x="481013" y="1524000"/>
            <a:ext cx="2262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His </a:t>
            </a:r>
            <a:r>
              <a:rPr lang="en-US" altLang="en-US">
                <a:solidFill>
                  <a:schemeClr val="accent1"/>
                </a:solidFill>
              </a:rPr>
              <a:t>solution </a:t>
            </a:r>
            <a:endParaRPr lang="en-US" altLang="en-US"/>
          </a:p>
        </p:txBody>
      </p:sp>
      <p:grpSp>
        <p:nvGrpSpPr>
          <p:cNvPr id="332807" name="Group 11"/>
          <p:cNvGrpSpPr>
            <a:grpSpLocks/>
          </p:cNvGrpSpPr>
          <p:nvPr/>
        </p:nvGrpSpPr>
        <p:grpSpPr bwMode="auto">
          <a:xfrm>
            <a:off x="396875" y="4949825"/>
            <a:ext cx="3444875" cy="917575"/>
            <a:chOff x="134" y="1968"/>
            <a:chExt cx="2170" cy="578"/>
          </a:xfrm>
        </p:grpSpPr>
        <p:sp>
          <p:nvSpPr>
            <p:cNvPr id="332817" name="Text Box 12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332818" name="Group 13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332819" name="Freeform 1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2820" name="Group 1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332821" name="Freeform 1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2" name="Freeform 1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3" name="Freeform 1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4" name="Freeform 1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5" name="Freeform 2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6" name="Freeform 2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7" name="Freeform 2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8" name="Oval 2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2829" name="Oval 2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2830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2831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2832" name="Oval 2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332833" name="Oval 2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8" name="Group 37"/>
          <p:cNvGrpSpPr>
            <a:grpSpLocks/>
          </p:cNvGrpSpPr>
          <p:nvPr/>
        </p:nvGrpSpPr>
        <p:grpSpPr bwMode="auto">
          <a:xfrm>
            <a:off x="784225" y="2133600"/>
            <a:ext cx="7797800" cy="12700"/>
            <a:chOff x="494" y="1344"/>
            <a:chExt cx="4912" cy="8"/>
          </a:xfrm>
        </p:grpSpPr>
        <p:sp>
          <p:nvSpPr>
            <p:cNvPr id="332811" name="Line 38"/>
            <p:cNvSpPr>
              <a:spLocks noChangeShapeType="1"/>
            </p:cNvSpPr>
            <p:nvPr/>
          </p:nvSpPr>
          <p:spPr bwMode="auto">
            <a:xfrm>
              <a:off x="3118" y="1344"/>
              <a:ext cx="816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2" name="Line 39"/>
            <p:cNvSpPr>
              <a:spLocks noChangeShapeType="1"/>
            </p:cNvSpPr>
            <p:nvPr/>
          </p:nvSpPr>
          <p:spPr bwMode="auto">
            <a:xfrm flipV="1">
              <a:off x="4206" y="1344"/>
              <a:ext cx="640" cy="8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3" name="Line 40"/>
            <p:cNvSpPr>
              <a:spLocks noChangeShapeType="1"/>
            </p:cNvSpPr>
            <p:nvPr/>
          </p:nvSpPr>
          <p:spPr bwMode="auto">
            <a:xfrm flipV="1">
              <a:off x="5030" y="1344"/>
              <a:ext cx="376" cy="8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4" name="Line 41"/>
            <p:cNvSpPr>
              <a:spLocks noChangeShapeType="1"/>
            </p:cNvSpPr>
            <p:nvPr/>
          </p:nvSpPr>
          <p:spPr bwMode="auto">
            <a:xfrm flipV="1">
              <a:off x="494" y="1344"/>
              <a:ext cx="168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5" name="Line 42"/>
            <p:cNvSpPr>
              <a:spLocks noChangeShapeType="1"/>
            </p:cNvSpPr>
            <p:nvPr/>
          </p:nvSpPr>
          <p:spPr bwMode="auto">
            <a:xfrm flipV="1">
              <a:off x="1606" y="1344"/>
              <a:ext cx="456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6" name="Line 43"/>
            <p:cNvSpPr>
              <a:spLocks noChangeShapeType="1"/>
            </p:cNvSpPr>
            <p:nvPr/>
          </p:nvSpPr>
          <p:spPr bwMode="auto">
            <a:xfrm flipV="1">
              <a:off x="2270" y="1344"/>
              <a:ext cx="512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2809" name="Rectangle 1"/>
          <p:cNvSpPr>
            <a:spLocks noChangeArrowheads="1"/>
          </p:cNvSpPr>
          <p:nvPr/>
        </p:nvSpPr>
        <p:spPr bwMode="auto">
          <a:xfrm>
            <a:off x="473075" y="2362200"/>
            <a:ext cx="3794125" cy="105568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 type="triangle" w="med" len="med"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32810" name="Rectangle 45"/>
          <p:cNvSpPr>
            <a:spLocks noChangeArrowheads="1"/>
          </p:cNvSpPr>
          <p:nvPr/>
        </p:nvSpPr>
        <p:spPr bwMode="auto">
          <a:xfrm>
            <a:off x="1143000" y="2057400"/>
            <a:ext cx="1227138" cy="5286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 type="triangle" w="med" len="med"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5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5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0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07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07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5637" grpId="0"/>
      <p:bldP spid="1780746" grpId="0"/>
    </p:bldLst>
  </p:timing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3826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3827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33828" name="Group 4"/>
          <p:cNvGrpSpPr>
            <a:grpSpLocks/>
          </p:cNvGrpSpPr>
          <p:nvPr/>
        </p:nvGrpSpPr>
        <p:grpSpPr bwMode="auto">
          <a:xfrm>
            <a:off x="457200" y="3646488"/>
            <a:ext cx="5715000" cy="1230312"/>
            <a:chOff x="192" y="1440"/>
            <a:chExt cx="3600" cy="775"/>
          </a:xfrm>
        </p:grpSpPr>
        <p:grpSp>
          <p:nvGrpSpPr>
            <p:cNvPr id="333861" name="Group 5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33863" name="Rectangle 6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33864" name="Picture 7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33862" name="Rectangle 8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grpSp>
        <p:nvGrpSpPr>
          <p:cNvPr id="333829" name="Group 11"/>
          <p:cNvGrpSpPr>
            <a:grpSpLocks/>
          </p:cNvGrpSpPr>
          <p:nvPr/>
        </p:nvGrpSpPr>
        <p:grpSpPr bwMode="auto">
          <a:xfrm>
            <a:off x="396875" y="4949825"/>
            <a:ext cx="3444875" cy="917575"/>
            <a:chOff x="134" y="1968"/>
            <a:chExt cx="2170" cy="578"/>
          </a:xfrm>
        </p:grpSpPr>
        <p:sp>
          <p:nvSpPr>
            <p:cNvPr id="333844" name="Text Box 12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333845" name="Group 13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333846" name="Freeform 1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3847" name="Group 1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333848" name="Freeform 1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849" name="Freeform 1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850" name="Freeform 1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851" name="Freeform 1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852" name="Freeform 2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853" name="Freeform 2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854" name="Freeform 2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855" name="Oval 2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3856" name="Oval 2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3857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3858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3859" name="Oval 2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333860" name="Oval 2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780765" name="Rectangle 29"/>
          <p:cNvSpPr>
            <a:spLocks noChangeArrowheads="1"/>
          </p:cNvSpPr>
          <p:nvPr/>
        </p:nvSpPr>
        <p:spPr bwMode="auto">
          <a:xfrm>
            <a:off x="336550" y="5927725"/>
            <a:ext cx="2374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1780766" name="Rectangle 30"/>
          <p:cNvSpPr>
            <a:spLocks noChangeArrowheads="1"/>
          </p:cNvSpPr>
          <p:nvPr/>
        </p:nvSpPr>
        <p:spPr bwMode="auto">
          <a:xfrm>
            <a:off x="2698750" y="5927725"/>
            <a:ext cx="3259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 + 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&gt;. </a:t>
            </a:r>
          </a:p>
        </p:txBody>
      </p:sp>
      <p:sp>
        <p:nvSpPr>
          <p:cNvPr id="1780767" name="Rectangle 31"/>
          <p:cNvSpPr>
            <a:spLocks noChangeArrowheads="1"/>
          </p:cNvSpPr>
          <p:nvPr/>
        </p:nvSpPr>
        <p:spPr bwMode="auto">
          <a:xfrm>
            <a:off x="6051550" y="5973763"/>
            <a:ext cx="13700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Valid?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endParaRPr lang="en-US" altLang="en-US"/>
          </a:p>
        </p:txBody>
      </p:sp>
      <p:sp>
        <p:nvSpPr>
          <p:cNvPr id="1780772" name="Line 36"/>
          <p:cNvSpPr>
            <a:spLocks noChangeShapeType="1"/>
          </p:cNvSpPr>
          <p:nvPr/>
        </p:nvSpPr>
        <p:spPr bwMode="auto">
          <a:xfrm flipV="1">
            <a:off x="1216025" y="2133600"/>
            <a:ext cx="9906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3834" name="Group 37"/>
          <p:cNvGrpSpPr>
            <a:grpSpLocks/>
          </p:cNvGrpSpPr>
          <p:nvPr/>
        </p:nvGrpSpPr>
        <p:grpSpPr bwMode="auto">
          <a:xfrm>
            <a:off x="784225" y="2133600"/>
            <a:ext cx="7797800" cy="12700"/>
            <a:chOff x="494" y="1344"/>
            <a:chExt cx="4912" cy="8"/>
          </a:xfrm>
        </p:grpSpPr>
        <p:sp>
          <p:nvSpPr>
            <p:cNvPr id="333838" name="Line 38"/>
            <p:cNvSpPr>
              <a:spLocks noChangeShapeType="1"/>
            </p:cNvSpPr>
            <p:nvPr/>
          </p:nvSpPr>
          <p:spPr bwMode="auto">
            <a:xfrm>
              <a:off x="3118" y="1344"/>
              <a:ext cx="816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9" name="Line 39"/>
            <p:cNvSpPr>
              <a:spLocks noChangeShapeType="1"/>
            </p:cNvSpPr>
            <p:nvPr/>
          </p:nvSpPr>
          <p:spPr bwMode="auto">
            <a:xfrm flipV="1">
              <a:off x="4206" y="1344"/>
              <a:ext cx="640" cy="8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0" name="Line 40"/>
            <p:cNvSpPr>
              <a:spLocks noChangeShapeType="1"/>
            </p:cNvSpPr>
            <p:nvPr/>
          </p:nvSpPr>
          <p:spPr bwMode="auto">
            <a:xfrm flipV="1">
              <a:off x="5030" y="1344"/>
              <a:ext cx="376" cy="8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1" name="Line 41"/>
            <p:cNvSpPr>
              <a:spLocks noChangeShapeType="1"/>
            </p:cNvSpPr>
            <p:nvPr/>
          </p:nvSpPr>
          <p:spPr bwMode="auto">
            <a:xfrm flipV="1">
              <a:off x="494" y="1344"/>
              <a:ext cx="168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2" name="Line 42"/>
            <p:cNvSpPr>
              <a:spLocks noChangeShapeType="1"/>
            </p:cNvSpPr>
            <p:nvPr/>
          </p:nvSpPr>
          <p:spPr bwMode="auto">
            <a:xfrm flipV="1">
              <a:off x="1606" y="1344"/>
              <a:ext cx="456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3" name="Line 43"/>
            <p:cNvSpPr>
              <a:spLocks noChangeShapeType="1"/>
            </p:cNvSpPr>
            <p:nvPr/>
          </p:nvSpPr>
          <p:spPr bwMode="auto">
            <a:xfrm flipV="1">
              <a:off x="2270" y="1344"/>
              <a:ext cx="512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" name="Rectangle 9"/>
          <p:cNvSpPr>
            <a:spLocks noChangeArrowheads="1"/>
          </p:cNvSpPr>
          <p:nvPr/>
        </p:nvSpPr>
        <p:spPr bwMode="auto">
          <a:xfrm>
            <a:off x="457200" y="1066800"/>
            <a:ext cx="2297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46" name="Rectangle 10"/>
          <p:cNvSpPr>
            <a:spLocks noChangeArrowheads="1"/>
          </p:cNvSpPr>
          <p:nvPr/>
        </p:nvSpPr>
        <p:spPr bwMode="auto">
          <a:xfrm>
            <a:off x="481013" y="1524000"/>
            <a:ext cx="23971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47" name="Rectangle 32"/>
          <p:cNvSpPr>
            <a:spLocks noChangeArrowheads="1"/>
          </p:cNvSpPr>
          <p:nvPr/>
        </p:nvSpPr>
        <p:spPr bwMode="auto">
          <a:xfrm>
            <a:off x="7640638" y="5957888"/>
            <a:ext cx="8175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0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807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807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0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80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80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0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807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807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0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807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807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0765" grpId="0"/>
      <p:bldP spid="1780766" grpId="0"/>
      <p:bldP spid="1780767" grpId="0"/>
      <p:bldP spid="1780772" grpId="0" animBg="1"/>
      <p:bldP spid="45" grpId="0"/>
      <p:bldP spid="46" grpId="0"/>
      <p:bldP spid="47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3"/>
          <p:cNvSpPr>
            <a:spLocks noChangeArrowheads="1"/>
          </p:cNvSpPr>
          <p:nvPr/>
        </p:nvSpPr>
        <p:spPr bwMode="auto">
          <a:xfrm>
            <a:off x="1230313" y="0"/>
            <a:ext cx="7018337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Bird/Friend - Best of the Best </a:t>
            </a:r>
          </a:p>
        </p:txBody>
      </p:sp>
      <p:sp>
        <p:nvSpPr>
          <p:cNvPr id="4" name="Text Box 33"/>
          <p:cNvSpPr txBox="1">
            <a:spLocks noChangeArrowheads="1"/>
          </p:cNvSpPr>
          <p:nvPr/>
        </p:nvSpPr>
        <p:spPr bwMode="auto">
          <a:xfrm>
            <a:off x="300038" y="3581400"/>
            <a:ext cx="3992562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But we only care about</a:t>
            </a:r>
            <a:br>
              <a:rPr lang="en-US" altLang="en-US"/>
            </a:br>
            <a:r>
              <a:rPr lang="en-US" altLang="en-US"/>
              <a:t>the first bird answer.</a:t>
            </a:r>
          </a:p>
        </p:txBody>
      </p:sp>
      <p:sp>
        <p:nvSpPr>
          <p:cNvPr id="28676" name="Text Box 33"/>
          <p:cNvSpPr txBox="1">
            <a:spLocks noChangeArrowheads="1"/>
          </p:cNvSpPr>
          <p:nvPr/>
        </p:nvSpPr>
        <p:spPr bwMode="auto">
          <a:xfrm>
            <a:off x="533400" y="968375"/>
            <a:ext cx="41068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our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.</a:t>
            </a:r>
          </a:p>
        </p:txBody>
      </p:sp>
      <p:sp>
        <p:nvSpPr>
          <p:cNvPr id="28677" name="Text Box 33"/>
          <p:cNvSpPr txBox="1">
            <a:spLocks noChangeArrowheads="1"/>
          </p:cNvSpPr>
          <p:nvPr/>
        </p:nvSpPr>
        <p:spPr bwMode="auto">
          <a:xfrm>
            <a:off x="555625" y="1560513"/>
            <a:ext cx="4860925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the set of solutions</a:t>
            </a:r>
          </a:p>
        </p:txBody>
      </p:sp>
      <p:pic>
        <p:nvPicPr>
          <p:cNvPr id="28678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09" t="3436" r="50562" b="60648"/>
          <a:stretch>
            <a:fillRect/>
          </a:stretch>
        </p:blipFill>
        <p:spPr bwMode="auto">
          <a:xfrm>
            <a:off x="6019800" y="947738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9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222" r="-235" b="49445"/>
          <a:stretch>
            <a:fillRect/>
          </a:stretch>
        </p:blipFill>
        <p:spPr bwMode="auto">
          <a:xfrm>
            <a:off x="5154613" y="3694113"/>
            <a:ext cx="3840162" cy="276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11" name="Rectangle 10"/>
          <p:cNvSpPr>
            <a:spLocks noChangeArrowheads="1"/>
          </p:cNvSpPr>
          <p:nvPr/>
        </p:nvSpPr>
        <p:spPr bwMode="auto">
          <a:xfrm>
            <a:off x="5081588" y="4471988"/>
            <a:ext cx="3937000" cy="203676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 type="triangle" w="med" len="med"/>
              </a14:hiddenLine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2" name="Text Box 33"/>
          <p:cNvSpPr txBox="1">
            <a:spLocks noChangeArrowheads="1"/>
          </p:cNvSpPr>
          <p:nvPr/>
        </p:nvSpPr>
        <p:spPr bwMode="auto">
          <a:xfrm>
            <a:off x="304800" y="4789488"/>
            <a:ext cx="3859213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answers classifies</a:t>
            </a:r>
            <a:br>
              <a:rPr lang="en-US" altLang="en-US"/>
            </a:br>
            <a:r>
              <a:rPr lang="en-US" altLang="en-US"/>
              <a:t>the possible solutions.</a:t>
            </a:r>
          </a:p>
        </p:txBody>
      </p:sp>
      <p:pic>
        <p:nvPicPr>
          <p:cNvPr id="13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3" t="65456" r="79906" b="-1372"/>
          <a:stretch>
            <a:fillRect/>
          </a:stretch>
        </p:blipFill>
        <p:spPr bwMode="auto">
          <a:xfrm>
            <a:off x="6019800" y="974725"/>
            <a:ext cx="2109788" cy="2176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Text Box 33"/>
          <p:cNvSpPr txBox="1">
            <a:spLocks noChangeArrowheads="1"/>
          </p:cNvSpPr>
          <p:nvPr/>
        </p:nvSpPr>
        <p:spPr bwMode="auto">
          <a:xfrm>
            <a:off x="4606925" y="4840288"/>
            <a:ext cx="4460875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Solutions consistent </a:t>
            </a:r>
            <a:br>
              <a:rPr lang="en-US" altLang="en-US"/>
            </a:br>
            <a:r>
              <a:rPr lang="en-US" altLang="en-US"/>
              <a:t>with the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 i="1" baseline="30000">
                <a:solidFill>
                  <a:schemeClr val="accent1"/>
                </a:solidFill>
              </a:rPr>
              <a:t>th</a:t>
            </a:r>
            <a:r>
              <a:rPr lang="en-US" altLang="en-US"/>
              <a:t> bird' s answer.</a:t>
            </a:r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7067550" y="4397375"/>
            <a:ext cx="298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>
                <a:solidFill>
                  <a:schemeClr val="accent1"/>
                </a:solidFill>
              </a:rPr>
              <a:t>k</a:t>
            </a:r>
            <a:endParaRPr lang="en-US" altLang="en-US" sz="2000"/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auto">
          <a:xfrm>
            <a:off x="7318375" y="2971800"/>
            <a:ext cx="298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>
                <a:solidFill>
                  <a:schemeClr val="accent1"/>
                </a:solidFill>
              </a:rPr>
              <a:t>k</a:t>
            </a:r>
            <a:endParaRPr lang="en-US" altLang="en-US" sz="20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1" grpId="0" animBg="1"/>
      <p:bldP spid="12" grpId="0"/>
      <p:bldP spid="14" grpId="0"/>
      <p:bldP spid="3" grpId="0"/>
      <p:bldP spid="16" grpId="0"/>
    </p:bldLst>
  </p:timing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4850" name="Picture 2" descr="greedy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4851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/>
              <a:t>Bird &amp; Friend Algorithm</a:t>
            </a:r>
          </a:p>
        </p:txBody>
      </p:sp>
      <p:grpSp>
        <p:nvGrpSpPr>
          <p:cNvPr id="334852" name="Group 4"/>
          <p:cNvGrpSpPr>
            <a:grpSpLocks/>
          </p:cNvGrpSpPr>
          <p:nvPr/>
        </p:nvGrpSpPr>
        <p:grpSpPr bwMode="auto">
          <a:xfrm>
            <a:off x="457200" y="3646488"/>
            <a:ext cx="5715000" cy="1230312"/>
            <a:chOff x="192" y="1440"/>
            <a:chExt cx="3600" cy="775"/>
          </a:xfrm>
        </p:grpSpPr>
        <p:grpSp>
          <p:nvGrpSpPr>
            <p:cNvPr id="334885" name="Group 5"/>
            <p:cNvGrpSpPr>
              <a:grpSpLocks/>
            </p:cNvGrpSpPr>
            <p:nvPr/>
          </p:nvGrpSpPr>
          <p:grpSpPr bwMode="auto">
            <a:xfrm>
              <a:off x="192" y="1440"/>
              <a:ext cx="2016" cy="480"/>
              <a:chOff x="96" y="816"/>
              <a:chExt cx="2016" cy="480"/>
            </a:xfrm>
          </p:grpSpPr>
          <p:sp>
            <p:nvSpPr>
              <p:cNvPr id="334887" name="Rectangle 6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34888" name="Picture 7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34886" name="Rectangle 8"/>
            <p:cNvSpPr>
              <a:spLocks noChangeArrowheads="1"/>
            </p:cNvSpPr>
            <p:nvPr/>
          </p:nvSpPr>
          <p:spPr bwMode="auto">
            <a:xfrm>
              <a:off x="454" y="1881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sp>
        <p:nvSpPr>
          <p:cNvPr id="334853" name="Rectangle 9"/>
          <p:cNvSpPr>
            <a:spLocks noChangeArrowheads="1"/>
          </p:cNvSpPr>
          <p:nvPr/>
        </p:nvSpPr>
        <p:spPr bwMode="auto">
          <a:xfrm>
            <a:off x="457200" y="1066800"/>
            <a:ext cx="2297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334854" name="Rectangle 10"/>
          <p:cNvSpPr>
            <a:spLocks noChangeArrowheads="1"/>
          </p:cNvSpPr>
          <p:nvPr/>
        </p:nvSpPr>
        <p:spPr bwMode="auto">
          <a:xfrm>
            <a:off x="481013" y="1524000"/>
            <a:ext cx="23971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grpSp>
        <p:nvGrpSpPr>
          <p:cNvPr id="334855" name="Group 11"/>
          <p:cNvGrpSpPr>
            <a:grpSpLocks/>
          </p:cNvGrpSpPr>
          <p:nvPr/>
        </p:nvGrpSpPr>
        <p:grpSpPr bwMode="auto">
          <a:xfrm>
            <a:off x="396875" y="4949825"/>
            <a:ext cx="3444875" cy="917575"/>
            <a:chOff x="134" y="1968"/>
            <a:chExt cx="2170" cy="578"/>
          </a:xfrm>
        </p:grpSpPr>
        <p:sp>
          <p:nvSpPr>
            <p:cNvPr id="334868" name="Text Box 12"/>
            <p:cNvSpPr txBox="1">
              <a:spLocks noChangeArrowheads="1"/>
            </p:cNvSpPr>
            <p:nvPr/>
          </p:nvSpPr>
          <p:spPr bwMode="auto">
            <a:xfrm>
              <a:off x="134" y="2083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ask my friend:</a:t>
              </a:r>
            </a:p>
          </p:txBody>
        </p:sp>
        <p:grpSp>
          <p:nvGrpSpPr>
            <p:cNvPr id="334869" name="Group 13"/>
            <p:cNvGrpSpPr>
              <a:grpSpLocks/>
            </p:cNvGrpSpPr>
            <p:nvPr/>
          </p:nvGrpSpPr>
          <p:grpSpPr bwMode="auto">
            <a:xfrm flipH="1">
              <a:off x="2016" y="1968"/>
              <a:ext cx="288" cy="578"/>
              <a:chOff x="3309" y="2976"/>
              <a:chExt cx="484" cy="1010"/>
            </a:xfrm>
          </p:grpSpPr>
          <p:sp>
            <p:nvSpPr>
              <p:cNvPr id="334870" name="Freeform 1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4871" name="Group 1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334872" name="Freeform 1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73" name="Freeform 1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74" name="Freeform 1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75" name="Freeform 1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76" name="Freeform 2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77" name="Freeform 2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78" name="Freeform 2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79" name="Oval 2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4880" name="Oval 2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4881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4882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34883" name="Oval 2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334884" name="Oval 2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334856" name="Rectangle 29"/>
          <p:cNvSpPr>
            <a:spLocks noChangeArrowheads="1"/>
          </p:cNvSpPr>
          <p:nvPr/>
        </p:nvSpPr>
        <p:spPr bwMode="auto">
          <a:xfrm>
            <a:off x="336550" y="5927725"/>
            <a:ext cx="2374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solution: </a:t>
            </a:r>
            <a:endParaRPr lang="en-US" altLang="en-US"/>
          </a:p>
        </p:txBody>
      </p:sp>
      <p:sp>
        <p:nvSpPr>
          <p:cNvPr id="334857" name="Rectangle 30"/>
          <p:cNvSpPr>
            <a:spLocks noChangeArrowheads="1"/>
          </p:cNvSpPr>
          <p:nvPr/>
        </p:nvSpPr>
        <p:spPr bwMode="auto">
          <a:xfrm>
            <a:off x="2698750" y="5927725"/>
            <a:ext cx="3259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 + 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&gt;.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334858" name="Line 31"/>
          <p:cNvSpPr>
            <a:spLocks noChangeShapeType="1"/>
          </p:cNvSpPr>
          <p:nvPr/>
        </p:nvSpPr>
        <p:spPr bwMode="auto">
          <a:xfrm flipV="1">
            <a:off x="1216025" y="2133600"/>
            <a:ext cx="9906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4859" name="Group 32"/>
          <p:cNvGrpSpPr>
            <a:grpSpLocks/>
          </p:cNvGrpSpPr>
          <p:nvPr/>
        </p:nvGrpSpPr>
        <p:grpSpPr bwMode="auto">
          <a:xfrm>
            <a:off x="784225" y="2133600"/>
            <a:ext cx="7797800" cy="12700"/>
            <a:chOff x="494" y="1344"/>
            <a:chExt cx="4912" cy="8"/>
          </a:xfrm>
        </p:grpSpPr>
        <p:sp>
          <p:nvSpPr>
            <p:cNvPr id="334862" name="Line 33"/>
            <p:cNvSpPr>
              <a:spLocks noChangeShapeType="1"/>
            </p:cNvSpPr>
            <p:nvPr/>
          </p:nvSpPr>
          <p:spPr bwMode="auto">
            <a:xfrm>
              <a:off x="3118" y="1344"/>
              <a:ext cx="816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3" name="Line 34"/>
            <p:cNvSpPr>
              <a:spLocks noChangeShapeType="1"/>
            </p:cNvSpPr>
            <p:nvPr/>
          </p:nvSpPr>
          <p:spPr bwMode="auto">
            <a:xfrm flipV="1">
              <a:off x="4206" y="1344"/>
              <a:ext cx="640" cy="8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4" name="Line 35"/>
            <p:cNvSpPr>
              <a:spLocks noChangeShapeType="1"/>
            </p:cNvSpPr>
            <p:nvPr/>
          </p:nvSpPr>
          <p:spPr bwMode="auto">
            <a:xfrm flipV="1">
              <a:off x="5030" y="1344"/>
              <a:ext cx="376" cy="8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5" name="Line 36"/>
            <p:cNvSpPr>
              <a:spLocks noChangeShapeType="1"/>
            </p:cNvSpPr>
            <p:nvPr/>
          </p:nvSpPr>
          <p:spPr bwMode="auto">
            <a:xfrm flipV="1">
              <a:off x="494" y="1344"/>
              <a:ext cx="168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6" name="Line 37"/>
            <p:cNvSpPr>
              <a:spLocks noChangeShapeType="1"/>
            </p:cNvSpPr>
            <p:nvPr/>
          </p:nvSpPr>
          <p:spPr bwMode="auto">
            <a:xfrm flipV="1">
              <a:off x="1606" y="1344"/>
              <a:ext cx="456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7" name="Line 38"/>
            <p:cNvSpPr>
              <a:spLocks noChangeShapeType="1"/>
            </p:cNvSpPr>
            <p:nvPr/>
          </p:nvSpPr>
          <p:spPr bwMode="auto">
            <a:xfrm flipV="1">
              <a:off x="2270" y="1344"/>
              <a:ext cx="512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82823" name="Rectangle 39"/>
          <p:cNvSpPr>
            <a:spLocks noChangeArrowheads="1"/>
          </p:cNvSpPr>
          <p:nvPr/>
        </p:nvSpPr>
        <p:spPr bwMode="auto">
          <a:xfrm>
            <a:off x="6019800" y="5959475"/>
            <a:ext cx="1720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cost: </a:t>
            </a:r>
            <a:endParaRPr lang="en-US" altLang="en-US"/>
          </a:p>
        </p:txBody>
      </p:sp>
      <p:sp>
        <p:nvSpPr>
          <p:cNvPr id="1782825" name="Rectangle 41"/>
          <p:cNvSpPr>
            <a:spLocks noChangeArrowheads="1"/>
          </p:cNvSpPr>
          <p:nvPr/>
        </p:nvSpPr>
        <p:spPr bwMode="auto">
          <a:xfrm>
            <a:off x="7467600" y="5957888"/>
            <a:ext cx="17557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same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/>
              <a:t>+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828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82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28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28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2823" grpId="0"/>
      <p:bldP spid="1782825" grpId="0"/>
    </p:bldLst>
  </p:timing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874" name="Group 2"/>
          <p:cNvGrpSpPr>
            <a:grpSpLocks/>
          </p:cNvGrpSpPr>
          <p:nvPr/>
        </p:nvGrpSpPr>
        <p:grpSpPr bwMode="auto">
          <a:xfrm>
            <a:off x="762000" y="3657600"/>
            <a:ext cx="2286000" cy="1524000"/>
            <a:chOff x="432" y="3072"/>
            <a:chExt cx="1440" cy="960"/>
          </a:xfrm>
        </p:grpSpPr>
        <p:sp>
          <p:nvSpPr>
            <p:cNvPr id="335894" name="Text Box 3"/>
            <p:cNvSpPr txBox="1">
              <a:spLocks noChangeArrowheads="1"/>
            </p:cNvSpPr>
            <p:nvPr/>
          </p:nvSpPr>
          <p:spPr bwMode="auto">
            <a:xfrm>
              <a:off x="432" y="3235"/>
              <a:ext cx="7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Time?</a:t>
              </a:r>
            </a:p>
          </p:txBody>
        </p:sp>
        <p:grpSp>
          <p:nvGrpSpPr>
            <p:cNvPr id="335895" name="Group 4"/>
            <p:cNvGrpSpPr>
              <a:grpSpLocks/>
            </p:cNvGrpSpPr>
            <p:nvPr/>
          </p:nvGrpSpPr>
          <p:grpSpPr bwMode="auto">
            <a:xfrm>
              <a:off x="1344" y="3072"/>
              <a:ext cx="528" cy="960"/>
              <a:chOff x="1681" y="3025"/>
              <a:chExt cx="512" cy="1103"/>
            </a:xfrm>
          </p:grpSpPr>
          <p:grpSp>
            <p:nvGrpSpPr>
              <p:cNvPr id="335896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35900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01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02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03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04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05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35897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35898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99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335875" name="Line 15"/>
          <p:cNvSpPr>
            <a:spLocks noChangeShapeType="1"/>
          </p:cNvSpPr>
          <p:nvPr/>
        </p:nvSpPr>
        <p:spPr bwMode="auto">
          <a:xfrm>
            <a:off x="2770188" y="1219200"/>
            <a:ext cx="15240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76" name="Line 16"/>
          <p:cNvSpPr>
            <a:spLocks noChangeShapeType="1"/>
          </p:cNvSpPr>
          <p:nvPr/>
        </p:nvSpPr>
        <p:spPr bwMode="auto">
          <a:xfrm flipH="1">
            <a:off x="1322388" y="1219200"/>
            <a:ext cx="14478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77" name="Rectangle 17"/>
          <p:cNvSpPr>
            <a:spLocks noChangeArrowheads="1"/>
          </p:cNvSpPr>
          <p:nvPr/>
        </p:nvSpPr>
        <p:spPr bwMode="auto">
          <a:xfrm>
            <a:off x="285750" y="5638800"/>
            <a:ext cx="7029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Same as the </a:t>
            </a:r>
            <a:r>
              <a:rPr lang="en-US" altLang="en-US" b="1"/>
              <a:t>brute force</a:t>
            </a:r>
            <a:r>
              <a:rPr lang="en-US" altLang="en-US"/>
              <a:t> algorithm </a:t>
            </a:r>
            <a:br>
              <a:rPr lang="en-US" altLang="en-US"/>
            </a:br>
            <a:r>
              <a:rPr lang="en-US" altLang="en-US"/>
              <a:t>that tries each solution.</a:t>
            </a:r>
          </a:p>
        </p:txBody>
      </p:sp>
      <p:sp>
        <p:nvSpPr>
          <p:cNvPr id="335878" name="Line 18"/>
          <p:cNvSpPr>
            <a:spLocks noChangeShapeType="1"/>
          </p:cNvSpPr>
          <p:nvPr/>
        </p:nvSpPr>
        <p:spPr bwMode="auto">
          <a:xfrm>
            <a:off x="1336675" y="1833563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79" name="Line 19"/>
          <p:cNvSpPr>
            <a:spLocks noChangeShapeType="1"/>
          </p:cNvSpPr>
          <p:nvPr/>
        </p:nvSpPr>
        <p:spPr bwMode="auto">
          <a:xfrm flipH="1">
            <a:off x="650875" y="1833563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0" name="Line 20"/>
          <p:cNvSpPr>
            <a:spLocks noChangeShapeType="1"/>
          </p:cNvSpPr>
          <p:nvPr/>
        </p:nvSpPr>
        <p:spPr bwMode="auto">
          <a:xfrm>
            <a:off x="4294188" y="1862138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1" name="Line 21"/>
          <p:cNvSpPr>
            <a:spLocks noChangeShapeType="1"/>
          </p:cNvSpPr>
          <p:nvPr/>
        </p:nvSpPr>
        <p:spPr bwMode="auto">
          <a:xfrm flipH="1">
            <a:off x="3608388" y="1862138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2" name="Line 22"/>
          <p:cNvSpPr>
            <a:spLocks noChangeShapeType="1"/>
          </p:cNvSpPr>
          <p:nvPr/>
        </p:nvSpPr>
        <p:spPr bwMode="auto">
          <a:xfrm flipH="1">
            <a:off x="457200" y="23622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3" name="Line 23"/>
          <p:cNvSpPr>
            <a:spLocks noChangeShapeType="1"/>
          </p:cNvSpPr>
          <p:nvPr/>
        </p:nvSpPr>
        <p:spPr bwMode="auto">
          <a:xfrm flipH="1">
            <a:off x="0" y="2362200"/>
            <a:ext cx="6858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4" name="Line 24"/>
          <p:cNvSpPr>
            <a:spLocks noChangeShapeType="1"/>
          </p:cNvSpPr>
          <p:nvPr/>
        </p:nvSpPr>
        <p:spPr bwMode="auto">
          <a:xfrm>
            <a:off x="1909763" y="2381250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5" name="Line 25"/>
          <p:cNvSpPr>
            <a:spLocks noChangeShapeType="1"/>
          </p:cNvSpPr>
          <p:nvPr/>
        </p:nvSpPr>
        <p:spPr bwMode="auto">
          <a:xfrm flipH="1">
            <a:off x="1738313" y="2362200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6" name="Line 26"/>
          <p:cNvSpPr>
            <a:spLocks noChangeShapeType="1"/>
          </p:cNvSpPr>
          <p:nvPr/>
        </p:nvSpPr>
        <p:spPr bwMode="auto">
          <a:xfrm>
            <a:off x="3633788" y="2428875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7" name="Line 27"/>
          <p:cNvSpPr>
            <a:spLocks noChangeShapeType="1"/>
          </p:cNvSpPr>
          <p:nvPr/>
        </p:nvSpPr>
        <p:spPr bwMode="auto">
          <a:xfrm flipH="1">
            <a:off x="3429000" y="2409825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8" name="Line 28"/>
          <p:cNvSpPr>
            <a:spLocks noChangeShapeType="1"/>
          </p:cNvSpPr>
          <p:nvPr/>
        </p:nvSpPr>
        <p:spPr bwMode="auto">
          <a:xfrm>
            <a:off x="4876800" y="2438400"/>
            <a:ext cx="90488" cy="5857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89" name="Line 29"/>
          <p:cNvSpPr>
            <a:spLocks noChangeShapeType="1"/>
          </p:cNvSpPr>
          <p:nvPr/>
        </p:nvSpPr>
        <p:spPr bwMode="auto">
          <a:xfrm flipH="1">
            <a:off x="4648200" y="24384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5890" name="Rectangle 30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Same as Brute Force Algorithm</a:t>
            </a:r>
          </a:p>
        </p:txBody>
      </p:sp>
      <p:sp>
        <p:nvSpPr>
          <p:cNvPr id="335891" name="Text Box 31"/>
          <p:cNvSpPr txBox="1">
            <a:spLocks noChangeArrowheads="1"/>
          </p:cNvSpPr>
          <p:nvPr/>
        </p:nvSpPr>
        <p:spPr bwMode="auto">
          <a:xfrm>
            <a:off x="4217988" y="990600"/>
            <a:ext cx="396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try each of 2 bird ans.</a:t>
            </a:r>
          </a:p>
        </p:txBody>
      </p:sp>
      <p:sp>
        <p:nvSpPr>
          <p:cNvPr id="335892" name="Text Box 32"/>
          <p:cNvSpPr txBox="1">
            <a:spLocks noChangeArrowheads="1"/>
          </p:cNvSpPr>
          <p:nvPr/>
        </p:nvSpPr>
        <p:spPr bwMode="auto">
          <a:xfrm>
            <a:off x="4973638" y="15240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friends tries 2</a:t>
            </a:r>
          </a:p>
        </p:txBody>
      </p:sp>
      <p:sp>
        <p:nvSpPr>
          <p:cNvPr id="335893" name="Text Box 33"/>
          <p:cNvSpPr txBox="1">
            <a:spLocks noChangeArrowheads="1"/>
          </p:cNvSpPr>
          <p:nvPr/>
        </p:nvSpPr>
        <p:spPr bwMode="auto">
          <a:xfrm>
            <a:off x="4973638" y="25146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friends tries 2</a:t>
            </a: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89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Memorization</a:t>
            </a:r>
          </a:p>
        </p:txBody>
      </p:sp>
      <p:sp>
        <p:nvSpPr>
          <p:cNvPr id="336899" name="Rectangle 3"/>
          <p:cNvSpPr>
            <a:spLocks noChangeArrowheads="1"/>
          </p:cNvSpPr>
          <p:nvPr/>
        </p:nvSpPr>
        <p:spPr bwMode="auto">
          <a:xfrm>
            <a:off x="990600" y="1143000"/>
            <a:ext cx="7162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Assign one friend to each sub-instance.</a:t>
            </a:r>
          </a:p>
        </p:txBody>
      </p:sp>
      <p:pic>
        <p:nvPicPr>
          <p:cNvPr id="336900" name="Picture 4" descr="questio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36901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337049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7050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7051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2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3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4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5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6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7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8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59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60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61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62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7063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2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337034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7035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7036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37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38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39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40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41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42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43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44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45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46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47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7048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3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337019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7020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7021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2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3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4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5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6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7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8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29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30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31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32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7033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4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337004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7005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7006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07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08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09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10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11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12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13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14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15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16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17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7018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5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336989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6990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6991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2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3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4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5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6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7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8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99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00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01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7002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7003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6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336974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6975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6976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77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78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79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80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81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82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83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84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85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86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87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6988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7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336959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6960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6961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2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3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4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5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6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7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8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69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70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71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72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6973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8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336944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6945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6946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47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48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49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50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51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52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53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54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55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56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57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6958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09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336929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6930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6931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2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3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4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5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6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7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8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39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40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41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42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6943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10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336914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6915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36916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17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18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19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20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21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22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23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24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25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26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36927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36928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36911" name="Group 165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336912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“Which is 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336913" name="Text Box 167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337923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  <p:grpSp>
        <p:nvGrpSpPr>
          <p:cNvPr id="337924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337927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337931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2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3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4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5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6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28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337929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0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37925" name="Text Box 15"/>
          <p:cNvSpPr txBox="1">
            <a:spLocks noChangeArrowheads="1"/>
          </p:cNvSpPr>
          <p:nvPr/>
        </p:nvSpPr>
        <p:spPr bwMode="auto">
          <a:xfrm>
            <a:off x="1676400" y="944563"/>
            <a:ext cx="7502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337926" name="Rectangle 16"/>
          <p:cNvSpPr>
            <a:spLocks noChangeArrowheads="1"/>
          </p:cNvSpPr>
          <p:nvPr/>
        </p:nvSpPr>
        <p:spPr bwMode="auto">
          <a:xfrm>
            <a:off x="762000" y="2362200"/>
            <a:ext cx="81534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algorithm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friends, …</a:t>
            </a: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6" name="Rectangle 3"/>
          <p:cNvSpPr>
            <a:spLocks noChangeArrowheads="1"/>
          </p:cNvSpPr>
          <p:nvPr/>
        </p:nvSpPr>
        <p:spPr bwMode="auto">
          <a:xfrm>
            <a:off x="381000" y="228600"/>
            <a:ext cx="3276600" cy="66294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86884" name="Text Box 4"/>
          <p:cNvSpPr txBox="1">
            <a:spLocks noChangeArrowheads="1"/>
          </p:cNvSpPr>
          <p:nvPr/>
        </p:nvSpPr>
        <p:spPr bwMode="auto">
          <a:xfrm>
            <a:off x="4238625" y="990600"/>
            <a:ext cx="4678363" cy="496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Every subset of {1,…,9}</a:t>
            </a:r>
            <a:br>
              <a:rPr lang="en-US" altLang="en-US"/>
            </a:br>
            <a:r>
              <a:rPr lang="en-US" altLang="en-US"/>
              <a:t>is a possible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I.e. could be an exponential</a:t>
            </a:r>
            <a:br>
              <a:rPr lang="en-US" altLang="en-US"/>
            </a:br>
            <a:r>
              <a:rPr lang="en-US" altLang="en-US"/>
              <a:t>number of them.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Hence, running time </a:t>
            </a:r>
            <a:br>
              <a:rPr lang="en-US" altLang="en-US"/>
            </a:br>
            <a:r>
              <a:rPr lang="en-US" altLang="en-US"/>
              <a:t>is exponential.</a:t>
            </a:r>
          </a:p>
          <a:p>
            <a:pPr algn="ctr" eaLnBrk="1" hangingPunct="1">
              <a:buFontTx/>
              <a:buNone/>
            </a:pPr>
            <a:endParaRPr lang="en-US" altLang="en-US"/>
          </a:p>
          <a:p>
            <a:pPr algn="ctr" eaLnBrk="1" hangingPunct="1">
              <a:buFontTx/>
              <a:buNone/>
            </a:pPr>
            <a:r>
              <a:rPr lang="en-US" altLang="en-US"/>
              <a:t>Greedy algorithm sorted</a:t>
            </a:r>
            <a:br>
              <a:rPr lang="en-US" altLang="en-US"/>
            </a:br>
            <a:r>
              <a:rPr lang="en-US" altLang="en-US"/>
              <a:t>jobs by finishing time.</a:t>
            </a:r>
            <a:br>
              <a:rPr lang="en-US" altLang="en-US"/>
            </a:br>
            <a:r>
              <a:rPr lang="en-US" altLang="en-US"/>
              <a:t>Let us do that too.</a:t>
            </a:r>
          </a:p>
        </p:txBody>
      </p:sp>
      <p:pic>
        <p:nvPicPr>
          <p:cNvPr id="338948" name="Picture 5" descr="greedy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09550"/>
            <a:ext cx="3124200" cy="643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8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868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868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8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68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68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8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868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868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8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868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868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7908" name="Text Box 4"/>
          <p:cNvSpPr txBox="1">
            <a:spLocks noChangeArrowheads="1"/>
          </p:cNvSpPr>
          <p:nvPr/>
        </p:nvSpPr>
        <p:spPr bwMode="auto">
          <a:xfrm>
            <a:off x="4227513" y="990600"/>
            <a:ext cx="4700587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Each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 is prefix.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I.e. only </a:t>
            </a:r>
            <a:r>
              <a:rPr lang="en-US" altLang="en-US" i="1"/>
              <a:t>n</a:t>
            </a:r>
            <a:r>
              <a:rPr lang="en-US" altLang="en-US"/>
              <a:t> of them.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Hence, running time </a:t>
            </a:r>
            <a:br>
              <a:rPr lang="en-US" altLang="en-US"/>
            </a:br>
            <a:r>
              <a:rPr lang="en-US" altLang="en-US"/>
              <a:t>is polynomial!</a:t>
            </a:r>
          </a:p>
        </p:txBody>
      </p:sp>
      <p:sp>
        <p:nvSpPr>
          <p:cNvPr id="339971" name="Rectangle 5"/>
          <p:cNvSpPr>
            <a:spLocks noChangeArrowheads="1"/>
          </p:cNvSpPr>
          <p:nvPr/>
        </p:nvSpPr>
        <p:spPr bwMode="auto">
          <a:xfrm>
            <a:off x="381000" y="228600"/>
            <a:ext cx="3276600" cy="66294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339972" name="Picture 6" descr="greedy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79400"/>
            <a:ext cx="3048000" cy="629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79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879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879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79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79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79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79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879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879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788931" name="Text Box 3"/>
          <p:cNvSpPr txBox="1">
            <a:spLocks noChangeArrowheads="1"/>
          </p:cNvSpPr>
          <p:nvPr/>
        </p:nvSpPr>
        <p:spPr bwMode="auto">
          <a:xfrm>
            <a:off x="273050" y="190500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1788932" name="Text Box 4"/>
          <p:cNvSpPr txBox="1">
            <a:spLocks noChangeArrowheads="1"/>
          </p:cNvSpPr>
          <p:nvPr/>
        </p:nvSpPr>
        <p:spPr bwMode="auto">
          <a:xfrm>
            <a:off x="0" y="30480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</a:t>
            </a:r>
            <a:r>
              <a:rPr lang="en-US" altLang="en-US" sz="3200" i="1"/>
              <a:t>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1788933" name="Text Box 5"/>
          <p:cNvSpPr txBox="1">
            <a:spLocks noChangeArrowheads="1"/>
          </p:cNvSpPr>
          <p:nvPr/>
        </p:nvSpPr>
        <p:spPr bwMode="auto">
          <a:xfrm>
            <a:off x="6983413" y="3567113"/>
            <a:ext cx="17795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Yes: </a:t>
            </a:r>
            <a:r>
              <a:rPr lang="en-US" altLang="en-US" i="1"/>
              <a:t>i</a:t>
            </a:r>
            <a:r>
              <a:rPr lang="en-US" altLang="en-US"/>
              <a:t> = </a:t>
            </a:r>
            <a:r>
              <a:rPr lang="en-US" altLang="en-US" i="1"/>
              <a:t>n</a:t>
            </a:r>
          </a:p>
        </p:txBody>
      </p:sp>
      <p:sp>
        <p:nvSpPr>
          <p:cNvPr id="340998" name="Rectangle 6"/>
          <p:cNvSpPr>
            <a:spLocks noChangeArrowheads="1"/>
          </p:cNvSpPr>
          <p:nvPr/>
        </p:nvSpPr>
        <p:spPr bwMode="auto">
          <a:xfrm>
            <a:off x="315913" y="7620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340999" name="Text Box 7"/>
          <p:cNvSpPr txBox="1">
            <a:spLocks noChangeArrowheads="1"/>
          </p:cNvSpPr>
          <p:nvPr/>
        </p:nvSpPr>
        <p:spPr bwMode="auto">
          <a:xfrm>
            <a:off x="762000" y="1325563"/>
            <a:ext cx="8382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2</a:t>
            </a:r>
            <a:r>
              <a:rPr lang="en-US" altLang="en-US"/>
              <a:t>&gt;,................… ,&lt;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762000" y="2316163"/>
            <a:ext cx="8458200" cy="625475"/>
            <a:chOff x="480" y="1459"/>
            <a:chExt cx="5328" cy="394"/>
          </a:xfrm>
        </p:grpSpPr>
        <p:sp>
          <p:nvSpPr>
            <p:cNvPr id="341008" name="Text Box 9"/>
            <p:cNvSpPr txBox="1">
              <a:spLocks noChangeArrowheads="1"/>
            </p:cNvSpPr>
            <p:nvPr/>
          </p:nvSpPr>
          <p:spPr bwMode="auto">
            <a:xfrm>
              <a:off x="4509" y="1459"/>
              <a:ext cx="129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</a:t>
              </a:r>
              <a:r>
                <a:rPr lang="en-US" altLang="en-US" i="1"/>
                <a:t>n</a:t>
              </a:r>
              <a:r>
                <a:rPr lang="en-US" altLang="en-US"/>
                <a:t>]</a:t>
              </a:r>
            </a:p>
          </p:txBody>
        </p:sp>
        <p:sp>
          <p:nvSpPr>
            <p:cNvPr id="341009" name="Text Box 10"/>
            <p:cNvSpPr txBox="1">
              <a:spLocks noChangeArrowheads="1"/>
            </p:cNvSpPr>
            <p:nvPr/>
          </p:nvSpPr>
          <p:spPr bwMode="auto">
            <a:xfrm>
              <a:off x="480" y="1488"/>
              <a:ext cx="417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&gt;,… 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i</a:t>
              </a:r>
              <a:r>
                <a:rPr lang="en-US" altLang="en-US"/>
                <a:t>&gt;&gt;</a:t>
              </a:r>
            </a:p>
          </p:txBody>
        </p:sp>
      </p:grpSp>
      <p:sp>
        <p:nvSpPr>
          <p:cNvPr id="1788940" name="Rectangle 12"/>
          <p:cNvSpPr>
            <a:spLocks noChangeArrowheads="1"/>
          </p:cNvSpPr>
          <p:nvPr/>
        </p:nvSpPr>
        <p:spPr bwMode="auto">
          <a:xfrm>
            <a:off x="-9525" y="4114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1788941" name="Text Box 13"/>
          <p:cNvSpPr txBox="1">
            <a:spLocks noChangeArrowheads="1"/>
          </p:cNvSpPr>
          <p:nvPr/>
        </p:nvSpPr>
        <p:spPr bwMode="auto">
          <a:xfrm>
            <a:off x="-304800" y="46482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1788942" name="Rectangle 14"/>
          <p:cNvSpPr>
            <a:spLocks noChangeArrowheads="1"/>
          </p:cNvSpPr>
          <p:nvPr/>
        </p:nvSpPr>
        <p:spPr bwMode="auto">
          <a:xfrm>
            <a:off x="4724400" y="4648200"/>
            <a:ext cx="350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1788944" name="Rectangle 16"/>
          <p:cNvSpPr>
            <a:spLocks noChangeArrowheads="1"/>
          </p:cNvSpPr>
          <p:nvPr/>
        </p:nvSpPr>
        <p:spPr bwMode="auto">
          <a:xfrm>
            <a:off x="0" y="5211763"/>
            <a:ext cx="624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each </a:t>
            </a:r>
            <a:r>
              <a:rPr lang="en-US" altLang="en-US" sz="3200">
                <a:solidFill>
                  <a:schemeClr val="accent1"/>
                </a:solidFill>
              </a:rPr>
              <a:t>sub-Instance</a:t>
            </a:r>
            <a:r>
              <a:rPr lang="en-US" altLang="en-US" sz="3200"/>
              <a:t> needs to be</a:t>
            </a:r>
          </a:p>
        </p:txBody>
      </p:sp>
      <p:sp>
        <p:nvSpPr>
          <p:cNvPr id="1788945" name="Rectangle 17"/>
          <p:cNvSpPr>
            <a:spLocks noChangeArrowheads="1"/>
          </p:cNvSpPr>
          <p:nvPr/>
        </p:nvSpPr>
        <p:spPr bwMode="auto">
          <a:xfrm>
            <a:off x="523875" y="5668963"/>
            <a:ext cx="58007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asked of some friend, friend… </a:t>
            </a:r>
          </a:p>
        </p:txBody>
      </p:sp>
      <p:sp>
        <p:nvSpPr>
          <p:cNvPr id="1788946" name="Text Box 18"/>
          <p:cNvSpPr txBox="1">
            <a:spLocks noChangeArrowheads="1"/>
          </p:cNvSpPr>
          <p:nvPr/>
        </p:nvSpPr>
        <p:spPr bwMode="auto">
          <a:xfrm>
            <a:off x="8305800" y="4495800"/>
            <a:ext cx="4318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4400">
                <a:solidFill>
                  <a:schemeClr val="hlink"/>
                </a:solidFill>
              </a:rPr>
              <a:t>?</a:t>
            </a:r>
          </a:p>
        </p:txBody>
      </p:sp>
      <p:sp>
        <p:nvSpPr>
          <p:cNvPr id="1788947" name="Text Box 19"/>
          <p:cNvSpPr txBox="1">
            <a:spLocks noChangeArrowheads="1"/>
          </p:cNvSpPr>
          <p:nvPr/>
        </p:nvSpPr>
        <p:spPr bwMode="auto">
          <a:xfrm>
            <a:off x="5526088" y="5791200"/>
            <a:ext cx="361791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Only </a:t>
            </a:r>
            <a:r>
              <a:rPr lang="en-US" altLang="en-US" i="1"/>
              <a:t>n</a:t>
            </a:r>
            <a:r>
              <a:rPr lang="en-US" altLang="en-US"/>
              <a:t>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Good enough.</a:t>
            </a:r>
            <a:endParaRPr lang="en-US" altLang="en-US">
              <a:solidFill>
                <a:srgbClr val="FF66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88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88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889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889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889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889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889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88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88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88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889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889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88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88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889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7889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889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889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7889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7889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8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788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788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8931" grpId="0"/>
      <p:bldP spid="1788933" grpId="0"/>
      <p:bldP spid="1788940" grpId="0"/>
      <p:bldP spid="1788941" grpId="0"/>
      <p:bldP spid="1788942" grpId="0"/>
      <p:bldP spid="1788944" grpId="0"/>
      <p:bldP spid="1788945" grpId="0"/>
      <p:bldP spid="1788946" grpId="0"/>
      <p:bldP spid="1788947" grpId="0"/>
    </p:bld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01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76200" y="1676400"/>
            <a:ext cx="9067800" cy="3094038"/>
            <a:chOff x="48" y="1056"/>
            <a:chExt cx="5712" cy="1949"/>
          </a:xfrm>
        </p:grpSpPr>
        <p:pic>
          <p:nvPicPr>
            <p:cNvPr id="342028" name="Picture 4" descr="greedy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2" y="1117"/>
              <a:ext cx="5336" cy="1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2029" name="Rectangle 5"/>
            <p:cNvSpPr>
              <a:spLocks noChangeArrowheads="1"/>
            </p:cNvSpPr>
            <p:nvPr/>
          </p:nvSpPr>
          <p:spPr bwMode="auto">
            <a:xfrm>
              <a:off x="184" y="1056"/>
              <a:ext cx="168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sub-Instance = </a:t>
              </a:r>
            </a:p>
          </p:txBody>
        </p:sp>
        <p:sp>
          <p:nvSpPr>
            <p:cNvPr id="342030" name="Text Box 6"/>
            <p:cNvSpPr txBox="1">
              <a:spLocks noChangeArrowheads="1"/>
            </p:cNvSpPr>
            <p:nvPr/>
          </p:nvSpPr>
          <p:spPr bwMode="auto">
            <a:xfrm>
              <a:off x="48" y="2640"/>
              <a:ext cx="571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&gt;,................................,&lt;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i</a:t>
              </a:r>
              <a:r>
                <a:rPr lang="en-US" altLang="en-US"/>
                <a:t>&gt;&gt;</a:t>
              </a:r>
            </a:p>
          </p:txBody>
        </p:sp>
      </p:grpSp>
      <p:grpSp>
        <p:nvGrpSpPr>
          <p:cNvPr id="3" name="Group 7"/>
          <p:cNvGrpSpPr>
            <a:grpSpLocks/>
          </p:cNvGrpSpPr>
          <p:nvPr/>
        </p:nvGrpSpPr>
        <p:grpSpPr bwMode="auto">
          <a:xfrm>
            <a:off x="7091363" y="1762125"/>
            <a:ext cx="1731962" cy="2962275"/>
            <a:chOff x="4467" y="1110"/>
            <a:chExt cx="1091" cy="1866"/>
          </a:xfrm>
        </p:grpSpPr>
        <p:sp>
          <p:nvSpPr>
            <p:cNvPr id="342025" name="Oval 8"/>
            <p:cNvSpPr>
              <a:spLocks noChangeArrowheads="1"/>
            </p:cNvSpPr>
            <p:nvPr/>
          </p:nvSpPr>
          <p:spPr bwMode="auto">
            <a:xfrm>
              <a:off x="4563" y="1361"/>
              <a:ext cx="947" cy="336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  <p:sp>
          <p:nvSpPr>
            <p:cNvPr id="342026" name="Rectangle 9"/>
            <p:cNvSpPr>
              <a:spLocks noChangeArrowheads="1"/>
            </p:cNvSpPr>
            <p:nvPr/>
          </p:nvSpPr>
          <p:spPr bwMode="auto">
            <a:xfrm>
              <a:off x="4467" y="1110"/>
              <a:ext cx="10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last event</a:t>
              </a:r>
            </a:p>
          </p:txBody>
        </p:sp>
        <p:sp>
          <p:nvSpPr>
            <p:cNvPr id="342027" name="Oval 10"/>
            <p:cNvSpPr>
              <a:spLocks noChangeArrowheads="1"/>
            </p:cNvSpPr>
            <p:nvPr/>
          </p:nvSpPr>
          <p:spPr bwMode="auto">
            <a:xfrm>
              <a:off x="4560" y="2640"/>
              <a:ext cx="947" cy="336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</p:grpSp>
      <p:sp>
        <p:nvSpPr>
          <p:cNvPr id="342021" name="Rectangle 12"/>
          <p:cNvSpPr>
            <a:spLocks noChangeArrowheads="1"/>
          </p:cNvSpPr>
          <p:nvPr/>
        </p:nvSpPr>
        <p:spPr bwMode="auto">
          <a:xfrm>
            <a:off x="304800" y="685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Show closed under “friend” operation</a:t>
            </a:r>
          </a:p>
        </p:txBody>
      </p:sp>
      <p:sp>
        <p:nvSpPr>
          <p:cNvPr id="342022" name="Text Box 13"/>
          <p:cNvSpPr txBox="1">
            <a:spLocks noChangeArrowheads="1"/>
          </p:cNvSpPr>
          <p:nvPr/>
        </p:nvSpPr>
        <p:spPr bwMode="auto">
          <a:xfrm>
            <a:off x="-381000" y="11430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342023" name="Rectangle 14"/>
          <p:cNvSpPr>
            <a:spLocks noChangeArrowheads="1"/>
          </p:cNvSpPr>
          <p:nvPr/>
        </p:nvSpPr>
        <p:spPr bwMode="auto">
          <a:xfrm>
            <a:off x="4343400" y="1158875"/>
            <a:ext cx="350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1789967" name="Text Box 15"/>
          <p:cNvSpPr txBox="1">
            <a:spLocks noChangeArrowheads="1"/>
          </p:cNvSpPr>
          <p:nvPr/>
        </p:nvSpPr>
        <p:spPr bwMode="auto">
          <a:xfrm>
            <a:off x="212725" y="5048250"/>
            <a:ext cx="5365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Events sorted by finishing time.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9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99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99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9967" grpId="0" autoUpdateAnimBg="0"/>
    </p:bld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43043" name="Group 3"/>
          <p:cNvGrpSpPr>
            <a:grpSpLocks/>
          </p:cNvGrpSpPr>
          <p:nvPr/>
        </p:nvGrpSpPr>
        <p:grpSpPr bwMode="auto">
          <a:xfrm>
            <a:off x="76200" y="1676400"/>
            <a:ext cx="9067800" cy="3094038"/>
            <a:chOff x="48" y="1056"/>
            <a:chExt cx="5712" cy="1949"/>
          </a:xfrm>
        </p:grpSpPr>
        <p:pic>
          <p:nvPicPr>
            <p:cNvPr id="343063" name="Picture 4" descr="greedy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2" y="1117"/>
              <a:ext cx="5336" cy="1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3064" name="Rectangle 5"/>
            <p:cNvSpPr>
              <a:spLocks noChangeArrowheads="1"/>
            </p:cNvSpPr>
            <p:nvPr/>
          </p:nvSpPr>
          <p:spPr bwMode="auto">
            <a:xfrm>
              <a:off x="184" y="1056"/>
              <a:ext cx="168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sub-Instance = </a:t>
              </a:r>
            </a:p>
          </p:txBody>
        </p:sp>
        <p:sp>
          <p:nvSpPr>
            <p:cNvPr id="343065" name="Text Box 6"/>
            <p:cNvSpPr txBox="1">
              <a:spLocks noChangeArrowheads="1"/>
            </p:cNvSpPr>
            <p:nvPr/>
          </p:nvSpPr>
          <p:spPr bwMode="auto">
            <a:xfrm>
              <a:off x="48" y="2640"/>
              <a:ext cx="571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&gt;,................................,&lt;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i</a:t>
              </a:r>
              <a:r>
                <a:rPr lang="en-US" altLang="en-US"/>
                <a:t>&gt;&gt;</a:t>
              </a:r>
            </a:p>
          </p:txBody>
        </p:sp>
      </p:grpSp>
      <p:grpSp>
        <p:nvGrpSpPr>
          <p:cNvPr id="3" name="Group 7"/>
          <p:cNvGrpSpPr>
            <a:grpSpLocks/>
          </p:cNvGrpSpPr>
          <p:nvPr/>
        </p:nvGrpSpPr>
        <p:grpSpPr bwMode="auto">
          <a:xfrm>
            <a:off x="6608763" y="2828925"/>
            <a:ext cx="1905000" cy="800100"/>
            <a:chOff x="4208" y="2496"/>
            <a:chExt cx="1200" cy="504"/>
          </a:xfrm>
        </p:grpSpPr>
        <p:sp>
          <p:nvSpPr>
            <p:cNvPr id="343059" name="Line 8"/>
            <p:cNvSpPr>
              <a:spLocks noChangeShapeType="1"/>
            </p:cNvSpPr>
            <p:nvPr/>
          </p:nvSpPr>
          <p:spPr bwMode="auto">
            <a:xfrm>
              <a:off x="4232" y="3000"/>
              <a:ext cx="672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60" name="Line 9"/>
            <p:cNvSpPr>
              <a:spLocks noChangeShapeType="1"/>
            </p:cNvSpPr>
            <p:nvPr/>
          </p:nvSpPr>
          <p:spPr bwMode="auto">
            <a:xfrm flipV="1">
              <a:off x="4208" y="2496"/>
              <a:ext cx="640" cy="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61" name="Line 10"/>
            <p:cNvSpPr>
              <a:spLocks noChangeShapeType="1"/>
            </p:cNvSpPr>
            <p:nvPr/>
          </p:nvSpPr>
          <p:spPr bwMode="auto">
            <a:xfrm flipV="1">
              <a:off x="5032" y="2496"/>
              <a:ext cx="376" cy="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62" name="Line 11"/>
            <p:cNvSpPr>
              <a:spLocks noChangeShapeType="1"/>
            </p:cNvSpPr>
            <p:nvPr/>
          </p:nvSpPr>
          <p:spPr bwMode="auto">
            <a:xfrm flipV="1">
              <a:off x="4584" y="2840"/>
              <a:ext cx="72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90988" name="Line 12"/>
          <p:cNvSpPr>
            <a:spLocks noChangeShapeType="1"/>
          </p:cNvSpPr>
          <p:nvPr/>
        </p:nvSpPr>
        <p:spPr bwMode="auto">
          <a:xfrm>
            <a:off x="7396163" y="2419350"/>
            <a:ext cx="12192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" name="Group 13"/>
          <p:cNvGrpSpPr>
            <a:grpSpLocks/>
          </p:cNvGrpSpPr>
          <p:nvPr/>
        </p:nvGrpSpPr>
        <p:grpSpPr bwMode="auto">
          <a:xfrm>
            <a:off x="152400" y="4800600"/>
            <a:ext cx="8651875" cy="762000"/>
            <a:chOff x="336" y="3401"/>
            <a:chExt cx="5450" cy="480"/>
          </a:xfrm>
        </p:grpSpPr>
        <p:grpSp>
          <p:nvGrpSpPr>
            <p:cNvPr id="343055" name="Group 14"/>
            <p:cNvGrpSpPr>
              <a:grpSpLocks/>
            </p:cNvGrpSpPr>
            <p:nvPr/>
          </p:nvGrpSpPr>
          <p:grpSpPr bwMode="auto">
            <a:xfrm>
              <a:off x="336" y="3401"/>
              <a:ext cx="2016" cy="480"/>
              <a:chOff x="96" y="816"/>
              <a:chExt cx="2016" cy="480"/>
            </a:xfrm>
          </p:grpSpPr>
          <p:sp>
            <p:nvSpPr>
              <p:cNvPr id="343057" name="Rectangle 15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43058" name="Picture 16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43056" name="Rectangle 17"/>
            <p:cNvSpPr>
              <a:spLocks noChangeArrowheads="1"/>
            </p:cNvSpPr>
            <p:nvPr/>
          </p:nvSpPr>
          <p:spPr bwMode="auto">
            <a:xfrm>
              <a:off x="2448" y="3458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grpSp>
        <p:nvGrpSpPr>
          <p:cNvPr id="343047" name="Group 18"/>
          <p:cNvGrpSpPr>
            <a:grpSpLocks/>
          </p:cNvGrpSpPr>
          <p:nvPr/>
        </p:nvGrpSpPr>
        <p:grpSpPr bwMode="auto">
          <a:xfrm>
            <a:off x="7086600" y="1762125"/>
            <a:ext cx="1731963" cy="2962275"/>
            <a:chOff x="4467" y="1110"/>
            <a:chExt cx="1091" cy="1866"/>
          </a:xfrm>
        </p:grpSpPr>
        <p:sp>
          <p:nvSpPr>
            <p:cNvPr id="343052" name="Oval 19"/>
            <p:cNvSpPr>
              <a:spLocks noChangeArrowheads="1"/>
            </p:cNvSpPr>
            <p:nvPr/>
          </p:nvSpPr>
          <p:spPr bwMode="auto">
            <a:xfrm>
              <a:off x="4563" y="1361"/>
              <a:ext cx="947" cy="336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  <p:sp>
          <p:nvSpPr>
            <p:cNvPr id="343053" name="Rectangle 20"/>
            <p:cNvSpPr>
              <a:spLocks noChangeArrowheads="1"/>
            </p:cNvSpPr>
            <p:nvPr/>
          </p:nvSpPr>
          <p:spPr bwMode="auto">
            <a:xfrm>
              <a:off x="4467" y="1110"/>
              <a:ext cx="10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bg2"/>
                  </a:solidFill>
                </a:rPr>
                <a:t>last event</a:t>
              </a:r>
            </a:p>
          </p:txBody>
        </p:sp>
        <p:sp>
          <p:nvSpPr>
            <p:cNvPr id="343054" name="Oval 21"/>
            <p:cNvSpPr>
              <a:spLocks noChangeArrowheads="1"/>
            </p:cNvSpPr>
            <p:nvPr/>
          </p:nvSpPr>
          <p:spPr bwMode="auto">
            <a:xfrm>
              <a:off x="4560" y="2640"/>
              <a:ext cx="947" cy="336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</p:grpSp>
      <p:sp>
        <p:nvSpPr>
          <p:cNvPr id="343048" name="Rectangle 23"/>
          <p:cNvSpPr>
            <a:spLocks noChangeArrowheads="1"/>
          </p:cNvSpPr>
          <p:nvPr/>
        </p:nvSpPr>
        <p:spPr bwMode="auto">
          <a:xfrm>
            <a:off x="304800" y="685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Show closed under “friend” operation</a:t>
            </a:r>
          </a:p>
        </p:txBody>
      </p:sp>
      <p:sp>
        <p:nvSpPr>
          <p:cNvPr id="343049" name="Text Box 24"/>
          <p:cNvSpPr txBox="1">
            <a:spLocks noChangeArrowheads="1"/>
          </p:cNvSpPr>
          <p:nvPr/>
        </p:nvSpPr>
        <p:spPr bwMode="auto">
          <a:xfrm>
            <a:off x="-381000" y="11430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343050" name="Rectangle 25"/>
          <p:cNvSpPr>
            <a:spLocks noChangeArrowheads="1"/>
          </p:cNvSpPr>
          <p:nvPr/>
        </p:nvSpPr>
        <p:spPr bwMode="auto">
          <a:xfrm>
            <a:off x="4343400" y="1158875"/>
            <a:ext cx="350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1791002" name="Text Box 26"/>
          <p:cNvSpPr txBox="1">
            <a:spLocks noChangeArrowheads="1"/>
          </p:cNvSpPr>
          <p:nvPr/>
        </p:nvSpPr>
        <p:spPr bwMode="auto">
          <a:xfrm>
            <a:off x="212725" y="5581650"/>
            <a:ext cx="6178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Delete overlapping events for friend.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0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909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909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910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910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0988" grpId="0" animBg="1"/>
      <p:bldP spid="1791002" grpId="0"/>
    </p:bld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44067" name="Group 3"/>
          <p:cNvGrpSpPr>
            <a:grpSpLocks/>
          </p:cNvGrpSpPr>
          <p:nvPr/>
        </p:nvGrpSpPr>
        <p:grpSpPr bwMode="auto">
          <a:xfrm>
            <a:off x="76200" y="1676400"/>
            <a:ext cx="9067800" cy="3094038"/>
            <a:chOff x="48" y="1056"/>
            <a:chExt cx="5712" cy="1949"/>
          </a:xfrm>
        </p:grpSpPr>
        <p:pic>
          <p:nvPicPr>
            <p:cNvPr id="344080" name="Picture 4" descr="greedy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2" y="1117"/>
              <a:ext cx="5336" cy="1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4081" name="Rectangle 5"/>
            <p:cNvSpPr>
              <a:spLocks noChangeArrowheads="1"/>
            </p:cNvSpPr>
            <p:nvPr/>
          </p:nvSpPr>
          <p:spPr bwMode="auto">
            <a:xfrm>
              <a:off x="184" y="1056"/>
              <a:ext cx="203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subsub-Instance = </a:t>
              </a:r>
            </a:p>
          </p:txBody>
        </p:sp>
        <p:sp>
          <p:nvSpPr>
            <p:cNvPr id="344082" name="Text Box 6"/>
            <p:cNvSpPr txBox="1">
              <a:spLocks noChangeArrowheads="1"/>
            </p:cNvSpPr>
            <p:nvPr/>
          </p:nvSpPr>
          <p:spPr bwMode="auto">
            <a:xfrm>
              <a:off x="48" y="2640"/>
              <a:ext cx="571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&gt;,.....,&lt;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j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j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j</a:t>
              </a:r>
              <a:r>
                <a:rPr lang="en-US" altLang="en-US"/>
                <a:t>&gt;&gt;</a:t>
              </a:r>
            </a:p>
          </p:txBody>
        </p:sp>
      </p:grpSp>
      <p:grpSp>
        <p:nvGrpSpPr>
          <p:cNvPr id="344068" name="Group 7"/>
          <p:cNvGrpSpPr>
            <a:grpSpLocks/>
          </p:cNvGrpSpPr>
          <p:nvPr/>
        </p:nvGrpSpPr>
        <p:grpSpPr bwMode="auto">
          <a:xfrm>
            <a:off x="152400" y="4800600"/>
            <a:ext cx="8651875" cy="762000"/>
            <a:chOff x="336" y="3401"/>
            <a:chExt cx="5450" cy="480"/>
          </a:xfrm>
        </p:grpSpPr>
        <p:grpSp>
          <p:nvGrpSpPr>
            <p:cNvPr id="344076" name="Group 8"/>
            <p:cNvGrpSpPr>
              <a:grpSpLocks/>
            </p:cNvGrpSpPr>
            <p:nvPr/>
          </p:nvGrpSpPr>
          <p:grpSpPr bwMode="auto">
            <a:xfrm>
              <a:off x="336" y="3401"/>
              <a:ext cx="2016" cy="480"/>
              <a:chOff x="96" y="816"/>
              <a:chExt cx="2016" cy="480"/>
            </a:xfrm>
          </p:grpSpPr>
          <p:sp>
            <p:nvSpPr>
              <p:cNvPr id="344078" name="Rectangle 9"/>
              <p:cNvSpPr>
                <a:spLocks noChangeArrowheads="1"/>
              </p:cNvSpPr>
              <p:nvPr/>
            </p:nvSpPr>
            <p:spPr bwMode="auto">
              <a:xfrm>
                <a:off x="96" y="864"/>
                <a:ext cx="15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/>
                  <a:t>Bird answers:</a:t>
                </a:r>
              </a:p>
            </p:txBody>
          </p:sp>
          <p:pic>
            <p:nvPicPr>
              <p:cNvPr id="344079" name="Picture 10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68" y="816"/>
                <a:ext cx="444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44077" name="Rectangle 11"/>
            <p:cNvSpPr>
              <a:spLocks noChangeArrowheads="1"/>
            </p:cNvSpPr>
            <p:nvPr/>
          </p:nvSpPr>
          <p:spPr bwMode="auto">
            <a:xfrm>
              <a:off x="2448" y="3458"/>
              <a:ext cx="3338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en-US" altLang="en-US"/>
                <a:t>“Yes keep the last event.” </a:t>
              </a:r>
            </a:p>
          </p:txBody>
        </p:sp>
      </p:grpSp>
      <p:sp>
        <p:nvSpPr>
          <p:cNvPr id="344069" name="Rectangle 13"/>
          <p:cNvSpPr>
            <a:spLocks noChangeArrowheads="1"/>
          </p:cNvSpPr>
          <p:nvPr/>
        </p:nvSpPr>
        <p:spPr bwMode="auto">
          <a:xfrm>
            <a:off x="304800" y="685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Show closed under “friend” operation</a:t>
            </a:r>
          </a:p>
        </p:txBody>
      </p:sp>
      <p:sp>
        <p:nvSpPr>
          <p:cNvPr id="344070" name="Text Box 14"/>
          <p:cNvSpPr txBox="1">
            <a:spLocks noChangeArrowheads="1"/>
          </p:cNvSpPr>
          <p:nvPr/>
        </p:nvSpPr>
        <p:spPr bwMode="auto">
          <a:xfrm>
            <a:off x="-381000" y="11430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344071" name="Rectangle 15"/>
          <p:cNvSpPr>
            <a:spLocks noChangeArrowheads="1"/>
          </p:cNvSpPr>
          <p:nvPr/>
        </p:nvSpPr>
        <p:spPr bwMode="auto">
          <a:xfrm>
            <a:off x="4343400" y="1158875"/>
            <a:ext cx="350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344072" name="Text Box 16"/>
          <p:cNvSpPr txBox="1">
            <a:spLocks noChangeArrowheads="1"/>
          </p:cNvSpPr>
          <p:nvPr/>
        </p:nvSpPr>
        <p:spPr bwMode="auto">
          <a:xfrm>
            <a:off x="212725" y="5581650"/>
            <a:ext cx="6178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Delete overlapping events for friend.</a:t>
            </a:r>
          </a:p>
        </p:txBody>
      </p:sp>
      <p:sp>
        <p:nvSpPr>
          <p:cNvPr id="344073" name="Rectangle 17"/>
          <p:cNvSpPr>
            <a:spLocks noChangeArrowheads="1"/>
          </p:cNvSpPr>
          <p:nvPr/>
        </p:nvSpPr>
        <p:spPr bwMode="auto">
          <a:xfrm>
            <a:off x="6324600" y="2286000"/>
            <a:ext cx="2438400" cy="7620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44074" name="Rectangle 18"/>
          <p:cNvSpPr>
            <a:spLocks noChangeArrowheads="1"/>
          </p:cNvSpPr>
          <p:nvPr/>
        </p:nvSpPr>
        <p:spPr bwMode="auto">
          <a:xfrm>
            <a:off x="6629400" y="3505200"/>
            <a:ext cx="182880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44075" name="Rectangle 19"/>
          <p:cNvSpPr>
            <a:spLocks noChangeArrowheads="1"/>
          </p:cNvSpPr>
          <p:nvPr/>
        </p:nvSpPr>
        <p:spPr bwMode="auto">
          <a:xfrm>
            <a:off x="7162800" y="3200400"/>
            <a:ext cx="160020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3"/>
          <p:cNvSpPr>
            <a:spLocks noChangeArrowheads="1"/>
          </p:cNvSpPr>
          <p:nvPr/>
        </p:nvSpPr>
        <p:spPr bwMode="auto">
          <a:xfrm>
            <a:off x="1230313" y="0"/>
            <a:ext cx="7018337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Bird/Friend - Best of the Best </a:t>
            </a:r>
          </a:p>
        </p:txBody>
      </p:sp>
      <p:sp>
        <p:nvSpPr>
          <p:cNvPr id="29699" name="Text Box 33"/>
          <p:cNvSpPr txBox="1">
            <a:spLocks noChangeArrowheads="1"/>
          </p:cNvSpPr>
          <p:nvPr/>
        </p:nvSpPr>
        <p:spPr bwMode="auto">
          <a:xfrm>
            <a:off x="533400" y="968375"/>
            <a:ext cx="41068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our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.</a:t>
            </a:r>
          </a:p>
        </p:txBody>
      </p:sp>
      <p:sp>
        <p:nvSpPr>
          <p:cNvPr id="29700" name="Text Box 33"/>
          <p:cNvSpPr txBox="1">
            <a:spLocks noChangeArrowheads="1"/>
          </p:cNvSpPr>
          <p:nvPr/>
        </p:nvSpPr>
        <p:spPr bwMode="auto">
          <a:xfrm>
            <a:off x="555625" y="1560513"/>
            <a:ext cx="4860925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the set of solutions</a:t>
            </a:r>
          </a:p>
        </p:txBody>
      </p:sp>
      <p:pic>
        <p:nvPicPr>
          <p:cNvPr id="29701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09" t="3436" r="50562" b="60648"/>
          <a:stretch>
            <a:fillRect/>
          </a:stretch>
        </p:blipFill>
        <p:spPr bwMode="auto">
          <a:xfrm>
            <a:off x="6019800" y="947738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2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3" t="65456" r="79906" b="-1372"/>
          <a:stretch>
            <a:fillRect/>
          </a:stretch>
        </p:blipFill>
        <p:spPr bwMode="auto">
          <a:xfrm>
            <a:off x="6019800" y="974725"/>
            <a:ext cx="2109788" cy="2176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3" name="Text Box 33"/>
          <p:cNvSpPr txBox="1">
            <a:spLocks noChangeArrowheads="1"/>
          </p:cNvSpPr>
          <p:nvPr/>
        </p:nvSpPr>
        <p:spPr bwMode="auto">
          <a:xfrm>
            <a:off x="4606925" y="4840288"/>
            <a:ext cx="4460875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Solutions consistent </a:t>
            </a:r>
            <a:br>
              <a:rPr lang="en-US" altLang="en-US"/>
            </a:br>
            <a:r>
              <a:rPr lang="en-US" altLang="en-US"/>
              <a:t>with the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 i="1" baseline="30000">
                <a:solidFill>
                  <a:schemeClr val="accent1"/>
                </a:solidFill>
              </a:rPr>
              <a:t>th</a:t>
            </a:r>
            <a:r>
              <a:rPr lang="en-US" altLang="en-US"/>
              <a:t> bird' s answer.</a:t>
            </a:r>
          </a:p>
        </p:txBody>
      </p:sp>
      <p:sp>
        <p:nvSpPr>
          <p:cNvPr id="29704" name="Rectangle 15"/>
          <p:cNvSpPr>
            <a:spLocks noChangeArrowheads="1"/>
          </p:cNvSpPr>
          <p:nvPr/>
        </p:nvSpPr>
        <p:spPr bwMode="auto">
          <a:xfrm>
            <a:off x="7318375" y="2971800"/>
            <a:ext cx="298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>
                <a:solidFill>
                  <a:schemeClr val="accent1"/>
                </a:solidFill>
              </a:rPr>
              <a:t>k</a:t>
            </a:r>
            <a:endParaRPr lang="en-US" altLang="en-US" sz="2000"/>
          </a:p>
        </p:txBody>
      </p:sp>
      <p:sp>
        <p:nvSpPr>
          <p:cNvPr id="15" name="Text Box 33"/>
          <p:cNvSpPr txBox="1">
            <a:spLocks noChangeArrowheads="1"/>
          </p:cNvSpPr>
          <p:nvPr/>
        </p:nvSpPr>
        <p:spPr bwMode="auto">
          <a:xfrm>
            <a:off x="546100" y="2182813"/>
            <a:ext cx="6411913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Define </a:t>
            </a:r>
            <a:r>
              <a:rPr lang="en-US" altLang="en-US" i="1">
                <a:solidFill>
                  <a:schemeClr val="accent1"/>
                </a:solidFill>
              </a:rPr>
              <a:t>optS</a:t>
            </a:r>
            <a:r>
              <a:rPr lang="en-US" altLang="en-US" i="1" baseline="-25000">
                <a:solidFill>
                  <a:schemeClr val="accent1"/>
                </a:solidFill>
              </a:rPr>
              <a:t>&lt;I,k&gt; </a:t>
            </a:r>
            <a:r>
              <a:rPr lang="en-US" altLang="en-US"/>
              <a:t>to be: </a:t>
            </a:r>
          </a:p>
          <a:p>
            <a:pPr eaLnBrk="1" hangingPunct="1">
              <a:buFontTx/>
              <a:buNone/>
            </a:pPr>
            <a:r>
              <a:rPr lang="en-US" altLang="en-US"/>
              <a:t>  the optimum solution</a:t>
            </a:r>
          </a:p>
          <a:p>
            <a:pPr eaLnBrk="1" hangingPunct="1">
              <a:buFontTx/>
              <a:buNone/>
            </a:pPr>
            <a:r>
              <a:rPr lang="en-US" altLang="en-US"/>
              <a:t>  for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</a:p>
          <a:p>
            <a:pPr eaLnBrk="1" hangingPunct="1">
              <a:buFontTx/>
              <a:buNone/>
            </a:pPr>
            <a:r>
              <a:rPr lang="en-US" altLang="en-US"/>
              <a:t>  consistent with the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 i="1" baseline="30000">
                <a:solidFill>
                  <a:schemeClr val="accent1"/>
                </a:solidFill>
              </a:rPr>
              <a:t>th</a:t>
            </a:r>
            <a:r>
              <a:rPr lang="en-US" altLang="en-US"/>
              <a:t> bird' s answer.</a:t>
            </a:r>
          </a:p>
          <a:p>
            <a:pPr eaLnBrk="1" hangingPunct="1">
              <a:buFontTx/>
              <a:buNone/>
            </a:pPr>
            <a:r>
              <a:rPr lang="en-US" altLang="en-US"/>
              <a:t>Do this for each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/>
              <a:t>.</a:t>
            </a:r>
          </a:p>
        </p:txBody>
      </p:sp>
      <p:pic>
        <p:nvPicPr>
          <p:cNvPr id="20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506" t="61446" r="49664" b="2638"/>
          <a:stretch>
            <a:fillRect/>
          </a:stretch>
        </p:blipFill>
        <p:spPr bwMode="auto">
          <a:xfrm>
            <a:off x="6003925" y="935038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/>
          <p:cNvGrpSpPr>
            <a:grpSpLocks/>
          </p:cNvGrpSpPr>
          <p:nvPr/>
        </p:nvGrpSpPr>
        <p:grpSpPr bwMode="auto">
          <a:xfrm>
            <a:off x="7275513" y="904875"/>
            <a:ext cx="874712" cy="371475"/>
            <a:chOff x="7274792" y="904742"/>
            <a:chExt cx="875560" cy="372370"/>
          </a:xfrm>
        </p:grpSpPr>
        <p:sp>
          <p:nvSpPr>
            <p:cNvPr id="29708" name="Rectangle 9"/>
            <p:cNvSpPr>
              <a:spLocks noChangeArrowheads="1"/>
            </p:cNvSpPr>
            <p:nvPr/>
          </p:nvSpPr>
          <p:spPr bwMode="auto">
            <a:xfrm>
              <a:off x="7363968" y="1213104"/>
              <a:ext cx="109728" cy="6400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9709" name="Rectangle 16"/>
            <p:cNvSpPr>
              <a:spLocks noChangeArrowheads="1"/>
            </p:cNvSpPr>
            <p:nvPr/>
          </p:nvSpPr>
          <p:spPr bwMode="auto">
            <a:xfrm>
              <a:off x="7274792" y="904742"/>
              <a:ext cx="8755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>
                  <a:solidFill>
                    <a:schemeClr val="accent1"/>
                  </a:solidFill>
                </a:rPr>
                <a:t>optS</a:t>
              </a:r>
              <a:r>
                <a:rPr lang="en-US" altLang="en-US" sz="1600" i="1" baseline="-25000">
                  <a:solidFill>
                    <a:schemeClr val="accent1"/>
                  </a:solidFill>
                </a:rPr>
                <a:t>&lt;I,k&gt;</a:t>
              </a:r>
              <a:endParaRPr lang="en-US" altLang="en-US" sz="16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9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45091" name="Group 3"/>
          <p:cNvGrpSpPr>
            <a:grpSpLocks/>
          </p:cNvGrpSpPr>
          <p:nvPr/>
        </p:nvGrpSpPr>
        <p:grpSpPr bwMode="auto">
          <a:xfrm>
            <a:off x="76200" y="1676400"/>
            <a:ext cx="9067800" cy="3094038"/>
            <a:chOff x="48" y="1056"/>
            <a:chExt cx="5712" cy="1949"/>
          </a:xfrm>
        </p:grpSpPr>
        <p:pic>
          <p:nvPicPr>
            <p:cNvPr id="345111" name="Picture 4" descr="greedy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2" y="1117"/>
              <a:ext cx="5336" cy="1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5112" name="Rectangle 5"/>
            <p:cNvSpPr>
              <a:spLocks noChangeArrowheads="1"/>
            </p:cNvSpPr>
            <p:nvPr/>
          </p:nvSpPr>
          <p:spPr bwMode="auto">
            <a:xfrm>
              <a:off x="184" y="1056"/>
              <a:ext cx="203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subsub-Instance = </a:t>
              </a:r>
            </a:p>
          </p:txBody>
        </p:sp>
        <p:sp>
          <p:nvSpPr>
            <p:cNvPr id="345113" name="Text Box 6"/>
            <p:cNvSpPr txBox="1">
              <a:spLocks noChangeArrowheads="1"/>
            </p:cNvSpPr>
            <p:nvPr/>
          </p:nvSpPr>
          <p:spPr bwMode="auto">
            <a:xfrm>
              <a:off x="48" y="2640"/>
              <a:ext cx="571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&gt;,.....,&lt;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j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j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j</a:t>
              </a:r>
              <a:r>
                <a:rPr lang="en-US" altLang="en-US"/>
                <a:t>&gt;&gt;</a:t>
              </a:r>
            </a:p>
          </p:txBody>
        </p:sp>
      </p:grpSp>
      <p:sp>
        <p:nvSpPr>
          <p:cNvPr id="345092" name="Rectangle 8"/>
          <p:cNvSpPr>
            <a:spLocks noChangeArrowheads="1"/>
          </p:cNvSpPr>
          <p:nvPr/>
        </p:nvSpPr>
        <p:spPr bwMode="auto">
          <a:xfrm>
            <a:off x="304800" y="685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Show closed under “friend” operation</a:t>
            </a:r>
          </a:p>
        </p:txBody>
      </p:sp>
      <p:sp>
        <p:nvSpPr>
          <p:cNvPr id="345093" name="Text Box 9"/>
          <p:cNvSpPr txBox="1">
            <a:spLocks noChangeArrowheads="1"/>
          </p:cNvSpPr>
          <p:nvPr/>
        </p:nvSpPr>
        <p:spPr bwMode="auto">
          <a:xfrm>
            <a:off x="-381000" y="1143000"/>
            <a:ext cx="571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</a:t>
            </a:r>
            <a:r>
              <a:rPr lang="en-US" altLang="en-US">
                <a:solidFill>
                  <a:schemeClr val="accent1"/>
                </a:solidFill>
              </a:rPr>
              <a:t> 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>
                <a:solidFill>
                  <a:schemeClr val="accent1"/>
                </a:solidFill>
              </a:rPr>
              <a:t> 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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</a:p>
        </p:txBody>
      </p:sp>
      <p:sp>
        <p:nvSpPr>
          <p:cNvPr id="345094" name="Rectangle 10"/>
          <p:cNvSpPr>
            <a:spLocks noChangeArrowheads="1"/>
          </p:cNvSpPr>
          <p:nvPr/>
        </p:nvSpPr>
        <p:spPr bwMode="auto">
          <a:xfrm>
            <a:off x="4343400" y="1158875"/>
            <a:ext cx="350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345095" name="Rectangle 11"/>
          <p:cNvSpPr>
            <a:spLocks noChangeArrowheads="1"/>
          </p:cNvSpPr>
          <p:nvPr/>
        </p:nvSpPr>
        <p:spPr bwMode="auto">
          <a:xfrm>
            <a:off x="6324600" y="2286000"/>
            <a:ext cx="2438400" cy="7620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45096" name="Rectangle 12"/>
          <p:cNvSpPr>
            <a:spLocks noChangeArrowheads="1"/>
          </p:cNvSpPr>
          <p:nvPr/>
        </p:nvSpPr>
        <p:spPr bwMode="auto">
          <a:xfrm>
            <a:off x="6629400" y="3505200"/>
            <a:ext cx="182880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45097" name="Rectangle 13"/>
          <p:cNvSpPr>
            <a:spLocks noChangeArrowheads="1"/>
          </p:cNvSpPr>
          <p:nvPr/>
        </p:nvSpPr>
        <p:spPr bwMode="auto">
          <a:xfrm>
            <a:off x="7162800" y="3200400"/>
            <a:ext cx="160020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93040" name="Rectangle 16"/>
          <p:cNvSpPr>
            <a:spLocks noChangeArrowheads="1"/>
          </p:cNvSpPr>
          <p:nvPr/>
        </p:nvSpPr>
        <p:spPr bwMode="auto">
          <a:xfrm>
            <a:off x="173038" y="5778500"/>
            <a:ext cx="40052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</a:t>
            </a:r>
            <a:r>
              <a:rPr lang="en-US" altLang="en-US">
                <a:solidFill>
                  <a:schemeClr val="accent1"/>
                </a:solidFill>
              </a:rPr>
              <a:t>subsub-Instance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</a:p>
        </p:txBody>
      </p:sp>
      <p:sp>
        <p:nvSpPr>
          <p:cNvPr id="1793041" name="Text Box 17"/>
          <p:cNvSpPr txBox="1">
            <a:spLocks noChangeArrowheads="1"/>
          </p:cNvSpPr>
          <p:nvPr/>
        </p:nvSpPr>
        <p:spPr bwMode="auto">
          <a:xfrm>
            <a:off x="152400" y="5249863"/>
            <a:ext cx="65706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set of kept jobs is a prefix of events.</a:t>
            </a:r>
          </a:p>
        </p:txBody>
      </p:sp>
      <p:sp>
        <p:nvSpPr>
          <p:cNvPr id="345100" name="Line 24"/>
          <p:cNvSpPr>
            <a:spLocks noChangeShapeType="1"/>
          </p:cNvSpPr>
          <p:nvPr/>
        </p:nvSpPr>
        <p:spPr bwMode="auto">
          <a:xfrm flipV="1">
            <a:off x="6761163" y="2981325"/>
            <a:ext cx="1016000" cy="127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5101" name="Line 27"/>
          <p:cNvSpPr>
            <a:spLocks noChangeShapeType="1"/>
          </p:cNvSpPr>
          <p:nvPr/>
        </p:nvSpPr>
        <p:spPr bwMode="auto">
          <a:xfrm>
            <a:off x="7548563" y="2571750"/>
            <a:ext cx="1219200" cy="0"/>
          </a:xfrm>
          <a:prstGeom prst="line">
            <a:avLst/>
          </a:prstGeom>
          <a:noFill/>
          <a:ln w="381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5102" name="Line 29"/>
          <p:cNvSpPr>
            <a:spLocks noChangeShapeType="1"/>
          </p:cNvSpPr>
          <p:nvPr/>
        </p:nvSpPr>
        <p:spPr bwMode="auto">
          <a:xfrm>
            <a:off x="4800600" y="2844800"/>
            <a:ext cx="1371600" cy="0"/>
          </a:xfrm>
          <a:prstGeom prst="line">
            <a:avLst/>
          </a:prstGeom>
          <a:noFill/>
          <a:ln w="381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5103" name="Line 33"/>
          <p:cNvSpPr>
            <a:spLocks noChangeShapeType="1"/>
          </p:cNvSpPr>
          <p:nvPr/>
        </p:nvSpPr>
        <p:spPr bwMode="auto">
          <a:xfrm flipH="1">
            <a:off x="7543800" y="2438400"/>
            <a:ext cx="0" cy="304800"/>
          </a:xfrm>
          <a:prstGeom prst="line">
            <a:avLst/>
          </a:prstGeom>
          <a:noFill/>
          <a:ln w="25400">
            <a:solidFill>
              <a:srgbClr val="66FF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5104" name="Line 35"/>
          <p:cNvSpPr>
            <a:spLocks noChangeShapeType="1"/>
          </p:cNvSpPr>
          <p:nvPr/>
        </p:nvSpPr>
        <p:spPr bwMode="auto">
          <a:xfrm flipH="1">
            <a:off x="7772400" y="2819400"/>
            <a:ext cx="0" cy="304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5105" name="Line 37"/>
          <p:cNvSpPr>
            <a:spLocks noChangeShapeType="1"/>
          </p:cNvSpPr>
          <p:nvPr/>
        </p:nvSpPr>
        <p:spPr bwMode="auto">
          <a:xfrm flipH="1">
            <a:off x="6172200" y="2667000"/>
            <a:ext cx="0" cy="304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5106" name="Text Box 39"/>
          <p:cNvSpPr txBox="1">
            <a:spLocks noChangeArrowheads="1"/>
          </p:cNvSpPr>
          <p:nvPr/>
        </p:nvSpPr>
        <p:spPr bwMode="auto">
          <a:xfrm>
            <a:off x="6400800" y="2971800"/>
            <a:ext cx="20558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>
                <a:solidFill>
                  <a:schemeClr val="bg2"/>
                </a:solidFill>
              </a:rPr>
              <a:t>typical deleted job</a:t>
            </a:r>
          </a:p>
        </p:txBody>
      </p:sp>
      <p:sp>
        <p:nvSpPr>
          <p:cNvPr id="345107" name="Text Box 40"/>
          <p:cNvSpPr txBox="1">
            <a:spLocks noChangeArrowheads="1"/>
          </p:cNvSpPr>
          <p:nvPr/>
        </p:nvSpPr>
        <p:spPr bwMode="auto">
          <a:xfrm>
            <a:off x="4643438" y="2803525"/>
            <a:ext cx="17605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>
                <a:solidFill>
                  <a:schemeClr val="bg2"/>
                </a:solidFill>
              </a:rPr>
              <a:t>typical kept job</a:t>
            </a:r>
          </a:p>
        </p:txBody>
      </p:sp>
      <p:grpSp>
        <p:nvGrpSpPr>
          <p:cNvPr id="3" name="Group 44"/>
          <p:cNvGrpSpPr>
            <a:grpSpLocks/>
          </p:cNvGrpSpPr>
          <p:nvPr/>
        </p:nvGrpSpPr>
        <p:grpSpPr bwMode="auto">
          <a:xfrm>
            <a:off x="152400" y="4754563"/>
            <a:ext cx="8382000" cy="579437"/>
            <a:chOff x="336" y="3667"/>
            <a:chExt cx="5280" cy="365"/>
          </a:xfrm>
        </p:grpSpPr>
        <p:sp>
          <p:nvSpPr>
            <p:cNvPr id="345109" name="Text Box 41"/>
            <p:cNvSpPr txBox="1">
              <a:spLocks noChangeArrowheads="1"/>
            </p:cNvSpPr>
            <p:nvPr/>
          </p:nvSpPr>
          <p:spPr bwMode="auto">
            <a:xfrm>
              <a:off x="336" y="3667"/>
              <a:ext cx="528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Event </a:t>
              </a:r>
              <a:r>
                <a:rPr lang="en-US" altLang="en-US" i="1">
                  <a:solidFill>
                    <a:schemeClr val="accent1"/>
                  </a:solidFill>
                </a:rPr>
                <a:t>j</a:t>
              </a:r>
              <a:r>
                <a:rPr lang="en-US" altLang="en-US"/>
                <a:t> is kept       </a:t>
              </a:r>
              <a:r>
                <a:rPr lang="en-US" altLang="en-US">
                  <a:solidFill>
                    <a:srgbClr val="66FF66"/>
                  </a:solidFill>
                </a:rPr>
                <a:t>     </a:t>
              </a:r>
              <a:r>
                <a:rPr lang="en-US" altLang="en-US" i="1">
                  <a:solidFill>
                    <a:schemeClr val="accent1"/>
                  </a:solidFill>
                </a:rPr>
                <a:t>f</a:t>
              </a:r>
              <a:r>
                <a:rPr lang="en-US" altLang="en-US" i="1" baseline="-25000">
                  <a:solidFill>
                    <a:schemeClr val="accent1"/>
                  </a:solidFill>
                </a:rPr>
                <a:t>j</a:t>
              </a:r>
              <a:r>
                <a:rPr lang="en-US" altLang="en-US">
                  <a:solidFill>
                    <a:schemeClr val="accent1"/>
                  </a:solidFill>
                </a:rPr>
                <a:t> </a:t>
              </a:r>
              <a:r>
                <a:rPr lang="en-US" altLang="en-US">
                  <a:sym typeface="Symbol" pitchFamily="18" charset="2"/>
                </a:rPr>
                <a:t></a:t>
              </a:r>
              <a:r>
                <a:rPr lang="en-US" altLang="en-US">
                  <a:solidFill>
                    <a:srgbClr val="66FF66"/>
                  </a:solidFill>
                </a:rPr>
                <a:t> </a:t>
              </a:r>
              <a:r>
                <a:rPr lang="en-US" altLang="en-US" i="1">
                  <a:solidFill>
                    <a:srgbClr val="66FF66"/>
                  </a:solidFill>
                </a:rPr>
                <a:t>s</a:t>
              </a:r>
              <a:r>
                <a:rPr lang="en-US" altLang="en-US" i="1" baseline="-25000">
                  <a:solidFill>
                    <a:srgbClr val="66FF66"/>
                  </a:solidFill>
                </a:rPr>
                <a:t>i</a:t>
              </a:r>
              <a:r>
                <a:rPr lang="en-US" altLang="en-US">
                  <a:solidFill>
                    <a:srgbClr val="66FF66"/>
                  </a:solidFill>
                </a:rPr>
                <a:t> </a:t>
              </a:r>
              <a:endParaRPr lang="en-US" altLang="en-US"/>
            </a:p>
          </p:txBody>
        </p:sp>
        <p:sp>
          <p:nvSpPr>
            <p:cNvPr id="345110" name="AutoShape 42"/>
            <p:cNvSpPr>
              <a:spLocks noChangeArrowheads="1"/>
            </p:cNvSpPr>
            <p:nvPr/>
          </p:nvSpPr>
          <p:spPr bwMode="auto">
            <a:xfrm>
              <a:off x="1968" y="3792"/>
              <a:ext cx="480" cy="192"/>
            </a:xfrm>
            <a:prstGeom prst="leftRightArrow">
              <a:avLst>
                <a:gd name="adj1" fmla="val 50000"/>
                <a:gd name="adj2" fmla="val 50000"/>
              </a:avLst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3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930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930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3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930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930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3040" grpId="0"/>
      <p:bldP spid="1793041" grpId="0"/>
    </p:bldLst>
  </p:timing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1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801219" name="Text Box 3"/>
          <p:cNvSpPr txBox="1">
            <a:spLocks noChangeArrowheads="1"/>
          </p:cNvSpPr>
          <p:nvPr/>
        </p:nvSpPr>
        <p:spPr bwMode="auto">
          <a:xfrm>
            <a:off x="273050" y="1905000"/>
            <a:ext cx="6396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sp>
        <p:nvSpPr>
          <p:cNvPr id="346116" name="Rectangle 4"/>
          <p:cNvSpPr>
            <a:spLocks noChangeArrowheads="1"/>
          </p:cNvSpPr>
          <p:nvPr/>
        </p:nvSpPr>
        <p:spPr bwMode="auto">
          <a:xfrm>
            <a:off x="315913" y="7620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346117" name="Text Box 5"/>
          <p:cNvSpPr txBox="1">
            <a:spLocks noChangeArrowheads="1"/>
          </p:cNvSpPr>
          <p:nvPr/>
        </p:nvSpPr>
        <p:spPr bwMode="auto">
          <a:xfrm>
            <a:off x="762000" y="1325563"/>
            <a:ext cx="8382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2</a:t>
            </a:r>
            <a:r>
              <a:rPr lang="en-US" altLang="en-US"/>
              <a:t>&gt;,................… ,&lt;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762000" y="2316163"/>
            <a:ext cx="8458200" cy="625475"/>
            <a:chOff x="480" y="1459"/>
            <a:chExt cx="5328" cy="394"/>
          </a:xfrm>
        </p:grpSpPr>
        <p:sp>
          <p:nvSpPr>
            <p:cNvPr id="346145" name="Text Box 7"/>
            <p:cNvSpPr txBox="1">
              <a:spLocks noChangeArrowheads="1"/>
            </p:cNvSpPr>
            <p:nvPr/>
          </p:nvSpPr>
          <p:spPr bwMode="auto">
            <a:xfrm>
              <a:off x="4509" y="1459"/>
              <a:ext cx="129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</a:t>
              </a:r>
              <a:r>
                <a:rPr lang="en-US" altLang="en-US" i="1"/>
                <a:t>n</a:t>
              </a:r>
              <a:r>
                <a:rPr lang="en-US" altLang="en-US"/>
                <a:t>]</a:t>
              </a:r>
            </a:p>
          </p:txBody>
        </p:sp>
        <p:sp>
          <p:nvSpPr>
            <p:cNvPr id="346146" name="Text Box 8"/>
            <p:cNvSpPr txBox="1">
              <a:spLocks noChangeArrowheads="1"/>
            </p:cNvSpPr>
            <p:nvPr/>
          </p:nvSpPr>
          <p:spPr bwMode="auto">
            <a:xfrm>
              <a:off x="480" y="1488"/>
              <a:ext cx="417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&gt;,… 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i</a:t>
              </a:r>
              <a:r>
                <a:rPr lang="en-US" altLang="en-US"/>
                <a:t>&gt;&gt;</a:t>
              </a:r>
            </a:p>
          </p:txBody>
        </p:sp>
      </p:grpSp>
      <p:sp>
        <p:nvSpPr>
          <p:cNvPr id="1801225" name="Text Box 9"/>
          <p:cNvSpPr txBox="1">
            <a:spLocks noChangeArrowheads="1"/>
          </p:cNvSpPr>
          <p:nvPr/>
        </p:nvSpPr>
        <p:spPr bwMode="auto">
          <a:xfrm>
            <a:off x="288925" y="3295650"/>
            <a:ext cx="12223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Table:</a:t>
            </a:r>
          </a:p>
        </p:txBody>
      </p: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1066800" y="4054475"/>
            <a:ext cx="7389813" cy="1420813"/>
            <a:chOff x="672" y="2554"/>
            <a:chExt cx="4655" cy="895"/>
          </a:xfrm>
        </p:grpSpPr>
        <p:grpSp>
          <p:nvGrpSpPr>
            <p:cNvPr id="346121" name="Group 11"/>
            <p:cNvGrpSpPr>
              <a:grpSpLocks/>
            </p:cNvGrpSpPr>
            <p:nvPr/>
          </p:nvGrpSpPr>
          <p:grpSpPr bwMode="auto">
            <a:xfrm>
              <a:off x="1008" y="2554"/>
              <a:ext cx="3888" cy="326"/>
              <a:chOff x="1008" y="2554"/>
              <a:chExt cx="3888" cy="326"/>
            </a:xfrm>
          </p:grpSpPr>
          <p:sp>
            <p:nvSpPr>
              <p:cNvPr id="346125" name="Rectangle 12"/>
              <p:cNvSpPr>
                <a:spLocks noChangeArrowheads="1"/>
              </p:cNvSpPr>
              <p:nvPr/>
            </p:nvSpPr>
            <p:spPr bwMode="auto">
              <a:xfrm>
                <a:off x="4410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346126" name="Rectangle 13"/>
              <p:cNvSpPr>
                <a:spLocks noChangeArrowheads="1"/>
              </p:cNvSpPr>
              <p:nvPr/>
            </p:nvSpPr>
            <p:spPr bwMode="auto">
              <a:xfrm>
                <a:off x="3924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346127" name="Rectangle 14"/>
              <p:cNvSpPr>
                <a:spLocks noChangeArrowheads="1"/>
              </p:cNvSpPr>
              <p:nvPr/>
            </p:nvSpPr>
            <p:spPr bwMode="auto">
              <a:xfrm>
                <a:off x="3438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346128" name="Rectangle 15"/>
              <p:cNvSpPr>
                <a:spLocks noChangeArrowheads="1"/>
              </p:cNvSpPr>
              <p:nvPr/>
            </p:nvSpPr>
            <p:spPr bwMode="auto">
              <a:xfrm>
                <a:off x="2952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346129" name="Rectangle 16"/>
              <p:cNvSpPr>
                <a:spLocks noChangeArrowheads="1"/>
              </p:cNvSpPr>
              <p:nvPr/>
            </p:nvSpPr>
            <p:spPr bwMode="auto">
              <a:xfrm>
                <a:off x="2466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346130" name="Rectangle 17"/>
              <p:cNvSpPr>
                <a:spLocks noChangeArrowheads="1"/>
              </p:cNvSpPr>
              <p:nvPr/>
            </p:nvSpPr>
            <p:spPr bwMode="auto">
              <a:xfrm>
                <a:off x="1980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346131" name="Rectangle 18"/>
              <p:cNvSpPr>
                <a:spLocks noChangeArrowheads="1"/>
              </p:cNvSpPr>
              <p:nvPr/>
            </p:nvSpPr>
            <p:spPr bwMode="auto">
              <a:xfrm>
                <a:off x="1494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346132" name="Rectangle 19"/>
              <p:cNvSpPr>
                <a:spLocks noChangeArrowheads="1"/>
              </p:cNvSpPr>
              <p:nvPr/>
            </p:nvSpPr>
            <p:spPr bwMode="auto">
              <a:xfrm>
                <a:off x="1008" y="2554"/>
                <a:ext cx="486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800"/>
                  <a:t>  </a:t>
                </a:r>
              </a:p>
            </p:txBody>
          </p:sp>
          <p:sp>
            <p:nvSpPr>
              <p:cNvPr id="346133" name="Line 20"/>
              <p:cNvSpPr>
                <a:spLocks noChangeShapeType="1"/>
              </p:cNvSpPr>
              <p:nvPr/>
            </p:nvSpPr>
            <p:spPr bwMode="auto">
              <a:xfrm>
                <a:off x="1008" y="2880"/>
                <a:ext cx="3888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34" name="Line 21"/>
              <p:cNvSpPr>
                <a:spLocks noChangeShapeType="1"/>
              </p:cNvSpPr>
              <p:nvPr/>
            </p:nvSpPr>
            <p:spPr bwMode="auto">
              <a:xfrm>
                <a:off x="1008" y="2554"/>
                <a:ext cx="0" cy="326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35" name="Line 22"/>
              <p:cNvSpPr>
                <a:spLocks noChangeShapeType="1"/>
              </p:cNvSpPr>
              <p:nvPr/>
            </p:nvSpPr>
            <p:spPr bwMode="auto">
              <a:xfrm>
                <a:off x="1494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36" name="Line 23"/>
              <p:cNvSpPr>
                <a:spLocks noChangeShapeType="1"/>
              </p:cNvSpPr>
              <p:nvPr/>
            </p:nvSpPr>
            <p:spPr bwMode="auto">
              <a:xfrm>
                <a:off x="1980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37" name="Line 24"/>
              <p:cNvSpPr>
                <a:spLocks noChangeShapeType="1"/>
              </p:cNvSpPr>
              <p:nvPr/>
            </p:nvSpPr>
            <p:spPr bwMode="auto">
              <a:xfrm>
                <a:off x="2466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38" name="Line 25"/>
              <p:cNvSpPr>
                <a:spLocks noChangeShapeType="1"/>
              </p:cNvSpPr>
              <p:nvPr/>
            </p:nvSpPr>
            <p:spPr bwMode="auto">
              <a:xfrm>
                <a:off x="2952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39" name="Line 26"/>
              <p:cNvSpPr>
                <a:spLocks noChangeShapeType="1"/>
              </p:cNvSpPr>
              <p:nvPr/>
            </p:nvSpPr>
            <p:spPr bwMode="auto">
              <a:xfrm>
                <a:off x="3438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40" name="Line 27"/>
              <p:cNvSpPr>
                <a:spLocks noChangeShapeType="1"/>
              </p:cNvSpPr>
              <p:nvPr/>
            </p:nvSpPr>
            <p:spPr bwMode="auto">
              <a:xfrm>
                <a:off x="3924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41" name="Line 28"/>
              <p:cNvSpPr>
                <a:spLocks noChangeShapeType="1"/>
              </p:cNvSpPr>
              <p:nvPr/>
            </p:nvSpPr>
            <p:spPr bwMode="auto">
              <a:xfrm>
                <a:off x="4410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42" name="Line 29"/>
              <p:cNvSpPr>
                <a:spLocks noChangeShapeType="1"/>
              </p:cNvSpPr>
              <p:nvPr/>
            </p:nvSpPr>
            <p:spPr bwMode="auto">
              <a:xfrm>
                <a:off x="4896" y="2554"/>
                <a:ext cx="0" cy="32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43" name="Line 30"/>
              <p:cNvSpPr>
                <a:spLocks noChangeShapeType="1"/>
              </p:cNvSpPr>
              <p:nvPr/>
            </p:nvSpPr>
            <p:spPr bwMode="auto">
              <a:xfrm>
                <a:off x="4410" y="2554"/>
                <a:ext cx="48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44" name="Line 31"/>
              <p:cNvSpPr>
                <a:spLocks noChangeShapeType="1"/>
              </p:cNvSpPr>
              <p:nvPr/>
            </p:nvSpPr>
            <p:spPr bwMode="auto">
              <a:xfrm>
                <a:off x="1008" y="2554"/>
                <a:ext cx="340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6122" name="Text Box 32"/>
            <p:cNvSpPr txBox="1">
              <a:spLocks noChangeArrowheads="1"/>
            </p:cNvSpPr>
            <p:nvPr/>
          </p:nvSpPr>
          <p:spPr bwMode="auto">
            <a:xfrm>
              <a:off x="1104" y="2844"/>
              <a:ext cx="37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0,     1,     2,     3,   4,  ….              </a:t>
              </a:r>
              <a:r>
                <a:rPr lang="en-US" altLang="en-US" i="1"/>
                <a:t>n</a:t>
              </a:r>
              <a:r>
                <a:rPr lang="en-US" altLang="en-US"/>
                <a:t> </a:t>
              </a:r>
            </a:p>
          </p:txBody>
        </p:sp>
        <p:sp>
          <p:nvSpPr>
            <p:cNvPr id="346123" name="Text Box 33"/>
            <p:cNvSpPr txBox="1">
              <a:spLocks noChangeArrowheads="1"/>
            </p:cNvSpPr>
            <p:nvPr/>
          </p:nvSpPr>
          <p:spPr bwMode="auto">
            <a:xfrm>
              <a:off x="672" y="3043"/>
              <a:ext cx="112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Base case</a:t>
              </a:r>
            </a:p>
          </p:txBody>
        </p:sp>
        <p:sp>
          <p:nvSpPr>
            <p:cNvPr id="346124" name="Text Box 34"/>
            <p:cNvSpPr txBox="1">
              <a:spLocks noChangeArrowheads="1"/>
            </p:cNvSpPr>
            <p:nvPr/>
          </p:nvSpPr>
          <p:spPr bwMode="auto">
            <a:xfrm>
              <a:off x="4358" y="3084"/>
              <a:ext cx="96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Original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1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1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1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01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01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1219" grpId="0"/>
      <p:bldP spid="1801225" grpId="0"/>
    </p:bld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3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347139" name="Text Box 3"/>
          <p:cNvSpPr txBox="1">
            <a:spLocks noChangeArrowheads="1"/>
          </p:cNvSpPr>
          <p:nvPr/>
        </p:nvSpPr>
        <p:spPr bwMode="auto">
          <a:xfrm>
            <a:off x="273050" y="1905000"/>
            <a:ext cx="6396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sp>
        <p:nvSpPr>
          <p:cNvPr id="1802244" name="Text Box 4"/>
          <p:cNvSpPr txBox="1">
            <a:spLocks noChangeArrowheads="1"/>
          </p:cNvSpPr>
          <p:nvPr/>
        </p:nvSpPr>
        <p:spPr bwMode="auto">
          <a:xfrm>
            <a:off x="304800" y="2971800"/>
            <a:ext cx="677227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Running time  </a:t>
            </a:r>
          </a:p>
          <a:p>
            <a:pPr eaLnBrk="1" hangingPunct="1">
              <a:buFontTx/>
              <a:buNone/>
            </a:pPr>
            <a:r>
              <a:rPr lang="en-US" altLang="en-US"/>
              <a:t>  = # of sub-instances  </a:t>
            </a: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  # bird answers</a:t>
            </a:r>
          </a:p>
          <a:p>
            <a:pPr eaLnBrk="1" hangingPunct="1">
              <a:buFontTx/>
              <a:buNone/>
            </a:pPr>
            <a:r>
              <a:rPr lang="en-US" altLang="en-US"/>
              <a:t>  =              </a:t>
            </a:r>
            <a:r>
              <a:rPr lang="en-US" altLang="en-US" i="1"/>
              <a:t>n</a:t>
            </a:r>
            <a:r>
              <a:rPr lang="en-US" altLang="en-US"/>
              <a:t>              </a:t>
            </a:r>
            <a:r>
              <a:rPr lang="en-US" altLang="en-US">
                <a:cs typeface="Arial" charset="0"/>
              </a:rPr>
              <a:t>×            2</a:t>
            </a:r>
          </a:p>
        </p:txBody>
      </p:sp>
      <p:sp>
        <p:nvSpPr>
          <p:cNvPr id="347141" name="Rectangle 5"/>
          <p:cNvSpPr>
            <a:spLocks noChangeArrowheads="1"/>
          </p:cNvSpPr>
          <p:nvPr/>
        </p:nvSpPr>
        <p:spPr bwMode="auto">
          <a:xfrm>
            <a:off x="315913" y="762000"/>
            <a:ext cx="2297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</a:t>
            </a:r>
            <a:r>
              <a:rPr lang="en-US" altLang="en-US">
                <a:solidFill>
                  <a:schemeClr val="accent1"/>
                </a:solidFill>
              </a:rPr>
              <a:t>instance:</a:t>
            </a:r>
            <a:endParaRPr lang="en-US" altLang="en-US"/>
          </a:p>
        </p:txBody>
      </p:sp>
      <p:sp>
        <p:nvSpPr>
          <p:cNvPr id="347142" name="Text Box 6"/>
          <p:cNvSpPr txBox="1">
            <a:spLocks noChangeArrowheads="1"/>
          </p:cNvSpPr>
          <p:nvPr/>
        </p:nvSpPr>
        <p:spPr bwMode="auto">
          <a:xfrm>
            <a:off x="762000" y="1325563"/>
            <a:ext cx="8382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&lt;&lt;</a:t>
            </a:r>
            <a:r>
              <a:rPr lang="en-US" altLang="en-US" i="1"/>
              <a:t>s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1</a:t>
            </a:r>
            <a:r>
              <a:rPr lang="en-US" altLang="en-US"/>
              <a:t>&gt;,&lt;</a:t>
            </a:r>
            <a:r>
              <a:rPr lang="en-US" altLang="en-US" i="1"/>
              <a:t>s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2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2</a:t>
            </a:r>
            <a:r>
              <a:rPr lang="en-US" altLang="en-US"/>
              <a:t>&gt;,................… ,&lt;</a:t>
            </a:r>
            <a:r>
              <a:rPr lang="en-US" altLang="en-US" i="1"/>
              <a:t>s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f</a:t>
            </a:r>
            <a:r>
              <a:rPr lang="en-US" altLang="en-US" i="1" baseline="-25000"/>
              <a:t>n</a:t>
            </a:r>
            <a:r>
              <a:rPr lang="en-US" altLang="en-US"/>
              <a:t>,</a:t>
            </a:r>
            <a:r>
              <a:rPr lang="en-US" altLang="en-US" i="1"/>
              <a:t>w</a:t>
            </a:r>
            <a:r>
              <a:rPr lang="en-US" altLang="en-US" i="1" baseline="-25000"/>
              <a:t>n</a:t>
            </a:r>
            <a:r>
              <a:rPr lang="en-US" altLang="en-US"/>
              <a:t>&gt;&gt;.</a:t>
            </a:r>
          </a:p>
        </p:txBody>
      </p:sp>
      <p:grpSp>
        <p:nvGrpSpPr>
          <p:cNvPr id="347143" name="Group 7"/>
          <p:cNvGrpSpPr>
            <a:grpSpLocks/>
          </p:cNvGrpSpPr>
          <p:nvPr/>
        </p:nvGrpSpPr>
        <p:grpSpPr bwMode="auto">
          <a:xfrm>
            <a:off x="762000" y="2316163"/>
            <a:ext cx="8458200" cy="625475"/>
            <a:chOff x="480" y="1459"/>
            <a:chExt cx="5328" cy="394"/>
          </a:xfrm>
        </p:grpSpPr>
        <p:sp>
          <p:nvSpPr>
            <p:cNvPr id="347147" name="Text Box 8"/>
            <p:cNvSpPr txBox="1">
              <a:spLocks noChangeArrowheads="1"/>
            </p:cNvSpPr>
            <p:nvPr/>
          </p:nvSpPr>
          <p:spPr bwMode="auto">
            <a:xfrm>
              <a:off x="4509" y="1459"/>
              <a:ext cx="129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</a:t>
              </a:r>
              <a:r>
                <a:rPr lang="en-US" altLang="en-US"/>
                <a:t> [0..</a:t>
              </a:r>
              <a:r>
                <a:rPr lang="en-US" altLang="en-US" i="1"/>
                <a:t>n</a:t>
              </a:r>
              <a:r>
                <a:rPr lang="en-US" altLang="en-US"/>
                <a:t>]</a:t>
              </a:r>
            </a:p>
          </p:txBody>
        </p:sp>
        <p:sp>
          <p:nvSpPr>
            <p:cNvPr id="347148" name="Text Box 9"/>
            <p:cNvSpPr txBox="1">
              <a:spLocks noChangeArrowheads="1"/>
            </p:cNvSpPr>
            <p:nvPr/>
          </p:nvSpPr>
          <p:spPr bwMode="auto">
            <a:xfrm>
              <a:off x="480" y="1488"/>
              <a:ext cx="417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&lt;&lt;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1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1</a:t>
              </a:r>
              <a:r>
                <a:rPr lang="en-US" altLang="en-US"/>
                <a:t>&gt;,&lt;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2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2</a:t>
              </a:r>
              <a:r>
                <a:rPr lang="en-US" altLang="en-US"/>
                <a:t>&gt;,… ,&lt;</a:t>
              </a:r>
              <a:r>
                <a:rPr lang="en-US" altLang="en-US" i="1"/>
                <a:t>s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f</a:t>
              </a:r>
              <a:r>
                <a:rPr lang="en-US" altLang="en-US" i="1" baseline="-25000"/>
                <a:t>i</a:t>
              </a:r>
              <a:r>
                <a:rPr lang="en-US" altLang="en-US"/>
                <a:t>,</a:t>
              </a:r>
              <a:r>
                <a:rPr lang="en-US" altLang="en-US" i="1"/>
                <a:t>w</a:t>
              </a:r>
              <a:r>
                <a:rPr lang="en-US" altLang="en-US" i="1" baseline="-25000"/>
                <a:t>i</a:t>
              </a:r>
              <a:r>
                <a:rPr lang="en-US" altLang="en-US"/>
                <a:t>&gt;&gt;</a:t>
              </a:r>
            </a:p>
          </p:txBody>
        </p:sp>
      </p:grpSp>
      <p:sp>
        <p:nvSpPr>
          <p:cNvPr id="1802250" name="Text Box 10"/>
          <p:cNvSpPr txBox="1">
            <a:spLocks noChangeArrowheads="1"/>
          </p:cNvSpPr>
          <p:nvPr/>
        </p:nvSpPr>
        <p:spPr bwMode="auto">
          <a:xfrm>
            <a:off x="7926388" y="6126163"/>
            <a:ext cx="10652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Done</a:t>
            </a:r>
          </a:p>
        </p:txBody>
      </p:sp>
      <p:sp>
        <p:nvSpPr>
          <p:cNvPr id="1802251" name="Text Box 11"/>
          <p:cNvSpPr txBox="1">
            <a:spLocks noChangeArrowheads="1"/>
          </p:cNvSpPr>
          <p:nvPr/>
        </p:nvSpPr>
        <p:spPr bwMode="auto">
          <a:xfrm>
            <a:off x="304800" y="4495800"/>
            <a:ext cx="7446963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But  to find your friend’s “yes” sub-instance</a:t>
            </a:r>
            <a:br>
              <a:rPr lang="en-US" altLang="en-US"/>
            </a:br>
            <a:r>
              <a:rPr lang="en-US" altLang="en-US"/>
              <a:t>you must know how many events overlap</a:t>
            </a:r>
            <a:br>
              <a:rPr lang="en-US" altLang="en-US"/>
            </a:br>
            <a:r>
              <a:rPr lang="en-US" altLang="en-US"/>
              <a:t>with your last event. This takes time:</a:t>
            </a:r>
          </a:p>
        </p:txBody>
      </p:sp>
      <p:sp>
        <p:nvSpPr>
          <p:cNvPr id="1802252" name="Text Box 12"/>
          <p:cNvSpPr txBox="1">
            <a:spLocks noChangeArrowheads="1"/>
          </p:cNvSpPr>
          <p:nvPr/>
        </p:nvSpPr>
        <p:spPr bwMode="auto">
          <a:xfrm>
            <a:off x="304800" y="5867400"/>
            <a:ext cx="47339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O(log</a:t>
            </a:r>
            <a:r>
              <a:rPr lang="en-US" altLang="en-US" i="1"/>
              <a:t>n</a:t>
            </a:r>
            <a:r>
              <a:rPr lang="en-US" altLang="en-US"/>
              <a:t>) using binary search</a:t>
            </a:r>
            <a:br>
              <a:rPr lang="en-US" altLang="en-US"/>
            </a:br>
            <a:r>
              <a:rPr lang="en-US" altLang="en-US"/>
              <a:t>for a total of O(</a:t>
            </a:r>
            <a:r>
              <a:rPr lang="en-US" altLang="en-US" i="1"/>
              <a:t>n</a:t>
            </a:r>
            <a:r>
              <a:rPr lang="en-US" altLang="en-US"/>
              <a:t>log</a:t>
            </a:r>
            <a:r>
              <a:rPr lang="en-US" altLang="en-US" i="1"/>
              <a:t>n</a:t>
            </a:r>
            <a:r>
              <a:rPr lang="en-US" altLang="en-US"/>
              <a:t>) time.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22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22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44">
                                            <p:txEl>
                                              <p:charRg st="15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2244">
                                            <p:txEl>
                                              <p:charRg st="15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2244">
                                            <p:txEl>
                                              <p:charRg st="15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44">
                                            <p:txEl>
                                              <p:charRg st="57" end="10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02244">
                                            <p:txEl>
                                              <p:charRg st="57" end="10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02244">
                                            <p:txEl>
                                              <p:charRg st="57" end="10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02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02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2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2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02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02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50" grpId="0"/>
      <p:bldP spid="1802251" grpId="0"/>
      <p:bldP spid="1802252" grpId="0"/>
    </p:bld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Text Box 2"/>
          <p:cNvSpPr txBox="1">
            <a:spLocks noChangeArrowheads="1"/>
          </p:cNvSpPr>
          <p:nvPr/>
        </p:nvSpPr>
        <p:spPr bwMode="auto">
          <a:xfrm>
            <a:off x="76200" y="857250"/>
            <a:ext cx="115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Input:</a:t>
            </a:r>
          </a:p>
        </p:txBody>
      </p:sp>
      <p:sp>
        <p:nvSpPr>
          <p:cNvPr id="348163" name="Text Box 3"/>
          <p:cNvSpPr txBox="1">
            <a:spLocks noChangeArrowheads="1"/>
          </p:cNvSpPr>
          <p:nvPr/>
        </p:nvSpPr>
        <p:spPr bwMode="auto">
          <a:xfrm>
            <a:off x="76200" y="2057400"/>
            <a:ext cx="142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Output: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76200" y="2879725"/>
            <a:ext cx="9067800" cy="2682875"/>
            <a:chOff x="48" y="1814"/>
            <a:chExt cx="5712" cy="1690"/>
          </a:xfrm>
        </p:grpSpPr>
        <p:sp>
          <p:nvSpPr>
            <p:cNvPr id="348167" name="Rectangle 5"/>
            <p:cNvSpPr>
              <a:spLocks noChangeArrowheads="1"/>
            </p:cNvSpPr>
            <p:nvPr/>
          </p:nvSpPr>
          <p:spPr bwMode="auto">
            <a:xfrm>
              <a:off x="48" y="1824"/>
              <a:ext cx="5712" cy="168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pic>
          <p:nvPicPr>
            <p:cNvPr id="348168" name="Picture 6" descr="parse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" y="1814"/>
              <a:ext cx="5616" cy="1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48165" name="Text Box 7"/>
          <p:cNvSpPr txBox="1">
            <a:spLocks noChangeArrowheads="1"/>
          </p:cNvSpPr>
          <p:nvPr/>
        </p:nvSpPr>
        <p:spPr bwMode="auto">
          <a:xfrm>
            <a:off x="1371600" y="882650"/>
            <a:ext cx="6503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1"/>
              <a:t>s</a:t>
            </a:r>
            <a:r>
              <a:rPr lang="en-US" altLang="en-US" sz="2800"/>
              <a:t>=6*8+((2+42)*(5+12)+987*7*123+15*54)</a:t>
            </a:r>
          </a:p>
        </p:txBody>
      </p:sp>
      <p:sp>
        <p:nvSpPr>
          <p:cNvPr id="348166" name="Rectangle 8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8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8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48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48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48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48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8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8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162" grpId="0"/>
      <p:bldP spid="348163" grpId="0"/>
      <p:bldP spid="348165" grpId="0"/>
      <p:bldP spid="348166" grpId="0"/>
    </p:bld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18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pic>
        <p:nvPicPr>
          <p:cNvPr id="349187" name="Picture 3" descr="capture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762000"/>
            <a:ext cx="8839200" cy="384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59588" name="Text Box 4"/>
          <p:cNvSpPr txBox="1">
            <a:spLocks noChangeArrowheads="1"/>
          </p:cNvSpPr>
          <p:nvPr/>
        </p:nvSpPr>
        <p:spPr bwMode="auto">
          <a:xfrm>
            <a:off x="2203450" y="4740275"/>
            <a:ext cx="418782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Recursive Alg:</a:t>
            </a:r>
          </a:p>
          <a:p>
            <a:pPr eaLnBrk="1" hangingPunct="1"/>
            <a:r>
              <a:rPr lang="en-US" altLang="en-US"/>
              <a:t>GetExp   calls GetTerm</a:t>
            </a:r>
          </a:p>
          <a:p>
            <a:pPr eaLnBrk="1" hangingPunct="1"/>
            <a:r>
              <a:rPr lang="en-US" altLang="en-US"/>
              <a:t>GetTerm calls GetFact</a:t>
            </a:r>
          </a:p>
          <a:p>
            <a:pPr eaLnBrk="1" hangingPunct="1"/>
            <a:r>
              <a:rPr lang="en-US" altLang="en-US"/>
              <a:t>GetFact   calls GetExp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595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595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595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595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595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595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595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595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10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0211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0212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0213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0214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0615" name="Text Box 7"/>
          <p:cNvSpPr txBox="1">
            <a:spLocks noChangeArrowheads="1"/>
          </p:cNvSpPr>
          <p:nvPr/>
        </p:nvSpPr>
        <p:spPr bwMode="auto">
          <a:xfrm>
            <a:off x="914400" y="2438400"/>
            <a:ext cx="76708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Context Free Grammar </a:t>
            </a:r>
          </a:p>
          <a:p>
            <a:pPr eaLnBrk="1" hangingPunct="1">
              <a:buFontTx/>
              <a:buNone/>
            </a:pPr>
            <a:r>
              <a:rPr lang="en-US" altLang="en-US"/>
              <a:t>   (Not look ahead one)</a:t>
            </a:r>
          </a:p>
          <a:p>
            <a:pPr eaLnBrk="1" hangingPunct="1">
              <a:buFontTx/>
              <a:buNone/>
            </a:pPr>
            <a:r>
              <a:rPr lang="en-US" altLang="en-US"/>
              <a:t>  For ease, we will assume every non-terminal</a:t>
            </a:r>
          </a:p>
          <a:p>
            <a:pPr eaLnBrk="1" hangingPunct="1">
              <a:buFontTx/>
              <a:buNone/>
            </a:pPr>
            <a:r>
              <a:rPr lang="en-US" altLang="en-US"/>
              <a:t>     either goes to two non-terminals</a:t>
            </a:r>
          </a:p>
          <a:p>
            <a:pPr eaLnBrk="1" hangingPunct="1">
              <a:buFontTx/>
              <a:buNone/>
            </a:pPr>
            <a:r>
              <a:rPr lang="en-US" altLang="en-US"/>
              <a:t>     or to one terminal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0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0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606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606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06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06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606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606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606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606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34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1235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1236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1237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1238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1686" name="Text Box 54"/>
          <p:cNvSpPr txBox="1">
            <a:spLocks noChangeArrowheads="1"/>
          </p:cNvSpPr>
          <p:nvPr/>
        </p:nvSpPr>
        <p:spPr bwMode="auto">
          <a:xfrm>
            <a:off x="76200" y="2209800"/>
            <a:ext cx="3944938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Input</a:t>
            </a:r>
            <a:r>
              <a:rPr lang="en-US" altLang="en-US"/>
              <a:t>: </a:t>
            </a:r>
          </a:p>
          <a:p>
            <a:pPr eaLnBrk="1" hangingPunct="1">
              <a:buFontTx/>
              <a:buNone/>
            </a:pPr>
            <a:r>
              <a:rPr lang="en-US" altLang="en-US"/>
              <a:t>  start non-terminal = </a:t>
            </a:r>
            <a:r>
              <a:rPr lang="en-US" altLang="en-US" i="1"/>
              <a:t>T</a:t>
            </a:r>
          </a:p>
          <a:p>
            <a:pPr eaLnBrk="1" hangingPunct="1">
              <a:buFontTx/>
              <a:buNone/>
            </a:pPr>
            <a:r>
              <a:rPr lang="en-US" altLang="en-US"/>
              <a:t>  string to parse </a:t>
            </a:r>
          </a:p>
          <a:p>
            <a:pPr eaLnBrk="1" hangingPunct="1">
              <a:buFontTx/>
              <a:buNone/>
            </a:pPr>
            <a:r>
              <a:rPr lang="en-US" altLang="en-US"/>
              <a:t>      =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1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2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3</a:t>
            </a:r>
            <a:r>
              <a:rPr lang="en-US" altLang="en-US">
                <a:sym typeface="Symbol" pitchFamily="18" charset="2"/>
              </a:rPr>
              <a:t> .....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n</a:t>
            </a:r>
            <a:r>
              <a:rPr lang="en-US" altLang="en-US"/>
              <a:t>  </a:t>
            </a:r>
          </a:p>
          <a:p>
            <a:pPr eaLnBrk="1" hangingPunct="1">
              <a:buFontTx/>
              <a:buNone/>
            </a:pPr>
            <a:r>
              <a:rPr lang="en-US" altLang="en-US"/>
              <a:t>      = </a:t>
            </a:r>
            <a:r>
              <a:rPr lang="en-US" altLang="en-US" i="1"/>
              <a:t>baeaadbda</a:t>
            </a:r>
            <a:r>
              <a:rPr lang="en-US" altLang="en-US"/>
              <a:t> </a:t>
            </a:r>
          </a:p>
        </p:txBody>
      </p:sp>
      <p:sp>
        <p:nvSpPr>
          <p:cNvPr id="1861687" name="Text Box 55"/>
          <p:cNvSpPr txBox="1">
            <a:spLocks noChangeArrowheads="1"/>
          </p:cNvSpPr>
          <p:nvPr/>
        </p:nvSpPr>
        <p:spPr bwMode="auto">
          <a:xfrm>
            <a:off x="228600" y="5029200"/>
            <a:ext cx="3119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Output</a:t>
            </a:r>
            <a:r>
              <a:rPr lang="en-US" altLang="en-US"/>
              <a:t>: A parsing</a:t>
            </a:r>
          </a:p>
        </p:txBody>
      </p:sp>
      <p:sp>
        <p:nvSpPr>
          <p:cNvPr id="1861688" name="Rectangle 56"/>
          <p:cNvSpPr>
            <a:spLocks noChangeArrowheads="1"/>
          </p:cNvSpPr>
          <p:nvPr/>
        </p:nvSpPr>
        <p:spPr bwMode="auto">
          <a:xfrm>
            <a:off x="1204913" y="2209800"/>
            <a:ext cx="32750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1"/>
              <a:t>T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1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2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3</a:t>
            </a:r>
            <a:r>
              <a:rPr lang="en-US" altLang="en-US">
                <a:sym typeface="Symbol" pitchFamily="18" charset="2"/>
              </a:rPr>
              <a:t> .....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n</a:t>
            </a:r>
            <a:r>
              <a:rPr lang="en-US" altLang="en-US"/>
              <a:t>  </a:t>
            </a:r>
          </a:p>
        </p:txBody>
      </p:sp>
      <p:grpSp>
        <p:nvGrpSpPr>
          <p:cNvPr id="2" name="Group 111"/>
          <p:cNvGrpSpPr>
            <a:grpSpLocks/>
          </p:cNvGrpSpPr>
          <p:nvPr/>
        </p:nvGrpSpPr>
        <p:grpSpPr bwMode="auto">
          <a:xfrm>
            <a:off x="3976688" y="2381250"/>
            <a:ext cx="5024437" cy="4400550"/>
            <a:chOff x="2505" y="1500"/>
            <a:chExt cx="3165" cy="2772"/>
          </a:xfrm>
        </p:grpSpPr>
        <p:sp>
          <p:nvSpPr>
            <p:cNvPr id="351243" name="Text Box 57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grpSp>
          <p:nvGrpSpPr>
            <p:cNvPr id="351244" name="Group 58"/>
            <p:cNvGrpSpPr>
              <a:grpSpLocks/>
            </p:cNvGrpSpPr>
            <p:nvPr/>
          </p:nvGrpSpPr>
          <p:grpSpPr bwMode="auto">
            <a:xfrm>
              <a:off x="3441" y="1776"/>
              <a:ext cx="1295" cy="461"/>
              <a:chOff x="3441" y="1776"/>
              <a:chExt cx="1295" cy="461"/>
            </a:xfrm>
          </p:grpSpPr>
          <p:sp>
            <p:nvSpPr>
              <p:cNvPr id="351293" name="Text Box 59"/>
              <p:cNvSpPr txBox="1">
                <a:spLocks noChangeArrowheads="1"/>
              </p:cNvSpPr>
              <p:nvPr/>
            </p:nvSpPr>
            <p:spPr bwMode="auto">
              <a:xfrm>
                <a:off x="3441" y="1872"/>
                <a:ext cx="3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 </a:t>
                </a:r>
              </a:p>
            </p:txBody>
          </p:sp>
          <p:sp>
            <p:nvSpPr>
              <p:cNvPr id="351294" name="Text Box 60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1295" name="Line 61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6" name="Line 62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1245" name="Group 63"/>
            <p:cNvGrpSpPr>
              <a:grpSpLocks/>
            </p:cNvGrpSpPr>
            <p:nvPr/>
          </p:nvGrpSpPr>
          <p:grpSpPr bwMode="auto">
            <a:xfrm>
              <a:off x="2505" y="2160"/>
              <a:ext cx="2136" cy="1872"/>
              <a:chOff x="2505" y="2160"/>
              <a:chExt cx="2136" cy="1872"/>
            </a:xfrm>
          </p:grpSpPr>
          <p:sp>
            <p:nvSpPr>
              <p:cNvPr id="351262" name="Text Box 64"/>
              <p:cNvSpPr txBox="1">
                <a:spLocks noChangeArrowheads="1"/>
              </p:cNvSpPr>
              <p:nvPr/>
            </p:nvSpPr>
            <p:spPr bwMode="auto">
              <a:xfrm>
                <a:off x="3059" y="237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1263" name="Text Box 65"/>
              <p:cNvSpPr txBox="1">
                <a:spLocks noChangeArrowheads="1"/>
              </p:cNvSpPr>
              <p:nvPr/>
            </p:nvSpPr>
            <p:spPr bwMode="auto">
              <a:xfrm>
                <a:off x="2697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1264" name="Text Box 66"/>
              <p:cNvSpPr txBox="1">
                <a:spLocks noChangeArrowheads="1"/>
              </p:cNvSpPr>
              <p:nvPr/>
            </p:nvSpPr>
            <p:spPr bwMode="auto">
              <a:xfrm>
                <a:off x="2505" y="325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1265" name="Text Box 67"/>
              <p:cNvSpPr txBox="1">
                <a:spLocks noChangeArrowheads="1"/>
              </p:cNvSpPr>
              <p:nvPr/>
            </p:nvSpPr>
            <p:spPr bwMode="auto">
              <a:xfrm>
                <a:off x="3422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1266" name="Text Box 68"/>
              <p:cNvSpPr txBox="1">
                <a:spLocks noChangeArrowheads="1"/>
              </p:cNvSpPr>
              <p:nvPr/>
            </p:nvSpPr>
            <p:spPr bwMode="auto">
              <a:xfrm>
                <a:off x="4108" y="2352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1267" name="Text Box 69"/>
              <p:cNvSpPr txBox="1">
                <a:spLocks noChangeArrowheads="1"/>
              </p:cNvSpPr>
              <p:nvPr/>
            </p:nvSpPr>
            <p:spPr bwMode="auto">
              <a:xfrm>
                <a:off x="3888" y="2859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1268" name="Text Box 70"/>
              <p:cNvSpPr txBox="1">
                <a:spLocks noChangeArrowheads="1"/>
              </p:cNvSpPr>
              <p:nvPr/>
            </p:nvSpPr>
            <p:spPr bwMode="auto">
              <a:xfrm>
                <a:off x="4369" y="2840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1269" name="Text Box 71"/>
              <p:cNvSpPr txBox="1">
                <a:spLocks noChangeArrowheads="1"/>
              </p:cNvSpPr>
              <p:nvPr/>
            </p:nvSpPr>
            <p:spPr bwMode="auto">
              <a:xfrm>
                <a:off x="3738" y="324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1270" name="Text Box 72"/>
              <p:cNvSpPr txBox="1">
                <a:spLocks noChangeArrowheads="1"/>
              </p:cNvSpPr>
              <p:nvPr/>
            </p:nvSpPr>
            <p:spPr bwMode="auto">
              <a:xfrm>
                <a:off x="4060" y="3243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1271" name="Text Box 73"/>
              <p:cNvSpPr txBox="1">
                <a:spLocks noChangeArrowheads="1"/>
              </p:cNvSpPr>
              <p:nvPr/>
            </p:nvSpPr>
            <p:spPr bwMode="auto">
              <a:xfrm>
                <a:off x="2976" y="3243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T</a:t>
                </a:r>
              </a:p>
            </p:txBody>
          </p:sp>
          <p:sp>
            <p:nvSpPr>
              <p:cNvPr id="351272" name="Text Box 74"/>
              <p:cNvSpPr txBox="1">
                <a:spLocks noChangeArrowheads="1"/>
              </p:cNvSpPr>
              <p:nvPr/>
            </p:nvSpPr>
            <p:spPr bwMode="auto">
              <a:xfrm>
                <a:off x="2820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1273" name="Text Box 75"/>
              <p:cNvSpPr txBox="1">
                <a:spLocks noChangeArrowheads="1"/>
              </p:cNvSpPr>
              <p:nvPr/>
            </p:nvSpPr>
            <p:spPr bwMode="auto">
              <a:xfrm>
                <a:off x="3147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1274" name="Line 76"/>
              <p:cNvSpPr>
                <a:spLocks noChangeShapeType="1"/>
              </p:cNvSpPr>
              <p:nvPr/>
            </p:nvSpPr>
            <p:spPr bwMode="auto">
              <a:xfrm flipH="1">
                <a:off x="3216" y="2160"/>
                <a:ext cx="288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5" name="Line 77"/>
              <p:cNvSpPr>
                <a:spLocks noChangeShapeType="1"/>
              </p:cNvSpPr>
              <p:nvPr/>
            </p:nvSpPr>
            <p:spPr bwMode="auto">
              <a:xfrm>
                <a:off x="3696" y="2160"/>
                <a:ext cx="480" cy="336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6" name="Line 78"/>
              <p:cNvSpPr>
                <a:spLocks noChangeShapeType="1"/>
              </p:cNvSpPr>
              <p:nvPr/>
            </p:nvSpPr>
            <p:spPr bwMode="auto">
              <a:xfrm flipH="1">
                <a:off x="2832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7" name="Line 79"/>
              <p:cNvSpPr>
                <a:spLocks noChangeShapeType="1"/>
              </p:cNvSpPr>
              <p:nvPr/>
            </p:nvSpPr>
            <p:spPr bwMode="auto">
              <a:xfrm>
                <a:off x="3216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8" name="Line 80"/>
              <p:cNvSpPr>
                <a:spLocks noChangeShapeType="1"/>
              </p:cNvSpPr>
              <p:nvPr/>
            </p:nvSpPr>
            <p:spPr bwMode="auto">
              <a:xfrm flipH="1">
                <a:off x="4032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9" name="Line 81"/>
              <p:cNvSpPr>
                <a:spLocks noChangeShapeType="1"/>
              </p:cNvSpPr>
              <p:nvPr/>
            </p:nvSpPr>
            <p:spPr bwMode="auto">
              <a:xfrm>
                <a:off x="4320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0" name="Line 82"/>
              <p:cNvSpPr>
                <a:spLocks noChangeShapeType="1"/>
              </p:cNvSpPr>
              <p:nvPr/>
            </p:nvSpPr>
            <p:spPr bwMode="auto">
              <a:xfrm flipH="1">
                <a:off x="2640" y="3120"/>
                <a:ext cx="115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1" name="Line 83"/>
              <p:cNvSpPr>
                <a:spLocks noChangeShapeType="1"/>
              </p:cNvSpPr>
              <p:nvPr/>
            </p:nvSpPr>
            <p:spPr bwMode="auto">
              <a:xfrm>
                <a:off x="2928" y="3120"/>
                <a:ext cx="144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2" name="Line 84"/>
              <p:cNvSpPr>
                <a:spLocks noChangeShapeType="1"/>
              </p:cNvSpPr>
              <p:nvPr/>
            </p:nvSpPr>
            <p:spPr bwMode="auto">
              <a:xfrm flipH="1">
                <a:off x="2976" y="3504"/>
                <a:ext cx="96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3" name="Line 85"/>
              <p:cNvSpPr>
                <a:spLocks noChangeShapeType="1"/>
              </p:cNvSpPr>
              <p:nvPr/>
            </p:nvSpPr>
            <p:spPr bwMode="auto">
              <a:xfrm>
                <a:off x="3120" y="3504"/>
                <a:ext cx="144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4" name="Line 86"/>
              <p:cNvSpPr>
                <a:spLocks noChangeShapeType="1"/>
              </p:cNvSpPr>
              <p:nvPr/>
            </p:nvSpPr>
            <p:spPr bwMode="auto">
              <a:xfrm flipH="1">
                <a:off x="3892" y="3120"/>
                <a:ext cx="9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5" name="Line 87"/>
              <p:cNvSpPr>
                <a:spLocks noChangeShapeType="1"/>
              </p:cNvSpPr>
              <p:nvPr/>
            </p:nvSpPr>
            <p:spPr bwMode="auto">
              <a:xfrm>
                <a:off x="4089" y="3129"/>
                <a:ext cx="135" cy="18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6" name="Line 88"/>
              <p:cNvSpPr>
                <a:spLocks noChangeShapeType="1"/>
              </p:cNvSpPr>
              <p:nvPr/>
            </p:nvSpPr>
            <p:spPr bwMode="auto">
              <a:xfrm flipH="1">
                <a:off x="2640" y="3552"/>
                <a:ext cx="0" cy="43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7" name="Line 89"/>
              <p:cNvSpPr>
                <a:spLocks noChangeShapeType="1"/>
              </p:cNvSpPr>
              <p:nvPr/>
            </p:nvSpPr>
            <p:spPr bwMode="auto">
              <a:xfrm>
                <a:off x="2976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8" name="Line 90"/>
              <p:cNvSpPr>
                <a:spLocks noChangeShapeType="1"/>
              </p:cNvSpPr>
              <p:nvPr/>
            </p:nvSpPr>
            <p:spPr bwMode="auto">
              <a:xfrm>
                <a:off x="3282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9" name="Line 91"/>
              <p:cNvSpPr>
                <a:spLocks noChangeShapeType="1"/>
              </p:cNvSpPr>
              <p:nvPr/>
            </p:nvSpPr>
            <p:spPr bwMode="auto">
              <a:xfrm>
                <a:off x="3888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0" name="Line 92"/>
              <p:cNvSpPr>
                <a:spLocks noChangeShapeType="1"/>
              </p:cNvSpPr>
              <p:nvPr/>
            </p:nvSpPr>
            <p:spPr bwMode="auto">
              <a:xfrm flipH="1">
                <a:off x="4215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1" name="Line 93"/>
              <p:cNvSpPr>
                <a:spLocks noChangeShapeType="1"/>
              </p:cNvSpPr>
              <p:nvPr/>
            </p:nvSpPr>
            <p:spPr bwMode="auto">
              <a:xfrm>
                <a:off x="3579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2" name="Line 94"/>
              <p:cNvSpPr>
                <a:spLocks noChangeShapeType="1"/>
              </p:cNvSpPr>
              <p:nvPr/>
            </p:nvSpPr>
            <p:spPr bwMode="auto">
              <a:xfrm>
                <a:off x="451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1246" name="Group 95"/>
            <p:cNvGrpSpPr>
              <a:grpSpLocks/>
            </p:cNvGrpSpPr>
            <p:nvPr/>
          </p:nvGrpSpPr>
          <p:grpSpPr bwMode="auto">
            <a:xfrm>
              <a:off x="4656" y="2112"/>
              <a:ext cx="928" cy="1920"/>
              <a:chOff x="4656" y="2112"/>
              <a:chExt cx="928" cy="1920"/>
            </a:xfrm>
          </p:grpSpPr>
          <p:sp>
            <p:nvSpPr>
              <p:cNvPr id="351251" name="Text Box 96"/>
              <p:cNvSpPr txBox="1">
                <a:spLocks noChangeArrowheads="1"/>
              </p:cNvSpPr>
              <p:nvPr/>
            </p:nvSpPr>
            <p:spPr bwMode="auto">
              <a:xfrm>
                <a:off x="4705" y="236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1252" name="Text Box 97"/>
              <p:cNvSpPr txBox="1">
                <a:spLocks noChangeArrowheads="1"/>
              </p:cNvSpPr>
              <p:nvPr/>
            </p:nvSpPr>
            <p:spPr bwMode="auto">
              <a:xfrm>
                <a:off x="5184" y="2352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T</a:t>
                </a:r>
              </a:p>
            </p:txBody>
          </p:sp>
          <p:sp>
            <p:nvSpPr>
              <p:cNvPr id="351253" name="Text Box 98"/>
              <p:cNvSpPr txBox="1">
                <a:spLocks noChangeArrowheads="1"/>
              </p:cNvSpPr>
              <p:nvPr/>
            </p:nvSpPr>
            <p:spPr bwMode="auto">
              <a:xfrm>
                <a:off x="5023" y="2851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1254" name="Text Box 99"/>
              <p:cNvSpPr txBox="1">
                <a:spLocks noChangeArrowheads="1"/>
              </p:cNvSpPr>
              <p:nvPr/>
            </p:nvSpPr>
            <p:spPr bwMode="auto">
              <a:xfrm>
                <a:off x="5312" y="2832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1255" name="Line 100"/>
              <p:cNvSpPr>
                <a:spLocks noChangeShapeType="1"/>
              </p:cNvSpPr>
              <p:nvPr/>
            </p:nvSpPr>
            <p:spPr bwMode="auto">
              <a:xfrm>
                <a:off x="4656" y="2160"/>
                <a:ext cx="144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6" name="Line 101"/>
              <p:cNvSpPr>
                <a:spLocks noChangeShapeType="1"/>
              </p:cNvSpPr>
              <p:nvPr/>
            </p:nvSpPr>
            <p:spPr bwMode="auto">
              <a:xfrm>
                <a:off x="4704" y="2112"/>
                <a:ext cx="57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7" name="Line 102"/>
              <p:cNvSpPr>
                <a:spLocks noChangeShapeType="1"/>
              </p:cNvSpPr>
              <p:nvPr/>
            </p:nvSpPr>
            <p:spPr bwMode="auto">
              <a:xfrm flipH="1">
                <a:off x="5184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8" name="Line 103"/>
              <p:cNvSpPr>
                <a:spLocks noChangeShapeType="1"/>
              </p:cNvSpPr>
              <p:nvPr/>
            </p:nvSpPr>
            <p:spPr bwMode="auto">
              <a:xfrm>
                <a:off x="5328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9" name="Line 104"/>
              <p:cNvSpPr>
                <a:spLocks noChangeShapeType="1"/>
              </p:cNvSpPr>
              <p:nvPr/>
            </p:nvSpPr>
            <p:spPr bwMode="auto">
              <a:xfrm>
                <a:off x="4848" y="2640"/>
                <a:ext cx="0" cy="13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0" name="Line 105"/>
              <p:cNvSpPr>
                <a:spLocks noChangeShapeType="1"/>
              </p:cNvSpPr>
              <p:nvPr/>
            </p:nvSpPr>
            <p:spPr bwMode="auto">
              <a:xfrm>
                <a:off x="5173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1" name="Line 106"/>
              <p:cNvSpPr>
                <a:spLocks noChangeShapeType="1"/>
              </p:cNvSpPr>
              <p:nvPr/>
            </p:nvSpPr>
            <p:spPr bwMode="auto">
              <a:xfrm>
                <a:off x="547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1247" name="Text Box 107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d   a </a:t>
              </a:r>
            </a:p>
          </p:txBody>
        </p:sp>
        <p:grpSp>
          <p:nvGrpSpPr>
            <p:cNvPr id="351248" name="Group 108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51249" name="Text Box 109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   a   e   a</a:t>
                </a:r>
              </a:p>
            </p:txBody>
          </p:sp>
          <p:sp>
            <p:nvSpPr>
              <p:cNvPr id="351250" name="Text Box 110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   d   b 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16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16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1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616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616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1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16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16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1686" grpId="0"/>
      <p:bldP spid="1861687" grpId="0"/>
      <p:bldP spid="1861688" grpId="0"/>
    </p:bldLst>
  </p:timing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2259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2260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 i="1"/>
              <a:t> 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2261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2262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2710" name="Text Box 54"/>
          <p:cNvSpPr txBox="1">
            <a:spLocks noChangeArrowheads="1"/>
          </p:cNvSpPr>
          <p:nvPr/>
        </p:nvSpPr>
        <p:spPr bwMode="auto">
          <a:xfrm>
            <a:off x="190500" y="3262313"/>
            <a:ext cx="39782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Recursive Algorithm:</a:t>
            </a:r>
          </a:p>
          <a:p>
            <a:pPr eaLnBrk="1" hangingPunct="1">
              <a:buFontTx/>
              <a:buNone/>
            </a:pPr>
            <a:r>
              <a:rPr lang="en-US" altLang="en-US"/>
              <a:t>  Get</a:t>
            </a:r>
            <a:r>
              <a:rPr lang="en-US" altLang="en-US" i="1"/>
              <a:t>T</a:t>
            </a:r>
            <a:r>
              <a:rPr lang="en-US" altLang="en-US"/>
              <a:t>   does not know </a:t>
            </a:r>
            <a:br>
              <a:rPr lang="en-US" altLang="en-US"/>
            </a:br>
            <a:r>
              <a:rPr lang="en-US" altLang="en-US"/>
              <a:t>  whether to call</a:t>
            </a:r>
          </a:p>
          <a:p>
            <a:pPr eaLnBrk="1" hangingPunct="1">
              <a:buFontTx/>
              <a:buNone/>
            </a:pPr>
            <a:r>
              <a:rPr lang="en-US" altLang="en-US"/>
              <a:t>  Get</a:t>
            </a:r>
            <a:r>
              <a:rPr lang="en-US" altLang="en-US" i="1"/>
              <a:t>A</a:t>
            </a:r>
            <a:r>
              <a:rPr lang="en-US" altLang="en-US"/>
              <a:t>, Get</a:t>
            </a:r>
            <a:r>
              <a:rPr lang="en-US" altLang="en-US" i="1"/>
              <a:t>C</a:t>
            </a:r>
            <a:r>
              <a:rPr lang="en-US" altLang="en-US"/>
              <a:t>, or Get</a:t>
            </a:r>
            <a:r>
              <a:rPr lang="en-US" altLang="en-US" i="1"/>
              <a:t>T</a:t>
            </a:r>
            <a:r>
              <a:rPr lang="en-US" altLang="en-US"/>
              <a:t>.</a:t>
            </a:r>
          </a:p>
        </p:txBody>
      </p:sp>
      <p:grpSp>
        <p:nvGrpSpPr>
          <p:cNvPr id="352264" name="Group 55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2321" name="Text Box 56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2322" name="Rectangle 57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1862714" name="Oval 58"/>
          <p:cNvSpPr>
            <a:spLocks noChangeArrowheads="1"/>
          </p:cNvSpPr>
          <p:nvPr/>
        </p:nvSpPr>
        <p:spPr bwMode="auto">
          <a:xfrm>
            <a:off x="1314450" y="733425"/>
            <a:ext cx="304800" cy="144780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352266" name="Group 59"/>
          <p:cNvGrpSpPr>
            <a:grpSpLocks/>
          </p:cNvGrpSpPr>
          <p:nvPr/>
        </p:nvGrpSpPr>
        <p:grpSpPr bwMode="auto">
          <a:xfrm>
            <a:off x="3976688" y="2381250"/>
            <a:ext cx="5024437" cy="4400550"/>
            <a:chOff x="2505" y="1500"/>
            <a:chExt cx="3165" cy="2772"/>
          </a:xfrm>
        </p:grpSpPr>
        <p:sp>
          <p:nvSpPr>
            <p:cNvPr id="352267" name="Text Box 60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grpSp>
          <p:nvGrpSpPr>
            <p:cNvPr id="352268" name="Group 61"/>
            <p:cNvGrpSpPr>
              <a:grpSpLocks/>
            </p:cNvGrpSpPr>
            <p:nvPr/>
          </p:nvGrpSpPr>
          <p:grpSpPr bwMode="auto">
            <a:xfrm>
              <a:off x="3441" y="1776"/>
              <a:ext cx="1295" cy="461"/>
              <a:chOff x="3441" y="1776"/>
              <a:chExt cx="1295" cy="461"/>
            </a:xfrm>
          </p:grpSpPr>
          <p:sp>
            <p:nvSpPr>
              <p:cNvPr id="352317" name="Text Box 62"/>
              <p:cNvSpPr txBox="1">
                <a:spLocks noChangeArrowheads="1"/>
              </p:cNvSpPr>
              <p:nvPr/>
            </p:nvSpPr>
            <p:spPr bwMode="auto">
              <a:xfrm>
                <a:off x="3441" y="1872"/>
                <a:ext cx="3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 </a:t>
                </a:r>
              </a:p>
            </p:txBody>
          </p:sp>
          <p:sp>
            <p:nvSpPr>
              <p:cNvPr id="352318" name="Text Box 63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2319" name="Line 64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20" name="Line 65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2269" name="Group 66"/>
            <p:cNvGrpSpPr>
              <a:grpSpLocks/>
            </p:cNvGrpSpPr>
            <p:nvPr/>
          </p:nvGrpSpPr>
          <p:grpSpPr bwMode="auto">
            <a:xfrm>
              <a:off x="2505" y="2160"/>
              <a:ext cx="2136" cy="1872"/>
              <a:chOff x="2505" y="2160"/>
              <a:chExt cx="2136" cy="1872"/>
            </a:xfrm>
          </p:grpSpPr>
          <p:sp>
            <p:nvSpPr>
              <p:cNvPr id="352286" name="Text Box 67"/>
              <p:cNvSpPr txBox="1">
                <a:spLocks noChangeArrowheads="1"/>
              </p:cNvSpPr>
              <p:nvPr/>
            </p:nvSpPr>
            <p:spPr bwMode="auto">
              <a:xfrm>
                <a:off x="3059" y="237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2287" name="Text Box 68"/>
              <p:cNvSpPr txBox="1">
                <a:spLocks noChangeArrowheads="1"/>
              </p:cNvSpPr>
              <p:nvPr/>
            </p:nvSpPr>
            <p:spPr bwMode="auto">
              <a:xfrm>
                <a:off x="2697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2288" name="Text Box 69"/>
              <p:cNvSpPr txBox="1">
                <a:spLocks noChangeArrowheads="1"/>
              </p:cNvSpPr>
              <p:nvPr/>
            </p:nvSpPr>
            <p:spPr bwMode="auto">
              <a:xfrm>
                <a:off x="2505" y="325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2289" name="Text Box 70"/>
              <p:cNvSpPr txBox="1">
                <a:spLocks noChangeArrowheads="1"/>
              </p:cNvSpPr>
              <p:nvPr/>
            </p:nvSpPr>
            <p:spPr bwMode="auto">
              <a:xfrm>
                <a:off x="3422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2290" name="Text Box 71"/>
              <p:cNvSpPr txBox="1">
                <a:spLocks noChangeArrowheads="1"/>
              </p:cNvSpPr>
              <p:nvPr/>
            </p:nvSpPr>
            <p:spPr bwMode="auto">
              <a:xfrm>
                <a:off x="4108" y="2352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2291" name="Text Box 72"/>
              <p:cNvSpPr txBox="1">
                <a:spLocks noChangeArrowheads="1"/>
              </p:cNvSpPr>
              <p:nvPr/>
            </p:nvSpPr>
            <p:spPr bwMode="auto">
              <a:xfrm>
                <a:off x="3888" y="2859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2292" name="Text Box 73"/>
              <p:cNvSpPr txBox="1">
                <a:spLocks noChangeArrowheads="1"/>
              </p:cNvSpPr>
              <p:nvPr/>
            </p:nvSpPr>
            <p:spPr bwMode="auto">
              <a:xfrm>
                <a:off x="4369" y="2840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2293" name="Text Box 74"/>
              <p:cNvSpPr txBox="1">
                <a:spLocks noChangeArrowheads="1"/>
              </p:cNvSpPr>
              <p:nvPr/>
            </p:nvSpPr>
            <p:spPr bwMode="auto">
              <a:xfrm>
                <a:off x="3738" y="324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2294" name="Text Box 75"/>
              <p:cNvSpPr txBox="1">
                <a:spLocks noChangeArrowheads="1"/>
              </p:cNvSpPr>
              <p:nvPr/>
            </p:nvSpPr>
            <p:spPr bwMode="auto">
              <a:xfrm>
                <a:off x="4060" y="3243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2295" name="Text Box 76"/>
              <p:cNvSpPr txBox="1">
                <a:spLocks noChangeArrowheads="1"/>
              </p:cNvSpPr>
              <p:nvPr/>
            </p:nvSpPr>
            <p:spPr bwMode="auto">
              <a:xfrm>
                <a:off x="2976" y="3243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T</a:t>
                </a:r>
              </a:p>
            </p:txBody>
          </p:sp>
          <p:sp>
            <p:nvSpPr>
              <p:cNvPr id="352296" name="Text Box 77"/>
              <p:cNvSpPr txBox="1">
                <a:spLocks noChangeArrowheads="1"/>
              </p:cNvSpPr>
              <p:nvPr/>
            </p:nvSpPr>
            <p:spPr bwMode="auto">
              <a:xfrm>
                <a:off x="2820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2297" name="Text Box 78"/>
              <p:cNvSpPr txBox="1">
                <a:spLocks noChangeArrowheads="1"/>
              </p:cNvSpPr>
              <p:nvPr/>
            </p:nvSpPr>
            <p:spPr bwMode="auto">
              <a:xfrm>
                <a:off x="3147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2298" name="Line 79"/>
              <p:cNvSpPr>
                <a:spLocks noChangeShapeType="1"/>
              </p:cNvSpPr>
              <p:nvPr/>
            </p:nvSpPr>
            <p:spPr bwMode="auto">
              <a:xfrm flipH="1">
                <a:off x="3216" y="2160"/>
                <a:ext cx="288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99" name="Line 80"/>
              <p:cNvSpPr>
                <a:spLocks noChangeShapeType="1"/>
              </p:cNvSpPr>
              <p:nvPr/>
            </p:nvSpPr>
            <p:spPr bwMode="auto">
              <a:xfrm>
                <a:off x="3696" y="2160"/>
                <a:ext cx="480" cy="336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0" name="Line 81"/>
              <p:cNvSpPr>
                <a:spLocks noChangeShapeType="1"/>
              </p:cNvSpPr>
              <p:nvPr/>
            </p:nvSpPr>
            <p:spPr bwMode="auto">
              <a:xfrm flipH="1">
                <a:off x="2832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1" name="Line 82"/>
              <p:cNvSpPr>
                <a:spLocks noChangeShapeType="1"/>
              </p:cNvSpPr>
              <p:nvPr/>
            </p:nvSpPr>
            <p:spPr bwMode="auto">
              <a:xfrm>
                <a:off x="3216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2" name="Line 83"/>
              <p:cNvSpPr>
                <a:spLocks noChangeShapeType="1"/>
              </p:cNvSpPr>
              <p:nvPr/>
            </p:nvSpPr>
            <p:spPr bwMode="auto">
              <a:xfrm flipH="1">
                <a:off x="4032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3" name="Line 84"/>
              <p:cNvSpPr>
                <a:spLocks noChangeShapeType="1"/>
              </p:cNvSpPr>
              <p:nvPr/>
            </p:nvSpPr>
            <p:spPr bwMode="auto">
              <a:xfrm>
                <a:off x="4320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4" name="Line 85"/>
              <p:cNvSpPr>
                <a:spLocks noChangeShapeType="1"/>
              </p:cNvSpPr>
              <p:nvPr/>
            </p:nvSpPr>
            <p:spPr bwMode="auto">
              <a:xfrm flipH="1">
                <a:off x="2640" y="3120"/>
                <a:ext cx="115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5" name="Line 86"/>
              <p:cNvSpPr>
                <a:spLocks noChangeShapeType="1"/>
              </p:cNvSpPr>
              <p:nvPr/>
            </p:nvSpPr>
            <p:spPr bwMode="auto">
              <a:xfrm>
                <a:off x="2928" y="3120"/>
                <a:ext cx="144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6" name="Line 87"/>
              <p:cNvSpPr>
                <a:spLocks noChangeShapeType="1"/>
              </p:cNvSpPr>
              <p:nvPr/>
            </p:nvSpPr>
            <p:spPr bwMode="auto">
              <a:xfrm flipH="1">
                <a:off x="2976" y="3504"/>
                <a:ext cx="96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7" name="Line 88"/>
              <p:cNvSpPr>
                <a:spLocks noChangeShapeType="1"/>
              </p:cNvSpPr>
              <p:nvPr/>
            </p:nvSpPr>
            <p:spPr bwMode="auto">
              <a:xfrm>
                <a:off x="3120" y="3504"/>
                <a:ext cx="144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8" name="Line 89"/>
              <p:cNvSpPr>
                <a:spLocks noChangeShapeType="1"/>
              </p:cNvSpPr>
              <p:nvPr/>
            </p:nvSpPr>
            <p:spPr bwMode="auto">
              <a:xfrm flipH="1">
                <a:off x="3892" y="3120"/>
                <a:ext cx="9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9" name="Line 90"/>
              <p:cNvSpPr>
                <a:spLocks noChangeShapeType="1"/>
              </p:cNvSpPr>
              <p:nvPr/>
            </p:nvSpPr>
            <p:spPr bwMode="auto">
              <a:xfrm>
                <a:off x="4089" y="3129"/>
                <a:ext cx="135" cy="18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0" name="Line 91"/>
              <p:cNvSpPr>
                <a:spLocks noChangeShapeType="1"/>
              </p:cNvSpPr>
              <p:nvPr/>
            </p:nvSpPr>
            <p:spPr bwMode="auto">
              <a:xfrm flipH="1">
                <a:off x="2640" y="3552"/>
                <a:ext cx="0" cy="43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1" name="Line 92"/>
              <p:cNvSpPr>
                <a:spLocks noChangeShapeType="1"/>
              </p:cNvSpPr>
              <p:nvPr/>
            </p:nvSpPr>
            <p:spPr bwMode="auto">
              <a:xfrm>
                <a:off x="2976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2" name="Line 93"/>
              <p:cNvSpPr>
                <a:spLocks noChangeShapeType="1"/>
              </p:cNvSpPr>
              <p:nvPr/>
            </p:nvSpPr>
            <p:spPr bwMode="auto">
              <a:xfrm>
                <a:off x="3282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3" name="Line 94"/>
              <p:cNvSpPr>
                <a:spLocks noChangeShapeType="1"/>
              </p:cNvSpPr>
              <p:nvPr/>
            </p:nvSpPr>
            <p:spPr bwMode="auto">
              <a:xfrm>
                <a:off x="3888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4" name="Line 95"/>
              <p:cNvSpPr>
                <a:spLocks noChangeShapeType="1"/>
              </p:cNvSpPr>
              <p:nvPr/>
            </p:nvSpPr>
            <p:spPr bwMode="auto">
              <a:xfrm flipH="1">
                <a:off x="4215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5" name="Line 96"/>
              <p:cNvSpPr>
                <a:spLocks noChangeShapeType="1"/>
              </p:cNvSpPr>
              <p:nvPr/>
            </p:nvSpPr>
            <p:spPr bwMode="auto">
              <a:xfrm>
                <a:off x="3579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6" name="Line 97"/>
              <p:cNvSpPr>
                <a:spLocks noChangeShapeType="1"/>
              </p:cNvSpPr>
              <p:nvPr/>
            </p:nvSpPr>
            <p:spPr bwMode="auto">
              <a:xfrm>
                <a:off x="451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2270" name="Group 98"/>
            <p:cNvGrpSpPr>
              <a:grpSpLocks/>
            </p:cNvGrpSpPr>
            <p:nvPr/>
          </p:nvGrpSpPr>
          <p:grpSpPr bwMode="auto">
            <a:xfrm>
              <a:off x="4656" y="2112"/>
              <a:ext cx="928" cy="1920"/>
              <a:chOff x="4656" y="2112"/>
              <a:chExt cx="928" cy="1920"/>
            </a:xfrm>
          </p:grpSpPr>
          <p:sp>
            <p:nvSpPr>
              <p:cNvPr id="352275" name="Text Box 99"/>
              <p:cNvSpPr txBox="1">
                <a:spLocks noChangeArrowheads="1"/>
              </p:cNvSpPr>
              <p:nvPr/>
            </p:nvSpPr>
            <p:spPr bwMode="auto">
              <a:xfrm>
                <a:off x="4705" y="236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</a:t>
                </a:r>
              </a:p>
            </p:txBody>
          </p:sp>
          <p:sp>
            <p:nvSpPr>
              <p:cNvPr id="352276" name="Text Box 100"/>
              <p:cNvSpPr txBox="1">
                <a:spLocks noChangeArrowheads="1"/>
              </p:cNvSpPr>
              <p:nvPr/>
            </p:nvSpPr>
            <p:spPr bwMode="auto">
              <a:xfrm>
                <a:off x="5184" y="2352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T</a:t>
                </a:r>
              </a:p>
            </p:txBody>
          </p:sp>
          <p:sp>
            <p:nvSpPr>
              <p:cNvPr id="352277" name="Text Box 101"/>
              <p:cNvSpPr txBox="1">
                <a:spLocks noChangeArrowheads="1"/>
              </p:cNvSpPr>
              <p:nvPr/>
            </p:nvSpPr>
            <p:spPr bwMode="auto">
              <a:xfrm>
                <a:off x="5023" y="2851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</a:t>
                </a:r>
              </a:p>
            </p:txBody>
          </p:sp>
          <p:sp>
            <p:nvSpPr>
              <p:cNvPr id="352278" name="Text Box 102"/>
              <p:cNvSpPr txBox="1">
                <a:spLocks noChangeArrowheads="1"/>
              </p:cNvSpPr>
              <p:nvPr/>
            </p:nvSpPr>
            <p:spPr bwMode="auto">
              <a:xfrm>
                <a:off x="5312" y="2832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2279" name="Line 103"/>
              <p:cNvSpPr>
                <a:spLocks noChangeShapeType="1"/>
              </p:cNvSpPr>
              <p:nvPr/>
            </p:nvSpPr>
            <p:spPr bwMode="auto">
              <a:xfrm>
                <a:off x="4656" y="2160"/>
                <a:ext cx="144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0" name="Line 104"/>
              <p:cNvSpPr>
                <a:spLocks noChangeShapeType="1"/>
              </p:cNvSpPr>
              <p:nvPr/>
            </p:nvSpPr>
            <p:spPr bwMode="auto">
              <a:xfrm>
                <a:off x="4704" y="2112"/>
                <a:ext cx="57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1" name="Line 105"/>
              <p:cNvSpPr>
                <a:spLocks noChangeShapeType="1"/>
              </p:cNvSpPr>
              <p:nvPr/>
            </p:nvSpPr>
            <p:spPr bwMode="auto">
              <a:xfrm flipH="1">
                <a:off x="5184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2" name="Line 106"/>
              <p:cNvSpPr>
                <a:spLocks noChangeShapeType="1"/>
              </p:cNvSpPr>
              <p:nvPr/>
            </p:nvSpPr>
            <p:spPr bwMode="auto">
              <a:xfrm>
                <a:off x="5328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3" name="Line 107"/>
              <p:cNvSpPr>
                <a:spLocks noChangeShapeType="1"/>
              </p:cNvSpPr>
              <p:nvPr/>
            </p:nvSpPr>
            <p:spPr bwMode="auto">
              <a:xfrm>
                <a:off x="4848" y="2640"/>
                <a:ext cx="0" cy="13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4" name="Line 108"/>
              <p:cNvSpPr>
                <a:spLocks noChangeShapeType="1"/>
              </p:cNvSpPr>
              <p:nvPr/>
            </p:nvSpPr>
            <p:spPr bwMode="auto">
              <a:xfrm>
                <a:off x="5173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5" name="Line 109"/>
              <p:cNvSpPr>
                <a:spLocks noChangeShapeType="1"/>
              </p:cNvSpPr>
              <p:nvPr/>
            </p:nvSpPr>
            <p:spPr bwMode="auto">
              <a:xfrm>
                <a:off x="547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2271" name="Text Box 110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d   a </a:t>
              </a:r>
            </a:p>
          </p:txBody>
        </p:sp>
        <p:grpSp>
          <p:nvGrpSpPr>
            <p:cNvPr id="352272" name="Group 111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52273" name="Text Box 112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   a   e   a</a:t>
                </a:r>
              </a:p>
            </p:txBody>
          </p:sp>
          <p:sp>
            <p:nvSpPr>
              <p:cNvPr id="352274" name="Text Box 113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   d   b 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27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27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27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27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27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27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62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62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2714" grpId="0" animBg="1"/>
    </p:bldLst>
  </p:timing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3283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3284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3285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3286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3736" name="Text Box 56"/>
          <p:cNvSpPr txBox="1">
            <a:spLocks noChangeArrowheads="1"/>
          </p:cNvSpPr>
          <p:nvPr/>
        </p:nvSpPr>
        <p:spPr bwMode="auto">
          <a:xfrm>
            <a:off x="152400" y="2927350"/>
            <a:ext cx="3435350" cy="301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Little Bird:</a:t>
            </a:r>
          </a:p>
          <a:p>
            <a:pPr eaLnBrk="1" hangingPunct="1"/>
            <a:r>
              <a:rPr lang="en-US" altLang="en-US"/>
              <a:t>For first rule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Friend</a:t>
            </a:r>
          </a:p>
          <a:p>
            <a:pPr eaLnBrk="1" hangingPunct="1"/>
            <a:r>
              <a:rPr lang="en-US" altLang="en-US"/>
              <a:t>Parse left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Another Friend</a:t>
            </a:r>
          </a:p>
          <a:p>
            <a:pPr eaLnBrk="1" hangingPunct="1"/>
            <a:r>
              <a:rPr lang="en-US" altLang="en-US"/>
              <a:t>Parse right.</a:t>
            </a:r>
          </a:p>
        </p:txBody>
      </p:sp>
      <p:grpSp>
        <p:nvGrpSpPr>
          <p:cNvPr id="353288" name="Group 57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3343" name="Text Box 58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3344" name="Rectangle 59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353289" name="Text Box 170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</a:t>
            </a:r>
          </a:p>
        </p:txBody>
      </p:sp>
      <p:grpSp>
        <p:nvGrpSpPr>
          <p:cNvPr id="3" name="Group 171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3339" name="Text Box 172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 </a:t>
              </a:r>
            </a:p>
          </p:txBody>
        </p:sp>
        <p:sp>
          <p:nvSpPr>
            <p:cNvPr id="353340" name="Text Box 173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3341" name="Line 174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2" name="Line 175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176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3308" name="Text Box 177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3309" name="Text Box 178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3310" name="Text Box 179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3311" name="Text Box 180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3312" name="Text Box 181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3313" name="Text Box 182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3314" name="Text Box 183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3315" name="Text Box 184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3316" name="Text Box 185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3317" name="Text Box 186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3318" name="Text Box 187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3319" name="Text Box 188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3320" name="Line 189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1" name="Line 190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2" name="Line 191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3" name="Line 192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4" name="Line 193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5" name="Line 194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6" name="Line 195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7" name="Line 196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8" name="Line 197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9" name="Line 198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0" name="Line 199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1" name="Line 200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2" name="Line 201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3" name="Line 202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4" name="Line 203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5" name="Line 204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6" name="Line 205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7" name="Line 206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8" name="Line 207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208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53297" name="Text Box 209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3298" name="Text Box 210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3299" name="Text Box 211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3300" name="Text Box 212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3301" name="Line 213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2" name="Line 214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3" name="Line 215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4" name="Line 216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5" name="Line 217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6" name="Line 218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7" name="Line 219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3293" name="Text Box 220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b   d   a </a:t>
            </a:r>
          </a:p>
        </p:txBody>
      </p:sp>
      <p:grpSp>
        <p:nvGrpSpPr>
          <p:cNvPr id="353294" name="Group 221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3295" name="Text Box 222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a   e   a</a:t>
              </a:r>
            </a:p>
          </p:txBody>
        </p:sp>
        <p:sp>
          <p:nvSpPr>
            <p:cNvPr id="353296" name="Text Box 223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37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37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37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37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37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37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637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637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637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637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637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637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06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4307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4308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4309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4310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4718" name="Text Box 14"/>
          <p:cNvSpPr txBox="1">
            <a:spLocks noChangeArrowheads="1"/>
          </p:cNvSpPr>
          <p:nvPr/>
        </p:nvSpPr>
        <p:spPr bwMode="auto">
          <a:xfrm>
            <a:off x="150813" y="2924175"/>
            <a:ext cx="3921125" cy="222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Little Bird:</a:t>
            </a:r>
          </a:p>
          <a:p>
            <a:pPr eaLnBrk="1" hangingPunct="1"/>
            <a:r>
              <a:rPr lang="en-US" altLang="en-US"/>
              <a:t>For first rule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Instance to give Friend</a:t>
            </a:r>
          </a:p>
          <a:p>
            <a:pPr eaLnBrk="1" hangingPunct="1"/>
            <a:r>
              <a:rPr lang="en-US" altLang="en-US" sz="4400">
                <a:solidFill>
                  <a:schemeClr val="hlink"/>
                </a:solidFill>
              </a:rPr>
              <a:t>?</a:t>
            </a:r>
            <a:endParaRPr lang="en-US" altLang="en-US"/>
          </a:p>
        </p:txBody>
      </p:sp>
      <p:grpSp>
        <p:nvGrpSpPr>
          <p:cNvPr id="354312" name="Group 16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4323" name="Text Box 17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4324" name="Rectangle 18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354313" name="Text Box 19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</a:t>
            </a:r>
          </a:p>
        </p:txBody>
      </p:sp>
      <p:grpSp>
        <p:nvGrpSpPr>
          <p:cNvPr id="354314" name="Group 20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4319" name="Text Box 21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 </a:t>
              </a:r>
            </a:p>
          </p:txBody>
        </p:sp>
        <p:sp>
          <p:nvSpPr>
            <p:cNvPr id="354320" name="Text Box 22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4321" name="Line 23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2" name="Line 24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4315" name="Text Box 25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b   d   a </a:t>
            </a:r>
          </a:p>
        </p:txBody>
      </p:sp>
      <p:grpSp>
        <p:nvGrpSpPr>
          <p:cNvPr id="354316" name="Group 26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4317" name="Text Box 27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a   e   a</a:t>
              </a:r>
            </a:p>
          </p:txBody>
        </p:sp>
        <p:sp>
          <p:nvSpPr>
            <p:cNvPr id="354318" name="Text Box 28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4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4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4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4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3"/>
          <p:cNvSpPr>
            <a:spLocks noChangeArrowheads="1"/>
          </p:cNvSpPr>
          <p:nvPr/>
        </p:nvSpPr>
        <p:spPr bwMode="auto">
          <a:xfrm>
            <a:off x="1230313" y="0"/>
            <a:ext cx="7018337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Bird/Friend - Best of the Best </a:t>
            </a:r>
          </a:p>
        </p:txBody>
      </p:sp>
      <p:sp>
        <p:nvSpPr>
          <p:cNvPr id="30723" name="Text Box 33"/>
          <p:cNvSpPr txBox="1">
            <a:spLocks noChangeArrowheads="1"/>
          </p:cNvSpPr>
          <p:nvPr/>
        </p:nvSpPr>
        <p:spPr bwMode="auto">
          <a:xfrm>
            <a:off x="533400" y="968375"/>
            <a:ext cx="41068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our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.</a:t>
            </a:r>
          </a:p>
        </p:txBody>
      </p:sp>
      <p:sp>
        <p:nvSpPr>
          <p:cNvPr id="30724" name="Text Box 33"/>
          <p:cNvSpPr txBox="1">
            <a:spLocks noChangeArrowheads="1"/>
          </p:cNvSpPr>
          <p:nvPr/>
        </p:nvSpPr>
        <p:spPr bwMode="auto">
          <a:xfrm>
            <a:off x="555625" y="1560513"/>
            <a:ext cx="4860925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Consider the set of solutions</a:t>
            </a:r>
          </a:p>
        </p:txBody>
      </p:sp>
      <p:pic>
        <p:nvPicPr>
          <p:cNvPr id="30725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09" t="3436" r="50562" b="60648"/>
          <a:stretch>
            <a:fillRect/>
          </a:stretch>
        </p:blipFill>
        <p:spPr bwMode="auto">
          <a:xfrm>
            <a:off x="6019800" y="947738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6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3" t="65456" r="79906" b="-1372"/>
          <a:stretch>
            <a:fillRect/>
          </a:stretch>
        </p:blipFill>
        <p:spPr bwMode="auto">
          <a:xfrm>
            <a:off x="6019800" y="974725"/>
            <a:ext cx="2109788" cy="2176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Text Box 33"/>
          <p:cNvSpPr txBox="1">
            <a:spLocks noChangeArrowheads="1"/>
          </p:cNvSpPr>
          <p:nvPr/>
        </p:nvSpPr>
        <p:spPr bwMode="auto">
          <a:xfrm>
            <a:off x="546100" y="4672013"/>
            <a:ext cx="4932363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Let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 i="1" baseline="-25000">
                <a:solidFill>
                  <a:schemeClr val="accent1"/>
                </a:solidFill>
              </a:rPr>
              <a:t>max</a:t>
            </a:r>
            <a:r>
              <a:rPr lang="en-US" altLang="en-US"/>
              <a:t> be the bird' s answer</a:t>
            </a:r>
            <a:br>
              <a:rPr lang="en-US" altLang="en-US"/>
            </a:br>
            <a:r>
              <a:rPr lang="en-US" altLang="en-US"/>
              <a:t>giving the best </a:t>
            </a:r>
            <a:r>
              <a:rPr lang="en-US" altLang="en-US" i="1">
                <a:solidFill>
                  <a:schemeClr val="accent1"/>
                </a:solidFill>
              </a:rPr>
              <a:t>optS</a:t>
            </a:r>
            <a:r>
              <a:rPr lang="en-US" altLang="en-US" i="1" baseline="-25000">
                <a:solidFill>
                  <a:schemeClr val="accent1"/>
                </a:solidFill>
              </a:rPr>
              <a:t>&lt;I,k&gt;</a:t>
            </a:r>
            <a:r>
              <a:rPr lang="en-US" altLang="en-US" baseline="-25000"/>
              <a:t>.</a:t>
            </a:r>
            <a:endParaRPr lang="en-US" altLang="en-US"/>
          </a:p>
        </p:txBody>
      </p:sp>
      <p:sp>
        <p:nvSpPr>
          <p:cNvPr id="30728" name="Text Box 33"/>
          <p:cNvSpPr txBox="1">
            <a:spLocks noChangeArrowheads="1"/>
          </p:cNvSpPr>
          <p:nvPr/>
        </p:nvSpPr>
        <p:spPr bwMode="auto">
          <a:xfrm>
            <a:off x="546100" y="2182813"/>
            <a:ext cx="6411913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Define </a:t>
            </a:r>
            <a:r>
              <a:rPr lang="en-US" altLang="en-US" i="1">
                <a:solidFill>
                  <a:schemeClr val="accent1"/>
                </a:solidFill>
              </a:rPr>
              <a:t>optS</a:t>
            </a:r>
            <a:r>
              <a:rPr lang="en-US" altLang="en-US" i="1" baseline="-25000">
                <a:solidFill>
                  <a:schemeClr val="accent1"/>
                </a:solidFill>
              </a:rPr>
              <a:t>&lt;I,k&gt; </a:t>
            </a:r>
            <a:r>
              <a:rPr lang="en-US" altLang="en-US"/>
              <a:t>to be: </a:t>
            </a:r>
          </a:p>
          <a:p>
            <a:pPr eaLnBrk="1" hangingPunct="1">
              <a:buFontTx/>
              <a:buNone/>
            </a:pPr>
            <a:r>
              <a:rPr lang="en-US" altLang="en-US"/>
              <a:t>  the optimum solution</a:t>
            </a:r>
          </a:p>
          <a:p>
            <a:pPr eaLnBrk="1" hangingPunct="1">
              <a:buFontTx/>
              <a:buNone/>
            </a:pPr>
            <a:r>
              <a:rPr lang="en-US" altLang="en-US"/>
              <a:t>  for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</a:p>
          <a:p>
            <a:pPr eaLnBrk="1" hangingPunct="1">
              <a:buFontTx/>
              <a:buNone/>
            </a:pPr>
            <a:r>
              <a:rPr lang="en-US" altLang="en-US"/>
              <a:t>  consistent with the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 i="1" baseline="30000">
                <a:solidFill>
                  <a:schemeClr val="accent1"/>
                </a:solidFill>
              </a:rPr>
              <a:t>th</a:t>
            </a:r>
            <a:r>
              <a:rPr lang="en-US" altLang="en-US"/>
              <a:t> bird' s answer.</a:t>
            </a:r>
          </a:p>
          <a:p>
            <a:pPr eaLnBrk="1" hangingPunct="1">
              <a:buFontTx/>
              <a:buNone/>
            </a:pPr>
            <a:r>
              <a:rPr lang="en-US" altLang="en-US"/>
              <a:t>Do this for each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/>
              <a:t>.</a:t>
            </a:r>
          </a:p>
        </p:txBody>
      </p:sp>
      <p:pic>
        <p:nvPicPr>
          <p:cNvPr id="30729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506" t="61446" r="49664" b="2638"/>
          <a:stretch>
            <a:fillRect/>
          </a:stretch>
        </p:blipFill>
        <p:spPr bwMode="auto">
          <a:xfrm>
            <a:off x="6003925" y="935038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Picture 2" descr="bestofbestTre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463" t="62425" r="14708" b="1659"/>
          <a:stretch>
            <a:fillRect/>
          </a:stretch>
        </p:blipFill>
        <p:spPr bwMode="auto">
          <a:xfrm>
            <a:off x="6019800" y="935038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31" name="Rectangle 15"/>
          <p:cNvSpPr>
            <a:spLocks noChangeArrowheads="1"/>
          </p:cNvSpPr>
          <p:nvPr/>
        </p:nvSpPr>
        <p:spPr bwMode="auto">
          <a:xfrm>
            <a:off x="7318375" y="2971800"/>
            <a:ext cx="298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>
                <a:solidFill>
                  <a:schemeClr val="accent1"/>
                </a:solidFill>
              </a:rPr>
              <a:t>k</a:t>
            </a:r>
            <a:endParaRPr lang="en-US" altLang="en-US" sz="2000"/>
          </a:p>
        </p:txBody>
      </p:sp>
      <p:grpSp>
        <p:nvGrpSpPr>
          <p:cNvPr id="30732" name="Group 17"/>
          <p:cNvGrpSpPr>
            <a:grpSpLocks/>
          </p:cNvGrpSpPr>
          <p:nvPr/>
        </p:nvGrpSpPr>
        <p:grpSpPr bwMode="auto">
          <a:xfrm>
            <a:off x="7275513" y="904875"/>
            <a:ext cx="874712" cy="371475"/>
            <a:chOff x="7274792" y="904742"/>
            <a:chExt cx="875560" cy="372370"/>
          </a:xfrm>
        </p:grpSpPr>
        <p:sp>
          <p:nvSpPr>
            <p:cNvPr id="30740" name="Rectangle 9"/>
            <p:cNvSpPr>
              <a:spLocks noChangeArrowheads="1"/>
            </p:cNvSpPr>
            <p:nvPr/>
          </p:nvSpPr>
          <p:spPr bwMode="auto">
            <a:xfrm>
              <a:off x="7363968" y="1213104"/>
              <a:ext cx="109728" cy="6400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30741" name="Rectangle 16"/>
            <p:cNvSpPr>
              <a:spLocks noChangeArrowheads="1"/>
            </p:cNvSpPr>
            <p:nvPr/>
          </p:nvSpPr>
          <p:spPr bwMode="auto">
            <a:xfrm>
              <a:off x="7274792" y="904742"/>
              <a:ext cx="8755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>
                  <a:solidFill>
                    <a:schemeClr val="accent1"/>
                  </a:solidFill>
                </a:rPr>
                <a:t>optS</a:t>
              </a:r>
              <a:r>
                <a:rPr lang="en-US" altLang="en-US" sz="1600" i="1" baseline="-25000">
                  <a:solidFill>
                    <a:schemeClr val="accent1"/>
                  </a:solidFill>
                </a:rPr>
                <a:t>&lt;I,k&gt;</a:t>
              </a:r>
              <a:endParaRPr lang="en-US" altLang="en-US" sz="1600"/>
            </a:p>
          </p:txBody>
        </p:sp>
      </p:grpSp>
      <p:sp>
        <p:nvSpPr>
          <p:cNvPr id="2" name="Rectangle 1"/>
          <p:cNvSpPr>
            <a:spLocks noChangeArrowheads="1"/>
          </p:cNvSpPr>
          <p:nvPr/>
        </p:nvSpPr>
        <p:spPr bwMode="auto">
          <a:xfrm>
            <a:off x="6808788" y="2952750"/>
            <a:ext cx="5826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>
                <a:solidFill>
                  <a:schemeClr val="accent1"/>
                </a:solidFill>
              </a:rPr>
              <a:t>k</a:t>
            </a:r>
            <a:r>
              <a:rPr lang="en-US" altLang="en-US" sz="2000" i="1" baseline="-25000">
                <a:solidFill>
                  <a:schemeClr val="accent1"/>
                </a:solidFill>
              </a:rPr>
              <a:t>max</a:t>
            </a:r>
            <a:endParaRPr lang="en-US" altLang="en-US" sz="2000"/>
          </a:p>
        </p:txBody>
      </p: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469900" y="5832475"/>
            <a:ext cx="6611938" cy="647700"/>
            <a:chOff x="469392" y="5832598"/>
            <a:chExt cx="6612708" cy="647890"/>
          </a:xfrm>
        </p:grpSpPr>
        <p:sp>
          <p:nvSpPr>
            <p:cNvPr id="30738" name="Text Box 33"/>
            <p:cNvSpPr txBox="1">
              <a:spLocks noChangeArrowheads="1"/>
            </p:cNvSpPr>
            <p:nvPr/>
          </p:nvSpPr>
          <p:spPr bwMode="auto">
            <a:xfrm>
              <a:off x="469392" y="5832598"/>
              <a:ext cx="661270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1"/>
                  </a:solidFill>
                </a:rPr>
                <a:t>optS[I] = optS</a:t>
              </a:r>
              <a:r>
                <a:rPr lang="en-US" altLang="en-US" i="1" baseline="-25000">
                  <a:solidFill>
                    <a:schemeClr val="accent1"/>
                  </a:solidFill>
                </a:rPr>
                <a:t>&lt;I,k    &gt;</a:t>
              </a:r>
              <a:r>
                <a:rPr lang="en-US" altLang="en-US" baseline="-25000"/>
                <a:t> </a:t>
              </a:r>
              <a:r>
                <a:rPr lang="en-US" altLang="en-US"/>
                <a:t> </a:t>
              </a:r>
              <a:r>
                <a:rPr lang="en-US" altLang="en-US" i="1">
                  <a:solidFill>
                    <a:schemeClr val="accent1"/>
                  </a:solidFill>
                </a:rPr>
                <a:t>= Best</a:t>
              </a:r>
              <a:r>
                <a:rPr lang="en-US" altLang="en-US" i="1" baseline="-25000">
                  <a:solidFill>
                    <a:schemeClr val="accent1"/>
                  </a:solidFill>
                </a:rPr>
                <a:t>k</a:t>
              </a:r>
              <a:r>
                <a:rPr lang="en-US" altLang="en-US" i="1">
                  <a:solidFill>
                    <a:schemeClr val="accent1"/>
                  </a:solidFill>
                </a:rPr>
                <a:t> optS</a:t>
              </a:r>
              <a:r>
                <a:rPr lang="en-US" altLang="en-US" i="1" baseline="-25000">
                  <a:solidFill>
                    <a:schemeClr val="accent1"/>
                  </a:solidFill>
                </a:rPr>
                <a:t>&lt;I,k &gt;</a:t>
              </a:r>
              <a:r>
                <a:rPr lang="en-US" altLang="en-US" baseline="-25000"/>
                <a:t> </a:t>
              </a:r>
              <a:r>
                <a:rPr lang="en-US" altLang="en-US"/>
                <a:t> </a:t>
              </a:r>
            </a:p>
          </p:txBody>
        </p:sp>
        <p:sp>
          <p:nvSpPr>
            <p:cNvPr id="30739" name="Rectangle 2"/>
            <p:cNvSpPr>
              <a:spLocks noChangeArrowheads="1"/>
            </p:cNvSpPr>
            <p:nvPr/>
          </p:nvSpPr>
          <p:spPr bwMode="auto">
            <a:xfrm>
              <a:off x="3332885" y="6080378"/>
              <a:ext cx="46839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i="1" baseline="-25000">
                  <a:solidFill>
                    <a:schemeClr val="accent1"/>
                  </a:solidFill>
                </a:rPr>
                <a:t>max</a:t>
              </a:r>
              <a:endParaRPr lang="en-US" altLang="en-US" sz="2000"/>
            </a:p>
          </p:txBody>
        </p:sp>
      </p:grpSp>
      <p:grpSp>
        <p:nvGrpSpPr>
          <p:cNvPr id="26" name="Group 25"/>
          <p:cNvGrpSpPr>
            <a:grpSpLocks/>
          </p:cNvGrpSpPr>
          <p:nvPr/>
        </p:nvGrpSpPr>
        <p:grpSpPr bwMode="auto">
          <a:xfrm>
            <a:off x="6337300" y="914400"/>
            <a:ext cx="906463" cy="338138"/>
            <a:chOff x="7243633" y="1020566"/>
            <a:chExt cx="906719" cy="338554"/>
          </a:xfrm>
        </p:grpSpPr>
        <p:sp>
          <p:nvSpPr>
            <p:cNvPr id="30736" name="Rectangle 26"/>
            <p:cNvSpPr>
              <a:spLocks noChangeArrowheads="1"/>
            </p:cNvSpPr>
            <p:nvPr/>
          </p:nvSpPr>
          <p:spPr bwMode="auto">
            <a:xfrm>
              <a:off x="8040624" y="1213104"/>
              <a:ext cx="109728" cy="6400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30737" name="Rectangle 27"/>
            <p:cNvSpPr>
              <a:spLocks noChangeArrowheads="1"/>
            </p:cNvSpPr>
            <p:nvPr/>
          </p:nvSpPr>
          <p:spPr bwMode="auto">
            <a:xfrm>
              <a:off x="7243633" y="1020566"/>
              <a:ext cx="77938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>
                  <a:solidFill>
                    <a:schemeClr val="accent1"/>
                  </a:solidFill>
                </a:rPr>
                <a:t>optS[I]</a:t>
              </a:r>
              <a:endParaRPr lang="en-US" altLang="en-US" sz="16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2" grpId="0"/>
    </p:bld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30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5331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5332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5333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5334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5767" name="Text Box 39"/>
          <p:cNvSpPr txBox="1">
            <a:spLocks noChangeArrowheads="1"/>
          </p:cNvSpPr>
          <p:nvPr/>
        </p:nvSpPr>
        <p:spPr bwMode="auto">
          <a:xfrm>
            <a:off x="152400" y="2924175"/>
            <a:ext cx="3605213" cy="301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Little Bird:</a:t>
            </a:r>
          </a:p>
          <a:p>
            <a:pPr eaLnBrk="1" hangingPunct="1"/>
            <a:r>
              <a:rPr lang="en-US" altLang="en-US"/>
              <a:t>For first rule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Want from Friend:</a:t>
            </a:r>
          </a:p>
          <a:p>
            <a:pPr eaLnBrk="1" hangingPunct="1"/>
            <a:r>
              <a:rPr lang="en-US" altLang="en-US"/>
              <a:t>Left sub-parse tree.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Instance to give him:</a:t>
            </a:r>
          </a:p>
          <a:p>
            <a:pPr eaLnBrk="1" hangingPunct="1"/>
            <a:r>
              <a:rPr lang="en-US" altLang="en-US" i="1"/>
              <a:t>C </a:t>
            </a: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 </a:t>
            </a:r>
            <a:r>
              <a:rPr lang="en-US" altLang="en-US" i="1"/>
              <a:t>baeaadb</a:t>
            </a:r>
          </a:p>
        </p:txBody>
      </p:sp>
      <p:grpSp>
        <p:nvGrpSpPr>
          <p:cNvPr id="355336" name="Group 46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5380" name="Text Box 47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5381" name="Rectangle 48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355337" name="Text Box 51"/>
          <p:cNvSpPr txBox="1">
            <a:spLocks noChangeArrowheads="1"/>
          </p:cNvSpPr>
          <p:nvPr/>
        </p:nvSpPr>
        <p:spPr bwMode="auto">
          <a:xfrm>
            <a:off x="5462588" y="2971800"/>
            <a:ext cx="5572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C </a:t>
            </a:r>
          </a:p>
        </p:txBody>
      </p:sp>
      <p:grpSp>
        <p:nvGrpSpPr>
          <p:cNvPr id="3" name="Group 55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5349" name="Text Box 56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5350" name="Text Box 57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5351" name="Text Box 58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5352" name="Text Box 59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5353" name="Text Box 60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5354" name="Text Box 61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5355" name="Text Box 62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5356" name="Text Box 63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5357" name="Text Box 64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5358" name="Text Box 65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5359" name="Text Box 66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5360" name="Text Box 67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5361" name="Line 68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2" name="Line 69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3" name="Line 70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4" name="Line 71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5" name="Line 72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6" name="Line 73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7" name="Line 74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8" name="Line 75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9" name="Line 76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0" name="Line 77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1" name="Line 78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2" name="Line 79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3" name="Line 80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4" name="Line 81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5" name="Line 82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6" name="Line 83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7" name="Line 84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8" name="Line 85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9" name="Line 86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105"/>
          <p:cNvGrpSpPr>
            <a:grpSpLocks/>
          </p:cNvGrpSpPr>
          <p:nvPr/>
        </p:nvGrpSpPr>
        <p:grpSpPr bwMode="auto">
          <a:xfrm>
            <a:off x="5867400" y="2381250"/>
            <a:ext cx="3133725" cy="4398963"/>
            <a:chOff x="3696" y="1500"/>
            <a:chExt cx="1974" cy="2771"/>
          </a:xfrm>
        </p:grpSpPr>
        <p:grpSp>
          <p:nvGrpSpPr>
            <p:cNvPr id="355343" name="Group 104"/>
            <p:cNvGrpSpPr>
              <a:grpSpLocks/>
            </p:cNvGrpSpPr>
            <p:nvPr/>
          </p:nvGrpSpPr>
          <p:grpSpPr bwMode="auto">
            <a:xfrm>
              <a:off x="3696" y="1500"/>
              <a:ext cx="1040" cy="726"/>
              <a:chOff x="3696" y="1500"/>
              <a:chExt cx="1040" cy="726"/>
            </a:xfrm>
          </p:grpSpPr>
          <p:sp>
            <p:nvSpPr>
              <p:cNvPr id="355345" name="Text Box 49"/>
              <p:cNvSpPr txBox="1">
                <a:spLocks noChangeArrowheads="1"/>
              </p:cNvSpPr>
              <p:nvPr/>
            </p:nvSpPr>
            <p:spPr bwMode="auto">
              <a:xfrm>
                <a:off x="3952" y="1500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T</a:t>
                </a:r>
              </a:p>
            </p:txBody>
          </p:sp>
          <p:sp>
            <p:nvSpPr>
              <p:cNvPr id="355346" name="Text Box 52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55347" name="Line 53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8" name="Line 54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5344" name="Text Box 99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d   a </a:t>
              </a:r>
            </a:p>
          </p:txBody>
        </p:sp>
      </p:grpSp>
      <p:grpSp>
        <p:nvGrpSpPr>
          <p:cNvPr id="355340" name="Group 100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5341" name="Text Box 101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a   e   a</a:t>
              </a:r>
            </a:p>
          </p:txBody>
        </p:sp>
        <p:sp>
          <p:nvSpPr>
            <p:cNvPr id="355342" name="Text Box 102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57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57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57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57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57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57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657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657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354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6355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6356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6357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6358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6791" name="Text Box 39"/>
          <p:cNvSpPr txBox="1">
            <a:spLocks noChangeArrowheads="1"/>
          </p:cNvSpPr>
          <p:nvPr/>
        </p:nvSpPr>
        <p:spPr bwMode="auto">
          <a:xfrm>
            <a:off x="152400" y="2924175"/>
            <a:ext cx="42052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Little Bird:</a:t>
            </a:r>
          </a:p>
          <a:p>
            <a:pPr eaLnBrk="1" hangingPunct="1"/>
            <a:r>
              <a:rPr lang="en-US" altLang="en-US"/>
              <a:t>For first rule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How can we know split?</a:t>
            </a:r>
          </a:p>
          <a:p>
            <a:pPr eaLnBrk="1" hangingPunct="1"/>
            <a:r>
              <a:rPr lang="en-US" altLang="en-US"/>
              <a:t>Ask the Bird!</a:t>
            </a:r>
          </a:p>
        </p:txBody>
      </p:sp>
      <p:sp>
        <p:nvSpPr>
          <p:cNvPr id="1866810" name="Line 58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6361" name="Group 59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6416" name="Text Box 60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6417" name="Rectangle 61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356362" name="Text Box 62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</a:t>
            </a:r>
          </a:p>
        </p:txBody>
      </p:sp>
      <p:grpSp>
        <p:nvGrpSpPr>
          <p:cNvPr id="356363" name="Group 63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6412" name="Text Box 64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 </a:t>
              </a:r>
            </a:p>
          </p:txBody>
        </p:sp>
        <p:sp>
          <p:nvSpPr>
            <p:cNvPr id="356413" name="Text Box 65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6414" name="Line 66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15" name="Line 67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6364" name="Group 68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6381" name="Text Box 69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6382" name="Text Box 70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6383" name="Text Box 71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6384" name="Text Box 72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6385" name="Text Box 73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6386" name="Text Box 74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6387" name="Text Box 75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6388" name="Text Box 76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6389" name="Text Box 77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6390" name="Text Box 78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6391" name="Text Box 79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6392" name="Text Box 80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6393" name="Line 81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4" name="Line 82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5" name="Line 83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6" name="Line 84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7" name="Line 85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8" name="Line 86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9" name="Line 87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0" name="Line 88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1" name="Line 89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2" name="Line 90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3" name="Line 91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4" name="Line 92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5" name="Line 93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6" name="Line 94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7" name="Line 95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8" name="Line 96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9" name="Line 97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10" name="Line 98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11" name="Line 99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6365" name="Group 100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56370" name="Text Box 101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6371" name="Text Box 102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6372" name="Text Box 103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6373" name="Text Box 104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6374" name="Line 105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5" name="Line 106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6" name="Line 107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7" name="Line 108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8" name="Line 109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9" name="Line 110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80" name="Line 111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6366" name="Text Box 112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b   d   a </a:t>
            </a:r>
          </a:p>
        </p:txBody>
      </p:sp>
      <p:grpSp>
        <p:nvGrpSpPr>
          <p:cNvPr id="356367" name="Group 113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6368" name="Text Box 114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a   e   a</a:t>
              </a:r>
            </a:p>
          </p:txBody>
        </p:sp>
        <p:sp>
          <p:nvSpPr>
            <p:cNvPr id="356369" name="Text Box 115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67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67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668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668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67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67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6810" grpId="0" animBg="1"/>
    </p:bldLst>
  </p:timing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8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7379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7380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7381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7382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7784" name="Text Box 8"/>
          <p:cNvSpPr txBox="1">
            <a:spLocks noChangeArrowheads="1"/>
          </p:cNvSpPr>
          <p:nvPr/>
        </p:nvSpPr>
        <p:spPr bwMode="auto">
          <a:xfrm>
            <a:off x="152400" y="2943225"/>
            <a:ext cx="27574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Little Bird:</a:t>
            </a:r>
          </a:p>
          <a:p>
            <a:pPr eaLnBrk="1" hangingPunct="1"/>
            <a:r>
              <a:rPr lang="en-US" altLang="en-US"/>
              <a:t>For first rule</a:t>
            </a:r>
          </a:p>
          <a:p>
            <a:pPr eaLnBrk="1" hangingPunct="1"/>
            <a:r>
              <a:rPr lang="en-US" altLang="en-US"/>
              <a:t>For the split.</a:t>
            </a:r>
          </a:p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1867793" name="Text Box 17"/>
          <p:cNvSpPr txBox="1">
            <a:spLocks noChangeArrowheads="1"/>
          </p:cNvSpPr>
          <p:nvPr/>
        </p:nvSpPr>
        <p:spPr bwMode="auto">
          <a:xfrm>
            <a:off x="3005138" y="3459163"/>
            <a:ext cx="21748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ans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867794" name="Text Box 18"/>
          <p:cNvSpPr txBox="1">
            <a:spLocks noChangeArrowheads="1"/>
          </p:cNvSpPr>
          <p:nvPr/>
        </p:nvSpPr>
        <p:spPr bwMode="auto">
          <a:xfrm>
            <a:off x="2990850" y="3959225"/>
            <a:ext cx="2174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ans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867795" name="Text Box 19"/>
          <p:cNvSpPr txBox="1">
            <a:spLocks noChangeArrowheads="1"/>
          </p:cNvSpPr>
          <p:nvPr/>
        </p:nvSpPr>
        <p:spPr bwMode="auto">
          <a:xfrm>
            <a:off x="5334000" y="3459163"/>
            <a:ext cx="35956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m</a:t>
            </a:r>
            <a:r>
              <a:rPr lang="en-US" altLang="en-US" i="1" baseline="-25000"/>
              <a:t>T</a:t>
            </a:r>
            <a:r>
              <a:rPr lang="en-US" altLang="en-US"/>
              <a:t> = # of rules for </a:t>
            </a:r>
            <a:r>
              <a:rPr lang="en-US" altLang="en-US" i="1"/>
              <a:t>T</a:t>
            </a:r>
            <a:r>
              <a:rPr lang="en-US" altLang="en-US"/>
              <a:t>.</a:t>
            </a:r>
          </a:p>
        </p:txBody>
      </p:sp>
      <p:sp>
        <p:nvSpPr>
          <p:cNvPr id="1867796" name="Text Box 20"/>
          <p:cNvSpPr txBox="1">
            <a:spLocks noChangeArrowheads="1"/>
          </p:cNvSpPr>
          <p:nvPr/>
        </p:nvSpPr>
        <p:spPr bwMode="auto">
          <a:xfrm>
            <a:off x="5411788" y="3916363"/>
            <a:ext cx="37322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n</a:t>
            </a:r>
            <a:r>
              <a:rPr lang="en-US" altLang="en-US"/>
              <a:t>   = # chars in string.</a:t>
            </a:r>
          </a:p>
        </p:txBody>
      </p:sp>
      <p:sp>
        <p:nvSpPr>
          <p:cNvPr id="1867797" name="Text Box 21"/>
          <p:cNvSpPr txBox="1">
            <a:spLocks noChangeArrowheads="1"/>
          </p:cNvSpPr>
          <p:nvPr/>
        </p:nvSpPr>
        <p:spPr bwMode="auto">
          <a:xfrm>
            <a:off x="2057400" y="4525963"/>
            <a:ext cx="31337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Total # of ans </a:t>
            </a:r>
            <a:r>
              <a:rPr lang="en-US" altLang="en-US" i="1"/>
              <a:t>K</a:t>
            </a:r>
            <a:r>
              <a:rPr lang="en-US" altLang="en-US"/>
              <a:t> =</a:t>
            </a:r>
          </a:p>
        </p:txBody>
      </p:sp>
      <p:sp>
        <p:nvSpPr>
          <p:cNvPr id="1867798" name="Text Box 22"/>
          <p:cNvSpPr txBox="1">
            <a:spLocks noChangeArrowheads="1"/>
          </p:cNvSpPr>
          <p:nvPr/>
        </p:nvSpPr>
        <p:spPr bwMode="auto">
          <a:xfrm>
            <a:off x="5467350" y="4448175"/>
            <a:ext cx="1371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m</a:t>
            </a:r>
            <a:r>
              <a:rPr lang="en-US" altLang="en-US" i="1" baseline="-25000"/>
              <a:t>T</a:t>
            </a:r>
            <a:r>
              <a:rPr lang="en-US" altLang="en-US"/>
              <a:t> </a:t>
            </a: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</a:t>
            </a:r>
            <a:r>
              <a:rPr lang="en-US" altLang="en-US" i="1"/>
              <a:t>n</a:t>
            </a:r>
            <a:r>
              <a:rPr lang="en-US" altLang="en-US"/>
              <a:t>.</a:t>
            </a:r>
          </a:p>
        </p:txBody>
      </p:sp>
      <p:grpSp>
        <p:nvGrpSpPr>
          <p:cNvPr id="357390" name="Group 23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7402" name="Text Box 24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7403" name="Rectangle 25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1867802" name="Line 26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7392" name="Text Box 27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b   d   a </a:t>
            </a:r>
          </a:p>
        </p:txBody>
      </p:sp>
      <p:grpSp>
        <p:nvGrpSpPr>
          <p:cNvPr id="357393" name="Group 28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7400" name="Text Box 29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a   e   a</a:t>
              </a:r>
            </a:p>
          </p:txBody>
        </p:sp>
        <p:sp>
          <p:nvSpPr>
            <p:cNvPr id="357401" name="Text Box 30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   d   b </a:t>
              </a:r>
            </a:p>
          </p:txBody>
        </p:sp>
      </p:grpSp>
      <p:sp>
        <p:nvSpPr>
          <p:cNvPr id="357394" name="Text Box 45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</a:t>
            </a:r>
          </a:p>
        </p:txBody>
      </p:sp>
      <p:grpSp>
        <p:nvGrpSpPr>
          <p:cNvPr id="4" name="Group 46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7396" name="Text Box 47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 </a:t>
              </a:r>
            </a:p>
          </p:txBody>
        </p:sp>
        <p:sp>
          <p:nvSpPr>
            <p:cNvPr id="357397" name="Text Box 48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7398" name="Line 49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99" name="Line 50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77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77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77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77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77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77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67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67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677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677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677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677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67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67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677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677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8677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8677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8677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8677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7793" grpId="0"/>
      <p:bldP spid="1867794" grpId="0"/>
      <p:bldP spid="1867795" grpId="0"/>
      <p:bldP spid="1867796" grpId="0"/>
      <p:bldP spid="1867797" grpId="0"/>
      <p:bldP spid="1867798" grpId="0"/>
      <p:bldP spid="1867802" grpId="0" animBg="1"/>
    </p:bld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02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8403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8404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8405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8406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8807" name="Text Box 7"/>
          <p:cNvSpPr txBox="1">
            <a:spLocks noChangeArrowheads="1"/>
          </p:cNvSpPr>
          <p:nvPr/>
        </p:nvSpPr>
        <p:spPr bwMode="auto">
          <a:xfrm>
            <a:off x="152400" y="2957513"/>
            <a:ext cx="4275138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left friend:</a:t>
            </a:r>
          </a:p>
          <a:p>
            <a:pPr eaLnBrk="1" hangingPunct="1"/>
            <a:r>
              <a:rPr lang="en-US" altLang="en-US"/>
              <a:t>Instance: </a:t>
            </a:r>
            <a:r>
              <a:rPr lang="en-US" altLang="en-US" i="1"/>
              <a:t>C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 </a:t>
            </a:r>
            <a:r>
              <a:rPr lang="en-US" altLang="en-US" i="1"/>
              <a:t>baeaadb</a:t>
            </a:r>
            <a:endParaRPr lang="en-US" altLang="en-US" i="1">
              <a:solidFill>
                <a:schemeClr val="accent1"/>
              </a:solidFill>
            </a:endParaRPr>
          </a:p>
          <a:p>
            <a:pPr eaLnBrk="1" hangingPunct="1"/>
            <a:r>
              <a:rPr lang="en-US" altLang="en-US"/>
              <a:t>Solution: Left parsing</a:t>
            </a:r>
          </a:p>
        </p:txBody>
      </p:sp>
      <p:grpSp>
        <p:nvGrpSpPr>
          <p:cNvPr id="358408" name="Group 41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8454" name="Text Box 42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8455" name="Rectangle 43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1868859" name="Line 59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8410" name="Group 61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8452" name="Text Box 62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a   e   a</a:t>
              </a:r>
            </a:p>
          </p:txBody>
        </p:sp>
        <p:sp>
          <p:nvSpPr>
            <p:cNvPr id="358453" name="Text Box 63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   d   b </a:t>
              </a:r>
            </a:p>
          </p:txBody>
        </p:sp>
      </p:grpSp>
      <p:sp>
        <p:nvSpPr>
          <p:cNvPr id="358411" name="Text Box 66"/>
          <p:cNvSpPr txBox="1">
            <a:spLocks noChangeArrowheads="1"/>
          </p:cNvSpPr>
          <p:nvPr/>
        </p:nvSpPr>
        <p:spPr bwMode="auto">
          <a:xfrm>
            <a:off x="5462588" y="2971800"/>
            <a:ext cx="5572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C </a:t>
            </a:r>
          </a:p>
        </p:txBody>
      </p:sp>
      <p:grpSp>
        <p:nvGrpSpPr>
          <p:cNvPr id="4" name="Group 104"/>
          <p:cNvGrpSpPr>
            <a:grpSpLocks/>
          </p:cNvGrpSpPr>
          <p:nvPr/>
        </p:nvGrpSpPr>
        <p:grpSpPr bwMode="auto">
          <a:xfrm>
            <a:off x="5867400" y="2381250"/>
            <a:ext cx="3133725" cy="4398963"/>
            <a:chOff x="3696" y="1500"/>
            <a:chExt cx="1974" cy="2771"/>
          </a:xfrm>
        </p:grpSpPr>
        <p:sp>
          <p:nvSpPr>
            <p:cNvPr id="358445" name="Text Box 64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grpSp>
          <p:nvGrpSpPr>
            <p:cNvPr id="358446" name="Group 71"/>
            <p:cNvGrpSpPr>
              <a:grpSpLocks/>
            </p:cNvGrpSpPr>
            <p:nvPr/>
          </p:nvGrpSpPr>
          <p:grpSpPr bwMode="auto">
            <a:xfrm>
              <a:off x="3696" y="1776"/>
              <a:ext cx="1974" cy="2495"/>
              <a:chOff x="3696" y="1776"/>
              <a:chExt cx="1974" cy="2495"/>
            </a:xfrm>
          </p:grpSpPr>
          <p:sp>
            <p:nvSpPr>
              <p:cNvPr id="358447" name="Text Box 60"/>
              <p:cNvSpPr txBox="1">
                <a:spLocks noChangeArrowheads="1"/>
              </p:cNvSpPr>
              <p:nvPr/>
            </p:nvSpPr>
            <p:spPr bwMode="auto">
              <a:xfrm>
                <a:off x="472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   d   a </a:t>
                </a:r>
              </a:p>
            </p:txBody>
          </p:sp>
          <p:grpSp>
            <p:nvGrpSpPr>
              <p:cNvPr id="358448" name="Group 70"/>
              <p:cNvGrpSpPr>
                <a:grpSpLocks/>
              </p:cNvGrpSpPr>
              <p:nvPr/>
            </p:nvGrpSpPr>
            <p:grpSpPr bwMode="auto">
              <a:xfrm>
                <a:off x="3696" y="1776"/>
                <a:ext cx="1040" cy="450"/>
                <a:chOff x="3696" y="1776"/>
                <a:chExt cx="1040" cy="450"/>
              </a:xfrm>
            </p:grpSpPr>
            <p:sp>
              <p:nvSpPr>
                <p:cNvPr id="358449" name="Text Box 67"/>
                <p:cNvSpPr txBox="1">
                  <a:spLocks noChangeArrowheads="1"/>
                </p:cNvSpPr>
                <p:nvPr/>
              </p:nvSpPr>
              <p:spPr bwMode="auto">
                <a:xfrm>
                  <a:off x="4464" y="1861"/>
                  <a:ext cx="2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i="1"/>
                    <a:t>A</a:t>
                  </a:r>
                </a:p>
              </p:txBody>
            </p:sp>
            <p:sp>
              <p:nvSpPr>
                <p:cNvPr id="358450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3696" y="1776"/>
                  <a:ext cx="336" cy="192"/>
                </a:xfrm>
                <a:prstGeom prst="line">
                  <a:avLst/>
                </a:prstGeom>
                <a:noFill/>
                <a:ln w="254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8451" name="Line 69"/>
                <p:cNvSpPr>
                  <a:spLocks noChangeShapeType="1"/>
                </p:cNvSpPr>
                <p:nvPr/>
              </p:nvSpPr>
              <p:spPr bwMode="auto">
                <a:xfrm>
                  <a:off x="4176" y="1776"/>
                  <a:ext cx="336" cy="192"/>
                </a:xfrm>
                <a:prstGeom prst="line">
                  <a:avLst/>
                </a:prstGeom>
                <a:noFill/>
                <a:ln w="254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7" name="Group 72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8414" name="Text Box 73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8415" name="Text Box 74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8416" name="Text Box 75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8417" name="Text Box 76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8418" name="Text Box 77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8419" name="Text Box 78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8420" name="Text Box 79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8421" name="Text Box 80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8422" name="Text Box 81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8423" name="Text Box 82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8424" name="Text Box 83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8425" name="Text Box 84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8426" name="Line 85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27" name="Line 86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28" name="Line 87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29" name="Line 88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0" name="Line 89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1" name="Line 90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2" name="Line 91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3" name="Line 92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4" name="Line 93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5" name="Line 94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6" name="Line 95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7" name="Line 96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8" name="Line 97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39" name="Line 98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0" name="Line 99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1" name="Line 100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2" name="Line 101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3" name="Line 102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4" name="Line 103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18688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18688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8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6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6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8859" grpId="0" animBg="1"/>
    </p:bldLst>
  </p:timing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26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59427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59428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59429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59430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69831" name="Text Box 7"/>
          <p:cNvSpPr txBox="1">
            <a:spLocks noChangeArrowheads="1"/>
          </p:cNvSpPr>
          <p:nvPr/>
        </p:nvSpPr>
        <p:spPr bwMode="auto">
          <a:xfrm>
            <a:off x="152400" y="2971800"/>
            <a:ext cx="411956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Ask right friend:</a:t>
            </a:r>
          </a:p>
          <a:p>
            <a:pPr eaLnBrk="1" hangingPunct="1"/>
            <a:r>
              <a:rPr lang="en-US" altLang="en-US"/>
              <a:t>Instance: </a:t>
            </a:r>
            <a:r>
              <a:rPr lang="en-US" altLang="en-US" i="1"/>
              <a:t>A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 </a:t>
            </a:r>
            <a:r>
              <a:rPr lang="en-US" altLang="en-US" i="1"/>
              <a:t>bda</a:t>
            </a:r>
            <a:endParaRPr lang="en-US" altLang="en-US" i="1">
              <a:solidFill>
                <a:schemeClr val="accent1"/>
              </a:solidFill>
            </a:endParaRPr>
          </a:p>
          <a:p>
            <a:pPr eaLnBrk="1" hangingPunct="1"/>
            <a:r>
              <a:rPr lang="en-US" altLang="en-US"/>
              <a:t>Solution: Right parsing</a:t>
            </a:r>
          </a:p>
        </p:txBody>
      </p:sp>
      <p:grpSp>
        <p:nvGrpSpPr>
          <p:cNvPr id="359432" name="Group 23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9456" name="Text Box 24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59457" name="Rectangle 25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sp>
        <p:nvSpPr>
          <p:cNvPr id="359433" name="Text Box 36"/>
          <p:cNvSpPr txBox="1">
            <a:spLocks noChangeArrowheads="1"/>
          </p:cNvSpPr>
          <p:nvPr/>
        </p:nvSpPr>
        <p:spPr bwMode="auto">
          <a:xfrm>
            <a:off x="7086600" y="2954338"/>
            <a:ext cx="431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A</a:t>
            </a:r>
          </a:p>
        </p:txBody>
      </p:sp>
      <p:grpSp>
        <p:nvGrpSpPr>
          <p:cNvPr id="3" name="Group 71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59445" name="Text Box 72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59446" name="Text Box 73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9447" name="Text Box 74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59448" name="Text Box 75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59449" name="Line 76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0" name="Line 77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1" name="Line 78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2" name="Line 79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3" name="Line 80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4" name="Line 81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5" name="Line 82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9435" name="Text Box 83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b   d   a </a:t>
            </a:r>
          </a:p>
        </p:txBody>
      </p:sp>
      <p:grpSp>
        <p:nvGrpSpPr>
          <p:cNvPr id="4" name="Group 88"/>
          <p:cNvGrpSpPr>
            <a:grpSpLocks/>
          </p:cNvGrpSpPr>
          <p:nvPr/>
        </p:nvGrpSpPr>
        <p:grpSpPr bwMode="auto">
          <a:xfrm>
            <a:off x="4038600" y="2381250"/>
            <a:ext cx="3470275" cy="4476750"/>
            <a:chOff x="2544" y="1500"/>
            <a:chExt cx="2186" cy="2820"/>
          </a:xfrm>
        </p:grpSpPr>
        <p:sp>
          <p:nvSpPr>
            <p:cNvPr id="359437" name="Text Box 33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59438" name="Text Box 35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 </a:t>
              </a:r>
            </a:p>
          </p:txBody>
        </p:sp>
        <p:sp>
          <p:nvSpPr>
            <p:cNvPr id="359439" name="Line 37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0" name="Line 38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441" name="Group 84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59443" name="Text Box 85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   a   e   a</a:t>
                </a:r>
              </a:p>
            </p:txBody>
          </p:sp>
          <p:sp>
            <p:nvSpPr>
              <p:cNvPr id="359444" name="Text Box 86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   d   b </a:t>
                </a:r>
              </a:p>
            </p:txBody>
          </p:sp>
        </p:grpSp>
        <p:sp>
          <p:nvSpPr>
            <p:cNvPr id="359442" name="Line 87"/>
            <p:cNvSpPr>
              <a:spLocks noChangeShapeType="1"/>
            </p:cNvSpPr>
            <p:nvPr/>
          </p:nvSpPr>
          <p:spPr bwMode="auto">
            <a:xfrm flipH="1" flipV="1">
              <a:off x="4683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50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T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AB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CA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TT</a:t>
            </a:r>
          </a:p>
        </p:txBody>
      </p:sp>
      <p:sp>
        <p:nvSpPr>
          <p:cNvPr id="360451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A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AA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BT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a</a:t>
            </a:r>
          </a:p>
        </p:txBody>
      </p:sp>
      <p:sp>
        <p:nvSpPr>
          <p:cNvPr id="360452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B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TA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BC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e</a:t>
            </a:r>
          </a:p>
        </p:txBody>
      </p:sp>
      <p:sp>
        <p:nvSpPr>
          <p:cNvPr id="360453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/>
              <a:t>C</a:t>
            </a:r>
            <a:r>
              <a:rPr lang="en-US" altLang="en-US" sz="2400"/>
              <a:t>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CB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AC</a:t>
            </a:r>
          </a:p>
          <a:p>
            <a:pPr eaLnBrk="1" hangingPunct="1">
              <a:buFontTx/>
              <a:buNone/>
            </a:pPr>
            <a:r>
              <a:rPr lang="en-US" altLang="en-US" sz="2400"/>
              <a:t>   </a:t>
            </a:r>
            <a:r>
              <a:rPr lang="en-US" altLang="en-US" sz="2400">
                <a:sym typeface="Symbol" pitchFamily="18" charset="2"/>
              </a:rPr>
              <a:t></a:t>
            </a:r>
            <a:r>
              <a:rPr lang="en-US" altLang="en-US" sz="2400"/>
              <a:t> </a:t>
            </a:r>
            <a:r>
              <a:rPr lang="en-US" altLang="en-US" sz="2400" i="1"/>
              <a:t>c</a:t>
            </a:r>
            <a:r>
              <a:rPr lang="en-US" altLang="en-US" sz="2400"/>
              <a:t> </a:t>
            </a:r>
          </a:p>
          <a:p>
            <a:pPr eaLnBrk="1" hangingPunct="1">
              <a:buFontTx/>
              <a:buNone/>
            </a:pPr>
            <a:r>
              <a:rPr lang="en-US" altLang="en-US" sz="2400">
                <a:sym typeface="Symbol" pitchFamily="18" charset="2"/>
              </a:rPr>
              <a:t>   </a:t>
            </a:r>
            <a:r>
              <a:rPr lang="en-US" altLang="en-US" sz="2400"/>
              <a:t> </a:t>
            </a:r>
            <a:r>
              <a:rPr lang="en-US" altLang="en-US" sz="2400" i="1"/>
              <a:t>d</a:t>
            </a:r>
          </a:p>
        </p:txBody>
      </p:sp>
      <p:sp>
        <p:nvSpPr>
          <p:cNvPr id="360454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Parsing</a:t>
            </a:r>
          </a:p>
        </p:txBody>
      </p:sp>
      <p:sp>
        <p:nvSpPr>
          <p:cNvPr id="1870855" name="Text Box 7"/>
          <p:cNvSpPr txBox="1">
            <a:spLocks noChangeArrowheads="1"/>
          </p:cNvSpPr>
          <p:nvPr/>
        </p:nvSpPr>
        <p:spPr bwMode="auto">
          <a:xfrm>
            <a:off x="152400" y="2971800"/>
            <a:ext cx="4154488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Combine:</a:t>
            </a:r>
          </a:p>
          <a:p>
            <a:pPr eaLnBrk="1" hangingPunct="1"/>
            <a:r>
              <a:rPr lang="en-US" altLang="en-US"/>
              <a:t>Instance: </a:t>
            </a:r>
          </a:p>
          <a:p>
            <a:pPr eaLnBrk="1" hangingPunct="1"/>
            <a:r>
              <a:rPr lang="en-US" altLang="en-US"/>
              <a:t>Bird’s Answer</a:t>
            </a:r>
          </a:p>
          <a:p>
            <a:pPr eaLnBrk="1" hangingPunct="1"/>
            <a:r>
              <a:rPr lang="en-US" altLang="en-US"/>
              <a:t>Left Friend’s Answer</a:t>
            </a:r>
          </a:p>
          <a:p>
            <a:pPr eaLnBrk="1" hangingPunct="1"/>
            <a:r>
              <a:rPr lang="en-US" altLang="en-US"/>
              <a:t>Right Friend’s Answer </a:t>
            </a:r>
          </a:p>
        </p:txBody>
      </p:sp>
      <p:grpSp>
        <p:nvGrpSpPr>
          <p:cNvPr id="360456" name="Group 58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60514" name="Text Box 59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Input</a:t>
              </a:r>
              <a:r>
                <a:rPr lang="en-US" altLang="en-US"/>
                <a:t>: </a:t>
              </a:r>
            </a:p>
          </p:txBody>
        </p:sp>
        <p:sp>
          <p:nvSpPr>
            <p:cNvPr id="360515" name="Rectangle 60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2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3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  <a:r>
                <a:rPr lang="en-US" altLang="en-US"/>
                <a:t>  </a:t>
              </a:r>
            </a:p>
          </p:txBody>
        </p:sp>
      </p:grpSp>
      <p:grpSp>
        <p:nvGrpSpPr>
          <p:cNvPr id="3" name="Group 67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60483" name="Text Box 68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0484" name="Text Box 69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0485" name="Text Box 70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60486" name="Text Box 71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0487" name="Text Box 72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60488" name="Text Box 73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60489" name="Text Box 74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60490" name="Text Box 75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0491" name="Text Box 76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60492" name="Text Box 77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60493" name="Text Box 78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0494" name="Text Box 79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60495" name="Line 80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6" name="Line 81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7" name="Line 82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8" name="Line 83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9" name="Line 84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0" name="Line 85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1" name="Line 86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2" name="Line 87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3" name="Line 88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4" name="Line 89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5" name="Line 90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6" name="Line 91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7" name="Line 92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8" name="Line 93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9" name="Line 94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0" name="Line 95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1" name="Line 96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2" name="Line 97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3" name="Line 98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99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60472" name="Text Box 100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</a:t>
              </a:r>
            </a:p>
          </p:txBody>
        </p:sp>
        <p:sp>
          <p:nvSpPr>
            <p:cNvPr id="360473" name="Text Box 101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60474" name="Text Box 102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60475" name="Text Box 103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0476" name="Line 104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7" name="Line 105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8" name="Line 106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9" name="Line 107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0" name="Line 108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1" name="Line 109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2" name="Line 110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116"/>
          <p:cNvGrpSpPr>
            <a:grpSpLocks/>
          </p:cNvGrpSpPr>
          <p:nvPr/>
        </p:nvGrpSpPr>
        <p:grpSpPr bwMode="auto">
          <a:xfrm>
            <a:off x="4038600" y="2381250"/>
            <a:ext cx="4962525" cy="4400550"/>
            <a:chOff x="2544" y="1500"/>
            <a:chExt cx="3126" cy="2772"/>
          </a:xfrm>
        </p:grpSpPr>
        <p:sp>
          <p:nvSpPr>
            <p:cNvPr id="360467" name="Text Box 61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</a:t>
              </a:r>
            </a:p>
          </p:txBody>
        </p:sp>
        <p:sp>
          <p:nvSpPr>
            <p:cNvPr id="360468" name="Text Box 111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b   d   a </a:t>
              </a:r>
            </a:p>
          </p:txBody>
        </p:sp>
        <p:grpSp>
          <p:nvGrpSpPr>
            <p:cNvPr id="360469" name="Group 112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60470" name="Text Box 113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b   a   e   a</a:t>
                </a:r>
              </a:p>
            </p:txBody>
          </p:sp>
          <p:sp>
            <p:nvSpPr>
              <p:cNvPr id="360471" name="Text Box 114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   d   b </a:t>
                </a:r>
              </a:p>
            </p:txBody>
          </p:sp>
        </p:grpSp>
      </p:grpSp>
      <p:grpSp>
        <p:nvGrpSpPr>
          <p:cNvPr id="7" name="Group 117"/>
          <p:cNvGrpSpPr>
            <a:grpSpLocks/>
          </p:cNvGrpSpPr>
          <p:nvPr/>
        </p:nvGrpSpPr>
        <p:grpSpPr bwMode="auto">
          <a:xfrm>
            <a:off x="5462588" y="2819400"/>
            <a:ext cx="2055812" cy="4038600"/>
            <a:chOff x="3441" y="1776"/>
            <a:chExt cx="1295" cy="2544"/>
          </a:xfrm>
        </p:grpSpPr>
        <p:grpSp>
          <p:nvGrpSpPr>
            <p:cNvPr id="360461" name="Group 62"/>
            <p:cNvGrpSpPr>
              <a:grpSpLocks/>
            </p:cNvGrpSpPr>
            <p:nvPr/>
          </p:nvGrpSpPr>
          <p:grpSpPr bwMode="auto">
            <a:xfrm>
              <a:off x="3441" y="1776"/>
              <a:ext cx="1295" cy="461"/>
              <a:chOff x="3441" y="1776"/>
              <a:chExt cx="1295" cy="461"/>
            </a:xfrm>
          </p:grpSpPr>
          <p:sp>
            <p:nvSpPr>
              <p:cNvPr id="360463" name="Text Box 63"/>
              <p:cNvSpPr txBox="1">
                <a:spLocks noChangeArrowheads="1"/>
              </p:cNvSpPr>
              <p:nvPr/>
            </p:nvSpPr>
            <p:spPr bwMode="auto">
              <a:xfrm>
                <a:off x="3441" y="1872"/>
                <a:ext cx="3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C </a:t>
                </a:r>
              </a:p>
            </p:txBody>
          </p:sp>
          <p:sp>
            <p:nvSpPr>
              <p:cNvPr id="360464" name="Text Box 64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i="1"/>
                  <a:t>A</a:t>
                </a:r>
              </a:p>
            </p:txBody>
          </p:sp>
          <p:sp>
            <p:nvSpPr>
              <p:cNvPr id="360465" name="Line 65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6" name="Line 66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0462" name="Line 115"/>
            <p:cNvSpPr>
              <a:spLocks noChangeShapeType="1"/>
            </p:cNvSpPr>
            <p:nvPr/>
          </p:nvSpPr>
          <p:spPr bwMode="auto">
            <a:xfrm flipH="1" flipV="1">
              <a:off x="4683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0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0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08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08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708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708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708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708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708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708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1474" name="Picture 2" descr="capture7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04800" y="381000"/>
            <a:ext cx="9372600" cy="830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61475" name="Rectangle 3"/>
          <p:cNvSpPr>
            <a:spLocks noChangeArrowheads="1"/>
          </p:cNvSpPr>
          <p:nvPr/>
        </p:nvSpPr>
        <p:spPr bwMode="auto">
          <a:xfrm>
            <a:off x="0" y="6096000"/>
            <a:ext cx="9144000" cy="13716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 useBgFill="1">
        <p:nvSpPr>
          <p:cNvPr id="361476" name="Rectangle 4"/>
          <p:cNvSpPr>
            <a:spLocks noChangeArrowheads="1"/>
          </p:cNvSpPr>
          <p:nvPr/>
        </p:nvSpPr>
        <p:spPr bwMode="auto">
          <a:xfrm>
            <a:off x="-533400" y="0"/>
            <a:ext cx="838200" cy="76962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2498" name="Group 2"/>
          <p:cNvGrpSpPr>
            <a:grpSpLocks/>
          </p:cNvGrpSpPr>
          <p:nvPr/>
        </p:nvGrpSpPr>
        <p:grpSpPr bwMode="auto">
          <a:xfrm>
            <a:off x="762000" y="3657600"/>
            <a:ext cx="2286000" cy="1524000"/>
            <a:chOff x="432" y="3072"/>
            <a:chExt cx="1440" cy="960"/>
          </a:xfrm>
        </p:grpSpPr>
        <p:sp>
          <p:nvSpPr>
            <p:cNvPr id="362518" name="Text Box 3"/>
            <p:cNvSpPr txBox="1">
              <a:spLocks noChangeArrowheads="1"/>
            </p:cNvSpPr>
            <p:nvPr/>
          </p:nvSpPr>
          <p:spPr bwMode="auto">
            <a:xfrm>
              <a:off x="432" y="3235"/>
              <a:ext cx="7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Time?</a:t>
              </a:r>
            </a:p>
          </p:txBody>
        </p:sp>
        <p:grpSp>
          <p:nvGrpSpPr>
            <p:cNvPr id="362519" name="Group 4"/>
            <p:cNvGrpSpPr>
              <a:grpSpLocks/>
            </p:cNvGrpSpPr>
            <p:nvPr/>
          </p:nvGrpSpPr>
          <p:grpSpPr bwMode="auto">
            <a:xfrm>
              <a:off x="1344" y="3072"/>
              <a:ext cx="528" cy="960"/>
              <a:chOff x="1681" y="3025"/>
              <a:chExt cx="512" cy="1103"/>
            </a:xfrm>
          </p:grpSpPr>
          <p:grpSp>
            <p:nvGrpSpPr>
              <p:cNvPr id="362520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2524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25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26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27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28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29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62521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2522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23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362499" name="Line 15"/>
          <p:cNvSpPr>
            <a:spLocks noChangeShapeType="1"/>
          </p:cNvSpPr>
          <p:nvPr/>
        </p:nvSpPr>
        <p:spPr bwMode="auto">
          <a:xfrm>
            <a:off x="2770188" y="1219200"/>
            <a:ext cx="15240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0" name="Line 16"/>
          <p:cNvSpPr>
            <a:spLocks noChangeShapeType="1"/>
          </p:cNvSpPr>
          <p:nvPr/>
        </p:nvSpPr>
        <p:spPr bwMode="auto">
          <a:xfrm flipH="1">
            <a:off x="1322388" y="1219200"/>
            <a:ext cx="14478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1" name="Rectangle 17"/>
          <p:cNvSpPr>
            <a:spLocks noChangeArrowheads="1"/>
          </p:cNvSpPr>
          <p:nvPr/>
        </p:nvSpPr>
        <p:spPr bwMode="auto">
          <a:xfrm>
            <a:off x="285750" y="5638800"/>
            <a:ext cx="7029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Same as the </a:t>
            </a:r>
            <a:r>
              <a:rPr lang="en-US" altLang="en-US" b="1"/>
              <a:t>brute</a:t>
            </a:r>
            <a:r>
              <a:rPr lang="en-US" altLang="en-US"/>
              <a:t> </a:t>
            </a:r>
            <a:r>
              <a:rPr lang="en-US" altLang="en-US" b="1"/>
              <a:t>force</a:t>
            </a:r>
            <a:r>
              <a:rPr lang="en-US" altLang="en-US"/>
              <a:t> algorithm </a:t>
            </a:r>
            <a:br>
              <a:rPr lang="en-US" altLang="en-US"/>
            </a:br>
            <a:r>
              <a:rPr lang="en-US" altLang="en-US"/>
              <a:t>that tries each solution.</a:t>
            </a:r>
          </a:p>
        </p:txBody>
      </p:sp>
      <p:sp>
        <p:nvSpPr>
          <p:cNvPr id="362502" name="Line 18"/>
          <p:cNvSpPr>
            <a:spLocks noChangeShapeType="1"/>
          </p:cNvSpPr>
          <p:nvPr/>
        </p:nvSpPr>
        <p:spPr bwMode="auto">
          <a:xfrm>
            <a:off x="1336675" y="1833563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3" name="Line 19"/>
          <p:cNvSpPr>
            <a:spLocks noChangeShapeType="1"/>
          </p:cNvSpPr>
          <p:nvPr/>
        </p:nvSpPr>
        <p:spPr bwMode="auto">
          <a:xfrm flipH="1">
            <a:off x="650875" y="1833563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4" name="Line 20"/>
          <p:cNvSpPr>
            <a:spLocks noChangeShapeType="1"/>
          </p:cNvSpPr>
          <p:nvPr/>
        </p:nvSpPr>
        <p:spPr bwMode="auto">
          <a:xfrm>
            <a:off x="4294188" y="1862138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5" name="Line 21"/>
          <p:cNvSpPr>
            <a:spLocks noChangeShapeType="1"/>
          </p:cNvSpPr>
          <p:nvPr/>
        </p:nvSpPr>
        <p:spPr bwMode="auto">
          <a:xfrm flipH="1">
            <a:off x="3608388" y="1862138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6" name="Line 22"/>
          <p:cNvSpPr>
            <a:spLocks noChangeShapeType="1"/>
          </p:cNvSpPr>
          <p:nvPr/>
        </p:nvSpPr>
        <p:spPr bwMode="auto">
          <a:xfrm flipH="1">
            <a:off x="457200" y="23622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7" name="Line 23"/>
          <p:cNvSpPr>
            <a:spLocks noChangeShapeType="1"/>
          </p:cNvSpPr>
          <p:nvPr/>
        </p:nvSpPr>
        <p:spPr bwMode="auto">
          <a:xfrm flipH="1">
            <a:off x="0" y="2362200"/>
            <a:ext cx="6858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8" name="Line 24"/>
          <p:cNvSpPr>
            <a:spLocks noChangeShapeType="1"/>
          </p:cNvSpPr>
          <p:nvPr/>
        </p:nvSpPr>
        <p:spPr bwMode="auto">
          <a:xfrm>
            <a:off x="1909763" y="2381250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09" name="Line 25"/>
          <p:cNvSpPr>
            <a:spLocks noChangeShapeType="1"/>
          </p:cNvSpPr>
          <p:nvPr/>
        </p:nvSpPr>
        <p:spPr bwMode="auto">
          <a:xfrm flipH="1">
            <a:off x="1738313" y="2362200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10" name="Line 26"/>
          <p:cNvSpPr>
            <a:spLocks noChangeShapeType="1"/>
          </p:cNvSpPr>
          <p:nvPr/>
        </p:nvSpPr>
        <p:spPr bwMode="auto">
          <a:xfrm>
            <a:off x="3633788" y="2428875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11" name="Line 27"/>
          <p:cNvSpPr>
            <a:spLocks noChangeShapeType="1"/>
          </p:cNvSpPr>
          <p:nvPr/>
        </p:nvSpPr>
        <p:spPr bwMode="auto">
          <a:xfrm flipH="1">
            <a:off x="3429000" y="2409825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12" name="Line 28"/>
          <p:cNvSpPr>
            <a:spLocks noChangeShapeType="1"/>
          </p:cNvSpPr>
          <p:nvPr/>
        </p:nvSpPr>
        <p:spPr bwMode="auto">
          <a:xfrm>
            <a:off x="4876800" y="2438400"/>
            <a:ext cx="90488" cy="5857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13" name="Line 29"/>
          <p:cNvSpPr>
            <a:spLocks noChangeShapeType="1"/>
          </p:cNvSpPr>
          <p:nvPr/>
        </p:nvSpPr>
        <p:spPr bwMode="auto">
          <a:xfrm flipH="1">
            <a:off x="4648200" y="24384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2514" name="Rectangle 30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Same as Brute Force Algorithm</a:t>
            </a:r>
          </a:p>
        </p:txBody>
      </p:sp>
      <p:sp>
        <p:nvSpPr>
          <p:cNvPr id="362515" name="Text Box 31"/>
          <p:cNvSpPr txBox="1">
            <a:spLocks noChangeArrowheads="1"/>
          </p:cNvSpPr>
          <p:nvPr/>
        </p:nvSpPr>
        <p:spPr bwMode="auto">
          <a:xfrm>
            <a:off x="4217988" y="990600"/>
            <a:ext cx="396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try each of 2 bird ans.</a:t>
            </a:r>
          </a:p>
        </p:txBody>
      </p:sp>
      <p:sp>
        <p:nvSpPr>
          <p:cNvPr id="362516" name="Text Box 32"/>
          <p:cNvSpPr txBox="1">
            <a:spLocks noChangeArrowheads="1"/>
          </p:cNvSpPr>
          <p:nvPr/>
        </p:nvSpPr>
        <p:spPr bwMode="auto">
          <a:xfrm>
            <a:off x="4973638" y="15240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friends tries 2</a:t>
            </a:r>
          </a:p>
        </p:txBody>
      </p:sp>
      <p:sp>
        <p:nvSpPr>
          <p:cNvPr id="362517" name="Text Box 33"/>
          <p:cNvSpPr txBox="1">
            <a:spLocks noChangeArrowheads="1"/>
          </p:cNvSpPr>
          <p:nvPr/>
        </p:nvSpPr>
        <p:spPr bwMode="auto">
          <a:xfrm>
            <a:off x="4973638" y="25146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friends tries 2</a:t>
            </a: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 dirty="0">
                <a:solidFill>
                  <a:schemeClr val="tx2"/>
                </a:solidFill>
              </a:rPr>
              <a:t>Memoization</a:t>
            </a:r>
          </a:p>
        </p:txBody>
      </p:sp>
      <p:sp>
        <p:nvSpPr>
          <p:cNvPr id="363523" name="Rectangle 3"/>
          <p:cNvSpPr>
            <a:spLocks noChangeArrowheads="1"/>
          </p:cNvSpPr>
          <p:nvPr/>
        </p:nvSpPr>
        <p:spPr bwMode="auto">
          <a:xfrm>
            <a:off x="1143000" y="1143000"/>
            <a:ext cx="876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Assign one friend to each sub-instance.</a:t>
            </a:r>
          </a:p>
        </p:txBody>
      </p:sp>
      <p:pic>
        <p:nvPicPr>
          <p:cNvPr id="363524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3525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363673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674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75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6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7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8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9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0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1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2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83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84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85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86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687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26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363658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659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60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1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2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3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4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5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6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7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68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69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70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71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672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27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363643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644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45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6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7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8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9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0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1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2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53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54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55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56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657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28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363628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629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30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1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2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3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4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5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6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7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38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39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40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41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642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29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363613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614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15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6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7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8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9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0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1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2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23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24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25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26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627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30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363598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599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00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1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2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3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4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5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6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7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08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09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10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611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612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31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363583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584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85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6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7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8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9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0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1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2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93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94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95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96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597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32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363568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569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70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1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2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3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4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5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6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7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78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79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80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81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582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33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363553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554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55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6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7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8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9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0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1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2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63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64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65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66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567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34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363538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3539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40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1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2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3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4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5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6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7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48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49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50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63551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63552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63535" name="Group 165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363536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“Which is 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363537" name="Text Box 167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64550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64552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4556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57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58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59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60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61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64553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4554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55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64551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Determine the complete set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1874960" name="Rectangle 16"/>
          <p:cNvSpPr>
            <a:spLocks noChangeArrowheads="1"/>
          </p:cNvSpPr>
          <p:nvPr/>
        </p:nvSpPr>
        <p:spPr bwMode="auto">
          <a:xfrm>
            <a:off x="1143000" y="2163763"/>
            <a:ext cx="8001000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algorithm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friends, …</a:t>
            </a:r>
          </a:p>
        </p:txBody>
      </p:sp>
      <p:sp>
        <p:nvSpPr>
          <p:cNvPr id="1874961" name="Rectangle 17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49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49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749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749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749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749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4961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230313" y="0"/>
            <a:ext cx="7018337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Bird/Friend - Best of the Best </a:t>
            </a:r>
          </a:p>
        </p:txBody>
      </p:sp>
      <p:sp>
        <p:nvSpPr>
          <p:cNvPr id="15" name="Text Box 33"/>
          <p:cNvSpPr txBox="1">
            <a:spLocks noChangeArrowheads="1"/>
          </p:cNvSpPr>
          <p:nvPr/>
        </p:nvSpPr>
        <p:spPr bwMode="auto">
          <a:xfrm>
            <a:off x="152400" y="681038"/>
            <a:ext cx="6411913" cy="206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Constructing </a:t>
            </a:r>
            <a:r>
              <a:rPr lang="en-US" altLang="en-US" i="1">
                <a:solidFill>
                  <a:schemeClr val="accent1"/>
                </a:solidFill>
              </a:rPr>
              <a:t>optS</a:t>
            </a:r>
            <a:r>
              <a:rPr lang="en-US" altLang="en-US" i="1" baseline="-25000">
                <a:solidFill>
                  <a:schemeClr val="accent1"/>
                </a:solidFill>
              </a:rPr>
              <a:t>&lt;I,k&gt; </a:t>
            </a:r>
            <a:r>
              <a:rPr lang="en-US" altLang="en-US"/>
              <a:t>: </a:t>
            </a:r>
          </a:p>
          <a:p>
            <a:pPr eaLnBrk="1" hangingPunct="1">
              <a:buFontTx/>
              <a:buNone/>
            </a:pPr>
            <a:r>
              <a:rPr lang="en-US" altLang="en-US"/>
              <a:t>  the optimum solution</a:t>
            </a:r>
          </a:p>
          <a:p>
            <a:pPr eaLnBrk="1" hangingPunct="1">
              <a:buFontTx/>
              <a:buNone/>
            </a:pPr>
            <a:r>
              <a:rPr lang="en-US" altLang="en-US"/>
              <a:t>  for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</a:p>
          <a:p>
            <a:pPr eaLnBrk="1" hangingPunct="1">
              <a:buFontTx/>
              <a:buNone/>
            </a:pPr>
            <a:r>
              <a:rPr lang="en-US" altLang="en-US"/>
              <a:t>  consistent with the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 i="1" baseline="30000">
                <a:solidFill>
                  <a:schemeClr val="accent1"/>
                </a:solidFill>
              </a:rPr>
              <a:t>th</a:t>
            </a:r>
            <a:r>
              <a:rPr lang="en-US" altLang="en-US"/>
              <a:t> bird' s answer.</a:t>
            </a:r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6451600" y="3276600"/>
            <a:ext cx="1168400" cy="838200"/>
            <a:chOff x="6451600" y="3276508"/>
            <a:chExt cx="1168400" cy="838292"/>
          </a:xfrm>
        </p:grpSpPr>
        <p:pic>
          <p:nvPicPr>
            <p:cNvPr id="31781" name="Picture 50" descr="an02380_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1600" y="3276508"/>
              <a:ext cx="635000" cy="68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782" name="Line 20"/>
            <p:cNvSpPr>
              <a:spLocks noChangeShapeType="1"/>
            </p:cNvSpPr>
            <p:nvPr/>
          </p:nvSpPr>
          <p:spPr bwMode="auto">
            <a:xfrm flipH="1">
              <a:off x="6553200" y="3505200"/>
              <a:ext cx="1066800" cy="6096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" name="Group 8"/>
          <p:cNvGrpSpPr>
            <a:grpSpLocks/>
          </p:cNvGrpSpPr>
          <p:nvPr/>
        </p:nvGrpSpPr>
        <p:grpSpPr bwMode="auto">
          <a:xfrm>
            <a:off x="6019800" y="4191000"/>
            <a:ext cx="1447800" cy="2362200"/>
            <a:chOff x="6019800" y="4191000"/>
            <a:chExt cx="1447800" cy="2362200"/>
          </a:xfrm>
        </p:grpSpPr>
        <p:grpSp>
          <p:nvGrpSpPr>
            <p:cNvPr id="31764" name="Group 4"/>
            <p:cNvGrpSpPr>
              <a:grpSpLocks/>
            </p:cNvGrpSpPr>
            <p:nvPr/>
          </p:nvGrpSpPr>
          <p:grpSpPr bwMode="auto">
            <a:xfrm>
              <a:off x="6019800" y="4576374"/>
              <a:ext cx="430315" cy="986226"/>
              <a:chOff x="3309" y="2976"/>
              <a:chExt cx="484" cy="1010"/>
            </a:xfrm>
          </p:grpSpPr>
          <p:sp>
            <p:nvSpPr>
              <p:cNvPr id="31766" name="Freeform 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767" name="Group 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31768" name="Freeform 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9" name="Freeform 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0" name="Freeform 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1" name="Freeform 1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0 h 1160"/>
                    <a:gd name="T18" fmla="*/ 0 w 383"/>
                    <a:gd name="T19" fmla="*/ 0 h 1160"/>
                    <a:gd name="T20" fmla="*/ 0 w 383"/>
                    <a:gd name="T21" fmla="*/ 0 h 1160"/>
                    <a:gd name="T22" fmla="*/ 0 w 383"/>
                    <a:gd name="T23" fmla="*/ 0 h 1160"/>
                    <a:gd name="T24" fmla="*/ 0 w 383"/>
                    <a:gd name="T25" fmla="*/ 0 h 1160"/>
                    <a:gd name="T26" fmla="*/ 0 w 383"/>
                    <a:gd name="T27" fmla="*/ 0 h 1160"/>
                    <a:gd name="T28" fmla="*/ 0 w 383"/>
                    <a:gd name="T29" fmla="*/ 0 h 1160"/>
                    <a:gd name="T30" fmla="*/ 0 w 383"/>
                    <a:gd name="T31" fmla="*/ 0 h 1160"/>
                    <a:gd name="T32" fmla="*/ 0 w 383"/>
                    <a:gd name="T33" fmla="*/ 0 h 1160"/>
                    <a:gd name="T34" fmla="*/ 0 w 383"/>
                    <a:gd name="T35" fmla="*/ 0 h 1160"/>
                    <a:gd name="T36" fmla="*/ 0 w 383"/>
                    <a:gd name="T37" fmla="*/ 0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2" name="Freeform 1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0 h 1027"/>
                    <a:gd name="T20" fmla="*/ 0 w 461"/>
                    <a:gd name="T21" fmla="*/ 0 h 1027"/>
                    <a:gd name="T22" fmla="*/ 0 w 461"/>
                    <a:gd name="T23" fmla="*/ 0 h 1027"/>
                    <a:gd name="T24" fmla="*/ 0 w 461"/>
                    <a:gd name="T25" fmla="*/ 0 h 1027"/>
                    <a:gd name="T26" fmla="*/ 0 w 461"/>
                    <a:gd name="T27" fmla="*/ 0 h 1027"/>
                    <a:gd name="T28" fmla="*/ 0 w 461"/>
                    <a:gd name="T29" fmla="*/ 0 h 1027"/>
                    <a:gd name="T30" fmla="*/ 0 w 461"/>
                    <a:gd name="T31" fmla="*/ 0 h 1027"/>
                    <a:gd name="T32" fmla="*/ 0 w 461"/>
                    <a:gd name="T33" fmla="*/ 0 h 1027"/>
                    <a:gd name="T34" fmla="*/ 0 w 461"/>
                    <a:gd name="T35" fmla="*/ 0 h 1027"/>
                    <a:gd name="T36" fmla="*/ 0 w 461"/>
                    <a:gd name="T37" fmla="*/ 0 h 1027"/>
                    <a:gd name="T38" fmla="*/ 0 w 461"/>
                    <a:gd name="T39" fmla="*/ 0 h 1027"/>
                    <a:gd name="T40" fmla="*/ 0 w 461"/>
                    <a:gd name="T41" fmla="*/ 0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3" name="Freeform 1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4" name="Freeform 1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5" name="Oval 1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1776" name="Oval 1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1777" name="Oval 1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1778" name="Oval 1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1779" name="Oval 1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31780" name="Oval 1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765" name="Freeform 28"/>
            <p:cNvSpPr>
              <a:spLocks/>
            </p:cNvSpPr>
            <p:nvPr/>
          </p:nvSpPr>
          <p:spPr bwMode="auto">
            <a:xfrm>
              <a:off x="6553200" y="4191000"/>
              <a:ext cx="914400" cy="2362200"/>
            </a:xfrm>
            <a:custGeom>
              <a:avLst/>
              <a:gdLst>
                <a:gd name="T0" fmla="*/ 2147483647 w 576"/>
                <a:gd name="T1" fmla="*/ 0 h 1488"/>
                <a:gd name="T2" fmla="*/ 0 w 576"/>
                <a:gd name="T3" fmla="*/ 2147483647 h 1488"/>
                <a:gd name="T4" fmla="*/ 2147483647 w 576"/>
                <a:gd name="T5" fmla="*/ 2147483647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10"/>
          <p:cNvGrpSpPr>
            <a:grpSpLocks/>
          </p:cNvGrpSpPr>
          <p:nvPr/>
        </p:nvGrpSpPr>
        <p:grpSpPr bwMode="auto">
          <a:xfrm>
            <a:off x="304800" y="3048000"/>
            <a:ext cx="4162425" cy="762000"/>
            <a:chOff x="304800" y="3048000"/>
            <a:chExt cx="4161699" cy="762000"/>
          </a:xfrm>
        </p:grpSpPr>
        <p:grpSp>
          <p:nvGrpSpPr>
            <p:cNvPr id="31756" name="Group 190"/>
            <p:cNvGrpSpPr>
              <a:grpSpLocks/>
            </p:cNvGrpSpPr>
            <p:nvPr/>
          </p:nvGrpSpPr>
          <p:grpSpPr bwMode="auto">
            <a:xfrm>
              <a:off x="304800" y="3048000"/>
              <a:ext cx="457200" cy="762000"/>
              <a:chOff x="2432" y="1328"/>
              <a:chExt cx="906" cy="2075"/>
            </a:xfrm>
          </p:grpSpPr>
          <p:sp>
            <p:nvSpPr>
              <p:cNvPr id="31758" name="Freeform 191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Freeform 192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0" name="Freeform 193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194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195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Freeform 196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7" name="Text Box 33"/>
            <p:cNvSpPr txBox="1">
              <a:spLocks noChangeArrowheads="1"/>
            </p:cNvSpPr>
            <p:nvPr/>
          </p:nvSpPr>
          <p:spPr bwMode="auto">
            <a:xfrm>
              <a:off x="861025" y="3057585"/>
              <a:ext cx="360547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Given my instance </a:t>
              </a:r>
              <a:r>
                <a:rPr lang="en-US" altLang="en-US" i="1">
                  <a:solidFill>
                    <a:schemeClr val="accent1"/>
                  </a:solidFill>
                </a:rPr>
                <a:t>I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81" name="Freeform 35"/>
          <p:cNvSpPr>
            <a:spLocks/>
          </p:cNvSpPr>
          <p:nvPr/>
        </p:nvSpPr>
        <p:spPr bwMode="auto">
          <a:xfrm>
            <a:off x="7162800" y="3419475"/>
            <a:ext cx="715963" cy="3209925"/>
          </a:xfrm>
          <a:custGeom>
            <a:avLst/>
            <a:gdLst>
              <a:gd name="T0" fmla="*/ 1319770635 w 12274"/>
              <a:gd name="T1" fmla="*/ 0 h 10000"/>
              <a:gd name="T2" fmla="*/ 15260617 w 12274"/>
              <a:gd name="T3" fmla="*/ 2147483647 h 10000"/>
              <a:gd name="T4" fmla="*/ 2147483647 w 12274"/>
              <a:gd name="T5" fmla="*/ 2147483647 h 10000"/>
              <a:gd name="T6" fmla="*/ 1081542084 w 12274"/>
              <a:gd name="T7" fmla="*/ 2147483647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2274" h="10000">
                <a:moveTo>
                  <a:pt x="6659" y="0"/>
                </a:moveTo>
                <a:cubicBezTo>
                  <a:pt x="6473" y="718"/>
                  <a:pt x="-825" y="2463"/>
                  <a:pt x="77" y="3524"/>
                </a:cubicBezTo>
                <a:cubicBezTo>
                  <a:pt x="979" y="4585"/>
                  <a:pt x="10576" y="5462"/>
                  <a:pt x="12071" y="6366"/>
                </a:cubicBezTo>
                <a:cubicBezTo>
                  <a:pt x="13565" y="7270"/>
                  <a:pt x="6353" y="9276"/>
                  <a:pt x="5457" y="1000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4" name="Text Box 33"/>
          <p:cNvSpPr txBox="1">
            <a:spLocks noChangeArrowheads="1"/>
          </p:cNvSpPr>
          <p:nvPr/>
        </p:nvSpPr>
        <p:spPr bwMode="auto">
          <a:xfrm>
            <a:off x="887413" y="3746500"/>
            <a:ext cx="3795712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ask my little bird for</a:t>
            </a:r>
            <a:br>
              <a:rPr lang="en-US" altLang="en-US"/>
            </a:br>
            <a:r>
              <a:rPr lang="en-US" altLang="en-US"/>
              <a:t>an answer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/>
              <a:t>. </a:t>
            </a:r>
          </a:p>
        </p:txBody>
      </p:sp>
      <p:sp>
        <p:nvSpPr>
          <p:cNvPr id="85" name="Text Box 33"/>
          <p:cNvSpPr txBox="1">
            <a:spLocks noChangeArrowheads="1"/>
          </p:cNvSpPr>
          <p:nvPr/>
        </p:nvSpPr>
        <p:spPr bwMode="auto">
          <a:xfrm>
            <a:off x="862013" y="4789488"/>
            <a:ext cx="5370512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ask my friend for his solution.</a:t>
            </a:r>
          </a:p>
        </p:txBody>
      </p:sp>
      <p:sp>
        <p:nvSpPr>
          <p:cNvPr id="86" name="Text Box 33"/>
          <p:cNvSpPr txBox="1">
            <a:spLocks noChangeArrowheads="1"/>
          </p:cNvSpPr>
          <p:nvPr/>
        </p:nvSpPr>
        <p:spPr bwMode="auto">
          <a:xfrm>
            <a:off x="838200" y="5446713"/>
            <a:ext cx="2863850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 combine them.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81" grpId="0" animBg="1"/>
      <p:bldP spid="81" grpId="1" animBg="1"/>
      <p:bldP spid="84" grpId="0"/>
      <p:bldP spid="85" grpId="0"/>
      <p:bldP spid="86" grpId="0"/>
    </p:bldLst>
  </p:timing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65571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65598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65600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5604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5605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5606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5607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5608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5609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65601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5602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5603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65599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Determine the complete set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1875984" name="Rectangle 16"/>
          <p:cNvSpPr>
            <a:spLocks noChangeArrowheads="1"/>
          </p:cNvSpPr>
          <p:nvPr/>
        </p:nvSpPr>
        <p:spPr bwMode="auto">
          <a:xfrm>
            <a:off x="381000" y="1858963"/>
            <a:ext cx="2819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:</a:t>
            </a:r>
          </a:p>
        </p:txBody>
      </p: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457200" y="2895600"/>
            <a:ext cx="1841500" cy="762000"/>
            <a:chOff x="288" y="1872"/>
            <a:chExt cx="1160" cy="480"/>
          </a:xfrm>
        </p:grpSpPr>
        <p:sp>
          <p:nvSpPr>
            <p:cNvPr id="365596" name="Rectangle 26"/>
            <p:cNvSpPr>
              <a:spLocks noChangeArrowheads="1"/>
            </p:cNvSpPr>
            <p:nvPr/>
          </p:nvSpPr>
          <p:spPr bwMode="auto">
            <a:xfrm>
              <a:off x="720" y="1920"/>
              <a:ext cx="7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gives:</a:t>
              </a:r>
            </a:p>
          </p:txBody>
        </p:sp>
        <p:pic>
          <p:nvPicPr>
            <p:cNvPr id="365597" name="Picture 27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" y="1872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75996" name="Rectangle 28"/>
          <p:cNvSpPr>
            <a:spLocks noChangeArrowheads="1"/>
          </p:cNvSpPr>
          <p:nvPr/>
        </p:nvSpPr>
        <p:spPr bwMode="auto">
          <a:xfrm>
            <a:off x="381000" y="3763963"/>
            <a:ext cx="4191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left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.</a:t>
            </a:r>
          </a:p>
        </p:txBody>
      </p:sp>
      <p:grpSp>
        <p:nvGrpSpPr>
          <p:cNvPr id="7" name="Group 29"/>
          <p:cNvGrpSpPr>
            <a:grpSpLocks/>
          </p:cNvGrpSpPr>
          <p:nvPr/>
        </p:nvGrpSpPr>
        <p:grpSpPr bwMode="auto">
          <a:xfrm>
            <a:off x="457200" y="4419600"/>
            <a:ext cx="1841500" cy="762000"/>
            <a:chOff x="288" y="1872"/>
            <a:chExt cx="1160" cy="480"/>
          </a:xfrm>
        </p:grpSpPr>
        <p:sp>
          <p:nvSpPr>
            <p:cNvPr id="365594" name="Rectangle 30"/>
            <p:cNvSpPr>
              <a:spLocks noChangeArrowheads="1"/>
            </p:cNvSpPr>
            <p:nvPr/>
          </p:nvSpPr>
          <p:spPr bwMode="auto">
            <a:xfrm>
              <a:off x="720" y="1920"/>
              <a:ext cx="7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gives:</a:t>
              </a:r>
            </a:p>
          </p:txBody>
        </p:sp>
        <p:pic>
          <p:nvPicPr>
            <p:cNvPr id="365595" name="Picture 31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" y="1872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76008" name="Rectangle 40"/>
          <p:cNvSpPr>
            <a:spLocks noChangeArrowheads="1"/>
          </p:cNvSpPr>
          <p:nvPr/>
        </p:nvSpPr>
        <p:spPr bwMode="auto">
          <a:xfrm>
            <a:off x="381000" y="5135563"/>
            <a:ext cx="4191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His right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  <a:r>
              <a:rPr lang="en-US" altLang="en-US"/>
              <a:t>.</a:t>
            </a:r>
          </a:p>
        </p:txBody>
      </p:sp>
      <p:sp>
        <p:nvSpPr>
          <p:cNvPr id="1876009" name="Rectangle 41"/>
          <p:cNvSpPr>
            <a:spLocks noChangeArrowheads="1"/>
          </p:cNvSpPr>
          <p:nvPr/>
        </p:nvSpPr>
        <p:spPr bwMode="auto">
          <a:xfrm>
            <a:off x="881063" y="2239963"/>
            <a:ext cx="32750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1"/>
              <a:t>T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1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2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3</a:t>
            </a:r>
            <a:r>
              <a:rPr lang="en-US" altLang="en-US">
                <a:sym typeface="Symbol" pitchFamily="18" charset="2"/>
              </a:rPr>
              <a:t> .....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n</a:t>
            </a:r>
            <a:r>
              <a:rPr lang="en-US" altLang="en-US"/>
              <a:t>  </a:t>
            </a:r>
          </a:p>
        </p:txBody>
      </p:sp>
      <p:sp>
        <p:nvSpPr>
          <p:cNvPr id="1876010" name="Text Box 42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</a:t>
            </a:r>
          </a:p>
        </p:txBody>
      </p:sp>
      <p:sp>
        <p:nvSpPr>
          <p:cNvPr id="1876012" name="Text Box 44"/>
          <p:cNvSpPr txBox="1">
            <a:spLocks noChangeArrowheads="1"/>
          </p:cNvSpPr>
          <p:nvPr/>
        </p:nvSpPr>
        <p:spPr bwMode="auto">
          <a:xfrm>
            <a:off x="5462588" y="2971800"/>
            <a:ext cx="5572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C </a:t>
            </a:r>
          </a:p>
        </p:txBody>
      </p:sp>
      <p:grpSp>
        <p:nvGrpSpPr>
          <p:cNvPr id="8" name="Group 98"/>
          <p:cNvGrpSpPr>
            <a:grpSpLocks/>
          </p:cNvGrpSpPr>
          <p:nvPr/>
        </p:nvGrpSpPr>
        <p:grpSpPr bwMode="auto">
          <a:xfrm>
            <a:off x="5867400" y="2819400"/>
            <a:ext cx="1651000" cy="714375"/>
            <a:chOff x="3696" y="1776"/>
            <a:chExt cx="1040" cy="450"/>
          </a:xfrm>
        </p:grpSpPr>
        <p:sp>
          <p:nvSpPr>
            <p:cNvPr id="365591" name="Text Box 45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5592" name="Line 46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5593" name="Line 47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76021" name="Text Box 53"/>
          <p:cNvSpPr txBox="1">
            <a:spLocks noChangeArrowheads="1"/>
          </p:cNvSpPr>
          <p:nvPr/>
        </p:nvSpPr>
        <p:spPr bwMode="auto">
          <a:xfrm>
            <a:off x="6521450" y="3733800"/>
            <a:ext cx="455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C</a:t>
            </a:r>
          </a:p>
        </p:txBody>
      </p:sp>
      <p:grpSp>
        <p:nvGrpSpPr>
          <p:cNvPr id="9" name="Group 100"/>
          <p:cNvGrpSpPr>
            <a:grpSpLocks/>
          </p:cNvGrpSpPr>
          <p:nvPr/>
        </p:nvGrpSpPr>
        <p:grpSpPr bwMode="auto">
          <a:xfrm>
            <a:off x="4856163" y="3429000"/>
            <a:ext cx="1773237" cy="914400"/>
            <a:chOff x="3059" y="2160"/>
            <a:chExt cx="1117" cy="576"/>
          </a:xfrm>
        </p:grpSpPr>
        <p:sp>
          <p:nvSpPr>
            <p:cNvPr id="365588" name="Text Box 49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</a:t>
              </a:r>
            </a:p>
          </p:txBody>
        </p:sp>
        <p:sp>
          <p:nvSpPr>
            <p:cNvPr id="365589" name="Line 61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5590" name="Line 62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76060" name="Text Box 92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b   d   a </a:t>
            </a:r>
          </a:p>
        </p:txBody>
      </p:sp>
      <p:sp>
        <p:nvSpPr>
          <p:cNvPr id="1876062" name="Text Box 94"/>
          <p:cNvSpPr txBox="1">
            <a:spLocks noChangeArrowheads="1"/>
          </p:cNvSpPr>
          <p:nvPr/>
        </p:nvSpPr>
        <p:spPr bwMode="auto">
          <a:xfrm>
            <a:off x="4038600" y="6202363"/>
            <a:ext cx="1889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b   a   e   a</a:t>
            </a:r>
          </a:p>
        </p:txBody>
      </p:sp>
      <p:sp>
        <p:nvSpPr>
          <p:cNvPr id="1876063" name="Text Box 95"/>
          <p:cNvSpPr txBox="1">
            <a:spLocks noChangeArrowheads="1"/>
          </p:cNvSpPr>
          <p:nvPr/>
        </p:nvSpPr>
        <p:spPr bwMode="auto">
          <a:xfrm>
            <a:off x="600392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a   d   b </a:t>
            </a:r>
          </a:p>
        </p:txBody>
      </p:sp>
      <p:sp>
        <p:nvSpPr>
          <p:cNvPr id="1876064" name="Line 96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76065" name="Line 97"/>
          <p:cNvSpPr>
            <a:spLocks noChangeShapeType="1"/>
          </p:cNvSpPr>
          <p:nvPr/>
        </p:nvSpPr>
        <p:spPr bwMode="auto">
          <a:xfrm flipH="1" flipV="1">
            <a:off x="5943600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5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5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760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760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76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76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760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760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759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759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8760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8760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8760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8760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8760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8760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500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5984" grpId="0"/>
      <p:bldP spid="1875996" grpId="0"/>
      <p:bldP spid="1876008" grpId="0"/>
      <p:bldP spid="1876009" grpId="0"/>
      <p:bldP spid="1876010" grpId="0"/>
      <p:bldP spid="1876010" grpId="1"/>
      <p:bldP spid="1876012" grpId="0"/>
      <p:bldP spid="1876012" grpId="1"/>
      <p:bldP spid="1876021" grpId="0"/>
      <p:bldP spid="1876060" grpId="0"/>
      <p:bldP spid="1876060" grpId="1"/>
      <p:bldP spid="1876062" grpId="0"/>
      <p:bldP spid="1876062" grpId="1"/>
      <p:bldP spid="1876063" grpId="0"/>
      <p:bldP spid="1876064" grpId="0" animBg="1"/>
      <p:bldP spid="1876065" grpId="0" animBg="1"/>
    </p:bld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66595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66614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66616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6620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6621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6622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6623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6624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6625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66617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6618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6619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66615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Determine the complete set of </a:t>
              </a: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1877013" name="Rectangle 21"/>
          <p:cNvSpPr>
            <a:spLocks noChangeArrowheads="1"/>
          </p:cNvSpPr>
          <p:nvPr/>
        </p:nvSpPr>
        <p:spPr bwMode="auto">
          <a:xfrm>
            <a:off x="923925" y="3382963"/>
            <a:ext cx="364172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T’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i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i</a:t>
            </a:r>
            <a:r>
              <a:rPr lang="en-US" altLang="en-US" baseline="-25000">
                <a:sym typeface="Symbol" pitchFamily="18" charset="2"/>
              </a:rPr>
              <a:t>+1</a:t>
            </a:r>
            <a:r>
              <a:rPr lang="en-US" altLang="en-US">
                <a:sym typeface="Symbol" pitchFamily="18" charset="2"/>
              </a:rPr>
              <a:t> .....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j</a:t>
            </a:r>
            <a:r>
              <a:rPr lang="en-US" altLang="en-US">
                <a:sym typeface="Symbol" pitchFamily="18" charset="2"/>
              </a:rPr>
              <a:t>  </a:t>
            </a:r>
          </a:p>
          <a:p>
            <a:pPr eaLnBrk="1" hangingPunct="1"/>
            <a:r>
              <a:rPr lang="en-US" altLang="en-US">
                <a:sym typeface="Symbol" pitchFamily="18" charset="2"/>
              </a:rPr>
              <a:t>  non-terminals </a:t>
            </a:r>
            <a:r>
              <a:rPr lang="en-US" altLang="en-US" i="1">
                <a:sym typeface="Symbol" pitchFamily="18" charset="2"/>
              </a:rPr>
              <a:t>T’</a:t>
            </a:r>
            <a:r>
              <a:rPr lang="en-US" altLang="en-US">
                <a:sym typeface="Symbol" pitchFamily="18" charset="2"/>
              </a:rPr>
              <a:t> </a:t>
            </a:r>
          </a:p>
          <a:p>
            <a:pPr eaLnBrk="1" hangingPunct="1"/>
            <a:r>
              <a:rPr lang="en-US" altLang="en-US">
                <a:sym typeface="Symbol" pitchFamily="18" charset="2"/>
              </a:rPr>
              <a:t>  </a:t>
            </a:r>
            <a:r>
              <a:rPr lang="en-US" altLang="en-US" i="1">
                <a:sym typeface="Symbol" pitchFamily="18" charset="2"/>
              </a:rPr>
              <a:t>i</a:t>
            </a:r>
            <a:r>
              <a:rPr lang="en-US" altLang="en-US">
                <a:sym typeface="Symbol" pitchFamily="18" charset="2"/>
              </a:rPr>
              <a:t>,</a:t>
            </a:r>
            <a:r>
              <a:rPr lang="en-US" altLang="en-US" i="1">
                <a:sym typeface="Symbol" pitchFamily="18" charset="2"/>
              </a:rPr>
              <a:t>j</a:t>
            </a:r>
            <a:r>
              <a:rPr lang="en-US" altLang="en-US">
                <a:sym typeface="Symbol" pitchFamily="18" charset="2"/>
              </a:rPr>
              <a:t>  [1,</a:t>
            </a:r>
            <a:r>
              <a:rPr lang="en-US" altLang="en-US" i="1">
                <a:sym typeface="Symbol" pitchFamily="18" charset="2"/>
              </a:rPr>
              <a:t>n</a:t>
            </a:r>
            <a:r>
              <a:rPr lang="en-US" altLang="en-US">
                <a:sym typeface="Symbol" pitchFamily="18" charset="2"/>
              </a:rPr>
              <a:t>]</a:t>
            </a:r>
            <a:r>
              <a:rPr lang="en-US" altLang="en-US"/>
              <a:t>  </a:t>
            </a:r>
          </a:p>
        </p:txBody>
      </p:sp>
      <p:sp>
        <p:nvSpPr>
          <p:cNvPr id="366597" name="Rectangle 22"/>
          <p:cNvSpPr>
            <a:spLocks noChangeArrowheads="1"/>
          </p:cNvSpPr>
          <p:nvPr/>
        </p:nvSpPr>
        <p:spPr bwMode="auto">
          <a:xfrm>
            <a:off x="381000" y="1858963"/>
            <a:ext cx="2819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My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:</a:t>
            </a:r>
          </a:p>
        </p:txBody>
      </p:sp>
      <p:sp>
        <p:nvSpPr>
          <p:cNvPr id="366598" name="Rectangle 23"/>
          <p:cNvSpPr>
            <a:spLocks noChangeArrowheads="1"/>
          </p:cNvSpPr>
          <p:nvPr/>
        </p:nvSpPr>
        <p:spPr bwMode="auto">
          <a:xfrm>
            <a:off x="881063" y="2239963"/>
            <a:ext cx="32750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1"/>
              <a:t>T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1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2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3</a:t>
            </a:r>
            <a:r>
              <a:rPr lang="en-US" altLang="en-US">
                <a:sym typeface="Symbol" pitchFamily="18" charset="2"/>
              </a:rPr>
              <a:t> .....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n</a:t>
            </a:r>
            <a:r>
              <a:rPr lang="en-US" altLang="en-US"/>
              <a:t>  </a:t>
            </a:r>
          </a:p>
        </p:txBody>
      </p:sp>
      <p:sp>
        <p:nvSpPr>
          <p:cNvPr id="1877016" name="Rectangle 24"/>
          <p:cNvSpPr>
            <a:spLocks noChangeArrowheads="1"/>
          </p:cNvSpPr>
          <p:nvPr/>
        </p:nvSpPr>
        <p:spPr bwMode="auto">
          <a:xfrm>
            <a:off x="457200" y="2849563"/>
            <a:ext cx="4191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:</a:t>
            </a:r>
          </a:p>
        </p:txBody>
      </p:sp>
      <p:sp>
        <p:nvSpPr>
          <p:cNvPr id="1877017" name="Text Box 25"/>
          <p:cNvSpPr txBox="1">
            <a:spLocks noChangeArrowheads="1"/>
          </p:cNvSpPr>
          <p:nvPr/>
        </p:nvSpPr>
        <p:spPr bwMode="auto">
          <a:xfrm>
            <a:off x="517525" y="5048250"/>
            <a:ext cx="35750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= </a:t>
            </a:r>
          </a:p>
        </p:txBody>
      </p:sp>
      <p:sp>
        <p:nvSpPr>
          <p:cNvPr id="1877018" name="Text Box 26"/>
          <p:cNvSpPr txBox="1">
            <a:spLocks noChangeArrowheads="1"/>
          </p:cNvSpPr>
          <p:nvPr/>
        </p:nvSpPr>
        <p:spPr bwMode="auto">
          <a:xfrm>
            <a:off x="3962400" y="5029200"/>
            <a:ext cx="39639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# of non-terminals </a:t>
            </a: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</a:t>
            </a:r>
            <a:r>
              <a:rPr lang="en-US" altLang="en-US" i="1"/>
              <a:t>n</a:t>
            </a:r>
            <a:r>
              <a:rPr lang="en-US" altLang="en-US" baseline="30000"/>
              <a:t>2</a:t>
            </a:r>
          </a:p>
        </p:txBody>
      </p:sp>
      <p:grpSp>
        <p:nvGrpSpPr>
          <p:cNvPr id="366602" name="Group 31"/>
          <p:cNvGrpSpPr>
            <a:grpSpLocks/>
          </p:cNvGrpSpPr>
          <p:nvPr/>
        </p:nvGrpSpPr>
        <p:grpSpPr bwMode="auto">
          <a:xfrm>
            <a:off x="5943600" y="3733800"/>
            <a:ext cx="1565275" cy="3124200"/>
            <a:chOff x="3744" y="2352"/>
            <a:chExt cx="986" cy="1968"/>
          </a:xfrm>
        </p:grpSpPr>
        <p:sp>
          <p:nvSpPr>
            <p:cNvPr id="366610" name="Text Box 27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</a:p>
          </p:txBody>
        </p:sp>
        <p:sp>
          <p:nvSpPr>
            <p:cNvPr id="366611" name="Text Box 28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a   d   b </a:t>
              </a:r>
            </a:p>
          </p:txBody>
        </p:sp>
        <p:sp>
          <p:nvSpPr>
            <p:cNvPr id="366612" name="Line 29"/>
            <p:cNvSpPr>
              <a:spLocks noChangeShapeType="1"/>
            </p:cNvSpPr>
            <p:nvPr/>
          </p:nvSpPr>
          <p:spPr bwMode="auto">
            <a:xfrm flipH="1" flipV="1">
              <a:off x="4683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6613" name="Line 30"/>
            <p:cNvSpPr>
              <a:spLocks noChangeShapeType="1"/>
            </p:cNvSpPr>
            <p:nvPr/>
          </p:nvSpPr>
          <p:spPr bwMode="auto">
            <a:xfrm flipH="1" flipV="1">
              <a:off x="3744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6603" name="Text Box 32"/>
          <p:cNvSpPr txBox="1">
            <a:spLocks noChangeArrowheads="1"/>
          </p:cNvSpPr>
          <p:nvPr/>
        </p:nvSpPr>
        <p:spPr bwMode="auto">
          <a:xfrm>
            <a:off x="5699125" y="5657850"/>
            <a:ext cx="184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i="1"/>
          </a:p>
        </p:txBody>
      </p:sp>
      <p:grpSp>
        <p:nvGrpSpPr>
          <p:cNvPr id="7" name="Group 38"/>
          <p:cNvGrpSpPr>
            <a:grpSpLocks/>
          </p:cNvGrpSpPr>
          <p:nvPr/>
        </p:nvGrpSpPr>
        <p:grpSpPr bwMode="auto">
          <a:xfrm>
            <a:off x="5822950" y="3733800"/>
            <a:ext cx="1692275" cy="2408238"/>
            <a:chOff x="3668" y="2352"/>
            <a:chExt cx="1066" cy="1517"/>
          </a:xfrm>
        </p:grpSpPr>
        <p:sp>
          <p:nvSpPr>
            <p:cNvPr id="366608" name="Rectangle 36"/>
            <p:cNvSpPr>
              <a:spLocks noChangeArrowheads="1"/>
            </p:cNvSpPr>
            <p:nvPr/>
          </p:nvSpPr>
          <p:spPr bwMode="auto">
            <a:xfrm>
              <a:off x="3704" y="3504"/>
              <a:ext cx="103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i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i+1</a:t>
              </a:r>
              <a:r>
                <a:rPr lang="en-US" altLang="en-US" i="1">
                  <a:sym typeface="Symbol" pitchFamily="18" charset="2"/>
                </a:rPr>
                <a:t>...a</a:t>
              </a:r>
              <a:r>
                <a:rPr lang="en-US" altLang="en-US" i="1" baseline="-25000">
                  <a:sym typeface="Symbol" pitchFamily="18" charset="2"/>
                </a:rPr>
                <a:t>j</a:t>
              </a:r>
            </a:p>
          </p:txBody>
        </p:sp>
        <p:sp>
          <p:nvSpPr>
            <p:cNvPr id="366609" name="Text Box 37"/>
            <p:cNvSpPr txBox="1">
              <a:spLocks noChangeArrowheads="1"/>
            </p:cNvSpPr>
            <p:nvPr/>
          </p:nvSpPr>
          <p:spPr bwMode="auto">
            <a:xfrm>
              <a:off x="3668" y="2352"/>
              <a:ext cx="5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/>
                <a:t>T’=</a:t>
              </a:r>
            </a:p>
          </p:txBody>
        </p:sp>
      </p:grpSp>
      <p:grpSp>
        <p:nvGrpSpPr>
          <p:cNvPr id="8" name="Group 43"/>
          <p:cNvGrpSpPr>
            <a:grpSpLocks/>
          </p:cNvGrpSpPr>
          <p:nvPr/>
        </p:nvGrpSpPr>
        <p:grpSpPr bwMode="auto">
          <a:xfrm>
            <a:off x="4716463" y="5514975"/>
            <a:ext cx="4054475" cy="657225"/>
            <a:chOff x="2971" y="3474"/>
            <a:chExt cx="2554" cy="414"/>
          </a:xfrm>
        </p:grpSpPr>
        <p:sp>
          <p:nvSpPr>
            <p:cNvPr id="366606" name="Rectangle 40"/>
            <p:cNvSpPr>
              <a:spLocks noChangeArrowheads="1"/>
            </p:cNvSpPr>
            <p:nvPr/>
          </p:nvSpPr>
          <p:spPr bwMode="auto">
            <a:xfrm>
              <a:off x="2971" y="3474"/>
              <a:ext cx="83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1</a:t>
              </a:r>
              <a:r>
                <a:rPr lang="en-US" altLang="en-US" i="1">
                  <a:sym typeface="Symbol" pitchFamily="18" charset="2"/>
                </a:rPr>
                <a:t>...a</a:t>
              </a:r>
              <a:r>
                <a:rPr lang="en-US" altLang="en-US" i="1" baseline="-25000">
                  <a:sym typeface="Symbol" pitchFamily="18" charset="2"/>
                </a:rPr>
                <a:t>i-1</a:t>
              </a:r>
            </a:p>
          </p:txBody>
        </p:sp>
        <p:sp>
          <p:nvSpPr>
            <p:cNvPr id="366607" name="Rectangle 42"/>
            <p:cNvSpPr>
              <a:spLocks noChangeArrowheads="1"/>
            </p:cNvSpPr>
            <p:nvPr/>
          </p:nvSpPr>
          <p:spPr bwMode="auto">
            <a:xfrm>
              <a:off x="4633" y="3523"/>
              <a:ext cx="89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j+1</a:t>
              </a:r>
              <a:r>
                <a:rPr lang="en-US" altLang="en-US" i="1">
                  <a:sym typeface="Symbol" pitchFamily="18" charset="2"/>
                </a:rPr>
                <a:t>...a</a:t>
              </a:r>
              <a:r>
                <a:rPr lang="en-US" altLang="en-US" i="1" baseline="-25000">
                  <a:sym typeface="Symbol" pitchFamily="18" charset="2"/>
                </a:rPr>
                <a:t>n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70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70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70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70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770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770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770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770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770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770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770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770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7016" grpId="0"/>
      <p:bldP spid="1877017" grpId="0"/>
      <p:bldP spid="1877018" grpId="0"/>
    </p:bldLst>
  </p:timing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447800"/>
            <a:ext cx="8001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Construct a table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storing the cost of opt sol and bird’s advice.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each sub-instance.  </a:t>
            </a:r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530225" y="2667000"/>
            <a:ext cx="2365375" cy="2819400"/>
            <a:chOff x="529703" y="2667000"/>
            <a:chExt cx="2365897" cy="2819400"/>
          </a:xfrm>
        </p:grpSpPr>
        <p:sp>
          <p:nvSpPr>
            <p:cNvPr id="367630" name="Text Box 3"/>
            <p:cNvSpPr txBox="1">
              <a:spLocks noChangeArrowheads="1"/>
            </p:cNvSpPr>
            <p:nvPr/>
          </p:nvSpPr>
          <p:spPr bwMode="auto">
            <a:xfrm>
              <a:off x="697562" y="3068360"/>
              <a:ext cx="219803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Sub-Instances</a:t>
              </a:r>
              <a:endParaRPr lang="en-US" altLang="en-US" sz="2800"/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529703" y="2667000"/>
              <a:ext cx="841561" cy="5238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800" u="dbl" dirty="0">
                  <a:solidFill>
                    <a:srgbClr val="FF0000"/>
                  </a:solidFill>
                </a:rPr>
                <a:t>Map</a:t>
              </a:r>
            </a:p>
          </p:txBody>
        </p:sp>
        <p:sp>
          <p:nvSpPr>
            <p:cNvPr id="367632" name="Text Box 3"/>
            <p:cNvSpPr txBox="1">
              <a:spLocks noChangeArrowheads="1"/>
            </p:cNvSpPr>
            <p:nvPr/>
          </p:nvSpPr>
          <p:spPr bwMode="auto">
            <a:xfrm>
              <a:off x="1220542" y="3972580"/>
              <a:ext cx="13003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Indexes</a:t>
              </a:r>
              <a:endParaRPr lang="en-US" altLang="en-US" sz="2800"/>
            </a:p>
          </p:txBody>
        </p:sp>
        <p:sp>
          <p:nvSpPr>
            <p:cNvPr id="367633" name="Text Box 3"/>
            <p:cNvSpPr txBox="1">
              <a:spLocks noChangeArrowheads="1"/>
            </p:cNvSpPr>
            <p:nvPr/>
          </p:nvSpPr>
          <p:spPr bwMode="auto">
            <a:xfrm>
              <a:off x="851139" y="4963180"/>
              <a:ext cx="1955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Cell of table</a:t>
              </a:r>
              <a:endParaRPr lang="en-US" altLang="en-US" sz="2800"/>
            </a:p>
          </p:txBody>
        </p:sp>
        <p:sp>
          <p:nvSpPr>
            <p:cNvPr id="367634" name="Left-Right Arrow 37"/>
            <p:cNvSpPr>
              <a:spLocks noChangeArrowheads="1"/>
            </p:cNvSpPr>
            <p:nvPr/>
          </p:nvSpPr>
          <p:spPr bwMode="auto">
            <a:xfrm rot="5400000">
              <a:off x="1541212" y="36339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367635" name="Left-Right Arrow 39"/>
            <p:cNvSpPr>
              <a:spLocks noChangeArrowheads="1"/>
            </p:cNvSpPr>
            <p:nvPr/>
          </p:nvSpPr>
          <p:spPr bwMode="auto">
            <a:xfrm rot="5400000">
              <a:off x="1503112" y="45483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cxnSp>
        <p:nvCxnSpPr>
          <p:cNvPr id="54" name="Straight Arrow Connector 53"/>
          <p:cNvCxnSpPr>
            <a:cxnSpLocks noChangeShapeType="1"/>
          </p:cNvCxnSpPr>
          <p:nvPr/>
        </p:nvCxnSpPr>
        <p:spPr bwMode="auto">
          <a:xfrm>
            <a:off x="3048000" y="2819400"/>
            <a:ext cx="2057400" cy="5334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67621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The Table</a:t>
            </a: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4740275" y="3073400"/>
            <a:ext cx="32146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T’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i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i</a:t>
            </a:r>
            <a:r>
              <a:rPr lang="en-US" altLang="en-US" baseline="-25000">
                <a:sym typeface="Symbol" pitchFamily="18" charset="2"/>
              </a:rPr>
              <a:t>+1</a:t>
            </a:r>
            <a:r>
              <a:rPr lang="en-US" altLang="en-US">
                <a:sym typeface="Symbol" pitchFamily="18" charset="2"/>
              </a:rPr>
              <a:t> ..... </a:t>
            </a:r>
            <a:r>
              <a:rPr lang="en-US" altLang="en-US" i="1">
                <a:sym typeface="Symbol" pitchFamily="18" charset="2"/>
              </a:rPr>
              <a:t>a</a:t>
            </a:r>
            <a:r>
              <a:rPr lang="en-US" altLang="en-US" i="1" baseline="-25000">
                <a:sym typeface="Symbol" pitchFamily="18" charset="2"/>
              </a:rPr>
              <a:t>j</a:t>
            </a:r>
            <a:r>
              <a:rPr lang="en-US" altLang="en-US">
                <a:sym typeface="Symbol" pitchFamily="18" charset="2"/>
              </a:rPr>
              <a:t>  </a:t>
            </a: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610100" y="3962400"/>
            <a:ext cx="34671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ym typeface="Symbol" pitchFamily="18" charset="2"/>
              </a:rPr>
              <a:t></a:t>
            </a:r>
            <a:r>
              <a:rPr lang="en-US" altLang="en-US" i="1">
                <a:sym typeface="Symbol" pitchFamily="18" charset="2"/>
              </a:rPr>
              <a:t>T’</a:t>
            </a:r>
            <a:r>
              <a:rPr lang="en-US" altLang="en-US">
                <a:sym typeface="Symbol" pitchFamily="18" charset="2"/>
              </a:rPr>
              <a:t>    </a:t>
            </a:r>
            <a:r>
              <a:rPr lang="en-US" altLang="en-US" i="1">
                <a:sym typeface="Symbol" pitchFamily="18" charset="2"/>
              </a:rPr>
              <a:t>i</a:t>
            </a:r>
            <a:r>
              <a:rPr lang="en-US" altLang="en-US">
                <a:sym typeface="Symbol" pitchFamily="18" charset="2"/>
              </a:rPr>
              <a:t>,</a:t>
            </a:r>
            <a:r>
              <a:rPr lang="en-US" altLang="en-US" i="1">
                <a:sym typeface="Symbol" pitchFamily="18" charset="2"/>
              </a:rPr>
              <a:t>j</a:t>
            </a:r>
            <a:r>
              <a:rPr lang="en-US" altLang="en-US">
                <a:sym typeface="Symbol" pitchFamily="18" charset="2"/>
              </a:rPr>
              <a:t>  [1,</a:t>
            </a:r>
            <a:r>
              <a:rPr lang="en-US" altLang="en-US" i="1">
                <a:sym typeface="Symbol" pitchFamily="18" charset="2"/>
              </a:rPr>
              <a:t>n</a:t>
            </a:r>
            <a:r>
              <a:rPr lang="en-US" altLang="en-US">
                <a:sym typeface="Symbol" pitchFamily="18" charset="2"/>
              </a:rPr>
              <a:t>]</a:t>
            </a:r>
            <a:r>
              <a:rPr lang="en-US" altLang="en-US"/>
              <a:t>  </a:t>
            </a:r>
          </a:p>
        </p:txBody>
      </p:sp>
      <p:grpSp>
        <p:nvGrpSpPr>
          <p:cNvPr id="3" name="Group 40"/>
          <p:cNvGrpSpPr>
            <a:grpSpLocks/>
          </p:cNvGrpSpPr>
          <p:nvPr/>
        </p:nvGrpSpPr>
        <p:grpSpPr bwMode="auto">
          <a:xfrm>
            <a:off x="2854325" y="4632325"/>
            <a:ext cx="2403475" cy="2225675"/>
            <a:chOff x="2854574" y="4631822"/>
            <a:chExt cx="2403226" cy="2226178"/>
          </a:xfrm>
        </p:grpSpPr>
        <p:pic>
          <p:nvPicPr>
            <p:cNvPr id="367626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4200" y="5009202"/>
              <a:ext cx="2133600" cy="18487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627" name="Text Box 25"/>
            <p:cNvSpPr txBox="1">
              <a:spLocks noChangeArrowheads="1"/>
            </p:cNvSpPr>
            <p:nvPr/>
          </p:nvSpPr>
          <p:spPr bwMode="auto">
            <a:xfrm>
              <a:off x="2854574" y="5786735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j</a:t>
              </a:r>
            </a:p>
          </p:txBody>
        </p:sp>
        <p:sp>
          <p:nvSpPr>
            <p:cNvPr id="367628" name="Text Box 25"/>
            <p:cNvSpPr txBox="1">
              <a:spLocks noChangeArrowheads="1"/>
            </p:cNvSpPr>
            <p:nvPr/>
          </p:nvSpPr>
          <p:spPr bwMode="auto">
            <a:xfrm>
              <a:off x="3200400" y="4648200"/>
              <a:ext cx="45878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T’</a:t>
              </a:r>
            </a:p>
          </p:txBody>
        </p:sp>
        <p:sp>
          <p:nvSpPr>
            <p:cNvPr id="367629" name="Text Box 25"/>
            <p:cNvSpPr txBox="1">
              <a:spLocks noChangeArrowheads="1"/>
            </p:cNvSpPr>
            <p:nvPr/>
          </p:nvSpPr>
          <p:spPr bwMode="auto">
            <a:xfrm>
              <a:off x="4258654" y="4631822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1"/>
                <a:t>i</a:t>
              </a:r>
            </a:p>
          </p:txBody>
        </p:sp>
      </p:grpSp>
      <p:cxnSp>
        <p:nvCxnSpPr>
          <p:cNvPr id="56" name="Straight Arrow Connector 55"/>
          <p:cNvCxnSpPr>
            <a:cxnSpLocks noChangeShapeType="1"/>
          </p:cNvCxnSpPr>
          <p:nvPr/>
        </p:nvCxnSpPr>
        <p:spPr bwMode="auto">
          <a:xfrm rot="5400000">
            <a:off x="2209800" y="3886200"/>
            <a:ext cx="3276600" cy="228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</p:bld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42" name="Picture 2" descr="parsingTabl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76200"/>
            <a:ext cx="7943850" cy="647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457200" y="3733800"/>
            <a:ext cx="6783388" cy="2087563"/>
            <a:chOff x="288" y="2352"/>
            <a:chExt cx="4273" cy="1315"/>
          </a:xfrm>
        </p:grpSpPr>
        <p:sp>
          <p:nvSpPr>
            <p:cNvPr id="369674" name="Rectangle 8"/>
            <p:cNvSpPr>
              <a:spLocks noChangeArrowheads="1"/>
            </p:cNvSpPr>
            <p:nvPr/>
          </p:nvSpPr>
          <p:spPr bwMode="auto">
            <a:xfrm>
              <a:off x="405" y="2688"/>
              <a:ext cx="4156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T’</a:t>
              </a:r>
              <a:r>
                <a:rPr lang="en-US" altLang="en-US"/>
                <a:t> </a:t>
              </a:r>
              <a:r>
                <a:rPr lang="en-US" altLang="en-US">
                  <a:sym typeface="Symbol" pitchFamily="18" charset="2"/>
                </a:rPr>
                <a:t>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i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i</a:t>
              </a:r>
              <a:r>
                <a:rPr lang="en-US" altLang="en-US" baseline="-25000">
                  <a:sym typeface="Symbol" pitchFamily="18" charset="2"/>
                </a:rPr>
                <a:t>+1</a:t>
              </a:r>
              <a:r>
                <a:rPr lang="en-US" altLang="en-US">
                  <a:sym typeface="Symbol" pitchFamily="18" charset="2"/>
                </a:rPr>
                <a:t> ..... </a:t>
              </a:r>
              <a:r>
                <a:rPr lang="en-US" altLang="en-US" i="1">
                  <a:sym typeface="Symbol" pitchFamily="18" charset="2"/>
                </a:rPr>
                <a:t>a</a:t>
              </a:r>
              <a:r>
                <a:rPr lang="en-US" altLang="en-US" i="1" baseline="-25000">
                  <a:sym typeface="Symbol" pitchFamily="18" charset="2"/>
                </a:rPr>
                <a:t>j</a:t>
              </a:r>
              <a:r>
                <a:rPr lang="en-US" altLang="en-US">
                  <a:sym typeface="Symbol" pitchFamily="18" charset="2"/>
                </a:rPr>
                <a:t>    non-terminals </a:t>
              </a:r>
              <a:r>
                <a:rPr lang="en-US" altLang="en-US" i="1">
                  <a:sym typeface="Symbol" pitchFamily="18" charset="2"/>
                </a:rPr>
                <a:t>T’</a:t>
              </a:r>
              <a:r>
                <a:rPr lang="en-US" altLang="en-US">
                  <a:sym typeface="Symbol" pitchFamily="18" charset="2"/>
                </a:rPr>
                <a:t>  </a:t>
              </a:r>
            </a:p>
            <a:p>
              <a:pPr eaLnBrk="1" hangingPunct="1">
                <a:buFontTx/>
                <a:buNone/>
              </a:pPr>
              <a:br>
                <a:rPr lang="en-US" altLang="en-US">
                  <a:sym typeface="Symbol" pitchFamily="18" charset="2"/>
                </a:rPr>
              </a:br>
              <a:r>
                <a:rPr lang="en-US" altLang="en-US">
                  <a:sym typeface="Symbol" pitchFamily="18" charset="2"/>
                </a:rPr>
                <a:t>                                 &amp;  </a:t>
              </a:r>
              <a:r>
                <a:rPr lang="en-US" altLang="en-US" i="1">
                  <a:sym typeface="Symbol" pitchFamily="18" charset="2"/>
                </a:rPr>
                <a:t>i</a:t>
              </a:r>
              <a:r>
                <a:rPr lang="en-US" altLang="en-US">
                  <a:sym typeface="Symbol" pitchFamily="18" charset="2"/>
                </a:rPr>
                <a:t>,</a:t>
              </a:r>
              <a:r>
                <a:rPr lang="en-US" altLang="en-US" i="1">
                  <a:sym typeface="Symbol" pitchFamily="18" charset="2"/>
                </a:rPr>
                <a:t>j</a:t>
              </a:r>
              <a:r>
                <a:rPr lang="en-US" altLang="en-US">
                  <a:sym typeface="Symbol" pitchFamily="18" charset="2"/>
                </a:rPr>
                <a:t>  [1,</a:t>
              </a:r>
              <a:r>
                <a:rPr lang="en-US" altLang="en-US" i="1">
                  <a:sym typeface="Symbol" pitchFamily="18" charset="2"/>
                </a:rPr>
                <a:t>n</a:t>
              </a:r>
              <a:r>
                <a:rPr lang="en-US" altLang="en-US">
                  <a:sym typeface="Symbol" pitchFamily="18" charset="2"/>
                </a:rPr>
                <a:t>]</a:t>
              </a:r>
              <a:r>
                <a:rPr lang="en-US" altLang="en-US"/>
                <a:t>  </a:t>
              </a:r>
            </a:p>
          </p:txBody>
        </p:sp>
        <p:sp>
          <p:nvSpPr>
            <p:cNvPr id="369675" name="Rectangle 9"/>
            <p:cNvSpPr>
              <a:spLocks noChangeArrowheads="1"/>
            </p:cNvSpPr>
            <p:nvPr/>
          </p:nvSpPr>
          <p:spPr bwMode="auto">
            <a:xfrm>
              <a:off x="288" y="2352"/>
              <a:ext cx="264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olidFill>
                    <a:schemeClr val="accent1"/>
                  </a:solidFill>
                </a:rPr>
                <a:t>sub-Instances</a:t>
              </a:r>
              <a:r>
                <a:rPr lang="en-US" altLang="en-US"/>
                <a:t>:</a:t>
              </a:r>
            </a:p>
          </p:txBody>
        </p:sp>
      </p:grpSp>
      <p:sp>
        <p:nvSpPr>
          <p:cNvPr id="369667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Running Time</a:t>
            </a:r>
          </a:p>
        </p:txBody>
      </p:sp>
      <p:sp>
        <p:nvSpPr>
          <p:cNvPr id="1879043" name="Text Box 3"/>
          <p:cNvSpPr txBox="1">
            <a:spLocks noChangeArrowheads="1"/>
          </p:cNvSpPr>
          <p:nvPr/>
        </p:nvSpPr>
        <p:spPr bwMode="auto">
          <a:xfrm>
            <a:off x="685800" y="1768475"/>
            <a:ext cx="856297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Running time  </a:t>
            </a:r>
          </a:p>
          <a:p>
            <a:pPr eaLnBrk="1" hangingPunct="1">
              <a:buFontTx/>
              <a:buNone/>
            </a:pPr>
            <a:r>
              <a:rPr lang="en-US" altLang="en-US"/>
              <a:t>  =  </a:t>
            </a:r>
            <a:r>
              <a:rPr lang="en-US" altLang="en-US">
                <a:sym typeface="Symbol" pitchFamily="18" charset="2"/>
              </a:rPr>
              <a:t></a:t>
            </a:r>
            <a:r>
              <a:rPr lang="en-US" altLang="en-US"/>
              <a:t>(  # of sub-instances          </a:t>
            </a: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  # bird answers )</a:t>
            </a:r>
          </a:p>
          <a:p>
            <a:pPr eaLnBrk="1" hangingPunct="1">
              <a:buFontTx/>
              <a:buNone/>
            </a:pPr>
            <a:r>
              <a:rPr lang="en-US" altLang="en-US"/>
              <a:t>  =  </a:t>
            </a:r>
            <a:r>
              <a:rPr lang="en-US" altLang="en-US">
                <a:sym typeface="Symbol" pitchFamily="18" charset="2"/>
              </a:rPr>
              <a:t>(</a:t>
            </a:r>
            <a:r>
              <a:rPr lang="en-US" altLang="en-US">
                <a:cs typeface="Arial" charset="0"/>
              </a:rPr>
              <a:t> </a:t>
            </a:r>
            <a:r>
              <a:rPr lang="en-US" altLang="en-US"/>
              <a:t># of non-terminals × </a:t>
            </a:r>
            <a:r>
              <a:rPr lang="en-US" altLang="en-US" i="1"/>
              <a:t>n</a:t>
            </a:r>
            <a:r>
              <a:rPr lang="en-US" altLang="en-US" baseline="30000"/>
              <a:t>2  </a:t>
            </a:r>
            <a:r>
              <a:rPr lang="en-US" altLang="en-US"/>
              <a:t> </a:t>
            </a:r>
          </a:p>
        </p:txBody>
      </p:sp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209800" y="4724400"/>
            <a:ext cx="4911725" cy="762000"/>
            <a:chOff x="288" y="1872"/>
            <a:chExt cx="3094" cy="480"/>
          </a:xfrm>
        </p:grpSpPr>
        <p:sp>
          <p:nvSpPr>
            <p:cNvPr id="369672" name="Rectangle 5"/>
            <p:cNvSpPr>
              <a:spLocks noChangeArrowheads="1"/>
            </p:cNvSpPr>
            <p:nvPr/>
          </p:nvSpPr>
          <p:spPr bwMode="auto">
            <a:xfrm>
              <a:off x="720" y="1920"/>
              <a:ext cx="266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gives: First rule and split</a:t>
              </a:r>
            </a:p>
          </p:txBody>
        </p:sp>
        <p:pic>
          <p:nvPicPr>
            <p:cNvPr id="369673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" y="1872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79050" name="Rectangle 10"/>
          <p:cNvSpPr>
            <a:spLocks noChangeArrowheads="1"/>
          </p:cNvSpPr>
          <p:nvPr/>
        </p:nvSpPr>
        <p:spPr bwMode="auto">
          <a:xfrm>
            <a:off x="5832475" y="2743200"/>
            <a:ext cx="3311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cs typeface="Arial" charset="0"/>
              </a:rPr>
              <a:t>×</a:t>
            </a:r>
            <a:r>
              <a:rPr lang="en-US" altLang="en-US"/>
              <a:t>    # of rules · </a:t>
            </a:r>
            <a:r>
              <a:rPr lang="en-US" altLang="en-US" i="1"/>
              <a:t>n</a:t>
            </a:r>
            <a:r>
              <a:rPr lang="en-US" altLang="en-US"/>
              <a:t>   )</a:t>
            </a:r>
          </a:p>
        </p:txBody>
      </p:sp>
      <p:sp>
        <p:nvSpPr>
          <p:cNvPr id="1879051" name="Text Box 11"/>
          <p:cNvSpPr txBox="1">
            <a:spLocks noChangeArrowheads="1"/>
          </p:cNvSpPr>
          <p:nvPr/>
        </p:nvSpPr>
        <p:spPr bwMode="auto">
          <a:xfrm>
            <a:off x="4556125" y="6038850"/>
            <a:ext cx="1065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Done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9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9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43">
                                            <p:txEl>
                                              <p:charRg st="15" end="7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9043">
                                            <p:txEl>
                                              <p:charRg st="15" end="7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9043">
                                            <p:txEl>
                                              <p:charRg st="15" end="7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43">
                                            <p:txEl>
                                              <p:charRg st="72" end="10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79043">
                                            <p:txEl>
                                              <p:charRg st="72" end="10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79043">
                                            <p:txEl>
                                              <p:charRg st="72" end="10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79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79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79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79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9050" grpId="0"/>
    </p:bldLst>
  </p:timing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690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Find a Satisfying Assignment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65125" y="1238250"/>
            <a:ext cx="7672388" cy="941388"/>
            <a:chOff x="230" y="780"/>
            <a:chExt cx="4833" cy="593"/>
          </a:xfrm>
        </p:grpSpPr>
        <p:sp>
          <p:nvSpPr>
            <p:cNvPr id="370732" name="Text Box 4"/>
            <p:cNvSpPr txBox="1">
              <a:spLocks noChangeArrowheads="1"/>
            </p:cNvSpPr>
            <p:nvPr/>
          </p:nvSpPr>
          <p:spPr bwMode="auto">
            <a:xfrm>
              <a:off x="384" y="1008"/>
              <a:ext cx="467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  <a:r>
                <a:rPr lang="en-US" altLang="en-US"/>
                <a:t> =</a:t>
              </a:r>
              <a:r>
                <a:rPr lang="en-US" altLang="en-US">
                  <a:solidFill>
                    <a:schemeClr val="accent2"/>
                  </a:solidFill>
                </a:rPr>
                <a:t> </a:t>
              </a:r>
              <a:r>
                <a:rPr lang="en-US" altLang="en-US"/>
                <a:t>(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6</a:t>
              </a:r>
              <a:r>
                <a:rPr lang="en-US" altLang="en-US"/>
                <a:t>) </a:t>
              </a:r>
              <a:r>
                <a:rPr lang="en-US" altLang="en-US" sz="2400"/>
                <a:t>and </a:t>
              </a:r>
              <a:r>
                <a:rPr lang="en-US" altLang="en-US"/>
                <a:t>(</a:t>
              </a:r>
              <a:r>
                <a:rPr lang="en-US" altLang="en-US" i="1"/>
                <a:t>x</a:t>
              </a:r>
              <a:r>
                <a:rPr lang="en-US" altLang="en-US" i="1" baseline="-25000"/>
                <a:t>2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7</a:t>
              </a:r>
              <a:r>
                <a:rPr lang="en-US" altLang="en-US"/>
                <a:t>) </a:t>
              </a:r>
              <a:r>
                <a:rPr lang="en-US" altLang="en-US" sz="2400"/>
                <a:t>and </a:t>
              </a:r>
              <a:r>
                <a:rPr lang="en-US" altLang="en-US"/>
                <a:t>(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4</a:t>
              </a:r>
              <a:r>
                <a:rPr lang="en-US" altLang="en-US"/>
                <a:t>)</a:t>
              </a:r>
              <a:endParaRPr lang="en-US" altLang="en-US" sz="2400"/>
            </a:p>
          </p:txBody>
        </p:sp>
        <p:sp>
          <p:nvSpPr>
            <p:cNvPr id="370733" name="Line 5"/>
            <p:cNvSpPr>
              <a:spLocks noChangeShapeType="1"/>
            </p:cNvSpPr>
            <p:nvPr/>
          </p:nvSpPr>
          <p:spPr bwMode="auto">
            <a:xfrm>
              <a:off x="1833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4" name="Line 6"/>
            <p:cNvSpPr>
              <a:spLocks noChangeShapeType="1"/>
            </p:cNvSpPr>
            <p:nvPr/>
          </p:nvSpPr>
          <p:spPr bwMode="auto">
            <a:xfrm>
              <a:off x="3072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5" name="Line 7"/>
            <p:cNvSpPr>
              <a:spLocks noChangeShapeType="1"/>
            </p:cNvSpPr>
            <p:nvPr/>
          </p:nvSpPr>
          <p:spPr bwMode="auto">
            <a:xfrm>
              <a:off x="4809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6" name="Line 8"/>
            <p:cNvSpPr>
              <a:spLocks noChangeShapeType="1"/>
            </p:cNvSpPr>
            <p:nvPr/>
          </p:nvSpPr>
          <p:spPr bwMode="auto">
            <a:xfrm>
              <a:off x="873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7" name="Text Box 9"/>
            <p:cNvSpPr txBox="1">
              <a:spLocks noChangeArrowheads="1"/>
            </p:cNvSpPr>
            <p:nvPr/>
          </p:nvSpPr>
          <p:spPr bwMode="auto">
            <a:xfrm>
              <a:off x="230" y="780"/>
              <a:ext cx="421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An </a:t>
              </a:r>
              <a:r>
                <a:rPr lang="en-US" altLang="en-US">
                  <a:solidFill>
                    <a:schemeClr val="accent1"/>
                  </a:solidFill>
                </a:rPr>
                <a:t>instance </a:t>
              </a:r>
              <a:r>
                <a:rPr lang="en-US" altLang="en-US"/>
                <a:t>(input) consists of a circuit:</a:t>
              </a:r>
            </a:p>
          </p:txBody>
        </p:sp>
      </p:grp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457200" y="3429000"/>
            <a:ext cx="7389813" cy="1047750"/>
            <a:chOff x="288" y="1788"/>
            <a:chExt cx="4655" cy="660"/>
          </a:xfrm>
        </p:grpSpPr>
        <p:sp>
          <p:nvSpPr>
            <p:cNvPr id="370730" name="Text Box 11"/>
            <p:cNvSpPr txBox="1">
              <a:spLocks noChangeArrowheads="1"/>
            </p:cNvSpPr>
            <p:nvPr/>
          </p:nvSpPr>
          <p:spPr bwMode="auto">
            <a:xfrm>
              <a:off x="288" y="1788"/>
              <a:ext cx="46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 </a:t>
              </a:r>
              <a:r>
                <a:rPr lang="en-US" altLang="en-US">
                  <a:solidFill>
                    <a:schemeClr val="accent1"/>
                  </a:solidFill>
                </a:rPr>
                <a:t>solution </a:t>
              </a:r>
              <a:r>
                <a:rPr lang="en-US" altLang="en-US"/>
                <a:t>is an assignment of the variables.</a:t>
              </a:r>
            </a:p>
          </p:txBody>
        </p:sp>
        <p:sp>
          <p:nvSpPr>
            <p:cNvPr id="370731" name="Text Box 12"/>
            <p:cNvSpPr txBox="1">
              <a:spLocks noChangeArrowheads="1"/>
            </p:cNvSpPr>
            <p:nvPr/>
          </p:nvSpPr>
          <p:spPr bwMode="auto">
            <a:xfrm>
              <a:off x="384" y="2083"/>
              <a:ext cx="438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x</a:t>
              </a:r>
              <a:r>
                <a:rPr lang="en-US" altLang="en-US" i="1" baseline="-25000"/>
                <a:t>1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2</a:t>
              </a:r>
              <a:r>
                <a:rPr lang="en-US" altLang="en-US"/>
                <a:t> </a:t>
              </a:r>
              <a:r>
                <a:rPr lang="en-US" altLang="en-US" sz="2400"/>
                <a:t>= 1,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4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400"/>
                <a:t>= 1,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6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7</a:t>
              </a:r>
              <a:r>
                <a:rPr lang="en-US" altLang="en-US"/>
                <a:t> </a:t>
              </a:r>
              <a:r>
                <a:rPr lang="en-US" altLang="en-US" sz="2400"/>
                <a:t>= 1</a:t>
              </a:r>
              <a:endParaRPr lang="en-US" altLang="en-US"/>
            </a:p>
          </p:txBody>
        </p:sp>
      </p:grpSp>
      <p:grpSp>
        <p:nvGrpSpPr>
          <p:cNvPr id="4" name="Group 13"/>
          <p:cNvGrpSpPr>
            <a:grpSpLocks/>
          </p:cNvGrpSpPr>
          <p:nvPr/>
        </p:nvGrpSpPr>
        <p:grpSpPr bwMode="auto">
          <a:xfrm>
            <a:off x="1244600" y="2057400"/>
            <a:ext cx="6340475" cy="2500313"/>
            <a:chOff x="784" y="1296"/>
            <a:chExt cx="3994" cy="1575"/>
          </a:xfrm>
        </p:grpSpPr>
        <p:grpSp>
          <p:nvGrpSpPr>
            <p:cNvPr id="370722" name="Group 14"/>
            <p:cNvGrpSpPr>
              <a:grpSpLocks/>
            </p:cNvGrpSpPr>
            <p:nvPr/>
          </p:nvGrpSpPr>
          <p:grpSpPr bwMode="auto">
            <a:xfrm>
              <a:off x="784" y="1296"/>
              <a:ext cx="3994" cy="375"/>
              <a:chOff x="784" y="1296"/>
              <a:chExt cx="3994" cy="375"/>
            </a:xfrm>
          </p:grpSpPr>
          <p:grpSp>
            <p:nvGrpSpPr>
              <p:cNvPr id="370724" name="Group 15"/>
              <p:cNvGrpSpPr>
                <a:grpSpLocks/>
              </p:cNvGrpSpPr>
              <p:nvPr/>
            </p:nvGrpSpPr>
            <p:grpSpPr bwMode="auto">
              <a:xfrm>
                <a:off x="784" y="1296"/>
                <a:ext cx="464" cy="327"/>
                <a:chOff x="784" y="1296"/>
                <a:chExt cx="464" cy="327"/>
              </a:xfrm>
            </p:grpSpPr>
            <p:sp>
              <p:nvSpPr>
                <p:cNvPr id="370728" name="Text Box 16"/>
                <p:cNvSpPr txBox="1">
                  <a:spLocks noChangeArrowheads="1"/>
                </p:cNvSpPr>
                <p:nvPr/>
              </p:nvSpPr>
              <p:spPr bwMode="auto">
                <a:xfrm>
                  <a:off x="784" y="1296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>
                      <a:solidFill>
                        <a:schemeClr val="hlink"/>
                      </a:solidFill>
                    </a:rPr>
                    <a:t>true</a:t>
                  </a:r>
                </a:p>
              </p:txBody>
            </p:sp>
            <p:sp>
              <p:nvSpPr>
                <p:cNvPr id="370729" name="AutoShape 17"/>
                <p:cNvSpPr>
                  <a:spLocks/>
                </p:cNvSpPr>
                <p:nvPr/>
              </p:nvSpPr>
              <p:spPr bwMode="auto">
                <a:xfrm rot="-5400000">
                  <a:off x="984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  <p:grpSp>
            <p:nvGrpSpPr>
              <p:cNvPr id="370725" name="Group 18"/>
              <p:cNvGrpSpPr>
                <a:grpSpLocks/>
              </p:cNvGrpSpPr>
              <p:nvPr/>
            </p:nvGrpSpPr>
            <p:grpSpPr bwMode="auto">
              <a:xfrm>
                <a:off x="4240" y="1344"/>
                <a:ext cx="538" cy="327"/>
                <a:chOff x="4240" y="1344"/>
                <a:chExt cx="538" cy="327"/>
              </a:xfrm>
            </p:grpSpPr>
            <p:sp>
              <p:nvSpPr>
                <p:cNvPr id="370726" name="AutoShape 19"/>
                <p:cNvSpPr>
                  <a:spLocks/>
                </p:cNvSpPr>
                <p:nvPr/>
              </p:nvSpPr>
              <p:spPr bwMode="auto">
                <a:xfrm rot="-5400000">
                  <a:off x="4440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70727" name="Text Box 20"/>
                <p:cNvSpPr txBox="1">
                  <a:spLocks noChangeArrowheads="1"/>
                </p:cNvSpPr>
                <p:nvPr/>
              </p:nvSpPr>
              <p:spPr bwMode="auto">
                <a:xfrm>
                  <a:off x="4240" y="1344"/>
                  <a:ext cx="538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>
                      <a:solidFill>
                        <a:schemeClr val="hlink"/>
                      </a:solidFill>
                    </a:rPr>
                    <a:t>false</a:t>
                  </a:r>
                </a:p>
              </p:txBody>
            </p:sp>
          </p:grpSp>
        </p:grpSp>
        <p:sp>
          <p:nvSpPr>
            <p:cNvPr id="370723" name="Oval 21"/>
            <p:cNvSpPr>
              <a:spLocks noChangeArrowheads="1"/>
            </p:cNvSpPr>
            <p:nvPr/>
          </p:nvSpPr>
          <p:spPr bwMode="auto">
            <a:xfrm>
              <a:off x="1584" y="2487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8" name="Group 22"/>
          <p:cNvGrpSpPr>
            <a:grpSpLocks/>
          </p:cNvGrpSpPr>
          <p:nvPr/>
        </p:nvGrpSpPr>
        <p:grpSpPr bwMode="auto">
          <a:xfrm>
            <a:off x="1524000" y="2057400"/>
            <a:ext cx="6705600" cy="2514600"/>
            <a:chOff x="960" y="1296"/>
            <a:chExt cx="4224" cy="1584"/>
          </a:xfrm>
        </p:grpSpPr>
        <p:sp>
          <p:nvSpPr>
            <p:cNvPr id="370713" name="Oval 23"/>
            <p:cNvSpPr>
              <a:spLocks noChangeArrowheads="1"/>
            </p:cNvSpPr>
            <p:nvPr/>
          </p:nvSpPr>
          <p:spPr bwMode="auto">
            <a:xfrm>
              <a:off x="960" y="2496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370714" name="Oval 24"/>
            <p:cNvSpPr>
              <a:spLocks noChangeArrowheads="1"/>
            </p:cNvSpPr>
            <p:nvPr/>
          </p:nvSpPr>
          <p:spPr bwMode="auto">
            <a:xfrm>
              <a:off x="2256" y="2496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grpSp>
          <p:nvGrpSpPr>
            <p:cNvPr id="370715" name="Group 25"/>
            <p:cNvGrpSpPr>
              <a:grpSpLocks/>
            </p:cNvGrpSpPr>
            <p:nvPr/>
          </p:nvGrpSpPr>
          <p:grpSpPr bwMode="auto">
            <a:xfrm>
              <a:off x="2512" y="1296"/>
              <a:ext cx="2672" cy="375"/>
              <a:chOff x="2512" y="1296"/>
              <a:chExt cx="2672" cy="375"/>
            </a:xfrm>
          </p:grpSpPr>
          <p:grpSp>
            <p:nvGrpSpPr>
              <p:cNvPr id="370716" name="Group 26"/>
              <p:cNvGrpSpPr>
                <a:grpSpLocks/>
              </p:cNvGrpSpPr>
              <p:nvPr/>
            </p:nvGrpSpPr>
            <p:grpSpPr bwMode="auto">
              <a:xfrm>
                <a:off x="2512" y="1296"/>
                <a:ext cx="464" cy="327"/>
                <a:chOff x="784" y="1296"/>
                <a:chExt cx="464" cy="327"/>
              </a:xfrm>
            </p:grpSpPr>
            <p:sp>
              <p:nvSpPr>
                <p:cNvPr id="370720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784" y="1296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>
                      <a:solidFill>
                        <a:schemeClr val="hlink"/>
                      </a:solidFill>
                    </a:rPr>
                    <a:t>true</a:t>
                  </a:r>
                </a:p>
              </p:txBody>
            </p:sp>
            <p:sp>
              <p:nvSpPr>
                <p:cNvPr id="370721" name="AutoShape 28"/>
                <p:cNvSpPr>
                  <a:spLocks/>
                </p:cNvSpPr>
                <p:nvPr/>
              </p:nvSpPr>
              <p:spPr bwMode="auto">
                <a:xfrm rot="-5400000">
                  <a:off x="984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  <p:grpSp>
            <p:nvGrpSpPr>
              <p:cNvPr id="370717" name="Group 29"/>
              <p:cNvGrpSpPr>
                <a:grpSpLocks/>
              </p:cNvGrpSpPr>
              <p:nvPr/>
            </p:nvGrpSpPr>
            <p:grpSpPr bwMode="auto">
              <a:xfrm>
                <a:off x="4720" y="1344"/>
                <a:ext cx="464" cy="327"/>
                <a:chOff x="4720" y="1344"/>
                <a:chExt cx="464" cy="327"/>
              </a:xfrm>
            </p:grpSpPr>
            <p:sp>
              <p:nvSpPr>
                <p:cNvPr id="370718" name="Text Box 30"/>
                <p:cNvSpPr txBox="1">
                  <a:spLocks noChangeArrowheads="1"/>
                </p:cNvSpPr>
                <p:nvPr/>
              </p:nvSpPr>
              <p:spPr bwMode="auto">
                <a:xfrm>
                  <a:off x="4720" y="1344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>
                      <a:solidFill>
                        <a:schemeClr val="hlink"/>
                      </a:solidFill>
                    </a:rPr>
                    <a:t>true</a:t>
                  </a:r>
                </a:p>
              </p:txBody>
            </p:sp>
            <p:sp>
              <p:nvSpPr>
                <p:cNvPr id="370719" name="AutoShape 31"/>
                <p:cNvSpPr>
                  <a:spLocks/>
                </p:cNvSpPr>
                <p:nvPr/>
              </p:nvSpPr>
              <p:spPr bwMode="auto">
                <a:xfrm rot="-5400000">
                  <a:off x="4920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12" name="Group 32"/>
          <p:cNvGrpSpPr>
            <a:grpSpLocks/>
          </p:cNvGrpSpPr>
          <p:nvPr/>
        </p:nvGrpSpPr>
        <p:grpSpPr bwMode="auto">
          <a:xfrm>
            <a:off x="1371600" y="2833688"/>
            <a:ext cx="7086600" cy="595312"/>
            <a:chOff x="864" y="1785"/>
            <a:chExt cx="4464" cy="375"/>
          </a:xfrm>
        </p:grpSpPr>
        <p:sp>
          <p:nvSpPr>
            <p:cNvPr id="370711" name="Text Box 33"/>
            <p:cNvSpPr txBox="1">
              <a:spLocks noChangeArrowheads="1"/>
            </p:cNvSpPr>
            <p:nvPr/>
          </p:nvSpPr>
          <p:spPr bwMode="auto">
            <a:xfrm>
              <a:off x="3184" y="1833"/>
              <a:ext cx="4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hlink"/>
                  </a:solidFill>
                </a:rPr>
                <a:t>true</a:t>
              </a:r>
            </a:p>
          </p:txBody>
        </p:sp>
        <p:sp>
          <p:nvSpPr>
            <p:cNvPr id="370712" name="AutoShape 34"/>
            <p:cNvSpPr>
              <a:spLocks/>
            </p:cNvSpPr>
            <p:nvPr/>
          </p:nvSpPr>
          <p:spPr bwMode="auto">
            <a:xfrm rot="-5400000">
              <a:off x="3004" y="-355"/>
              <a:ext cx="183" cy="4464"/>
            </a:xfrm>
            <a:prstGeom prst="leftBrace">
              <a:avLst>
                <a:gd name="adj1" fmla="val 203279"/>
                <a:gd name="adj2" fmla="val 50000"/>
              </a:avLst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13" name="Group 35"/>
          <p:cNvGrpSpPr>
            <a:grpSpLocks/>
          </p:cNvGrpSpPr>
          <p:nvPr/>
        </p:nvGrpSpPr>
        <p:grpSpPr bwMode="auto">
          <a:xfrm>
            <a:off x="4267200" y="3352800"/>
            <a:ext cx="3581400" cy="2514600"/>
            <a:chOff x="2688" y="2112"/>
            <a:chExt cx="2256" cy="1584"/>
          </a:xfrm>
        </p:grpSpPr>
        <p:sp>
          <p:nvSpPr>
            <p:cNvPr id="370709" name="Oval 36"/>
            <p:cNvSpPr>
              <a:spLocks noChangeArrowheads="1"/>
            </p:cNvSpPr>
            <p:nvPr/>
          </p:nvSpPr>
          <p:spPr bwMode="auto">
            <a:xfrm>
              <a:off x="2688" y="3216"/>
              <a:ext cx="2256" cy="48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370710" name="Line 37"/>
            <p:cNvSpPr>
              <a:spLocks noChangeShapeType="1"/>
            </p:cNvSpPr>
            <p:nvPr/>
          </p:nvSpPr>
          <p:spPr bwMode="auto">
            <a:xfrm>
              <a:off x="3456" y="2112"/>
              <a:ext cx="288" cy="1056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" name="Group 38"/>
          <p:cNvGrpSpPr>
            <a:grpSpLocks/>
          </p:cNvGrpSpPr>
          <p:nvPr/>
        </p:nvGrpSpPr>
        <p:grpSpPr bwMode="auto">
          <a:xfrm>
            <a:off x="1371600" y="2438400"/>
            <a:ext cx="7239000" cy="609600"/>
            <a:chOff x="864" y="1536"/>
            <a:chExt cx="4560" cy="384"/>
          </a:xfrm>
        </p:grpSpPr>
        <p:grpSp>
          <p:nvGrpSpPr>
            <p:cNvPr id="370700" name="Group 39"/>
            <p:cNvGrpSpPr>
              <a:grpSpLocks/>
            </p:cNvGrpSpPr>
            <p:nvPr/>
          </p:nvGrpSpPr>
          <p:grpSpPr bwMode="auto">
            <a:xfrm>
              <a:off x="864" y="1545"/>
              <a:ext cx="1296" cy="375"/>
              <a:chOff x="864" y="1545"/>
              <a:chExt cx="1296" cy="375"/>
            </a:xfrm>
          </p:grpSpPr>
          <p:sp>
            <p:nvSpPr>
              <p:cNvPr id="370707" name="Text Box 40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800">
                    <a:solidFill>
                      <a:schemeClr val="hlink"/>
                    </a:solidFill>
                  </a:rPr>
                  <a:t>true</a:t>
                </a:r>
              </a:p>
            </p:txBody>
          </p:sp>
          <p:sp>
            <p:nvSpPr>
              <p:cNvPr id="370708" name="AutoShape 41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grpSp>
          <p:nvGrpSpPr>
            <p:cNvPr id="370701" name="Group 42"/>
            <p:cNvGrpSpPr>
              <a:grpSpLocks/>
            </p:cNvGrpSpPr>
            <p:nvPr/>
          </p:nvGrpSpPr>
          <p:grpSpPr bwMode="auto">
            <a:xfrm>
              <a:off x="4128" y="1545"/>
              <a:ext cx="1296" cy="375"/>
              <a:chOff x="864" y="1545"/>
              <a:chExt cx="1296" cy="375"/>
            </a:xfrm>
          </p:grpSpPr>
          <p:sp>
            <p:nvSpPr>
              <p:cNvPr id="370705" name="Text Box 43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800">
                    <a:solidFill>
                      <a:schemeClr val="hlink"/>
                    </a:solidFill>
                  </a:rPr>
                  <a:t>true</a:t>
                </a:r>
              </a:p>
            </p:txBody>
          </p:sp>
          <p:sp>
            <p:nvSpPr>
              <p:cNvPr id="370706" name="AutoShape 44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grpSp>
          <p:nvGrpSpPr>
            <p:cNvPr id="370702" name="Group 45"/>
            <p:cNvGrpSpPr>
              <a:grpSpLocks/>
            </p:cNvGrpSpPr>
            <p:nvPr/>
          </p:nvGrpSpPr>
          <p:grpSpPr bwMode="auto">
            <a:xfrm>
              <a:off x="2544" y="1536"/>
              <a:ext cx="1296" cy="375"/>
              <a:chOff x="864" y="1545"/>
              <a:chExt cx="1296" cy="375"/>
            </a:xfrm>
          </p:grpSpPr>
          <p:sp>
            <p:nvSpPr>
              <p:cNvPr id="370703" name="Text Box 46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800">
                    <a:solidFill>
                      <a:schemeClr val="hlink"/>
                    </a:solidFill>
                  </a:rPr>
                  <a:t>true</a:t>
                </a:r>
              </a:p>
            </p:txBody>
          </p:sp>
          <p:sp>
            <p:nvSpPr>
              <p:cNvPr id="370704" name="AutoShape 47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62672" name="Rectangle 48"/>
          <p:cNvSpPr>
            <a:spLocks noChangeArrowheads="1"/>
          </p:cNvSpPr>
          <p:nvPr/>
        </p:nvSpPr>
        <p:spPr bwMode="auto">
          <a:xfrm>
            <a:off x="457200" y="4857750"/>
            <a:ext cx="8610600" cy="1314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50000"/>
              </a:lnSpc>
              <a:spcBef>
                <a:spcPct val="50000"/>
              </a:spcBef>
              <a:buFontTx/>
              <a:buNone/>
            </a:pPr>
            <a:r>
              <a:rPr lang="en-US" altLang="en-US"/>
              <a:t>The </a:t>
            </a:r>
            <a:r>
              <a:rPr lang="en-US" altLang="en-US">
                <a:solidFill>
                  <a:schemeClr val="accent1"/>
                </a:solidFill>
              </a:rPr>
              <a:t>cost</a:t>
            </a:r>
            <a:r>
              <a:rPr lang="en-US" altLang="en-US"/>
              <a:t> of a solution is </a:t>
            </a:r>
          </a:p>
          <a:p>
            <a:pPr lvl="1" eaLnBrk="1" hangingPunct="1">
              <a:lnSpc>
                <a:spcPct val="50000"/>
              </a:lnSpc>
              <a:spcBef>
                <a:spcPct val="50000"/>
              </a:spcBef>
              <a:buFontTx/>
              <a:buChar char="•"/>
            </a:pPr>
            <a:r>
              <a:rPr lang="en-US" altLang="en-US" sz="3200"/>
              <a:t> 1 if the assignment satisfies the circuit.</a:t>
            </a:r>
          </a:p>
          <a:p>
            <a:pPr lvl="1" eaLnBrk="1" hangingPunct="1">
              <a:lnSpc>
                <a:spcPct val="50000"/>
              </a:lnSpc>
              <a:spcBef>
                <a:spcPct val="50000"/>
              </a:spcBef>
              <a:buFontTx/>
              <a:buChar char="•"/>
            </a:pPr>
            <a:r>
              <a:rPr lang="en-US" altLang="en-US" sz="3200"/>
              <a:t> 0 if not.</a:t>
            </a:r>
          </a:p>
        </p:txBody>
      </p:sp>
      <p:sp>
        <p:nvSpPr>
          <p:cNvPr id="1562673" name="Rectangle 49"/>
          <p:cNvSpPr>
            <a:spLocks noChangeArrowheads="1"/>
          </p:cNvSpPr>
          <p:nvPr/>
        </p:nvSpPr>
        <p:spPr bwMode="auto">
          <a:xfrm>
            <a:off x="457200" y="6202363"/>
            <a:ext cx="868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The </a:t>
            </a:r>
            <a:r>
              <a:rPr lang="en-US" altLang="en-US">
                <a:solidFill>
                  <a:schemeClr val="accent1"/>
                </a:solidFill>
              </a:rPr>
              <a:t>goal</a:t>
            </a:r>
            <a:r>
              <a:rPr lang="en-US" altLang="en-US"/>
              <a:t> is to find satisfying assignment.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626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626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626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626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626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626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5626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5626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0690" grpId="0"/>
      <p:bldP spid="1562673" grpId="0"/>
    </p:bld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14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Find a Satisfying Assignment</a:t>
            </a:r>
          </a:p>
        </p:txBody>
      </p:sp>
      <p:sp>
        <p:nvSpPr>
          <p:cNvPr id="371715" name="Text Box 3"/>
          <p:cNvSpPr txBox="1">
            <a:spLocks noChangeArrowheads="1"/>
          </p:cNvSpPr>
          <p:nvPr/>
        </p:nvSpPr>
        <p:spPr bwMode="auto">
          <a:xfrm>
            <a:off x="609600" y="1600200"/>
            <a:ext cx="7427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c</a:t>
            </a:r>
            <a:r>
              <a:rPr lang="en-US" altLang="en-US"/>
              <a:t> = (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5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6</a:t>
            </a:r>
            <a:r>
              <a:rPr lang="en-US" altLang="en-US"/>
              <a:t>) </a:t>
            </a:r>
            <a:r>
              <a:rPr lang="en-US" altLang="en-US" sz="2400"/>
              <a:t>and 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 i="1" baseline="-25000"/>
              <a:t>2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5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7</a:t>
            </a:r>
            <a:r>
              <a:rPr lang="en-US" altLang="en-US"/>
              <a:t>) </a:t>
            </a:r>
            <a:r>
              <a:rPr lang="en-US" altLang="en-US" sz="2400"/>
              <a:t>and 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4</a:t>
            </a:r>
            <a:r>
              <a:rPr lang="en-US" altLang="en-US"/>
              <a:t>)</a:t>
            </a:r>
            <a:endParaRPr lang="en-US" altLang="en-US" sz="2400"/>
          </a:p>
        </p:txBody>
      </p:sp>
      <p:sp>
        <p:nvSpPr>
          <p:cNvPr id="371716" name="Line 4"/>
          <p:cNvSpPr>
            <a:spLocks noChangeShapeType="1"/>
          </p:cNvSpPr>
          <p:nvPr/>
        </p:nvSpPr>
        <p:spPr bwMode="auto">
          <a:xfrm>
            <a:off x="2909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1717" name="Line 5"/>
          <p:cNvSpPr>
            <a:spLocks noChangeShapeType="1"/>
          </p:cNvSpPr>
          <p:nvPr/>
        </p:nvSpPr>
        <p:spPr bwMode="auto">
          <a:xfrm>
            <a:off x="4876800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1718" name="Line 6"/>
          <p:cNvSpPr>
            <a:spLocks noChangeShapeType="1"/>
          </p:cNvSpPr>
          <p:nvPr/>
        </p:nvSpPr>
        <p:spPr bwMode="auto">
          <a:xfrm>
            <a:off x="76342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1719" name="Line 7"/>
          <p:cNvSpPr>
            <a:spLocks noChangeShapeType="1"/>
          </p:cNvSpPr>
          <p:nvPr/>
        </p:nvSpPr>
        <p:spPr bwMode="auto">
          <a:xfrm>
            <a:off x="1385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1720" name="Text Box 8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Instance:</a:t>
            </a: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609600" y="2514600"/>
            <a:ext cx="3733800" cy="685800"/>
            <a:chOff x="384" y="1584"/>
            <a:chExt cx="2352" cy="432"/>
          </a:xfrm>
        </p:grpSpPr>
        <p:pic>
          <p:nvPicPr>
            <p:cNvPr id="371727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4" y="1584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1728" name="Text Box 11"/>
            <p:cNvSpPr txBox="1">
              <a:spLocks noChangeArrowheads="1"/>
            </p:cNvSpPr>
            <p:nvPr/>
          </p:nvSpPr>
          <p:spPr bwMode="auto">
            <a:xfrm>
              <a:off x="821" y="1584"/>
              <a:ext cx="191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Ask the little bird</a:t>
              </a:r>
            </a:p>
          </p:txBody>
        </p:sp>
      </p:grpSp>
      <p:sp>
        <p:nvSpPr>
          <p:cNvPr id="1563660" name="Text Box 12"/>
          <p:cNvSpPr txBox="1">
            <a:spLocks noChangeArrowheads="1"/>
          </p:cNvSpPr>
          <p:nvPr/>
        </p:nvSpPr>
        <p:spPr bwMode="auto">
          <a:xfrm>
            <a:off x="1751013" y="3078163"/>
            <a:ext cx="57705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Value of </a:t>
            </a:r>
            <a:r>
              <a:rPr lang="en-US" altLang="en-US" i="1"/>
              <a:t>x</a:t>
            </a:r>
            <a:r>
              <a:rPr lang="en-US" altLang="en-US" i="1" baseline="-25000"/>
              <a:t>1</a:t>
            </a:r>
            <a:r>
              <a:rPr lang="en-US" altLang="en-US"/>
              <a:t> in an optimal solution </a:t>
            </a:r>
          </a:p>
        </p:txBody>
      </p:sp>
      <p:sp>
        <p:nvSpPr>
          <p:cNvPr id="1563661" name="Text Box 13"/>
          <p:cNvSpPr txBox="1">
            <a:spLocks noChangeArrowheads="1"/>
          </p:cNvSpPr>
          <p:nvPr/>
        </p:nvSpPr>
        <p:spPr bwMode="auto">
          <a:xfrm>
            <a:off x="2422525" y="3600450"/>
            <a:ext cx="241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 even better</a:t>
            </a:r>
          </a:p>
        </p:txBody>
      </p:sp>
      <p:sp>
        <p:nvSpPr>
          <p:cNvPr id="1563662" name="Text Box 14"/>
          <p:cNvSpPr txBox="1">
            <a:spLocks noChangeArrowheads="1"/>
          </p:cNvSpPr>
          <p:nvPr/>
        </p:nvSpPr>
        <p:spPr bwMode="auto">
          <a:xfrm>
            <a:off x="1752600" y="4068763"/>
            <a:ext cx="57705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Value of 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in an optimal solution </a:t>
            </a:r>
          </a:p>
        </p:txBody>
      </p:sp>
      <p:sp>
        <p:nvSpPr>
          <p:cNvPr id="1563663" name="Text Box 15"/>
          <p:cNvSpPr txBox="1">
            <a:spLocks noChangeArrowheads="1"/>
          </p:cNvSpPr>
          <p:nvPr/>
        </p:nvSpPr>
        <p:spPr bwMode="auto">
          <a:xfrm>
            <a:off x="1371600" y="5181600"/>
            <a:ext cx="64992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For now, suppose she answered 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= 0.</a:t>
            </a:r>
          </a:p>
        </p:txBody>
      </p:sp>
      <p:sp>
        <p:nvSpPr>
          <p:cNvPr id="1563664" name="Text Box 16"/>
          <p:cNvSpPr txBox="1">
            <a:spLocks noChangeArrowheads="1"/>
          </p:cNvSpPr>
          <p:nvPr/>
        </p:nvSpPr>
        <p:spPr bwMode="auto">
          <a:xfrm>
            <a:off x="1355725" y="4591050"/>
            <a:ext cx="7038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We will have to try both 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= 0 and 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= 1.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636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636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636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636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636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636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63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63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636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636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3660" grpId="0" autoUpdateAnimBg="0"/>
      <p:bldP spid="1563661" grpId="0" autoUpdateAnimBg="0"/>
      <p:bldP spid="1563662" grpId="0" autoUpdateAnimBg="0"/>
      <p:bldP spid="1563663" grpId="0" autoUpdateAnimBg="0"/>
      <p:bldP spid="1563664" grpId="0" autoUpdateAnimBg="0"/>
    </p:bld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38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Find a Satisfying Assignment</a:t>
            </a:r>
          </a:p>
        </p:txBody>
      </p:sp>
      <p:sp>
        <p:nvSpPr>
          <p:cNvPr id="372739" name="Text Box 3"/>
          <p:cNvSpPr txBox="1">
            <a:spLocks noChangeArrowheads="1"/>
          </p:cNvSpPr>
          <p:nvPr/>
        </p:nvSpPr>
        <p:spPr bwMode="auto">
          <a:xfrm>
            <a:off x="609600" y="1600200"/>
            <a:ext cx="7427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c</a:t>
            </a:r>
            <a:r>
              <a:rPr lang="en-US" altLang="en-US"/>
              <a:t> =</a:t>
            </a:r>
            <a:r>
              <a:rPr lang="en-US" altLang="en-US">
                <a:solidFill>
                  <a:schemeClr val="accent2"/>
                </a:solidFill>
              </a:rPr>
              <a:t> 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5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6</a:t>
            </a:r>
            <a:r>
              <a:rPr lang="en-US" altLang="en-US"/>
              <a:t>) </a:t>
            </a:r>
            <a:r>
              <a:rPr lang="en-US" altLang="en-US" sz="2400"/>
              <a:t>and 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 i="1" baseline="-25000"/>
              <a:t>2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5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7</a:t>
            </a:r>
            <a:r>
              <a:rPr lang="en-US" altLang="en-US"/>
              <a:t>) </a:t>
            </a:r>
            <a:r>
              <a:rPr lang="en-US" altLang="en-US" sz="2400"/>
              <a:t>and 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</a:t>
            </a:r>
            <a:r>
              <a:rPr lang="en-US" altLang="en-US" sz="2000"/>
              <a:t>or</a:t>
            </a:r>
            <a:r>
              <a:rPr lang="en-US" altLang="en-US"/>
              <a:t> </a:t>
            </a:r>
            <a:r>
              <a:rPr lang="en-US" altLang="en-US" i="1"/>
              <a:t>x</a:t>
            </a:r>
            <a:r>
              <a:rPr lang="en-US" altLang="en-US" i="1" baseline="-25000"/>
              <a:t>4</a:t>
            </a:r>
            <a:r>
              <a:rPr lang="en-US" altLang="en-US"/>
              <a:t>)</a:t>
            </a:r>
            <a:endParaRPr lang="en-US" altLang="en-US" sz="2400"/>
          </a:p>
        </p:txBody>
      </p:sp>
      <p:sp>
        <p:nvSpPr>
          <p:cNvPr id="372740" name="Line 4"/>
          <p:cNvSpPr>
            <a:spLocks noChangeShapeType="1"/>
          </p:cNvSpPr>
          <p:nvPr/>
        </p:nvSpPr>
        <p:spPr bwMode="auto">
          <a:xfrm>
            <a:off x="2909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2741" name="Line 5"/>
          <p:cNvSpPr>
            <a:spLocks noChangeShapeType="1"/>
          </p:cNvSpPr>
          <p:nvPr/>
        </p:nvSpPr>
        <p:spPr bwMode="auto">
          <a:xfrm>
            <a:off x="4876800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2742" name="Line 6"/>
          <p:cNvSpPr>
            <a:spLocks noChangeShapeType="1"/>
          </p:cNvSpPr>
          <p:nvPr/>
        </p:nvSpPr>
        <p:spPr bwMode="auto">
          <a:xfrm>
            <a:off x="76342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2743" name="Line 7"/>
          <p:cNvSpPr>
            <a:spLocks noChangeShapeType="1"/>
          </p:cNvSpPr>
          <p:nvPr/>
        </p:nvSpPr>
        <p:spPr bwMode="auto">
          <a:xfrm>
            <a:off x="1385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2744" name="Text Box 8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Instance:</a:t>
            </a: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1219200" y="2057400"/>
            <a:ext cx="6340475" cy="1524000"/>
            <a:chOff x="784" y="1296"/>
            <a:chExt cx="3994" cy="960"/>
          </a:xfrm>
        </p:grpSpPr>
        <p:grpSp>
          <p:nvGrpSpPr>
            <p:cNvPr id="372759" name="Group 10"/>
            <p:cNvGrpSpPr>
              <a:grpSpLocks/>
            </p:cNvGrpSpPr>
            <p:nvPr/>
          </p:nvGrpSpPr>
          <p:grpSpPr bwMode="auto">
            <a:xfrm>
              <a:off x="864" y="1545"/>
              <a:ext cx="1296" cy="375"/>
              <a:chOff x="864" y="1545"/>
              <a:chExt cx="1296" cy="375"/>
            </a:xfrm>
          </p:grpSpPr>
          <p:sp>
            <p:nvSpPr>
              <p:cNvPr id="372768" name="Text Box 11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800">
                    <a:solidFill>
                      <a:schemeClr val="hlink"/>
                    </a:solidFill>
                  </a:rPr>
                  <a:t>true</a:t>
                </a:r>
              </a:p>
            </p:txBody>
          </p:sp>
          <p:sp>
            <p:nvSpPr>
              <p:cNvPr id="372769" name="AutoShape 12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grpSp>
          <p:nvGrpSpPr>
            <p:cNvPr id="372760" name="Group 13"/>
            <p:cNvGrpSpPr>
              <a:grpSpLocks/>
            </p:cNvGrpSpPr>
            <p:nvPr/>
          </p:nvGrpSpPr>
          <p:grpSpPr bwMode="auto">
            <a:xfrm>
              <a:off x="784" y="1296"/>
              <a:ext cx="3994" cy="375"/>
              <a:chOff x="784" y="1296"/>
              <a:chExt cx="3994" cy="375"/>
            </a:xfrm>
          </p:grpSpPr>
          <p:grpSp>
            <p:nvGrpSpPr>
              <p:cNvPr id="372762" name="Group 14"/>
              <p:cNvGrpSpPr>
                <a:grpSpLocks/>
              </p:cNvGrpSpPr>
              <p:nvPr/>
            </p:nvGrpSpPr>
            <p:grpSpPr bwMode="auto">
              <a:xfrm>
                <a:off x="784" y="1296"/>
                <a:ext cx="464" cy="327"/>
                <a:chOff x="784" y="1296"/>
                <a:chExt cx="464" cy="327"/>
              </a:xfrm>
            </p:grpSpPr>
            <p:sp>
              <p:nvSpPr>
                <p:cNvPr id="372766" name="Text Box 15"/>
                <p:cNvSpPr txBox="1">
                  <a:spLocks noChangeArrowheads="1"/>
                </p:cNvSpPr>
                <p:nvPr/>
              </p:nvSpPr>
              <p:spPr bwMode="auto">
                <a:xfrm>
                  <a:off x="784" y="1296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>
                      <a:solidFill>
                        <a:schemeClr val="hlink"/>
                      </a:solidFill>
                    </a:rPr>
                    <a:t>true</a:t>
                  </a:r>
                </a:p>
              </p:txBody>
            </p:sp>
            <p:sp>
              <p:nvSpPr>
                <p:cNvPr id="372767" name="AutoShape 16"/>
                <p:cNvSpPr>
                  <a:spLocks/>
                </p:cNvSpPr>
                <p:nvPr/>
              </p:nvSpPr>
              <p:spPr bwMode="auto">
                <a:xfrm rot="-5400000">
                  <a:off x="984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  <p:grpSp>
            <p:nvGrpSpPr>
              <p:cNvPr id="372763" name="Group 17"/>
              <p:cNvGrpSpPr>
                <a:grpSpLocks/>
              </p:cNvGrpSpPr>
              <p:nvPr/>
            </p:nvGrpSpPr>
            <p:grpSpPr bwMode="auto">
              <a:xfrm>
                <a:off x="4240" y="1344"/>
                <a:ext cx="538" cy="327"/>
                <a:chOff x="4240" y="1344"/>
                <a:chExt cx="538" cy="327"/>
              </a:xfrm>
            </p:grpSpPr>
            <p:sp>
              <p:nvSpPr>
                <p:cNvPr id="372764" name="AutoShape 18"/>
                <p:cNvSpPr>
                  <a:spLocks/>
                </p:cNvSpPr>
                <p:nvPr/>
              </p:nvSpPr>
              <p:spPr bwMode="auto">
                <a:xfrm rot="-5400000">
                  <a:off x="4440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372765" name="Text Box 19"/>
                <p:cNvSpPr txBox="1">
                  <a:spLocks noChangeArrowheads="1"/>
                </p:cNvSpPr>
                <p:nvPr/>
              </p:nvSpPr>
              <p:spPr bwMode="auto">
                <a:xfrm>
                  <a:off x="4240" y="1344"/>
                  <a:ext cx="538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>
                      <a:solidFill>
                        <a:schemeClr val="hlink"/>
                      </a:solidFill>
                    </a:rPr>
                    <a:t>false</a:t>
                  </a:r>
                </a:p>
              </p:txBody>
            </p:sp>
          </p:grpSp>
        </p:grpSp>
        <p:sp>
          <p:nvSpPr>
            <p:cNvPr id="372761" name="Oval 20"/>
            <p:cNvSpPr>
              <a:spLocks noChangeArrowheads="1"/>
            </p:cNvSpPr>
            <p:nvPr/>
          </p:nvSpPr>
          <p:spPr bwMode="auto">
            <a:xfrm>
              <a:off x="1920" y="1872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372746" name="Text Box 21"/>
          <p:cNvSpPr txBox="1">
            <a:spLocks noChangeArrowheads="1"/>
          </p:cNvSpPr>
          <p:nvPr/>
        </p:nvSpPr>
        <p:spPr bwMode="auto">
          <a:xfrm>
            <a:off x="1260475" y="2990850"/>
            <a:ext cx="5129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Commit to </a:t>
            </a:r>
            <a:r>
              <a:rPr lang="en-US" altLang="en-US" i="1"/>
              <a:t>x</a:t>
            </a:r>
            <a:r>
              <a:rPr lang="en-US" altLang="en-US" i="1" baseline="-25000"/>
              <a:t>3</a:t>
            </a:r>
            <a:r>
              <a:rPr lang="en-US" altLang="en-US"/>
              <a:t> = 0 and simplify</a:t>
            </a:r>
          </a:p>
        </p:txBody>
      </p:sp>
      <p:pic>
        <p:nvPicPr>
          <p:cNvPr id="372747" name="Picture 22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29718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" name="Group 23"/>
          <p:cNvGrpSpPr>
            <a:grpSpLocks/>
          </p:cNvGrpSpPr>
          <p:nvPr/>
        </p:nvGrpSpPr>
        <p:grpSpPr bwMode="auto">
          <a:xfrm>
            <a:off x="381000" y="3611563"/>
            <a:ext cx="6757988" cy="884237"/>
            <a:chOff x="240" y="2467"/>
            <a:chExt cx="4257" cy="557"/>
          </a:xfrm>
        </p:grpSpPr>
        <p:sp>
          <p:nvSpPr>
            <p:cNvPr id="372755" name="Text Box 24"/>
            <p:cNvSpPr txBox="1">
              <a:spLocks noChangeArrowheads="1"/>
            </p:cNvSpPr>
            <p:nvPr/>
          </p:nvSpPr>
          <p:spPr bwMode="auto">
            <a:xfrm>
              <a:off x="394" y="2659"/>
              <a:ext cx="410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  <a:r>
                <a:rPr lang="en-US" altLang="en-US"/>
                <a:t> =</a:t>
              </a:r>
              <a:r>
                <a:rPr lang="en-US" altLang="en-US">
                  <a:solidFill>
                    <a:schemeClr val="accent2"/>
                  </a:solidFill>
                </a:rPr>
                <a:t>                            </a:t>
              </a:r>
              <a:r>
                <a:rPr lang="en-US" altLang="en-US"/>
                <a:t>(</a:t>
              </a:r>
              <a:r>
                <a:rPr lang="en-US" altLang="en-US" i="1"/>
                <a:t>x</a:t>
              </a:r>
              <a:r>
                <a:rPr lang="en-US" altLang="en-US" i="1" baseline="-25000"/>
                <a:t>2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7</a:t>
              </a:r>
              <a:r>
                <a:rPr lang="en-US" altLang="en-US"/>
                <a:t>) </a:t>
              </a:r>
              <a:r>
                <a:rPr lang="en-US" altLang="en-US" sz="2400"/>
                <a:t>and </a:t>
              </a:r>
              <a:r>
                <a:rPr lang="en-US" altLang="en-US" i="1"/>
                <a:t>x</a:t>
              </a:r>
              <a:r>
                <a:rPr lang="en-US" altLang="en-US" i="1" baseline="-25000"/>
                <a:t>4</a:t>
              </a:r>
              <a:endParaRPr lang="en-US" altLang="en-US" sz="2400" i="1"/>
            </a:p>
          </p:txBody>
        </p:sp>
        <p:sp>
          <p:nvSpPr>
            <p:cNvPr id="372756" name="Line 25"/>
            <p:cNvSpPr>
              <a:spLocks noChangeShapeType="1"/>
            </p:cNvSpPr>
            <p:nvPr/>
          </p:nvSpPr>
          <p:spPr bwMode="auto">
            <a:xfrm>
              <a:off x="3082" y="2784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7" name="Line 26"/>
            <p:cNvSpPr>
              <a:spLocks noChangeShapeType="1"/>
            </p:cNvSpPr>
            <p:nvPr/>
          </p:nvSpPr>
          <p:spPr bwMode="auto">
            <a:xfrm>
              <a:off x="4272" y="2784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8" name="Text Box 27"/>
            <p:cNvSpPr txBox="1">
              <a:spLocks noChangeArrowheads="1"/>
            </p:cNvSpPr>
            <p:nvPr/>
          </p:nvSpPr>
          <p:spPr bwMode="auto">
            <a:xfrm>
              <a:off x="240" y="2467"/>
              <a:ext cx="15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Sub-Instance:</a:t>
              </a:r>
            </a:p>
          </p:txBody>
        </p:sp>
      </p:grpSp>
      <p:grpSp>
        <p:nvGrpSpPr>
          <p:cNvPr id="8" name="Group 28"/>
          <p:cNvGrpSpPr>
            <a:grpSpLocks/>
          </p:cNvGrpSpPr>
          <p:nvPr/>
        </p:nvGrpSpPr>
        <p:grpSpPr bwMode="auto">
          <a:xfrm>
            <a:off x="457200" y="4591050"/>
            <a:ext cx="7035800" cy="1047750"/>
            <a:chOff x="288" y="3036"/>
            <a:chExt cx="4432" cy="660"/>
          </a:xfrm>
        </p:grpSpPr>
        <p:sp>
          <p:nvSpPr>
            <p:cNvPr id="372753" name="Text Box 29"/>
            <p:cNvSpPr txBox="1">
              <a:spLocks noChangeArrowheads="1"/>
            </p:cNvSpPr>
            <p:nvPr/>
          </p:nvSpPr>
          <p:spPr bwMode="auto">
            <a:xfrm>
              <a:off x="288" y="3036"/>
              <a:ext cx="293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Friend gives Sub-Solution: </a:t>
              </a:r>
            </a:p>
          </p:txBody>
        </p:sp>
        <p:sp>
          <p:nvSpPr>
            <p:cNvPr id="372754" name="Text Box 30"/>
            <p:cNvSpPr txBox="1">
              <a:spLocks noChangeArrowheads="1"/>
            </p:cNvSpPr>
            <p:nvPr/>
          </p:nvSpPr>
          <p:spPr bwMode="auto">
            <a:xfrm>
              <a:off x="384" y="3331"/>
              <a:ext cx="43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x</a:t>
              </a:r>
              <a:r>
                <a:rPr lang="en-US" altLang="en-US" i="1" baseline="-25000"/>
                <a:t>1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2</a:t>
              </a:r>
              <a:r>
                <a:rPr lang="en-US" altLang="en-US"/>
                <a:t> </a:t>
              </a:r>
              <a:r>
                <a:rPr lang="en-US" altLang="en-US" sz="2400"/>
                <a:t>= 1,</a:t>
              </a:r>
              <a:r>
                <a:rPr lang="en-US" altLang="en-US"/>
                <a:t>          </a:t>
              </a:r>
              <a:r>
                <a:rPr lang="en-US" altLang="en-US" i="1"/>
                <a:t>x</a:t>
              </a:r>
              <a:r>
                <a:rPr lang="en-US" altLang="en-US" i="1" baseline="-25000"/>
                <a:t>4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400"/>
                <a:t>= 1,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6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7</a:t>
              </a:r>
              <a:r>
                <a:rPr lang="en-US" altLang="en-US"/>
                <a:t> </a:t>
              </a:r>
              <a:r>
                <a:rPr lang="en-US" altLang="en-US" sz="2400"/>
                <a:t>= 1</a:t>
              </a:r>
              <a:endParaRPr lang="en-US" altLang="en-US"/>
            </a:p>
          </p:txBody>
        </p:sp>
      </p:grpSp>
      <p:grpSp>
        <p:nvGrpSpPr>
          <p:cNvPr id="9" name="Group 31"/>
          <p:cNvGrpSpPr>
            <a:grpSpLocks/>
          </p:cNvGrpSpPr>
          <p:nvPr/>
        </p:nvGrpSpPr>
        <p:grpSpPr bwMode="auto">
          <a:xfrm>
            <a:off x="381000" y="5657850"/>
            <a:ext cx="7115175" cy="1047750"/>
            <a:chOff x="240" y="3564"/>
            <a:chExt cx="4482" cy="660"/>
          </a:xfrm>
        </p:grpSpPr>
        <p:sp>
          <p:nvSpPr>
            <p:cNvPr id="372751" name="Text Box 32"/>
            <p:cNvSpPr txBox="1">
              <a:spLocks noChangeArrowheads="1"/>
            </p:cNvSpPr>
            <p:nvPr/>
          </p:nvSpPr>
          <p:spPr bwMode="auto">
            <a:xfrm>
              <a:off x="240" y="3564"/>
              <a:ext cx="158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Our Solution: </a:t>
              </a:r>
            </a:p>
          </p:txBody>
        </p:sp>
        <p:sp>
          <p:nvSpPr>
            <p:cNvPr id="372752" name="Text Box 33"/>
            <p:cNvSpPr txBox="1">
              <a:spLocks noChangeArrowheads="1"/>
            </p:cNvSpPr>
            <p:nvPr/>
          </p:nvSpPr>
          <p:spPr bwMode="auto">
            <a:xfrm>
              <a:off x="336" y="3859"/>
              <a:ext cx="438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x</a:t>
              </a:r>
              <a:r>
                <a:rPr lang="en-US" altLang="en-US" i="1" baseline="-25000"/>
                <a:t>1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2</a:t>
              </a:r>
              <a:r>
                <a:rPr lang="en-US" altLang="en-US"/>
                <a:t> </a:t>
              </a:r>
              <a:r>
                <a:rPr lang="en-US" altLang="en-US" sz="2400"/>
                <a:t>= 1,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4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400"/>
                <a:t>= 1,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6</a:t>
              </a:r>
              <a:r>
                <a:rPr lang="en-US" altLang="en-US"/>
                <a:t> </a:t>
              </a:r>
              <a:r>
                <a:rPr lang="en-US" altLang="en-US" sz="2400"/>
                <a:t>= 0,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7</a:t>
              </a:r>
              <a:r>
                <a:rPr lang="en-US" altLang="en-US"/>
                <a:t> </a:t>
              </a:r>
              <a:r>
                <a:rPr lang="en-US" altLang="en-US" sz="2400"/>
                <a:t>= 1</a:t>
              </a:r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762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371600" y="4267200"/>
            <a:ext cx="7772400" cy="83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spcBef>
                <a:spcPct val="50000"/>
              </a:spcBef>
              <a:buFontTx/>
              <a:buNone/>
            </a:pPr>
            <a:r>
              <a:rPr lang="en-US" altLang="en-US" sz="2800"/>
              <a:t>In the end, some friend looks </a:t>
            </a:r>
            <a:br>
              <a:rPr lang="en-US" altLang="en-US" sz="2800"/>
            </a:br>
            <a:r>
              <a:rPr lang="en-US" altLang="en-US" sz="2800"/>
              <a:t>at each of the 2</a:t>
            </a:r>
            <a:r>
              <a:rPr lang="en-US" altLang="en-US" sz="2800" i="1" baseline="30000"/>
              <a:t>n</a:t>
            </a:r>
            <a:r>
              <a:rPr lang="en-US" altLang="en-US" sz="2800"/>
              <a:t> assignments, </a:t>
            </a:r>
          </a:p>
        </p:txBody>
      </p:sp>
      <p:sp>
        <p:nvSpPr>
          <p:cNvPr id="373763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Speeding Up the Time</a:t>
            </a:r>
          </a:p>
        </p:txBody>
      </p:sp>
      <p:grpSp>
        <p:nvGrpSpPr>
          <p:cNvPr id="373764" name="Group 4"/>
          <p:cNvGrpSpPr>
            <a:grpSpLocks/>
          </p:cNvGrpSpPr>
          <p:nvPr/>
        </p:nvGrpSpPr>
        <p:grpSpPr bwMode="auto">
          <a:xfrm>
            <a:off x="2438400" y="990600"/>
            <a:ext cx="4322763" cy="2667000"/>
            <a:chOff x="1200" y="1860"/>
            <a:chExt cx="2723" cy="1680"/>
          </a:xfrm>
        </p:grpSpPr>
        <p:grpSp>
          <p:nvGrpSpPr>
            <p:cNvPr id="373765" name="Group 5"/>
            <p:cNvGrpSpPr>
              <a:grpSpLocks/>
            </p:cNvGrpSpPr>
            <p:nvPr/>
          </p:nvGrpSpPr>
          <p:grpSpPr bwMode="auto">
            <a:xfrm>
              <a:off x="1296" y="2148"/>
              <a:ext cx="2568" cy="1392"/>
              <a:chOff x="240" y="1392"/>
              <a:chExt cx="5208" cy="2640"/>
            </a:xfrm>
          </p:grpSpPr>
          <p:sp>
            <p:nvSpPr>
              <p:cNvPr id="373787" name="Oval 6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788" name="Oval 7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3789" name="AutoShape 8"/>
              <p:cNvCxnSpPr>
                <a:cxnSpLocks noChangeShapeType="1"/>
                <a:stCxn id="373787" idx="4"/>
                <a:endCxn id="373788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790" name="Oval 9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791" name="Oval 10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792" name="Oval 11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3793" name="AutoShape 12"/>
              <p:cNvCxnSpPr>
                <a:cxnSpLocks noChangeShapeType="1"/>
                <a:stCxn id="373790" idx="4"/>
                <a:endCxn id="373791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794" name="AutoShape 13"/>
              <p:cNvCxnSpPr>
                <a:cxnSpLocks noChangeShapeType="1"/>
                <a:stCxn id="373790" idx="4"/>
                <a:endCxn id="373792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795" name="AutoShape 14"/>
              <p:cNvCxnSpPr>
                <a:cxnSpLocks noChangeShapeType="1"/>
                <a:stCxn id="373788" idx="4"/>
                <a:endCxn id="373790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796" name="Oval 15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797" name="Oval 16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798" name="Oval 17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3799" name="AutoShape 18"/>
              <p:cNvCxnSpPr>
                <a:cxnSpLocks noChangeShapeType="1"/>
                <a:stCxn id="373796" idx="4"/>
                <a:endCxn id="373797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0" name="AutoShape 19"/>
              <p:cNvCxnSpPr>
                <a:cxnSpLocks noChangeShapeType="1"/>
                <a:stCxn id="373796" idx="4"/>
                <a:endCxn id="373798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1" name="AutoShape 20"/>
              <p:cNvCxnSpPr>
                <a:cxnSpLocks noChangeShapeType="1"/>
                <a:stCxn id="373788" idx="4"/>
                <a:endCxn id="373796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802" name="Oval 21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3803" name="AutoShape 22"/>
              <p:cNvCxnSpPr>
                <a:cxnSpLocks noChangeShapeType="1"/>
                <a:stCxn id="373787" idx="4"/>
                <a:endCxn id="373802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804" name="Oval 23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805" name="Oval 24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806" name="Oval 25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3807" name="AutoShape 26"/>
              <p:cNvCxnSpPr>
                <a:cxnSpLocks noChangeShapeType="1"/>
                <a:stCxn id="373804" idx="4"/>
                <a:endCxn id="373805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8" name="AutoShape 27"/>
              <p:cNvCxnSpPr>
                <a:cxnSpLocks noChangeShapeType="1"/>
                <a:stCxn id="373804" idx="4"/>
                <a:endCxn id="373806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9" name="AutoShape 28"/>
              <p:cNvCxnSpPr>
                <a:cxnSpLocks noChangeShapeType="1"/>
                <a:stCxn id="373802" idx="4"/>
                <a:endCxn id="373804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810" name="Oval 29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811" name="Oval 30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3812" name="Oval 31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3813" name="AutoShape 32"/>
              <p:cNvCxnSpPr>
                <a:cxnSpLocks noChangeShapeType="1"/>
                <a:stCxn id="373810" idx="4"/>
                <a:endCxn id="373811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14" name="AutoShape 33"/>
              <p:cNvCxnSpPr>
                <a:cxnSpLocks noChangeShapeType="1"/>
                <a:stCxn id="373810" idx="4"/>
                <a:endCxn id="373812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15" name="AutoShape 34"/>
              <p:cNvCxnSpPr>
                <a:cxnSpLocks noChangeShapeType="1"/>
                <a:stCxn id="373802" idx="4"/>
                <a:endCxn id="373810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73766" name="Rectangle 35"/>
            <p:cNvSpPr>
              <a:spLocks noChangeArrowheads="1"/>
            </p:cNvSpPr>
            <p:nvPr/>
          </p:nvSpPr>
          <p:spPr bwMode="auto">
            <a:xfrm>
              <a:off x="2288" y="1860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3</a:t>
              </a:r>
            </a:p>
          </p:txBody>
        </p:sp>
        <p:sp>
          <p:nvSpPr>
            <p:cNvPr id="373767" name="Text Box 36"/>
            <p:cNvSpPr txBox="1">
              <a:spLocks noChangeArrowheads="1"/>
            </p:cNvSpPr>
            <p:nvPr/>
          </p:nvSpPr>
          <p:spPr bwMode="auto">
            <a:xfrm>
              <a:off x="2150" y="220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3768" name="Text Box 37"/>
            <p:cNvSpPr txBox="1">
              <a:spLocks noChangeArrowheads="1"/>
            </p:cNvSpPr>
            <p:nvPr/>
          </p:nvSpPr>
          <p:spPr bwMode="auto">
            <a:xfrm>
              <a:off x="2784" y="21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3769" name="Rectangle 38"/>
            <p:cNvSpPr>
              <a:spLocks noChangeArrowheads="1"/>
            </p:cNvSpPr>
            <p:nvPr/>
          </p:nvSpPr>
          <p:spPr bwMode="auto">
            <a:xfrm>
              <a:off x="1578" y="2273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3770" name="Text Box 39"/>
            <p:cNvSpPr txBox="1">
              <a:spLocks noChangeArrowheads="1"/>
            </p:cNvSpPr>
            <p:nvPr/>
          </p:nvSpPr>
          <p:spPr bwMode="auto">
            <a:xfrm>
              <a:off x="1584" y="261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3771" name="Text Box 40"/>
            <p:cNvSpPr txBox="1">
              <a:spLocks noChangeArrowheads="1"/>
            </p:cNvSpPr>
            <p:nvPr/>
          </p:nvSpPr>
          <p:spPr bwMode="auto">
            <a:xfrm>
              <a:off x="2016" y="2609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3772" name="Rectangle 41"/>
            <p:cNvSpPr>
              <a:spLocks noChangeArrowheads="1"/>
            </p:cNvSpPr>
            <p:nvPr/>
          </p:nvSpPr>
          <p:spPr bwMode="auto">
            <a:xfrm>
              <a:off x="3264" y="2292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3773" name="Text Box 42"/>
            <p:cNvSpPr txBox="1">
              <a:spLocks noChangeArrowheads="1"/>
            </p:cNvSpPr>
            <p:nvPr/>
          </p:nvSpPr>
          <p:spPr bwMode="auto">
            <a:xfrm>
              <a:off x="2934" y="263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3774" name="Text Box 43"/>
            <p:cNvSpPr txBox="1">
              <a:spLocks noChangeArrowheads="1"/>
            </p:cNvSpPr>
            <p:nvPr/>
          </p:nvSpPr>
          <p:spPr bwMode="auto">
            <a:xfrm>
              <a:off x="3366" y="262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3775" name="Rectangle 44"/>
            <p:cNvSpPr>
              <a:spLocks noChangeArrowheads="1"/>
            </p:cNvSpPr>
            <p:nvPr/>
          </p:nvSpPr>
          <p:spPr bwMode="auto">
            <a:xfrm>
              <a:off x="1200" y="2705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3776" name="Text Box 45"/>
            <p:cNvSpPr txBox="1">
              <a:spLocks noChangeArrowheads="1"/>
            </p:cNvSpPr>
            <p:nvPr/>
          </p:nvSpPr>
          <p:spPr bwMode="auto">
            <a:xfrm>
              <a:off x="1296" y="305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3777" name="Text Box 46"/>
            <p:cNvSpPr txBox="1">
              <a:spLocks noChangeArrowheads="1"/>
            </p:cNvSpPr>
            <p:nvPr/>
          </p:nvSpPr>
          <p:spPr bwMode="auto">
            <a:xfrm>
              <a:off x="1584" y="304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3778" name="Rectangle 47"/>
            <p:cNvSpPr>
              <a:spLocks noChangeArrowheads="1"/>
            </p:cNvSpPr>
            <p:nvPr/>
          </p:nvSpPr>
          <p:spPr bwMode="auto">
            <a:xfrm>
              <a:off x="2588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3779" name="Text Box 48"/>
            <p:cNvSpPr txBox="1">
              <a:spLocks noChangeArrowheads="1"/>
            </p:cNvSpPr>
            <p:nvPr/>
          </p:nvSpPr>
          <p:spPr bwMode="auto">
            <a:xfrm>
              <a:off x="268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3780" name="Text Box 49"/>
            <p:cNvSpPr txBox="1">
              <a:spLocks noChangeArrowheads="1"/>
            </p:cNvSpPr>
            <p:nvPr/>
          </p:nvSpPr>
          <p:spPr bwMode="auto">
            <a:xfrm>
              <a:off x="2972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3781" name="Rectangle 50"/>
            <p:cNvSpPr>
              <a:spLocks noChangeArrowheads="1"/>
            </p:cNvSpPr>
            <p:nvPr/>
          </p:nvSpPr>
          <p:spPr bwMode="auto">
            <a:xfrm>
              <a:off x="3632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3782" name="Text Box 51"/>
            <p:cNvSpPr txBox="1">
              <a:spLocks noChangeArrowheads="1"/>
            </p:cNvSpPr>
            <p:nvPr/>
          </p:nvSpPr>
          <p:spPr bwMode="auto">
            <a:xfrm>
              <a:off x="340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3783" name="Text Box 52"/>
            <p:cNvSpPr txBox="1">
              <a:spLocks noChangeArrowheads="1"/>
            </p:cNvSpPr>
            <p:nvPr/>
          </p:nvSpPr>
          <p:spPr bwMode="auto">
            <a:xfrm>
              <a:off x="3648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3784" name="Rectangle 53"/>
            <p:cNvSpPr>
              <a:spLocks noChangeArrowheads="1"/>
            </p:cNvSpPr>
            <p:nvPr/>
          </p:nvSpPr>
          <p:spPr bwMode="auto">
            <a:xfrm>
              <a:off x="2244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3785" name="Text Box 54"/>
            <p:cNvSpPr txBox="1">
              <a:spLocks noChangeArrowheads="1"/>
            </p:cNvSpPr>
            <p:nvPr/>
          </p:nvSpPr>
          <p:spPr bwMode="auto">
            <a:xfrm>
              <a:off x="2016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3786" name="Text Box 55"/>
            <p:cNvSpPr txBox="1">
              <a:spLocks noChangeArrowheads="1"/>
            </p:cNvSpPr>
            <p:nvPr/>
          </p:nvSpPr>
          <p:spPr bwMode="auto">
            <a:xfrm>
              <a:off x="2260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</p:grp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8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 dirty="0">
                <a:solidFill>
                  <a:schemeClr val="tx2"/>
                </a:solidFill>
              </a:rPr>
              <a:t>Memoization</a:t>
            </a:r>
          </a:p>
        </p:txBody>
      </p:sp>
      <p:sp>
        <p:nvSpPr>
          <p:cNvPr id="374787" name="Rectangle 3"/>
          <p:cNvSpPr>
            <a:spLocks noChangeArrowheads="1"/>
          </p:cNvSpPr>
          <p:nvPr/>
        </p:nvSpPr>
        <p:spPr bwMode="auto">
          <a:xfrm>
            <a:off x="1143000" y="1143000"/>
            <a:ext cx="876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Assign one friend to each sub-instance.</a:t>
            </a:r>
          </a:p>
        </p:txBody>
      </p:sp>
      <p:pic>
        <p:nvPicPr>
          <p:cNvPr id="374788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74789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374937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938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939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4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4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4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5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95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0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374922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923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924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25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26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27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28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29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30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31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32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33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34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35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936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1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374907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908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909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0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1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2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3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4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5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6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17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18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19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20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921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2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374892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893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94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95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96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97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98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99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00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01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02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03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04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905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906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3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374877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878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79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0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1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2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3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4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5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6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87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88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89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90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891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4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374862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863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64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5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6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7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8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9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70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71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72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73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74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75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876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5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374847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848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49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0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1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2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3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4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5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6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57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58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59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60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861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6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374832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833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34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5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6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7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8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9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40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41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42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43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44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45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846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7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374817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818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19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0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1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2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3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4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5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6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27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28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29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30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831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8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374802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803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04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5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6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7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8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9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10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11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12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13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14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374815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374816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374799" name="Group 165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374800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“Which is 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374801" name="Text Box 167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 </a:t>
              </a:r>
              <a:r>
                <a:rPr lang="en-US" altLang="en-US" i="1"/>
                <a:t>i</a:t>
              </a: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8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9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0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b</a:t>
            </a:r>
          </a:p>
        </p:txBody>
      </p:sp>
      <p:sp>
        <p:nvSpPr>
          <p:cNvPr id="11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d</a:t>
            </a:r>
          </a:p>
        </p:txBody>
      </p:sp>
      <p:sp>
        <p:nvSpPr>
          <p:cNvPr id="12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c</a:t>
            </a:r>
          </a:p>
        </p:txBody>
      </p:sp>
      <p:sp>
        <p:nvSpPr>
          <p:cNvPr id="13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4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5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6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7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8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9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0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1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2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u</a:t>
            </a:r>
          </a:p>
        </p:txBody>
      </p:sp>
      <p:sp>
        <p:nvSpPr>
          <p:cNvPr id="23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4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k</a:t>
            </a:r>
          </a:p>
        </p:txBody>
      </p:sp>
      <p:sp>
        <p:nvSpPr>
          <p:cNvPr id="25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6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 err="1">
                <a:solidFill>
                  <a:srgbClr val="FFFFFF"/>
                </a:solidFill>
              </a:rPr>
              <a:t>i</a:t>
            </a:r>
            <a:endParaRPr lang="en-US" altLang="en-US" sz="2400" i="1" dirty="0">
              <a:solidFill>
                <a:srgbClr val="FFFFFF"/>
              </a:solidFill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59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25</a:t>
            </a:r>
          </a:p>
        </p:txBody>
      </p:sp>
      <p:sp>
        <p:nvSpPr>
          <p:cNvPr id="60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61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62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3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65" name="Freeform 64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>
              <a:solidFill>
                <a:srgbClr val="FFFFFF"/>
              </a:solidFill>
            </a:endParaRPr>
          </a:p>
        </p:txBody>
      </p:sp>
      <p:sp>
        <p:nvSpPr>
          <p:cNvPr id="76" name="Rectangle 75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9900"/>
                </a:solidFill>
              </a:rPr>
              <a:t>l=4</a:t>
            </a:r>
            <a:endParaRPr lang="en-US" altLang="en-US" sz="2800" dirty="0">
              <a:solidFill>
                <a:srgbClr val="FFFFFF"/>
              </a:solidFill>
            </a:endParaRPr>
          </a:p>
        </p:txBody>
      </p:sp>
      <p:sp>
        <p:nvSpPr>
          <p:cNvPr id="69" name="Text Box 33"/>
          <p:cNvSpPr txBox="1">
            <a:spLocks noChangeArrowheads="1"/>
          </p:cNvSpPr>
          <p:nvPr/>
        </p:nvSpPr>
        <p:spPr bwMode="auto">
          <a:xfrm>
            <a:off x="76200" y="932557"/>
            <a:ext cx="8991600" cy="6001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Consider </a:t>
            </a:r>
            <a:r>
              <a:rPr lang="en-US" altLang="en-US" sz="2400" dirty="0">
                <a:solidFill>
                  <a:srgbClr val="FF9900"/>
                </a:solidFill>
              </a:rPr>
              <a:t>your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n-US" altLang="en-US" sz="2400" dirty="0">
                <a:solidFill>
                  <a:srgbClr val="FF9900"/>
                </a:solidFill>
              </a:rPr>
              <a:t>instance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>
                <a:solidFill>
                  <a:srgbClr val="FF9900"/>
                </a:solidFill>
              </a:rPr>
              <a:t>I = </a:t>
            </a:r>
            <a:r>
              <a:rPr lang="en-US" altLang="en-US" sz="2400" i="1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altLang="en-US" sz="2400" i="1" dirty="0" err="1">
                <a:solidFill>
                  <a:srgbClr val="FF9900"/>
                </a:solidFill>
                <a:sym typeface="Symbol"/>
              </a:rPr>
              <a:t>u,v,l</a:t>
            </a:r>
            <a:r>
              <a:rPr lang="en-US" altLang="en-US" sz="2400" i="1" dirty="0">
                <a:solidFill>
                  <a:srgbClr val="FF9900"/>
                </a:solidFill>
                <a:sym typeface="Symbol"/>
              </a:rPr>
              <a:t>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</a:p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Ask a little question (to the </a:t>
            </a:r>
            <a:r>
              <a:rPr lang="en-US" altLang="en-US" sz="2400" dirty="0">
                <a:solidFill>
                  <a:srgbClr val="00FFFF"/>
                </a:solidFill>
              </a:rPr>
              <a:t>little bird</a:t>
            </a:r>
            <a:r>
              <a:rPr lang="en-US" altLang="en-US" sz="2400" dirty="0">
                <a:solidFill>
                  <a:srgbClr val="FFFFFF"/>
                </a:solidFill>
              </a:rPr>
              <a:t>) about its optimal solution.</a:t>
            </a:r>
          </a:p>
          <a:p>
            <a:pPr marL="1200150" lvl="1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“What node is in the middle of the path?”</a:t>
            </a:r>
          </a:p>
          <a:p>
            <a:pPr marL="1200150" lvl="1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She answers node </a:t>
            </a: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</a:p>
          <a:p>
            <a:pPr marL="1200150" lvl="1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I ask one </a:t>
            </a:r>
            <a:r>
              <a:rPr lang="en-US" altLang="en-US" sz="2400" dirty="0">
                <a:solidFill>
                  <a:srgbClr val="CC00CC"/>
                </a:solidFill>
              </a:rPr>
              <a:t>friend </a:t>
            </a:r>
            <a:r>
              <a:rPr lang="en-US" altLang="en-US" sz="2400" i="1" dirty="0" err="1">
                <a:solidFill>
                  <a:srgbClr val="CC00CC"/>
                </a:solidFill>
              </a:rPr>
              <a:t>subI</a:t>
            </a:r>
            <a:r>
              <a:rPr lang="en-US" altLang="en-US" sz="2400" baseline="-25000" dirty="0">
                <a:solidFill>
                  <a:srgbClr val="CC00CC"/>
                </a:solidFill>
                <a:sym typeface="Symbol"/>
              </a:rPr>
              <a:t> </a:t>
            </a:r>
            <a:r>
              <a:rPr lang="en-US" altLang="en-US" sz="2400" i="1" dirty="0">
                <a:solidFill>
                  <a:srgbClr val="CC00CC"/>
                </a:solidFill>
              </a:rPr>
              <a:t>= </a:t>
            </a:r>
            <a:r>
              <a:rPr lang="en-US" altLang="en-US" sz="2400" i="1" dirty="0">
                <a:solidFill>
                  <a:srgbClr val="CC00CC"/>
                </a:solidFill>
                <a:sym typeface="Symbol"/>
              </a:rPr>
              <a:t></a:t>
            </a:r>
            <a:r>
              <a:rPr lang="en-US" altLang="en-US" sz="2400" i="1" dirty="0" err="1">
                <a:solidFill>
                  <a:srgbClr val="FF9900"/>
                </a:solidFill>
                <a:sym typeface="Symbol"/>
              </a:rPr>
              <a:t>u,</a:t>
            </a:r>
            <a:r>
              <a:rPr lang="en-US" altLang="en-US" sz="2400" i="1" dirty="0" err="1">
                <a:solidFill>
                  <a:srgbClr val="00FFFF"/>
                </a:solidFill>
                <a:sym typeface="Symbol"/>
              </a:rPr>
              <a:t>k</a:t>
            </a:r>
            <a:r>
              <a:rPr lang="en-US" altLang="en-US" sz="2400" i="1" dirty="0">
                <a:solidFill>
                  <a:srgbClr val="FF9900"/>
                </a:solidFill>
                <a:sym typeface="Symbol"/>
              </a:rPr>
              <a:t>, </a:t>
            </a:r>
            <a:r>
              <a:rPr lang="en-US" altLang="en-US" sz="2400" i="1" baseline="30000" dirty="0">
                <a:solidFill>
                  <a:srgbClr val="FF66FF"/>
                </a:solidFill>
                <a:sym typeface="Symbol"/>
              </a:rPr>
              <a:t>l</a:t>
            </a:r>
            <a:r>
              <a:rPr lang="en-US" altLang="en-US" sz="2400" i="1" dirty="0">
                <a:solidFill>
                  <a:srgbClr val="FF66FF"/>
                </a:solidFill>
                <a:sym typeface="Symbol"/>
              </a:rPr>
              <a:t>/</a:t>
            </a:r>
            <a:r>
              <a:rPr lang="en-US" altLang="en-US" sz="2400" i="1" baseline="-25000" dirty="0">
                <a:solidFill>
                  <a:srgbClr val="FF66FF"/>
                </a:solidFill>
                <a:sym typeface="Symbol"/>
              </a:rPr>
              <a:t>2</a:t>
            </a:r>
            <a:r>
              <a:rPr lang="en-US" altLang="en-US" sz="2400" i="1" dirty="0">
                <a:solidFill>
                  <a:srgbClr val="FF66FF"/>
                </a:solidFill>
                <a:sym typeface="Symbol"/>
              </a:rPr>
              <a:t></a:t>
            </a:r>
            <a:endParaRPr lang="en-US" altLang="en-US" sz="2400" dirty="0">
              <a:solidFill>
                <a:srgbClr val="FFFFFF"/>
              </a:solidFill>
              <a:sym typeface="Symbol"/>
            </a:endParaRPr>
          </a:p>
          <a:p>
            <a:pPr lvl="1" indent="0" algn="l" eaLnBrk="1" hangingPunct="1"/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     and another       </a:t>
            </a:r>
            <a:r>
              <a:rPr lang="en-US" altLang="en-US" sz="2400" i="1" dirty="0" err="1">
                <a:solidFill>
                  <a:srgbClr val="CC00CC"/>
                </a:solidFill>
              </a:rPr>
              <a:t>subI</a:t>
            </a:r>
            <a:r>
              <a:rPr lang="en-US" altLang="en-US" sz="2400" i="1" dirty="0">
                <a:solidFill>
                  <a:srgbClr val="CC00CC"/>
                </a:solidFill>
              </a:rPr>
              <a:t> = </a:t>
            </a:r>
            <a:r>
              <a:rPr lang="en-US" altLang="en-US" sz="2400" i="1" dirty="0">
                <a:solidFill>
                  <a:srgbClr val="CC00CC"/>
                </a:solidFill>
                <a:sym typeface="Symbol"/>
              </a:rPr>
              <a:t></a:t>
            </a:r>
            <a:r>
              <a:rPr lang="en-US" altLang="en-US" sz="2400" i="1" dirty="0" err="1">
                <a:solidFill>
                  <a:srgbClr val="00FFFF"/>
                </a:solidFill>
                <a:sym typeface="Symbol"/>
              </a:rPr>
              <a:t>k</a:t>
            </a:r>
            <a:r>
              <a:rPr lang="en-US" altLang="en-US" sz="2400" i="1" dirty="0" err="1">
                <a:solidFill>
                  <a:srgbClr val="FF9900"/>
                </a:solidFill>
                <a:sym typeface="Symbol"/>
              </a:rPr>
              <a:t>,v</a:t>
            </a:r>
            <a:r>
              <a:rPr lang="en-US" altLang="en-US" sz="2400" i="1" dirty="0">
                <a:solidFill>
                  <a:srgbClr val="FF9900"/>
                </a:solidFill>
                <a:sym typeface="Symbol"/>
              </a:rPr>
              <a:t>, </a:t>
            </a:r>
            <a:r>
              <a:rPr lang="en-US" altLang="en-US" sz="2400" i="1" baseline="30000" dirty="0">
                <a:solidFill>
                  <a:srgbClr val="FF66FF"/>
                </a:solidFill>
                <a:sym typeface="Symbol"/>
              </a:rPr>
              <a:t>l</a:t>
            </a:r>
            <a:r>
              <a:rPr lang="en-US" altLang="en-US" sz="2400" i="1" dirty="0">
                <a:solidFill>
                  <a:srgbClr val="FF66FF"/>
                </a:solidFill>
                <a:sym typeface="Symbol"/>
              </a:rPr>
              <a:t>/</a:t>
            </a:r>
            <a:r>
              <a:rPr lang="en-US" altLang="en-US" sz="2400" i="1" baseline="-25000" dirty="0">
                <a:solidFill>
                  <a:srgbClr val="FF66FF"/>
                </a:solidFill>
                <a:sym typeface="Symbol"/>
              </a:rPr>
              <a:t>2</a:t>
            </a:r>
            <a:r>
              <a:rPr lang="en-US" altLang="en-US" sz="2400" i="1" dirty="0">
                <a:solidFill>
                  <a:srgbClr val="FF66FF"/>
                </a:solidFill>
                <a:sym typeface="Symbol"/>
              </a:rPr>
              <a:t></a:t>
            </a:r>
          </a:p>
          <a:p>
            <a:pPr marL="1200150" lvl="1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i="1" dirty="0" err="1">
                <a:solidFill>
                  <a:srgbClr val="FF9900"/>
                </a:solidFill>
              </a:rPr>
              <a:t>optS</a:t>
            </a:r>
            <a:r>
              <a:rPr lang="en-US" altLang="en-US" sz="2400" i="1" baseline="-25000" dirty="0">
                <a:solidFill>
                  <a:srgbClr val="FF9900"/>
                </a:solidFill>
              </a:rPr>
              <a:t>&lt;</a:t>
            </a:r>
            <a:r>
              <a:rPr lang="en-US" altLang="en-US" sz="2400" i="1" baseline="-25000" dirty="0" err="1">
                <a:solidFill>
                  <a:srgbClr val="FF9900"/>
                </a:solidFill>
              </a:rPr>
              <a:t>I,k</a:t>
            </a:r>
            <a:r>
              <a:rPr lang="en-US" altLang="en-US" sz="2400" i="1" baseline="-25000" dirty="0">
                <a:solidFill>
                  <a:srgbClr val="FF9900"/>
                </a:solidFill>
              </a:rPr>
              <a:t>&gt; </a:t>
            </a:r>
            <a:r>
              <a:rPr lang="en-US" altLang="en-US" sz="2400" i="1" dirty="0">
                <a:solidFill>
                  <a:srgbClr val="FF9900"/>
                </a:solidFill>
              </a:rPr>
              <a:t> </a:t>
            </a:r>
            <a:r>
              <a:rPr lang="en-US" altLang="en-US" sz="2400" i="1" dirty="0">
                <a:solidFill>
                  <a:srgbClr val="FFFFFF"/>
                </a:solidFill>
              </a:rPr>
              <a:t>=</a:t>
            </a:r>
            <a:r>
              <a:rPr lang="en-US" altLang="en-US" sz="2400" i="1" dirty="0">
                <a:solidFill>
                  <a:srgbClr val="FF9900"/>
                </a:solidFill>
              </a:rPr>
              <a:t> </a:t>
            </a:r>
            <a:r>
              <a:rPr lang="en-US" altLang="en-US" sz="2400" i="1" dirty="0" err="1">
                <a:solidFill>
                  <a:srgbClr val="CC00CC"/>
                </a:solidFill>
              </a:rPr>
              <a:t>subsol</a:t>
            </a:r>
            <a:r>
              <a:rPr lang="en-US" altLang="en-US" sz="2400" i="1" baseline="-25000" dirty="0" err="1">
                <a:solidFill>
                  <a:srgbClr val="CC00CC"/>
                </a:solidFill>
                <a:sym typeface="Symbol"/>
              </a:rPr>
              <a:t>u,k,l</a:t>
            </a:r>
            <a:r>
              <a:rPr lang="en-US" altLang="en-US" sz="2400" i="1" baseline="-25000" dirty="0">
                <a:solidFill>
                  <a:srgbClr val="CC00CC"/>
                </a:solidFill>
                <a:sym typeface="Symbol"/>
              </a:rPr>
              <a:t>/2</a:t>
            </a:r>
            <a:r>
              <a:rPr lang="en-US" altLang="en-US" sz="2400" i="1" dirty="0">
                <a:solidFill>
                  <a:srgbClr val="CC00CC"/>
                </a:solidFill>
              </a:rPr>
              <a:t>  </a:t>
            </a:r>
            <a:br>
              <a:rPr lang="en-US" altLang="en-US" sz="2400" i="1" dirty="0">
                <a:solidFill>
                  <a:srgbClr val="CC00CC"/>
                </a:solidFill>
              </a:rPr>
            </a:br>
            <a:r>
              <a:rPr lang="en-US" altLang="en-US" sz="2400" i="1" dirty="0">
                <a:solidFill>
                  <a:srgbClr val="FF9900"/>
                </a:solidFill>
              </a:rPr>
              <a:t>                      </a:t>
            </a:r>
            <a:r>
              <a:rPr lang="en-US" altLang="en-US" sz="2400" i="1" dirty="0">
                <a:solidFill>
                  <a:srgbClr val="FFFFFF"/>
                </a:solidFill>
              </a:rPr>
              <a:t>+</a:t>
            </a:r>
            <a:r>
              <a:rPr lang="en-US" altLang="en-US" sz="2400" i="1" dirty="0">
                <a:solidFill>
                  <a:srgbClr val="FF9900"/>
                </a:solidFill>
              </a:rPr>
              <a:t> </a:t>
            </a: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  <a:r>
              <a:rPr lang="en-US" altLang="en-US" sz="2400" i="1" dirty="0">
                <a:solidFill>
                  <a:srgbClr val="FF9900"/>
                </a:solidFill>
              </a:rPr>
              <a:t> </a:t>
            </a:r>
            <a:r>
              <a:rPr lang="en-US" altLang="en-US" sz="2400" i="1" dirty="0">
                <a:solidFill>
                  <a:srgbClr val="FFFFFF"/>
                </a:solidFill>
              </a:rPr>
              <a:t>+</a:t>
            </a:r>
            <a:r>
              <a:rPr lang="en-US" altLang="en-US" sz="2400" i="1" dirty="0">
                <a:solidFill>
                  <a:srgbClr val="FF9900"/>
                </a:solidFill>
              </a:rPr>
              <a:t> </a:t>
            </a:r>
            <a:br>
              <a:rPr lang="en-US" altLang="en-US" sz="2400" i="1" dirty="0">
                <a:solidFill>
                  <a:srgbClr val="FF9900"/>
                </a:solidFill>
              </a:rPr>
            </a:br>
            <a:r>
              <a:rPr lang="en-US" altLang="en-US" sz="2400" i="1" dirty="0">
                <a:solidFill>
                  <a:srgbClr val="FF9900"/>
                </a:solidFill>
              </a:rPr>
              <a:t>                   </a:t>
            </a:r>
            <a:r>
              <a:rPr lang="en-US" altLang="en-US" sz="2400" i="1" dirty="0" err="1">
                <a:solidFill>
                  <a:srgbClr val="CC00CC"/>
                </a:solidFill>
              </a:rPr>
              <a:t>subsol</a:t>
            </a:r>
            <a:r>
              <a:rPr lang="en-US" altLang="en-US" sz="2400" i="1" baseline="-25000" dirty="0" err="1">
                <a:solidFill>
                  <a:srgbClr val="CC00CC"/>
                </a:solidFill>
                <a:sym typeface="Symbol"/>
              </a:rPr>
              <a:t>k,v,l</a:t>
            </a:r>
            <a:r>
              <a:rPr lang="en-US" altLang="en-US" sz="2400" i="1" baseline="-25000" dirty="0">
                <a:solidFill>
                  <a:srgbClr val="CC00CC"/>
                </a:solidFill>
                <a:sym typeface="Symbol"/>
              </a:rPr>
              <a:t>/2</a:t>
            </a:r>
            <a:r>
              <a:rPr lang="en-US" altLang="en-US" sz="2400" i="1" dirty="0">
                <a:solidFill>
                  <a:srgbClr val="CC00CC"/>
                </a:solidFill>
              </a:rPr>
              <a:t> </a:t>
            </a:r>
            <a:br>
              <a:rPr lang="en-US" altLang="en-US" sz="2400" i="1" dirty="0">
                <a:solidFill>
                  <a:srgbClr val="CC00CC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is the best solution for </a:t>
            </a:r>
            <a:r>
              <a:rPr lang="en-US" altLang="en-US" sz="2400" i="1" dirty="0">
                <a:solidFill>
                  <a:srgbClr val="FF9900"/>
                </a:solidFill>
              </a:rPr>
              <a:t>I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consistent with the </a:t>
            </a: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  <a:r>
              <a:rPr lang="en-US" altLang="en-US" sz="2400" i="1" baseline="30000" dirty="0">
                <a:solidFill>
                  <a:srgbClr val="00FFFF"/>
                </a:solidFill>
              </a:rPr>
              <a:t>th</a:t>
            </a:r>
            <a:r>
              <a:rPr lang="en-US" altLang="en-US" sz="2400" dirty="0">
                <a:solidFill>
                  <a:srgbClr val="FFFFFF"/>
                </a:solidFill>
              </a:rPr>
              <a:t> bird‘s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answer.</a:t>
            </a:r>
          </a:p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Try all </a:t>
            </a: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  <a:r>
              <a:rPr lang="en-US" altLang="en-US" sz="2400" dirty="0">
                <a:solidFill>
                  <a:srgbClr val="FFFFFF"/>
                </a:solidFill>
              </a:rPr>
              <a:t> and return the </a:t>
            </a:r>
            <a:r>
              <a:rPr lang="en-US" altLang="en-US" sz="2400" dirty="0">
                <a:solidFill>
                  <a:srgbClr val="FF9900"/>
                </a:solidFill>
              </a:rPr>
              <a:t>best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of these best solutions.</a:t>
            </a:r>
            <a:br>
              <a:rPr lang="en-US" altLang="en-US" sz="2400" dirty="0">
                <a:solidFill>
                  <a:srgbClr val="FFFFFF"/>
                </a:solidFill>
              </a:rPr>
            </a:br>
            <a:endParaRPr lang="en-US" altLang="en-US" sz="2400" dirty="0">
              <a:solidFill>
                <a:srgbClr val="FFFFFF"/>
              </a:solidFill>
            </a:endParaRPr>
          </a:p>
          <a:p>
            <a:pPr marL="457200" indent="-457200" algn="l" eaLnBrk="1" hangingPunct="1">
              <a:buFont typeface="Arial" panose="020B0604020202020204" pitchFamily="34" charset="0"/>
              <a:buChar char="•"/>
            </a:pPr>
            <a:endParaRPr lang="en-US" altLang="en-US" sz="2400" dirty="0">
              <a:solidFill>
                <a:srgbClr val="FFFFFF"/>
              </a:solidFill>
            </a:endParaRPr>
          </a:p>
        </p:txBody>
      </p:sp>
      <p:sp>
        <p:nvSpPr>
          <p:cNvPr id="74" name="Freeform 73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 dirty="0">
              <a:solidFill>
                <a:srgbClr val="FFFFFF"/>
              </a:solidFill>
            </a:endParaRPr>
          </a:p>
        </p:txBody>
      </p:sp>
      <p:sp>
        <p:nvSpPr>
          <p:cNvPr id="64" name="Rectangle 2">
            <a:extLst>
              <a:ext uri="{FF2B5EF4-FFF2-40B4-BE49-F238E27FC236}">
                <a16:creationId xmlns:a16="http://schemas.microsoft.com/office/drawing/2014/main" id="{477FB143-8DFF-42AD-A596-470D102CC3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90600" y="-76200"/>
            <a:ext cx="6781800" cy="1143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>
            <a:noAutofit/>
          </a:bodyPr>
          <a:lstStyle/>
          <a:p>
            <a:pPr eaLnBrk="1" hangingPunct="1">
              <a:defRPr/>
            </a:pPr>
            <a:r>
              <a:rPr lang="en-US" sz="3600" dirty="0"/>
              <a:t>Recursive Back Tracking</a:t>
            </a:r>
            <a:br>
              <a:rPr lang="en-US" sz="3600" dirty="0"/>
            </a:br>
            <a:endParaRPr lang="en-US" sz="3600" dirty="0"/>
          </a:p>
        </p:txBody>
      </p:sp>
      <p:sp>
        <p:nvSpPr>
          <p:cNvPr id="66" name="Rectangle 2">
            <a:extLst>
              <a:ext uri="{FF2B5EF4-FFF2-40B4-BE49-F238E27FC236}">
                <a16:creationId xmlns:a16="http://schemas.microsoft.com/office/drawing/2014/main" id="{81F0AE4C-C20F-4899-B65E-3FA0A2D0D9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800" y="127000"/>
            <a:ext cx="77724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600" kern="0" dirty="0"/>
              <a:t>A Sequence of Decisions (Bellman Ford)</a:t>
            </a:r>
          </a:p>
        </p:txBody>
      </p:sp>
    </p:spTree>
    <p:extLst>
      <p:ext uri="{BB962C8B-B14F-4D97-AF65-F5344CB8AC3E}">
        <p14:creationId xmlns:p14="http://schemas.microsoft.com/office/powerpoint/2010/main" val="2772934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65" grpId="0" animBg="1"/>
      <p:bldP spid="74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ext Box 2"/>
          <p:cNvSpPr txBox="1">
            <a:spLocks noChangeArrowheads="1"/>
          </p:cNvSpPr>
          <p:nvPr/>
        </p:nvSpPr>
        <p:spPr bwMode="auto">
          <a:xfrm>
            <a:off x="5483225" y="142875"/>
            <a:ext cx="35845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Recursive </a:t>
            </a:r>
            <a:br>
              <a:rPr lang="en-US" altLang="en-US"/>
            </a:br>
            <a:r>
              <a:rPr lang="en-US" altLang="en-US"/>
              <a:t>backtracking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code always has this</a:t>
            </a:r>
            <a:br>
              <a:rPr lang="en-US" altLang="en-US"/>
            </a:br>
            <a:r>
              <a:rPr lang="en-US" altLang="en-US"/>
              <a:t>same basic structure.</a:t>
            </a:r>
          </a:p>
        </p:txBody>
      </p:sp>
      <p:pic>
        <p:nvPicPr>
          <p:cNvPr id="27655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6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6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6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6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0" grpId="0"/>
    </p:bld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1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375811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</p:txBody>
      </p:sp>
      <p:grpSp>
        <p:nvGrpSpPr>
          <p:cNvPr id="375812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375815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375819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20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21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22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23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24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5816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375817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18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75813" name="Text Box 15"/>
          <p:cNvSpPr txBox="1">
            <a:spLocks noChangeArrowheads="1"/>
          </p:cNvSpPr>
          <p:nvPr/>
        </p:nvSpPr>
        <p:spPr bwMode="auto">
          <a:xfrm>
            <a:off x="1676400" y="944563"/>
            <a:ext cx="7502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375814" name="Rectangle 17"/>
          <p:cNvSpPr>
            <a:spLocks noChangeArrowheads="1"/>
          </p:cNvSpPr>
          <p:nvPr/>
        </p:nvSpPr>
        <p:spPr bwMode="auto">
          <a:xfrm>
            <a:off x="914400" y="2057400"/>
            <a:ext cx="82296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Imagine running the recursive algorithm on it.</a:t>
            </a:r>
          </a:p>
          <a:p>
            <a:pPr eaLnBrk="1" hangingPunct="1"/>
            <a:r>
              <a:rPr lang="en-US" altLang="en-US"/>
              <a:t>Determine the complete set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ever given to you, your friends, their friends, …</a:t>
            </a: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3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897475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Given an instance </a:t>
            </a:r>
            <a:r>
              <a:rPr lang="en-US" altLang="en-US" sz="2800" i="1">
                <a:solidFill>
                  <a:schemeClr val="accent1"/>
                </a:solidFill>
              </a:rPr>
              <a:t>I</a:t>
            </a:r>
            <a:r>
              <a:rPr lang="en-US" altLang="en-US" sz="2800"/>
              <a:t>,</a:t>
            </a:r>
          </a:p>
        </p:txBody>
      </p:sp>
      <p:grpSp>
        <p:nvGrpSpPr>
          <p:cNvPr id="376836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376846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376850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51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52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53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54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55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6847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376848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49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76837" name="Text Box 15"/>
          <p:cNvSpPr txBox="1">
            <a:spLocks noChangeArrowheads="1"/>
          </p:cNvSpPr>
          <p:nvPr/>
        </p:nvSpPr>
        <p:spPr bwMode="auto">
          <a:xfrm>
            <a:off x="1676400" y="992188"/>
            <a:ext cx="65738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Determine the complete set of </a:t>
            </a:r>
            <a:r>
              <a:rPr lang="en-US" altLang="en-US" sz="2800">
                <a:solidFill>
                  <a:schemeClr val="accent1"/>
                </a:solidFill>
              </a:rPr>
              <a:t>sub-Instances</a:t>
            </a:r>
            <a:r>
              <a:rPr lang="en-US" altLang="en-US" sz="2800"/>
              <a:t>.</a:t>
            </a:r>
          </a:p>
        </p:txBody>
      </p:sp>
      <p:sp>
        <p:nvSpPr>
          <p:cNvPr id="1897490" name="Rectangle 18"/>
          <p:cNvSpPr>
            <a:spLocks noChangeArrowheads="1"/>
          </p:cNvSpPr>
          <p:nvPr/>
        </p:nvSpPr>
        <p:spPr bwMode="auto">
          <a:xfrm>
            <a:off x="609600" y="2727325"/>
            <a:ext cx="7543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Is this a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  <a:r>
              <a:rPr lang="en-US" altLang="en-US" sz="2800"/>
              <a:t>? </a:t>
            </a:r>
          </a:p>
        </p:txBody>
      </p:sp>
      <p:sp>
        <p:nvSpPr>
          <p:cNvPr id="1897491" name="Text Box 19"/>
          <p:cNvSpPr txBox="1">
            <a:spLocks noChangeArrowheads="1"/>
          </p:cNvSpPr>
          <p:nvPr/>
        </p:nvSpPr>
        <p:spPr bwMode="auto">
          <a:xfrm>
            <a:off x="7315200" y="4876800"/>
            <a:ext cx="73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Yes</a:t>
            </a:r>
          </a:p>
        </p:txBody>
      </p:sp>
      <p:sp>
        <p:nvSpPr>
          <p:cNvPr id="1897492" name="Text Box 20"/>
          <p:cNvSpPr txBox="1">
            <a:spLocks noChangeArrowheads="1"/>
          </p:cNvSpPr>
          <p:nvPr/>
        </p:nvSpPr>
        <p:spPr bwMode="auto">
          <a:xfrm>
            <a:off x="609600" y="2178050"/>
            <a:ext cx="7864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1"/>
              <a:t>c</a:t>
            </a:r>
            <a:r>
              <a:rPr lang="en-US" altLang="en-US" sz="2800"/>
              <a:t> =</a:t>
            </a:r>
            <a:r>
              <a:rPr lang="en-US" altLang="en-US" sz="2800">
                <a:solidFill>
                  <a:schemeClr val="accent2"/>
                </a:solidFill>
              </a:rPr>
              <a:t> 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1</a:t>
            </a:r>
            <a:r>
              <a:rPr lang="en-US" altLang="en-US" sz="2800"/>
              <a:t> or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1</a:t>
            </a:r>
            <a:r>
              <a:rPr lang="en-US" altLang="en-US" sz="2800"/>
              <a:t>) and (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2</a:t>
            </a:r>
            <a:r>
              <a:rPr lang="en-US" altLang="en-US" sz="2800"/>
              <a:t> or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2</a:t>
            </a:r>
            <a:r>
              <a:rPr lang="en-US" altLang="en-US" sz="2800"/>
              <a:t>) and (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3</a:t>
            </a:r>
            <a:r>
              <a:rPr lang="en-US" altLang="en-US" sz="2800"/>
              <a:t> or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3</a:t>
            </a:r>
            <a:r>
              <a:rPr lang="en-US" altLang="en-US" sz="2800"/>
              <a:t>) and (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4</a:t>
            </a:r>
            <a:r>
              <a:rPr lang="en-US" altLang="en-US" sz="2800"/>
              <a:t> or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4</a:t>
            </a:r>
            <a:r>
              <a:rPr lang="en-US" altLang="en-US" sz="2800"/>
              <a:t>)</a:t>
            </a:r>
          </a:p>
        </p:txBody>
      </p:sp>
      <p:sp>
        <p:nvSpPr>
          <p:cNvPr id="1897494" name="Text Box 22"/>
          <p:cNvSpPr txBox="1">
            <a:spLocks noChangeArrowheads="1"/>
          </p:cNvSpPr>
          <p:nvPr/>
        </p:nvSpPr>
        <p:spPr bwMode="auto">
          <a:xfrm>
            <a:off x="609600" y="3244850"/>
            <a:ext cx="5197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1"/>
              <a:t>c</a:t>
            </a:r>
            <a:r>
              <a:rPr lang="en-US" altLang="en-US" sz="2800"/>
              <a:t> = (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1</a:t>
            </a:r>
            <a:r>
              <a:rPr lang="en-US" altLang="en-US" sz="2800"/>
              <a:t>)                                and (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3</a:t>
            </a:r>
            <a:r>
              <a:rPr lang="en-US" altLang="en-US" sz="2800"/>
              <a:t>)</a:t>
            </a:r>
          </a:p>
        </p:txBody>
      </p:sp>
      <p:sp>
        <p:nvSpPr>
          <p:cNvPr id="1897495" name="Text Box 23"/>
          <p:cNvSpPr txBox="1">
            <a:spLocks noChangeArrowheads="1"/>
          </p:cNvSpPr>
          <p:nvPr/>
        </p:nvSpPr>
        <p:spPr bwMode="auto">
          <a:xfrm>
            <a:off x="1260475" y="3965575"/>
            <a:ext cx="6985000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Commit to 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       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1</a:t>
            </a:r>
            <a:r>
              <a:rPr lang="en-US" altLang="en-US" sz="2800"/>
              <a:t>=0,             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2</a:t>
            </a:r>
            <a:r>
              <a:rPr lang="en-US" altLang="en-US" sz="2800"/>
              <a:t>=1,           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3</a:t>
            </a:r>
            <a:r>
              <a:rPr lang="en-US" altLang="en-US" sz="2800"/>
              <a:t>=0,        </a:t>
            </a:r>
            <a:r>
              <a:rPr lang="en-US" altLang="en-US" sz="2800" i="1"/>
              <a:t>y</a:t>
            </a:r>
            <a:r>
              <a:rPr lang="en-US" altLang="en-US" sz="2800" i="1" baseline="-25000"/>
              <a:t>4</a:t>
            </a:r>
            <a:r>
              <a:rPr lang="en-US" altLang="en-US" sz="2800"/>
              <a:t>=1, 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   and simplify</a:t>
            </a:r>
          </a:p>
        </p:txBody>
      </p:sp>
      <p:pic>
        <p:nvPicPr>
          <p:cNvPr id="1897496" name="Picture 24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889375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97497" name="Text Box 25"/>
          <p:cNvSpPr txBox="1">
            <a:spLocks noChangeArrowheads="1"/>
          </p:cNvSpPr>
          <p:nvPr/>
        </p:nvSpPr>
        <p:spPr bwMode="auto">
          <a:xfrm>
            <a:off x="379413" y="5272088"/>
            <a:ext cx="4248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True for any subset of the 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i</a:t>
            </a:r>
            <a:r>
              <a:rPr lang="en-US" altLang="en-US" sz="2800"/>
              <a:t>.</a:t>
            </a:r>
          </a:p>
        </p:txBody>
      </p:sp>
      <p:sp>
        <p:nvSpPr>
          <p:cNvPr id="1897498" name="Text Box 26"/>
          <p:cNvSpPr txBox="1">
            <a:spLocks noChangeArrowheads="1"/>
          </p:cNvSpPr>
          <p:nvPr/>
        </p:nvSpPr>
        <p:spPr bwMode="auto">
          <a:xfrm>
            <a:off x="1066800" y="5657850"/>
            <a:ext cx="8081963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>
                <a:sym typeface="Symbol" pitchFamily="18" charset="2"/>
              </a:rPr>
              <a:t></a:t>
            </a:r>
            <a:r>
              <a:rPr lang="en-US" altLang="en-US" sz="2800"/>
              <a:t> could be an exponential # of different </a:t>
            </a:r>
            <a:r>
              <a:rPr lang="en-US" altLang="en-US" sz="2800">
                <a:solidFill>
                  <a:schemeClr val="accent1"/>
                </a:solidFill>
              </a:rPr>
              <a:t>sub-Instances</a:t>
            </a:r>
            <a:r>
              <a:rPr lang="en-US" altLang="en-US" sz="2800"/>
              <a:t>.</a:t>
            </a:r>
          </a:p>
          <a:p>
            <a:pPr eaLnBrk="1" hangingPunct="1">
              <a:buFontTx/>
              <a:buNone/>
            </a:pPr>
            <a:r>
              <a:rPr lang="en-US" altLang="en-US" sz="2800">
                <a:sym typeface="Symbol" pitchFamily="18" charset="2"/>
              </a:rPr>
              <a:t></a:t>
            </a:r>
            <a:r>
              <a:rPr lang="en-US" altLang="en-US" sz="2800"/>
              <a:t> running time is exponential.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974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974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97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97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97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97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97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97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97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97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974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974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897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897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97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97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97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97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897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897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7490" grpId="0"/>
      <p:bldP spid="1897491" grpId="0"/>
      <p:bldP spid="1897492" grpId="0"/>
      <p:bldP spid="1897494" grpId="0"/>
      <p:bldP spid="1897495" grpId="0"/>
      <p:bldP spid="1897497" grpId="0"/>
    </p:bld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58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371600" y="4267200"/>
            <a:ext cx="7772400" cy="83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spcBef>
                <a:spcPct val="50000"/>
              </a:spcBef>
              <a:buFontTx/>
              <a:buNone/>
            </a:pPr>
            <a:r>
              <a:rPr lang="en-US" altLang="en-US" sz="2800"/>
              <a:t>In the end, some friend looks </a:t>
            </a:r>
            <a:br>
              <a:rPr lang="en-US" altLang="en-US" sz="2800"/>
            </a:br>
            <a:r>
              <a:rPr lang="en-US" altLang="en-US" sz="2800"/>
              <a:t>at each of the 2</a:t>
            </a:r>
            <a:r>
              <a:rPr lang="en-US" altLang="en-US" sz="2800" i="1" baseline="30000"/>
              <a:t>n</a:t>
            </a:r>
            <a:r>
              <a:rPr lang="en-US" altLang="en-US" sz="2800"/>
              <a:t> assignments, </a:t>
            </a:r>
          </a:p>
        </p:txBody>
      </p:sp>
      <p:sp>
        <p:nvSpPr>
          <p:cNvPr id="377859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Speeding Up the Time</a:t>
            </a:r>
          </a:p>
        </p:txBody>
      </p:sp>
      <p:grpSp>
        <p:nvGrpSpPr>
          <p:cNvPr id="377860" name="Group 4"/>
          <p:cNvGrpSpPr>
            <a:grpSpLocks/>
          </p:cNvGrpSpPr>
          <p:nvPr/>
        </p:nvGrpSpPr>
        <p:grpSpPr bwMode="auto">
          <a:xfrm>
            <a:off x="2438400" y="990600"/>
            <a:ext cx="4322763" cy="2667000"/>
            <a:chOff x="1200" y="1860"/>
            <a:chExt cx="2723" cy="1680"/>
          </a:xfrm>
        </p:grpSpPr>
        <p:grpSp>
          <p:nvGrpSpPr>
            <p:cNvPr id="377861" name="Group 5"/>
            <p:cNvGrpSpPr>
              <a:grpSpLocks/>
            </p:cNvGrpSpPr>
            <p:nvPr/>
          </p:nvGrpSpPr>
          <p:grpSpPr bwMode="auto">
            <a:xfrm>
              <a:off x="1296" y="2148"/>
              <a:ext cx="2568" cy="1392"/>
              <a:chOff x="240" y="1392"/>
              <a:chExt cx="5208" cy="2640"/>
            </a:xfrm>
          </p:grpSpPr>
          <p:sp>
            <p:nvSpPr>
              <p:cNvPr id="377883" name="Oval 6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884" name="Oval 7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7885" name="AutoShape 8"/>
              <p:cNvCxnSpPr>
                <a:cxnSpLocks noChangeShapeType="1"/>
                <a:stCxn id="377883" idx="4"/>
                <a:endCxn id="377884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886" name="Oval 9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887" name="Oval 10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888" name="Oval 11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7889" name="AutoShape 12"/>
              <p:cNvCxnSpPr>
                <a:cxnSpLocks noChangeShapeType="1"/>
                <a:stCxn id="377886" idx="4"/>
                <a:endCxn id="377887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0" name="AutoShape 13"/>
              <p:cNvCxnSpPr>
                <a:cxnSpLocks noChangeShapeType="1"/>
                <a:stCxn id="377886" idx="4"/>
                <a:endCxn id="377888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1" name="AutoShape 14"/>
              <p:cNvCxnSpPr>
                <a:cxnSpLocks noChangeShapeType="1"/>
                <a:stCxn id="377884" idx="4"/>
                <a:endCxn id="377886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892" name="Oval 15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893" name="Oval 16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894" name="Oval 17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7895" name="AutoShape 18"/>
              <p:cNvCxnSpPr>
                <a:cxnSpLocks noChangeShapeType="1"/>
                <a:stCxn id="377892" idx="4"/>
                <a:endCxn id="377893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6" name="AutoShape 19"/>
              <p:cNvCxnSpPr>
                <a:cxnSpLocks noChangeShapeType="1"/>
                <a:stCxn id="377892" idx="4"/>
                <a:endCxn id="377894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7" name="AutoShape 20"/>
              <p:cNvCxnSpPr>
                <a:cxnSpLocks noChangeShapeType="1"/>
                <a:stCxn id="377884" idx="4"/>
                <a:endCxn id="377892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898" name="Oval 21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7899" name="AutoShape 22"/>
              <p:cNvCxnSpPr>
                <a:cxnSpLocks noChangeShapeType="1"/>
                <a:stCxn id="377883" idx="4"/>
                <a:endCxn id="377898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900" name="Oval 23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901" name="Oval 24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902" name="Oval 25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7903" name="AutoShape 26"/>
              <p:cNvCxnSpPr>
                <a:cxnSpLocks noChangeShapeType="1"/>
                <a:stCxn id="377900" idx="4"/>
                <a:endCxn id="377901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04" name="AutoShape 27"/>
              <p:cNvCxnSpPr>
                <a:cxnSpLocks noChangeShapeType="1"/>
                <a:stCxn id="377900" idx="4"/>
                <a:endCxn id="377902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05" name="AutoShape 28"/>
              <p:cNvCxnSpPr>
                <a:cxnSpLocks noChangeShapeType="1"/>
                <a:stCxn id="377898" idx="4"/>
                <a:endCxn id="377900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906" name="Oval 29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907" name="Oval 30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7908" name="Oval 31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7909" name="AutoShape 32"/>
              <p:cNvCxnSpPr>
                <a:cxnSpLocks noChangeShapeType="1"/>
                <a:stCxn id="377906" idx="4"/>
                <a:endCxn id="377907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10" name="AutoShape 33"/>
              <p:cNvCxnSpPr>
                <a:cxnSpLocks noChangeShapeType="1"/>
                <a:stCxn id="377906" idx="4"/>
                <a:endCxn id="377908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11" name="AutoShape 34"/>
              <p:cNvCxnSpPr>
                <a:cxnSpLocks noChangeShapeType="1"/>
                <a:stCxn id="377898" idx="4"/>
                <a:endCxn id="377906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77862" name="Rectangle 35"/>
            <p:cNvSpPr>
              <a:spLocks noChangeArrowheads="1"/>
            </p:cNvSpPr>
            <p:nvPr/>
          </p:nvSpPr>
          <p:spPr bwMode="auto">
            <a:xfrm>
              <a:off x="2288" y="1860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3</a:t>
              </a:r>
            </a:p>
          </p:txBody>
        </p:sp>
        <p:sp>
          <p:nvSpPr>
            <p:cNvPr id="377863" name="Text Box 36"/>
            <p:cNvSpPr txBox="1">
              <a:spLocks noChangeArrowheads="1"/>
            </p:cNvSpPr>
            <p:nvPr/>
          </p:nvSpPr>
          <p:spPr bwMode="auto">
            <a:xfrm>
              <a:off x="2150" y="220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7864" name="Text Box 37"/>
            <p:cNvSpPr txBox="1">
              <a:spLocks noChangeArrowheads="1"/>
            </p:cNvSpPr>
            <p:nvPr/>
          </p:nvSpPr>
          <p:spPr bwMode="auto">
            <a:xfrm>
              <a:off x="2784" y="21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7865" name="Rectangle 38"/>
            <p:cNvSpPr>
              <a:spLocks noChangeArrowheads="1"/>
            </p:cNvSpPr>
            <p:nvPr/>
          </p:nvSpPr>
          <p:spPr bwMode="auto">
            <a:xfrm>
              <a:off x="1578" y="2273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7866" name="Text Box 39"/>
            <p:cNvSpPr txBox="1">
              <a:spLocks noChangeArrowheads="1"/>
            </p:cNvSpPr>
            <p:nvPr/>
          </p:nvSpPr>
          <p:spPr bwMode="auto">
            <a:xfrm>
              <a:off x="1584" y="261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7867" name="Text Box 40"/>
            <p:cNvSpPr txBox="1">
              <a:spLocks noChangeArrowheads="1"/>
            </p:cNvSpPr>
            <p:nvPr/>
          </p:nvSpPr>
          <p:spPr bwMode="auto">
            <a:xfrm>
              <a:off x="2016" y="2609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7868" name="Rectangle 41"/>
            <p:cNvSpPr>
              <a:spLocks noChangeArrowheads="1"/>
            </p:cNvSpPr>
            <p:nvPr/>
          </p:nvSpPr>
          <p:spPr bwMode="auto">
            <a:xfrm>
              <a:off x="3264" y="2292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7869" name="Text Box 42"/>
            <p:cNvSpPr txBox="1">
              <a:spLocks noChangeArrowheads="1"/>
            </p:cNvSpPr>
            <p:nvPr/>
          </p:nvSpPr>
          <p:spPr bwMode="auto">
            <a:xfrm>
              <a:off x="2934" y="263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7870" name="Text Box 43"/>
            <p:cNvSpPr txBox="1">
              <a:spLocks noChangeArrowheads="1"/>
            </p:cNvSpPr>
            <p:nvPr/>
          </p:nvSpPr>
          <p:spPr bwMode="auto">
            <a:xfrm>
              <a:off x="3366" y="262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7871" name="Rectangle 44"/>
            <p:cNvSpPr>
              <a:spLocks noChangeArrowheads="1"/>
            </p:cNvSpPr>
            <p:nvPr/>
          </p:nvSpPr>
          <p:spPr bwMode="auto">
            <a:xfrm>
              <a:off x="1200" y="2705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7872" name="Text Box 45"/>
            <p:cNvSpPr txBox="1">
              <a:spLocks noChangeArrowheads="1"/>
            </p:cNvSpPr>
            <p:nvPr/>
          </p:nvSpPr>
          <p:spPr bwMode="auto">
            <a:xfrm>
              <a:off x="1296" y="305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7873" name="Text Box 46"/>
            <p:cNvSpPr txBox="1">
              <a:spLocks noChangeArrowheads="1"/>
            </p:cNvSpPr>
            <p:nvPr/>
          </p:nvSpPr>
          <p:spPr bwMode="auto">
            <a:xfrm>
              <a:off x="1584" y="304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7874" name="Rectangle 47"/>
            <p:cNvSpPr>
              <a:spLocks noChangeArrowheads="1"/>
            </p:cNvSpPr>
            <p:nvPr/>
          </p:nvSpPr>
          <p:spPr bwMode="auto">
            <a:xfrm>
              <a:off x="2588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7875" name="Text Box 48"/>
            <p:cNvSpPr txBox="1">
              <a:spLocks noChangeArrowheads="1"/>
            </p:cNvSpPr>
            <p:nvPr/>
          </p:nvSpPr>
          <p:spPr bwMode="auto">
            <a:xfrm>
              <a:off x="268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7876" name="Text Box 49"/>
            <p:cNvSpPr txBox="1">
              <a:spLocks noChangeArrowheads="1"/>
            </p:cNvSpPr>
            <p:nvPr/>
          </p:nvSpPr>
          <p:spPr bwMode="auto">
            <a:xfrm>
              <a:off x="2972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7877" name="Rectangle 50"/>
            <p:cNvSpPr>
              <a:spLocks noChangeArrowheads="1"/>
            </p:cNvSpPr>
            <p:nvPr/>
          </p:nvSpPr>
          <p:spPr bwMode="auto">
            <a:xfrm>
              <a:off x="3632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7878" name="Text Box 51"/>
            <p:cNvSpPr txBox="1">
              <a:spLocks noChangeArrowheads="1"/>
            </p:cNvSpPr>
            <p:nvPr/>
          </p:nvSpPr>
          <p:spPr bwMode="auto">
            <a:xfrm>
              <a:off x="340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7879" name="Text Box 52"/>
            <p:cNvSpPr txBox="1">
              <a:spLocks noChangeArrowheads="1"/>
            </p:cNvSpPr>
            <p:nvPr/>
          </p:nvSpPr>
          <p:spPr bwMode="auto">
            <a:xfrm>
              <a:off x="3648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7880" name="Rectangle 53"/>
            <p:cNvSpPr>
              <a:spLocks noChangeArrowheads="1"/>
            </p:cNvSpPr>
            <p:nvPr/>
          </p:nvSpPr>
          <p:spPr bwMode="auto">
            <a:xfrm>
              <a:off x="2244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7881" name="Text Box 54"/>
            <p:cNvSpPr txBox="1">
              <a:spLocks noChangeArrowheads="1"/>
            </p:cNvSpPr>
            <p:nvPr/>
          </p:nvSpPr>
          <p:spPr bwMode="auto">
            <a:xfrm>
              <a:off x="2016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7882" name="Text Box 55"/>
            <p:cNvSpPr txBox="1">
              <a:spLocks noChangeArrowheads="1"/>
            </p:cNvSpPr>
            <p:nvPr/>
          </p:nvSpPr>
          <p:spPr bwMode="auto">
            <a:xfrm>
              <a:off x="2260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</p:grpSp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Speeding Up the Time</a:t>
            </a:r>
          </a:p>
        </p:txBody>
      </p:sp>
      <p:grpSp>
        <p:nvGrpSpPr>
          <p:cNvPr id="378883" name="Group 3"/>
          <p:cNvGrpSpPr>
            <a:grpSpLocks/>
          </p:cNvGrpSpPr>
          <p:nvPr/>
        </p:nvGrpSpPr>
        <p:grpSpPr bwMode="auto">
          <a:xfrm>
            <a:off x="4648200" y="1828800"/>
            <a:ext cx="2057400" cy="2286000"/>
            <a:chOff x="96" y="960"/>
            <a:chExt cx="1296" cy="1440"/>
          </a:xfrm>
        </p:grpSpPr>
        <p:sp>
          <p:nvSpPr>
            <p:cNvPr id="378940" name="Line 4"/>
            <p:cNvSpPr>
              <a:spLocks noChangeShapeType="1"/>
            </p:cNvSpPr>
            <p:nvPr/>
          </p:nvSpPr>
          <p:spPr bwMode="auto">
            <a:xfrm>
              <a:off x="144" y="1008"/>
              <a:ext cx="1248" cy="124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1" name="Line 5"/>
            <p:cNvSpPr>
              <a:spLocks noChangeShapeType="1"/>
            </p:cNvSpPr>
            <p:nvPr/>
          </p:nvSpPr>
          <p:spPr bwMode="auto">
            <a:xfrm flipH="1">
              <a:off x="96" y="960"/>
              <a:ext cx="1104" cy="14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884" name="Group 6"/>
          <p:cNvGrpSpPr>
            <a:grpSpLocks/>
          </p:cNvGrpSpPr>
          <p:nvPr/>
        </p:nvGrpSpPr>
        <p:grpSpPr bwMode="auto">
          <a:xfrm>
            <a:off x="2438400" y="3124200"/>
            <a:ext cx="533400" cy="762000"/>
            <a:chOff x="1584" y="1776"/>
            <a:chExt cx="336" cy="480"/>
          </a:xfrm>
        </p:grpSpPr>
        <p:sp>
          <p:nvSpPr>
            <p:cNvPr id="378938" name="Line 7"/>
            <p:cNvSpPr>
              <a:spLocks noChangeShapeType="1"/>
            </p:cNvSpPr>
            <p:nvPr/>
          </p:nvSpPr>
          <p:spPr bwMode="auto">
            <a:xfrm>
              <a:off x="1584" y="1776"/>
              <a:ext cx="336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39" name="Line 8"/>
            <p:cNvSpPr>
              <a:spLocks noChangeShapeType="1"/>
            </p:cNvSpPr>
            <p:nvPr/>
          </p:nvSpPr>
          <p:spPr bwMode="auto">
            <a:xfrm flipH="1">
              <a:off x="1584" y="1776"/>
              <a:ext cx="24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885" name="Group 9"/>
          <p:cNvGrpSpPr>
            <a:grpSpLocks/>
          </p:cNvGrpSpPr>
          <p:nvPr/>
        </p:nvGrpSpPr>
        <p:grpSpPr bwMode="auto">
          <a:xfrm>
            <a:off x="2438400" y="990600"/>
            <a:ext cx="4322763" cy="2667000"/>
            <a:chOff x="1200" y="1860"/>
            <a:chExt cx="2723" cy="1680"/>
          </a:xfrm>
        </p:grpSpPr>
        <p:grpSp>
          <p:nvGrpSpPr>
            <p:cNvPr id="378887" name="Group 10"/>
            <p:cNvGrpSpPr>
              <a:grpSpLocks/>
            </p:cNvGrpSpPr>
            <p:nvPr/>
          </p:nvGrpSpPr>
          <p:grpSpPr bwMode="auto">
            <a:xfrm>
              <a:off x="1296" y="2148"/>
              <a:ext cx="2568" cy="1392"/>
              <a:chOff x="240" y="1392"/>
              <a:chExt cx="5208" cy="2640"/>
            </a:xfrm>
          </p:grpSpPr>
          <p:sp>
            <p:nvSpPr>
              <p:cNvPr id="378909" name="Oval 11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10" name="Oval 12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8911" name="AutoShape 13"/>
              <p:cNvCxnSpPr>
                <a:cxnSpLocks noChangeShapeType="1"/>
                <a:stCxn id="378909" idx="4"/>
                <a:endCxn id="378910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12" name="Oval 14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13" name="Oval 15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14" name="Oval 16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8915" name="AutoShape 17"/>
              <p:cNvCxnSpPr>
                <a:cxnSpLocks noChangeShapeType="1"/>
                <a:stCxn id="378912" idx="4"/>
                <a:endCxn id="378913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16" name="AutoShape 18"/>
              <p:cNvCxnSpPr>
                <a:cxnSpLocks noChangeShapeType="1"/>
                <a:stCxn id="378912" idx="4"/>
                <a:endCxn id="378914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17" name="AutoShape 19"/>
              <p:cNvCxnSpPr>
                <a:cxnSpLocks noChangeShapeType="1"/>
                <a:stCxn id="378910" idx="4"/>
                <a:endCxn id="378912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18" name="Oval 20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19" name="Oval 21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20" name="Oval 22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8921" name="AutoShape 23"/>
              <p:cNvCxnSpPr>
                <a:cxnSpLocks noChangeShapeType="1"/>
                <a:stCxn id="378918" idx="4"/>
                <a:endCxn id="378919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22" name="AutoShape 24"/>
              <p:cNvCxnSpPr>
                <a:cxnSpLocks noChangeShapeType="1"/>
                <a:stCxn id="378918" idx="4"/>
                <a:endCxn id="378920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23" name="AutoShape 25"/>
              <p:cNvCxnSpPr>
                <a:cxnSpLocks noChangeShapeType="1"/>
                <a:stCxn id="378910" idx="4"/>
                <a:endCxn id="378918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24" name="Oval 26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8925" name="AutoShape 27"/>
              <p:cNvCxnSpPr>
                <a:cxnSpLocks noChangeShapeType="1"/>
                <a:stCxn id="378909" idx="4"/>
                <a:endCxn id="378924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26" name="Oval 28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27" name="Oval 29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28" name="Oval 30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8929" name="AutoShape 31"/>
              <p:cNvCxnSpPr>
                <a:cxnSpLocks noChangeShapeType="1"/>
                <a:stCxn id="378926" idx="4"/>
                <a:endCxn id="378927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0" name="AutoShape 32"/>
              <p:cNvCxnSpPr>
                <a:cxnSpLocks noChangeShapeType="1"/>
                <a:stCxn id="378926" idx="4"/>
                <a:endCxn id="378928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1" name="AutoShape 33"/>
              <p:cNvCxnSpPr>
                <a:cxnSpLocks noChangeShapeType="1"/>
                <a:stCxn id="378924" idx="4"/>
                <a:endCxn id="378926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32" name="Oval 34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33" name="Oval 35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sp>
            <p:nvSpPr>
              <p:cNvPr id="378934" name="Oval 36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1400"/>
              </a:p>
            </p:txBody>
          </p:sp>
          <p:cxnSp>
            <p:nvCxnSpPr>
              <p:cNvPr id="378935" name="AutoShape 37"/>
              <p:cNvCxnSpPr>
                <a:cxnSpLocks noChangeShapeType="1"/>
                <a:stCxn id="378932" idx="4"/>
                <a:endCxn id="378933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6" name="AutoShape 38"/>
              <p:cNvCxnSpPr>
                <a:cxnSpLocks noChangeShapeType="1"/>
                <a:stCxn id="378932" idx="4"/>
                <a:endCxn id="378934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7" name="AutoShape 39"/>
              <p:cNvCxnSpPr>
                <a:cxnSpLocks noChangeShapeType="1"/>
                <a:stCxn id="378924" idx="4"/>
                <a:endCxn id="378932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78888" name="Rectangle 40"/>
            <p:cNvSpPr>
              <a:spLocks noChangeArrowheads="1"/>
            </p:cNvSpPr>
            <p:nvPr/>
          </p:nvSpPr>
          <p:spPr bwMode="auto">
            <a:xfrm>
              <a:off x="2288" y="1860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3</a:t>
              </a:r>
            </a:p>
          </p:txBody>
        </p:sp>
        <p:sp>
          <p:nvSpPr>
            <p:cNvPr id="378889" name="Text Box 41"/>
            <p:cNvSpPr txBox="1">
              <a:spLocks noChangeArrowheads="1"/>
            </p:cNvSpPr>
            <p:nvPr/>
          </p:nvSpPr>
          <p:spPr bwMode="auto">
            <a:xfrm>
              <a:off x="2150" y="220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8890" name="Text Box 42"/>
            <p:cNvSpPr txBox="1">
              <a:spLocks noChangeArrowheads="1"/>
            </p:cNvSpPr>
            <p:nvPr/>
          </p:nvSpPr>
          <p:spPr bwMode="auto">
            <a:xfrm>
              <a:off x="2784" y="21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8891" name="Rectangle 43"/>
            <p:cNvSpPr>
              <a:spLocks noChangeArrowheads="1"/>
            </p:cNvSpPr>
            <p:nvPr/>
          </p:nvSpPr>
          <p:spPr bwMode="auto">
            <a:xfrm>
              <a:off x="1578" y="2273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8892" name="Text Box 44"/>
            <p:cNvSpPr txBox="1">
              <a:spLocks noChangeArrowheads="1"/>
            </p:cNvSpPr>
            <p:nvPr/>
          </p:nvSpPr>
          <p:spPr bwMode="auto">
            <a:xfrm>
              <a:off x="1584" y="261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8893" name="Text Box 45"/>
            <p:cNvSpPr txBox="1">
              <a:spLocks noChangeArrowheads="1"/>
            </p:cNvSpPr>
            <p:nvPr/>
          </p:nvSpPr>
          <p:spPr bwMode="auto">
            <a:xfrm>
              <a:off x="2016" y="2609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8894" name="Rectangle 46"/>
            <p:cNvSpPr>
              <a:spLocks noChangeArrowheads="1"/>
            </p:cNvSpPr>
            <p:nvPr/>
          </p:nvSpPr>
          <p:spPr bwMode="auto">
            <a:xfrm>
              <a:off x="3264" y="2292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8895" name="Text Box 47"/>
            <p:cNvSpPr txBox="1">
              <a:spLocks noChangeArrowheads="1"/>
            </p:cNvSpPr>
            <p:nvPr/>
          </p:nvSpPr>
          <p:spPr bwMode="auto">
            <a:xfrm>
              <a:off x="2934" y="263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8896" name="Text Box 48"/>
            <p:cNvSpPr txBox="1">
              <a:spLocks noChangeArrowheads="1"/>
            </p:cNvSpPr>
            <p:nvPr/>
          </p:nvSpPr>
          <p:spPr bwMode="auto">
            <a:xfrm>
              <a:off x="3366" y="262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8897" name="Rectangle 49"/>
            <p:cNvSpPr>
              <a:spLocks noChangeArrowheads="1"/>
            </p:cNvSpPr>
            <p:nvPr/>
          </p:nvSpPr>
          <p:spPr bwMode="auto">
            <a:xfrm>
              <a:off x="1200" y="2705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8898" name="Text Box 50"/>
            <p:cNvSpPr txBox="1">
              <a:spLocks noChangeArrowheads="1"/>
            </p:cNvSpPr>
            <p:nvPr/>
          </p:nvSpPr>
          <p:spPr bwMode="auto">
            <a:xfrm>
              <a:off x="1296" y="305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8899" name="Text Box 51"/>
            <p:cNvSpPr txBox="1">
              <a:spLocks noChangeArrowheads="1"/>
            </p:cNvSpPr>
            <p:nvPr/>
          </p:nvSpPr>
          <p:spPr bwMode="auto">
            <a:xfrm>
              <a:off x="1584" y="304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8900" name="Rectangle 52"/>
            <p:cNvSpPr>
              <a:spLocks noChangeArrowheads="1"/>
            </p:cNvSpPr>
            <p:nvPr/>
          </p:nvSpPr>
          <p:spPr bwMode="auto">
            <a:xfrm>
              <a:off x="2588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8901" name="Text Box 53"/>
            <p:cNvSpPr txBox="1">
              <a:spLocks noChangeArrowheads="1"/>
            </p:cNvSpPr>
            <p:nvPr/>
          </p:nvSpPr>
          <p:spPr bwMode="auto">
            <a:xfrm>
              <a:off x="268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8902" name="Text Box 54"/>
            <p:cNvSpPr txBox="1">
              <a:spLocks noChangeArrowheads="1"/>
            </p:cNvSpPr>
            <p:nvPr/>
          </p:nvSpPr>
          <p:spPr bwMode="auto">
            <a:xfrm>
              <a:off x="2972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8903" name="Rectangle 55"/>
            <p:cNvSpPr>
              <a:spLocks noChangeArrowheads="1"/>
            </p:cNvSpPr>
            <p:nvPr/>
          </p:nvSpPr>
          <p:spPr bwMode="auto">
            <a:xfrm>
              <a:off x="3632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2</a:t>
              </a:r>
            </a:p>
          </p:txBody>
        </p:sp>
        <p:sp>
          <p:nvSpPr>
            <p:cNvPr id="378904" name="Text Box 56"/>
            <p:cNvSpPr txBox="1">
              <a:spLocks noChangeArrowheads="1"/>
            </p:cNvSpPr>
            <p:nvPr/>
          </p:nvSpPr>
          <p:spPr bwMode="auto">
            <a:xfrm>
              <a:off x="340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8905" name="Text Box 57"/>
            <p:cNvSpPr txBox="1">
              <a:spLocks noChangeArrowheads="1"/>
            </p:cNvSpPr>
            <p:nvPr/>
          </p:nvSpPr>
          <p:spPr bwMode="auto">
            <a:xfrm>
              <a:off x="3648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  <p:sp>
          <p:nvSpPr>
            <p:cNvPr id="378906" name="Rectangle 58"/>
            <p:cNvSpPr>
              <a:spLocks noChangeArrowheads="1"/>
            </p:cNvSpPr>
            <p:nvPr/>
          </p:nvSpPr>
          <p:spPr bwMode="auto">
            <a:xfrm>
              <a:off x="2244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i="1"/>
                <a:t>x</a:t>
              </a:r>
              <a:r>
                <a:rPr lang="en-US" altLang="en-US" sz="2800" i="1" baseline="-25000"/>
                <a:t>1</a:t>
              </a:r>
            </a:p>
          </p:txBody>
        </p:sp>
        <p:sp>
          <p:nvSpPr>
            <p:cNvPr id="378907" name="Text Box 59"/>
            <p:cNvSpPr txBox="1">
              <a:spLocks noChangeArrowheads="1"/>
            </p:cNvSpPr>
            <p:nvPr/>
          </p:nvSpPr>
          <p:spPr bwMode="auto">
            <a:xfrm>
              <a:off x="2016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0</a:t>
              </a:r>
            </a:p>
          </p:txBody>
        </p:sp>
        <p:sp>
          <p:nvSpPr>
            <p:cNvPr id="378908" name="Text Box 60"/>
            <p:cNvSpPr txBox="1">
              <a:spLocks noChangeArrowheads="1"/>
            </p:cNvSpPr>
            <p:nvPr/>
          </p:nvSpPr>
          <p:spPr bwMode="auto">
            <a:xfrm>
              <a:off x="2260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/>
                <a:t>1</a:t>
              </a:r>
            </a:p>
          </p:txBody>
        </p:sp>
      </p:grpSp>
      <p:sp>
        <p:nvSpPr>
          <p:cNvPr id="378886" name="Rectangle 61"/>
          <p:cNvSpPr>
            <a:spLocks noGrp="1" noChangeArrowheads="1"/>
          </p:cNvSpPr>
          <p:nvPr>
            <p:ph type="body" idx="1"/>
          </p:nvPr>
        </p:nvSpPr>
        <p:spPr>
          <a:xfrm>
            <a:off x="685800" y="4800600"/>
            <a:ext cx="8229600" cy="1981200"/>
          </a:xfrm>
          <a:noFill/>
        </p:spPr>
        <p:txBody>
          <a:bodyPr/>
          <a:lstStyle/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But sometimes we can prune off branches.</a:t>
            </a:r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06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Find a Satisfying Assignment</a:t>
            </a:r>
          </a:p>
        </p:txBody>
      </p:sp>
      <p:sp>
        <p:nvSpPr>
          <p:cNvPr id="379907" name="Text Box 3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Instance:</a:t>
            </a:r>
          </a:p>
        </p:txBody>
      </p:sp>
      <p:grpSp>
        <p:nvGrpSpPr>
          <p:cNvPr id="379908" name="Group 4"/>
          <p:cNvGrpSpPr>
            <a:grpSpLocks/>
          </p:cNvGrpSpPr>
          <p:nvPr/>
        </p:nvGrpSpPr>
        <p:grpSpPr bwMode="auto">
          <a:xfrm>
            <a:off x="625475" y="1600200"/>
            <a:ext cx="3770313" cy="579438"/>
            <a:chOff x="394" y="2467"/>
            <a:chExt cx="2375" cy="365"/>
          </a:xfrm>
        </p:grpSpPr>
        <p:sp>
          <p:nvSpPr>
            <p:cNvPr id="379967" name="Text Box 5"/>
            <p:cNvSpPr txBox="1">
              <a:spLocks noChangeArrowheads="1"/>
            </p:cNvSpPr>
            <p:nvPr/>
          </p:nvSpPr>
          <p:spPr bwMode="auto">
            <a:xfrm>
              <a:off x="394" y="2467"/>
              <a:ext cx="237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  <a:r>
                <a:rPr lang="en-US" altLang="en-US"/>
                <a:t> =</a:t>
              </a:r>
              <a:r>
                <a:rPr lang="en-US" altLang="en-US">
                  <a:solidFill>
                    <a:schemeClr val="accent2"/>
                  </a:solidFill>
                </a:rPr>
                <a:t> </a:t>
              </a:r>
              <a:r>
                <a:rPr lang="en-US" altLang="en-US"/>
                <a:t>(</a:t>
              </a:r>
              <a:r>
                <a:rPr lang="en-US" altLang="en-US" i="1"/>
                <a:t>x</a:t>
              </a:r>
              <a:r>
                <a:rPr lang="en-US" altLang="en-US" i="1" baseline="-25000"/>
                <a:t>2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7</a:t>
              </a:r>
              <a:r>
                <a:rPr lang="en-US" altLang="en-US"/>
                <a:t>) </a:t>
              </a:r>
              <a:r>
                <a:rPr lang="en-US" altLang="en-US" sz="2400"/>
                <a:t>and 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endParaRPr lang="en-US" altLang="en-US" sz="2400" i="1"/>
            </a:p>
          </p:txBody>
        </p:sp>
        <p:sp>
          <p:nvSpPr>
            <p:cNvPr id="379968" name="Line 6"/>
            <p:cNvSpPr>
              <a:spLocks noChangeShapeType="1"/>
            </p:cNvSpPr>
            <p:nvPr/>
          </p:nvSpPr>
          <p:spPr bwMode="auto">
            <a:xfrm>
              <a:off x="135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9" name="Line 7"/>
            <p:cNvSpPr>
              <a:spLocks noChangeShapeType="1"/>
            </p:cNvSpPr>
            <p:nvPr/>
          </p:nvSpPr>
          <p:spPr bwMode="auto">
            <a:xfrm>
              <a:off x="254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438400" y="2667000"/>
            <a:ext cx="4322763" cy="4038600"/>
            <a:chOff x="1536" y="1680"/>
            <a:chExt cx="2723" cy="2544"/>
          </a:xfrm>
        </p:grpSpPr>
        <p:sp>
          <p:nvSpPr>
            <p:cNvPr id="379910" name="Text Box 9"/>
            <p:cNvSpPr txBox="1">
              <a:spLocks noChangeArrowheads="1"/>
            </p:cNvSpPr>
            <p:nvPr/>
          </p:nvSpPr>
          <p:spPr bwMode="auto">
            <a:xfrm>
              <a:off x="1824" y="1680"/>
              <a:ext cx="219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/>
                <a:t> is forced to 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/>
                <a:t> = 0</a:t>
              </a:r>
            </a:p>
          </p:txBody>
        </p:sp>
        <p:grpSp>
          <p:nvGrpSpPr>
            <p:cNvPr id="379911" name="Group 10"/>
            <p:cNvGrpSpPr>
              <a:grpSpLocks/>
            </p:cNvGrpSpPr>
            <p:nvPr/>
          </p:nvGrpSpPr>
          <p:grpSpPr bwMode="auto">
            <a:xfrm>
              <a:off x="1536" y="2256"/>
              <a:ext cx="2723" cy="1968"/>
              <a:chOff x="1536" y="624"/>
              <a:chExt cx="2723" cy="1968"/>
            </a:xfrm>
          </p:grpSpPr>
          <p:grpSp>
            <p:nvGrpSpPr>
              <p:cNvPr id="379912" name="Group 11"/>
              <p:cNvGrpSpPr>
                <a:grpSpLocks/>
              </p:cNvGrpSpPr>
              <p:nvPr/>
            </p:nvGrpSpPr>
            <p:grpSpPr bwMode="auto">
              <a:xfrm>
                <a:off x="2928" y="1152"/>
                <a:ext cx="1296" cy="1440"/>
                <a:chOff x="96" y="960"/>
                <a:chExt cx="1296" cy="1440"/>
              </a:xfrm>
            </p:grpSpPr>
            <p:sp>
              <p:nvSpPr>
                <p:cNvPr id="379965" name="Line 12"/>
                <p:cNvSpPr>
                  <a:spLocks noChangeShapeType="1"/>
                </p:cNvSpPr>
                <p:nvPr/>
              </p:nvSpPr>
              <p:spPr bwMode="auto">
                <a:xfrm>
                  <a:off x="144" y="1008"/>
                  <a:ext cx="1248" cy="1248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9966" name="Line 13"/>
                <p:cNvSpPr>
                  <a:spLocks noChangeShapeType="1"/>
                </p:cNvSpPr>
                <p:nvPr/>
              </p:nvSpPr>
              <p:spPr bwMode="auto">
                <a:xfrm flipH="1">
                  <a:off x="96" y="960"/>
                  <a:ext cx="1104" cy="144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9913" name="Group 14"/>
              <p:cNvGrpSpPr>
                <a:grpSpLocks/>
              </p:cNvGrpSpPr>
              <p:nvPr/>
            </p:nvGrpSpPr>
            <p:grpSpPr bwMode="auto">
              <a:xfrm>
                <a:off x="1536" y="624"/>
                <a:ext cx="2723" cy="1680"/>
                <a:chOff x="1200" y="1860"/>
                <a:chExt cx="2723" cy="1680"/>
              </a:xfrm>
            </p:grpSpPr>
            <p:grpSp>
              <p:nvGrpSpPr>
                <p:cNvPr id="379914" name="Group 15"/>
                <p:cNvGrpSpPr>
                  <a:grpSpLocks/>
                </p:cNvGrpSpPr>
                <p:nvPr/>
              </p:nvGrpSpPr>
              <p:grpSpPr bwMode="auto">
                <a:xfrm>
                  <a:off x="1296" y="2148"/>
                  <a:ext cx="2568" cy="1392"/>
                  <a:chOff x="240" y="1392"/>
                  <a:chExt cx="5208" cy="2640"/>
                </a:xfrm>
              </p:grpSpPr>
              <p:sp>
                <p:nvSpPr>
                  <p:cNvPr id="379936" name="Oval 16"/>
                  <p:cNvSpPr>
                    <a:spLocks noChangeArrowheads="1"/>
                  </p:cNvSpPr>
                  <p:nvPr/>
                </p:nvSpPr>
                <p:spPr bwMode="auto">
                  <a:xfrm>
                    <a:off x="2616" y="1392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37" name="Oval 17"/>
                  <p:cNvSpPr>
                    <a:spLocks noChangeArrowheads="1"/>
                  </p:cNvSpPr>
                  <p:nvPr/>
                </p:nvSpPr>
                <p:spPr bwMode="auto">
                  <a:xfrm>
                    <a:off x="1272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79938" name="AutoShape 18"/>
                  <p:cNvCxnSpPr>
                    <a:cxnSpLocks noChangeShapeType="1"/>
                    <a:stCxn id="379936" idx="4"/>
                    <a:endCxn id="379937" idx="0"/>
                  </p:cNvCxnSpPr>
                  <p:nvPr/>
                </p:nvCxnSpPr>
                <p:spPr bwMode="auto">
                  <a:xfrm flipH="1">
                    <a:off x="1452" y="1686"/>
                    <a:ext cx="1344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39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5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40" name="Oval 20"/>
                  <p:cNvSpPr>
                    <a:spLocks noChangeArrowheads="1"/>
                  </p:cNvSpPr>
                  <p:nvPr/>
                </p:nvSpPr>
                <p:spPr bwMode="auto">
                  <a:xfrm>
                    <a:off x="2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41" name="Oval 21"/>
                  <p:cNvSpPr>
                    <a:spLocks noChangeArrowheads="1"/>
                  </p:cNvSpPr>
                  <p:nvPr/>
                </p:nvSpPr>
                <p:spPr bwMode="auto">
                  <a:xfrm>
                    <a:off x="8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79942" name="AutoShape 22"/>
                  <p:cNvCxnSpPr>
                    <a:cxnSpLocks noChangeShapeType="1"/>
                    <a:stCxn id="379939" idx="4"/>
                    <a:endCxn id="379940" idx="0"/>
                  </p:cNvCxnSpPr>
                  <p:nvPr/>
                </p:nvCxnSpPr>
                <p:spPr bwMode="auto">
                  <a:xfrm flipH="1">
                    <a:off x="4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43" name="AutoShape 23"/>
                  <p:cNvCxnSpPr>
                    <a:cxnSpLocks noChangeShapeType="1"/>
                    <a:stCxn id="379939" idx="4"/>
                    <a:endCxn id="379941" idx="0"/>
                  </p:cNvCxnSpPr>
                  <p:nvPr/>
                </p:nvCxnSpPr>
                <p:spPr bwMode="auto">
                  <a:xfrm>
                    <a:off x="7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44" name="AutoShape 24"/>
                  <p:cNvCxnSpPr>
                    <a:cxnSpLocks noChangeShapeType="1"/>
                    <a:stCxn id="379937" idx="4"/>
                    <a:endCxn id="379939" idx="0"/>
                  </p:cNvCxnSpPr>
                  <p:nvPr/>
                </p:nvCxnSpPr>
                <p:spPr bwMode="auto">
                  <a:xfrm flipH="1">
                    <a:off x="756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45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2004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46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166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47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79948" name="AutoShape 28"/>
                  <p:cNvCxnSpPr>
                    <a:cxnSpLocks noChangeShapeType="1"/>
                    <a:stCxn id="379945" idx="4"/>
                    <a:endCxn id="379946" idx="0"/>
                  </p:cNvCxnSpPr>
                  <p:nvPr/>
                </p:nvCxnSpPr>
                <p:spPr bwMode="auto">
                  <a:xfrm flipH="1">
                    <a:off x="1848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49" name="AutoShape 29"/>
                  <p:cNvCxnSpPr>
                    <a:cxnSpLocks noChangeShapeType="1"/>
                    <a:stCxn id="379945" idx="4"/>
                    <a:endCxn id="379947" idx="0"/>
                  </p:cNvCxnSpPr>
                  <p:nvPr/>
                </p:nvCxnSpPr>
                <p:spPr bwMode="auto">
                  <a:xfrm>
                    <a:off x="2184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50" name="AutoShape 30"/>
                  <p:cNvCxnSpPr>
                    <a:cxnSpLocks noChangeShapeType="1"/>
                    <a:stCxn id="379937" idx="4"/>
                    <a:endCxn id="379945" idx="0"/>
                  </p:cNvCxnSpPr>
                  <p:nvPr/>
                </p:nvCxnSpPr>
                <p:spPr bwMode="auto">
                  <a:xfrm>
                    <a:off x="1452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51" name="Oval 31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79952" name="AutoShape 32"/>
                  <p:cNvCxnSpPr>
                    <a:cxnSpLocks noChangeShapeType="1"/>
                    <a:stCxn id="379936" idx="4"/>
                    <a:endCxn id="379951" idx="0"/>
                  </p:cNvCxnSpPr>
                  <p:nvPr/>
                </p:nvCxnSpPr>
                <p:spPr bwMode="auto">
                  <a:xfrm>
                    <a:off x="2796" y="1686"/>
                    <a:ext cx="1428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53" name="Oval 33"/>
                  <p:cNvSpPr>
                    <a:spLocks noChangeArrowheads="1"/>
                  </p:cNvSpPr>
                  <p:nvPr/>
                </p:nvSpPr>
                <p:spPr bwMode="auto">
                  <a:xfrm>
                    <a:off x="3348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54" name="Oval 34"/>
                  <p:cNvSpPr>
                    <a:spLocks noChangeArrowheads="1"/>
                  </p:cNvSpPr>
                  <p:nvPr/>
                </p:nvSpPr>
                <p:spPr bwMode="auto">
                  <a:xfrm>
                    <a:off x="3012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55" name="Oval 35"/>
                  <p:cNvSpPr>
                    <a:spLocks noChangeArrowheads="1"/>
                  </p:cNvSpPr>
                  <p:nvPr/>
                </p:nvSpPr>
                <p:spPr bwMode="auto">
                  <a:xfrm>
                    <a:off x="366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79956" name="AutoShape 36"/>
                  <p:cNvCxnSpPr>
                    <a:cxnSpLocks noChangeShapeType="1"/>
                    <a:stCxn id="379953" idx="4"/>
                    <a:endCxn id="379954" idx="0"/>
                  </p:cNvCxnSpPr>
                  <p:nvPr/>
                </p:nvCxnSpPr>
                <p:spPr bwMode="auto">
                  <a:xfrm flipH="1">
                    <a:off x="3192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57" name="AutoShape 37"/>
                  <p:cNvCxnSpPr>
                    <a:cxnSpLocks noChangeShapeType="1"/>
                    <a:stCxn id="379953" idx="4"/>
                    <a:endCxn id="379955" idx="0"/>
                  </p:cNvCxnSpPr>
                  <p:nvPr/>
                </p:nvCxnSpPr>
                <p:spPr bwMode="auto">
                  <a:xfrm>
                    <a:off x="3528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58" name="AutoShape 38"/>
                  <p:cNvCxnSpPr>
                    <a:cxnSpLocks noChangeShapeType="1"/>
                    <a:stCxn id="379951" idx="4"/>
                    <a:endCxn id="379953" idx="0"/>
                  </p:cNvCxnSpPr>
                  <p:nvPr/>
                </p:nvCxnSpPr>
                <p:spPr bwMode="auto">
                  <a:xfrm flipH="1">
                    <a:off x="3528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59" name="Oval 39"/>
                  <p:cNvSpPr>
                    <a:spLocks noChangeArrowheads="1"/>
                  </p:cNvSpPr>
                  <p:nvPr/>
                </p:nvSpPr>
                <p:spPr bwMode="auto">
                  <a:xfrm>
                    <a:off x="47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60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4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79961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50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79962" name="AutoShape 42"/>
                  <p:cNvCxnSpPr>
                    <a:cxnSpLocks noChangeShapeType="1"/>
                    <a:stCxn id="379959" idx="4"/>
                    <a:endCxn id="379960" idx="0"/>
                  </p:cNvCxnSpPr>
                  <p:nvPr/>
                </p:nvCxnSpPr>
                <p:spPr bwMode="auto">
                  <a:xfrm flipH="1">
                    <a:off x="46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63" name="AutoShape 43"/>
                  <p:cNvCxnSpPr>
                    <a:cxnSpLocks noChangeShapeType="1"/>
                    <a:stCxn id="379959" idx="4"/>
                    <a:endCxn id="379961" idx="0"/>
                  </p:cNvCxnSpPr>
                  <p:nvPr/>
                </p:nvCxnSpPr>
                <p:spPr bwMode="auto">
                  <a:xfrm>
                    <a:off x="49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64" name="AutoShape 44"/>
                  <p:cNvCxnSpPr>
                    <a:cxnSpLocks noChangeShapeType="1"/>
                    <a:stCxn id="379951" idx="4"/>
                    <a:endCxn id="379959" idx="0"/>
                  </p:cNvCxnSpPr>
                  <p:nvPr/>
                </p:nvCxnSpPr>
                <p:spPr bwMode="auto">
                  <a:xfrm>
                    <a:off x="4224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  <p:sp>
              <p:nvSpPr>
                <p:cNvPr id="379915" name="Rectangle 45"/>
                <p:cNvSpPr>
                  <a:spLocks noChangeArrowheads="1"/>
                </p:cNvSpPr>
                <p:nvPr/>
              </p:nvSpPr>
              <p:spPr bwMode="auto">
                <a:xfrm>
                  <a:off x="2288" y="1860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3</a:t>
                  </a:r>
                </a:p>
              </p:txBody>
            </p:sp>
            <p:sp>
              <p:nvSpPr>
                <p:cNvPr id="379916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2150" y="220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79917" name="Text Box 47"/>
                <p:cNvSpPr txBox="1">
                  <a:spLocks noChangeArrowheads="1"/>
                </p:cNvSpPr>
                <p:nvPr/>
              </p:nvSpPr>
              <p:spPr bwMode="auto">
                <a:xfrm>
                  <a:off x="2784" y="219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79918" name="Rectangle 48"/>
                <p:cNvSpPr>
                  <a:spLocks noChangeArrowheads="1"/>
                </p:cNvSpPr>
                <p:nvPr/>
              </p:nvSpPr>
              <p:spPr bwMode="auto">
                <a:xfrm>
                  <a:off x="1578" y="2273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2</a:t>
                  </a:r>
                </a:p>
              </p:txBody>
            </p:sp>
            <p:sp>
              <p:nvSpPr>
                <p:cNvPr id="379919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1584" y="261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79920" name="Text Box 50"/>
                <p:cNvSpPr txBox="1">
                  <a:spLocks noChangeArrowheads="1"/>
                </p:cNvSpPr>
                <p:nvPr/>
              </p:nvSpPr>
              <p:spPr bwMode="auto">
                <a:xfrm>
                  <a:off x="2016" y="2609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79921" name="Rectangle 51"/>
                <p:cNvSpPr>
                  <a:spLocks noChangeArrowheads="1"/>
                </p:cNvSpPr>
                <p:nvPr/>
              </p:nvSpPr>
              <p:spPr bwMode="auto">
                <a:xfrm>
                  <a:off x="3264" y="2292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1</a:t>
                  </a:r>
                </a:p>
              </p:txBody>
            </p:sp>
            <p:sp>
              <p:nvSpPr>
                <p:cNvPr id="379922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2934" y="263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79923" name="Text Box 53"/>
                <p:cNvSpPr txBox="1">
                  <a:spLocks noChangeArrowheads="1"/>
                </p:cNvSpPr>
                <p:nvPr/>
              </p:nvSpPr>
              <p:spPr bwMode="auto">
                <a:xfrm>
                  <a:off x="3366" y="262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79924" name="Rectangle 54"/>
                <p:cNvSpPr>
                  <a:spLocks noChangeArrowheads="1"/>
                </p:cNvSpPr>
                <p:nvPr/>
              </p:nvSpPr>
              <p:spPr bwMode="auto">
                <a:xfrm>
                  <a:off x="1200" y="2705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1</a:t>
                  </a:r>
                </a:p>
              </p:txBody>
            </p:sp>
            <p:sp>
              <p:nvSpPr>
                <p:cNvPr id="379925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1296" y="305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79926" name="Text Box 56"/>
                <p:cNvSpPr txBox="1">
                  <a:spLocks noChangeArrowheads="1"/>
                </p:cNvSpPr>
                <p:nvPr/>
              </p:nvSpPr>
              <p:spPr bwMode="auto">
                <a:xfrm>
                  <a:off x="1584" y="304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79927" name="Rectangle 57"/>
                <p:cNvSpPr>
                  <a:spLocks noChangeArrowheads="1"/>
                </p:cNvSpPr>
                <p:nvPr/>
              </p:nvSpPr>
              <p:spPr bwMode="auto">
                <a:xfrm>
                  <a:off x="2588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2</a:t>
                  </a:r>
                </a:p>
              </p:txBody>
            </p:sp>
            <p:sp>
              <p:nvSpPr>
                <p:cNvPr id="379928" name="Text Box 58"/>
                <p:cNvSpPr txBox="1">
                  <a:spLocks noChangeArrowheads="1"/>
                </p:cNvSpPr>
                <p:nvPr/>
              </p:nvSpPr>
              <p:spPr bwMode="auto">
                <a:xfrm>
                  <a:off x="268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79929" name="Text Box 59"/>
                <p:cNvSpPr txBox="1">
                  <a:spLocks noChangeArrowheads="1"/>
                </p:cNvSpPr>
                <p:nvPr/>
              </p:nvSpPr>
              <p:spPr bwMode="auto">
                <a:xfrm>
                  <a:off x="2972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79930" name="Rectangle 60"/>
                <p:cNvSpPr>
                  <a:spLocks noChangeArrowheads="1"/>
                </p:cNvSpPr>
                <p:nvPr/>
              </p:nvSpPr>
              <p:spPr bwMode="auto">
                <a:xfrm>
                  <a:off x="3632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2</a:t>
                  </a:r>
                </a:p>
              </p:txBody>
            </p:sp>
            <p:sp>
              <p:nvSpPr>
                <p:cNvPr id="379931" name="Text Box 61"/>
                <p:cNvSpPr txBox="1">
                  <a:spLocks noChangeArrowheads="1"/>
                </p:cNvSpPr>
                <p:nvPr/>
              </p:nvSpPr>
              <p:spPr bwMode="auto">
                <a:xfrm>
                  <a:off x="340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79932" name="Text Box 62"/>
                <p:cNvSpPr txBox="1">
                  <a:spLocks noChangeArrowheads="1"/>
                </p:cNvSpPr>
                <p:nvPr/>
              </p:nvSpPr>
              <p:spPr bwMode="auto">
                <a:xfrm>
                  <a:off x="3648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79933" name="Rectangle 63"/>
                <p:cNvSpPr>
                  <a:spLocks noChangeArrowheads="1"/>
                </p:cNvSpPr>
                <p:nvPr/>
              </p:nvSpPr>
              <p:spPr bwMode="auto">
                <a:xfrm>
                  <a:off x="2244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1</a:t>
                  </a:r>
                </a:p>
              </p:txBody>
            </p:sp>
            <p:sp>
              <p:nvSpPr>
                <p:cNvPr id="379934" name="Text Box 64"/>
                <p:cNvSpPr txBox="1">
                  <a:spLocks noChangeArrowheads="1"/>
                </p:cNvSpPr>
                <p:nvPr/>
              </p:nvSpPr>
              <p:spPr bwMode="auto">
                <a:xfrm>
                  <a:off x="2016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79935" name="Text Box 65"/>
                <p:cNvSpPr txBox="1">
                  <a:spLocks noChangeArrowheads="1"/>
                </p:cNvSpPr>
                <p:nvPr/>
              </p:nvSpPr>
              <p:spPr bwMode="auto">
                <a:xfrm>
                  <a:off x="2260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30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Find a Satisfying Assignment</a:t>
            </a:r>
          </a:p>
        </p:txBody>
      </p:sp>
      <p:sp>
        <p:nvSpPr>
          <p:cNvPr id="380931" name="Text Box 3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Instance:</a:t>
            </a:r>
          </a:p>
        </p:txBody>
      </p:sp>
      <p:grpSp>
        <p:nvGrpSpPr>
          <p:cNvPr id="380932" name="Group 4"/>
          <p:cNvGrpSpPr>
            <a:grpSpLocks/>
          </p:cNvGrpSpPr>
          <p:nvPr/>
        </p:nvGrpSpPr>
        <p:grpSpPr bwMode="auto">
          <a:xfrm>
            <a:off x="625475" y="1600200"/>
            <a:ext cx="4667250" cy="579438"/>
            <a:chOff x="394" y="2467"/>
            <a:chExt cx="2940" cy="365"/>
          </a:xfrm>
        </p:grpSpPr>
        <p:sp>
          <p:nvSpPr>
            <p:cNvPr id="380994" name="Text Box 5"/>
            <p:cNvSpPr txBox="1">
              <a:spLocks noChangeArrowheads="1"/>
            </p:cNvSpPr>
            <p:nvPr/>
          </p:nvSpPr>
          <p:spPr bwMode="auto">
            <a:xfrm>
              <a:off x="394" y="2467"/>
              <a:ext cx="294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/>
                <a:t>c</a:t>
              </a:r>
              <a:r>
                <a:rPr lang="en-US" altLang="en-US"/>
                <a:t> =</a:t>
              </a:r>
              <a:r>
                <a:rPr lang="en-US" altLang="en-US">
                  <a:solidFill>
                    <a:schemeClr val="accent2"/>
                  </a:solidFill>
                </a:rPr>
                <a:t> </a:t>
              </a:r>
              <a:r>
                <a:rPr lang="en-US" altLang="en-US"/>
                <a:t>(</a:t>
              </a:r>
              <a:r>
                <a:rPr lang="en-US" altLang="en-US" i="1"/>
                <a:t>x</a:t>
              </a:r>
              <a:r>
                <a:rPr lang="en-US" altLang="en-US" i="1" baseline="-25000"/>
                <a:t>2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5</a:t>
              </a:r>
              <a:r>
                <a:rPr lang="en-US" altLang="en-US"/>
                <a:t> </a:t>
              </a:r>
              <a:r>
                <a:rPr lang="en-US" altLang="en-US" sz="2000"/>
                <a:t>or</a:t>
              </a:r>
              <a:r>
                <a:rPr lang="en-US" altLang="en-US"/>
                <a:t> </a:t>
              </a:r>
              <a:r>
                <a:rPr lang="en-US" altLang="en-US" i="1"/>
                <a:t>x</a:t>
              </a:r>
              <a:r>
                <a:rPr lang="en-US" altLang="en-US" i="1" baseline="-25000"/>
                <a:t>7</a:t>
              </a:r>
              <a:r>
                <a:rPr lang="en-US" altLang="en-US"/>
                <a:t>) </a:t>
              </a:r>
              <a:r>
                <a:rPr lang="en-US" altLang="en-US" sz="2400"/>
                <a:t>and 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 baseline="-25000"/>
                <a:t> </a:t>
              </a:r>
              <a:r>
                <a:rPr lang="en-US" altLang="en-US" sz="2400"/>
                <a:t>and 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</a:p>
          </p:txBody>
        </p:sp>
        <p:sp>
          <p:nvSpPr>
            <p:cNvPr id="380995" name="Line 6"/>
            <p:cNvSpPr>
              <a:spLocks noChangeShapeType="1"/>
            </p:cNvSpPr>
            <p:nvPr/>
          </p:nvSpPr>
          <p:spPr bwMode="auto">
            <a:xfrm>
              <a:off x="135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6" name="Line 7"/>
            <p:cNvSpPr>
              <a:spLocks noChangeShapeType="1"/>
            </p:cNvSpPr>
            <p:nvPr/>
          </p:nvSpPr>
          <p:spPr bwMode="auto">
            <a:xfrm>
              <a:off x="254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1677988" y="2438400"/>
            <a:ext cx="5614987" cy="4267200"/>
            <a:chOff x="1057" y="1536"/>
            <a:chExt cx="3537" cy="2688"/>
          </a:xfrm>
        </p:grpSpPr>
        <p:sp>
          <p:nvSpPr>
            <p:cNvPr id="380934" name="Text Box 9"/>
            <p:cNvSpPr txBox="1">
              <a:spLocks noChangeArrowheads="1"/>
            </p:cNvSpPr>
            <p:nvPr/>
          </p:nvSpPr>
          <p:spPr bwMode="auto">
            <a:xfrm>
              <a:off x="1057" y="1536"/>
              <a:ext cx="3537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This is trivially unsatisfiable </a:t>
              </a:r>
              <a:br>
                <a:rPr lang="en-US" altLang="en-US"/>
              </a:br>
              <a:r>
                <a:rPr lang="en-US" altLang="en-US"/>
                <a:t>because </a:t>
              </a:r>
              <a:r>
                <a:rPr lang="en-US" altLang="en-US" i="1"/>
                <a:t>x</a:t>
              </a:r>
              <a:r>
                <a:rPr lang="en-US" altLang="en-US" i="1" baseline="-25000"/>
                <a:t>3</a:t>
              </a:r>
              <a:r>
                <a:rPr lang="en-US" altLang="en-US"/>
                <a:t> can’t be both 0 and 1. </a:t>
              </a:r>
            </a:p>
          </p:txBody>
        </p:sp>
        <p:grpSp>
          <p:nvGrpSpPr>
            <p:cNvPr id="380935" name="Group 10"/>
            <p:cNvGrpSpPr>
              <a:grpSpLocks/>
            </p:cNvGrpSpPr>
            <p:nvPr/>
          </p:nvGrpSpPr>
          <p:grpSpPr bwMode="auto">
            <a:xfrm>
              <a:off x="1536" y="2256"/>
              <a:ext cx="2723" cy="1968"/>
              <a:chOff x="1536" y="624"/>
              <a:chExt cx="2723" cy="1968"/>
            </a:xfrm>
          </p:grpSpPr>
          <p:grpSp>
            <p:nvGrpSpPr>
              <p:cNvPr id="380936" name="Group 11"/>
              <p:cNvGrpSpPr>
                <a:grpSpLocks/>
              </p:cNvGrpSpPr>
              <p:nvPr/>
            </p:nvGrpSpPr>
            <p:grpSpPr bwMode="auto">
              <a:xfrm>
                <a:off x="2928" y="1152"/>
                <a:ext cx="1296" cy="1440"/>
                <a:chOff x="96" y="960"/>
                <a:chExt cx="1296" cy="1440"/>
              </a:xfrm>
            </p:grpSpPr>
            <p:sp>
              <p:nvSpPr>
                <p:cNvPr id="380992" name="Line 12"/>
                <p:cNvSpPr>
                  <a:spLocks noChangeShapeType="1"/>
                </p:cNvSpPr>
                <p:nvPr/>
              </p:nvSpPr>
              <p:spPr bwMode="auto">
                <a:xfrm>
                  <a:off x="144" y="1008"/>
                  <a:ext cx="1248" cy="1248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93" name="Line 13"/>
                <p:cNvSpPr>
                  <a:spLocks noChangeShapeType="1"/>
                </p:cNvSpPr>
                <p:nvPr/>
              </p:nvSpPr>
              <p:spPr bwMode="auto">
                <a:xfrm flipH="1">
                  <a:off x="96" y="960"/>
                  <a:ext cx="1104" cy="144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80937" name="Group 14"/>
              <p:cNvGrpSpPr>
                <a:grpSpLocks/>
              </p:cNvGrpSpPr>
              <p:nvPr/>
            </p:nvGrpSpPr>
            <p:grpSpPr bwMode="auto">
              <a:xfrm>
                <a:off x="1536" y="624"/>
                <a:ext cx="2723" cy="1680"/>
                <a:chOff x="1200" y="1860"/>
                <a:chExt cx="2723" cy="1680"/>
              </a:xfrm>
            </p:grpSpPr>
            <p:grpSp>
              <p:nvGrpSpPr>
                <p:cNvPr id="380941" name="Group 15"/>
                <p:cNvGrpSpPr>
                  <a:grpSpLocks/>
                </p:cNvGrpSpPr>
                <p:nvPr/>
              </p:nvGrpSpPr>
              <p:grpSpPr bwMode="auto">
                <a:xfrm>
                  <a:off x="1296" y="2148"/>
                  <a:ext cx="2568" cy="1392"/>
                  <a:chOff x="240" y="1392"/>
                  <a:chExt cx="5208" cy="2640"/>
                </a:xfrm>
              </p:grpSpPr>
              <p:sp>
                <p:nvSpPr>
                  <p:cNvPr id="380963" name="Oval 16"/>
                  <p:cNvSpPr>
                    <a:spLocks noChangeArrowheads="1"/>
                  </p:cNvSpPr>
                  <p:nvPr/>
                </p:nvSpPr>
                <p:spPr bwMode="auto">
                  <a:xfrm>
                    <a:off x="2616" y="1392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64" name="Oval 17"/>
                  <p:cNvSpPr>
                    <a:spLocks noChangeArrowheads="1"/>
                  </p:cNvSpPr>
                  <p:nvPr/>
                </p:nvSpPr>
                <p:spPr bwMode="auto">
                  <a:xfrm>
                    <a:off x="1272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80965" name="AutoShape 18"/>
                  <p:cNvCxnSpPr>
                    <a:cxnSpLocks noChangeShapeType="1"/>
                    <a:stCxn id="380963" idx="4"/>
                    <a:endCxn id="380964" idx="0"/>
                  </p:cNvCxnSpPr>
                  <p:nvPr/>
                </p:nvCxnSpPr>
                <p:spPr bwMode="auto">
                  <a:xfrm flipH="1">
                    <a:off x="1452" y="1686"/>
                    <a:ext cx="1344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66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5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67" name="Oval 20"/>
                  <p:cNvSpPr>
                    <a:spLocks noChangeArrowheads="1"/>
                  </p:cNvSpPr>
                  <p:nvPr/>
                </p:nvSpPr>
                <p:spPr bwMode="auto">
                  <a:xfrm>
                    <a:off x="2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68" name="Oval 21"/>
                  <p:cNvSpPr>
                    <a:spLocks noChangeArrowheads="1"/>
                  </p:cNvSpPr>
                  <p:nvPr/>
                </p:nvSpPr>
                <p:spPr bwMode="auto">
                  <a:xfrm>
                    <a:off x="8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80969" name="AutoShape 22"/>
                  <p:cNvCxnSpPr>
                    <a:cxnSpLocks noChangeShapeType="1"/>
                    <a:stCxn id="380966" idx="4"/>
                    <a:endCxn id="380967" idx="0"/>
                  </p:cNvCxnSpPr>
                  <p:nvPr/>
                </p:nvCxnSpPr>
                <p:spPr bwMode="auto">
                  <a:xfrm flipH="1">
                    <a:off x="4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0" name="AutoShape 23"/>
                  <p:cNvCxnSpPr>
                    <a:cxnSpLocks noChangeShapeType="1"/>
                    <a:stCxn id="380966" idx="4"/>
                    <a:endCxn id="380968" idx="0"/>
                  </p:cNvCxnSpPr>
                  <p:nvPr/>
                </p:nvCxnSpPr>
                <p:spPr bwMode="auto">
                  <a:xfrm>
                    <a:off x="7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1" name="AutoShape 24"/>
                  <p:cNvCxnSpPr>
                    <a:cxnSpLocks noChangeShapeType="1"/>
                    <a:stCxn id="380964" idx="4"/>
                    <a:endCxn id="380966" idx="0"/>
                  </p:cNvCxnSpPr>
                  <p:nvPr/>
                </p:nvCxnSpPr>
                <p:spPr bwMode="auto">
                  <a:xfrm flipH="1">
                    <a:off x="756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72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2004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73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166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74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80975" name="AutoShape 28"/>
                  <p:cNvCxnSpPr>
                    <a:cxnSpLocks noChangeShapeType="1"/>
                    <a:stCxn id="380972" idx="4"/>
                    <a:endCxn id="380973" idx="0"/>
                  </p:cNvCxnSpPr>
                  <p:nvPr/>
                </p:nvCxnSpPr>
                <p:spPr bwMode="auto">
                  <a:xfrm flipH="1">
                    <a:off x="1848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6" name="AutoShape 29"/>
                  <p:cNvCxnSpPr>
                    <a:cxnSpLocks noChangeShapeType="1"/>
                    <a:stCxn id="380972" idx="4"/>
                    <a:endCxn id="380974" idx="0"/>
                  </p:cNvCxnSpPr>
                  <p:nvPr/>
                </p:nvCxnSpPr>
                <p:spPr bwMode="auto">
                  <a:xfrm>
                    <a:off x="2184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7" name="AutoShape 30"/>
                  <p:cNvCxnSpPr>
                    <a:cxnSpLocks noChangeShapeType="1"/>
                    <a:stCxn id="380964" idx="4"/>
                    <a:endCxn id="380972" idx="0"/>
                  </p:cNvCxnSpPr>
                  <p:nvPr/>
                </p:nvCxnSpPr>
                <p:spPr bwMode="auto">
                  <a:xfrm>
                    <a:off x="1452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78" name="Oval 31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80979" name="AutoShape 32"/>
                  <p:cNvCxnSpPr>
                    <a:cxnSpLocks noChangeShapeType="1"/>
                    <a:stCxn id="380963" idx="4"/>
                    <a:endCxn id="380978" idx="0"/>
                  </p:cNvCxnSpPr>
                  <p:nvPr/>
                </p:nvCxnSpPr>
                <p:spPr bwMode="auto">
                  <a:xfrm>
                    <a:off x="2796" y="1686"/>
                    <a:ext cx="1428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80" name="Oval 33"/>
                  <p:cNvSpPr>
                    <a:spLocks noChangeArrowheads="1"/>
                  </p:cNvSpPr>
                  <p:nvPr/>
                </p:nvSpPr>
                <p:spPr bwMode="auto">
                  <a:xfrm>
                    <a:off x="3348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81" name="Oval 34"/>
                  <p:cNvSpPr>
                    <a:spLocks noChangeArrowheads="1"/>
                  </p:cNvSpPr>
                  <p:nvPr/>
                </p:nvSpPr>
                <p:spPr bwMode="auto">
                  <a:xfrm>
                    <a:off x="3012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82" name="Oval 35"/>
                  <p:cNvSpPr>
                    <a:spLocks noChangeArrowheads="1"/>
                  </p:cNvSpPr>
                  <p:nvPr/>
                </p:nvSpPr>
                <p:spPr bwMode="auto">
                  <a:xfrm>
                    <a:off x="366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80983" name="AutoShape 36"/>
                  <p:cNvCxnSpPr>
                    <a:cxnSpLocks noChangeShapeType="1"/>
                    <a:stCxn id="380980" idx="4"/>
                    <a:endCxn id="380981" idx="0"/>
                  </p:cNvCxnSpPr>
                  <p:nvPr/>
                </p:nvCxnSpPr>
                <p:spPr bwMode="auto">
                  <a:xfrm flipH="1">
                    <a:off x="3192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84" name="AutoShape 37"/>
                  <p:cNvCxnSpPr>
                    <a:cxnSpLocks noChangeShapeType="1"/>
                    <a:stCxn id="380980" idx="4"/>
                    <a:endCxn id="380982" idx="0"/>
                  </p:cNvCxnSpPr>
                  <p:nvPr/>
                </p:nvCxnSpPr>
                <p:spPr bwMode="auto">
                  <a:xfrm>
                    <a:off x="3528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85" name="AutoShape 38"/>
                  <p:cNvCxnSpPr>
                    <a:cxnSpLocks noChangeShapeType="1"/>
                    <a:stCxn id="380978" idx="4"/>
                    <a:endCxn id="380980" idx="0"/>
                  </p:cNvCxnSpPr>
                  <p:nvPr/>
                </p:nvCxnSpPr>
                <p:spPr bwMode="auto">
                  <a:xfrm flipH="1">
                    <a:off x="3528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86" name="Oval 39"/>
                  <p:cNvSpPr>
                    <a:spLocks noChangeArrowheads="1"/>
                  </p:cNvSpPr>
                  <p:nvPr/>
                </p:nvSpPr>
                <p:spPr bwMode="auto">
                  <a:xfrm>
                    <a:off x="47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87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4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sp>
                <p:nvSpPr>
                  <p:cNvPr id="380988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50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1400"/>
                  </a:p>
                </p:txBody>
              </p:sp>
              <p:cxnSp>
                <p:nvCxnSpPr>
                  <p:cNvPr id="380989" name="AutoShape 42"/>
                  <p:cNvCxnSpPr>
                    <a:cxnSpLocks noChangeShapeType="1"/>
                    <a:stCxn id="380986" idx="4"/>
                    <a:endCxn id="380987" idx="0"/>
                  </p:cNvCxnSpPr>
                  <p:nvPr/>
                </p:nvCxnSpPr>
                <p:spPr bwMode="auto">
                  <a:xfrm flipH="1">
                    <a:off x="46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90" name="AutoShape 43"/>
                  <p:cNvCxnSpPr>
                    <a:cxnSpLocks noChangeShapeType="1"/>
                    <a:stCxn id="380986" idx="4"/>
                    <a:endCxn id="380988" idx="0"/>
                  </p:cNvCxnSpPr>
                  <p:nvPr/>
                </p:nvCxnSpPr>
                <p:spPr bwMode="auto">
                  <a:xfrm>
                    <a:off x="49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91" name="AutoShape 44"/>
                  <p:cNvCxnSpPr>
                    <a:cxnSpLocks noChangeShapeType="1"/>
                    <a:stCxn id="380978" idx="4"/>
                    <a:endCxn id="380986" idx="0"/>
                  </p:cNvCxnSpPr>
                  <p:nvPr/>
                </p:nvCxnSpPr>
                <p:spPr bwMode="auto">
                  <a:xfrm>
                    <a:off x="4224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  <p:sp>
              <p:nvSpPr>
                <p:cNvPr id="380942" name="Rectangle 45"/>
                <p:cNvSpPr>
                  <a:spLocks noChangeArrowheads="1"/>
                </p:cNvSpPr>
                <p:nvPr/>
              </p:nvSpPr>
              <p:spPr bwMode="auto">
                <a:xfrm>
                  <a:off x="2288" y="1860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3</a:t>
                  </a:r>
                </a:p>
              </p:txBody>
            </p:sp>
            <p:sp>
              <p:nvSpPr>
                <p:cNvPr id="380943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2150" y="220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80944" name="Text Box 47"/>
                <p:cNvSpPr txBox="1">
                  <a:spLocks noChangeArrowheads="1"/>
                </p:cNvSpPr>
                <p:nvPr/>
              </p:nvSpPr>
              <p:spPr bwMode="auto">
                <a:xfrm>
                  <a:off x="2784" y="219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80945" name="Rectangle 48"/>
                <p:cNvSpPr>
                  <a:spLocks noChangeArrowheads="1"/>
                </p:cNvSpPr>
                <p:nvPr/>
              </p:nvSpPr>
              <p:spPr bwMode="auto">
                <a:xfrm>
                  <a:off x="1578" y="2273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2</a:t>
                  </a:r>
                </a:p>
              </p:txBody>
            </p:sp>
            <p:sp>
              <p:nvSpPr>
                <p:cNvPr id="380946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1584" y="261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80947" name="Text Box 50"/>
                <p:cNvSpPr txBox="1">
                  <a:spLocks noChangeArrowheads="1"/>
                </p:cNvSpPr>
                <p:nvPr/>
              </p:nvSpPr>
              <p:spPr bwMode="auto">
                <a:xfrm>
                  <a:off x="2016" y="2609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80948" name="Rectangle 51"/>
                <p:cNvSpPr>
                  <a:spLocks noChangeArrowheads="1"/>
                </p:cNvSpPr>
                <p:nvPr/>
              </p:nvSpPr>
              <p:spPr bwMode="auto">
                <a:xfrm>
                  <a:off x="3264" y="2292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1</a:t>
                  </a:r>
                </a:p>
              </p:txBody>
            </p:sp>
            <p:sp>
              <p:nvSpPr>
                <p:cNvPr id="380949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2934" y="263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80950" name="Text Box 53"/>
                <p:cNvSpPr txBox="1">
                  <a:spLocks noChangeArrowheads="1"/>
                </p:cNvSpPr>
                <p:nvPr/>
              </p:nvSpPr>
              <p:spPr bwMode="auto">
                <a:xfrm>
                  <a:off x="3366" y="262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80951" name="Rectangle 54"/>
                <p:cNvSpPr>
                  <a:spLocks noChangeArrowheads="1"/>
                </p:cNvSpPr>
                <p:nvPr/>
              </p:nvSpPr>
              <p:spPr bwMode="auto">
                <a:xfrm>
                  <a:off x="1200" y="2705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1</a:t>
                  </a:r>
                </a:p>
              </p:txBody>
            </p:sp>
            <p:sp>
              <p:nvSpPr>
                <p:cNvPr id="380952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1296" y="305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80953" name="Text Box 56"/>
                <p:cNvSpPr txBox="1">
                  <a:spLocks noChangeArrowheads="1"/>
                </p:cNvSpPr>
                <p:nvPr/>
              </p:nvSpPr>
              <p:spPr bwMode="auto">
                <a:xfrm>
                  <a:off x="1584" y="304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80954" name="Rectangle 57"/>
                <p:cNvSpPr>
                  <a:spLocks noChangeArrowheads="1"/>
                </p:cNvSpPr>
                <p:nvPr/>
              </p:nvSpPr>
              <p:spPr bwMode="auto">
                <a:xfrm>
                  <a:off x="2588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2</a:t>
                  </a:r>
                </a:p>
              </p:txBody>
            </p:sp>
            <p:sp>
              <p:nvSpPr>
                <p:cNvPr id="380955" name="Text Box 58"/>
                <p:cNvSpPr txBox="1">
                  <a:spLocks noChangeArrowheads="1"/>
                </p:cNvSpPr>
                <p:nvPr/>
              </p:nvSpPr>
              <p:spPr bwMode="auto">
                <a:xfrm>
                  <a:off x="268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80956" name="Text Box 59"/>
                <p:cNvSpPr txBox="1">
                  <a:spLocks noChangeArrowheads="1"/>
                </p:cNvSpPr>
                <p:nvPr/>
              </p:nvSpPr>
              <p:spPr bwMode="auto">
                <a:xfrm>
                  <a:off x="2972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80957" name="Rectangle 60"/>
                <p:cNvSpPr>
                  <a:spLocks noChangeArrowheads="1"/>
                </p:cNvSpPr>
                <p:nvPr/>
              </p:nvSpPr>
              <p:spPr bwMode="auto">
                <a:xfrm>
                  <a:off x="3632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2</a:t>
                  </a:r>
                </a:p>
              </p:txBody>
            </p:sp>
            <p:sp>
              <p:nvSpPr>
                <p:cNvPr id="380958" name="Text Box 61"/>
                <p:cNvSpPr txBox="1">
                  <a:spLocks noChangeArrowheads="1"/>
                </p:cNvSpPr>
                <p:nvPr/>
              </p:nvSpPr>
              <p:spPr bwMode="auto">
                <a:xfrm>
                  <a:off x="340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80959" name="Text Box 62"/>
                <p:cNvSpPr txBox="1">
                  <a:spLocks noChangeArrowheads="1"/>
                </p:cNvSpPr>
                <p:nvPr/>
              </p:nvSpPr>
              <p:spPr bwMode="auto">
                <a:xfrm>
                  <a:off x="3648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  <p:sp>
              <p:nvSpPr>
                <p:cNvPr id="380960" name="Rectangle 63"/>
                <p:cNvSpPr>
                  <a:spLocks noChangeArrowheads="1"/>
                </p:cNvSpPr>
                <p:nvPr/>
              </p:nvSpPr>
              <p:spPr bwMode="auto">
                <a:xfrm>
                  <a:off x="2244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800" i="1"/>
                    <a:t>x</a:t>
                  </a:r>
                  <a:r>
                    <a:rPr lang="en-US" altLang="en-US" sz="2800" i="1" baseline="-25000"/>
                    <a:t>1</a:t>
                  </a:r>
                </a:p>
              </p:txBody>
            </p:sp>
            <p:sp>
              <p:nvSpPr>
                <p:cNvPr id="380961" name="Text Box 64"/>
                <p:cNvSpPr txBox="1">
                  <a:spLocks noChangeArrowheads="1"/>
                </p:cNvSpPr>
                <p:nvPr/>
              </p:nvSpPr>
              <p:spPr bwMode="auto">
                <a:xfrm>
                  <a:off x="2016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0</a:t>
                  </a:r>
                </a:p>
              </p:txBody>
            </p:sp>
            <p:sp>
              <p:nvSpPr>
                <p:cNvPr id="380962" name="Text Box 65"/>
                <p:cNvSpPr txBox="1">
                  <a:spLocks noChangeArrowheads="1"/>
                </p:cNvSpPr>
                <p:nvPr/>
              </p:nvSpPr>
              <p:spPr bwMode="auto">
                <a:xfrm>
                  <a:off x="2260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000"/>
                    <a:t>1</a:t>
                  </a:r>
                </a:p>
              </p:txBody>
            </p:sp>
          </p:grpSp>
          <p:grpSp>
            <p:nvGrpSpPr>
              <p:cNvPr id="380938" name="Group 66"/>
              <p:cNvGrpSpPr>
                <a:grpSpLocks/>
              </p:cNvGrpSpPr>
              <p:nvPr/>
            </p:nvGrpSpPr>
            <p:grpSpPr bwMode="auto">
              <a:xfrm>
                <a:off x="1584" y="1152"/>
                <a:ext cx="1296" cy="1440"/>
                <a:chOff x="96" y="960"/>
                <a:chExt cx="1296" cy="1440"/>
              </a:xfrm>
            </p:grpSpPr>
            <p:sp>
              <p:nvSpPr>
                <p:cNvPr id="380939" name="Line 67"/>
                <p:cNvSpPr>
                  <a:spLocks noChangeShapeType="1"/>
                </p:cNvSpPr>
                <p:nvPr/>
              </p:nvSpPr>
              <p:spPr bwMode="auto">
                <a:xfrm>
                  <a:off x="144" y="1008"/>
                  <a:ext cx="1248" cy="1248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40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96" y="960"/>
                  <a:ext cx="1104" cy="144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1954" name="Picture 2" descr="capture4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913" y="204788"/>
            <a:ext cx="6480175" cy="644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2978" name="Picture 2" descr="capture4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1938" y="1033463"/>
            <a:ext cx="6080125" cy="478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02" name="Rectangle 2"/>
          <p:cNvSpPr>
            <a:spLocks noChangeArrowheads="1"/>
          </p:cNvSpPr>
          <p:nvPr/>
        </p:nvSpPr>
        <p:spPr bwMode="auto">
          <a:xfrm>
            <a:off x="877888" y="354013"/>
            <a:ext cx="78851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Designing Recursive Back Tracking Algorithm</a:t>
            </a:r>
          </a:p>
        </p:txBody>
      </p:sp>
      <p:sp>
        <p:nvSpPr>
          <p:cNvPr id="1739779" name="Text Box 3"/>
          <p:cNvSpPr txBox="1">
            <a:spLocks noChangeArrowheads="1"/>
          </p:cNvSpPr>
          <p:nvPr/>
        </p:nvSpPr>
        <p:spPr bwMode="auto">
          <a:xfrm>
            <a:off x="-12700" y="979488"/>
            <a:ext cx="8301038" cy="547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en-US" altLang="en-US" sz="2800"/>
              <a:t>What are instances, solutions, and costs?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/>
              <a:t>Given an instance </a:t>
            </a:r>
            <a:r>
              <a:rPr lang="en-US" altLang="en-US" sz="2800" i="1">
                <a:solidFill>
                  <a:schemeClr val="accent1"/>
                </a:solidFill>
              </a:rPr>
              <a:t>I</a:t>
            </a:r>
            <a:r>
              <a:rPr lang="en-US" altLang="en-US" sz="2800"/>
              <a:t>,</a:t>
            </a:r>
          </a:p>
          <a:p>
            <a:pPr lvl="1" eaLnBrk="1" hangingPunct="1">
              <a:lnSpc>
                <a:spcPct val="90000"/>
              </a:lnSpc>
              <a:buFontTx/>
              <a:buChar char="•"/>
            </a:pPr>
            <a:r>
              <a:rPr lang="en-US" altLang="en-US"/>
              <a:t>What question do you ask the little bird?</a:t>
            </a:r>
          </a:p>
          <a:p>
            <a:pPr lvl="1" eaLnBrk="1" hangingPunct="1">
              <a:lnSpc>
                <a:spcPct val="90000"/>
              </a:lnSpc>
              <a:buFontTx/>
              <a:buChar char="•"/>
            </a:pPr>
            <a:r>
              <a:rPr lang="en-US" altLang="en-US"/>
              <a:t>Given a bird answer 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>
                <a:solidFill>
                  <a:schemeClr val="accent1"/>
                </a:solidFill>
                <a:sym typeface="Symbol" pitchFamily="18" charset="2"/>
              </a:rPr>
              <a:t></a:t>
            </a:r>
            <a:r>
              <a:rPr lang="en-US" altLang="en-US">
                <a:solidFill>
                  <a:schemeClr val="accent1"/>
                </a:solidFill>
              </a:rPr>
              <a:t> [</a:t>
            </a:r>
            <a:r>
              <a:rPr lang="en-US" altLang="en-US" i="1">
                <a:solidFill>
                  <a:schemeClr val="accent1"/>
                </a:solidFill>
              </a:rPr>
              <a:t>K</a:t>
            </a:r>
            <a:r>
              <a:rPr lang="en-US" altLang="en-US">
                <a:solidFill>
                  <a:schemeClr val="accent1"/>
                </a:solidFill>
              </a:rPr>
              <a:t>]</a:t>
            </a:r>
            <a:r>
              <a:rPr lang="en-US" altLang="en-US"/>
              <a:t>, 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What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  <a:r>
              <a:rPr lang="en-US" altLang="en-US" sz="2800"/>
              <a:t> do your give your friend?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Assume he gives you </a:t>
            </a:r>
            <a:r>
              <a:rPr lang="en-US" altLang="en-US" sz="2800">
                <a:solidFill>
                  <a:schemeClr val="accent1"/>
                </a:solidFill>
              </a:rPr>
              <a:t>optSubSol</a:t>
            </a:r>
            <a:r>
              <a:rPr lang="en-US" altLang="en-US" sz="2800"/>
              <a:t> for </a:t>
            </a:r>
            <a:r>
              <a:rPr lang="en-US" altLang="en-US" sz="2800">
                <a:solidFill>
                  <a:schemeClr val="accent1"/>
                </a:solidFill>
              </a:rPr>
              <a:t>sub-Instance</a:t>
            </a:r>
            <a:r>
              <a:rPr lang="en-US" altLang="en-US" sz="2800"/>
              <a:t>.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How do you produce an </a:t>
            </a:r>
            <a:r>
              <a:rPr lang="en-US" altLang="en-US" sz="2800">
                <a:solidFill>
                  <a:schemeClr val="accent1"/>
                </a:solidFill>
              </a:rPr>
              <a:t>optSol</a:t>
            </a:r>
            <a:r>
              <a:rPr lang="en-US" altLang="en-US" sz="2800"/>
              <a:t> for </a:t>
            </a:r>
            <a:r>
              <a:rPr lang="en-US" altLang="en-US" sz="2800" i="1">
                <a:solidFill>
                  <a:schemeClr val="accent1"/>
                </a:solidFill>
              </a:rPr>
              <a:t>I</a:t>
            </a:r>
            <a:r>
              <a:rPr lang="en-US" altLang="en-US" sz="2800"/>
              <a:t> from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bird’s </a:t>
            </a:r>
            <a:r>
              <a:rPr lang="en-US" altLang="en-US" sz="2800" i="1">
                <a:solidFill>
                  <a:schemeClr val="accent1"/>
                </a:solidFill>
              </a:rPr>
              <a:t>k</a:t>
            </a:r>
            <a:r>
              <a:rPr lang="en-US" altLang="en-US" sz="2800"/>
              <a:t> and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friend’s </a:t>
            </a:r>
            <a:r>
              <a:rPr lang="en-US" altLang="en-US" sz="2800">
                <a:solidFill>
                  <a:schemeClr val="accent1"/>
                </a:solidFill>
              </a:rPr>
              <a:t>optSubSol</a:t>
            </a:r>
            <a:r>
              <a:rPr lang="en-US" altLang="en-US" sz="2800"/>
              <a:t>? 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en-US" sz="2800"/>
              <a:t>How do you determine the cost of </a:t>
            </a:r>
            <a:r>
              <a:rPr lang="en-US" altLang="en-US" sz="2800">
                <a:solidFill>
                  <a:schemeClr val="accent1"/>
                </a:solidFill>
              </a:rPr>
              <a:t>optSol</a:t>
            </a:r>
            <a:r>
              <a:rPr lang="en-US" altLang="en-US" sz="2800"/>
              <a:t> from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bird’s</a:t>
            </a:r>
            <a:r>
              <a:rPr lang="en-US" altLang="en-US" sz="2800" i="1"/>
              <a:t> </a:t>
            </a:r>
            <a:r>
              <a:rPr lang="en-US" altLang="en-US" sz="2800" i="1">
                <a:solidFill>
                  <a:schemeClr val="accent1"/>
                </a:solidFill>
              </a:rPr>
              <a:t>k</a:t>
            </a:r>
            <a:r>
              <a:rPr lang="en-US" altLang="en-US" sz="2800"/>
              <a:t> and 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r>
              <a:rPr lang="en-US" altLang="en-US" sz="2800"/>
              <a:t>the cost of the friend’s </a:t>
            </a:r>
            <a:r>
              <a:rPr lang="en-US" altLang="en-US" sz="2800">
                <a:solidFill>
                  <a:schemeClr val="accent1"/>
                </a:solidFill>
              </a:rPr>
              <a:t>optSubSol</a:t>
            </a:r>
            <a:r>
              <a:rPr lang="en-US" altLang="en-US" sz="2800"/>
              <a:t>? </a:t>
            </a:r>
          </a:p>
          <a:p>
            <a:pPr lvl="1" eaLnBrk="1" hangingPunct="1">
              <a:lnSpc>
                <a:spcPct val="90000"/>
              </a:lnSpc>
              <a:buFontTx/>
              <a:buChar char="•"/>
            </a:pPr>
            <a:r>
              <a:rPr lang="en-US" altLang="en-US"/>
              <a:t>Try all bird’s answers and take best of best.</a:t>
            </a:r>
          </a:p>
          <a:p>
            <a:pPr lvl="3" eaLnBrk="1" hangingPunct="1">
              <a:lnSpc>
                <a:spcPct val="90000"/>
              </a:lnSpc>
              <a:buFontTx/>
              <a:buChar char="•"/>
            </a:pPr>
            <a:endParaRPr lang="en-US" altLang="en-US" sz="2800"/>
          </a:p>
        </p:txBody>
      </p:sp>
      <p:sp>
        <p:nvSpPr>
          <p:cNvPr id="384004" name="Text Box 4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Review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397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397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397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397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397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397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397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397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397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397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3977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3977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3977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3977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3977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3977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3977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3977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3977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3977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3977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3977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3977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3977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73977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73977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26" name="Rectangle 2"/>
          <p:cNvSpPr>
            <a:spLocks noChangeArrowheads="1"/>
          </p:cNvSpPr>
          <p:nvPr/>
        </p:nvSpPr>
        <p:spPr bwMode="auto">
          <a:xfrm>
            <a:off x="1743075" y="76200"/>
            <a:ext cx="6111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Recursive Back Tracking Algorithm</a:t>
            </a:r>
          </a:p>
        </p:txBody>
      </p:sp>
      <p:sp>
        <p:nvSpPr>
          <p:cNvPr id="385027" name="AutoShape 3"/>
          <p:cNvSpPr>
            <a:spLocks noChangeArrowheads="1"/>
          </p:cNvSpPr>
          <p:nvPr/>
        </p:nvSpPr>
        <p:spPr bwMode="auto">
          <a:xfrm>
            <a:off x="3810000" y="620713"/>
            <a:ext cx="381000" cy="457200"/>
          </a:xfrm>
          <a:prstGeom prst="downArrow">
            <a:avLst>
              <a:gd name="adj1" fmla="val 50000"/>
              <a:gd name="adj2" fmla="val 30000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85028" name="Text Box 4"/>
          <p:cNvSpPr txBox="1">
            <a:spLocks noChangeArrowheads="1"/>
          </p:cNvSpPr>
          <p:nvPr/>
        </p:nvSpPr>
        <p:spPr bwMode="auto">
          <a:xfrm>
            <a:off x="1752600" y="914400"/>
            <a:ext cx="5803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Dynamic Programming Algorithm</a:t>
            </a:r>
          </a:p>
        </p:txBody>
      </p:sp>
      <p:sp>
        <p:nvSpPr>
          <p:cNvPr id="1740805" name="Text Box 5"/>
          <p:cNvSpPr txBox="1">
            <a:spLocks noChangeArrowheads="1"/>
          </p:cNvSpPr>
          <p:nvPr/>
        </p:nvSpPr>
        <p:spPr bwMode="auto">
          <a:xfrm>
            <a:off x="0" y="1447800"/>
            <a:ext cx="8890000" cy="496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Given an instance </a:t>
            </a:r>
            <a:r>
              <a:rPr lang="en-US" altLang="en-US" i="1">
                <a:solidFill>
                  <a:schemeClr val="accent1"/>
                </a:solidFill>
              </a:rPr>
              <a:t>I</a:t>
            </a:r>
            <a:r>
              <a:rPr lang="en-US" altLang="en-US"/>
              <a:t>,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Imagine running the recursive alg on it.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 Determine the complete set of </a:t>
            </a:r>
            <a:r>
              <a:rPr lang="en-US" altLang="en-US" sz="3200">
                <a:solidFill>
                  <a:schemeClr val="accent1"/>
                </a:solidFill>
              </a:rPr>
              <a:t>sub-Instances</a:t>
            </a:r>
            <a:r>
              <a:rPr lang="en-US" altLang="en-US" sz="3200"/>
              <a:t> </a:t>
            </a:r>
            <a:br>
              <a:rPr lang="en-US" altLang="en-US" sz="3200"/>
            </a:br>
            <a:r>
              <a:rPr lang="en-US" altLang="en-US" sz="3200"/>
              <a:t>ever given to you, your friends, their friends, …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 Build a table indexed by these </a:t>
            </a:r>
            <a:r>
              <a:rPr lang="en-US" altLang="en-US" sz="3200">
                <a:solidFill>
                  <a:schemeClr val="accent1"/>
                </a:solidFill>
              </a:rPr>
              <a:t>sub-Instances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Fill in the table in order so that nobody waits. </a:t>
            </a:r>
          </a:p>
          <a:p>
            <a:pPr lvl="2" eaLnBrk="1" hangingPunct="1"/>
            <a:r>
              <a:rPr lang="en-US" altLang="en-US" sz="3200"/>
              <a:t>the cost of its optimal solution</a:t>
            </a:r>
          </a:p>
          <a:p>
            <a:pPr lvl="2" eaLnBrk="1" hangingPunct="1"/>
            <a:r>
              <a:rPr lang="en-US" altLang="en-US" sz="3200"/>
              <a:t>advice given by the bird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Run the recursive algorithm with bird’s advice to </a:t>
            </a:r>
          </a:p>
          <a:p>
            <a:pPr lvl="1" eaLnBrk="1" hangingPunct="1">
              <a:buFontTx/>
              <a:buNone/>
            </a:pPr>
            <a:r>
              <a:rPr lang="en-US" altLang="en-US" sz="3200"/>
              <a:t>find the solution to your instance.</a:t>
            </a:r>
          </a:p>
        </p:txBody>
      </p:sp>
      <p:sp>
        <p:nvSpPr>
          <p:cNvPr id="385030" name="Text Box 6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Review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0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0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0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0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0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0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08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08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408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408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408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408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408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408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408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408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5987" name="Text Box 3"/>
          <p:cNvSpPr txBox="1">
            <a:spLocks noChangeArrowheads="1"/>
          </p:cNvSpPr>
          <p:nvPr/>
        </p:nvSpPr>
        <p:spPr bwMode="auto">
          <a:xfrm>
            <a:off x="5629275" y="15875"/>
            <a:ext cx="3470275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Be clear what are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 instances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it’s solution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the cost of a sol.</a:t>
            </a:r>
          </a:p>
        </p:txBody>
      </p:sp>
      <p:sp>
        <p:nvSpPr>
          <p:cNvPr id="1705988" name="Line 4"/>
          <p:cNvSpPr>
            <a:spLocks noChangeShapeType="1"/>
          </p:cNvSpPr>
          <p:nvPr/>
        </p:nvSpPr>
        <p:spPr bwMode="auto">
          <a:xfrm flipV="1">
            <a:off x="1166813" y="547688"/>
            <a:ext cx="409098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5989" name="Line 5"/>
          <p:cNvSpPr>
            <a:spLocks noChangeShapeType="1"/>
          </p:cNvSpPr>
          <p:nvPr/>
        </p:nvSpPr>
        <p:spPr bwMode="auto">
          <a:xfrm flipV="1">
            <a:off x="1222375" y="850900"/>
            <a:ext cx="37306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5990" name="Line 6"/>
          <p:cNvSpPr>
            <a:spLocks noChangeShapeType="1"/>
          </p:cNvSpPr>
          <p:nvPr/>
        </p:nvSpPr>
        <p:spPr bwMode="auto">
          <a:xfrm flipV="1">
            <a:off x="782638" y="1039813"/>
            <a:ext cx="137477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5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5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05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05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059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059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05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05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05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05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05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05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5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059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059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5988" grpId="0" animBg="1"/>
      <p:bldP spid="1705988" grpId="1" animBg="1"/>
      <p:bldP spid="1705989" grpId="0" animBg="1"/>
      <p:bldP spid="1705989" grpId="1" animBg="1"/>
      <p:bldP spid="1705990" grpId="0" animBg="1"/>
    </p:bldLst>
  </p:timing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Optimization Problems</a:t>
            </a:r>
          </a:p>
        </p:txBody>
      </p:sp>
      <p:sp>
        <p:nvSpPr>
          <p:cNvPr id="17418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28600" y="685800"/>
            <a:ext cx="8686800" cy="57150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/>
              <a:t>Don’t mix up the following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is an instance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are the objects in an instance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is a solution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are the objects in a solution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is the cost of a solution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Greedy algorithm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algorithm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Prover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Fairy God Mother do &amp; know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Recursive Backtracking / Dynamic Programming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algorithm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little bird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friend do &amp; know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1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1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1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1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18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18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1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1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18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18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418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418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418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418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418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418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418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418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418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418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418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418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4182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4182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74182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74182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74182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74182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2851" name="Text Box 3"/>
          <p:cNvSpPr txBox="1">
            <a:spLocks noChangeArrowheads="1"/>
          </p:cNvSpPr>
          <p:nvPr/>
        </p:nvSpPr>
        <p:spPr bwMode="auto">
          <a:xfrm>
            <a:off x="228600" y="2039938"/>
            <a:ext cx="8458200" cy="2227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/>
              <a:t>Yes, the code has a basic structure that you should learn.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But don’t copy other code verbatim 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Don’t say if(</a:t>
            </a:r>
            <a:r>
              <a:rPr lang="en-US" altLang="en-US" i="1"/>
              <a:t>a</a:t>
            </a:r>
            <a:r>
              <a:rPr lang="en-US" altLang="en-US" i="1" baseline="-25000"/>
              <a:t>i</a:t>
            </a:r>
            <a:r>
              <a:rPr lang="en-US" altLang="en-US"/>
              <a:t> = </a:t>
            </a:r>
            <a:r>
              <a:rPr lang="en-US" altLang="en-US" i="1"/>
              <a:t>c</a:t>
            </a:r>
            <a:r>
              <a:rPr lang="en-US" altLang="en-US" i="1" baseline="-25000"/>
              <a:t>j</a:t>
            </a:r>
            <a:r>
              <a:rPr lang="en-US" altLang="en-US"/>
              <a:t>)   </a:t>
            </a:r>
            <a:br>
              <a:rPr lang="en-US" altLang="en-US"/>
            </a:br>
            <a:r>
              <a:rPr lang="en-US" altLang="en-US"/>
              <a:t> (i.e. Longest Common Subsequence) </a:t>
            </a:r>
            <a:br>
              <a:rPr lang="en-US" altLang="en-US"/>
            </a:br>
            <a:r>
              <a:rPr lang="en-US" altLang="en-US"/>
              <a:t> when our problem does not have </a:t>
            </a:r>
            <a:r>
              <a:rPr lang="en-US" altLang="en-US" i="1"/>
              <a:t>c</a:t>
            </a:r>
            <a:r>
              <a:rPr lang="en-US" altLang="en-US" i="1" baseline="-25000"/>
              <a:t>j</a:t>
            </a:r>
            <a:endParaRPr lang="en-US" altLang="en-US" i="1"/>
          </a:p>
        </p:txBody>
      </p:sp>
      <p:grpSp>
        <p:nvGrpSpPr>
          <p:cNvPr id="387076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87077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87081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2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3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4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5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6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7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7078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87079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0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2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2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2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2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2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2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3875" name="Text Box 3"/>
          <p:cNvSpPr txBox="1">
            <a:spLocks noChangeArrowheads="1"/>
          </p:cNvSpPr>
          <p:nvPr/>
        </p:nvSpPr>
        <p:spPr bwMode="auto">
          <a:xfrm>
            <a:off x="228600" y="2017713"/>
            <a:ext cx="8458200" cy="436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/>
              <a:t>When looping over the sub-instances 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be clear what the set of sub-instances are 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which is currently being solved, </a:t>
            </a:r>
            <a:br>
              <a:rPr lang="en-US" altLang="en-US"/>
            </a:br>
            <a:r>
              <a:rPr lang="en-US" altLang="en-US"/>
              <a:t>   i.e. which instance is cost(</a:t>
            </a:r>
            <a:r>
              <a:rPr lang="en-US" altLang="en-US" i="1"/>
              <a:t>i</a:t>
            </a:r>
            <a:r>
              <a:rPr lang="en-US" altLang="en-US"/>
              <a:t>,</a:t>
            </a:r>
            <a:r>
              <a:rPr lang="en-US" altLang="en-US" i="1"/>
              <a:t>j</a:t>
            </a:r>
            <a:r>
              <a:rPr lang="en-US" altLang="en-US"/>
              <a:t>)?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If you know that the set of sub-instances are the prefixes of the input, i.e. &lt;</a:t>
            </a:r>
            <a:r>
              <a:rPr lang="en-US" altLang="en-US" i="1"/>
              <a:t>a</a:t>
            </a:r>
            <a:r>
              <a:rPr lang="en-US" altLang="en-US" i="1" baseline="-25000"/>
              <a:t>1</a:t>
            </a:r>
            <a:r>
              <a:rPr lang="en-US" altLang="en-US"/>
              <a:t>,</a:t>
            </a:r>
            <a:r>
              <a:rPr lang="en-US" altLang="en-US" i="1"/>
              <a:t>a</a:t>
            </a:r>
            <a:r>
              <a:rPr lang="en-US" altLang="en-US" i="1" baseline="-25000"/>
              <a:t>2</a:t>
            </a:r>
            <a:r>
              <a:rPr lang="en-US" altLang="en-US"/>
              <a:t>, …, </a:t>
            </a:r>
            <a:r>
              <a:rPr lang="en-US" altLang="en-US" i="1"/>
              <a:t>a</a:t>
            </a:r>
            <a:r>
              <a:rPr lang="en-US" altLang="en-US" i="1" baseline="-25000"/>
              <a:t>i</a:t>
            </a:r>
            <a:r>
              <a:rPr lang="en-US" altLang="en-US"/>
              <a:t>&gt;, </a:t>
            </a:r>
            <a:br>
              <a:rPr lang="en-US" altLang="en-US"/>
            </a:br>
            <a:r>
              <a:rPr lang="en-US" altLang="en-US"/>
              <a:t>then don’t have a two dimensional table. </a:t>
            </a:r>
            <a:r>
              <a:rPr lang="en-US" altLang="en-US" i="1"/>
              <a:t>Table</a:t>
            </a:r>
            <a:r>
              <a:rPr lang="en-US" altLang="en-US"/>
              <a:t>[1..</a:t>
            </a:r>
            <a:r>
              <a:rPr lang="en-US" altLang="en-US" i="1"/>
              <a:t>n</a:t>
            </a:r>
            <a:r>
              <a:rPr lang="en-US" altLang="en-US"/>
              <a:t>,1..</a:t>
            </a:r>
            <a:r>
              <a:rPr lang="en-US" altLang="en-US" i="1"/>
              <a:t>n</a:t>
            </a:r>
            <a:r>
              <a:rPr lang="en-US" altLang="en-US"/>
              <a:t>].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Don’t loop over </a:t>
            </a:r>
            <a:r>
              <a:rPr lang="en-US" altLang="en-US" i="1"/>
              <a:t>i </a:t>
            </a:r>
            <a:r>
              <a:rPr lang="en-US" altLang="en-US"/>
              <a:t>and loop over </a:t>
            </a:r>
            <a:r>
              <a:rPr lang="en-US" altLang="en-US" i="1"/>
              <a:t>j</a:t>
            </a:r>
            <a:r>
              <a:rPr lang="en-US" altLang="en-US"/>
              <a:t> if </a:t>
            </a:r>
            <a:r>
              <a:rPr lang="en-US" altLang="en-US" i="1"/>
              <a:t>j</a:t>
            </a:r>
            <a:r>
              <a:rPr lang="en-US" altLang="en-US"/>
              <a:t> never gets mentioned again.</a:t>
            </a:r>
          </a:p>
        </p:txBody>
      </p:sp>
      <p:grpSp>
        <p:nvGrpSpPr>
          <p:cNvPr id="388100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88101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88105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6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7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8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9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10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11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8102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88103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4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0" end="3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3875">
                                            <p:txEl>
                                              <p:charRg st="0" end="3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3875">
                                            <p:txEl>
                                              <p:charRg st="0" end="3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36" end="7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43875">
                                            <p:txEl>
                                              <p:charRg st="36" end="7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3875">
                                            <p:txEl>
                                              <p:charRg st="36" end="7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79" end="15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43875">
                                            <p:txEl>
                                              <p:charRg st="79" end="15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43875">
                                            <p:txEl>
                                              <p:charRg st="79" end="15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150" end="30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3875">
                                            <p:txEl>
                                              <p:charRg st="150" end="30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3875">
                                            <p:txEl>
                                              <p:charRg st="150" end="30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303" end="37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43875">
                                            <p:txEl>
                                              <p:charRg st="303" end="37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43875">
                                            <p:txEl>
                                              <p:charRg st="303" end="37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4899" name="Text Box 3"/>
          <p:cNvSpPr txBox="1">
            <a:spLocks noChangeArrowheads="1"/>
          </p:cNvSpPr>
          <p:nvPr/>
        </p:nvSpPr>
        <p:spPr bwMode="auto">
          <a:xfrm>
            <a:off x="228600" y="2017713"/>
            <a:ext cx="8915400" cy="478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/>
              <a:t>When trying all bird answers 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be clear what the set of bird answers are,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which is currently being tried,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&amp; what it says about the solution being looked for.</a:t>
            </a:r>
          </a:p>
          <a:p>
            <a:pPr eaLnBrk="1" hangingPunct="1"/>
            <a:r>
              <a:rPr lang="en-US" altLang="en-US" sz="2800"/>
              <a:t>When getting help from your friend,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be clear what the sub-instance is that you are giving him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How do you use the current instance and the bird' s answer to form his sub-instance?</a:t>
            </a:r>
          </a:p>
          <a:p>
            <a:pPr lvl="1" eaLnBrk="1" hangingPunct="1">
              <a:buFontTx/>
              <a:buChar char="•"/>
            </a:pPr>
            <a:r>
              <a:rPr lang="en-US" altLang="en-US"/>
              <a:t>Don’t simply say cost(</a:t>
            </a:r>
            <a:r>
              <a:rPr lang="en-US" altLang="en-US" i="1"/>
              <a:t>i</a:t>
            </a:r>
            <a:r>
              <a:rPr lang="en-US" altLang="en-US"/>
              <a:t>-1,</a:t>
            </a:r>
            <a:r>
              <a:rPr lang="en-US" altLang="en-US" i="1"/>
              <a:t>j</a:t>
            </a:r>
            <a:r>
              <a:rPr lang="en-US" altLang="en-US"/>
              <a:t>-1)</a:t>
            </a:r>
          </a:p>
          <a:p>
            <a:pPr eaLnBrk="1" hangingPunct="1">
              <a:buFontTx/>
              <a:buNone/>
            </a:pPr>
            <a:endParaRPr lang="en-US" altLang="en-US" sz="2800"/>
          </a:p>
          <a:p>
            <a:pPr eaLnBrk="1" hangingPunct="1"/>
            <a:endParaRPr lang="en-US" altLang="en-US" sz="2800"/>
          </a:p>
        </p:txBody>
      </p:sp>
      <p:grpSp>
        <p:nvGrpSpPr>
          <p:cNvPr id="389124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89125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89129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30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31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32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33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34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35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26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89127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28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0" end="3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4899">
                                            <p:txEl>
                                              <p:charRg st="0" end="3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4899">
                                            <p:txEl>
                                              <p:charRg st="0" end="3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31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44899">
                                            <p:txEl>
                                              <p:charRg st="31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4899">
                                            <p:txEl>
                                              <p:charRg st="31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74" end="10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44899">
                                            <p:txEl>
                                              <p:charRg st="74" end="10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44899">
                                            <p:txEl>
                                              <p:charRg st="74" end="10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106" end="15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4899">
                                            <p:txEl>
                                              <p:charRg st="106" end="15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4899">
                                            <p:txEl>
                                              <p:charRg st="106" end="15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158" end="19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44899">
                                            <p:txEl>
                                              <p:charRg st="158" end="19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44899">
                                            <p:txEl>
                                              <p:charRg st="158" end="19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194" end="25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44899">
                                            <p:txEl>
                                              <p:charRg st="194" end="25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44899">
                                            <p:txEl>
                                              <p:charRg st="194" end="25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251" end="33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4899">
                                            <p:txEl>
                                              <p:charRg st="251" end="33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4899">
                                            <p:txEl>
                                              <p:charRg st="251" end="33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333" end="36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44899">
                                            <p:txEl>
                                              <p:charRg st="333" end="36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44899">
                                            <p:txEl>
                                              <p:charRg st="333" end="36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1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5923" name="Text Box 3"/>
          <p:cNvSpPr txBox="1">
            <a:spLocks noChangeArrowheads="1"/>
          </p:cNvSpPr>
          <p:nvPr/>
        </p:nvSpPr>
        <p:spPr bwMode="auto">
          <a:xfrm>
            <a:off x="228600" y="2017713"/>
            <a:ext cx="8915400" cy="3935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800"/>
              <a:t>Think about what the base cases should be.</a:t>
            </a:r>
          </a:p>
          <a:p>
            <a:pPr eaLnBrk="1" hangingPunct="1"/>
            <a:r>
              <a:rPr lang="en-US" altLang="en-US" sz="2800"/>
              <a:t>Don’t make an instance a base cases </a:t>
            </a:r>
            <a:br>
              <a:rPr lang="en-US" altLang="en-US" sz="2800"/>
            </a:br>
            <a:r>
              <a:rPr lang="en-US" altLang="en-US" sz="2800"/>
              <a:t>  if they can be solved using the general method.</a:t>
            </a:r>
          </a:p>
          <a:p>
            <a:pPr eaLnBrk="1" hangingPunct="1"/>
            <a:r>
              <a:rPr lang="en-US" altLang="en-US" sz="2800"/>
              <a:t>% is used to start a comment. </a:t>
            </a:r>
            <a:br>
              <a:rPr lang="en-US" altLang="en-US" sz="2800"/>
            </a:br>
            <a:r>
              <a:rPr lang="en-US" altLang="en-US" sz="2800"/>
              <a:t>  Don’t put it in front of code. </a:t>
            </a:r>
          </a:p>
          <a:p>
            <a:pPr eaLnBrk="1" hangingPunct="1"/>
            <a:endParaRPr lang="en-US" altLang="en-US" sz="2800"/>
          </a:p>
          <a:p>
            <a:pPr eaLnBrk="1" hangingPunct="1"/>
            <a:endParaRPr lang="en-US" altLang="en-US" sz="2800"/>
          </a:p>
          <a:p>
            <a:pPr eaLnBrk="1" hangingPunct="1"/>
            <a:endParaRPr lang="en-US" altLang="en-US" sz="2800"/>
          </a:p>
          <a:p>
            <a:pPr eaLnBrk="1" hangingPunct="1"/>
            <a:endParaRPr lang="en-US" altLang="en-US" sz="2800"/>
          </a:p>
        </p:txBody>
      </p:sp>
      <p:grpSp>
        <p:nvGrpSpPr>
          <p:cNvPr id="390148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90149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90153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4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5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6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7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8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9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0150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90151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2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923">
                                            <p:txEl>
                                              <p:charRg st="0" end="4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5923">
                                            <p:txEl>
                                              <p:charRg st="0" end="4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5923">
                                            <p:txEl>
                                              <p:charRg st="0" end="4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923">
                                            <p:txEl>
                                              <p:charRg st="44" end="13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45923">
                                            <p:txEl>
                                              <p:charRg st="44" end="13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5923">
                                            <p:txEl>
                                              <p:charRg st="44" end="13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923">
                                            <p:txEl>
                                              <p:charRg st="132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45923">
                                            <p:txEl>
                                              <p:charRg st="132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45923">
                                            <p:txEl>
                                              <p:charRg st="132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1090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85800" y="5348288"/>
            <a:ext cx="7696200" cy="609600"/>
          </a:xfrm>
        </p:spPr>
        <p:txBody>
          <a:bodyPr/>
          <a:lstStyle/>
          <a:p>
            <a:pPr eaLnBrk="1" hangingPunct="1"/>
            <a:r>
              <a:rPr lang="en-US" altLang="en-US"/>
              <a:t>If a solution is a binary tree of objects, </a:t>
            </a:r>
          </a:p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391171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881092" name="Rectangle 4"/>
          <p:cNvSpPr>
            <a:spLocks noChangeArrowheads="1"/>
          </p:cNvSpPr>
          <p:nvPr/>
        </p:nvSpPr>
        <p:spPr bwMode="auto">
          <a:xfrm>
            <a:off x="549275" y="5957888"/>
            <a:ext cx="6486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/>
            <a:r>
              <a:rPr lang="en-US" altLang="en-US"/>
              <a:t>“What object is at the root of the tree?” 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433388" y="1600200"/>
            <a:ext cx="6221412" cy="1295400"/>
            <a:chOff x="273" y="1008"/>
            <a:chExt cx="3919" cy="816"/>
          </a:xfrm>
        </p:grpSpPr>
        <p:sp>
          <p:nvSpPr>
            <p:cNvPr id="391206" name="Rectangle 6"/>
            <p:cNvSpPr>
              <a:spLocks noChangeArrowheads="1"/>
            </p:cNvSpPr>
            <p:nvPr/>
          </p:nvSpPr>
          <p:spPr bwMode="auto">
            <a:xfrm>
              <a:off x="273" y="1008"/>
              <a:ext cx="391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1" eaLnBrk="1" hangingPunct="1"/>
              <a:r>
                <a:rPr lang="en-US" altLang="en-US"/>
                <a:t>“Which key is at the root of the tree?”</a:t>
              </a:r>
            </a:p>
          </p:txBody>
        </p:sp>
        <p:pic>
          <p:nvPicPr>
            <p:cNvPr id="391207" name="Picture 7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0" y="1392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1208" name="Oval 8"/>
            <p:cNvSpPr>
              <a:spLocks noChangeArrowheads="1"/>
            </p:cNvSpPr>
            <p:nvPr/>
          </p:nvSpPr>
          <p:spPr bwMode="auto">
            <a:xfrm>
              <a:off x="2440" y="1496"/>
              <a:ext cx="240" cy="24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391174" name="Group 9"/>
          <p:cNvGrpSpPr>
            <a:grpSpLocks/>
          </p:cNvGrpSpPr>
          <p:nvPr/>
        </p:nvGrpSpPr>
        <p:grpSpPr bwMode="auto">
          <a:xfrm>
            <a:off x="609600" y="1006475"/>
            <a:ext cx="7359650" cy="3641725"/>
            <a:chOff x="384" y="1978"/>
            <a:chExt cx="4636" cy="2294"/>
          </a:xfrm>
        </p:grpSpPr>
        <p:grpSp>
          <p:nvGrpSpPr>
            <p:cNvPr id="391175" name="Group 10"/>
            <p:cNvGrpSpPr>
              <a:grpSpLocks/>
            </p:cNvGrpSpPr>
            <p:nvPr/>
          </p:nvGrpSpPr>
          <p:grpSpPr bwMode="auto">
            <a:xfrm>
              <a:off x="1296" y="2880"/>
              <a:ext cx="2568" cy="1392"/>
              <a:chOff x="240" y="1392"/>
              <a:chExt cx="5208" cy="2640"/>
            </a:xfrm>
          </p:grpSpPr>
          <p:sp>
            <p:nvSpPr>
              <p:cNvPr id="391177" name="Oval 11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38</a:t>
                </a:r>
              </a:p>
            </p:txBody>
          </p:sp>
          <p:sp>
            <p:nvSpPr>
              <p:cNvPr id="391178" name="Oval 12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25</a:t>
                </a:r>
              </a:p>
            </p:txBody>
          </p:sp>
          <p:cxnSp>
            <p:nvCxnSpPr>
              <p:cNvPr id="391179" name="AutoShape 13"/>
              <p:cNvCxnSpPr>
                <a:cxnSpLocks noChangeShapeType="1"/>
                <a:stCxn id="391177" idx="4"/>
                <a:endCxn id="391178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80" name="Oval 14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17</a:t>
                </a:r>
              </a:p>
            </p:txBody>
          </p:sp>
          <p:sp>
            <p:nvSpPr>
              <p:cNvPr id="391181" name="Oval 15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</a:t>
                </a:r>
              </a:p>
            </p:txBody>
          </p:sp>
          <p:sp>
            <p:nvSpPr>
              <p:cNvPr id="391182" name="Oval 16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21</a:t>
                </a:r>
              </a:p>
            </p:txBody>
          </p:sp>
          <p:cxnSp>
            <p:nvCxnSpPr>
              <p:cNvPr id="391183" name="AutoShape 17"/>
              <p:cNvCxnSpPr>
                <a:cxnSpLocks noChangeShapeType="1"/>
                <a:stCxn id="391180" idx="4"/>
                <a:endCxn id="391181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84" name="AutoShape 18"/>
              <p:cNvCxnSpPr>
                <a:cxnSpLocks noChangeShapeType="1"/>
                <a:stCxn id="391180" idx="4"/>
                <a:endCxn id="391182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85" name="AutoShape 19"/>
              <p:cNvCxnSpPr>
                <a:cxnSpLocks noChangeShapeType="1"/>
                <a:stCxn id="391178" idx="4"/>
                <a:endCxn id="391180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86" name="Oval 20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31</a:t>
                </a:r>
              </a:p>
            </p:txBody>
          </p:sp>
          <p:sp>
            <p:nvSpPr>
              <p:cNvPr id="391187" name="Oval 21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28</a:t>
                </a:r>
              </a:p>
            </p:txBody>
          </p:sp>
          <p:sp>
            <p:nvSpPr>
              <p:cNvPr id="391188" name="Oval 22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35</a:t>
                </a:r>
              </a:p>
            </p:txBody>
          </p:sp>
          <p:cxnSp>
            <p:nvCxnSpPr>
              <p:cNvPr id="391189" name="AutoShape 23"/>
              <p:cNvCxnSpPr>
                <a:cxnSpLocks noChangeShapeType="1"/>
                <a:stCxn id="391186" idx="4"/>
                <a:endCxn id="391187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0" name="AutoShape 24"/>
              <p:cNvCxnSpPr>
                <a:cxnSpLocks noChangeShapeType="1"/>
                <a:stCxn id="391186" idx="4"/>
                <a:endCxn id="391188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1" name="AutoShape 25"/>
              <p:cNvCxnSpPr>
                <a:cxnSpLocks noChangeShapeType="1"/>
                <a:stCxn id="391178" idx="4"/>
                <a:endCxn id="391186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92" name="Oval 26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51</a:t>
                </a:r>
              </a:p>
            </p:txBody>
          </p:sp>
          <p:cxnSp>
            <p:nvCxnSpPr>
              <p:cNvPr id="391193" name="AutoShape 27"/>
              <p:cNvCxnSpPr>
                <a:cxnSpLocks noChangeShapeType="1"/>
                <a:stCxn id="391177" idx="4"/>
                <a:endCxn id="391192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94" name="Oval 28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42</a:t>
                </a:r>
              </a:p>
            </p:txBody>
          </p:sp>
          <p:sp>
            <p:nvSpPr>
              <p:cNvPr id="391195" name="Oval 29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40</a:t>
                </a:r>
              </a:p>
            </p:txBody>
          </p:sp>
          <p:sp>
            <p:nvSpPr>
              <p:cNvPr id="391196" name="Oval 30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49</a:t>
                </a:r>
              </a:p>
            </p:txBody>
          </p:sp>
          <p:cxnSp>
            <p:nvCxnSpPr>
              <p:cNvPr id="391197" name="AutoShape 31"/>
              <p:cNvCxnSpPr>
                <a:cxnSpLocks noChangeShapeType="1"/>
                <a:stCxn id="391194" idx="4"/>
                <a:endCxn id="391195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8" name="AutoShape 32"/>
              <p:cNvCxnSpPr>
                <a:cxnSpLocks noChangeShapeType="1"/>
                <a:stCxn id="391194" idx="4"/>
                <a:endCxn id="391196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9" name="AutoShape 33"/>
              <p:cNvCxnSpPr>
                <a:cxnSpLocks noChangeShapeType="1"/>
                <a:stCxn id="391192" idx="4"/>
                <a:endCxn id="391194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200" name="Oval 34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63</a:t>
                </a:r>
              </a:p>
            </p:txBody>
          </p:sp>
          <p:sp>
            <p:nvSpPr>
              <p:cNvPr id="391201" name="Oval 35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55</a:t>
                </a:r>
              </a:p>
            </p:txBody>
          </p:sp>
          <p:sp>
            <p:nvSpPr>
              <p:cNvPr id="391202" name="Oval 36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r>
                  <a:rPr lang="en-US" altLang="en-US" sz="1400"/>
                  <a:t>71</a:t>
                </a:r>
              </a:p>
            </p:txBody>
          </p:sp>
          <p:cxnSp>
            <p:nvCxnSpPr>
              <p:cNvPr id="391203" name="AutoShape 37"/>
              <p:cNvCxnSpPr>
                <a:cxnSpLocks noChangeShapeType="1"/>
                <a:stCxn id="391200" idx="4"/>
                <a:endCxn id="391201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204" name="AutoShape 38"/>
              <p:cNvCxnSpPr>
                <a:cxnSpLocks noChangeShapeType="1"/>
                <a:stCxn id="391200" idx="4"/>
                <a:endCxn id="391202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205" name="AutoShape 39"/>
              <p:cNvCxnSpPr>
                <a:cxnSpLocks noChangeShapeType="1"/>
                <a:stCxn id="391192" idx="4"/>
                <a:endCxn id="391200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91176" name="Rectangle 40"/>
            <p:cNvSpPr>
              <a:spLocks noChangeArrowheads="1"/>
            </p:cNvSpPr>
            <p:nvPr/>
          </p:nvSpPr>
          <p:spPr bwMode="auto">
            <a:xfrm>
              <a:off x="384" y="1978"/>
              <a:ext cx="46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/>
              <a:r>
                <a:rPr lang="en-US" altLang="en-US"/>
                <a:t>Eg. The Best Binary Search Tree problem,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10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810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810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810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810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1090" grpId="0" build="p" autoUpdateAnimBg="0"/>
      <p:bldP spid="1881092" grpId="0" autoUpdateAnimBg="0"/>
    </p:bldLst>
  </p:timing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194" name="Picture 2" descr="matMult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2863" y="2590800"/>
            <a:ext cx="3978275" cy="149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2195" name="Rectangle 3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Matrix Multiplication</a:t>
            </a: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218" name="Picture 2" descr="capture6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9525" y="257175"/>
            <a:ext cx="6583363" cy="6343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4242" name="Picture 2" descr="matMult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6163" y="4763"/>
            <a:ext cx="7051675" cy="684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5266" name="Picture 2" descr="matMult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1813" y="685800"/>
            <a:ext cx="2871787" cy="272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5267" name="Picture 3" descr="matMult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125" y="3886200"/>
            <a:ext cx="3038475" cy="290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5268" name="Picture 4" descr="matMult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6325" y="3879850"/>
            <a:ext cx="3038475" cy="290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9059" name="Text Box 3"/>
          <p:cNvSpPr txBox="1">
            <a:spLocks noChangeArrowheads="1"/>
          </p:cNvSpPr>
          <p:nvPr/>
        </p:nvSpPr>
        <p:spPr bwMode="auto">
          <a:xfrm>
            <a:off x="5791200" y="1357313"/>
            <a:ext cx="3106738" cy="2528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Loop through the </a:t>
            </a:r>
            <a:br>
              <a:rPr lang="en-US" altLang="en-US"/>
            </a:br>
            <a:r>
              <a:rPr lang="en-US" altLang="en-US"/>
              <a:t>bird answers.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Be clear which is </a:t>
            </a:r>
            <a:br>
              <a:rPr lang="en-US" altLang="en-US"/>
            </a:br>
            <a:r>
              <a:rPr lang="en-US" altLang="en-US"/>
              <a:t>the current one </a:t>
            </a:r>
            <a:br>
              <a:rPr lang="en-US" altLang="en-US"/>
            </a:br>
            <a:r>
              <a:rPr lang="en-US" altLang="en-US"/>
              <a:t>being tried. </a:t>
            </a:r>
          </a:p>
        </p:txBody>
      </p:sp>
      <p:sp>
        <p:nvSpPr>
          <p:cNvPr id="1709060" name="Line 4"/>
          <p:cNvSpPr>
            <a:spLocks noChangeShapeType="1"/>
          </p:cNvSpPr>
          <p:nvPr/>
        </p:nvSpPr>
        <p:spPr bwMode="auto">
          <a:xfrm flipV="1">
            <a:off x="879475" y="2870200"/>
            <a:ext cx="19399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9061" name="Line 5"/>
          <p:cNvSpPr>
            <a:spLocks noChangeShapeType="1"/>
          </p:cNvSpPr>
          <p:nvPr/>
        </p:nvSpPr>
        <p:spPr bwMode="auto">
          <a:xfrm flipV="1">
            <a:off x="2249488" y="3429000"/>
            <a:ext cx="533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9062" name="Line 6"/>
          <p:cNvSpPr>
            <a:spLocks noChangeShapeType="1"/>
          </p:cNvSpPr>
          <p:nvPr/>
        </p:nvSpPr>
        <p:spPr bwMode="auto">
          <a:xfrm flipV="1">
            <a:off x="879475" y="2679700"/>
            <a:ext cx="21685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9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9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9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9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09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09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9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09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09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9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09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09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9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9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90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90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9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9060" grpId="0" animBg="1"/>
      <p:bldP spid="1709060" grpId="1" animBg="1"/>
      <p:bldP spid="1709061" grpId="0" animBg="1"/>
      <p:bldP spid="1709062" grpId="0" animBg="1"/>
      <p:bldP spid="1709062" grpId="1" animBg="1"/>
    </p:bldLst>
  </p:timing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6290" name="Picture 2" descr="capture6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1685925"/>
            <a:ext cx="64008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All Pairs Shortest Paths</a:t>
            </a: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8338" name="Picture 2" descr="capture6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3588" y="528638"/>
            <a:ext cx="5076825" cy="580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62" name="Picture 2" descr="capture6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2763" y="1033463"/>
            <a:ext cx="5578475" cy="478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0386" name="Picture 2" descr="allpath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"/>
            <a:ext cx="8248650" cy="292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87" name="Picture 3" descr="allpaths_cycl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352800"/>
            <a:ext cx="5051425" cy="2617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88" name="Picture 4" descr="allpaths_ij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3352800"/>
            <a:ext cx="2228850" cy="270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89" name="Picture 5" descr="allpaths_inj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6299200"/>
            <a:ext cx="2362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90" name="Picture 6" descr="allpaths_simple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3825" y="6172200"/>
            <a:ext cx="648017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1410" name="Picture 2" descr="allpaths_twocase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33400"/>
            <a:ext cx="8934450" cy="173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1411" name="Picture 3" descr="allpathsm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6238" y="2590800"/>
            <a:ext cx="3695700" cy="4014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2434" name="Picture 2" descr="capture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90650"/>
            <a:ext cx="8915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4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895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end</a:t>
            </a:r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447800"/>
            <a:ext cx="8001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/>
              <a:t>Construct a table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storing an optimal solution &amp; cost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en-US"/>
              <a:t>for each sub-instance.  </a:t>
            </a:r>
          </a:p>
        </p:txBody>
      </p:sp>
      <p:sp>
        <p:nvSpPr>
          <p:cNvPr id="404483" name="Rectangle 30"/>
          <p:cNvSpPr>
            <a:spLocks noChangeArrowheads="1"/>
          </p:cNvSpPr>
          <p:nvPr/>
        </p:nvSpPr>
        <p:spPr bwMode="auto">
          <a:xfrm>
            <a:off x="457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530225" y="2667000"/>
            <a:ext cx="2365375" cy="2819400"/>
            <a:chOff x="529703" y="2667000"/>
            <a:chExt cx="2365897" cy="2819400"/>
          </a:xfrm>
        </p:grpSpPr>
        <p:sp>
          <p:nvSpPr>
            <p:cNvPr id="404515" name="Text Box 3"/>
            <p:cNvSpPr txBox="1">
              <a:spLocks noChangeArrowheads="1"/>
            </p:cNvSpPr>
            <p:nvPr/>
          </p:nvSpPr>
          <p:spPr bwMode="auto">
            <a:xfrm>
              <a:off x="697562" y="3068360"/>
              <a:ext cx="219803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Sub-Instances</a:t>
              </a:r>
              <a:endParaRPr lang="en-US" altLang="en-US" sz="2800"/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529703" y="2667000"/>
              <a:ext cx="841561" cy="5238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800" u="dbl" dirty="0">
                  <a:solidFill>
                    <a:srgbClr val="FF0000"/>
                  </a:solidFill>
                </a:rPr>
                <a:t>Map</a:t>
              </a:r>
            </a:p>
          </p:txBody>
        </p:sp>
        <p:sp>
          <p:nvSpPr>
            <p:cNvPr id="404517" name="Text Box 3"/>
            <p:cNvSpPr txBox="1">
              <a:spLocks noChangeArrowheads="1"/>
            </p:cNvSpPr>
            <p:nvPr/>
          </p:nvSpPr>
          <p:spPr bwMode="auto">
            <a:xfrm>
              <a:off x="1220542" y="3972580"/>
              <a:ext cx="100219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Index</a:t>
              </a:r>
              <a:endParaRPr lang="en-US" altLang="en-US" sz="2800"/>
            </a:p>
          </p:txBody>
        </p:sp>
        <p:sp>
          <p:nvSpPr>
            <p:cNvPr id="404518" name="Text Box 3"/>
            <p:cNvSpPr txBox="1">
              <a:spLocks noChangeArrowheads="1"/>
            </p:cNvSpPr>
            <p:nvPr/>
          </p:nvSpPr>
          <p:spPr bwMode="auto">
            <a:xfrm>
              <a:off x="851139" y="4963180"/>
              <a:ext cx="1955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olidFill>
                    <a:schemeClr val="accent1"/>
                  </a:solidFill>
                </a:rPr>
                <a:t>Cell of table</a:t>
              </a:r>
              <a:endParaRPr lang="en-US" altLang="en-US" sz="2800"/>
            </a:p>
          </p:txBody>
        </p:sp>
        <p:sp>
          <p:nvSpPr>
            <p:cNvPr id="404519" name="Left-Right Arrow 37"/>
            <p:cNvSpPr>
              <a:spLocks noChangeArrowheads="1"/>
            </p:cNvSpPr>
            <p:nvPr/>
          </p:nvSpPr>
          <p:spPr bwMode="auto">
            <a:xfrm rot="5400000">
              <a:off x="1541212" y="36339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404520" name="Left-Right Arrow 39"/>
            <p:cNvSpPr>
              <a:spLocks noChangeArrowheads="1"/>
            </p:cNvSpPr>
            <p:nvPr/>
          </p:nvSpPr>
          <p:spPr bwMode="auto">
            <a:xfrm rot="5400000">
              <a:off x="1503112" y="45483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3886200" y="3057525"/>
            <a:ext cx="5181600" cy="523875"/>
            <a:chOff x="2304" y="2256"/>
            <a:chExt cx="3264" cy="330"/>
          </a:xfrm>
        </p:grpSpPr>
        <p:sp>
          <p:nvSpPr>
            <p:cNvPr id="404513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“Best path from </a:t>
              </a:r>
              <a:r>
                <a:rPr lang="en-US" altLang="en-US" sz="2800" i="1"/>
                <a:t>v</a:t>
              </a:r>
              <a:r>
                <a:rPr lang="en-US" altLang="en-US" sz="2800" i="1" baseline="-25000"/>
                <a:t>i</a:t>
              </a:r>
              <a:r>
                <a:rPr lang="en-US" altLang="en-US" sz="2800"/>
                <a:t> to </a:t>
              </a:r>
              <a:r>
                <a:rPr lang="en-US" altLang="en-US" sz="2800" i="1"/>
                <a:t>t</a:t>
              </a:r>
              <a:r>
                <a:rPr lang="en-US" altLang="en-US" sz="2800"/>
                <a:t>?”</a:t>
              </a:r>
            </a:p>
          </p:txBody>
        </p:sp>
        <p:sp>
          <p:nvSpPr>
            <p:cNvPr id="404514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39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>
                  <a:sym typeface="Symbol" pitchFamily="18" charset="2"/>
                </a:rPr>
                <a:t></a:t>
              </a:r>
              <a:r>
                <a:rPr lang="en-US" altLang="en-US" sz="2800"/>
                <a:t> </a:t>
              </a:r>
              <a:r>
                <a:rPr lang="en-US" altLang="en-US" sz="2800" i="1"/>
                <a:t>i</a:t>
              </a:r>
            </a:p>
          </p:txBody>
        </p:sp>
      </p:grpSp>
      <p:sp>
        <p:nvSpPr>
          <p:cNvPr id="46" name="Text Box 6"/>
          <p:cNvSpPr txBox="1">
            <a:spLocks noChangeArrowheads="1"/>
          </p:cNvSpPr>
          <p:nvPr/>
        </p:nvSpPr>
        <p:spPr bwMode="auto">
          <a:xfrm>
            <a:off x="3886200" y="3916363"/>
            <a:ext cx="44592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>
                <a:sym typeface="Symbol" pitchFamily="18" charset="2"/>
              </a:rPr>
              <a:t></a:t>
            </a:r>
            <a:r>
              <a:rPr lang="en-US" altLang="en-US" sz="2800"/>
              <a:t> </a:t>
            </a:r>
            <a:r>
              <a:rPr lang="en-US" altLang="en-US" sz="2800" i="1"/>
              <a:t>i </a:t>
            </a:r>
            <a:r>
              <a:rPr lang="el-GR" altLang="en-US" sz="2800"/>
              <a:t>ϵ</a:t>
            </a:r>
            <a:r>
              <a:rPr lang="en-CA" altLang="en-US" sz="2800"/>
              <a:t> [n], i.e. for each node v</a:t>
            </a:r>
            <a:r>
              <a:rPr lang="en-CA" altLang="en-US" sz="2800" baseline="-25000"/>
              <a:t>i</a:t>
            </a:r>
            <a:endParaRPr lang="en-US" altLang="en-US" sz="2800" baseline="-25000"/>
          </a:p>
        </p:txBody>
      </p:sp>
      <p:graphicFrame>
        <p:nvGraphicFramePr>
          <p:cNvPr id="47" name="Group 4"/>
          <p:cNvGraphicFramePr>
            <a:graphicFrameLocks noGrp="1"/>
          </p:cNvGraphicFramePr>
          <p:nvPr/>
        </p:nvGraphicFramePr>
        <p:xfrm>
          <a:off x="1447800" y="5864225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8" name="Text Box 25"/>
          <p:cNvSpPr txBox="1">
            <a:spLocks noChangeArrowheads="1"/>
          </p:cNvSpPr>
          <p:nvPr/>
        </p:nvSpPr>
        <p:spPr bwMode="auto">
          <a:xfrm>
            <a:off x="1600200" y="6324600"/>
            <a:ext cx="5834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/>
              <a:t>t,     v</a:t>
            </a:r>
            <a:r>
              <a:rPr lang="en-US" altLang="en-US" i="1" baseline="-25000"/>
              <a:t>8</a:t>
            </a:r>
            <a:r>
              <a:rPr lang="en-US" altLang="en-US" i="1"/>
              <a:t>,    v</a:t>
            </a:r>
            <a:r>
              <a:rPr lang="en-US" altLang="en-US" i="1" baseline="-25000"/>
              <a:t>7</a:t>
            </a:r>
            <a:r>
              <a:rPr lang="en-US" altLang="en-US" i="1"/>
              <a:t>,   v</a:t>
            </a:r>
            <a:r>
              <a:rPr lang="en-US" altLang="en-US" i="1" baseline="-25000"/>
              <a:t>6</a:t>
            </a:r>
            <a:r>
              <a:rPr lang="en-US" altLang="en-US" i="1"/>
              <a:t>,   v</a:t>
            </a:r>
            <a:r>
              <a:rPr lang="en-US" altLang="en-US" i="1" baseline="-25000"/>
              <a:t>5</a:t>
            </a:r>
            <a:r>
              <a:rPr lang="en-US" altLang="en-US" i="1"/>
              <a:t>,   ….,           s </a:t>
            </a:r>
          </a:p>
        </p:txBody>
      </p:sp>
      <p:sp>
        <p:nvSpPr>
          <p:cNvPr id="52" name="Text Box 25"/>
          <p:cNvSpPr txBox="1">
            <a:spLocks noChangeArrowheads="1"/>
          </p:cNvSpPr>
          <p:nvPr/>
        </p:nvSpPr>
        <p:spPr bwMode="auto">
          <a:xfrm>
            <a:off x="3962400" y="6370638"/>
            <a:ext cx="2841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1"/>
              <a:t>i</a:t>
            </a:r>
          </a:p>
        </p:txBody>
      </p:sp>
      <p:cxnSp>
        <p:nvCxnSpPr>
          <p:cNvPr id="54" name="Straight Arrow Connector 53"/>
          <p:cNvCxnSpPr>
            <a:cxnSpLocks noChangeShapeType="1"/>
          </p:cNvCxnSpPr>
          <p:nvPr/>
        </p:nvCxnSpPr>
        <p:spPr bwMode="auto">
          <a:xfrm rot="16200000" flipH="1">
            <a:off x="1676400" y="4191000"/>
            <a:ext cx="3733800" cy="990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traight Arrow Connector 55"/>
          <p:cNvCxnSpPr>
            <a:cxnSpLocks noChangeShapeType="1"/>
          </p:cNvCxnSpPr>
          <p:nvPr/>
        </p:nvCxnSpPr>
        <p:spPr bwMode="auto">
          <a:xfrm rot="16200000" flipH="1">
            <a:off x="2209800" y="4114800"/>
            <a:ext cx="3733800" cy="228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Rectangle 27"/>
          <p:cNvSpPr>
            <a:spLocks noChangeArrowheads="1"/>
          </p:cNvSpPr>
          <p:nvPr/>
        </p:nvSpPr>
        <p:spPr bwMode="auto">
          <a:xfrm>
            <a:off x="1219200" y="533400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  <p:bldP spid="46" grpId="0"/>
      <p:bldP spid="48" grpId="0"/>
      <p:bldP spid="52" grpId="0"/>
      <p:bldP spid="52" grpId="1"/>
      <p:bldP spid="6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0083" name="Text Box 3"/>
          <p:cNvSpPr txBox="1">
            <a:spLocks noChangeArrowheads="1"/>
          </p:cNvSpPr>
          <p:nvPr/>
        </p:nvSpPr>
        <p:spPr bwMode="auto">
          <a:xfrm>
            <a:off x="5535613" y="2170113"/>
            <a:ext cx="3455987" cy="2554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Give the bird </a:t>
            </a:r>
            <a:br>
              <a:rPr lang="en-US" altLang="en-US"/>
            </a:br>
            <a:r>
              <a:rPr lang="en-US" altLang="en-US"/>
              <a:t>&amp; friend algorithm</a:t>
            </a:r>
            <a:br>
              <a:rPr lang="en-US" altLang="en-US"/>
            </a:br>
            <a:r>
              <a:rPr lang="en-US" altLang="en-US"/>
              <a:t>as a comment.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(Unless it is in </a:t>
            </a:r>
            <a:br>
              <a:rPr lang="en-US" altLang="en-US"/>
            </a:br>
            <a:r>
              <a:rPr lang="en-US" altLang="en-US"/>
              <a:t>an earlier question.)</a:t>
            </a:r>
          </a:p>
        </p:txBody>
      </p:sp>
      <p:sp>
        <p:nvSpPr>
          <p:cNvPr id="1710084" name="Line 4"/>
          <p:cNvSpPr>
            <a:spLocks noChangeShapeType="1"/>
          </p:cNvSpPr>
          <p:nvPr/>
        </p:nvSpPr>
        <p:spPr bwMode="auto">
          <a:xfrm>
            <a:off x="1219200" y="3048000"/>
            <a:ext cx="19050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0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0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00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00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10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10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084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1107" name="Text Box 3"/>
          <p:cNvSpPr txBox="1">
            <a:spLocks noChangeArrowheads="1"/>
          </p:cNvSpPr>
          <p:nvPr/>
        </p:nvSpPr>
        <p:spPr bwMode="auto">
          <a:xfrm>
            <a:off x="5926138" y="2620963"/>
            <a:ext cx="2894012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What is the bird </a:t>
            </a:r>
            <a:br>
              <a:rPr lang="en-US" altLang="en-US"/>
            </a:br>
            <a:r>
              <a:rPr lang="en-US" altLang="en-US"/>
              <a:t>asked?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What does she </a:t>
            </a:r>
            <a:br>
              <a:rPr lang="en-US" altLang="en-US"/>
            </a:br>
            <a:r>
              <a:rPr lang="en-US" altLang="en-US"/>
              <a:t>answer?</a:t>
            </a:r>
          </a:p>
        </p:txBody>
      </p:sp>
      <p:sp>
        <p:nvSpPr>
          <p:cNvPr id="1711108" name="Line 4"/>
          <p:cNvSpPr>
            <a:spLocks noChangeShapeType="1"/>
          </p:cNvSpPr>
          <p:nvPr/>
        </p:nvSpPr>
        <p:spPr bwMode="auto">
          <a:xfrm flipV="1">
            <a:off x="1387475" y="3413125"/>
            <a:ext cx="798513" cy="317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1109" name="Line 5"/>
          <p:cNvSpPr>
            <a:spLocks noChangeShapeType="1"/>
          </p:cNvSpPr>
          <p:nvPr/>
        </p:nvSpPr>
        <p:spPr bwMode="auto">
          <a:xfrm flipV="1">
            <a:off x="2349500" y="3411538"/>
            <a:ext cx="3429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1110" name="Line 6"/>
          <p:cNvSpPr>
            <a:spLocks noChangeShapeType="1"/>
          </p:cNvSpPr>
          <p:nvPr/>
        </p:nvSpPr>
        <p:spPr bwMode="auto">
          <a:xfrm flipV="1">
            <a:off x="1411288" y="3224213"/>
            <a:ext cx="36941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1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1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1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1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11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11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11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11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11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11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1108" grpId="0" animBg="1"/>
      <p:bldP spid="1711108" grpId="1" animBg="1"/>
      <p:bldP spid="1711109" grpId="0" animBg="1"/>
      <p:bldP spid="1711110" grpId="0" animBg="1"/>
      <p:bldP spid="1711110" grpId="1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2131" name="Text Box 3"/>
          <p:cNvSpPr txBox="1">
            <a:spLocks noChangeArrowheads="1"/>
          </p:cNvSpPr>
          <p:nvPr/>
        </p:nvSpPr>
        <p:spPr bwMode="auto">
          <a:xfrm>
            <a:off x="5549900" y="2057400"/>
            <a:ext cx="3535363" cy="399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Get help from friend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Be clear what 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sub-instance </a:t>
            </a:r>
            <a:br>
              <a:rPr lang="en-US" altLang="en-US"/>
            </a:br>
            <a:r>
              <a:rPr lang="en-US" altLang="en-US"/>
              <a:t>you give him. </a:t>
            </a:r>
          </a:p>
          <a:p>
            <a:pPr algn="ctr" eaLnBrk="1" hangingPunct="1">
              <a:buFontTx/>
              <a:buNone/>
            </a:pPr>
            <a:endParaRPr lang="en-US" altLang="en-US"/>
          </a:p>
          <a:p>
            <a:pPr algn="ctr" eaLnBrk="1" hangingPunct="1">
              <a:buFontTx/>
              <a:buNone/>
            </a:pPr>
            <a:r>
              <a:rPr lang="en-US" altLang="en-US"/>
              <a:t>Store the solution</a:t>
            </a:r>
            <a:br>
              <a:rPr lang="en-US" altLang="en-US"/>
            </a:br>
            <a:r>
              <a:rPr lang="en-US" altLang="en-US"/>
              <a:t>&amp; cost </a:t>
            </a:r>
            <a:br>
              <a:rPr lang="en-US" altLang="en-US"/>
            </a:br>
            <a:r>
              <a:rPr lang="en-US" altLang="en-US"/>
              <a:t>he gives you.</a:t>
            </a:r>
          </a:p>
        </p:txBody>
      </p:sp>
      <p:sp>
        <p:nvSpPr>
          <p:cNvPr id="1712132" name="Line 4"/>
          <p:cNvSpPr>
            <a:spLocks noChangeShapeType="1"/>
          </p:cNvSpPr>
          <p:nvPr/>
        </p:nvSpPr>
        <p:spPr bwMode="auto">
          <a:xfrm flipV="1">
            <a:off x="1411288" y="3581400"/>
            <a:ext cx="11795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2133" name="Line 5"/>
          <p:cNvSpPr>
            <a:spLocks noChangeShapeType="1"/>
          </p:cNvSpPr>
          <p:nvPr/>
        </p:nvSpPr>
        <p:spPr bwMode="auto">
          <a:xfrm>
            <a:off x="2855913" y="3581400"/>
            <a:ext cx="1944687" cy="1587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2134" name="Line 6"/>
          <p:cNvSpPr>
            <a:spLocks noChangeShapeType="1"/>
          </p:cNvSpPr>
          <p:nvPr/>
        </p:nvSpPr>
        <p:spPr bwMode="auto">
          <a:xfrm flipV="1">
            <a:off x="4038600" y="4800600"/>
            <a:ext cx="673100" cy="127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2136" name="Line 8"/>
          <p:cNvSpPr>
            <a:spLocks noChangeShapeType="1"/>
          </p:cNvSpPr>
          <p:nvPr/>
        </p:nvSpPr>
        <p:spPr bwMode="auto">
          <a:xfrm>
            <a:off x="1246188" y="4816475"/>
            <a:ext cx="1609725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" name="Line 6"/>
          <p:cNvSpPr>
            <a:spLocks noChangeShapeType="1"/>
          </p:cNvSpPr>
          <p:nvPr/>
        </p:nvSpPr>
        <p:spPr bwMode="auto">
          <a:xfrm>
            <a:off x="3100388" y="4800600"/>
            <a:ext cx="9382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1411288" y="3770313"/>
            <a:ext cx="308451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2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2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2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121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121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121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121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12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12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12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12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121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121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12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12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2132" grpId="0" animBg="1"/>
      <p:bldP spid="1712132" grpId="1" animBg="1"/>
      <p:bldP spid="1712133" grpId="0" animBg="1"/>
      <p:bldP spid="1712133" grpId="1" animBg="1"/>
      <p:bldP spid="1712134" grpId="0" animBg="1"/>
      <p:bldP spid="1712134" grpId="1" animBg="1"/>
      <p:bldP spid="1712136" grpId="0" animBg="1"/>
      <p:bldP spid="9" grpId="0" animBg="1"/>
      <p:bldP spid="9" grpId="1" animBg="1"/>
      <p:bldP spid="10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3155" name="Text Box 3"/>
          <p:cNvSpPr txBox="1">
            <a:spLocks noChangeArrowheads="1"/>
          </p:cNvSpPr>
          <p:nvPr/>
        </p:nvSpPr>
        <p:spPr bwMode="auto">
          <a:xfrm>
            <a:off x="5499100" y="3292475"/>
            <a:ext cx="36258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How do you form</a:t>
            </a:r>
            <a:br>
              <a:rPr lang="en-US" altLang="en-US"/>
            </a:br>
            <a:r>
              <a:rPr lang="en-US" altLang="en-US"/>
              <a:t>your solution from </a:t>
            </a:r>
            <a:br>
              <a:rPr lang="en-US" altLang="en-US"/>
            </a:br>
            <a:r>
              <a:rPr lang="en-US" altLang="en-US"/>
              <a:t>the friend’s and from</a:t>
            </a:r>
            <a:br>
              <a:rPr lang="en-US" altLang="en-US"/>
            </a:br>
            <a:r>
              <a:rPr lang="en-US" altLang="en-US"/>
              <a:t>the bird’s?</a:t>
            </a:r>
          </a:p>
        </p:txBody>
      </p:sp>
      <p:sp>
        <p:nvSpPr>
          <p:cNvPr id="1713156" name="Line 4"/>
          <p:cNvSpPr>
            <a:spLocks noChangeShapeType="1"/>
          </p:cNvSpPr>
          <p:nvPr/>
        </p:nvSpPr>
        <p:spPr bwMode="auto">
          <a:xfrm>
            <a:off x="1392238" y="3946525"/>
            <a:ext cx="3181350" cy="1428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3157" name="Line 5"/>
          <p:cNvSpPr>
            <a:spLocks noChangeShapeType="1"/>
          </p:cNvSpPr>
          <p:nvPr/>
        </p:nvSpPr>
        <p:spPr bwMode="auto">
          <a:xfrm flipV="1">
            <a:off x="1409700" y="4121150"/>
            <a:ext cx="11811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3159" name="Line 7"/>
          <p:cNvSpPr>
            <a:spLocks noChangeShapeType="1"/>
          </p:cNvSpPr>
          <p:nvPr/>
        </p:nvSpPr>
        <p:spPr bwMode="auto">
          <a:xfrm flipV="1">
            <a:off x="1905000" y="4965700"/>
            <a:ext cx="131603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3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3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3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3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3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3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3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13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13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3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13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13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3156" grpId="0" animBg="1"/>
      <p:bldP spid="1713157" grpId="0" animBg="1"/>
      <p:bldP spid="171315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4179" name="Text Box 3"/>
          <p:cNvSpPr txBox="1">
            <a:spLocks noChangeArrowheads="1"/>
          </p:cNvSpPr>
          <p:nvPr/>
        </p:nvSpPr>
        <p:spPr bwMode="auto">
          <a:xfrm>
            <a:off x="5580063" y="4268788"/>
            <a:ext cx="36258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How do you form</a:t>
            </a:r>
            <a:br>
              <a:rPr lang="en-US" altLang="en-US"/>
            </a:br>
            <a:r>
              <a:rPr lang="en-US" altLang="en-US"/>
              <a:t>your cost from </a:t>
            </a:r>
            <a:br>
              <a:rPr lang="en-US" altLang="en-US"/>
            </a:br>
            <a:r>
              <a:rPr lang="en-US" altLang="en-US"/>
              <a:t>the friend’s and from</a:t>
            </a:r>
            <a:br>
              <a:rPr lang="en-US" altLang="en-US"/>
            </a:br>
            <a:r>
              <a:rPr lang="en-US" altLang="en-US"/>
              <a:t>the bird’s?</a:t>
            </a:r>
          </a:p>
        </p:txBody>
      </p:sp>
      <p:sp>
        <p:nvSpPr>
          <p:cNvPr id="1714180" name="Line 4"/>
          <p:cNvSpPr>
            <a:spLocks noChangeShapeType="1"/>
          </p:cNvSpPr>
          <p:nvPr/>
        </p:nvSpPr>
        <p:spPr bwMode="auto">
          <a:xfrm>
            <a:off x="2036763" y="5167313"/>
            <a:ext cx="1371600" cy="14287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4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4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4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4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4180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8275" name="Text Box 3"/>
          <p:cNvSpPr txBox="1">
            <a:spLocks noChangeArrowheads="1"/>
          </p:cNvSpPr>
          <p:nvPr/>
        </p:nvSpPr>
        <p:spPr bwMode="auto">
          <a:xfrm>
            <a:off x="6218238" y="5486400"/>
            <a:ext cx="2352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Take the best</a:t>
            </a:r>
            <a:br>
              <a:rPr lang="en-US" altLang="en-US"/>
            </a:br>
            <a:r>
              <a:rPr lang="en-US" altLang="en-US"/>
              <a:t>of the best</a:t>
            </a:r>
          </a:p>
        </p:txBody>
      </p:sp>
      <p:sp>
        <p:nvSpPr>
          <p:cNvPr id="1718276" name="Line 4"/>
          <p:cNvSpPr>
            <a:spLocks noChangeShapeType="1"/>
          </p:cNvSpPr>
          <p:nvPr/>
        </p:nvSpPr>
        <p:spPr bwMode="auto">
          <a:xfrm flipH="1">
            <a:off x="838200" y="5386388"/>
            <a:ext cx="0" cy="101441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6080125" y="1371600"/>
            <a:ext cx="2933700" cy="354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 </a:t>
            </a:r>
            <a:r>
              <a:rPr lang="en-US" altLang="en-US" i="1">
                <a:solidFill>
                  <a:srgbClr val="FFC000"/>
                </a:solidFill>
              </a:rPr>
              <a:t>optSol</a:t>
            </a:r>
            <a:r>
              <a:rPr lang="en-US" altLang="en-US" i="1" baseline="-25000">
                <a:solidFill>
                  <a:srgbClr val="FFC000"/>
                </a:solidFill>
              </a:rPr>
              <a:t>k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is a best solution</a:t>
            </a:r>
            <a:br>
              <a:rPr lang="en-US" altLang="en-US"/>
            </a:br>
            <a:r>
              <a:rPr lang="en-US" altLang="en-US"/>
              <a:t>for our instance </a:t>
            </a:r>
            <a:br>
              <a:rPr lang="en-US" altLang="en-US"/>
            </a:br>
            <a:r>
              <a:rPr lang="en-US" altLang="en-US"/>
              <a:t>from amongst</a:t>
            </a:r>
            <a:br>
              <a:rPr lang="en-US" altLang="en-US"/>
            </a:br>
            <a:r>
              <a:rPr lang="en-US" altLang="en-US"/>
              <a:t>those consistent </a:t>
            </a:r>
            <a:br>
              <a:rPr lang="en-US" altLang="en-US"/>
            </a:br>
            <a:r>
              <a:rPr lang="en-US" altLang="en-US"/>
              <a:t>with the bird's</a:t>
            </a:r>
            <a:br>
              <a:rPr lang="en-US" altLang="en-US"/>
            </a:br>
            <a:r>
              <a:rPr lang="en-US" altLang="en-US" i="1">
                <a:solidFill>
                  <a:srgbClr val="FFC000"/>
                </a:solidFill>
              </a:rPr>
              <a:t>k</a:t>
            </a:r>
            <a:r>
              <a:rPr lang="en-US" altLang="en-US" i="1" baseline="30000">
                <a:solidFill>
                  <a:srgbClr val="FFC000"/>
                </a:solidFill>
              </a:rPr>
              <a:t>th</a:t>
            </a:r>
            <a:r>
              <a:rPr lang="en-US" altLang="en-US"/>
              <a:t> answer.</a:t>
            </a:r>
          </a:p>
        </p:txBody>
      </p:sp>
      <p:sp>
        <p:nvSpPr>
          <p:cNvPr id="8" name="Line 4"/>
          <p:cNvSpPr>
            <a:spLocks noChangeShapeType="1"/>
          </p:cNvSpPr>
          <p:nvPr/>
        </p:nvSpPr>
        <p:spPr bwMode="auto">
          <a:xfrm flipH="1">
            <a:off x="1371600" y="4154488"/>
            <a:ext cx="0" cy="49371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1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1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8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18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18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8276" grpId="0" animBg="1"/>
      <p:bldP spid="8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6227" name="Text Box 3"/>
          <p:cNvSpPr txBox="1">
            <a:spLocks noChangeArrowheads="1"/>
          </p:cNvSpPr>
          <p:nvPr/>
        </p:nvSpPr>
        <p:spPr bwMode="auto">
          <a:xfrm>
            <a:off x="5691188" y="4618038"/>
            <a:ext cx="3300412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Return the solution</a:t>
            </a:r>
            <a:br>
              <a:rPr lang="en-US" altLang="en-US"/>
            </a:br>
            <a:r>
              <a:rPr lang="en-US" altLang="en-US"/>
              <a:t>and cost for the </a:t>
            </a:r>
            <a:br>
              <a:rPr lang="en-US" altLang="en-US"/>
            </a:br>
            <a:r>
              <a:rPr lang="en-US" altLang="en-US"/>
              <a:t>original instance.</a:t>
            </a:r>
          </a:p>
        </p:txBody>
      </p:sp>
      <p:sp>
        <p:nvSpPr>
          <p:cNvPr id="1716228" name="Line 4"/>
          <p:cNvSpPr>
            <a:spLocks noChangeShapeType="1"/>
          </p:cNvSpPr>
          <p:nvPr/>
        </p:nvSpPr>
        <p:spPr bwMode="auto">
          <a:xfrm>
            <a:off x="847725" y="6399213"/>
            <a:ext cx="1600200" cy="1587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6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6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6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6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6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6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6228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52600" y="534412"/>
            <a:ext cx="5803900" cy="873125"/>
            <a:chOff x="1752600" y="620713"/>
            <a:chExt cx="5803900" cy="873125"/>
          </a:xfrm>
        </p:grpSpPr>
        <p:sp>
          <p:nvSpPr>
            <p:cNvPr id="73731" name="AutoShape 3"/>
            <p:cNvSpPr>
              <a:spLocks noChangeArrowheads="1"/>
            </p:cNvSpPr>
            <p:nvPr/>
          </p:nvSpPr>
          <p:spPr bwMode="auto">
            <a:xfrm>
              <a:off x="3810000" y="620713"/>
              <a:ext cx="381000" cy="457200"/>
            </a:xfrm>
            <a:prstGeom prst="downArrow">
              <a:avLst>
                <a:gd name="adj1" fmla="val 50000"/>
                <a:gd name="adj2" fmla="val 30000"/>
              </a:avLst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/>
              <a:endParaRPr lang="en-CA" altLang="en-US">
                <a:solidFill>
                  <a:srgbClr val="FFFFFF"/>
                </a:solidFill>
              </a:endParaRPr>
            </a:p>
          </p:txBody>
        </p:sp>
        <p:sp>
          <p:nvSpPr>
            <p:cNvPr id="73732" name="Text Box 4"/>
            <p:cNvSpPr txBox="1">
              <a:spLocks noChangeArrowheads="1"/>
            </p:cNvSpPr>
            <p:nvPr/>
          </p:nvSpPr>
          <p:spPr bwMode="auto">
            <a:xfrm>
              <a:off x="1752600" y="914400"/>
              <a:ext cx="5803900" cy="579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l" eaLnBrk="1" hangingPunct="1"/>
              <a:r>
                <a:rPr lang="en-US" altLang="en-US" dirty="0">
                  <a:solidFill>
                    <a:srgbClr val="FFFF00"/>
                  </a:solidFill>
                </a:rPr>
                <a:t>Dynamic Programming Algorithm</a:t>
              </a:r>
            </a:p>
          </p:txBody>
        </p:sp>
      </p:grpSp>
      <p:sp>
        <p:nvSpPr>
          <p:cNvPr id="508933" name="Text Box 5"/>
          <p:cNvSpPr txBox="1">
            <a:spLocks noChangeArrowheads="1"/>
          </p:cNvSpPr>
          <p:nvPr/>
        </p:nvSpPr>
        <p:spPr bwMode="auto">
          <a:xfrm>
            <a:off x="423863" y="1525012"/>
            <a:ext cx="6548588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Given an instance </a:t>
            </a:r>
            <a:r>
              <a:rPr lang="en-US" altLang="en-US" sz="2400" dirty="0">
                <a:solidFill>
                  <a:srgbClr val="FF9900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,</a:t>
            </a:r>
          </a:p>
          <a:p>
            <a:pPr lvl="1"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Imagine running the recursive </a:t>
            </a:r>
            <a:r>
              <a:rPr lang="en-US" altLang="en-US" sz="2400" dirty="0" err="1">
                <a:solidFill>
                  <a:srgbClr val="FFFFFF"/>
                </a:solidFill>
              </a:rPr>
              <a:t>alg</a:t>
            </a:r>
            <a:r>
              <a:rPr lang="en-US" altLang="en-US" sz="2400" dirty="0">
                <a:solidFill>
                  <a:srgbClr val="FFFFFF"/>
                </a:solidFill>
              </a:rPr>
              <a:t> on it.</a:t>
            </a:r>
          </a:p>
          <a:p>
            <a:pPr lvl="1"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 Determine the complete set of </a:t>
            </a:r>
            <a:r>
              <a:rPr lang="en-US" altLang="en-US" sz="2400" dirty="0" err="1">
                <a:solidFill>
                  <a:srgbClr val="CC00CC"/>
                </a:solidFill>
              </a:rPr>
              <a:t>subI</a:t>
            </a:r>
            <a:r>
              <a:rPr lang="en-US" altLang="en-US" sz="2400" dirty="0">
                <a:solidFill>
                  <a:srgbClr val="CC00CC"/>
                </a:solidFill>
              </a:rPr>
              <a:t>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ever given to you, your friends, their friends, …</a:t>
            </a:r>
          </a:p>
          <a:p>
            <a:pPr lvl="1"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 Build a table indexed by these </a:t>
            </a:r>
            <a:r>
              <a:rPr lang="en-US" altLang="en-US" sz="2400" dirty="0" err="1">
                <a:solidFill>
                  <a:srgbClr val="CC00CC"/>
                </a:solidFill>
              </a:rPr>
              <a:t>subI</a:t>
            </a:r>
            <a:endParaRPr lang="en-US" altLang="en-US" sz="2400" dirty="0">
              <a:solidFill>
                <a:srgbClr val="CC00CC"/>
              </a:solidFill>
            </a:endParaRPr>
          </a:p>
          <a:p>
            <a:pPr lvl="1"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Fill in the table in order so that nobody waits. </a:t>
            </a:r>
          </a:p>
        </p:txBody>
      </p:sp>
      <p:sp>
        <p:nvSpPr>
          <p:cNvPr id="7" name="Rectangle 2"/>
          <p:cNvSpPr>
            <a:spLocks noGrp="1" noChangeArrowheads="1"/>
          </p:cNvSpPr>
          <p:nvPr>
            <p:ph type="title"/>
          </p:nvPr>
        </p:nvSpPr>
        <p:spPr>
          <a:xfrm>
            <a:off x="990600" y="-75188"/>
            <a:ext cx="6781800" cy="1143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>
            <a:noAutofit/>
          </a:bodyPr>
          <a:lstStyle/>
          <a:p>
            <a:pPr eaLnBrk="1" hangingPunct="1">
              <a:defRPr/>
            </a:pPr>
            <a:r>
              <a:rPr lang="en-US" sz="3600" dirty="0"/>
              <a:t>Recursive Back Tracking</a:t>
            </a:r>
            <a:br>
              <a:rPr lang="en-US" sz="3600" dirty="0"/>
            </a:br>
            <a:endParaRPr lang="en-US" sz="3600" dirty="0"/>
          </a:p>
        </p:txBody>
      </p:sp>
      <p:sp>
        <p:nvSpPr>
          <p:cNvPr id="9" name="Text Box 3"/>
          <p:cNvSpPr txBox="1">
            <a:spLocks noChangeArrowheads="1"/>
          </p:cNvSpPr>
          <p:nvPr/>
        </p:nvSpPr>
        <p:spPr bwMode="auto">
          <a:xfrm>
            <a:off x="-16042" y="4157008"/>
            <a:ext cx="952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Given graph </a:t>
            </a:r>
            <a:r>
              <a:rPr lang="en-US" altLang="en-US" sz="2400" i="1" dirty="0">
                <a:solidFill>
                  <a:srgbClr val="FFFFFF"/>
                </a:solidFill>
              </a:rPr>
              <a:t>G, </a:t>
            </a:r>
            <a:r>
              <a:rPr lang="en-US" altLang="en-US" sz="2400" dirty="0">
                <a:solidFill>
                  <a:srgbClr val="FFFFFF"/>
                </a:solidFill>
              </a:rPr>
              <a:t>find</a:t>
            </a:r>
            <a:r>
              <a:rPr lang="en-US" altLang="en-US" sz="2400" i="1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</a:t>
            </a:r>
            <a:r>
              <a:rPr lang="en-US" altLang="en-US" sz="2400" i="1" dirty="0" err="1">
                <a:solidFill>
                  <a:srgbClr val="FF9900"/>
                </a:solidFill>
              </a:rPr>
              <a:t>uv,l</a:t>
            </a:r>
            <a:r>
              <a:rPr lang="en-US" altLang="en-US" sz="2400" i="1" dirty="0">
                <a:solidFill>
                  <a:srgbClr val="FF9900"/>
                </a:solidFill>
              </a:rPr>
              <a:t>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 for   </a:t>
            </a:r>
            <a:r>
              <a:rPr lang="en-US" altLang="en-US" sz="2400" i="1" dirty="0">
                <a:solidFill>
                  <a:srgbClr val="FF9900"/>
                </a:solidFill>
                <a:sym typeface="Symbol"/>
              </a:rPr>
              <a:t>l =</a:t>
            </a:r>
          </a:p>
        </p:txBody>
      </p:sp>
      <p:sp>
        <p:nvSpPr>
          <p:cNvPr id="3" name="Rectangle 2"/>
          <p:cNvSpPr/>
          <p:nvPr/>
        </p:nvSpPr>
        <p:spPr>
          <a:xfrm>
            <a:off x="3329569" y="4495800"/>
            <a:ext cx="141577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1,2,4,8,…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2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c</a:t>
            </a:r>
          </a:p>
        </p:txBody>
      </p:sp>
      <p:sp>
        <p:nvSpPr>
          <p:cNvPr id="17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9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1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4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u</a:t>
            </a:r>
          </a:p>
        </p:txBody>
      </p:sp>
      <p:sp>
        <p:nvSpPr>
          <p:cNvPr id="27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8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</a:p>
        </p:txBody>
      </p:sp>
      <p:sp>
        <p:nvSpPr>
          <p:cNvPr id="29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0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 err="1">
                <a:solidFill>
                  <a:srgbClr val="FFFFFF"/>
                </a:solidFill>
              </a:rPr>
              <a:t>i</a:t>
            </a:r>
            <a:endParaRPr lang="en-US" altLang="en-US" sz="2400" i="1" dirty="0">
              <a:solidFill>
                <a:srgbClr val="FFFFFF"/>
              </a:solidFill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25</a:t>
            </a:r>
          </a:p>
        </p:txBody>
      </p:sp>
      <p:sp>
        <p:nvSpPr>
          <p:cNvPr id="59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60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63" name="Freeform 62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>
              <a:solidFill>
                <a:srgbClr val="FFFFFF"/>
              </a:solidFill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9900"/>
                </a:solidFill>
              </a:rPr>
              <a:t>l=4</a:t>
            </a:r>
            <a:endParaRPr lang="en-US" altLang="en-US" sz="2800" dirty="0">
              <a:solidFill>
                <a:srgbClr val="FFFFFF"/>
              </a:solidFill>
            </a:endParaRPr>
          </a:p>
        </p:txBody>
      </p:sp>
      <p:sp>
        <p:nvSpPr>
          <p:cNvPr id="65" name="Freeform 64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 dirty="0">
              <a:solidFill>
                <a:srgbClr val="FFFFFF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4574021" y="4457836"/>
            <a:ext cx="45397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FFFF"/>
                </a:solidFill>
                <a:sym typeface="Symbol"/>
              </a:rPr>
              <a:t>,</a:t>
            </a:r>
            <a:r>
              <a:rPr lang="en-US" altLang="en-US" sz="2800" i="1" dirty="0">
                <a:solidFill>
                  <a:srgbClr val="FF9900"/>
                </a:solidFill>
                <a:sym typeface="Symbol"/>
              </a:rPr>
              <a:t>n</a:t>
            </a:r>
            <a:endParaRPr lang="en-US" sz="2800" dirty="0">
              <a:solidFill>
                <a:srgbClr val="FFFFFF"/>
              </a:solidFill>
            </a:endParaRPr>
          </a:p>
        </p:txBody>
      </p:sp>
      <p:sp>
        <p:nvSpPr>
          <p:cNvPr id="66" name="Text Box 3"/>
          <p:cNvSpPr txBox="1">
            <a:spLocks noChangeArrowheads="1"/>
          </p:cNvSpPr>
          <p:nvPr/>
        </p:nvSpPr>
        <p:spPr bwMode="auto">
          <a:xfrm>
            <a:off x="7315200" y="-112395"/>
            <a:ext cx="1981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Generally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Exponential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Time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67" name="Text Box 3"/>
          <p:cNvSpPr txBox="1">
            <a:spLocks noChangeArrowheads="1"/>
          </p:cNvSpPr>
          <p:nvPr/>
        </p:nvSpPr>
        <p:spPr bwMode="auto">
          <a:xfrm>
            <a:off x="7467600" y="1009471"/>
            <a:ext cx="1752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Hopefully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Polynomial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Time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089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089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089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089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089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089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089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089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089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089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0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88" y="0"/>
            <a:ext cx="5270500" cy="6799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5203" name="Text Box 3"/>
          <p:cNvSpPr txBox="1">
            <a:spLocks noChangeArrowheads="1"/>
          </p:cNvSpPr>
          <p:nvPr/>
        </p:nvSpPr>
        <p:spPr bwMode="auto">
          <a:xfrm>
            <a:off x="5437188" y="1052513"/>
            <a:ext cx="3789362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Base Cases:</a:t>
            </a:r>
            <a:br>
              <a:rPr lang="en-US" altLang="en-US"/>
            </a:br>
            <a:r>
              <a:rPr lang="en-US" altLang="en-US"/>
              <a:t>Instances that are too </a:t>
            </a:r>
            <a:br>
              <a:rPr lang="en-US" altLang="en-US"/>
            </a:br>
            <a:r>
              <a:rPr lang="en-US" altLang="en-US"/>
              <a:t>small to have smaller </a:t>
            </a:r>
            <a:br>
              <a:rPr lang="en-US" altLang="en-US"/>
            </a:br>
            <a:r>
              <a:rPr lang="en-US" altLang="en-US"/>
              <a:t>instances to give </a:t>
            </a:r>
            <a:br>
              <a:rPr lang="en-US" altLang="en-US"/>
            </a:br>
            <a:r>
              <a:rPr lang="en-US" altLang="en-US"/>
              <a:t>to friends.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What are these?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What are their </a:t>
            </a:r>
            <a:br>
              <a:rPr lang="en-US" altLang="en-US"/>
            </a:br>
            <a:r>
              <a:rPr lang="en-US" altLang="en-US"/>
              <a:t>solutions</a:t>
            </a:r>
            <a:br>
              <a:rPr lang="en-US" altLang="en-US"/>
            </a:br>
            <a:r>
              <a:rPr lang="en-US" altLang="en-US"/>
              <a:t>and costs?</a:t>
            </a:r>
          </a:p>
        </p:txBody>
      </p:sp>
      <p:sp>
        <p:nvSpPr>
          <p:cNvPr id="1715204" name="Line 4"/>
          <p:cNvSpPr>
            <a:spLocks noChangeShapeType="1"/>
          </p:cNvSpPr>
          <p:nvPr/>
        </p:nvSpPr>
        <p:spPr bwMode="auto">
          <a:xfrm>
            <a:off x="433388" y="1435100"/>
            <a:ext cx="0" cy="73183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5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5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5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5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5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5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5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15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15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52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152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152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5204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6038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5" name="Freeform 4"/>
          <p:cNvSpPr>
            <a:spLocks/>
          </p:cNvSpPr>
          <p:nvPr/>
        </p:nvSpPr>
        <p:spPr bwMode="auto">
          <a:xfrm>
            <a:off x="7615238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76200" y="2881313"/>
            <a:ext cx="8864600" cy="3679825"/>
            <a:chOff x="48" y="1815"/>
            <a:chExt cx="5584" cy="2318"/>
          </a:xfrm>
        </p:grpSpPr>
        <p:sp>
          <p:nvSpPr>
            <p:cNvPr id="44044" name="Text Box 6"/>
            <p:cNvSpPr txBox="1">
              <a:spLocks noChangeArrowheads="1"/>
            </p:cNvSpPr>
            <p:nvPr/>
          </p:nvSpPr>
          <p:spPr bwMode="auto">
            <a:xfrm>
              <a:off x="48" y="1815"/>
              <a:ext cx="407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i.e. for a path from </a:t>
              </a:r>
              <a:r>
                <a:rPr lang="en-US" altLang="en-US" i="1"/>
                <a:t>s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 to be optimal,</a:t>
              </a:r>
              <a:br>
                <a:rPr lang="en-US" altLang="en-US"/>
              </a:br>
              <a:r>
                <a:rPr lang="en-US" altLang="en-US"/>
                <a:t>the sub-path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 must optimal.</a:t>
              </a:r>
            </a:p>
          </p:txBody>
        </p:sp>
        <p:sp>
          <p:nvSpPr>
            <p:cNvPr id="44045" name="Freeform 7"/>
            <p:cNvSpPr>
              <a:spLocks/>
            </p:cNvSpPr>
            <p:nvPr/>
          </p:nvSpPr>
          <p:spPr bwMode="auto">
            <a:xfrm>
              <a:off x="4827" y="2615"/>
              <a:ext cx="805" cy="1518"/>
            </a:xfrm>
            <a:custGeom>
              <a:avLst/>
              <a:gdLst>
                <a:gd name="T0" fmla="*/ 604 w 805"/>
                <a:gd name="T1" fmla="*/ 0 h 1518"/>
                <a:gd name="T2" fmla="*/ 366 w 805"/>
                <a:gd name="T3" fmla="*/ 512 h 1518"/>
                <a:gd name="T4" fmla="*/ 805 w 805"/>
                <a:gd name="T5" fmla="*/ 1006 h 1518"/>
                <a:gd name="T6" fmla="*/ 0 w 805"/>
                <a:gd name="T7" fmla="*/ 1518 h 1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05"/>
                <a:gd name="T13" fmla="*/ 0 h 1518"/>
                <a:gd name="T14" fmla="*/ 805 w 805"/>
                <a:gd name="T15" fmla="*/ 1518 h 1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05" h="1518">
                  <a:moveTo>
                    <a:pt x="604" y="0"/>
                  </a:moveTo>
                  <a:lnTo>
                    <a:pt x="366" y="512"/>
                  </a:lnTo>
                  <a:lnTo>
                    <a:pt x="805" y="1006"/>
                  </a:lnTo>
                  <a:lnTo>
                    <a:pt x="0" y="151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24744" name="Freeform 8"/>
          <p:cNvSpPr>
            <a:spLocks/>
          </p:cNvSpPr>
          <p:nvPr/>
        </p:nvSpPr>
        <p:spPr bwMode="auto">
          <a:xfrm>
            <a:off x="7032625" y="4106863"/>
            <a:ext cx="1501775" cy="2265362"/>
          </a:xfrm>
          <a:custGeom>
            <a:avLst/>
            <a:gdLst>
              <a:gd name="T0" fmla="*/ 2147483647 w 946"/>
              <a:gd name="T1" fmla="*/ 0 h 1427"/>
              <a:gd name="T2" fmla="*/ 2147483647 w 946"/>
              <a:gd name="T3" fmla="*/ 2147483647 h 1427"/>
              <a:gd name="T4" fmla="*/ 2147483647 w 946"/>
              <a:gd name="T5" fmla="*/ 2147483647 h 1427"/>
              <a:gd name="T6" fmla="*/ 2147483647 w 946"/>
              <a:gd name="T7" fmla="*/ 2147483647 h 1427"/>
              <a:gd name="T8" fmla="*/ 2147483647 w 946"/>
              <a:gd name="T9" fmla="*/ 2147483647 h 14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46"/>
              <a:gd name="T16" fmla="*/ 0 h 1427"/>
              <a:gd name="T17" fmla="*/ 946 w 946"/>
              <a:gd name="T18" fmla="*/ 1427 h 14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46" h="1427">
                <a:moveTo>
                  <a:pt x="946" y="0"/>
                </a:moveTo>
                <a:cubicBezTo>
                  <a:pt x="806" y="44"/>
                  <a:pt x="172" y="164"/>
                  <a:pt x="105" y="266"/>
                </a:cubicBezTo>
                <a:cubicBezTo>
                  <a:pt x="38" y="368"/>
                  <a:pt x="556" y="500"/>
                  <a:pt x="544" y="613"/>
                </a:cubicBezTo>
                <a:cubicBezTo>
                  <a:pt x="532" y="726"/>
                  <a:pt x="64" y="806"/>
                  <a:pt x="32" y="942"/>
                </a:cubicBezTo>
                <a:cubicBezTo>
                  <a:pt x="0" y="1078"/>
                  <a:pt x="285" y="1326"/>
                  <a:pt x="352" y="1427"/>
                </a:cubicBez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4745" name="Freeform 9"/>
          <p:cNvSpPr>
            <a:spLocks/>
          </p:cNvSpPr>
          <p:nvPr/>
        </p:nvSpPr>
        <p:spPr bwMode="auto">
          <a:xfrm>
            <a:off x="6926263" y="3505200"/>
            <a:ext cx="1474787" cy="3124200"/>
          </a:xfrm>
          <a:custGeom>
            <a:avLst/>
            <a:gdLst>
              <a:gd name="T0" fmla="*/ 2147483647 w 929"/>
              <a:gd name="T1" fmla="*/ 0 h 1968"/>
              <a:gd name="T2" fmla="*/ 2147483647 w 929"/>
              <a:gd name="T3" fmla="*/ 2147483647 h 1968"/>
              <a:gd name="T4" fmla="*/ 2147483647 w 929"/>
              <a:gd name="T5" fmla="*/ 2147483647 h 1968"/>
              <a:gd name="T6" fmla="*/ 2147483647 w 929"/>
              <a:gd name="T7" fmla="*/ 2147483647 h 1968"/>
              <a:gd name="T8" fmla="*/ 2147483647 w 929"/>
              <a:gd name="T9" fmla="*/ 2147483647 h 1968"/>
              <a:gd name="T10" fmla="*/ 2147483647 w 929"/>
              <a:gd name="T11" fmla="*/ 2147483647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929"/>
              <a:gd name="T19" fmla="*/ 0 h 1968"/>
              <a:gd name="T20" fmla="*/ 929 w 929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929" h="1968">
                <a:moveTo>
                  <a:pt x="469" y="0"/>
                </a:moveTo>
                <a:cubicBezTo>
                  <a:pt x="535" y="59"/>
                  <a:pt x="929" y="246"/>
                  <a:pt x="867" y="352"/>
                </a:cubicBezTo>
                <a:cubicBezTo>
                  <a:pt x="805" y="458"/>
                  <a:pt x="158" y="527"/>
                  <a:pt x="99" y="635"/>
                </a:cubicBezTo>
                <a:cubicBezTo>
                  <a:pt x="40" y="743"/>
                  <a:pt x="525" y="891"/>
                  <a:pt x="510" y="1001"/>
                </a:cubicBezTo>
                <a:cubicBezTo>
                  <a:pt x="495" y="1111"/>
                  <a:pt x="14" y="1133"/>
                  <a:pt x="7" y="1294"/>
                </a:cubicBezTo>
                <a:cubicBezTo>
                  <a:pt x="0" y="1455"/>
                  <a:pt x="373" y="1828"/>
                  <a:pt x="469" y="1968"/>
                </a:cubicBezTo>
              </a:path>
            </a:pathLst>
          </a:custGeom>
          <a:noFill/>
          <a:ln w="25400" cap="flat" cmpd="sng">
            <a:solidFill>
              <a:srgbClr val="FF00FF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9" name="Rectangle 10"/>
          <p:cNvSpPr>
            <a:spLocks noChangeArrowheads="1"/>
          </p:cNvSpPr>
          <p:nvPr/>
        </p:nvSpPr>
        <p:spPr bwMode="auto">
          <a:xfrm>
            <a:off x="0" y="914400"/>
            <a:ext cx="9601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In order to be able to design a recursive backtracking algorithm for a computational problem, </a:t>
            </a:r>
          </a:p>
        </p:txBody>
      </p:sp>
      <p:sp>
        <p:nvSpPr>
          <p:cNvPr id="1524747" name="Rectangle 11"/>
          <p:cNvSpPr>
            <a:spLocks noChangeArrowheads="1"/>
          </p:cNvSpPr>
          <p:nvPr/>
        </p:nvSpPr>
        <p:spPr bwMode="auto">
          <a:xfrm>
            <a:off x="381000" y="1919288"/>
            <a:ext cx="855394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dirty="0"/>
              <a:t>the problem needs to have an optimal substructure,</a:t>
            </a:r>
          </a:p>
        </p:txBody>
      </p:sp>
      <p:sp>
        <p:nvSpPr>
          <p:cNvPr id="1524748" name="Text Box 12"/>
          <p:cNvSpPr txBox="1">
            <a:spLocks noChangeArrowheads="1"/>
          </p:cNvSpPr>
          <p:nvPr/>
        </p:nvSpPr>
        <p:spPr bwMode="auto">
          <a:xfrm>
            <a:off x="355600" y="4648200"/>
            <a:ext cx="5006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/>
              <a:t>If  </a:t>
            </a:r>
            <a:r>
              <a:rPr lang="en-US" altLang="en-US">
                <a:sym typeface="Symbol" pitchFamily="18" charset="2"/>
              </a:rPr>
              <a:t></a:t>
            </a:r>
            <a:r>
              <a:rPr lang="en-US" altLang="en-US"/>
              <a:t> shorter from </a:t>
            </a:r>
            <a:r>
              <a:rPr lang="en-US" altLang="en-US" i="1"/>
              <a:t>v</a:t>
            </a:r>
            <a:r>
              <a:rPr lang="en-US" altLang="en-US" i="1" baseline="-25000"/>
              <a:t>i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.</a:t>
            </a:r>
          </a:p>
        </p:txBody>
      </p:sp>
      <p:sp>
        <p:nvSpPr>
          <p:cNvPr id="1524749" name="Text Box 13"/>
          <p:cNvSpPr txBox="1">
            <a:spLocks noChangeArrowheads="1"/>
          </p:cNvSpPr>
          <p:nvPr/>
        </p:nvSpPr>
        <p:spPr bwMode="auto">
          <a:xfrm>
            <a:off x="584200" y="5135563"/>
            <a:ext cx="47720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  </a:t>
            </a:r>
            <a:r>
              <a:rPr lang="en-US" altLang="en-US">
                <a:sym typeface="Symbol" pitchFamily="18" charset="2"/>
              </a:rPr>
              <a:t></a:t>
            </a:r>
            <a:r>
              <a:rPr lang="en-US" altLang="en-US"/>
              <a:t> shorter to </a:t>
            </a:r>
            <a:r>
              <a:rPr lang="en-US" altLang="en-US" i="1"/>
              <a:t>s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.</a:t>
            </a:r>
          </a:p>
        </p:txBody>
      </p:sp>
      <p:sp>
        <p:nvSpPr>
          <p:cNvPr id="44043" name="Rectangle 16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549275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Optimal Substructure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247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247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247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247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24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24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247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247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4744" grpId="0" animBg="1"/>
      <p:bldP spid="1524745" grpId="0" animBg="1"/>
      <p:bldP spid="44039" grpId="0"/>
      <p:bldP spid="1524747" grpId="0" autoUpdateAnimBg="0"/>
      <p:bldP spid="1524748" grpId="0"/>
      <p:bldP spid="1524749" grpId="0"/>
      <p:bldP spid="44043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6038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59" name="Freeform 4"/>
          <p:cNvSpPr>
            <a:spLocks/>
          </p:cNvSpPr>
          <p:nvPr/>
        </p:nvSpPr>
        <p:spPr bwMode="auto">
          <a:xfrm>
            <a:off x="7615238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60" name="Group 5"/>
          <p:cNvGrpSpPr>
            <a:grpSpLocks/>
          </p:cNvGrpSpPr>
          <p:nvPr/>
        </p:nvGrpSpPr>
        <p:grpSpPr bwMode="auto">
          <a:xfrm>
            <a:off x="76200" y="2881313"/>
            <a:ext cx="8864600" cy="3679825"/>
            <a:chOff x="48" y="1815"/>
            <a:chExt cx="5584" cy="2318"/>
          </a:xfrm>
        </p:grpSpPr>
        <p:sp>
          <p:nvSpPr>
            <p:cNvPr id="45065" name="Text Box 6"/>
            <p:cNvSpPr txBox="1">
              <a:spLocks noChangeArrowheads="1"/>
            </p:cNvSpPr>
            <p:nvPr/>
          </p:nvSpPr>
          <p:spPr bwMode="auto">
            <a:xfrm>
              <a:off x="48" y="1815"/>
              <a:ext cx="407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i.e. for a path from </a:t>
              </a:r>
              <a:r>
                <a:rPr lang="en-US" altLang="en-US" i="1"/>
                <a:t>s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 to be optimal,</a:t>
              </a:r>
              <a:br>
                <a:rPr lang="en-US" altLang="en-US"/>
              </a:br>
              <a:r>
                <a:rPr lang="en-US" altLang="en-US"/>
                <a:t>the sub-path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 must optimal.</a:t>
              </a:r>
            </a:p>
          </p:txBody>
        </p:sp>
        <p:sp>
          <p:nvSpPr>
            <p:cNvPr id="45066" name="Freeform 7"/>
            <p:cNvSpPr>
              <a:spLocks/>
            </p:cNvSpPr>
            <p:nvPr/>
          </p:nvSpPr>
          <p:spPr bwMode="auto">
            <a:xfrm>
              <a:off x="4827" y="2615"/>
              <a:ext cx="805" cy="1518"/>
            </a:xfrm>
            <a:custGeom>
              <a:avLst/>
              <a:gdLst>
                <a:gd name="T0" fmla="*/ 604 w 805"/>
                <a:gd name="T1" fmla="*/ 0 h 1518"/>
                <a:gd name="T2" fmla="*/ 366 w 805"/>
                <a:gd name="T3" fmla="*/ 512 h 1518"/>
                <a:gd name="T4" fmla="*/ 805 w 805"/>
                <a:gd name="T5" fmla="*/ 1006 h 1518"/>
                <a:gd name="T6" fmla="*/ 0 w 805"/>
                <a:gd name="T7" fmla="*/ 1518 h 1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05"/>
                <a:gd name="T13" fmla="*/ 0 h 1518"/>
                <a:gd name="T14" fmla="*/ 805 w 805"/>
                <a:gd name="T15" fmla="*/ 1518 h 1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05" h="1518">
                  <a:moveTo>
                    <a:pt x="604" y="0"/>
                  </a:moveTo>
                  <a:lnTo>
                    <a:pt x="366" y="512"/>
                  </a:lnTo>
                  <a:lnTo>
                    <a:pt x="805" y="1006"/>
                  </a:lnTo>
                  <a:lnTo>
                    <a:pt x="0" y="151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1" name="Rectangle 8"/>
          <p:cNvSpPr>
            <a:spLocks noChangeArrowheads="1"/>
          </p:cNvSpPr>
          <p:nvPr/>
        </p:nvSpPr>
        <p:spPr bwMode="auto">
          <a:xfrm>
            <a:off x="0" y="914400"/>
            <a:ext cx="9601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In order to be able to design a recursive backtracking algorithm for a computational problem, </a:t>
            </a:r>
          </a:p>
        </p:txBody>
      </p:sp>
      <p:sp>
        <p:nvSpPr>
          <p:cNvPr id="45062" name="Rectangle 9"/>
          <p:cNvSpPr>
            <a:spLocks noChangeArrowheads="1"/>
          </p:cNvSpPr>
          <p:nvPr/>
        </p:nvSpPr>
        <p:spPr bwMode="auto">
          <a:xfrm>
            <a:off x="381000" y="1919288"/>
            <a:ext cx="8472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dirty="0"/>
              <a:t>the problem needs to have an optimal substructure,</a:t>
            </a:r>
          </a:p>
        </p:txBody>
      </p:sp>
      <p:sp>
        <p:nvSpPr>
          <p:cNvPr id="1525770" name="Rectangle 10"/>
          <p:cNvSpPr>
            <a:spLocks noChangeArrowheads="1"/>
          </p:cNvSpPr>
          <p:nvPr/>
        </p:nvSpPr>
        <p:spPr bwMode="auto">
          <a:xfrm>
            <a:off x="682625" y="4495800"/>
            <a:ext cx="55483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And finding such a sub-path is a </a:t>
            </a:r>
            <a:br>
              <a:rPr lang="en-US" altLang="en-US"/>
            </a:br>
            <a:r>
              <a:rPr lang="en-US" altLang="en-US"/>
              <a:t>sub-instance of the </a:t>
            </a:r>
            <a:r>
              <a:rPr lang="en-US" altLang="en-US" b="1"/>
              <a:t>same</a:t>
            </a:r>
            <a:r>
              <a:rPr lang="en-US" altLang="en-US"/>
              <a:t> </a:t>
            </a:r>
            <a:br>
              <a:rPr lang="en-US" altLang="en-US"/>
            </a:br>
            <a:r>
              <a:rPr lang="en-US" altLang="en-US"/>
              <a:t>computational problem. </a:t>
            </a:r>
          </a:p>
        </p:txBody>
      </p:sp>
      <p:sp>
        <p:nvSpPr>
          <p:cNvPr id="45064" name="Rectangle 1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549275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Optimal Substructure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257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257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5770" grpId="0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4" name="Group 3"/>
          <p:cNvGrpSpPr>
            <a:grpSpLocks/>
          </p:cNvGrpSpPr>
          <p:nvPr/>
        </p:nvGrpSpPr>
        <p:grpSpPr bwMode="auto">
          <a:xfrm>
            <a:off x="762000" y="3657600"/>
            <a:ext cx="2286000" cy="1524000"/>
            <a:chOff x="432" y="3072"/>
            <a:chExt cx="1440" cy="960"/>
          </a:xfrm>
        </p:grpSpPr>
        <p:sp>
          <p:nvSpPr>
            <p:cNvPr id="49216" name="Text Box 4"/>
            <p:cNvSpPr txBox="1">
              <a:spLocks noChangeArrowheads="1"/>
            </p:cNvSpPr>
            <p:nvPr/>
          </p:nvSpPr>
          <p:spPr bwMode="auto">
            <a:xfrm>
              <a:off x="432" y="3235"/>
              <a:ext cx="7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Time?</a:t>
              </a:r>
            </a:p>
          </p:txBody>
        </p:sp>
        <p:grpSp>
          <p:nvGrpSpPr>
            <p:cNvPr id="49217" name="Group 5"/>
            <p:cNvGrpSpPr>
              <a:grpSpLocks/>
            </p:cNvGrpSpPr>
            <p:nvPr/>
          </p:nvGrpSpPr>
          <p:grpSpPr bwMode="auto">
            <a:xfrm>
              <a:off x="1344" y="3072"/>
              <a:ext cx="528" cy="960"/>
              <a:chOff x="1681" y="3025"/>
              <a:chExt cx="512" cy="1103"/>
            </a:xfrm>
          </p:grpSpPr>
          <p:grpSp>
            <p:nvGrpSpPr>
              <p:cNvPr id="49218" name="Group 6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49222" name="Freeform 7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23" name="Freeform 8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24" name="Freeform 9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25" name="Freeform 10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26" name="Freeform 11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27" name="Freeform 12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9219" name="Group 13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49220" name="Freeform 14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21" name="Freeform 15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" name="Group 197"/>
          <p:cNvGrpSpPr>
            <a:grpSpLocks/>
          </p:cNvGrpSpPr>
          <p:nvPr/>
        </p:nvGrpSpPr>
        <p:grpSpPr bwMode="auto">
          <a:xfrm>
            <a:off x="1322388" y="990600"/>
            <a:ext cx="6907212" cy="914400"/>
            <a:chOff x="833" y="624"/>
            <a:chExt cx="4351" cy="576"/>
          </a:xfrm>
        </p:grpSpPr>
        <p:grpSp>
          <p:nvGrpSpPr>
            <p:cNvPr id="49210" name="Group 196"/>
            <p:cNvGrpSpPr>
              <a:grpSpLocks/>
            </p:cNvGrpSpPr>
            <p:nvPr/>
          </p:nvGrpSpPr>
          <p:grpSpPr bwMode="auto">
            <a:xfrm>
              <a:off x="833" y="768"/>
              <a:ext cx="1872" cy="432"/>
              <a:chOff x="833" y="768"/>
              <a:chExt cx="1872" cy="432"/>
            </a:xfrm>
          </p:grpSpPr>
          <p:sp>
            <p:nvSpPr>
              <p:cNvPr id="49212" name="Line 18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960" cy="432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3" name="Line 19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240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4" name="Line 20"/>
              <p:cNvSpPr>
                <a:spLocks noChangeShapeType="1"/>
              </p:cNvSpPr>
              <p:nvPr/>
            </p:nvSpPr>
            <p:spPr bwMode="auto">
              <a:xfrm flipH="1">
                <a:off x="1553" y="768"/>
                <a:ext cx="19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5" name="Line 21"/>
              <p:cNvSpPr>
                <a:spLocks noChangeShapeType="1"/>
              </p:cNvSpPr>
              <p:nvPr/>
            </p:nvSpPr>
            <p:spPr bwMode="auto">
              <a:xfrm flipH="1">
                <a:off x="833" y="768"/>
                <a:ext cx="91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211" name="Text Box 76"/>
            <p:cNvSpPr txBox="1">
              <a:spLocks noChangeArrowheads="1"/>
            </p:cNvSpPr>
            <p:nvPr/>
          </p:nvSpPr>
          <p:spPr bwMode="auto">
            <a:xfrm>
              <a:off x="2657" y="624"/>
              <a:ext cx="25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 try each edge out of </a:t>
              </a:r>
              <a:r>
                <a:rPr lang="en-US" altLang="en-US" i="1"/>
                <a:t>s</a:t>
              </a:r>
              <a:r>
                <a:rPr lang="en-US" altLang="en-US"/>
                <a:t>.</a:t>
              </a:r>
            </a:p>
          </p:txBody>
        </p:sp>
      </p:grpSp>
      <p:sp>
        <p:nvSpPr>
          <p:cNvPr id="1321086" name="Rectangle 126"/>
          <p:cNvSpPr>
            <a:spLocks noChangeArrowheads="1"/>
          </p:cNvSpPr>
          <p:nvPr/>
        </p:nvSpPr>
        <p:spPr bwMode="auto">
          <a:xfrm>
            <a:off x="285750" y="5638800"/>
            <a:ext cx="7029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Same as the brute force algorithm </a:t>
            </a:r>
            <a:br>
              <a:rPr lang="en-US" altLang="en-US"/>
            </a:br>
            <a:r>
              <a:rPr lang="en-US" altLang="en-US"/>
              <a:t>that tries each path.</a:t>
            </a:r>
          </a:p>
        </p:txBody>
      </p:sp>
      <p:grpSp>
        <p:nvGrpSpPr>
          <p:cNvPr id="8" name="Group 198"/>
          <p:cNvGrpSpPr>
            <a:grpSpLocks/>
          </p:cNvGrpSpPr>
          <p:nvPr/>
        </p:nvGrpSpPr>
        <p:grpSpPr bwMode="auto">
          <a:xfrm>
            <a:off x="650875" y="1524000"/>
            <a:ext cx="8493125" cy="1066800"/>
            <a:chOff x="410" y="960"/>
            <a:chExt cx="5350" cy="672"/>
          </a:xfrm>
        </p:grpSpPr>
        <p:sp>
          <p:nvSpPr>
            <p:cNvPr id="49195" name="Text Box 77"/>
            <p:cNvSpPr txBox="1">
              <a:spLocks noChangeArrowheads="1"/>
            </p:cNvSpPr>
            <p:nvPr/>
          </p:nvSpPr>
          <p:spPr bwMode="auto">
            <a:xfrm>
              <a:off x="3133" y="960"/>
              <a:ext cx="2627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 friend tries each edge </a:t>
              </a:r>
              <a:br>
                <a:rPr lang="en-US" altLang="en-US"/>
              </a:br>
              <a:r>
                <a:rPr lang="en-US" altLang="en-US"/>
                <a:t>out of these. </a:t>
              </a:r>
            </a:p>
          </p:txBody>
        </p:sp>
        <p:grpSp>
          <p:nvGrpSpPr>
            <p:cNvPr id="49196" name="Group 148"/>
            <p:cNvGrpSpPr>
              <a:grpSpLocks/>
            </p:cNvGrpSpPr>
            <p:nvPr/>
          </p:nvGrpSpPr>
          <p:grpSpPr bwMode="auto">
            <a:xfrm>
              <a:off x="410" y="1149"/>
              <a:ext cx="2679" cy="387"/>
              <a:chOff x="921" y="1149"/>
              <a:chExt cx="2679" cy="387"/>
            </a:xfrm>
          </p:grpSpPr>
          <p:sp>
            <p:nvSpPr>
              <p:cNvPr id="49197" name="Line 132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8" name="Line 133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9" name="Line 134"/>
              <p:cNvSpPr>
                <a:spLocks noChangeShapeType="1"/>
              </p:cNvSpPr>
              <p:nvPr/>
            </p:nvSpPr>
            <p:spPr bwMode="auto">
              <a:xfrm flipH="1">
                <a:off x="1209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0" name="Line 135"/>
              <p:cNvSpPr>
                <a:spLocks noChangeShapeType="1"/>
              </p:cNvSpPr>
              <p:nvPr/>
            </p:nvSpPr>
            <p:spPr bwMode="auto">
              <a:xfrm flipH="1">
                <a:off x="921" y="1155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1" name="Line 137"/>
              <p:cNvSpPr>
                <a:spLocks noChangeShapeType="1"/>
              </p:cNvSpPr>
              <p:nvPr/>
            </p:nvSpPr>
            <p:spPr bwMode="auto">
              <a:xfrm>
                <a:off x="2064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2" name="Line 138"/>
              <p:cNvSpPr>
                <a:spLocks noChangeShapeType="1"/>
              </p:cNvSpPr>
              <p:nvPr/>
            </p:nvSpPr>
            <p:spPr bwMode="auto">
              <a:xfrm flipH="1">
                <a:off x="1920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3" name="Line 140"/>
              <p:cNvSpPr>
                <a:spLocks noChangeShapeType="1"/>
              </p:cNvSpPr>
              <p:nvPr/>
            </p:nvSpPr>
            <p:spPr bwMode="auto">
              <a:xfrm>
                <a:off x="2496" y="1149"/>
                <a:ext cx="96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4" name="Line 141"/>
              <p:cNvSpPr>
                <a:spLocks noChangeShapeType="1"/>
              </p:cNvSpPr>
              <p:nvPr/>
            </p:nvSpPr>
            <p:spPr bwMode="auto">
              <a:xfrm flipH="1">
                <a:off x="2448" y="1149"/>
                <a:ext cx="48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5" name="Line 143"/>
              <p:cNvSpPr>
                <a:spLocks noChangeShapeType="1"/>
              </p:cNvSpPr>
              <p:nvPr/>
            </p:nvSpPr>
            <p:spPr bwMode="auto">
              <a:xfrm flipH="1">
                <a:off x="2304" y="1149"/>
                <a:ext cx="192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6" name="Line 144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7" name="Line 145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8" name="Line 146"/>
              <p:cNvSpPr>
                <a:spLocks noChangeShapeType="1"/>
              </p:cNvSpPr>
              <p:nvPr/>
            </p:nvSpPr>
            <p:spPr bwMode="auto">
              <a:xfrm flipH="1">
                <a:off x="3072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9" name="Line 147"/>
              <p:cNvSpPr>
                <a:spLocks noChangeShapeType="1"/>
              </p:cNvSpPr>
              <p:nvPr/>
            </p:nvSpPr>
            <p:spPr bwMode="auto">
              <a:xfrm flipH="1">
                <a:off x="2784" y="1173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0" name="Group 195"/>
          <p:cNvGrpSpPr>
            <a:grpSpLocks/>
          </p:cNvGrpSpPr>
          <p:nvPr/>
        </p:nvGrpSpPr>
        <p:grpSpPr bwMode="auto">
          <a:xfrm>
            <a:off x="0" y="2362200"/>
            <a:ext cx="9144000" cy="1219200"/>
            <a:chOff x="0" y="1488"/>
            <a:chExt cx="5760" cy="768"/>
          </a:xfrm>
        </p:grpSpPr>
        <p:sp>
          <p:nvSpPr>
            <p:cNvPr id="49160" name="Text Box 125"/>
            <p:cNvSpPr txBox="1">
              <a:spLocks noChangeArrowheads="1"/>
            </p:cNvSpPr>
            <p:nvPr/>
          </p:nvSpPr>
          <p:spPr bwMode="auto">
            <a:xfrm>
              <a:off x="3133" y="1584"/>
              <a:ext cx="2627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A friend tries each edge </a:t>
              </a:r>
              <a:br>
                <a:rPr lang="en-US" altLang="en-US"/>
              </a:br>
              <a:r>
                <a:rPr lang="en-US" altLang="en-US"/>
                <a:t>out of these. </a:t>
              </a:r>
            </a:p>
          </p:txBody>
        </p:sp>
        <p:grpSp>
          <p:nvGrpSpPr>
            <p:cNvPr id="49161" name="Group 194"/>
            <p:cNvGrpSpPr>
              <a:grpSpLocks/>
            </p:cNvGrpSpPr>
            <p:nvPr/>
          </p:nvGrpSpPr>
          <p:grpSpPr bwMode="auto">
            <a:xfrm>
              <a:off x="0" y="1488"/>
              <a:ext cx="3129" cy="417"/>
              <a:chOff x="0" y="1488"/>
              <a:chExt cx="3129" cy="417"/>
            </a:xfrm>
          </p:grpSpPr>
          <p:sp>
            <p:nvSpPr>
              <p:cNvPr id="49162" name="Line 150"/>
              <p:cNvSpPr>
                <a:spLocks noChangeShapeType="1"/>
              </p:cNvSpPr>
              <p:nvPr/>
            </p:nvSpPr>
            <p:spPr bwMode="auto">
              <a:xfrm>
                <a:off x="711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3" name="Line 151"/>
              <p:cNvSpPr>
                <a:spLocks noChangeShapeType="1"/>
              </p:cNvSpPr>
              <p:nvPr/>
            </p:nvSpPr>
            <p:spPr bwMode="auto">
              <a:xfrm flipH="1">
                <a:off x="672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4" name="Line 152"/>
              <p:cNvSpPr>
                <a:spLocks noChangeShapeType="1"/>
              </p:cNvSpPr>
              <p:nvPr/>
            </p:nvSpPr>
            <p:spPr bwMode="auto">
              <a:xfrm flipH="1">
                <a:off x="567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5" name="Line 153"/>
              <p:cNvSpPr>
                <a:spLocks noChangeShapeType="1"/>
              </p:cNvSpPr>
              <p:nvPr/>
            </p:nvSpPr>
            <p:spPr bwMode="auto">
              <a:xfrm flipH="1">
                <a:off x="432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6" name="Line 154"/>
              <p:cNvSpPr>
                <a:spLocks noChangeShapeType="1"/>
              </p:cNvSpPr>
              <p:nvPr/>
            </p:nvSpPr>
            <p:spPr bwMode="auto">
              <a:xfrm>
                <a:off x="1422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7" name="Line 155"/>
              <p:cNvSpPr>
                <a:spLocks noChangeShapeType="1"/>
              </p:cNvSpPr>
              <p:nvPr/>
            </p:nvSpPr>
            <p:spPr bwMode="auto">
              <a:xfrm flipH="1">
                <a:off x="1392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8" name="Line 163"/>
              <p:cNvSpPr>
                <a:spLocks noChangeShapeType="1"/>
              </p:cNvSpPr>
              <p:nvPr/>
            </p:nvSpPr>
            <p:spPr bwMode="auto">
              <a:xfrm flipH="1">
                <a:off x="288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9" name="Line 164"/>
              <p:cNvSpPr>
                <a:spLocks noChangeShapeType="1"/>
              </p:cNvSpPr>
              <p:nvPr/>
            </p:nvSpPr>
            <p:spPr bwMode="auto">
              <a:xfrm flipH="1">
                <a:off x="0" y="1488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0" name="Line 165"/>
              <p:cNvSpPr>
                <a:spLocks noChangeShapeType="1"/>
              </p:cNvSpPr>
              <p:nvPr/>
            </p:nvSpPr>
            <p:spPr bwMode="auto">
              <a:xfrm flipH="1">
                <a:off x="1314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171" name="Group 172"/>
              <p:cNvGrpSpPr>
                <a:grpSpLocks/>
              </p:cNvGrpSpPr>
              <p:nvPr/>
            </p:nvGrpSpPr>
            <p:grpSpPr bwMode="auto">
              <a:xfrm>
                <a:off x="852" y="1518"/>
                <a:ext cx="195" cy="336"/>
                <a:chOff x="852" y="1518"/>
                <a:chExt cx="195" cy="336"/>
              </a:xfrm>
            </p:grpSpPr>
            <p:sp>
              <p:nvSpPr>
                <p:cNvPr id="49192" name="Line 166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93" name="Line 167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94" name="Line 168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9172" name="Line 169"/>
              <p:cNvSpPr>
                <a:spLocks noChangeShapeType="1"/>
              </p:cNvSpPr>
              <p:nvPr/>
            </p:nvSpPr>
            <p:spPr bwMode="auto">
              <a:xfrm>
                <a:off x="120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3" name="Line 170"/>
              <p:cNvSpPr>
                <a:spLocks noChangeShapeType="1"/>
              </p:cNvSpPr>
              <p:nvPr/>
            </p:nvSpPr>
            <p:spPr bwMode="auto">
              <a:xfrm flipH="1">
                <a:off x="1173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4" name="Line 171"/>
              <p:cNvSpPr>
                <a:spLocks noChangeShapeType="1"/>
              </p:cNvSpPr>
              <p:nvPr/>
            </p:nvSpPr>
            <p:spPr bwMode="auto">
              <a:xfrm flipH="1">
                <a:off x="1095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5" name="Line 173"/>
              <p:cNvSpPr>
                <a:spLocks noChangeShapeType="1"/>
              </p:cNvSpPr>
              <p:nvPr/>
            </p:nvSpPr>
            <p:spPr bwMode="auto">
              <a:xfrm>
                <a:off x="1959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6" name="Line 174"/>
              <p:cNvSpPr>
                <a:spLocks noChangeShapeType="1"/>
              </p:cNvSpPr>
              <p:nvPr/>
            </p:nvSpPr>
            <p:spPr bwMode="auto">
              <a:xfrm flipH="1">
                <a:off x="1920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7" name="Line 175"/>
              <p:cNvSpPr>
                <a:spLocks noChangeShapeType="1"/>
              </p:cNvSpPr>
              <p:nvPr/>
            </p:nvSpPr>
            <p:spPr bwMode="auto">
              <a:xfrm flipH="1">
                <a:off x="1815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8" name="Line 176"/>
              <p:cNvSpPr>
                <a:spLocks noChangeShapeType="1"/>
              </p:cNvSpPr>
              <p:nvPr/>
            </p:nvSpPr>
            <p:spPr bwMode="auto">
              <a:xfrm flipH="1">
                <a:off x="1680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9" name="Line 178"/>
              <p:cNvSpPr>
                <a:spLocks noChangeShapeType="1"/>
              </p:cNvSpPr>
              <p:nvPr/>
            </p:nvSpPr>
            <p:spPr bwMode="auto">
              <a:xfrm flipH="1">
                <a:off x="2814" y="1548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0" name="Line 179"/>
              <p:cNvSpPr>
                <a:spLocks noChangeShapeType="1"/>
              </p:cNvSpPr>
              <p:nvPr/>
            </p:nvSpPr>
            <p:spPr bwMode="auto">
              <a:xfrm flipH="1">
                <a:off x="1536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1" name="Line 180"/>
              <p:cNvSpPr>
                <a:spLocks noChangeShapeType="1"/>
              </p:cNvSpPr>
              <p:nvPr/>
            </p:nvSpPr>
            <p:spPr bwMode="auto">
              <a:xfrm flipH="1">
                <a:off x="2736" y="1536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182" name="Group 181"/>
              <p:cNvGrpSpPr>
                <a:grpSpLocks/>
              </p:cNvGrpSpPr>
              <p:nvPr/>
            </p:nvGrpSpPr>
            <p:grpSpPr bwMode="auto">
              <a:xfrm>
                <a:off x="2160" y="1518"/>
                <a:ext cx="195" cy="336"/>
                <a:chOff x="852" y="1518"/>
                <a:chExt cx="195" cy="336"/>
              </a:xfrm>
            </p:grpSpPr>
            <p:sp>
              <p:nvSpPr>
                <p:cNvPr id="49189" name="Line 182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90" name="Line 183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91" name="Line 184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9183" name="Line 185"/>
              <p:cNvSpPr>
                <a:spLocks noChangeShapeType="1"/>
              </p:cNvSpPr>
              <p:nvPr/>
            </p:nvSpPr>
            <p:spPr bwMode="auto">
              <a:xfrm>
                <a:off x="258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4" name="Line 186"/>
              <p:cNvSpPr>
                <a:spLocks noChangeShapeType="1"/>
              </p:cNvSpPr>
              <p:nvPr/>
            </p:nvSpPr>
            <p:spPr bwMode="auto">
              <a:xfrm flipH="1">
                <a:off x="2526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5" name="Line 187"/>
              <p:cNvSpPr>
                <a:spLocks noChangeShapeType="1"/>
              </p:cNvSpPr>
              <p:nvPr/>
            </p:nvSpPr>
            <p:spPr bwMode="auto">
              <a:xfrm flipH="1">
                <a:off x="2448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6" name="Line 188"/>
              <p:cNvSpPr>
                <a:spLocks noChangeShapeType="1"/>
              </p:cNvSpPr>
              <p:nvPr/>
            </p:nvSpPr>
            <p:spPr bwMode="auto">
              <a:xfrm>
                <a:off x="3072" y="1536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7" name="Line 189"/>
              <p:cNvSpPr>
                <a:spLocks noChangeShapeType="1"/>
              </p:cNvSpPr>
              <p:nvPr/>
            </p:nvSpPr>
            <p:spPr bwMode="auto">
              <a:xfrm flipH="1">
                <a:off x="3033" y="1536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8" name="Line 190"/>
              <p:cNvSpPr>
                <a:spLocks noChangeShapeType="1"/>
              </p:cNvSpPr>
              <p:nvPr/>
            </p:nvSpPr>
            <p:spPr bwMode="auto">
              <a:xfrm flipH="1">
                <a:off x="2928" y="1536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9159" name="Rectangle 200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Same as Brute Force Algorithm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9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9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210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210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1086" grpId="0"/>
      <p:bldP spid="49159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Same as Brute Force Algorithm</a:t>
            </a:r>
          </a:p>
        </p:txBody>
      </p:sp>
      <p:pic>
        <p:nvPicPr>
          <p:cNvPr id="5017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0180" name="Group 4"/>
          <p:cNvGrpSpPr>
            <a:grpSpLocks/>
          </p:cNvGrpSpPr>
          <p:nvPr/>
        </p:nvGrpSpPr>
        <p:grpSpPr bwMode="auto">
          <a:xfrm>
            <a:off x="441325" y="2438400"/>
            <a:ext cx="8335963" cy="4114800"/>
            <a:chOff x="278" y="1536"/>
            <a:chExt cx="5251" cy="2592"/>
          </a:xfrm>
        </p:grpSpPr>
        <p:sp>
          <p:nvSpPr>
            <p:cNvPr id="50190" name="Rectangle 5"/>
            <p:cNvSpPr>
              <a:spLocks noChangeArrowheads="1"/>
            </p:cNvSpPr>
            <p:nvPr/>
          </p:nvSpPr>
          <p:spPr bwMode="auto">
            <a:xfrm>
              <a:off x="278" y="1536"/>
              <a:ext cx="52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But there may be an exponential number of paths!</a:t>
              </a:r>
            </a:p>
          </p:txBody>
        </p:sp>
        <p:grpSp>
          <p:nvGrpSpPr>
            <p:cNvPr id="50191" name="Group 6"/>
            <p:cNvGrpSpPr>
              <a:grpSpLocks/>
            </p:cNvGrpSpPr>
            <p:nvPr/>
          </p:nvGrpSpPr>
          <p:grpSpPr bwMode="auto">
            <a:xfrm>
              <a:off x="1632" y="2016"/>
              <a:ext cx="384" cy="2112"/>
              <a:chOff x="1536" y="2160"/>
              <a:chExt cx="384" cy="2112"/>
            </a:xfrm>
          </p:grpSpPr>
          <p:grpSp>
            <p:nvGrpSpPr>
              <p:cNvPr id="50192" name="Group 7"/>
              <p:cNvGrpSpPr>
                <a:grpSpLocks/>
              </p:cNvGrpSpPr>
              <p:nvPr/>
            </p:nvGrpSpPr>
            <p:grpSpPr bwMode="auto">
              <a:xfrm>
                <a:off x="1536" y="2160"/>
                <a:ext cx="384" cy="528"/>
                <a:chOff x="1536" y="2160"/>
                <a:chExt cx="384" cy="528"/>
              </a:xfrm>
            </p:grpSpPr>
            <p:sp>
              <p:nvSpPr>
                <p:cNvPr id="50206" name="Oval 8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0207" name="Freeform 9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08" name="Freeform 10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0193" name="Group 11"/>
              <p:cNvGrpSpPr>
                <a:grpSpLocks/>
              </p:cNvGrpSpPr>
              <p:nvPr/>
            </p:nvGrpSpPr>
            <p:grpSpPr bwMode="auto">
              <a:xfrm>
                <a:off x="1536" y="2661"/>
                <a:ext cx="384" cy="528"/>
                <a:chOff x="1536" y="2160"/>
                <a:chExt cx="384" cy="528"/>
              </a:xfrm>
            </p:grpSpPr>
            <p:sp>
              <p:nvSpPr>
                <p:cNvPr id="50203" name="Oval 12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0204" name="Freeform 13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05" name="Freeform 14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0194" name="Group 15"/>
              <p:cNvGrpSpPr>
                <a:grpSpLocks/>
              </p:cNvGrpSpPr>
              <p:nvPr/>
            </p:nvGrpSpPr>
            <p:grpSpPr bwMode="auto">
              <a:xfrm>
                <a:off x="1536" y="3169"/>
                <a:ext cx="384" cy="528"/>
                <a:chOff x="1536" y="2160"/>
                <a:chExt cx="384" cy="528"/>
              </a:xfrm>
            </p:grpSpPr>
            <p:sp>
              <p:nvSpPr>
                <p:cNvPr id="50200" name="Oval 16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0201" name="Freeform 17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02" name="Freeform 18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0195" name="Group 19"/>
              <p:cNvGrpSpPr>
                <a:grpSpLocks/>
              </p:cNvGrpSpPr>
              <p:nvPr/>
            </p:nvGrpSpPr>
            <p:grpSpPr bwMode="auto">
              <a:xfrm>
                <a:off x="1536" y="3670"/>
                <a:ext cx="384" cy="528"/>
                <a:chOff x="1536" y="2160"/>
                <a:chExt cx="384" cy="528"/>
              </a:xfrm>
            </p:grpSpPr>
            <p:sp>
              <p:nvSpPr>
                <p:cNvPr id="50197" name="Oval 20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0198" name="Freeform 21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99" name="Freeform 22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0196" name="Oval 23"/>
              <p:cNvSpPr>
                <a:spLocks noChangeArrowheads="1"/>
              </p:cNvSpPr>
              <p:nvPr/>
            </p:nvSpPr>
            <p:spPr bwMode="auto">
              <a:xfrm>
                <a:off x="1680" y="4176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50181" name="Group 26"/>
          <p:cNvGrpSpPr>
            <a:grpSpLocks/>
          </p:cNvGrpSpPr>
          <p:nvPr/>
        </p:nvGrpSpPr>
        <p:grpSpPr bwMode="auto">
          <a:xfrm>
            <a:off x="6324600" y="3505200"/>
            <a:ext cx="2133600" cy="3048000"/>
            <a:chOff x="3984" y="2208"/>
            <a:chExt cx="1344" cy="1920"/>
          </a:xfrm>
        </p:grpSpPr>
        <p:sp>
          <p:nvSpPr>
            <p:cNvPr id="50182" name="Freeform 27"/>
            <p:cNvSpPr>
              <a:spLocks/>
            </p:cNvSpPr>
            <p:nvPr/>
          </p:nvSpPr>
          <p:spPr bwMode="auto">
            <a:xfrm>
              <a:off x="398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3" name="Freeform 28"/>
            <p:cNvSpPr>
              <a:spLocks/>
            </p:cNvSpPr>
            <p:nvPr/>
          </p:nvSpPr>
          <p:spPr bwMode="auto">
            <a:xfrm>
              <a:off x="408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4" name="Freeform 29"/>
            <p:cNvSpPr>
              <a:spLocks/>
            </p:cNvSpPr>
            <p:nvPr/>
          </p:nvSpPr>
          <p:spPr bwMode="auto">
            <a:xfrm>
              <a:off x="417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5" name="Freeform 30"/>
            <p:cNvSpPr>
              <a:spLocks/>
            </p:cNvSpPr>
            <p:nvPr/>
          </p:nvSpPr>
          <p:spPr bwMode="auto">
            <a:xfrm>
              <a:off x="4272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Freeform 31"/>
            <p:cNvSpPr>
              <a:spLocks/>
            </p:cNvSpPr>
            <p:nvPr/>
          </p:nvSpPr>
          <p:spPr bwMode="auto">
            <a:xfrm>
              <a:off x="4368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7" name="Freeform 32"/>
            <p:cNvSpPr>
              <a:spLocks/>
            </p:cNvSpPr>
            <p:nvPr/>
          </p:nvSpPr>
          <p:spPr bwMode="auto">
            <a:xfrm>
              <a:off x="446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8" name="Freeform 33"/>
            <p:cNvSpPr>
              <a:spLocks/>
            </p:cNvSpPr>
            <p:nvPr/>
          </p:nvSpPr>
          <p:spPr bwMode="auto">
            <a:xfrm>
              <a:off x="456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Freeform 34"/>
            <p:cNvSpPr>
              <a:spLocks/>
            </p:cNvSpPr>
            <p:nvPr/>
          </p:nvSpPr>
          <p:spPr bwMode="auto">
            <a:xfrm>
              <a:off x="465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828" name="Text Box 76"/>
          <p:cNvSpPr txBox="1">
            <a:spLocks noChangeArrowheads="1"/>
          </p:cNvSpPr>
          <p:nvPr/>
        </p:nvSpPr>
        <p:spPr bwMode="auto">
          <a:xfrm>
            <a:off x="441325" y="3905250"/>
            <a:ext cx="83724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Why do all this work with birds &amp; friends?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How else would you iterate through all paths?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But sometimes we can exploit the structure </a:t>
            </a:r>
            <a:br>
              <a:rPr lang="en-US" altLang="en-US" sz="3200"/>
            </a:br>
            <a:r>
              <a:rPr lang="en-US" altLang="en-US" sz="3200"/>
              <a:t>to speed up the algorithm. </a:t>
            </a:r>
          </a:p>
        </p:txBody>
      </p:sp>
      <p:grpSp>
        <p:nvGrpSpPr>
          <p:cNvPr id="51203" name="Group 77"/>
          <p:cNvGrpSpPr>
            <a:grpSpLocks/>
          </p:cNvGrpSpPr>
          <p:nvPr/>
        </p:nvGrpSpPr>
        <p:grpSpPr bwMode="auto">
          <a:xfrm>
            <a:off x="0" y="1219200"/>
            <a:ext cx="4967288" cy="1804988"/>
            <a:chOff x="0" y="768"/>
            <a:chExt cx="3129" cy="1137"/>
          </a:xfrm>
        </p:grpSpPr>
        <p:grpSp>
          <p:nvGrpSpPr>
            <p:cNvPr id="51205" name="Group 78"/>
            <p:cNvGrpSpPr>
              <a:grpSpLocks/>
            </p:cNvGrpSpPr>
            <p:nvPr/>
          </p:nvGrpSpPr>
          <p:grpSpPr bwMode="auto">
            <a:xfrm>
              <a:off x="833" y="768"/>
              <a:ext cx="1872" cy="432"/>
              <a:chOff x="833" y="768"/>
              <a:chExt cx="1872" cy="432"/>
            </a:xfrm>
          </p:grpSpPr>
          <p:sp>
            <p:nvSpPr>
              <p:cNvPr id="51254" name="Line 79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960" cy="432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Line 80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240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Line 81"/>
              <p:cNvSpPr>
                <a:spLocks noChangeShapeType="1"/>
              </p:cNvSpPr>
              <p:nvPr/>
            </p:nvSpPr>
            <p:spPr bwMode="auto">
              <a:xfrm flipH="1">
                <a:off x="1553" y="768"/>
                <a:ext cx="19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Line 82"/>
              <p:cNvSpPr>
                <a:spLocks noChangeShapeType="1"/>
              </p:cNvSpPr>
              <p:nvPr/>
            </p:nvSpPr>
            <p:spPr bwMode="auto">
              <a:xfrm flipH="1">
                <a:off x="833" y="768"/>
                <a:ext cx="91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206" name="Group 83"/>
            <p:cNvGrpSpPr>
              <a:grpSpLocks/>
            </p:cNvGrpSpPr>
            <p:nvPr/>
          </p:nvGrpSpPr>
          <p:grpSpPr bwMode="auto">
            <a:xfrm>
              <a:off x="410" y="1149"/>
              <a:ext cx="2679" cy="387"/>
              <a:chOff x="921" y="1149"/>
              <a:chExt cx="2679" cy="387"/>
            </a:xfrm>
          </p:grpSpPr>
          <p:sp>
            <p:nvSpPr>
              <p:cNvPr id="51241" name="Line 84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2" name="Line 85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3" name="Line 86"/>
              <p:cNvSpPr>
                <a:spLocks noChangeShapeType="1"/>
              </p:cNvSpPr>
              <p:nvPr/>
            </p:nvSpPr>
            <p:spPr bwMode="auto">
              <a:xfrm flipH="1">
                <a:off x="1209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4" name="Line 87"/>
              <p:cNvSpPr>
                <a:spLocks noChangeShapeType="1"/>
              </p:cNvSpPr>
              <p:nvPr/>
            </p:nvSpPr>
            <p:spPr bwMode="auto">
              <a:xfrm flipH="1">
                <a:off x="921" y="1155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5" name="Line 88"/>
              <p:cNvSpPr>
                <a:spLocks noChangeShapeType="1"/>
              </p:cNvSpPr>
              <p:nvPr/>
            </p:nvSpPr>
            <p:spPr bwMode="auto">
              <a:xfrm>
                <a:off x="2064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6" name="Line 89"/>
              <p:cNvSpPr>
                <a:spLocks noChangeShapeType="1"/>
              </p:cNvSpPr>
              <p:nvPr/>
            </p:nvSpPr>
            <p:spPr bwMode="auto">
              <a:xfrm flipH="1">
                <a:off x="1920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7" name="Line 90"/>
              <p:cNvSpPr>
                <a:spLocks noChangeShapeType="1"/>
              </p:cNvSpPr>
              <p:nvPr/>
            </p:nvSpPr>
            <p:spPr bwMode="auto">
              <a:xfrm>
                <a:off x="2496" y="1149"/>
                <a:ext cx="96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8" name="Line 91"/>
              <p:cNvSpPr>
                <a:spLocks noChangeShapeType="1"/>
              </p:cNvSpPr>
              <p:nvPr/>
            </p:nvSpPr>
            <p:spPr bwMode="auto">
              <a:xfrm flipH="1">
                <a:off x="2448" y="1149"/>
                <a:ext cx="48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9" name="Line 92"/>
              <p:cNvSpPr>
                <a:spLocks noChangeShapeType="1"/>
              </p:cNvSpPr>
              <p:nvPr/>
            </p:nvSpPr>
            <p:spPr bwMode="auto">
              <a:xfrm flipH="1">
                <a:off x="2304" y="1149"/>
                <a:ext cx="192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0" name="Line 93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1" name="Line 94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2" name="Line 95"/>
              <p:cNvSpPr>
                <a:spLocks noChangeShapeType="1"/>
              </p:cNvSpPr>
              <p:nvPr/>
            </p:nvSpPr>
            <p:spPr bwMode="auto">
              <a:xfrm flipH="1">
                <a:off x="3072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3" name="Line 96"/>
              <p:cNvSpPr>
                <a:spLocks noChangeShapeType="1"/>
              </p:cNvSpPr>
              <p:nvPr/>
            </p:nvSpPr>
            <p:spPr bwMode="auto">
              <a:xfrm flipH="1">
                <a:off x="2784" y="1173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207" name="Group 97"/>
            <p:cNvGrpSpPr>
              <a:grpSpLocks/>
            </p:cNvGrpSpPr>
            <p:nvPr/>
          </p:nvGrpSpPr>
          <p:grpSpPr bwMode="auto">
            <a:xfrm>
              <a:off x="0" y="1488"/>
              <a:ext cx="3129" cy="417"/>
              <a:chOff x="0" y="1488"/>
              <a:chExt cx="3129" cy="417"/>
            </a:xfrm>
          </p:grpSpPr>
          <p:sp>
            <p:nvSpPr>
              <p:cNvPr id="51208" name="Line 98"/>
              <p:cNvSpPr>
                <a:spLocks noChangeShapeType="1"/>
              </p:cNvSpPr>
              <p:nvPr/>
            </p:nvSpPr>
            <p:spPr bwMode="auto">
              <a:xfrm>
                <a:off x="711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9" name="Line 99"/>
              <p:cNvSpPr>
                <a:spLocks noChangeShapeType="1"/>
              </p:cNvSpPr>
              <p:nvPr/>
            </p:nvSpPr>
            <p:spPr bwMode="auto">
              <a:xfrm flipH="1">
                <a:off x="672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0" name="Line 100"/>
              <p:cNvSpPr>
                <a:spLocks noChangeShapeType="1"/>
              </p:cNvSpPr>
              <p:nvPr/>
            </p:nvSpPr>
            <p:spPr bwMode="auto">
              <a:xfrm flipH="1">
                <a:off x="567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1" name="Line 101"/>
              <p:cNvSpPr>
                <a:spLocks noChangeShapeType="1"/>
              </p:cNvSpPr>
              <p:nvPr/>
            </p:nvSpPr>
            <p:spPr bwMode="auto">
              <a:xfrm flipH="1">
                <a:off x="432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2" name="Line 102"/>
              <p:cNvSpPr>
                <a:spLocks noChangeShapeType="1"/>
              </p:cNvSpPr>
              <p:nvPr/>
            </p:nvSpPr>
            <p:spPr bwMode="auto">
              <a:xfrm>
                <a:off x="1422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3" name="Line 103"/>
              <p:cNvSpPr>
                <a:spLocks noChangeShapeType="1"/>
              </p:cNvSpPr>
              <p:nvPr/>
            </p:nvSpPr>
            <p:spPr bwMode="auto">
              <a:xfrm flipH="1">
                <a:off x="1392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4" name="Line 104"/>
              <p:cNvSpPr>
                <a:spLocks noChangeShapeType="1"/>
              </p:cNvSpPr>
              <p:nvPr/>
            </p:nvSpPr>
            <p:spPr bwMode="auto">
              <a:xfrm flipH="1">
                <a:off x="288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5" name="Line 105"/>
              <p:cNvSpPr>
                <a:spLocks noChangeShapeType="1"/>
              </p:cNvSpPr>
              <p:nvPr/>
            </p:nvSpPr>
            <p:spPr bwMode="auto">
              <a:xfrm flipH="1">
                <a:off x="0" y="1488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6" name="Line 106"/>
              <p:cNvSpPr>
                <a:spLocks noChangeShapeType="1"/>
              </p:cNvSpPr>
              <p:nvPr/>
            </p:nvSpPr>
            <p:spPr bwMode="auto">
              <a:xfrm flipH="1">
                <a:off x="1314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217" name="Group 107"/>
              <p:cNvGrpSpPr>
                <a:grpSpLocks/>
              </p:cNvGrpSpPr>
              <p:nvPr/>
            </p:nvGrpSpPr>
            <p:grpSpPr bwMode="auto">
              <a:xfrm>
                <a:off x="852" y="1518"/>
                <a:ext cx="195" cy="336"/>
                <a:chOff x="852" y="1518"/>
                <a:chExt cx="195" cy="336"/>
              </a:xfrm>
            </p:grpSpPr>
            <p:sp>
              <p:nvSpPr>
                <p:cNvPr id="51238" name="Line 108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39" name="Line 109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40" name="Line 110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1218" name="Line 111"/>
              <p:cNvSpPr>
                <a:spLocks noChangeShapeType="1"/>
              </p:cNvSpPr>
              <p:nvPr/>
            </p:nvSpPr>
            <p:spPr bwMode="auto">
              <a:xfrm>
                <a:off x="120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9" name="Line 112"/>
              <p:cNvSpPr>
                <a:spLocks noChangeShapeType="1"/>
              </p:cNvSpPr>
              <p:nvPr/>
            </p:nvSpPr>
            <p:spPr bwMode="auto">
              <a:xfrm flipH="1">
                <a:off x="1173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0" name="Line 113"/>
              <p:cNvSpPr>
                <a:spLocks noChangeShapeType="1"/>
              </p:cNvSpPr>
              <p:nvPr/>
            </p:nvSpPr>
            <p:spPr bwMode="auto">
              <a:xfrm flipH="1">
                <a:off x="1095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1" name="Line 114"/>
              <p:cNvSpPr>
                <a:spLocks noChangeShapeType="1"/>
              </p:cNvSpPr>
              <p:nvPr/>
            </p:nvSpPr>
            <p:spPr bwMode="auto">
              <a:xfrm>
                <a:off x="1959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2" name="Line 115"/>
              <p:cNvSpPr>
                <a:spLocks noChangeShapeType="1"/>
              </p:cNvSpPr>
              <p:nvPr/>
            </p:nvSpPr>
            <p:spPr bwMode="auto">
              <a:xfrm flipH="1">
                <a:off x="1920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3" name="Line 116"/>
              <p:cNvSpPr>
                <a:spLocks noChangeShapeType="1"/>
              </p:cNvSpPr>
              <p:nvPr/>
            </p:nvSpPr>
            <p:spPr bwMode="auto">
              <a:xfrm flipH="1">
                <a:off x="1815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4" name="Line 117"/>
              <p:cNvSpPr>
                <a:spLocks noChangeShapeType="1"/>
              </p:cNvSpPr>
              <p:nvPr/>
            </p:nvSpPr>
            <p:spPr bwMode="auto">
              <a:xfrm flipH="1">
                <a:off x="1680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Line 118"/>
              <p:cNvSpPr>
                <a:spLocks noChangeShapeType="1"/>
              </p:cNvSpPr>
              <p:nvPr/>
            </p:nvSpPr>
            <p:spPr bwMode="auto">
              <a:xfrm flipH="1">
                <a:off x="2814" y="1548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6" name="Line 119"/>
              <p:cNvSpPr>
                <a:spLocks noChangeShapeType="1"/>
              </p:cNvSpPr>
              <p:nvPr/>
            </p:nvSpPr>
            <p:spPr bwMode="auto">
              <a:xfrm flipH="1">
                <a:off x="1536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7" name="Line 120"/>
              <p:cNvSpPr>
                <a:spLocks noChangeShapeType="1"/>
              </p:cNvSpPr>
              <p:nvPr/>
            </p:nvSpPr>
            <p:spPr bwMode="auto">
              <a:xfrm flipH="1">
                <a:off x="2736" y="1536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228" name="Group 121"/>
              <p:cNvGrpSpPr>
                <a:grpSpLocks/>
              </p:cNvGrpSpPr>
              <p:nvPr/>
            </p:nvGrpSpPr>
            <p:grpSpPr bwMode="auto">
              <a:xfrm>
                <a:off x="2160" y="1518"/>
                <a:ext cx="195" cy="336"/>
                <a:chOff x="852" y="1518"/>
                <a:chExt cx="195" cy="336"/>
              </a:xfrm>
            </p:grpSpPr>
            <p:sp>
              <p:nvSpPr>
                <p:cNvPr id="51235" name="Line 122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36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37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1229" name="Line 125"/>
              <p:cNvSpPr>
                <a:spLocks noChangeShapeType="1"/>
              </p:cNvSpPr>
              <p:nvPr/>
            </p:nvSpPr>
            <p:spPr bwMode="auto">
              <a:xfrm>
                <a:off x="258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0" name="Line 126"/>
              <p:cNvSpPr>
                <a:spLocks noChangeShapeType="1"/>
              </p:cNvSpPr>
              <p:nvPr/>
            </p:nvSpPr>
            <p:spPr bwMode="auto">
              <a:xfrm flipH="1">
                <a:off x="2526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1" name="Line 127"/>
              <p:cNvSpPr>
                <a:spLocks noChangeShapeType="1"/>
              </p:cNvSpPr>
              <p:nvPr/>
            </p:nvSpPr>
            <p:spPr bwMode="auto">
              <a:xfrm flipH="1">
                <a:off x="2448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2" name="Line 128"/>
              <p:cNvSpPr>
                <a:spLocks noChangeShapeType="1"/>
              </p:cNvSpPr>
              <p:nvPr/>
            </p:nvSpPr>
            <p:spPr bwMode="auto">
              <a:xfrm>
                <a:off x="3072" y="1536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3" name="Line 129"/>
              <p:cNvSpPr>
                <a:spLocks noChangeShapeType="1"/>
              </p:cNvSpPr>
              <p:nvPr/>
            </p:nvSpPr>
            <p:spPr bwMode="auto">
              <a:xfrm flipH="1">
                <a:off x="3033" y="1536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4" name="Line 130"/>
              <p:cNvSpPr>
                <a:spLocks noChangeShapeType="1"/>
              </p:cNvSpPr>
              <p:nvPr/>
            </p:nvSpPr>
            <p:spPr bwMode="auto">
              <a:xfrm flipH="1">
                <a:off x="2928" y="1536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51204" name="Rectangle 13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Speeding Up the Time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1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1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8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548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548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8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548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548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8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548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548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0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877" name="Rectangle 77"/>
          <p:cNvSpPr>
            <a:spLocks noChangeArrowheads="1"/>
          </p:cNvSpPr>
          <p:nvPr/>
        </p:nvSpPr>
        <p:spPr bwMode="auto">
          <a:xfrm>
            <a:off x="990600" y="3733800"/>
            <a:ext cx="77485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/>
              <a:t>Perhaps because these solutions are not valid </a:t>
            </a:r>
            <a:br>
              <a:rPr lang="en-US" altLang="en-US"/>
            </a:br>
            <a:r>
              <a:rPr lang="en-US" altLang="en-US"/>
              <a:t>or not highly valued.</a:t>
            </a:r>
          </a:p>
        </p:txBody>
      </p:sp>
      <p:sp>
        <p:nvSpPr>
          <p:cNvPr id="52227" name="Rectangle 78"/>
          <p:cNvSpPr>
            <a:spLocks noChangeArrowheads="1"/>
          </p:cNvSpPr>
          <p:nvPr/>
        </p:nvSpPr>
        <p:spPr bwMode="auto">
          <a:xfrm>
            <a:off x="533400" y="3200400"/>
            <a:ext cx="914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Sometimes entire an branch can be pruned off.</a:t>
            </a:r>
          </a:p>
        </p:txBody>
      </p:sp>
      <p:sp>
        <p:nvSpPr>
          <p:cNvPr id="1356879" name="Rectangle 79"/>
          <p:cNvSpPr>
            <a:spLocks noChangeArrowheads="1"/>
          </p:cNvSpPr>
          <p:nvPr/>
        </p:nvSpPr>
        <p:spPr bwMode="auto">
          <a:xfrm>
            <a:off x="533400" y="4784725"/>
            <a:ext cx="7848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spcBef>
                <a:spcPct val="50000"/>
              </a:spcBef>
              <a:buFontTx/>
              <a:buChar char="•"/>
            </a:pPr>
            <a:r>
              <a:rPr lang="en-US" altLang="en-US" sz="3200"/>
              <a:t>Or because there is at least one optimal solution elsewhere in the tree.</a:t>
            </a:r>
          </a:p>
        </p:txBody>
      </p:sp>
      <p:sp>
        <p:nvSpPr>
          <p:cNvPr id="1356881" name="Rectangle 81"/>
          <p:cNvSpPr>
            <a:spLocks noChangeArrowheads="1"/>
          </p:cNvSpPr>
          <p:nvPr/>
        </p:nvSpPr>
        <p:spPr bwMode="auto">
          <a:xfrm>
            <a:off x="990600" y="5821363"/>
            <a:ext cx="8382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/>
              <a:t>A Greedy algorithm prunes off all branches except the one that looks best. </a:t>
            </a:r>
          </a:p>
        </p:txBody>
      </p:sp>
      <p:grpSp>
        <p:nvGrpSpPr>
          <p:cNvPr id="52230" name="Group 82"/>
          <p:cNvGrpSpPr>
            <a:grpSpLocks/>
          </p:cNvGrpSpPr>
          <p:nvPr/>
        </p:nvGrpSpPr>
        <p:grpSpPr bwMode="auto">
          <a:xfrm>
            <a:off x="0" y="1219200"/>
            <a:ext cx="4967288" cy="1804988"/>
            <a:chOff x="0" y="768"/>
            <a:chExt cx="3129" cy="1137"/>
          </a:xfrm>
        </p:grpSpPr>
        <p:grpSp>
          <p:nvGrpSpPr>
            <p:cNvPr id="52250" name="Group 83"/>
            <p:cNvGrpSpPr>
              <a:grpSpLocks/>
            </p:cNvGrpSpPr>
            <p:nvPr/>
          </p:nvGrpSpPr>
          <p:grpSpPr bwMode="auto">
            <a:xfrm>
              <a:off x="833" y="768"/>
              <a:ext cx="1872" cy="432"/>
              <a:chOff x="833" y="768"/>
              <a:chExt cx="1872" cy="432"/>
            </a:xfrm>
          </p:grpSpPr>
          <p:sp>
            <p:nvSpPr>
              <p:cNvPr id="52299" name="Line 84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960" cy="432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Line 85"/>
              <p:cNvSpPr>
                <a:spLocks noChangeShapeType="1"/>
              </p:cNvSpPr>
              <p:nvPr/>
            </p:nvSpPr>
            <p:spPr bwMode="auto">
              <a:xfrm>
                <a:off x="1745" y="768"/>
                <a:ext cx="240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Line 86"/>
              <p:cNvSpPr>
                <a:spLocks noChangeShapeType="1"/>
              </p:cNvSpPr>
              <p:nvPr/>
            </p:nvSpPr>
            <p:spPr bwMode="auto">
              <a:xfrm flipH="1">
                <a:off x="1553" y="768"/>
                <a:ext cx="19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Line 87"/>
              <p:cNvSpPr>
                <a:spLocks noChangeShapeType="1"/>
              </p:cNvSpPr>
              <p:nvPr/>
            </p:nvSpPr>
            <p:spPr bwMode="auto">
              <a:xfrm flipH="1">
                <a:off x="833" y="768"/>
                <a:ext cx="912" cy="38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51" name="Group 88"/>
            <p:cNvGrpSpPr>
              <a:grpSpLocks/>
            </p:cNvGrpSpPr>
            <p:nvPr/>
          </p:nvGrpSpPr>
          <p:grpSpPr bwMode="auto">
            <a:xfrm>
              <a:off x="410" y="1149"/>
              <a:ext cx="2679" cy="387"/>
              <a:chOff x="921" y="1149"/>
              <a:chExt cx="2679" cy="387"/>
            </a:xfrm>
          </p:grpSpPr>
          <p:sp>
            <p:nvSpPr>
              <p:cNvPr id="52286" name="Line 89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Line 90"/>
              <p:cNvSpPr>
                <a:spLocks noChangeShapeType="1"/>
              </p:cNvSpPr>
              <p:nvPr/>
            </p:nvSpPr>
            <p:spPr bwMode="auto">
              <a:xfrm>
                <a:off x="1353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Line 91"/>
              <p:cNvSpPr>
                <a:spLocks noChangeShapeType="1"/>
              </p:cNvSpPr>
              <p:nvPr/>
            </p:nvSpPr>
            <p:spPr bwMode="auto">
              <a:xfrm flipH="1">
                <a:off x="1209" y="1155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Line 92"/>
              <p:cNvSpPr>
                <a:spLocks noChangeShapeType="1"/>
              </p:cNvSpPr>
              <p:nvPr/>
            </p:nvSpPr>
            <p:spPr bwMode="auto">
              <a:xfrm flipH="1">
                <a:off x="921" y="1155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Line 93"/>
              <p:cNvSpPr>
                <a:spLocks noChangeShapeType="1"/>
              </p:cNvSpPr>
              <p:nvPr/>
            </p:nvSpPr>
            <p:spPr bwMode="auto">
              <a:xfrm>
                <a:off x="2064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Line 94"/>
              <p:cNvSpPr>
                <a:spLocks noChangeShapeType="1"/>
              </p:cNvSpPr>
              <p:nvPr/>
            </p:nvSpPr>
            <p:spPr bwMode="auto">
              <a:xfrm flipH="1">
                <a:off x="1920" y="1152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Line 95"/>
              <p:cNvSpPr>
                <a:spLocks noChangeShapeType="1"/>
              </p:cNvSpPr>
              <p:nvPr/>
            </p:nvSpPr>
            <p:spPr bwMode="auto">
              <a:xfrm>
                <a:off x="2496" y="1149"/>
                <a:ext cx="96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Line 96"/>
              <p:cNvSpPr>
                <a:spLocks noChangeShapeType="1"/>
              </p:cNvSpPr>
              <p:nvPr/>
            </p:nvSpPr>
            <p:spPr bwMode="auto">
              <a:xfrm flipH="1">
                <a:off x="2448" y="1149"/>
                <a:ext cx="48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Line 97"/>
              <p:cNvSpPr>
                <a:spLocks noChangeShapeType="1"/>
              </p:cNvSpPr>
              <p:nvPr/>
            </p:nvSpPr>
            <p:spPr bwMode="auto">
              <a:xfrm flipH="1">
                <a:off x="2304" y="1149"/>
                <a:ext cx="192" cy="38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Line 98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38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Line 99"/>
              <p:cNvSpPr>
                <a:spLocks noChangeShapeType="1"/>
              </p:cNvSpPr>
              <p:nvPr/>
            </p:nvSpPr>
            <p:spPr bwMode="auto">
              <a:xfrm>
                <a:off x="3216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Line 100"/>
              <p:cNvSpPr>
                <a:spLocks noChangeShapeType="1"/>
              </p:cNvSpPr>
              <p:nvPr/>
            </p:nvSpPr>
            <p:spPr bwMode="auto">
              <a:xfrm flipH="1">
                <a:off x="3072" y="117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Line 101"/>
              <p:cNvSpPr>
                <a:spLocks noChangeShapeType="1"/>
              </p:cNvSpPr>
              <p:nvPr/>
            </p:nvSpPr>
            <p:spPr bwMode="auto">
              <a:xfrm flipH="1">
                <a:off x="2784" y="1173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52" name="Group 102"/>
            <p:cNvGrpSpPr>
              <a:grpSpLocks/>
            </p:cNvGrpSpPr>
            <p:nvPr/>
          </p:nvGrpSpPr>
          <p:grpSpPr bwMode="auto">
            <a:xfrm>
              <a:off x="0" y="1488"/>
              <a:ext cx="3129" cy="417"/>
              <a:chOff x="0" y="1488"/>
              <a:chExt cx="3129" cy="417"/>
            </a:xfrm>
          </p:grpSpPr>
          <p:sp>
            <p:nvSpPr>
              <p:cNvPr id="52253" name="Line 103"/>
              <p:cNvSpPr>
                <a:spLocks noChangeShapeType="1"/>
              </p:cNvSpPr>
              <p:nvPr/>
            </p:nvSpPr>
            <p:spPr bwMode="auto">
              <a:xfrm>
                <a:off x="711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Line 104"/>
              <p:cNvSpPr>
                <a:spLocks noChangeShapeType="1"/>
              </p:cNvSpPr>
              <p:nvPr/>
            </p:nvSpPr>
            <p:spPr bwMode="auto">
              <a:xfrm flipH="1">
                <a:off x="672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Line 105"/>
              <p:cNvSpPr>
                <a:spLocks noChangeShapeType="1"/>
              </p:cNvSpPr>
              <p:nvPr/>
            </p:nvSpPr>
            <p:spPr bwMode="auto">
              <a:xfrm flipH="1">
                <a:off x="567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Line 106"/>
              <p:cNvSpPr>
                <a:spLocks noChangeShapeType="1"/>
              </p:cNvSpPr>
              <p:nvPr/>
            </p:nvSpPr>
            <p:spPr bwMode="auto">
              <a:xfrm flipH="1">
                <a:off x="432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Line 107"/>
              <p:cNvSpPr>
                <a:spLocks noChangeShapeType="1"/>
              </p:cNvSpPr>
              <p:nvPr/>
            </p:nvSpPr>
            <p:spPr bwMode="auto">
              <a:xfrm>
                <a:off x="1422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Line 108"/>
              <p:cNvSpPr>
                <a:spLocks noChangeShapeType="1"/>
              </p:cNvSpPr>
              <p:nvPr/>
            </p:nvSpPr>
            <p:spPr bwMode="auto">
              <a:xfrm flipH="1">
                <a:off x="1392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Line 109"/>
              <p:cNvSpPr>
                <a:spLocks noChangeShapeType="1"/>
              </p:cNvSpPr>
              <p:nvPr/>
            </p:nvSpPr>
            <p:spPr bwMode="auto">
              <a:xfrm flipH="1">
                <a:off x="288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Line 110"/>
              <p:cNvSpPr>
                <a:spLocks noChangeShapeType="1"/>
              </p:cNvSpPr>
              <p:nvPr/>
            </p:nvSpPr>
            <p:spPr bwMode="auto">
              <a:xfrm flipH="1">
                <a:off x="0" y="1488"/>
                <a:ext cx="432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Line 111"/>
              <p:cNvSpPr>
                <a:spLocks noChangeShapeType="1"/>
              </p:cNvSpPr>
              <p:nvPr/>
            </p:nvSpPr>
            <p:spPr bwMode="auto">
              <a:xfrm flipH="1">
                <a:off x="1314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2262" name="Group 112"/>
              <p:cNvGrpSpPr>
                <a:grpSpLocks/>
              </p:cNvGrpSpPr>
              <p:nvPr/>
            </p:nvGrpSpPr>
            <p:grpSpPr bwMode="auto">
              <a:xfrm>
                <a:off x="852" y="1518"/>
                <a:ext cx="195" cy="336"/>
                <a:chOff x="852" y="1518"/>
                <a:chExt cx="195" cy="336"/>
              </a:xfrm>
            </p:grpSpPr>
            <p:sp>
              <p:nvSpPr>
                <p:cNvPr id="52283" name="Line 113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84" name="Line 114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85" name="Line 115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2263" name="Line 116"/>
              <p:cNvSpPr>
                <a:spLocks noChangeShapeType="1"/>
              </p:cNvSpPr>
              <p:nvPr/>
            </p:nvSpPr>
            <p:spPr bwMode="auto">
              <a:xfrm>
                <a:off x="120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Line 117"/>
              <p:cNvSpPr>
                <a:spLocks noChangeShapeType="1"/>
              </p:cNvSpPr>
              <p:nvPr/>
            </p:nvSpPr>
            <p:spPr bwMode="auto">
              <a:xfrm flipH="1">
                <a:off x="1173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Line 118"/>
              <p:cNvSpPr>
                <a:spLocks noChangeShapeType="1"/>
              </p:cNvSpPr>
              <p:nvPr/>
            </p:nvSpPr>
            <p:spPr bwMode="auto">
              <a:xfrm flipH="1">
                <a:off x="1095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Line 119"/>
              <p:cNvSpPr>
                <a:spLocks noChangeShapeType="1"/>
              </p:cNvSpPr>
              <p:nvPr/>
            </p:nvSpPr>
            <p:spPr bwMode="auto">
              <a:xfrm>
                <a:off x="1959" y="1503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Line 120"/>
              <p:cNvSpPr>
                <a:spLocks noChangeShapeType="1"/>
              </p:cNvSpPr>
              <p:nvPr/>
            </p:nvSpPr>
            <p:spPr bwMode="auto">
              <a:xfrm flipH="1">
                <a:off x="1920" y="1503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Line 121"/>
              <p:cNvSpPr>
                <a:spLocks noChangeShapeType="1"/>
              </p:cNvSpPr>
              <p:nvPr/>
            </p:nvSpPr>
            <p:spPr bwMode="auto">
              <a:xfrm flipH="1">
                <a:off x="1815" y="1503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Line 122"/>
              <p:cNvSpPr>
                <a:spLocks noChangeShapeType="1"/>
              </p:cNvSpPr>
              <p:nvPr/>
            </p:nvSpPr>
            <p:spPr bwMode="auto">
              <a:xfrm flipH="1">
                <a:off x="1680" y="1503"/>
                <a:ext cx="27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Line 123"/>
              <p:cNvSpPr>
                <a:spLocks noChangeShapeType="1"/>
              </p:cNvSpPr>
              <p:nvPr/>
            </p:nvSpPr>
            <p:spPr bwMode="auto">
              <a:xfrm flipH="1">
                <a:off x="2814" y="1548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Line 124"/>
              <p:cNvSpPr>
                <a:spLocks noChangeShapeType="1"/>
              </p:cNvSpPr>
              <p:nvPr/>
            </p:nvSpPr>
            <p:spPr bwMode="auto">
              <a:xfrm flipH="1">
                <a:off x="1536" y="1488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Line 125"/>
              <p:cNvSpPr>
                <a:spLocks noChangeShapeType="1"/>
              </p:cNvSpPr>
              <p:nvPr/>
            </p:nvSpPr>
            <p:spPr bwMode="auto">
              <a:xfrm flipH="1">
                <a:off x="2736" y="1536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2273" name="Group 126"/>
              <p:cNvGrpSpPr>
                <a:grpSpLocks/>
              </p:cNvGrpSpPr>
              <p:nvPr/>
            </p:nvGrpSpPr>
            <p:grpSpPr bwMode="auto">
              <a:xfrm>
                <a:off x="2160" y="1518"/>
                <a:ext cx="195" cy="336"/>
                <a:chOff x="852" y="1518"/>
                <a:chExt cx="195" cy="336"/>
              </a:xfrm>
            </p:grpSpPr>
            <p:sp>
              <p:nvSpPr>
                <p:cNvPr id="52280" name="Line 127"/>
                <p:cNvSpPr>
                  <a:spLocks noChangeShapeType="1"/>
                </p:cNvSpPr>
                <p:nvPr/>
              </p:nvSpPr>
              <p:spPr bwMode="auto">
                <a:xfrm>
                  <a:off x="981" y="1530"/>
                  <a:ext cx="6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81" name="Line 128"/>
                <p:cNvSpPr>
                  <a:spLocks noChangeShapeType="1"/>
                </p:cNvSpPr>
                <p:nvPr/>
              </p:nvSpPr>
              <p:spPr bwMode="auto">
                <a:xfrm flipH="1">
                  <a:off x="951" y="1530"/>
                  <a:ext cx="30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82" name="Line 129"/>
                <p:cNvSpPr>
                  <a:spLocks noChangeShapeType="1"/>
                </p:cNvSpPr>
                <p:nvPr/>
              </p:nvSpPr>
              <p:spPr bwMode="auto">
                <a:xfrm flipH="1">
                  <a:off x="852" y="1518"/>
                  <a:ext cx="126" cy="324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2274" name="Line 130"/>
              <p:cNvSpPr>
                <a:spLocks noChangeShapeType="1"/>
              </p:cNvSpPr>
              <p:nvPr/>
            </p:nvSpPr>
            <p:spPr bwMode="auto">
              <a:xfrm>
                <a:off x="2583" y="1500"/>
                <a:ext cx="6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Line 131"/>
              <p:cNvSpPr>
                <a:spLocks noChangeShapeType="1"/>
              </p:cNvSpPr>
              <p:nvPr/>
            </p:nvSpPr>
            <p:spPr bwMode="auto">
              <a:xfrm flipH="1">
                <a:off x="2526" y="1500"/>
                <a:ext cx="30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Line 132"/>
              <p:cNvSpPr>
                <a:spLocks noChangeShapeType="1"/>
              </p:cNvSpPr>
              <p:nvPr/>
            </p:nvSpPr>
            <p:spPr bwMode="auto">
              <a:xfrm flipH="1">
                <a:off x="2448" y="1488"/>
                <a:ext cx="126" cy="324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Line 133"/>
              <p:cNvSpPr>
                <a:spLocks noChangeShapeType="1"/>
              </p:cNvSpPr>
              <p:nvPr/>
            </p:nvSpPr>
            <p:spPr bwMode="auto">
              <a:xfrm>
                <a:off x="3072" y="1536"/>
                <a:ext cx="57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Line 134"/>
              <p:cNvSpPr>
                <a:spLocks noChangeShapeType="1"/>
              </p:cNvSpPr>
              <p:nvPr/>
            </p:nvSpPr>
            <p:spPr bwMode="auto">
              <a:xfrm flipH="1">
                <a:off x="3033" y="1536"/>
                <a:ext cx="39" cy="36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Line 135"/>
              <p:cNvSpPr>
                <a:spLocks noChangeShapeType="1"/>
              </p:cNvSpPr>
              <p:nvPr/>
            </p:nvSpPr>
            <p:spPr bwMode="auto">
              <a:xfrm flipH="1">
                <a:off x="2928" y="1536"/>
                <a:ext cx="144" cy="36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2231" name="Group 136"/>
          <p:cNvGrpSpPr>
            <a:grpSpLocks/>
          </p:cNvGrpSpPr>
          <p:nvPr/>
        </p:nvGrpSpPr>
        <p:grpSpPr bwMode="auto">
          <a:xfrm>
            <a:off x="3505200" y="1295400"/>
            <a:ext cx="2057400" cy="2286000"/>
            <a:chOff x="96" y="960"/>
            <a:chExt cx="1296" cy="1440"/>
          </a:xfrm>
        </p:grpSpPr>
        <p:sp>
          <p:nvSpPr>
            <p:cNvPr id="52248" name="Line 137"/>
            <p:cNvSpPr>
              <a:spLocks noChangeShapeType="1"/>
            </p:cNvSpPr>
            <p:nvPr/>
          </p:nvSpPr>
          <p:spPr bwMode="auto">
            <a:xfrm>
              <a:off x="144" y="1008"/>
              <a:ext cx="1248" cy="124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Line 138"/>
            <p:cNvSpPr>
              <a:spLocks noChangeShapeType="1"/>
            </p:cNvSpPr>
            <p:nvPr/>
          </p:nvSpPr>
          <p:spPr bwMode="auto">
            <a:xfrm flipH="1">
              <a:off x="96" y="960"/>
              <a:ext cx="1104" cy="14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" name="Group 150"/>
          <p:cNvGrpSpPr>
            <a:grpSpLocks/>
          </p:cNvGrpSpPr>
          <p:nvPr/>
        </p:nvGrpSpPr>
        <p:grpSpPr bwMode="auto">
          <a:xfrm>
            <a:off x="228600" y="1219200"/>
            <a:ext cx="3200400" cy="2286000"/>
            <a:chOff x="144" y="768"/>
            <a:chExt cx="2016" cy="1440"/>
          </a:xfrm>
        </p:grpSpPr>
        <p:sp>
          <p:nvSpPr>
            <p:cNvPr id="52237" name="Freeform 145"/>
            <p:cNvSpPr>
              <a:spLocks/>
            </p:cNvSpPr>
            <p:nvPr/>
          </p:nvSpPr>
          <p:spPr bwMode="auto">
            <a:xfrm>
              <a:off x="1536" y="768"/>
              <a:ext cx="192" cy="1056"/>
            </a:xfrm>
            <a:custGeom>
              <a:avLst/>
              <a:gdLst>
                <a:gd name="T0" fmla="*/ 192 w 192"/>
                <a:gd name="T1" fmla="*/ 0 h 1056"/>
                <a:gd name="T2" fmla="*/ 9 w 192"/>
                <a:gd name="T3" fmla="*/ 411 h 1056"/>
                <a:gd name="T4" fmla="*/ 137 w 192"/>
                <a:gd name="T5" fmla="*/ 750 h 1056"/>
                <a:gd name="T6" fmla="*/ 0 w 192"/>
                <a:gd name="T7" fmla="*/ 1056 h 10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1056"/>
                <a:gd name="T14" fmla="*/ 192 w 192"/>
                <a:gd name="T15" fmla="*/ 1056 h 10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1056">
                  <a:moveTo>
                    <a:pt x="192" y="0"/>
                  </a:moveTo>
                  <a:lnTo>
                    <a:pt x="9" y="411"/>
                  </a:lnTo>
                  <a:lnTo>
                    <a:pt x="137" y="750"/>
                  </a:lnTo>
                  <a:lnTo>
                    <a:pt x="0" y="1056"/>
                  </a:lnTo>
                </a:path>
              </a:pathLst>
            </a:custGeom>
            <a:noFill/>
            <a:ln w="254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2238" name="Group 149"/>
            <p:cNvGrpSpPr>
              <a:grpSpLocks/>
            </p:cNvGrpSpPr>
            <p:nvPr/>
          </p:nvGrpSpPr>
          <p:grpSpPr bwMode="auto">
            <a:xfrm>
              <a:off x="144" y="768"/>
              <a:ext cx="2016" cy="1440"/>
              <a:chOff x="144" y="768"/>
              <a:chExt cx="2016" cy="1440"/>
            </a:xfrm>
          </p:grpSpPr>
          <p:grpSp>
            <p:nvGrpSpPr>
              <p:cNvPr id="52239" name="Group 139"/>
              <p:cNvGrpSpPr>
                <a:grpSpLocks/>
              </p:cNvGrpSpPr>
              <p:nvPr/>
            </p:nvGrpSpPr>
            <p:grpSpPr bwMode="auto">
              <a:xfrm>
                <a:off x="1344" y="1392"/>
                <a:ext cx="192" cy="528"/>
                <a:chOff x="1584" y="1776"/>
                <a:chExt cx="336" cy="480"/>
              </a:xfrm>
            </p:grpSpPr>
            <p:sp>
              <p:nvSpPr>
                <p:cNvPr id="52246" name="Line 140"/>
                <p:cNvSpPr>
                  <a:spLocks noChangeShapeType="1"/>
                </p:cNvSpPr>
                <p:nvPr/>
              </p:nvSpPr>
              <p:spPr bwMode="auto">
                <a:xfrm>
                  <a:off x="1584" y="1776"/>
                  <a:ext cx="336" cy="432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47" name="Line 141"/>
                <p:cNvSpPr>
                  <a:spLocks noChangeShapeType="1"/>
                </p:cNvSpPr>
                <p:nvPr/>
              </p:nvSpPr>
              <p:spPr bwMode="auto">
                <a:xfrm flipH="1">
                  <a:off x="1584" y="1776"/>
                  <a:ext cx="240" cy="48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2240" name="Group 142"/>
              <p:cNvGrpSpPr>
                <a:grpSpLocks/>
              </p:cNvGrpSpPr>
              <p:nvPr/>
            </p:nvGrpSpPr>
            <p:grpSpPr bwMode="auto">
              <a:xfrm>
                <a:off x="1776" y="1008"/>
                <a:ext cx="384" cy="912"/>
                <a:chOff x="1584" y="1776"/>
                <a:chExt cx="336" cy="480"/>
              </a:xfrm>
            </p:grpSpPr>
            <p:sp>
              <p:nvSpPr>
                <p:cNvPr id="52244" name="Line 143"/>
                <p:cNvSpPr>
                  <a:spLocks noChangeShapeType="1"/>
                </p:cNvSpPr>
                <p:nvPr/>
              </p:nvSpPr>
              <p:spPr bwMode="auto">
                <a:xfrm>
                  <a:off x="1584" y="1776"/>
                  <a:ext cx="336" cy="432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45" name="Line 144"/>
                <p:cNvSpPr>
                  <a:spLocks noChangeShapeType="1"/>
                </p:cNvSpPr>
                <p:nvPr/>
              </p:nvSpPr>
              <p:spPr bwMode="auto">
                <a:xfrm flipH="1">
                  <a:off x="1584" y="1776"/>
                  <a:ext cx="240" cy="48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2241" name="Group 146"/>
              <p:cNvGrpSpPr>
                <a:grpSpLocks/>
              </p:cNvGrpSpPr>
              <p:nvPr/>
            </p:nvGrpSpPr>
            <p:grpSpPr bwMode="auto">
              <a:xfrm>
                <a:off x="144" y="768"/>
                <a:ext cx="1296" cy="1440"/>
                <a:chOff x="96" y="960"/>
                <a:chExt cx="1296" cy="1440"/>
              </a:xfrm>
            </p:grpSpPr>
            <p:sp>
              <p:nvSpPr>
                <p:cNvPr id="52242" name="Line 147"/>
                <p:cNvSpPr>
                  <a:spLocks noChangeShapeType="1"/>
                </p:cNvSpPr>
                <p:nvPr/>
              </p:nvSpPr>
              <p:spPr bwMode="auto">
                <a:xfrm>
                  <a:off x="144" y="1008"/>
                  <a:ext cx="1248" cy="1248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43" name="Line 148"/>
                <p:cNvSpPr>
                  <a:spLocks noChangeShapeType="1"/>
                </p:cNvSpPr>
                <p:nvPr/>
              </p:nvSpPr>
              <p:spPr bwMode="auto">
                <a:xfrm flipH="1">
                  <a:off x="96" y="960"/>
                  <a:ext cx="1104" cy="144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4" name="Group 69"/>
          <p:cNvGrpSpPr>
            <a:grpSpLocks/>
          </p:cNvGrpSpPr>
          <p:nvPr/>
        </p:nvGrpSpPr>
        <p:grpSpPr bwMode="auto">
          <a:xfrm>
            <a:off x="838200" y="2209800"/>
            <a:ext cx="533400" cy="762000"/>
            <a:chOff x="1584" y="1776"/>
            <a:chExt cx="336" cy="480"/>
          </a:xfrm>
        </p:grpSpPr>
        <p:sp>
          <p:nvSpPr>
            <p:cNvPr id="52235" name="Line 70"/>
            <p:cNvSpPr>
              <a:spLocks noChangeShapeType="1"/>
            </p:cNvSpPr>
            <p:nvPr/>
          </p:nvSpPr>
          <p:spPr bwMode="auto">
            <a:xfrm>
              <a:off x="1584" y="1776"/>
              <a:ext cx="336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6" name="Line 71"/>
            <p:cNvSpPr>
              <a:spLocks noChangeShapeType="1"/>
            </p:cNvSpPr>
            <p:nvPr/>
          </p:nvSpPr>
          <p:spPr bwMode="auto">
            <a:xfrm flipH="1">
              <a:off x="1584" y="1776"/>
              <a:ext cx="24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2234" name="Rectangle 153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Speeding Up the Time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568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568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568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568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568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568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6877" grpId="0" autoUpdateAnimBg="0"/>
      <p:bldP spid="1356879" grpId="0"/>
      <p:bldP spid="1356881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226" name="Rectangle 2"/>
          <p:cNvSpPr>
            <a:spLocks noChangeArrowheads="1"/>
          </p:cNvSpPr>
          <p:nvPr/>
        </p:nvSpPr>
        <p:spPr bwMode="auto">
          <a:xfrm>
            <a:off x="457200" y="2133600"/>
            <a:ext cx="8763000" cy="2773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/>
              <a:t>Remembers the solutions for the sub-instances  </a:t>
            </a:r>
            <a:br>
              <a:rPr lang="en-US" altLang="en-US"/>
            </a:br>
            <a:r>
              <a:rPr lang="en-US" altLang="en-US"/>
              <a:t>so that if ever it needs to be solved again, </a:t>
            </a:r>
            <a:br>
              <a:rPr lang="en-US" altLang="en-US"/>
            </a:br>
            <a:r>
              <a:rPr lang="en-US" altLang="en-US"/>
              <a:t>the  answer can be used. 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/>
              <a:t>This effectively prunes off this later branch of the classification tree.</a:t>
            </a:r>
          </a:p>
        </p:txBody>
      </p:sp>
      <p:sp>
        <p:nvSpPr>
          <p:cNvPr id="53251" name="Rectangle 3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Speeding Up the Time</a:t>
            </a:r>
          </a:p>
        </p:txBody>
      </p:sp>
      <p:sp>
        <p:nvSpPr>
          <p:cNvPr id="53252" name="Rectangle 4"/>
          <p:cNvSpPr>
            <a:spLocks noChangeArrowheads="1"/>
          </p:cNvSpPr>
          <p:nvPr/>
        </p:nvSpPr>
        <p:spPr bwMode="auto">
          <a:xfrm>
            <a:off x="331788" y="1447800"/>
            <a:ext cx="23526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Memoization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3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3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32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32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32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32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2226" grpId="0" build="p" bldLvl="2" autoUpdateAnimBg="0"/>
      <p:bldP spid="53252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5427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6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</a:p>
        </p:txBody>
      </p:sp>
      <p:grpSp>
        <p:nvGrpSpPr>
          <p:cNvPr id="54277" name="Group 5"/>
          <p:cNvGrpSpPr>
            <a:grpSpLocks/>
          </p:cNvGrpSpPr>
          <p:nvPr/>
        </p:nvGrpSpPr>
        <p:grpSpPr bwMode="auto">
          <a:xfrm>
            <a:off x="4032250" y="4876800"/>
            <a:ext cx="539750" cy="914400"/>
            <a:chOff x="3309" y="2976"/>
            <a:chExt cx="484" cy="1010"/>
          </a:xfrm>
        </p:grpSpPr>
        <p:sp>
          <p:nvSpPr>
            <p:cNvPr id="5428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428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5428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429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429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429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429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5429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54278" name="Freeform 21"/>
          <p:cNvSpPr>
            <a:spLocks/>
          </p:cNvSpPr>
          <p:nvPr/>
        </p:nvSpPr>
        <p:spPr bwMode="auto">
          <a:xfrm>
            <a:off x="4267200" y="52578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58870" name="Text Box 22"/>
          <p:cNvSpPr txBox="1">
            <a:spLocks noChangeArrowheads="1"/>
          </p:cNvSpPr>
          <p:nvPr/>
        </p:nvSpPr>
        <p:spPr bwMode="auto">
          <a:xfrm>
            <a:off x="914400" y="2286000"/>
            <a:ext cx="7175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How many friends solve this sub-instance?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588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588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887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5529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s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</a:p>
        </p:txBody>
      </p:sp>
      <p:grpSp>
        <p:nvGrpSpPr>
          <p:cNvPr id="55301" name="Group 5"/>
          <p:cNvGrpSpPr>
            <a:grpSpLocks/>
          </p:cNvGrpSpPr>
          <p:nvPr/>
        </p:nvGrpSpPr>
        <p:grpSpPr bwMode="auto">
          <a:xfrm>
            <a:off x="4184650" y="2667000"/>
            <a:ext cx="539750" cy="914400"/>
            <a:chOff x="3309" y="2976"/>
            <a:chExt cx="484" cy="1010"/>
          </a:xfrm>
        </p:grpSpPr>
        <p:sp>
          <p:nvSpPr>
            <p:cNvPr id="55303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5304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55305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6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7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8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9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0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1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2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5313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5314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5315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5316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55317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55302" name="Freeform 21"/>
          <p:cNvSpPr>
            <a:spLocks/>
          </p:cNvSpPr>
          <p:nvPr/>
        </p:nvSpPr>
        <p:spPr bwMode="auto">
          <a:xfrm>
            <a:off x="4102100" y="3124200"/>
            <a:ext cx="546100" cy="29718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2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c</a:t>
            </a:r>
          </a:p>
        </p:txBody>
      </p:sp>
      <p:sp>
        <p:nvSpPr>
          <p:cNvPr id="17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9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1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4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u</a:t>
            </a:r>
          </a:p>
        </p:txBody>
      </p:sp>
      <p:sp>
        <p:nvSpPr>
          <p:cNvPr id="27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8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</a:p>
        </p:txBody>
      </p:sp>
      <p:sp>
        <p:nvSpPr>
          <p:cNvPr id="29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0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 err="1">
                <a:solidFill>
                  <a:srgbClr val="FFFFFF"/>
                </a:solidFill>
              </a:rPr>
              <a:t>i</a:t>
            </a:r>
            <a:endParaRPr lang="en-US" altLang="en-US" sz="2400" i="1" dirty="0">
              <a:solidFill>
                <a:srgbClr val="FFFFFF"/>
              </a:solidFill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25</a:t>
            </a:r>
          </a:p>
        </p:txBody>
      </p:sp>
      <p:sp>
        <p:nvSpPr>
          <p:cNvPr id="59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60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63" name="Freeform 62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>
              <a:solidFill>
                <a:srgbClr val="FFFFFF"/>
              </a:solidFill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9900"/>
                </a:solidFill>
              </a:rPr>
              <a:t>l=4</a:t>
            </a:r>
            <a:endParaRPr lang="en-US" altLang="en-US" sz="2800" dirty="0">
              <a:solidFill>
                <a:srgbClr val="FFFFFF"/>
              </a:solidFill>
            </a:endParaRPr>
          </a:p>
        </p:txBody>
      </p:sp>
      <p:sp>
        <p:nvSpPr>
          <p:cNvPr id="65" name="Freeform 64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 dirty="0">
              <a:solidFill>
                <a:srgbClr val="FFFFFF"/>
              </a:solidFill>
            </a:endParaRPr>
          </a:p>
        </p:txBody>
      </p:sp>
      <p:sp>
        <p:nvSpPr>
          <p:cNvPr id="99" name="Text Box 4"/>
          <p:cNvSpPr txBox="1">
            <a:spLocks noChangeArrowheads="1"/>
          </p:cNvSpPr>
          <p:nvPr/>
        </p:nvSpPr>
        <p:spPr bwMode="auto">
          <a:xfrm>
            <a:off x="1752600" y="76200"/>
            <a:ext cx="58039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dirty="0">
                <a:solidFill>
                  <a:srgbClr val="FFFF00"/>
                </a:solidFill>
              </a:rPr>
              <a:t>Dynamic Programming Algorithm</a:t>
            </a:r>
          </a:p>
        </p:txBody>
      </p:sp>
      <p:sp>
        <p:nvSpPr>
          <p:cNvPr id="100" name="Text Box 3"/>
          <p:cNvSpPr txBox="1">
            <a:spLocks noChangeArrowheads="1"/>
          </p:cNvSpPr>
          <p:nvPr/>
        </p:nvSpPr>
        <p:spPr bwMode="auto">
          <a:xfrm>
            <a:off x="1295400" y="651808"/>
            <a:ext cx="9525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Loop Invariant: For each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altLang="en-US" sz="2400" i="1" dirty="0" err="1">
                <a:solidFill>
                  <a:srgbClr val="FF9900"/>
                </a:solidFill>
                <a:sym typeface="Symbol"/>
              </a:rPr>
              <a:t>u,v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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, </a:t>
            </a:r>
            <a:endParaRPr lang="en-US" altLang="en-US" sz="2400" i="1" dirty="0">
              <a:solidFill>
                <a:srgbClr val="FFFFFF"/>
              </a:solidFill>
            </a:endParaRPr>
          </a:p>
          <a:p>
            <a:pPr lvl="1" eaLnBrk="1" hangingPunct="1"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</a:t>
            </a:r>
            <a:r>
              <a:rPr lang="en-US" altLang="en-US" sz="2400" i="1" dirty="0" err="1">
                <a:solidFill>
                  <a:srgbClr val="FF9900"/>
                </a:solidFill>
              </a:rPr>
              <a:t>u,v,l</a:t>
            </a:r>
            <a:r>
              <a:rPr lang="en-US" altLang="en-US" sz="2400" i="1" dirty="0">
                <a:solidFill>
                  <a:srgbClr val="FF9900"/>
                </a:solidFill>
              </a:rPr>
              <a:t>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=  </a:t>
            </a:r>
            <a:r>
              <a:rPr lang="en-US" altLang="en-US" sz="2400" dirty="0">
                <a:solidFill>
                  <a:srgbClr val="FFFFFF"/>
                </a:solidFill>
              </a:rPr>
              <a:t>a shortest path from </a:t>
            </a:r>
            <a:r>
              <a:rPr lang="en-US" altLang="en-US" sz="2400" i="1" dirty="0">
                <a:solidFill>
                  <a:srgbClr val="FFFFFF"/>
                </a:solidFill>
              </a:rPr>
              <a:t>u </a:t>
            </a:r>
            <a:r>
              <a:rPr lang="en-US" altLang="en-US" sz="2400" dirty="0">
                <a:solidFill>
                  <a:srgbClr val="FFFFFF"/>
                </a:solidFill>
              </a:rPr>
              <a:t>to</a:t>
            </a:r>
            <a:r>
              <a:rPr lang="en-US" altLang="en-US" sz="2400" i="1" dirty="0">
                <a:solidFill>
                  <a:srgbClr val="FFFFFF"/>
                </a:solidFill>
              </a:rPr>
              <a:t> v</a:t>
            </a:r>
            <a:r>
              <a:rPr lang="en-US" altLang="en-US" sz="2400" dirty="0">
                <a:solidFill>
                  <a:srgbClr val="FFFFFF"/>
                </a:solidFill>
              </a:rPr>
              <a:t> with </a:t>
            </a:r>
            <a:r>
              <a:rPr lang="en-US" altLang="en-US" sz="2400" dirty="0">
                <a:solidFill>
                  <a:srgbClr val="FF9900"/>
                </a:solidFill>
                <a:latin typeface="Times New Roman"/>
                <a:cs typeface="Times New Roman"/>
              </a:rPr>
              <a:t>≤</a:t>
            </a:r>
            <a:r>
              <a:rPr lang="en-US" altLang="en-US" sz="2400" i="1" dirty="0">
                <a:solidFill>
                  <a:srgbClr val="FF9900"/>
                </a:solidFill>
              </a:rPr>
              <a:t>l</a:t>
            </a:r>
            <a:r>
              <a:rPr lang="en-US" altLang="en-US" sz="2400" dirty="0">
                <a:solidFill>
                  <a:srgbClr val="FF9900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edges</a:t>
            </a:r>
            <a:endParaRPr lang="en-US" sz="2400" dirty="0">
              <a:solidFill>
                <a:srgbClr val="FFFFFF"/>
              </a:solidFill>
            </a:endParaRPr>
          </a:p>
        </p:txBody>
      </p:sp>
      <p:grpSp>
        <p:nvGrpSpPr>
          <p:cNvPr id="106" name="Group 19"/>
          <p:cNvGrpSpPr>
            <a:grpSpLocks/>
          </p:cNvGrpSpPr>
          <p:nvPr/>
        </p:nvGrpSpPr>
        <p:grpSpPr bwMode="auto">
          <a:xfrm>
            <a:off x="90050" y="651808"/>
            <a:ext cx="1221075" cy="943167"/>
            <a:chOff x="1224" y="2623"/>
            <a:chExt cx="2280" cy="1785"/>
          </a:xfrm>
        </p:grpSpPr>
        <p:sp>
          <p:nvSpPr>
            <p:cNvPr id="107" name="Freeform 20" descr="Green marble"/>
            <p:cNvSpPr>
              <a:spLocks/>
            </p:cNvSpPr>
            <p:nvPr/>
          </p:nvSpPr>
          <p:spPr bwMode="auto">
            <a:xfrm>
              <a:off x="1224" y="2623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en-US" sz="2800">
                <a:solidFill>
                  <a:srgbClr val="FFFFFF"/>
                </a:solidFill>
              </a:endParaRPr>
            </a:p>
          </p:txBody>
        </p:sp>
        <p:grpSp>
          <p:nvGrpSpPr>
            <p:cNvPr id="108" name="Group 21"/>
            <p:cNvGrpSpPr>
              <a:grpSpLocks/>
            </p:cNvGrpSpPr>
            <p:nvPr/>
          </p:nvGrpSpPr>
          <p:grpSpPr bwMode="auto">
            <a:xfrm>
              <a:off x="1584" y="2688"/>
              <a:ext cx="1216" cy="1440"/>
              <a:chOff x="2641" y="1488"/>
              <a:chExt cx="2655" cy="2488"/>
            </a:xfrm>
          </p:grpSpPr>
          <p:grpSp>
            <p:nvGrpSpPr>
              <p:cNvPr id="109" name="Group 22"/>
              <p:cNvGrpSpPr>
                <a:grpSpLocks/>
              </p:cNvGrpSpPr>
              <p:nvPr/>
            </p:nvGrpSpPr>
            <p:grpSpPr bwMode="auto">
              <a:xfrm>
                <a:off x="2641" y="1488"/>
                <a:ext cx="2496" cy="2436"/>
                <a:chOff x="2641" y="1488"/>
                <a:chExt cx="2496" cy="2436"/>
              </a:xfrm>
            </p:grpSpPr>
            <p:sp>
              <p:nvSpPr>
                <p:cNvPr id="114" name="Freeform 23"/>
                <p:cNvSpPr>
                  <a:spLocks/>
                </p:cNvSpPr>
                <p:nvPr/>
              </p:nvSpPr>
              <p:spPr bwMode="auto">
                <a:xfrm>
                  <a:off x="3465" y="1900"/>
                  <a:ext cx="434" cy="514"/>
                </a:xfrm>
                <a:custGeom>
                  <a:avLst/>
                  <a:gdLst>
                    <a:gd name="T0" fmla="*/ 132 w 434"/>
                    <a:gd name="T1" fmla="*/ 186 h 514"/>
                    <a:gd name="T2" fmla="*/ 157 w 434"/>
                    <a:gd name="T3" fmla="*/ 114 h 514"/>
                    <a:gd name="T4" fmla="*/ 189 w 434"/>
                    <a:gd name="T5" fmla="*/ 42 h 514"/>
                    <a:gd name="T6" fmla="*/ 236 w 434"/>
                    <a:gd name="T7" fmla="*/ 6 h 514"/>
                    <a:gd name="T8" fmla="*/ 302 w 434"/>
                    <a:gd name="T9" fmla="*/ 0 h 514"/>
                    <a:gd name="T10" fmla="*/ 355 w 434"/>
                    <a:gd name="T11" fmla="*/ 24 h 514"/>
                    <a:gd name="T12" fmla="*/ 393 w 434"/>
                    <a:gd name="T13" fmla="*/ 63 h 514"/>
                    <a:gd name="T14" fmla="*/ 421 w 434"/>
                    <a:gd name="T15" fmla="*/ 135 h 514"/>
                    <a:gd name="T16" fmla="*/ 434 w 434"/>
                    <a:gd name="T17" fmla="*/ 222 h 514"/>
                    <a:gd name="T18" fmla="*/ 434 w 434"/>
                    <a:gd name="T19" fmla="*/ 312 h 514"/>
                    <a:gd name="T20" fmla="*/ 412 w 434"/>
                    <a:gd name="T21" fmla="*/ 411 h 514"/>
                    <a:gd name="T22" fmla="*/ 355 w 434"/>
                    <a:gd name="T23" fmla="*/ 474 h 514"/>
                    <a:gd name="T24" fmla="*/ 299 w 434"/>
                    <a:gd name="T25" fmla="*/ 514 h 514"/>
                    <a:gd name="T26" fmla="*/ 245 w 434"/>
                    <a:gd name="T27" fmla="*/ 510 h 514"/>
                    <a:gd name="T28" fmla="*/ 198 w 434"/>
                    <a:gd name="T29" fmla="*/ 468 h 514"/>
                    <a:gd name="T30" fmla="*/ 157 w 434"/>
                    <a:gd name="T31" fmla="*/ 396 h 514"/>
                    <a:gd name="T32" fmla="*/ 129 w 434"/>
                    <a:gd name="T33" fmla="*/ 333 h 514"/>
                    <a:gd name="T34" fmla="*/ 129 w 434"/>
                    <a:gd name="T35" fmla="*/ 252 h 514"/>
                    <a:gd name="T36" fmla="*/ 0 w 434"/>
                    <a:gd name="T37" fmla="*/ 234 h 514"/>
                    <a:gd name="T38" fmla="*/ 16 w 434"/>
                    <a:gd name="T39" fmla="*/ 189 h 514"/>
                    <a:gd name="T40" fmla="*/ 132 w 434"/>
                    <a:gd name="T41" fmla="*/ 186 h 5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4"/>
                    <a:gd name="T64" fmla="*/ 0 h 514"/>
                    <a:gd name="T65" fmla="*/ 434 w 434"/>
                    <a:gd name="T66" fmla="*/ 514 h 5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4" h="514">
                      <a:moveTo>
                        <a:pt x="132" y="186"/>
                      </a:moveTo>
                      <a:lnTo>
                        <a:pt x="157" y="114"/>
                      </a:lnTo>
                      <a:lnTo>
                        <a:pt x="189" y="42"/>
                      </a:lnTo>
                      <a:lnTo>
                        <a:pt x="236" y="6"/>
                      </a:lnTo>
                      <a:lnTo>
                        <a:pt x="302" y="0"/>
                      </a:lnTo>
                      <a:lnTo>
                        <a:pt x="355" y="24"/>
                      </a:lnTo>
                      <a:lnTo>
                        <a:pt x="393" y="63"/>
                      </a:lnTo>
                      <a:lnTo>
                        <a:pt x="421" y="135"/>
                      </a:lnTo>
                      <a:lnTo>
                        <a:pt x="434" y="222"/>
                      </a:lnTo>
                      <a:lnTo>
                        <a:pt x="434" y="312"/>
                      </a:lnTo>
                      <a:lnTo>
                        <a:pt x="412" y="411"/>
                      </a:lnTo>
                      <a:lnTo>
                        <a:pt x="355" y="474"/>
                      </a:lnTo>
                      <a:lnTo>
                        <a:pt x="299" y="514"/>
                      </a:lnTo>
                      <a:lnTo>
                        <a:pt x="245" y="510"/>
                      </a:lnTo>
                      <a:lnTo>
                        <a:pt x="198" y="468"/>
                      </a:lnTo>
                      <a:lnTo>
                        <a:pt x="157" y="396"/>
                      </a:lnTo>
                      <a:lnTo>
                        <a:pt x="129" y="333"/>
                      </a:lnTo>
                      <a:lnTo>
                        <a:pt x="129" y="252"/>
                      </a:lnTo>
                      <a:lnTo>
                        <a:pt x="0" y="234"/>
                      </a:lnTo>
                      <a:lnTo>
                        <a:pt x="16" y="189"/>
                      </a:lnTo>
                      <a:lnTo>
                        <a:pt x="132" y="18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5" name="Freeform 24"/>
                <p:cNvSpPr>
                  <a:spLocks/>
                </p:cNvSpPr>
                <p:nvPr/>
              </p:nvSpPr>
              <p:spPr bwMode="auto">
                <a:xfrm>
                  <a:off x="3752" y="1488"/>
                  <a:ext cx="566" cy="1154"/>
                </a:xfrm>
                <a:custGeom>
                  <a:avLst/>
                  <a:gdLst>
                    <a:gd name="T0" fmla="*/ 13 w 566"/>
                    <a:gd name="T1" fmla="*/ 1145 h 1154"/>
                    <a:gd name="T2" fmla="*/ 0 w 566"/>
                    <a:gd name="T3" fmla="*/ 1088 h 1154"/>
                    <a:gd name="T4" fmla="*/ 31 w 566"/>
                    <a:gd name="T5" fmla="*/ 1042 h 1154"/>
                    <a:gd name="T6" fmla="*/ 134 w 566"/>
                    <a:gd name="T7" fmla="*/ 988 h 1154"/>
                    <a:gd name="T8" fmla="*/ 226 w 566"/>
                    <a:gd name="T9" fmla="*/ 927 h 1154"/>
                    <a:gd name="T10" fmla="*/ 313 w 566"/>
                    <a:gd name="T11" fmla="*/ 827 h 1154"/>
                    <a:gd name="T12" fmla="*/ 432 w 566"/>
                    <a:gd name="T13" fmla="*/ 689 h 1154"/>
                    <a:gd name="T14" fmla="*/ 463 w 566"/>
                    <a:gd name="T15" fmla="*/ 634 h 1154"/>
                    <a:gd name="T16" fmla="*/ 479 w 566"/>
                    <a:gd name="T17" fmla="*/ 580 h 1154"/>
                    <a:gd name="T18" fmla="*/ 472 w 566"/>
                    <a:gd name="T19" fmla="*/ 526 h 1154"/>
                    <a:gd name="T20" fmla="*/ 444 w 566"/>
                    <a:gd name="T21" fmla="*/ 426 h 1154"/>
                    <a:gd name="T22" fmla="*/ 376 w 566"/>
                    <a:gd name="T23" fmla="*/ 299 h 1154"/>
                    <a:gd name="T24" fmla="*/ 301 w 566"/>
                    <a:gd name="T25" fmla="*/ 229 h 1154"/>
                    <a:gd name="T26" fmla="*/ 235 w 566"/>
                    <a:gd name="T27" fmla="*/ 190 h 1154"/>
                    <a:gd name="T28" fmla="*/ 181 w 566"/>
                    <a:gd name="T29" fmla="*/ 184 h 1154"/>
                    <a:gd name="T30" fmla="*/ 153 w 566"/>
                    <a:gd name="T31" fmla="*/ 190 h 1154"/>
                    <a:gd name="T32" fmla="*/ 150 w 566"/>
                    <a:gd name="T33" fmla="*/ 163 h 1154"/>
                    <a:gd name="T34" fmla="*/ 215 w 566"/>
                    <a:gd name="T35" fmla="*/ 154 h 1154"/>
                    <a:gd name="T36" fmla="*/ 291 w 566"/>
                    <a:gd name="T37" fmla="*/ 154 h 1154"/>
                    <a:gd name="T38" fmla="*/ 238 w 566"/>
                    <a:gd name="T39" fmla="*/ 93 h 1154"/>
                    <a:gd name="T40" fmla="*/ 206 w 566"/>
                    <a:gd name="T41" fmla="*/ 45 h 1154"/>
                    <a:gd name="T42" fmla="*/ 229 w 566"/>
                    <a:gd name="T43" fmla="*/ 27 h 1154"/>
                    <a:gd name="T44" fmla="*/ 313 w 566"/>
                    <a:gd name="T45" fmla="*/ 109 h 1154"/>
                    <a:gd name="T46" fmla="*/ 329 w 566"/>
                    <a:gd name="T47" fmla="*/ 121 h 1154"/>
                    <a:gd name="T48" fmla="*/ 313 w 566"/>
                    <a:gd name="T49" fmla="*/ 57 h 1154"/>
                    <a:gd name="T50" fmla="*/ 301 w 566"/>
                    <a:gd name="T51" fmla="*/ 9 h 1154"/>
                    <a:gd name="T52" fmla="*/ 313 w 566"/>
                    <a:gd name="T53" fmla="*/ 0 h 1154"/>
                    <a:gd name="T54" fmla="*/ 341 w 566"/>
                    <a:gd name="T55" fmla="*/ 9 h 1154"/>
                    <a:gd name="T56" fmla="*/ 366 w 566"/>
                    <a:gd name="T57" fmla="*/ 121 h 1154"/>
                    <a:gd name="T58" fmla="*/ 379 w 566"/>
                    <a:gd name="T59" fmla="*/ 118 h 1154"/>
                    <a:gd name="T60" fmla="*/ 379 w 566"/>
                    <a:gd name="T61" fmla="*/ 30 h 1154"/>
                    <a:gd name="T62" fmla="*/ 404 w 566"/>
                    <a:gd name="T63" fmla="*/ 21 h 1154"/>
                    <a:gd name="T64" fmla="*/ 422 w 566"/>
                    <a:gd name="T65" fmla="*/ 36 h 1154"/>
                    <a:gd name="T66" fmla="*/ 413 w 566"/>
                    <a:gd name="T67" fmla="*/ 154 h 1154"/>
                    <a:gd name="T68" fmla="*/ 407 w 566"/>
                    <a:gd name="T69" fmla="*/ 202 h 1154"/>
                    <a:gd name="T70" fmla="*/ 422 w 566"/>
                    <a:gd name="T71" fmla="*/ 299 h 1154"/>
                    <a:gd name="T72" fmla="*/ 472 w 566"/>
                    <a:gd name="T73" fmla="*/ 402 h 1154"/>
                    <a:gd name="T74" fmla="*/ 525 w 566"/>
                    <a:gd name="T75" fmla="*/ 520 h 1154"/>
                    <a:gd name="T76" fmla="*/ 566 w 566"/>
                    <a:gd name="T77" fmla="*/ 607 h 1154"/>
                    <a:gd name="T78" fmla="*/ 563 w 566"/>
                    <a:gd name="T79" fmla="*/ 652 h 1154"/>
                    <a:gd name="T80" fmla="*/ 488 w 566"/>
                    <a:gd name="T81" fmla="*/ 734 h 1154"/>
                    <a:gd name="T82" fmla="*/ 385 w 566"/>
                    <a:gd name="T83" fmla="*/ 836 h 1154"/>
                    <a:gd name="T84" fmla="*/ 301 w 566"/>
                    <a:gd name="T85" fmla="*/ 937 h 1154"/>
                    <a:gd name="T86" fmla="*/ 197 w 566"/>
                    <a:gd name="T87" fmla="*/ 1070 h 1154"/>
                    <a:gd name="T88" fmla="*/ 112 w 566"/>
                    <a:gd name="T89" fmla="*/ 1136 h 1154"/>
                    <a:gd name="T90" fmla="*/ 47 w 566"/>
                    <a:gd name="T91" fmla="*/ 1154 h 1154"/>
                    <a:gd name="T92" fmla="*/ 13 w 566"/>
                    <a:gd name="T93" fmla="*/ 1145 h 115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66"/>
                    <a:gd name="T142" fmla="*/ 0 h 1154"/>
                    <a:gd name="T143" fmla="*/ 566 w 566"/>
                    <a:gd name="T144" fmla="*/ 1154 h 115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66" h="1154">
                      <a:moveTo>
                        <a:pt x="13" y="1145"/>
                      </a:moveTo>
                      <a:lnTo>
                        <a:pt x="0" y="1088"/>
                      </a:lnTo>
                      <a:lnTo>
                        <a:pt x="31" y="1042"/>
                      </a:lnTo>
                      <a:lnTo>
                        <a:pt x="134" y="988"/>
                      </a:lnTo>
                      <a:lnTo>
                        <a:pt x="226" y="927"/>
                      </a:lnTo>
                      <a:lnTo>
                        <a:pt x="313" y="827"/>
                      </a:lnTo>
                      <a:lnTo>
                        <a:pt x="432" y="689"/>
                      </a:lnTo>
                      <a:lnTo>
                        <a:pt x="463" y="634"/>
                      </a:lnTo>
                      <a:lnTo>
                        <a:pt x="479" y="580"/>
                      </a:lnTo>
                      <a:lnTo>
                        <a:pt x="472" y="526"/>
                      </a:lnTo>
                      <a:lnTo>
                        <a:pt x="444" y="426"/>
                      </a:lnTo>
                      <a:lnTo>
                        <a:pt x="376" y="299"/>
                      </a:lnTo>
                      <a:lnTo>
                        <a:pt x="301" y="229"/>
                      </a:lnTo>
                      <a:lnTo>
                        <a:pt x="235" y="190"/>
                      </a:lnTo>
                      <a:lnTo>
                        <a:pt x="181" y="184"/>
                      </a:lnTo>
                      <a:lnTo>
                        <a:pt x="153" y="190"/>
                      </a:lnTo>
                      <a:lnTo>
                        <a:pt x="150" y="163"/>
                      </a:lnTo>
                      <a:lnTo>
                        <a:pt x="215" y="154"/>
                      </a:lnTo>
                      <a:lnTo>
                        <a:pt x="291" y="154"/>
                      </a:lnTo>
                      <a:lnTo>
                        <a:pt x="238" y="93"/>
                      </a:lnTo>
                      <a:lnTo>
                        <a:pt x="206" y="45"/>
                      </a:lnTo>
                      <a:lnTo>
                        <a:pt x="229" y="27"/>
                      </a:lnTo>
                      <a:lnTo>
                        <a:pt x="313" y="109"/>
                      </a:lnTo>
                      <a:lnTo>
                        <a:pt x="329" y="121"/>
                      </a:lnTo>
                      <a:lnTo>
                        <a:pt x="313" y="57"/>
                      </a:lnTo>
                      <a:lnTo>
                        <a:pt x="301" y="9"/>
                      </a:lnTo>
                      <a:lnTo>
                        <a:pt x="313" y="0"/>
                      </a:lnTo>
                      <a:lnTo>
                        <a:pt x="341" y="9"/>
                      </a:lnTo>
                      <a:lnTo>
                        <a:pt x="366" y="121"/>
                      </a:lnTo>
                      <a:lnTo>
                        <a:pt x="379" y="118"/>
                      </a:lnTo>
                      <a:lnTo>
                        <a:pt x="379" y="30"/>
                      </a:lnTo>
                      <a:lnTo>
                        <a:pt x="404" y="21"/>
                      </a:lnTo>
                      <a:lnTo>
                        <a:pt x="422" y="36"/>
                      </a:lnTo>
                      <a:lnTo>
                        <a:pt x="413" y="154"/>
                      </a:lnTo>
                      <a:lnTo>
                        <a:pt x="407" y="202"/>
                      </a:lnTo>
                      <a:lnTo>
                        <a:pt x="422" y="299"/>
                      </a:lnTo>
                      <a:lnTo>
                        <a:pt x="472" y="402"/>
                      </a:lnTo>
                      <a:lnTo>
                        <a:pt x="525" y="520"/>
                      </a:lnTo>
                      <a:lnTo>
                        <a:pt x="566" y="607"/>
                      </a:lnTo>
                      <a:lnTo>
                        <a:pt x="563" y="652"/>
                      </a:lnTo>
                      <a:lnTo>
                        <a:pt x="488" y="734"/>
                      </a:lnTo>
                      <a:lnTo>
                        <a:pt x="385" y="836"/>
                      </a:lnTo>
                      <a:lnTo>
                        <a:pt x="301" y="937"/>
                      </a:lnTo>
                      <a:lnTo>
                        <a:pt x="197" y="1070"/>
                      </a:lnTo>
                      <a:lnTo>
                        <a:pt x="112" y="1136"/>
                      </a:lnTo>
                      <a:lnTo>
                        <a:pt x="47" y="1154"/>
                      </a:lnTo>
                      <a:lnTo>
                        <a:pt x="13" y="1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6" name="Freeform 25"/>
                <p:cNvSpPr>
                  <a:spLocks/>
                </p:cNvSpPr>
                <p:nvPr/>
              </p:nvSpPr>
              <p:spPr bwMode="auto">
                <a:xfrm>
                  <a:off x="2641" y="2564"/>
                  <a:ext cx="1037" cy="581"/>
                </a:xfrm>
                <a:custGeom>
                  <a:avLst/>
                  <a:gdLst>
                    <a:gd name="T0" fmla="*/ 210 w 1037"/>
                    <a:gd name="T1" fmla="*/ 468 h 581"/>
                    <a:gd name="T2" fmla="*/ 361 w 1037"/>
                    <a:gd name="T3" fmla="*/ 462 h 581"/>
                    <a:gd name="T4" fmla="*/ 498 w 1037"/>
                    <a:gd name="T5" fmla="*/ 444 h 581"/>
                    <a:gd name="T6" fmla="*/ 583 w 1037"/>
                    <a:gd name="T7" fmla="*/ 423 h 581"/>
                    <a:gd name="T8" fmla="*/ 705 w 1037"/>
                    <a:gd name="T9" fmla="*/ 354 h 581"/>
                    <a:gd name="T10" fmla="*/ 792 w 1037"/>
                    <a:gd name="T11" fmla="*/ 288 h 581"/>
                    <a:gd name="T12" fmla="*/ 906 w 1037"/>
                    <a:gd name="T13" fmla="*/ 207 h 581"/>
                    <a:gd name="T14" fmla="*/ 959 w 1037"/>
                    <a:gd name="T15" fmla="*/ 156 h 581"/>
                    <a:gd name="T16" fmla="*/ 1000 w 1037"/>
                    <a:gd name="T17" fmla="*/ 120 h 581"/>
                    <a:gd name="T18" fmla="*/ 1037 w 1037"/>
                    <a:gd name="T19" fmla="*/ 81 h 581"/>
                    <a:gd name="T20" fmla="*/ 1037 w 1037"/>
                    <a:gd name="T21" fmla="*/ 39 h 581"/>
                    <a:gd name="T22" fmla="*/ 996 w 1037"/>
                    <a:gd name="T23" fmla="*/ 0 h 581"/>
                    <a:gd name="T24" fmla="*/ 971 w 1037"/>
                    <a:gd name="T25" fmla="*/ 9 h 581"/>
                    <a:gd name="T26" fmla="*/ 903 w 1037"/>
                    <a:gd name="T27" fmla="*/ 90 h 581"/>
                    <a:gd name="T28" fmla="*/ 828 w 1037"/>
                    <a:gd name="T29" fmla="*/ 183 h 581"/>
                    <a:gd name="T30" fmla="*/ 752 w 1037"/>
                    <a:gd name="T31" fmla="*/ 270 h 581"/>
                    <a:gd name="T32" fmla="*/ 642 w 1037"/>
                    <a:gd name="T33" fmla="*/ 342 h 581"/>
                    <a:gd name="T34" fmla="*/ 548 w 1037"/>
                    <a:gd name="T35" fmla="*/ 390 h 581"/>
                    <a:gd name="T36" fmla="*/ 445 w 1037"/>
                    <a:gd name="T37" fmla="*/ 414 h 581"/>
                    <a:gd name="T38" fmla="*/ 301 w 1037"/>
                    <a:gd name="T39" fmla="*/ 417 h 581"/>
                    <a:gd name="T40" fmla="*/ 216 w 1037"/>
                    <a:gd name="T41" fmla="*/ 417 h 581"/>
                    <a:gd name="T42" fmla="*/ 144 w 1037"/>
                    <a:gd name="T43" fmla="*/ 363 h 581"/>
                    <a:gd name="T44" fmla="*/ 125 w 1037"/>
                    <a:gd name="T45" fmla="*/ 327 h 581"/>
                    <a:gd name="T46" fmla="*/ 94 w 1037"/>
                    <a:gd name="T47" fmla="*/ 327 h 581"/>
                    <a:gd name="T48" fmla="*/ 116 w 1037"/>
                    <a:gd name="T49" fmla="*/ 372 h 581"/>
                    <a:gd name="T50" fmla="*/ 150 w 1037"/>
                    <a:gd name="T51" fmla="*/ 414 h 581"/>
                    <a:gd name="T52" fmla="*/ 66 w 1037"/>
                    <a:gd name="T53" fmla="*/ 396 h 581"/>
                    <a:gd name="T54" fmla="*/ 3 w 1037"/>
                    <a:gd name="T55" fmla="*/ 387 h 581"/>
                    <a:gd name="T56" fmla="*/ 3 w 1037"/>
                    <a:gd name="T57" fmla="*/ 405 h 581"/>
                    <a:gd name="T58" fmla="*/ 59 w 1037"/>
                    <a:gd name="T59" fmla="*/ 417 h 581"/>
                    <a:gd name="T60" fmla="*/ 97 w 1037"/>
                    <a:gd name="T61" fmla="*/ 441 h 581"/>
                    <a:gd name="T62" fmla="*/ 131 w 1037"/>
                    <a:gd name="T63" fmla="*/ 444 h 581"/>
                    <a:gd name="T64" fmla="*/ 78 w 1037"/>
                    <a:gd name="T65" fmla="*/ 462 h 581"/>
                    <a:gd name="T66" fmla="*/ 0 w 1037"/>
                    <a:gd name="T67" fmla="*/ 481 h 581"/>
                    <a:gd name="T68" fmla="*/ 3 w 1037"/>
                    <a:gd name="T69" fmla="*/ 499 h 581"/>
                    <a:gd name="T70" fmla="*/ 28 w 1037"/>
                    <a:gd name="T71" fmla="*/ 505 h 581"/>
                    <a:gd name="T72" fmla="*/ 103 w 1037"/>
                    <a:gd name="T73" fmla="*/ 481 h 581"/>
                    <a:gd name="T74" fmla="*/ 150 w 1037"/>
                    <a:gd name="T75" fmla="*/ 477 h 581"/>
                    <a:gd name="T76" fmla="*/ 122 w 1037"/>
                    <a:gd name="T77" fmla="*/ 505 h 581"/>
                    <a:gd name="T78" fmla="*/ 78 w 1037"/>
                    <a:gd name="T79" fmla="*/ 550 h 581"/>
                    <a:gd name="T80" fmla="*/ 59 w 1037"/>
                    <a:gd name="T81" fmla="*/ 562 h 581"/>
                    <a:gd name="T82" fmla="*/ 75 w 1037"/>
                    <a:gd name="T83" fmla="*/ 581 h 581"/>
                    <a:gd name="T84" fmla="*/ 113 w 1037"/>
                    <a:gd name="T85" fmla="*/ 559 h 581"/>
                    <a:gd name="T86" fmla="*/ 163 w 1037"/>
                    <a:gd name="T87" fmla="*/ 514 h 581"/>
                    <a:gd name="T88" fmla="*/ 210 w 1037"/>
                    <a:gd name="T89" fmla="*/ 468 h 58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37"/>
                    <a:gd name="T136" fmla="*/ 0 h 581"/>
                    <a:gd name="T137" fmla="*/ 1037 w 1037"/>
                    <a:gd name="T138" fmla="*/ 581 h 58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37" h="581">
                      <a:moveTo>
                        <a:pt x="210" y="468"/>
                      </a:moveTo>
                      <a:lnTo>
                        <a:pt x="361" y="462"/>
                      </a:lnTo>
                      <a:lnTo>
                        <a:pt x="498" y="444"/>
                      </a:lnTo>
                      <a:lnTo>
                        <a:pt x="583" y="423"/>
                      </a:lnTo>
                      <a:lnTo>
                        <a:pt x="705" y="354"/>
                      </a:lnTo>
                      <a:lnTo>
                        <a:pt x="792" y="288"/>
                      </a:lnTo>
                      <a:lnTo>
                        <a:pt x="906" y="207"/>
                      </a:lnTo>
                      <a:lnTo>
                        <a:pt x="959" y="156"/>
                      </a:lnTo>
                      <a:lnTo>
                        <a:pt x="1000" y="120"/>
                      </a:lnTo>
                      <a:lnTo>
                        <a:pt x="1037" y="81"/>
                      </a:lnTo>
                      <a:lnTo>
                        <a:pt x="1037" y="39"/>
                      </a:lnTo>
                      <a:lnTo>
                        <a:pt x="996" y="0"/>
                      </a:lnTo>
                      <a:lnTo>
                        <a:pt x="971" y="9"/>
                      </a:lnTo>
                      <a:lnTo>
                        <a:pt x="903" y="90"/>
                      </a:lnTo>
                      <a:lnTo>
                        <a:pt x="828" y="183"/>
                      </a:lnTo>
                      <a:lnTo>
                        <a:pt x="752" y="270"/>
                      </a:lnTo>
                      <a:lnTo>
                        <a:pt x="642" y="342"/>
                      </a:lnTo>
                      <a:lnTo>
                        <a:pt x="548" y="390"/>
                      </a:lnTo>
                      <a:lnTo>
                        <a:pt x="445" y="414"/>
                      </a:lnTo>
                      <a:lnTo>
                        <a:pt x="301" y="417"/>
                      </a:lnTo>
                      <a:lnTo>
                        <a:pt x="216" y="417"/>
                      </a:lnTo>
                      <a:lnTo>
                        <a:pt x="144" y="363"/>
                      </a:lnTo>
                      <a:lnTo>
                        <a:pt x="125" y="327"/>
                      </a:lnTo>
                      <a:lnTo>
                        <a:pt x="94" y="327"/>
                      </a:lnTo>
                      <a:lnTo>
                        <a:pt x="116" y="372"/>
                      </a:lnTo>
                      <a:lnTo>
                        <a:pt x="150" y="414"/>
                      </a:lnTo>
                      <a:lnTo>
                        <a:pt x="66" y="396"/>
                      </a:lnTo>
                      <a:lnTo>
                        <a:pt x="3" y="387"/>
                      </a:lnTo>
                      <a:lnTo>
                        <a:pt x="3" y="405"/>
                      </a:lnTo>
                      <a:lnTo>
                        <a:pt x="59" y="417"/>
                      </a:lnTo>
                      <a:lnTo>
                        <a:pt x="97" y="441"/>
                      </a:lnTo>
                      <a:lnTo>
                        <a:pt x="131" y="444"/>
                      </a:lnTo>
                      <a:lnTo>
                        <a:pt x="78" y="462"/>
                      </a:lnTo>
                      <a:lnTo>
                        <a:pt x="0" y="481"/>
                      </a:lnTo>
                      <a:lnTo>
                        <a:pt x="3" y="499"/>
                      </a:lnTo>
                      <a:lnTo>
                        <a:pt x="28" y="505"/>
                      </a:lnTo>
                      <a:lnTo>
                        <a:pt x="103" y="481"/>
                      </a:lnTo>
                      <a:lnTo>
                        <a:pt x="150" y="477"/>
                      </a:lnTo>
                      <a:lnTo>
                        <a:pt x="122" y="505"/>
                      </a:lnTo>
                      <a:lnTo>
                        <a:pt x="78" y="550"/>
                      </a:lnTo>
                      <a:lnTo>
                        <a:pt x="59" y="562"/>
                      </a:lnTo>
                      <a:lnTo>
                        <a:pt x="75" y="581"/>
                      </a:lnTo>
                      <a:lnTo>
                        <a:pt x="113" y="559"/>
                      </a:lnTo>
                      <a:lnTo>
                        <a:pt x="163" y="514"/>
                      </a:lnTo>
                      <a:lnTo>
                        <a:pt x="210" y="46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7" name="Freeform 26"/>
                <p:cNvSpPr>
                  <a:spLocks/>
                </p:cNvSpPr>
                <p:nvPr/>
              </p:nvSpPr>
              <p:spPr bwMode="auto">
                <a:xfrm>
                  <a:off x="3596" y="2504"/>
                  <a:ext cx="608" cy="800"/>
                </a:xfrm>
                <a:custGeom>
                  <a:avLst/>
                  <a:gdLst>
                    <a:gd name="T0" fmla="*/ 38 w 608"/>
                    <a:gd name="T1" fmla="*/ 90 h 800"/>
                    <a:gd name="T2" fmla="*/ 63 w 608"/>
                    <a:gd name="T3" fmla="*/ 27 h 800"/>
                    <a:gd name="T4" fmla="*/ 104 w 608"/>
                    <a:gd name="T5" fmla="*/ 0 h 800"/>
                    <a:gd name="T6" fmla="*/ 141 w 608"/>
                    <a:gd name="T7" fmla="*/ 0 h 800"/>
                    <a:gd name="T8" fmla="*/ 179 w 608"/>
                    <a:gd name="T9" fmla="*/ 18 h 800"/>
                    <a:gd name="T10" fmla="*/ 216 w 608"/>
                    <a:gd name="T11" fmla="*/ 54 h 800"/>
                    <a:gd name="T12" fmla="*/ 235 w 608"/>
                    <a:gd name="T13" fmla="*/ 117 h 800"/>
                    <a:gd name="T14" fmla="*/ 245 w 608"/>
                    <a:gd name="T15" fmla="*/ 180 h 800"/>
                    <a:gd name="T16" fmla="*/ 263 w 608"/>
                    <a:gd name="T17" fmla="*/ 243 h 800"/>
                    <a:gd name="T18" fmla="*/ 298 w 608"/>
                    <a:gd name="T19" fmla="*/ 312 h 800"/>
                    <a:gd name="T20" fmla="*/ 357 w 608"/>
                    <a:gd name="T21" fmla="*/ 384 h 800"/>
                    <a:gd name="T22" fmla="*/ 415 w 608"/>
                    <a:gd name="T23" fmla="*/ 432 h 800"/>
                    <a:gd name="T24" fmla="*/ 499 w 608"/>
                    <a:gd name="T25" fmla="*/ 468 h 800"/>
                    <a:gd name="T26" fmla="*/ 571 w 608"/>
                    <a:gd name="T27" fmla="*/ 522 h 800"/>
                    <a:gd name="T28" fmla="*/ 608 w 608"/>
                    <a:gd name="T29" fmla="*/ 577 h 800"/>
                    <a:gd name="T30" fmla="*/ 602 w 608"/>
                    <a:gd name="T31" fmla="*/ 622 h 800"/>
                    <a:gd name="T32" fmla="*/ 593 w 608"/>
                    <a:gd name="T33" fmla="*/ 676 h 800"/>
                    <a:gd name="T34" fmla="*/ 565 w 608"/>
                    <a:gd name="T35" fmla="*/ 712 h 800"/>
                    <a:gd name="T36" fmla="*/ 518 w 608"/>
                    <a:gd name="T37" fmla="*/ 757 h 800"/>
                    <a:gd name="T38" fmla="*/ 449 w 608"/>
                    <a:gd name="T39" fmla="*/ 790 h 800"/>
                    <a:gd name="T40" fmla="*/ 396 w 608"/>
                    <a:gd name="T41" fmla="*/ 800 h 800"/>
                    <a:gd name="T42" fmla="*/ 320 w 608"/>
                    <a:gd name="T43" fmla="*/ 784 h 800"/>
                    <a:gd name="T44" fmla="*/ 251 w 608"/>
                    <a:gd name="T45" fmla="*/ 748 h 800"/>
                    <a:gd name="T46" fmla="*/ 179 w 608"/>
                    <a:gd name="T47" fmla="*/ 694 h 800"/>
                    <a:gd name="T48" fmla="*/ 129 w 608"/>
                    <a:gd name="T49" fmla="*/ 631 h 800"/>
                    <a:gd name="T50" fmla="*/ 82 w 608"/>
                    <a:gd name="T51" fmla="*/ 550 h 800"/>
                    <a:gd name="T52" fmla="*/ 44 w 608"/>
                    <a:gd name="T53" fmla="*/ 456 h 800"/>
                    <a:gd name="T54" fmla="*/ 19 w 608"/>
                    <a:gd name="T55" fmla="*/ 375 h 800"/>
                    <a:gd name="T56" fmla="*/ 7 w 608"/>
                    <a:gd name="T57" fmla="*/ 297 h 800"/>
                    <a:gd name="T58" fmla="*/ 0 w 608"/>
                    <a:gd name="T59" fmla="*/ 189 h 800"/>
                    <a:gd name="T60" fmla="*/ 19 w 608"/>
                    <a:gd name="T61" fmla="*/ 117 h 800"/>
                    <a:gd name="T62" fmla="*/ 38 w 608"/>
                    <a:gd name="T63" fmla="*/ 90 h 8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08"/>
                    <a:gd name="T97" fmla="*/ 0 h 800"/>
                    <a:gd name="T98" fmla="*/ 608 w 608"/>
                    <a:gd name="T99" fmla="*/ 800 h 8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08" h="800">
                      <a:moveTo>
                        <a:pt x="38" y="90"/>
                      </a:moveTo>
                      <a:lnTo>
                        <a:pt x="63" y="27"/>
                      </a:lnTo>
                      <a:lnTo>
                        <a:pt x="104" y="0"/>
                      </a:lnTo>
                      <a:lnTo>
                        <a:pt x="141" y="0"/>
                      </a:lnTo>
                      <a:lnTo>
                        <a:pt x="179" y="18"/>
                      </a:lnTo>
                      <a:lnTo>
                        <a:pt x="216" y="54"/>
                      </a:lnTo>
                      <a:lnTo>
                        <a:pt x="235" y="117"/>
                      </a:lnTo>
                      <a:lnTo>
                        <a:pt x="245" y="180"/>
                      </a:lnTo>
                      <a:lnTo>
                        <a:pt x="263" y="243"/>
                      </a:lnTo>
                      <a:lnTo>
                        <a:pt x="298" y="312"/>
                      </a:lnTo>
                      <a:lnTo>
                        <a:pt x="357" y="384"/>
                      </a:lnTo>
                      <a:lnTo>
                        <a:pt x="415" y="432"/>
                      </a:lnTo>
                      <a:lnTo>
                        <a:pt x="499" y="468"/>
                      </a:lnTo>
                      <a:lnTo>
                        <a:pt x="571" y="522"/>
                      </a:lnTo>
                      <a:lnTo>
                        <a:pt x="608" y="577"/>
                      </a:lnTo>
                      <a:lnTo>
                        <a:pt x="602" y="622"/>
                      </a:lnTo>
                      <a:lnTo>
                        <a:pt x="593" y="676"/>
                      </a:lnTo>
                      <a:lnTo>
                        <a:pt x="565" y="712"/>
                      </a:lnTo>
                      <a:lnTo>
                        <a:pt x="518" y="757"/>
                      </a:lnTo>
                      <a:lnTo>
                        <a:pt x="449" y="790"/>
                      </a:lnTo>
                      <a:lnTo>
                        <a:pt x="396" y="800"/>
                      </a:lnTo>
                      <a:lnTo>
                        <a:pt x="320" y="784"/>
                      </a:lnTo>
                      <a:lnTo>
                        <a:pt x="251" y="748"/>
                      </a:lnTo>
                      <a:lnTo>
                        <a:pt x="179" y="694"/>
                      </a:lnTo>
                      <a:lnTo>
                        <a:pt x="129" y="631"/>
                      </a:lnTo>
                      <a:lnTo>
                        <a:pt x="82" y="550"/>
                      </a:lnTo>
                      <a:lnTo>
                        <a:pt x="44" y="456"/>
                      </a:lnTo>
                      <a:lnTo>
                        <a:pt x="19" y="375"/>
                      </a:lnTo>
                      <a:lnTo>
                        <a:pt x="7" y="297"/>
                      </a:lnTo>
                      <a:lnTo>
                        <a:pt x="0" y="189"/>
                      </a:lnTo>
                      <a:lnTo>
                        <a:pt x="19" y="117"/>
                      </a:lnTo>
                      <a:lnTo>
                        <a:pt x="38" y="9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8" name="Freeform 27"/>
                <p:cNvSpPr>
                  <a:spLocks/>
                </p:cNvSpPr>
                <p:nvPr/>
              </p:nvSpPr>
              <p:spPr bwMode="auto">
                <a:xfrm>
                  <a:off x="4094" y="2846"/>
                  <a:ext cx="1043" cy="726"/>
                </a:xfrm>
                <a:custGeom>
                  <a:avLst/>
                  <a:gdLst>
                    <a:gd name="T0" fmla="*/ 116 w 1043"/>
                    <a:gd name="T1" fmla="*/ 230 h 726"/>
                    <a:gd name="T2" fmla="*/ 216 w 1043"/>
                    <a:gd name="T3" fmla="*/ 147 h 726"/>
                    <a:gd name="T4" fmla="*/ 338 w 1043"/>
                    <a:gd name="T5" fmla="*/ 72 h 726"/>
                    <a:gd name="T6" fmla="*/ 417 w 1043"/>
                    <a:gd name="T7" fmla="*/ 27 h 726"/>
                    <a:gd name="T8" fmla="*/ 479 w 1043"/>
                    <a:gd name="T9" fmla="*/ 12 h 726"/>
                    <a:gd name="T10" fmla="*/ 529 w 1043"/>
                    <a:gd name="T11" fmla="*/ 0 h 726"/>
                    <a:gd name="T12" fmla="*/ 573 w 1043"/>
                    <a:gd name="T13" fmla="*/ 18 h 726"/>
                    <a:gd name="T14" fmla="*/ 601 w 1043"/>
                    <a:gd name="T15" fmla="*/ 75 h 726"/>
                    <a:gd name="T16" fmla="*/ 620 w 1043"/>
                    <a:gd name="T17" fmla="*/ 230 h 726"/>
                    <a:gd name="T18" fmla="*/ 620 w 1043"/>
                    <a:gd name="T19" fmla="*/ 416 h 726"/>
                    <a:gd name="T20" fmla="*/ 620 w 1043"/>
                    <a:gd name="T21" fmla="*/ 536 h 726"/>
                    <a:gd name="T22" fmla="*/ 642 w 1043"/>
                    <a:gd name="T23" fmla="*/ 609 h 726"/>
                    <a:gd name="T24" fmla="*/ 686 w 1043"/>
                    <a:gd name="T25" fmla="*/ 597 h 726"/>
                    <a:gd name="T26" fmla="*/ 717 w 1043"/>
                    <a:gd name="T27" fmla="*/ 552 h 726"/>
                    <a:gd name="T28" fmla="*/ 779 w 1043"/>
                    <a:gd name="T29" fmla="*/ 500 h 726"/>
                    <a:gd name="T30" fmla="*/ 876 w 1043"/>
                    <a:gd name="T31" fmla="*/ 470 h 726"/>
                    <a:gd name="T32" fmla="*/ 943 w 1043"/>
                    <a:gd name="T33" fmla="*/ 470 h 726"/>
                    <a:gd name="T34" fmla="*/ 1043 w 1043"/>
                    <a:gd name="T35" fmla="*/ 488 h 726"/>
                    <a:gd name="T36" fmla="*/ 1037 w 1043"/>
                    <a:gd name="T37" fmla="*/ 524 h 726"/>
                    <a:gd name="T38" fmla="*/ 1015 w 1043"/>
                    <a:gd name="T39" fmla="*/ 555 h 726"/>
                    <a:gd name="T40" fmla="*/ 981 w 1043"/>
                    <a:gd name="T41" fmla="*/ 561 h 726"/>
                    <a:gd name="T42" fmla="*/ 943 w 1043"/>
                    <a:gd name="T43" fmla="*/ 542 h 726"/>
                    <a:gd name="T44" fmla="*/ 886 w 1043"/>
                    <a:gd name="T45" fmla="*/ 518 h 726"/>
                    <a:gd name="T46" fmla="*/ 829 w 1043"/>
                    <a:gd name="T47" fmla="*/ 518 h 726"/>
                    <a:gd name="T48" fmla="*/ 754 w 1043"/>
                    <a:gd name="T49" fmla="*/ 564 h 726"/>
                    <a:gd name="T50" fmla="*/ 708 w 1043"/>
                    <a:gd name="T51" fmla="*/ 633 h 726"/>
                    <a:gd name="T52" fmla="*/ 698 w 1043"/>
                    <a:gd name="T53" fmla="*/ 690 h 726"/>
                    <a:gd name="T54" fmla="*/ 679 w 1043"/>
                    <a:gd name="T55" fmla="*/ 726 h 726"/>
                    <a:gd name="T56" fmla="*/ 604 w 1043"/>
                    <a:gd name="T57" fmla="*/ 723 h 726"/>
                    <a:gd name="T58" fmla="*/ 601 w 1043"/>
                    <a:gd name="T59" fmla="*/ 669 h 726"/>
                    <a:gd name="T60" fmla="*/ 576 w 1043"/>
                    <a:gd name="T61" fmla="*/ 591 h 726"/>
                    <a:gd name="T62" fmla="*/ 567 w 1043"/>
                    <a:gd name="T63" fmla="*/ 509 h 726"/>
                    <a:gd name="T64" fmla="*/ 573 w 1043"/>
                    <a:gd name="T65" fmla="*/ 401 h 726"/>
                    <a:gd name="T66" fmla="*/ 564 w 1043"/>
                    <a:gd name="T67" fmla="*/ 248 h 726"/>
                    <a:gd name="T68" fmla="*/ 558 w 1043"/>
                    <a:gd name="T69" fmla="*/ 147 h 726"/>
                    <a:gd name="T70" fmla="*/ 539 w 1043"/>
                    <a:gd name="T71" fmla="*/ 111 h 726"/>
                    <a:gd name="T72" fmla="*/ 501 w 1043"/>
                    <a:gd name="T73" fmla="*/ 75 h 726"/>
                    <a:gd name="T74" fmla="*/ 461 w 1043"/>
                    <a:gd name="T75" fmla="*/ 75 h 726"/>
                    <a:gd name="T76" fmla="*/ 403 w 1043"/>
                    <a:gd name="T77" fmla="*/ 111 h 726"/>
                    <a:gd name="T78" fmla="*/ 328 w 1043"/>
                    <a:gd name="T79" fmla="*/ 181 h 726"/>
                    <a:gd name="T80" fmla="*/ 235 w 1043"/>
                    <a:gd name="T81" fmla="*/ 272 h 726"/>
                    <a:gd name="T82" fmla="*/ 141 w 1043"/>
                    <a:gd name="T83" fmla="*/ 356 h 726"/>
                    <a:gd name="T84" fmla="*/ 94 w 1043"/>
                    <a:gd name="T85" fmla="*/ 383 h 726"/>
                    <a:gd name="T86" fmla="*/ 38 w 1043"/>
                    <a:gd name="T87" fmla="*/ 383 h 726"/>
                    <a:gd name="T88" fmla="*/ 0 w 1043"/>
                    <a:gd name="T89" fmla="*/ 344 h 726"/>
                    <a:gd name="T90" fmla="*/ 3 w 1043"/>
                    <a:gd name="T91" fmla="*/ 281 h 726"/>
                    <a:gd name="T92" fmla="*/ 41 w 1043"/>
                    <a:gd name="T93" fmla="*/ 248 h 726"/>
                    <a:gd name="T94" fmla="*/ 84 w 1043"/>
                    <a:gd name="T95" fmla="*/ 239 h 726"/>
                    <a:gd name="T96" fmla="*/ 116 w 1043"/>
                    <a:gd name="T97" fmla="*/ 230 h 72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43"/>
                    <a:gd name="T148" fmla="*/ 0 h 726"/>
                    <a:gd name="T149" fmla="*/ 1043 w 1043"/>
                    <a:gd name="T150" fmla="*/ 726 h 72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43" h="726">
                      <a:moveTo>
                        <a:pt x="116" y="230"/>
                      </a:moveTo>
                      <a:lnTo>
                        <a:pt x="216" y="147"/>
                      </a:lnTo>
                      <a:lnTo>
                        <a:pt x="338" y="72"/>
                      </a:lnTo>
                      <a:lnTo>
                        <a:pt x="417" y="27"/>
                      </a:lnTo>
                      <a:lnTo>
                        <a:pt x="479" y="12"/>
                      </a:lnTo>
                      <a:lnTo>
                        <a:pt x="529" y="0"/>
                      </a:lnTo>
                      <a:lnTo>
                        <a:pt x="573" y="18"/>
                      </a:lnTo>
                      <a:lnTo>
                        <a:pt x="601" y="75"/>
                      </a:lnTo>
                      <a:lnTo>
                        <a:pt x="620" y="230"/>
                      </a:lnTo>
                      <a:lnTo>
                        <a:pt x="620" y="416"/>
                      </a:lnTo>
                      <a:lnTo>
                        <a:pt x="620" y="536"/>
                      </a:lnTo>
                      <a:lnTo>
                        <a:pt x="642" y="609"/>
                      </a:lnTo>
                      <a:lnTo>
                        <a:pt x="686" y="597"/>
                      </a:lnTo>
                      <a:lnTo>
                        <a:pt x="717" y="552"/>
                      </a:lnTo>
                      <a:lnTo>
                        <a:pt x="779" y="500"/>
                      </a:lnTo>
                      <a:lnTo>
                        <a:pt x="876" y="470"/>
                      </a:lnTo>
                      <a:lnTo>
                        <a:pt x="943" y="470"/>
                      </a:lnTo>
                      <a:lnTo>
                        <a:pt x="1043" y="488"/>
                      </a:lnTo>
                      <a:lnTo>
                        <a:pt x="1037" y="524"/>
                      </a:lnTo>
                      <a:lnTo>
                        <a:pt x="1015" y="555"/>
                      </a:lnTo>
                      <a:lnTo>
                        <a:pt x="981" y="561"/>
                      </a:lnTo>
                      <a:lnTo>
                        <a:pt x="943" y="542"/>
                      </a:lnTo>
                      <a:lnTo>
                        <a:pt x="886" y="518"/>
                      </a:lnTo>
                      <a:lnTo>
                        <a:pt x="829" y="518"/>
                      </a:lnTo>
                      <a:lnTo>
                        <a:pt x="754" y="564"/>
                      </a:lnTo>
                      <a:lnTo>
                        <a:pt x="708" y="633"/>
                      </a:lnTo>
                      <a:lnTo>
                        <a:pt x="698" y="690"/>
                      </a:lnTo>
                      <a:lnTo>
                        <a:pt x="679" y="726"/>
                      </a:lnTo>
                      <a:lnTo>
                        <a:pt x="604" y="723"/>
                      </a:lnTo>
                      <a:lnTo>
                        <a:pt x="601" y="669"/>
                      </a:lnTo>
                      <a:lnTo>
                        <a:pt x="576" y="591"/>
                      </a:lnTo>
                      <a:lnTo>
                        <a:pt x="567" y="509"/>
                      </a:lnTo>
                      <a:lnTo>
                        <a:pt x="573" y="401"/>
                      </a:lnTo>
                      <a:lnTo>
                        <a:pt x="564" y="248"/>
                      </a:lnTo>
                      <a:lnTo>
                        <a:pt x="558" y="147"/>
                      </a:lnTo>
                      <a:lnTo>
                        <a:pt x="539" y="111"/>
                      </a:lnTo>
                      <a:lnTo>
                        <a:pt x="501" y="75"/>
                      </a:lnTo>
                      <a:lnTo>
                        <a:pt x="461" y="75"/>
                      </a:lnTo>
                      <a:lnTo>
                        <a:pt x="403" y="111"/>
                      </a:lnTo>
                      <a:lnTo>
                        <a:pt x="328" y="181"/>
                      </a:lnTo>
                      <a:lnTo>
                        <a:pt x="235" y="272"/>
                      </a:lnTo>
                      <a:lnTo>
                        <a:pt x="141" y="356"/>
                      </a:lnTo>
                      <a:lnTo>
                        <a:pt x="94" y="383"/>
                      </a:lnTo>
                      <a:lnTo>
                        <a:pt x="38" y="383"/>
                      </a:lnTo>
                      <a:lnTo>
                        <a:pt x="0" y="344"/>
                      </a:lnTo>
                      <a:lnTo>
                        <a:pt x="3" y="281"/>
                      </a:lnTo>
                      <a:lnTo>
                        <a:pt x="41" y="248"/>
                      </a:lnTo>
                      <a:lnTo>
                        <a:pt x="84" y="239"/>
                      </a:lnTo>
                      <a:lnTo>
                        <a:pt x="116" y="23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9" name="Freeform 28"/>
                <p:cNvSpPr>
                  <a:spLocks/>
                </p:cNvSpPr>
                <p:nvPr/>
              </p:nvSpPr>
              <p:spPr bwMode="auto">
                <a:xfrm>
                  <a:off x="4038" y="3162"/>
                  <a:ext cx="713" cy="762"/>
                </a:xfrm>
                <a:custGeom>
                  <a:avLst/>
                  <a:gdLst>
                    <a:gd name="T0" fmla="*/ 0 w 713"/>
                    <a:gd name="T1" fmla="*/ 64 h 762"/>
                    <a:gd name="T2" fmla="*/ 22 w 713"/>
                    <a:gd name="T3" fmla="*/ 16 h 762"/>
                    <a:gd name="T4" fmla="*/ 69 w 713"/>
                    <a:gd name="T5" fmla="*/ 0 h 762"/>
                    <a:gd name="T6" fmla="*/ 134 w 713"/>
                    <a:gd name="T7" fmla="*/ 7 h 762"/>
                    <a:gd name="T8" fmla="*/ 150 w 713"/>
                    <a:gd name="T9" fmla="*/ 52 h 762"/>
                    <a:gd name="T10" fmla="*/ 125 w 713"/>
                    <a:gd name="T11" fmla="*/ 227 h 762"/>
                    <a:gd name="T12" fmla="*/ 122 w 713"/>
                    <a:gd name="T13" fmla="*/ 360 h 762"/>
                    <a:gd name="T14" fmla="*/ 116 w 713"/>
                    <a:gd name="T15" fmla="*/ 435 h 762"/>
                    <a:gd name="T16" fmla="*/ 116 w 713"/>
                    <a:gd name="T17" fmla="*/ 450 h 762"/>
                    <a:gd name="T18" fmla="*/ 131 w 713"/>
                    <a:gd name="T19" fmla="*/ 524 h 762"/>
                    <a:gd name="T20" fmla="*/ 172 w 713"/>
                    <a:gd name="T21" fmla="*/ 536 h 762"/>
                    <a:gd name="T22" fmla="*/ 225 w 713"/>
                    <a:gd name="T23" fmla="*/ 524 h 762"/>
                    <a:gd name="T24" fmla="*/ 303 w 713"/>
                    <a:gd name="T25" fmla="*/ 481 h 762"/>
                    <a:gd name="T26" fmla="*/ 387 w 713"/>
                    <a:gd name="T27" fmla="*/ 460 h 762"/>
                    <a:gd name="T28" fmla="*/ 482 w 713"/>
                    <a:gd name="T29" fmla="*/ 444 h 762"/>
                    <a:gd name="T30" fmla="*/ 585 w 713"/>
                    <a:gd name="T31" fmla="*/ 432 h 762"/>
                    <a:gd name="T32" fmla="*/ 660 w 713"/>
                    <a:gd name="T33" fmla="*/ 432 h 762"/>
                    <a:gd name="T34" fmla="*/ 694 w 713"/>
                    <a:gd name="T35" fmla="*/ 441 h 762"/>
                    <a:gd name="T36" fmla="*/ 713 w 713"/>
                    <a:gd name="T37" fmla="*/ 463 h 762"/>
                    <a:gd name="T38" fmla="*/ 704 w 713"/>
                    <a:gd name="T39" fmla="*/ 496 h 762"/>
                    <a:gd name="T40" fmla="*/ 657 w 713"/>
                    <a:gd name="T41" fmla="*/ 524 h 762"/>
                    <a:gd name="T42" fmla="*/ 613 w 713"/>
                    <a:gd name="T43" fmla="*/ 563 h 762"/>
                    <a:gd name="T44" fmla="*/ 572 w 713"/>
                    <a:gd name="T45" fmla="*/ 618 h 762"/>
                    <a:gd name="T46" fmla="*/ 547 w 713"/>
                    <a:gd name="T47" fmla="*/ 663 h 762"/>
                    <a:gd name="T48" fmla="*/ 526 w 713"/>
                    <a:gd name="T49" fmla="*/ 708 h 762"/>
                    <a:gd name="T50" fmla="*/ 510 w 713"/>
                    <a:gd name="T51" fmla="*/ 762 h 762"/>
                    <a:gd name="T52" fmla="*/ 488 w 713"/>
                    <a:gd name="T53" fmla="*/ 762 h 762"/>
                    <a:gd name="T54" fmla="*/ 469 w 713"/>
                    <a:gd name="T55" fmla="*/ 741 h 762"/>
                    <a:gd name="T56" fmla="*/ 462 w 713"/>
                    <a:gd name="T57" fmla="*/ 681 h 762"/>
                    <a:gd name="T58" fmla="*/ 507 w 713"/>
                    <a:gd name="T59" fmla="*/ 627 h 762"/>
                    <a:gd name="T60" fmla="*/ 566 w 713"/>
                    <a:gd name="T61" fmla="*/ 563 h 762"/>
                    <a:gd name="T62" fmla="*/ 622 w 713"/>
                    <a:gd name="T63" fmla="*/ 515 h 762"/>
                    <a:gd name="T64" fmla="*/ 647 w 713"/>
                    <a:gd name="T65" fmla="*/ 499 h 762"/>
                    <a:gd name="T66" fmla="*/ 657 w 713"/>
                    <a:gd name="T67" fmla="*/ 478 h 762"/>
                    <a:gd name="T68" fmla="*/ 632 w 713"/>
                    <a:gd name="T69" fmla="*/ 463 h 762"/>
                    <a:gd name="T70" fmla="*/ 547 w 713"/>
                    <a:gd name="T71" fmla="*/ 463 h 762"/>
                    <a:gd name="T72" fmla="*/ 440 w 713"/>
                    <a:gd name="T73" fmla="*/ 481 h 762"/>
                    <a:gd name="T74" fmla="*/ 356 w 713"/>
                    <a:gd name="T75" fmla="*/ 509 h 762"/>
                    <a:gd name="T76" fmla="*/ 265 w 713"/>
                    <a:gd name="T77" fmla="*/ 560 h 762"/>
                    <a:gd name="T78" fmla="*/ 187 w 713"/>
                    <a:gd name="T79" fmla="*/ 596 h 762"/>
                    <a:gd name="T80" fmla="*/ 103 w 713"/>
                    <a:gd name="T81" fmla="*/ 599 h 762"/>
                    <a:gd name="T82" fmla="*/ 69 w 713"/>
                    <a:gd name="T83" fmla="*/ 587 h 762"/>
                    <a:gd name="T84" fmla="*/ 50 w 713"/>
                    <a:gd name="T85" fmla="*/ 542 h 762"/>
                    <a:gd name="T86" fmla="*/ 37 w 713"/>
                    <a:gd name="T87" fmla="*/ 478 h 762"/>
                    <a:gd name="T88" fmla="*/ 31 w 713"/>
                    <a:gd name="T89" fmla="*/ 360 h 762"/>
                    <a:gd name="T90" fmla="*/ 19 w 713"/>
                    <a:gd name="T91" fmla="*/ 151 h 762"/>
                    <a:gd name="T92" fmla="*/ 0 w 713"/>
                    <a:gd name="T93" fmla="*/ 64 h 7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13"/>
                    <a:gd name="T142" fmla="*/ 0 h 762"/>
                    <a:gd name="T143" fmla="*/ 713 w 713"/>
                    <a:gd name="T144" fmla="*/ 762 h 762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13" h="762">
                      <a:moveTo>
                        <a:pt x="0" y="64"/>
                      </a:moveTo>
                      <a:lnTo>
                        <a:pt x="22" y="16"/>
                      </a:lnTo>
                      <a:lnTo>
                        <a:pt x="69" y="0"/>
                      </a:lnTo>
                      <a:lnTo>
                        <a:pt x="134" y="7"/>
                      </a:lnTo>
                      <a:lnTo>
                        <a:pt x="150" y="52"/>
                      </a:lnTo>
                      <a:lnTo>
                        <a:pt x="125" y="227"/>
                      </a:lnTo>
                      <a:lnTo>
                        <a:pt x="122" y="360"/>
                      </a:lnTo>
                      <a:lnTo>
                        <a:pt x="116" y="435"/>
                      </a:lnTo>
                      <a:lnTo>
                        <a:pt x="116" y="450"/>
                      </a:lnTo>
                      <a:lnTo>
                        <a:pt x="131" y="524"/>
                      </a:lnTo>
                      <a:lnTo>
                        <a:pt x="172" y="536"/>
                      </a:lnTo>
                      <a:lnTo>
                        <a:pt x="225" y="524"/>
                      </a:lnTo>
                      <a:lnTo>
                        <a:pt x="303" y="481"/>
                      </a:lnTo>
                      <a:lnTo>
                        <a:pt x="387" y="460"/>
                      </a:lnTo>
                      <a:lnTo>
                        <a:pt x="482" y="444"/>
                      </a:lnTo>
                      <a:lnTo>
                        <a:pt x="585" y="432"/>
                      </a:lnTo>
                      <a:lnTo>
                        <a:pt x="660" y="432"/>
                      </a:lnTo>
                      <a:lnTo>
                        <a:pt x="694" y="441"/>
                      </a:lnTo>
                      <a:lnTo>
                        <a:pt x="713" y="463"/>
                      </a:lnTo>
                      <a:lnTo>
                        <a:pt x="704" y="496"/>
                      </a:lnTo>
                      <a:lnTo>
                        <a:pt x="657" y="524"/>
                      </a:lnTo>
                      <a:lnTo>
                        <a:pt x="613" y="563"/>
                      </a:lnTo>
                      <a:lnTo>
                        <a:pt x="572" y="618"/>
                      </a:lnTo>
                      <a:lnTo>
                        <a:pt x="547" y="663"/>
                      </a:lnTo>
                      <a:lnTo>
                        <a:pt x="526" y="708"/>
                      </a:lnTo>
                      <a:lnTo>
                        <a:pt x="510" y="762"/>
                      </a:lnTo>
                      <a:lnTo>
                        <a:pt x="488" y="762"/>
                      </a:lnTo>
                      <a:lnTo>
                        <a:pt x="469" y="741"/>
                      </a:lnTo>
                      <a:lnTo>
                        <a:pt x="462" y="681"/>
                      </a:lnTo>
                      <a:lnTo>
                        <a:pt x="507" y="627"/>
                      </a:lnTo>
                      <a:lnTo>
                        <a:pt x="566" y="563"/>
                      </a:lnTo>
                      <a:lnTo>
                        <a:pt x="622" y="515"/>
                      </a:lnTo>
                      <a:lnTo>
                        <a:pt x="647" y="499"/>
                      </a:lnTo>
                      <a:lnTo>
                        <a:pt x="657" y="478"/>
                      </a:lnTo>
                      <a:lnTo>
                        <a:pt x="632" y="463"/>
                      </a:lnTo>
                      <a:lnTo>
                        <a:pt x="547" y="463"/>
                      </a:lnTo>
                      <a:lnTo>
                        <a:pt x="440" y="481"/>
                      </a:lnTo>
                      <a:lnTo>
                        <a:pt x="356" y="509"/>
                      </a:lnTo>
                      <a:lnTo>
                        <a:pt x="265" y="560"/>
                      </a:lnTo>
                      <a:lnTo>
                        <a:pt x="187" y="596"/>
                      </a:lnTo>
                      <a:lnTo>
                        <a:pt x="103" y="599"/>
                      </a:lnTo>
                      <a:lnTo>
                        <a:pt x="69" y="587"/>
                      </a:lnTo>
                      <a:lnTo>
                        <a:pt x="50" y="542"/>
                      </a:lnTo>
                      <a:lnTo>
                        <a:pt x="37" y="478"/>
                      </a:lnTo>
                      <a:lnTo>
                        <a:pt x="31" y="360"/>
                      </a:lnTo>
                      <a:lnTo>
                        <a:pt x="19" y="151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110" name="Group 29"/>
              <p:cNvGrpSpPr>
                <a:grpSpLocks/>
              </p:cNvGrpSpPr>
              <p:nvPr/>
            </p:nvGrpSpPr>
            <p:grpSpPr bwMode="auto">
              <a:xfrm>
                <a:off x="4864" y="3099"/>
                <a:ext cx="432" cy="877"/>
                <a:chOff x="4864" y="3099"/>
                <a:chExt cx="432" cy="877"/>
              </a:xfrm>
            </p:grpSpPr>
            <p:sp>
              <p:nvSpPr>
                <p:cNvPr id="111" name="Freeform 30"/>
                <p:cNvSpPr>
                  <a:spLocks/>
                </p:cNvSpPr>
                <p:nvPr/>
              </p:nvSpPr>
              <p:spPr bwMode="auto">
                <a:xfrm>
                  <a:off x="4956" y="3588"/>
                  <a:ext cx="340" cy="109"/>
                </a:xfrm>
                <a:custGeom>
                  <a:avLst/>
                  <a:gdLst>
                    <a:gd name="T0" fmla="*/ 340 w 340"/>
                    <a:gd name="T1" fmla="*/ 109 h 109"/>
                    <a:gd name="T2" fmla="*/ 165 w 340"/>
                    <a:gd name="T3" fmla="*/ 30 h 109"/>
                    <a:gd name="T4" fmla="*/ 48 w 340"/>
                    <a:gd name="T5" fmla="*/ 0 h 109"/>
                    <a:gd name="T6" fmla="*/ 10 w 340"/>
                    <a:gd name="T7" fmla="*/ 0 h 109"/>
                    <a:gd name="T8" fmla="*/ 0 w 340"/>
                    <a:gd name="T9" fmla="*/ 27 h 109"/>
                    <a:gd name="T10" fmla="*/ 22 w 340"/>
                    <a:gd name="T11" fmla="*/ 48 h 109"/>
                    <a:gd name="T12" fmla="*/ 70 w 340"/>
                    <a:gd name="T13" fmla="*/ 54 h 109"/>
                    <a:gd name="T14" fmla="*/ 184 w 340"/>
                    <a:gd name="T15" fmla="*/ 75 h 109"/>
                    <a:gd name="T16" fmla="*/ 340 w 340"/>
                    <a:gd name="T17" fmla="*/ 109 h 10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0"/>
                    <a:gd name="T28" fmla="*/ 0 h 109"/>
                    <a:gd name="T29" fmla="*/ 340 w 340"/>
                    <a:gd name="T30" fmla="*/ 109 h 10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0" h="109">
                      <a:moveTo>
                        <a:pt x="340" y="109"/>
                      </a:moveTo>
                      <a:lnTo>
                        <a:pt x="165" y="30"/>
                      </a:lnTo>
                      <a:lnTo>
                        <a:pt x="48" y="0"/>
                      </a:lnTo>
                      <a:lnTo>
                        <a:pt x="10" y="0"/>
                      </a:lnTo>
                      <a:lnTo>
                        <a:pt x="0" y="27"/>
                      </a:lnTo>
                      <a:lnTo>
                        <a:pt x="22" y="48"/>
                      </a:lnTo>
                      <a:lnTo>
                        <a:pt x="70" y="54"/>
                      </a:lnTo>
                      <a:lnTo>
                        <a:pt x="184" y="75"/>
                      </a:lnTo>
                      <a:lnTo>
                        <a:pt x="340" y="10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2" name="Freeform 31"/>
                <p:cNvSpPr>
                  <a:spLocks/>
                </p:cNvSpPr>
                <p:nvPr/>
              </p:nvSpPr>
              <p:spPr bwMode="auto">
                <a:xfrm>
                  <a:off x="4864" y="3685"/>
                  <a:ext cx="97" cy="291"/>
                </a:xfrm>
                <a:custGeom>
                  <a:avLst/>
                  <a:gdLst>
                    <a:gd name="T0" fmla="*/ 97 w 97"/>
                    <a:gd name="T1" fmla="*/ 291 h 291"/>
                    <a:gd name="T2" fmla="*/ 94 w 97"/>
                    <a:gd name="T3" fmla="*/ 148 h 291"/>
                    <a:gd name="T4" fmla="*/ 69 w 97"/>
                    <a:gd name="T5" fmla="*/ 39 h 291"/>
                    <a:gd name="T6" fmla="*/ 41 w 97"/>
                    <a:gd name="T7" fmla="*/ 0 h 291"/>
                    <a:gd name="T8" fmla="*/ 19 w 97"/>
                    <a:gd name="T9" fmla="*/ 0 h 291"/>
                    <a:gd name="T10" fmla="*/ 0 w 97"/>
                    <a:gd name="T11" fmla="*/ 12 h 291"/>
                    <a:gd name="T12" fmla="*/ 0 w 97"/>
                    <a:gd name="T13" fmla="*/ 54 h 291"/>
                    <a:gd name="T14" fmla="*/ 47 w 97"/>
                    <a:gd name="T15" fmla="*/ 184 h 291"/>
                    <a:gd name="T16" fmla="*/ 97 w 97"/>
                    <a:gd name="T17" fmla="*/ 291 h 2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7"/>
                    <a:gd name="T28" fmla="*/ 0 h 291"/>
                    <a:gd name="T29" fmla="*/ 97 w 97"/>
                    <a:gd name="T30" fmla="*/ 291 h 2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7" h="291">
                      <a:moveTo>
                        <a:pt x="97" y="291"/>
                      </a:moveTo>
                      <a:lnTo>
                        <a:pt x="94" y="148"/>
                      </a:lnTo>
                      <a:lnTo>
                        <a:pt x="69" y="39"/>
                      </a:lnTo>
                      <a:lnTo>
                        <a:pt x="41" y="0"/>
                      </a:lnTo>
                      <a:lnTo>
                        <a:pt x="19" y="0"/>
                      </a:lnTo>
                      <a:lnTo>
                        <a:pt x="0" y="12"/>
                      </a:lnTo>
                      <a:lnTo>
                        <a:pt x="0" y="54"/>
                      </a:lnTo>
                      <a:lnTo>
                        <a:pt x="47" y="184"/>
                      </a:lnTo>
                      <a:lnTo>
                        <a:pt x="97" y="2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5004" y="3099"/>
                  <a:ext cx="214" cy="111"/>
                </a:xfrm>
                <a:custGeom>
                  <a:avLst/>
                  <a:gdLst>
                    <a:gd name="T0" fmla="*/ 0 w 214"/>
                    <a:gd name="T1" fmla="*/ 72 h 111"/>
                    <a:gd name="T2" fmla="*/ 42 w 214"/>
                    <a:gd name="T3" fmla="*/ 30 h 111"/>
                    <a:gd name="T4" fmla="*/ 100 w 214"/>
                    <a:gd name="T5" fmla="*/ 3 h 111"/>
                    <a:gd name="T6" fmla="*/ 166 w 214"/>
                    <a:gd name="T7" fmla="*/ 0 h 111"/>
                    <a:gd name="T8" fmla="*/ 214 w 214"/>
                    <a:gd name="T9" fmla="*/ 9 h 111"/>
                    <a:gd name="T10" fmla="*/ 138 w 214"/>
                    <a:gd name="T11" fmla="*/ 18 h 111"/>
                    <a:gd name="T12" fmla="*/ 109 w 214"/>
                    <a:gd name="T13" fmla="*/ 36 h 111"/>
                    <a:gd name="T14" fmla="*/ 81 w 214"/>
                    <a:gd name="T15" fmla="*/ 63 h 111"/>
                    <a:gd name="T16" fmla="*/ 68 w 214"/>
                    <a:gd name="T17" fmla="*/ 93 h 111"/>
                    <a:gd name="T18" fmla="*/ 42 w 214"/>
                    <a:gd name="T19" fmla="*/ 111 h 111"/>
                    <a:gd name="T20" fmla="*/ 10 w 214"/>
                    <a:gd name="T21" fmla="*/ 108 h 111"/>
                    <a:gd name="T22" fmla="*/ 0 w 214"/>
                    <a:gd name="T23" fmla="*/ 72 h 1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"/>
                    <a:gd name="T37" fmla="*/ 0 h 111"/>
                    <a:gd name="T38" fmla="*/ 214 w 214"/>
                    <a:gd name="T39" fmla="*/ 111 h 1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" h="111">
                      <a:moveTo>
                        <a:pt x="0" y="72"/>
                      </a:moveTo>
                      <a:lnTo>
                        <a:pt x="42" y="30"/>
                      </a:lnTo>
                      <a:lnTo>
                        <a:pt x="100" y="3"/>
                      </a:lnTo>
                      <a:lnTo>
                        <a:pt x="166" y="0"/>
                      </a:lnTo>
                      <a:lnTo>
                        <a:pt x="214" y="9"/>
                      </a:lnTo>
                      <a:lnTo>
                        <a:pt x="138" y="18"/>
                      </a:lnTo>
                      <a:lnTo>
                        <a:pt x="109" y="36"/>
                      </a:lnTo>
                      <a:lnTo>
                        <a:pt x="81" y="63"/>
                      </a:lnTo>
                      <a:lnTo>
                        <a:pt x="68" y="93"/>
                      </a:lnTo>
                      <a:lnTo>
                        <a:pt x="42" y="111"/>
                      </a:lnTo>
                      <a:lnTo>
                        <a:pt x="1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</p:grpSp>
        </p:grpSp>
      </p:grpSp>
      <p:grpSp>
        <p:nvGrpSpPr>
          <p:cNvPr id="123" name="Group 75"/>
          <p:cNvGrpSpPr>
            <a:grpSpLocks noChangeAspect="1"/>
          </p:cNvGrpSpPr>
          <p:nvPr/>
        </p:nvGrpSpPr>
        <p:grpSpPr bwMode="auto">
          <a:xfrm>
            <a:off x="109205" y="1842617"/>
            <a:ext cx="1151328" cy="1151328"/>
            <a:chOff x="4320" y="2016"/>
            <a:chExt cx="912" cy="912"/>
          </a:xfrm>
        </p:grpSpPr>
        <p:grpSp>
          <p:nvGrpSpPr>
            <p:cNvPr id="124" name="Group 76"/>
            <p:cNvGrpSpPr>
              <a:grpSpLocks noChangeAspect="1"/>
            </p:cNvGrpSpPr>
            <p:nvPr/>
          </p:nvGrpSpPr>
          <p:grpSpPr bwMode="auto">
            <a:xfrm>
              <a:off x="4320" y="2016"/>
              <a:ext cx="912" cy="912"/>
              <a:chOff x="2496" y="1104"/>
              <a:chExt cx="912" cy="912"/>
            </a:xfrm>
          </p:grpSpPr>
          <p:grpSp>
            <p:nvGrpSpPr>
              <p:cNvPr id="131" name="Group 77"/>
              <p:cNvGrpSpPr>
                <a:grpSpLocks noChangeAspect="1"/>
              </p:cNvGrpSpPr>
              <p:nvPr/>
            </p:nvGrpSpPr>
            <p:grpSpPr bwMode="auto">
              <a:xfrm rot="2360341">
                <a:off x="2592" y="1248"/>
                <a:ext cx="680" cy="680"/>
                <a:chOff x="1224" y="1212"/>
                <a:chExt cx="3144" cy="3112"/>
              </a:xfrm>
            </p:grpSpPr>
            <p:sp>
              <p:nvSpPr>
                <p:cNvPr id="133" name="Freeform 78" descr="Green marble"/>
                <p:cNvSpPr>
                  <a:spLocks noChangeAspect="1"/>
                </p:cNvSpPr>
                <p:nvPr/>
              </p:nvSpPr>
              <p:spPr bwMode="auto">
                <a:xfrm>
                  <a:off x="1224" y="2539"/>
                  <a:ext cx="2280" cy="1785"/>
                </a:xfrm>
                <a:custGeom>
                  <a:avLst/>
                  <a:gdLst>
                    <a:gd name="T0" fmla="*/ 748 w 2280"/>
                    <a:gd name="T1" fmla="*/ 30 h 1785"/>
                    <a:gd name="T2" fmla="*/ 1224 w 2280"/>
                    <a:gd name="T3" fmla="*/ 305 h 1785"/>
                    <a:gd name="T4" fmla="*/ 2184 w 2280"/>
                    <a:gd name="T5" fmla="*/ 257 h 1785"/>
                    <a:gd name="T6" fmla="*/ 1800 w 2280"/>
                    <a:gd name="T7" fmla="*/ 1121 h 1785"/>
                    <a:gd name="T8" fmla="*/ 1743 w 2280"/>
                    <a:gd name="T9" fmla="*/ 1313 h 1785"/>
                    <a:gd name="T10" fmla="*/ 1717 w 2280"/>
                    <a:gd name="T11" fmla="*/ 1479 h 1785"/>
                    <a:gd name="T12" fmla="*/ 1560 w 2280"/>
                    <a:gd name="T13" fmla="*/ 1549 h 1785"/>
                    <a:gd name="T14" fmla="*/ 1272 w 2280"/>
                    <a:gd name="T15" fmla="*/ 1553 h 1785"/>
                    <a:gd name="T16" fmla="*/ 168 w 2280"/>
                    <a:gd name="T17" fmla="*/ 1649 h 1785"/>
                    <a:gd name="T18" fmla="*/ 264 w 2280"/>
                    <a:gd name="T19" fmla="*/ 737 h 1785"/>
                    <a:gd name="T20" fmla="*/ 425 w 2280"/>
                    <a:gd name="T21" fmla="*/ 126 h 1785"/>
                    <a:gd name="T22" fmla="*/ 748 w 2280"/>
                    <a:gd name="T23" fmla="*/ 3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3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34" name="Freeform 79" descr="Green marble"/>
                <p:cNvSpPr>
                  <a:spLocks noChangeAspect="1"/>
                </p:cNvSpPr>
                <p:nvPr/>
              </p:nvSpPr>
              <p:spPr bwMode="auto">
                <a:xfrm>
                  <a:off x="3056" y="1628"/>
                  <a:ext cx="1312" cy="1296"/>
                </a:xfrm>
                <a:custGeom>
                  <a:avLst/>
                  <a:gdLst>
                    <a:gd name="T0" fmla="*/ 592 w 1312"/>
                    <a:gd name="T1" fmla="*/ 160 h 1296"/>
                    <a:gd name="T2" fmla="*/ 16 w 1312"/>
                    <a:gd name="T3" fmla="*/ 640 h 1296"/>
                    <a:gd name="T4" fmla="*/ 496 w 1312"/>
                    <a:gd name="T5" fmla="*/ 1024 h 1296"/>
                    <a:gd name="T6" fmla="*/ 1216 w 1312"/>
                    <a:gd name="T7" fmla="*/ 1216 h 1296"/>
                    <a:gd name="T8" fmla="*/ 1072 w 1312"/>
                    <a:gd name="T9" fmla="*/ 544 h 1296"/>
                    <a:gd name="T10" fmla="*/ 1120 w 1312"/>
                    <a:gd name="T11" fmla="*/ 64 h 1296"/>
                    <a:gd name="T12" fmla="*/ 592 w 1312"/>
                    <a:gd name="T13" fmla="*/ 160 h 12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12"/>
                    <a:gd name="T22" fmla="*/ 0 h 1296"/>
                    <a:gd name="T23" fmla="*/ 1312 w 1312"/>
                    <a:gd name="T24" fmla="*/ 1296 h 12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12" h="1296">
                      <a:moveTo>
                        <a:pt x="592" y="160"/>
                      </a:moveTo>
                      <a:cubicBezTo>
                        <a:pt x="408" y="256"/>
                        <a:pt x="32" y="496"/>
                        <a:pt x="16" y="640"/>
                      </a:cubicBezTo>
                      <a:cubicBezTo>
                        <a:pt x="0" y="784"/>
                        <a:pt x="296" y="928"/>
                        <a:pt x="496" y="1024"/>
                      </a:cubicBezTo>
                      <a:cubicBezTo>
                        <a:pt x="696" y="1120"/>
                        <a:pt x="1120" y="1296"/>
                        <a:pt x="1216" y="1216"/>
                      </a:cubicBezTo>
                      <a:cubicBezTo>
                        <a:pt x="1312" y="1136"/>
                        <a:pt x="1088" y="736"/>
                        <a:pt x="1072" y="544"/>
                      </a:cubicBezTo>
                      <a:cubicBezTo>
                        <a:pt x="1056" y="352"/>
                        <a:pt x="1208" y="128"/>
                        <a:pt x="1120" y="64"/>
                      </a:cubicBezTo>
                      <a:cubicBezTo>
                        <a:pt x="1032" y="0"/>
                        <a:pt x="776" y="64"/>
                        <a:pt x="592" y="160"/>
                      </a:cubicBezTo>
                      <a:close/>
                    </a:path>
                  </a:pathLst>
                </a:custGeom>
                <a:blipFill dpi="0" rotWithShape="0">
                  <a:blip r:embed="rId3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grpSp>
              <p:nvGrpSpPr>
                <p:cNvPr id="135" name="Group 80"/>
                <p:cNvGrpSpPr>
                  <a:grpSpLocks noChangeAspect="1"/>
                </p:cNvGrpSpPr>
                <p:nvPr/>
              </p:nvGrpSpPr>
              <p:grpSpPr bwMode="auto">
                <a:xfrm>
                  <a:off x="1776" y="1212"/>
                  <a:ext cx="1944" cy="2413"/>
                  <a:chOff x="2227" y="1194"/>
                  <a:chExt cx="1944" cy="2413"/>
                </a:xfrm>
              </p:grpSpPr>
              <p:sp>
                <p:nvSpPr>
                  <p:cNvPr id="136" name="Freeform 81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1 w 600"/>
                      <a:gd name="T37" fmla="*/ 1 h 608"/>
                      <a:gd name="T38" fmla="*/ 1 w 600"/>
                      <a:gd name="T39" fmla="*/ 1 h 608"/>
                      <a:gd name="T40" fmla="*/ 1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spcBef>
                        <a:spcPct val="50000"/>
                      </a:spcBef>
                    </a:pPr>
                    <a:endParaRPr lang="en-US" sz="280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137" name="Freeform 82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1 w 619"/>
                      <a:gd name="T7" fmla="*/ 0 h 1085"/>
                      <a:gd name="T8" fmla="*/ 1 w 619"/>
                      <a:gd name="T9" fmla="*/ 1 h 1085"/>
                      <a:gd name="T10" fmla="*/ 1 w 619"/>
                      <a:gd name="T11" fmla="*/ 1 h 1085"/>
                      <a:gd name="T12" fmla="*/ 1 w 619"/>
                      <a:gd name="T13" fmla="*/ 1 h 1085"/>
                      <a:gd name="T14" fmla="*/ 1 w 619"/>
                      <a:gd name="T15" fmla="*/ 1 h 1085"/>
                      <a:gd name="T16" fmla="*/ 1 w 619"/>
                      <a:gd name="T17" fmla="*/ 1 h 1085"/>
                      <a:gd name="T18" fmla="*/ 1 w 619"/>
                      <a:gd name="T19" fmla="*/ 1 h 1085"/>
                      <a:gd name="T20" fmla="*/ 1 w 619"/>
                      <a:gd name="T21" fmla="*/ 1 h 1085"/>
                      <a:gd name="T22" fmla="*/ 1 w 619"/>
                      <a:gd name="T23" fmla="*/ 1 h 1085"/>
                      <a:gd name="T24" fmla="*/ 1 w 619"/>
                      <a:gd name="T25" fmla="*/ 1 h 1085"/>
                      <a:gd name="T26" fmla="*/ 1 w 619"/>
                      <a:gd name="T27" fmla="*/ 1 h 1085"/>
                      <a:gd name="T28" fmla="*/ 1 w 619"/>
                      <a:gd name="T29" fmla="*/ 1 h 1085"/>
                      <a:gd name="T30" fmla="*/ 1 w 619"/>
                      <a:gd name="T31" fmla="*/ 1 h 1085"/>
                      <a:gd name="T32" fmla="*/ 1 w 619"/>
                      <a:gd name="T33" fmla="*/ 1 h 1085"/>
                      <a:gd name="T34" fmla="*/ 1 w 619"/>
                      <a:gd name="T35" fmla="*/ 1 h 1085"/>
                      <a:gd name="T36" fmla="*/ 1 w 619"/>
                      <a:gd name="T37" fmla="*/ 1 h 1085"/>
                      <a:gd name="T38" fmla="*/ 1 w 619"/>
                      <a:gd name="T39" fmla="*/ 1 h 1085"/>
                      <a:gd name="T40" fmla="*/ 0 w 619"/>
                      <a:gd name="T41" fmla="*/ 1 h 1085"/>
                      <a:gd name="T42" fmla="*/ 1 w 619"/>
                      <a:gd name="T43" fmla="*/ 1 h 1085"/>
                      <a:gd name="T44" fmla="*/ 1 w 619"/>
                      <a:gd name="T45" fmla="*/ 1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spcBef>
                        <a:spcPct val="50000"/>
                      </a:spcBef>
                    </a:pPr>
                    <a:endParaRPr lang="en-US" sz="280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138" name="Freeform 83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91 w 782"/>
                      <a:gd name="T3" fmla="*/ 0 h 808"/>
                      <a:gd name="T4" fmla="*/ 466 w 782"/>
                      <a:gd name="T5" fmla="*/ 0 h 808"/>
                      <a:gd name="T6" fmla="*/ 982 w 782"/>
                      <a:gd name="T7" fmla="*/ 1 h 808"/>
                      <a:gd name="T8" fmla="*/ 1595 w 782"/>
                      <a:gd name="T9" fmla="*/ 1 h 808"/>
                      <a:gd name="T10" fmla="*/ 1820 w 782"/>
                      <a:gd name="T11" fmla="*/ 1 h 808"/>
                      <a:gd name="T12" fmla="*/ 1926 w 782"/>
                      <a:gd name="T13" fmla="*/ 1 h 808"/>
                      <a:gd name="T14" fmla="*/ 1942 w 782"/>
                      <a:gd name="T15" fmla="*/ 1 h 808"/>
                      <a:gd name="T16" fmla="*/ 1874 w 782"/>
                      <a:gd name="T17" fmla="*/ 1 h 808"/>
                      <a:gd name="T18" fmla="*/ 1687 w 782"/>
                      <a:gd name="T19" fmla="*/ 1 h 808"/>
                      <a:gd name="T20" fmla="*/ 1442 w 782"/>
                      <a:gd name="T21" fmla="*/ 1 h 808"/>
                      <a:gd name="T22" fmla="*/ 1265 w 782"/>
                      <a:gd name="T23" fmla="*/ 1 h 808"/>
                      <a:gd name="T24" fmla="*/ 1184 w 782"/>
                      <a:gd name="T25" fmla="*/ 1 h 808"/>
                      <a:gd name="T26" fmla="*/ 1132 w 782"/>
                      <a:gd name="T27" fmla="*/ 1 h 808"/>
                      <a:gd name="T28" fmla="*/ 1147 w 782"/>
                      <a:gd name="T29" fmla="*/ 1 h 808"/>
                      <a:gd name="T30" fmla="*/ 1161 w 782"/>
                      <a:gd name="T31" fmla="*/ 1 h 808"/>
                      <a:gd name="T32" fmla="*/ 1380 w 782"/>
                      <a:gd name="T33" fmla="*/ 1 h 808"/>
                      <a:gd name="T34" fmla="*/ 1726 w 782"/>
                      <a:gd name="T35" fmla="*/ 1 h 808"/>
                      <a:gd name="T36" fmla="*/ 1942 w 782"/>
                      <a:gd name="T37" fmla="*/ 1 h 808"/>
                      <a:gd name="T38" fmla="*/ 2171 w 782"/>
                      <a:gd name="T39" fmla="*/ 1 h 808"/>
                      <a:gd name="T40" fmla="*/ 2245 w 782"/>
                      <a:gd name="T41" fmla="*/ 1 h 808"/>
                      <a:gd name="T42" fmla="*/ 2171 w 782"/>
                      <a:gd name="T43" fmla="*/ 1 h 808"/>
                      <a:gd name="T44" fmla="*/ 2081 w 782"/>
                      <a:gd name="T45" fmla="*/ 1 h 808"/>
                      <a:gd name="T46" fmla="*/ 1926 w 782"/>
                      <a:gd name="T47" fmla="*/ 1 h 808"/>
                      <a:gd name="T48" fmla="*/ 1718 w 782"/>
                      <a:gd name="T49" fmla="*/ 1 h 808"/>
                      <a:gd name="T50" fmla="*/ 1491 w 782"/>
                      <a:gd name="T51" fmla="*/ 1 h 808"/>
                      <a:gd name="T52" fmla="*/ 1132 w 782"/>
                      <a:gd name="T53" fmla="*/ 1 h 808"/>
                      <a:gd name="T54" fmla="*/ 1019 w 782"/>
                      <a:gd name="T55" fmla="*/ 1 h 808"/>
                      <a:gd name="T56" fmla="*/ 957 w 782"/>
                      <a:gd name="T57" fmla="*/ 1 h 808"/>
                      <a:gd name="T58" fmla="*/ 957 w 782"/>
                      <a:gd name="T59" fmla="*/ 1 h 808"/>
                      <a:gd name="T60" fmla="*/ 957 w 782"/>
                      <a:gd name="T61" fmla="*/ 1 h 808"/>
                      <a:gd name="T62" fmla="*/ 1113 w 782"/>
                      <a:gd name="T63" fmla="*/ 1 h 808"/>
                      <a:gd name="T64" fmla="*/ 1345 w 782"/>
                      <a:gd name="T65" fmla="*/ 1 h 808"/>
                      <a:gd name="T66" fmla="*/ 1548 w 782"/>
                      <a:gd name="T67" fmla="*/ 1 h 808"/>
                      <a:gd name="T68" fmla="*/ 1676 w 782"/>
                      <a:gd name="T69" fmla="*/ 1 h 808"/>
                      <a:gd name="T70" fmla="*/ 1741 w 782"/>
                      <a:gd name="T71" fmla="*/ 1 h 808"/>
                      <a:gd name="T72" fmla="*/ 1718 w 782"/>
                      <a:gd name="T73" fmla="*/ 1 h 808"/>
                      <a:gd name="T74" fmla="*/ 1624 w 782"/>
                      <a:gd name="T75" fmla="*/ 1 h 808"/>
                      <a:gd name="T76" fmla="*/ 1491 w 782"/>
                      <a:gd name="T77" fmla="*/ 1 h 808"/>
                      <a:gd name="T78" fmla="*/ 1345 w 782"/>
                      <a:gd name="T79" fmla="*/ 1 h 808"/>
                      <a:gd name="T80" fmla="*/ 1027 w 782"/>
                      <a:gd name="T81" fmla="*/ 1 h 808"/>
                      <a:gd name="T82" fmla="*/ 556 w 782"/>
                      <a:gd name="T83" fmla="*/ 1 h 808"/>
                      <a:gd name="T84" fmla="*/ 200 w 782"/>
                      <a:gd name="T85" fmla="*/ 1 h 808"/>
                      <a:gd name="T86" fmla="*/ 56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spcBef>
                        <a:spcPct val="50000"/>
                      </a:spcBef>
                    </a:pPr>
                    <a:endParaRPr lang="en-US" sz="280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139" name="Freeform 84"/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63019 w 992"/>
                      <a:gd name="T1" fmla="*/ 1 h 770"/>
                      <a:gd name="T2" fmla="*/ 64209 w 992"/>
                      <a:gd name="T3" fmla="*/ 1 h 770"/>
                      <a:gd name="T4" fmla="*/ 68619 w 992"/>
                      <a:gd name="T5" fmla="*/ 1 h 770"/>
                      <a:gd name="T6" fmla="*/ 74088 w 992"/>
                      <a:gd name="T7" fmla="*/ 1 h 770"/>
                      <a:gd name="T8" fmla="*/ 77327 w 992"/>
                      <a:gd name="T9" fmla="*/ 1 h 770"/>
                      <a:gd name="T10" fmla="*/ 75909 w 992"/>
                      <a:gd name="T11" fmla="*/ 1 h 770"/>
                      <a:gd name="T12" fmla="*/ 72892 w 992"/>
                      <a:gd name="T13" fmla="*/ 1 h 770"/>
                      <a:gd name="T14" fmla="*/ 66839 w 992"/>
                      <a:gd name="T15" fmla="*/ 1 h 770"/>
                      <a:gd name="T16" fmla="*/ 59371 w 992"/>
                      <a:gd name="T17" fmla="*/ 1 h 770"/>
                      <a:gd name="T18" fmla="*/ 53149 w 992"/>
                      <a:gd name="T19" fmla="*/ 1 h 770"/>
                      <a:gd name="T20" fmla="*/ 46167 w 992"/>
                      <a:gd name="T21" fmla="*/ 1 h 770"/>
                      <a:gd name="T22" fmla="*/ 39515 w 992"/>
                      <a:gd name="T23" fmla="*/ 1 h 770"/>
                      <a:gd name="T24" fmla="*/ 34464 w 992"/>
                      <a:gd name="T25" fmla="*/ 1 h 770"/>
                      <a:gd name="T26" fmla="*/ 32626 w 992"/>
                      <a:gd name="T27" fmla="*/ 1 h 770"/>
                      <a:gd name="T28" fmla="*/ 30579 w 992"/>
                      <a:gd name="T29" fmla="*/ 1 h 770"/>
                      <a:gd name="T30" fmla="*/ 28167 w 992"/>
                      <a:gd name="T31" fmla="*/ 1 h 770"/>
                      <a:gd name="T32" fmla="*/ 26368 w 992"/>
                      <a:gd name="T33" fmla="*/ 1 h 770"/>
                      <a:gd name="T34" fmla="*/ 26368 w 992"/>
                      <a:gd name="T35" fmla="*/ 1 h 770"/>
                      <a:gd name="T36" fmla="*/ 25128 w 992"/>
                      <a:gd name="T37" fmla="*/ 1 h 770"/>
                      <a:gd name="T38" fmla="*/ 21679 w 992"/>
                      <a:gd name="T39" fmla="*/ 1 h 770"/>
                      <a:gd name="T40" fmla="*/ 17422 w 992"/>
                      <a:gd name="T41" fmla="*/ 1 h 770"/>
                      <a:gd name="T42" fmla="*/ 13463 w 992"/>
                      <a:gd name="T43" fmla="*/ 1 h 770"/>
                      <a:gd name="T44" fmla="*/ 8933 w 992"/>
                      <a:gd name="T45" fmla="*/ 1 h 770"/>
                      <a:gd name="T46" fmla="*/ 2067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3079 w 992"/>
                      <a:gd name="T53" fmla="*/ 1 h 770"/>
                      <a:gd name="T54" fmla="*/ 6378 w 992"/>
                      <a:gd name="T55" fmla="*/ 1 h 770"/>
                      <a:gd name="T56" fmla="*/ 9233 w 992"/>
                      <a:gd name="T57" fmla="*/ 1 h 770"/>
                      <a:gd name="T58" fmla="*/ 14725 w 992"/>
                      <a:gd name="T59" fmla="*/ 1 h 770"/>
                      <a:gd name="T60" fmla="*/ 20054 w 992"/>
                      <a:gd name="T61" fmla="*/ 1 h 770"/>
                      <a:gd name="T62" fmla="*/ 25128 w 992"/>
                      <a:gd name="T63" fmla="*/ 1 h 770"/>
                      <a:gd name="T64" fmla="*/ 32363 w 992"/>
                      <a:gd name="T65" fmla="*/ 0 h 770"/>
                      <a:gd name="T66" fmla="*/ 32626 w 992"/>
                      <a:gd name="T67" fmla="*/ 1 h 770"/>
                      <a:gd name="T68" fmla="*/ 30985 w 992"/>
                      <a:gd name="T69" fmla="*/ 1 h 770"/>
                      <a:gd name="T70" fmla="*/ 30579 w 992"/>
                      <a:gd name="T71" fmla="*/ 1 h 770"/>
                      <a:gd name="T72" fmla="*/ 32626 w 992"/>
                      <a:gd name="T73" fmla="*/ 1 h 770"/>
                      <a:gd name="T74" fmla="*/ 36039 w 992"/>
                      <a:gd name="T75" fmla="*/ 1 h 770"/>
                      <a:gd name="T76" fmla="*/ 38936 w 992"/>
                      <a:gd name="T77" fmla="*/ 1 h 770"/>
                      <a:gd name="T78" fmla="*/ 43517 w 992"/>
                      <a:gd name="T79" fmla="*/ 1 h 770"/>
                      <a:gd name="T80" fmla="*/ 47951 w 992"/>
                      <a:gd name="T81" fmla="*/ 1 h 770"/>
                      <a:gd name="T82" fmla="*/ 52484 w 992"/>
                      <a:gd name="T83" fmla="*/ 1 h 770"/>
                      <a:gd name="T84" fmla="*/ 58451 w 992"/>
                      <a:gd name="T85" fmla="*/ 1 h 770"/>
                      <a:gd name="T86" fmla="*/ 62389 w 992"/>
                      <a:gd name="T87" fmla="*/ 1 h 770"/>
                      <a:gd name="T88" fmla="*/ 63019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spcBef>
                        <a:spcPct val="50000"/>
                      </a:spcBef>
                    </a:pPr>
                    <a:endParaRPr lang="en-US" sz="280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140" name="Freeform 85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1 w 699"/>
                      <a:gd name="T1" fmla="*/ 1 h 1216"/>
                      <a:gd name="T2" fmla="*/ 1 w 699"/>
                      <a:gd name="T3" fmla="*/ 1 h 1216"/>
                      <a:gd name="T4" fmla="*/ 1 w 699"/>
                      <a:gd name="T5" fmla="*/ 1 h 1216"/>
                      <a:gd name="T6" fmla="*/ 1 w 699"/>
                      <a:gd name="T7" fmla="*/ 1 h 1216"/>
                      <a:gd name="T8" fmla="*/ 1 w 699"/>
                      <a:gd name="T9" fmla="*/ 1 h 1216"/>
                      <a:gd name="T10" fmla="*/ 1 w 699"/>
                      <a:gd name="T11" fmla="*/ 1 h 1216"/>
                      <a:gd name="T12" fmla="*/ 1 w 699"/>
                      <a:gd name="T13" fmla="*/ 1 h 1216"/>
                      <a:gd name="T14" fmla="*/ 1 w 699"/>
                      <a:gd name="T15" fmla="*/ 1 h 1216"/>
                      <a:gd name="T16" fmla="*/ 1 w 699"/>
                      <a:gd name="T17" fmla="*/ 1 h 1216"/>
                      <a:gd name="T18" fmla="*/ 1 w 699"/>
                      <a:gd name="T19" fmla="*/ 1 h 1216"/>
                      <a:gd name="T20" fmla="*/ 1 w 699"/>
                      <a:gd name="T21" fmla="*/ 1 h 1216"/>
                      <a:gd name="T22" fmla="*/ 1 w 699"/>
                      <a:gd name="T23" fmla="*/ 1 h 1216"/>
                      <a:gd name="T24" fmla="*/ 1 w 699"/>
                      <a:gd name="T25" fmla="*/ 1 h 1216"/>
                      <a:gd name="T26" fmla="*/ 1 w 699"/>
                      <a:gd name="T27" fmla="*/ 1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1 h 1216"/>
                      <a:gd name="T74" fmla="*/ 1 w 699"/>
                      <a:gd name="T75" fmla="*/ 1 h 1216"/>
                      <a:gd name="T76" fmla="*/ 1 w 699"/>
                      <a:gd name="T77" fmla="*/ 1 h 1216"/>
                      <a:gd name="T78" fmla="*/ 1 w 699"/>
                      <a:gd name="T79" fmla="*/ 1 h 1216"/>
                      <a:gd name="T80" fmla="*/ 1 w 699"/>
                      <a:gd name="T81" fmla="*/ 1 h 1216"/>
                      <a:gd name="T82" fmla="*/ 1 w 699"/>
                      <a:gd name="T83" fmla="*/ 1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spcBef>
                        <a:spcPct val="50000"/>
                      </a:spcBef>
                    </a:pPr>
                    <a:endParaRPr lang="en-US" sz="280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141" name="Freeform 86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1 w 915"/>
                      <a:gd name="T13" fmla="*/ 1 h 1139"/>
                      <a:gd name="T14" fmla="*/ 1 w 915"/>
                      <a:gd name="T15" fmla="*/ 1 h 1139"/>
                      <a:gd name="T16" fmla="*/ 1 w 915"/>
                      <a:gd name="T17" fmla="*/ 1 h 1139"/>
                      <a:gd name="T18" fmla="*/ 1 w 915"/>
                      <a:gd name="T19" fmla="*/ 1 h 1139"/>
                      <a:gd name="T20" fmla="*/ 1 w 915"/>
                      <a:gd name="T21" fmla="*/ 1 h 1139"/>
                      <a:gd name="T22" fmla="*/ 1 w 915"/>
                      <a:gd name="T23" fmla="*/ 1 h 1139"/>
                      <a:gd name="T24" fmla="*/ 1 w 915"/>
                      <a:gd name="T25" fmla="*/ 1 h 1139"/>
                      <a:gd name="T26" fmla="*/ 1 w 915"/>
                      <a:gd name="T27" fmla="*/ 1 h 1139"/>
                      <a:gd name="T28" fmla="*/ 1 w 915"/>
                      <a:gd name="T29" fmla="*/ 1 h 1139"/>
                      <a:gd name="T30" fmla="*/ 1 w 915"/>
                      <a:gd name="T31" fmla="*/ 1 h 1139"/>
                      <a:gd name="T32" fmla="*/ 1 w 915"/>
                      <a:gd name="T33" fmla="*/ 1 h 1139"/>
                      <a:gd name="T34" fmla="*/ 1 w 915"/>
                      <a:gd name="T35" fmla="*/ 1 h 1139"/>
                      <a:gd name="T36" fmla="*/ 1 w 915"/>
                      <a:gd name="T37" fmla="*/ 1 h 1139"/>
                      <a:gd name="T38" fmla="*/ 1 w 915"/>
                      <a:gd name="T39" fmla="*/ 1 h 1139"/>
                      <a:gd name="T40" fmla="*/ 1 w 915"/>
                      <a:gd name="T41" fmla="*/ 1 h 1139"/>
                      <a:gd name="T42" fmla="*/ 1 w 915"/>
                      <a:gd name="T43" fmla="*/ 1 h 1139"/>
                      <a:gd name="T44" fmla="*/ 1 w 915"/>
                      <a:gd name="T45" fmla="*/ 1 h 1139"/>
                      <a:gd name="T46" fmla="*/ 1 w 915"/>
                      <a:gd name="T47" fmla="*/ 0 h 1139"/>
                      <a:gd name="T48" fmla="*/ 1 w 915"/>
                      <a:gd name="T49" fmla="*/ 1 h 1139"/>
                      <a:gd name="T50" fmla="*/ 1 w 915"/>
                      <a:gd name="T51" fmla="*/ 1 h 1139"/>
                      <a:gd name="T52" fmla="*/ 1 w 915"/>
                      <a:gd name="T53" fmla="*/ 1 h 1139"/>
                      <a:gd name="T54" fmla="*/ 1 w 915"/>
                      <a:gd name="T55" fmla="*/ 1 h 1139"/>
                      <a:gd name="T56" fmla="*/ 1 w 915"/>
                      <a:gd name="T57" fmla="*/ 1 h 1139"/>
                      <a:gd name="T58" fmla="*/ 1 w 915"/>
                      <a:gd name="T59" fmla="*/ 1 h 1139"/>
                      <a:gd name="T60" fmla="*/ 1 w 915"/>
                      <a:gd name="T61" fmla="*/ 1 h 1139"/>
                      <a:gd name="T62" fmla="*/ 1 w 915"/>
                      <a:gd name="T63" fmla="*/ 1 h 1139"/>
                      <a:gd name="T64" fmla="*/ 1 w 915"/>
                      <a:gd name="T65" fmla="*/ 1 h 1139"/>
                      <a:gd name="T66" fmla="*/ 1 w 915"/>
                      <a:gd name="T67" fmla="*/ 1 h 1139"/>
                      <a:gd name="T68" fmla="*/ 1 w 915"/>
                      <a:gd name="T69" fmla="*/ 1 h 1139"/>
                      <a:gd name="T70" fmla="*/ 1 w 915"/>
                      <a:gd name="T71" fmla="*/ 1 h 1139"/>
                      <a:gd name="T72" fmla="*/ 1 w 915"/>
                      <a:gd name="T73" fmla="*/ 1 h 1139"/>
                      <a:gd name="T74" fmla="*/ 1 w 915"/>
                      <a:gd name="T75" fmla="*/ 1 h 1139"/>
                      <a:gd name="T76" fmla="*/ 1 w 915"/>
                      <a:gd name="T77" fmla="*/ 1 h 1139"/>
                      <a:gd name="T78" fmla="*/ 1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spcBef>
                        <a:spcPct val="50000"/>
                      </a:spcBef>
                    </a:pPr>
                    <a:endParaRPr lang="en-US" sz="2800">
                      <a:solidFill>
                        <a:srgbClr val="FFFFFF"/>
                      </a:solidFill>
                    </a:endParaRPr>
                  </a:p>
                </p:txBody>
              </p:sp>
            </p:grpSp>
          </p:grpSp>
          <p:sp>
            <p:nvSpPr>
              <p:cNvPr id="132" name="Oval 87"/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endParaRPr lang="en-US" altLang="en-US" sz="300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25" name="Group 88"/>
            <p:cNvGrpSpPr>
              <a:grpSpLocks noChangeAspect="1"/>
            </p:cNvGrpSpPr>
            <p:nvPr/>
          </p:nvGrpSpPr>
          <p:grpSpPr bwMode="auto">
            <a:xfrm>
              <a:off x="4368" y="2112"/>
              <a:ext cx="432" cy="240"/>
              <a:chOff x="-1152" y="3504"/>
              <a:chExt cx="432" cy="240"/>
            </a:xfrm>
          </p:grpSpPr>
          <p:grpSp>
            <p:nvGrpSpPr>
              <p:cNvPr id="126" name="Group 89"/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129" name="AutoShape 90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1400" baseline="-8000">
                      <a:solidFill>
                        <a:srgbClr val="000000"/>
                      </a:solidFill>
                    </a:rPr>
                    <a:t>Exit</a:t>
                  </a:r>
                  <a:endParaRPr lang="en-CA" altLang="en-US" sz="1400" baseline="-8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0" name="Line 91"/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</p:grpSp>
          <p:sp>
            <p:nvSpPr>
              <p:cNvPr id="127" name="Line 92"/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Line 93"/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155" name="Rectangle 154"/>
          <p:cNvSpPr/>
          <p:nvPr/>
        </p:nvSpPr>
        <p:spPr>
          <a:xfrm>
            <a:off x="1301006" y="1612475"/>
            <a:ext cx="6699334" cy="149579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for</a:t>
            </a:r>
            <a:r>
              <a:rPr lang="en-US" sz="2400" i="1" dirty="0">
                <a:solidFill>
                  <a:srgbClr val="FF9900"/>
                </a:solidFill>
              </a:rPr>
              <a:t> l </a:t>
            </a:r>
            <a:r>
              <a:rPr lang="en-US" sz="2400" dirty="0">
                <a:solidFill>
                  <a:srgbClr val="FF9900"/>
                </a:solidFill>
              </a:rPr>
              <a:t>= 2,4,8,16,…,2n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    for all  </a:t>
            </a:r>
            <a:r>
              <a:rPr lang="en-US" sz="2400" dirty="0" err="1">
                <a:solidFill>
                  <a:srgbClr val="FF9900"/>
                </a:solidFill>
              </a:rPr>
              <a:t>u,v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 err="1">
                <a:solidFill>
                  <a:srgbClr val="FF9900"/>
                </a:solidFill>
              </a:rPr>
              <a:t>Verticies</a:t>
            </a:r>
            <a:endParaRPr lang="en-US" sz="24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400" dirty="0">
                <a:solidFill>
                  <a:srgbClr val="FF9900"/>
                </a:solidFill>
              </a:rPr>
              <a:t>          % </a:t>
            </a:r>
            <a:r>
              <a:rPr lang="en-US" altLang="en-US" sz="2400" dirty="0">
                <a:solidFill>
                  <a:srgbClr val="FF9900"/>
                </a:solidFill>
              </a:rPr>
              <a:t>Find</a:t>
            </a:r>
            <a:r>
              <a:rPr lang="en-US" altLang="en-US" sz="2400" i="1" dirty="0">
                <a:solidFill>
                  <a:srgbClr val="FF9900"/>
                </a:solidFill>
              </a:rPr>
              <a:t> </a:t>
            </a:r>
            <a:r>
              <a:rPr lang="en-US" altLang="en-US" sz="2400" dirty="0" err="1">
                <a:solidFill>
                  <a:srgbClr val="FF9900"/>
                </a:solidFill>
              </a:rPr>
              <a:t>Dist</a:t>
            </a:r>
            <a:r>
              <a:rPr lang="en-US" altLang="en-US" sz="2400" dirty="0">
                <a:solidFill>
                  <a:srgbClr val="FF9900"/>
                </a:solidFill>
              </a:rPr>
              <a:t>[</a:t>
            </a:r>
            <a:r>
              <a:rPr lang="en-US" altLang="en-US" sz="2400" dirty="0" err="1">
                <a:solidFill>
                  <a:srgbClr val="FF9900"/>
                </a:solidFill>
              </a:rPr>
              <a:t>uv,</a:t>
            </a:r>
            <a:r>
              <a:rPr lang="en-US" altLang="en-US" sz="2400" i="1" dirty="0" err="1">
                <a:solidFill>
                  <a:srgbClr val="FF9900"/>
                </a:solidFill>
              </a:rPr>
              <a:t>l</a:t>
            </a:r>
            <a:r>
              <a:rPr lang="en-US" altLang="en-US" sz="2400" dirty="0">
                <a:solidFill>
                  <a:srgbClr val="FF9900"/>
                </a:solidFill>
              </a:rPr>
              <a:t>]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 from </a:t>
            </a:r>
            <a:r>
              <a:rPr lang="en-US" altLang="en-US" sz="2400" dirty="0" err="1">
                <a:solidFill>
                  <a:srgbClr val="FF9900"/>
                </a:solidFill>
              </a:rPr>
              <a:t>Dist</a:t>
            </a:r>
            <a:r>
              <a:rPr lang="en-US" altLang="en-US" sz="2400" dirty="0">
                <a:solidFill>
                  <a:srgbClr val="FF9900"/>
                </a:solidFill>
              </a:rPr>
              <a:t>[</a:t>
            </a:r>
            <a:r>
              <a:rPr lang="en-US" altLang="en-US" sz="2400" dirty="0" err="1">
                <a:solidFill>
                  <a:srgbClr val="FF9900"/>
                </a:solidFill>
              </a:rPr>
              <a:t>u,v,</a:t>
            </a:r>
            <a:r>
              <a:rPr lang="en-US" altLang="en-US" sz="2400" i="1" baseline="30000" dirty="0" err="1">
                <a:solidFill>
                  <a:srgbClr val="FF9900"/>
                </a:solidFill>
              </a:rPr>
              <a:t>l</a:t>
            </a:r>
            <a:r>
              <a:rPr lang="en-US" altLang="en-US" sz="2400" dirty="0">
                <a:solidFill>
                  <a:srgbClr val="FF9900"/>
                </a:solidFill>
              </a:rPr>
              <a:t>/</a:t>
            </a:r>
            <a:r>
              <a:rPr lang="en-US" altLang="en-US" sz="2400" baseline="-25000" dirty="0">
                <a:solidFill>
                  <a:srgbClr val="FF9900"/>
                </a:solidFill>
              </a:rPr>
              <a:t>2</a:t>
            </a:r>
            <a:r>
              <a:rPr lang="en-US" altLang="en-US" sz="2400" dirty="0">
                <a:solidFill>
                  <a:srgbClr val="FF9900"/>
                </a:solidFill>
              </a:rPr>
              <a:t>]</a:t>
            </a:r>
            <a:endParaRPr lang="en-US" sz="24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          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</a:t>
            </a:r>
            <a:r>
              <a:rPr lang="en-US" sz="2400" dirty="0" err="1">
                <a:solidFill>
                  <a:srgbClr val="FF9900"/>
                </a:solidFill>
              </a:rPr>
              <a:t>u,v,</a:t>
            </a:r>
            <a:r>
              <a:rPr lang="en-US" sz="2400" i="1" dirty="0" err="1">
                <a:solidFill>
                  <a:srgbClr val="FF9900"/>
                </a:solidFill>
              </a:rPr>
              <a:t>l</a:t>
            </a:r>
            <a:r>
              <a:rPr lang="en-US" sz="2400" dirty="0">
                <a:solidFill>
                  <a:srgbClr val="FF9900"/>
                </a:solidFill>
              </a:rPr>
              <a:t>] = min</a:t>
            </a:r>
            <a:r>
              <a:rPr lang="en-US" sz="2400" baseline="-25000" dirty="0">
                <a:solidFill>
                  <a:srgbClr val="FF9900"/>
                </a:solidFill>
              </a:rPr>
              <a:t>k</a:t>
            </a:r>
            <a:r>
              <a:rPr lang="en-US" sz="2400" dirty="0">
                <a:solidFill>
                  <a:srgbClr val="FF9900"/>
                </a:solidFill>
              </a:rPr>
              <a:t> ( </a:t>
            </a:r>
            <a:r>
              <a:rPr lang="en-US" sz="2400" dirty="0" err="1">
                <a:solidFill>
                  <a:srgbClr val="CC00CC"/>
                </a:solidFill>
              </a:rPr>
              <a:t>Dist</a:t>
            </a:r>
            <a:r>
              <a:rPr lang="en-US" sz="2400" dirty="0">
                <a:solidFill>
                  <a:srgbClr val="CC00CC"/>
                </a:solidFill>
              </a:rPr>
              <a:t>[</a:t>
            </a:r>
            <a:r>
              <a:rPr lang="en-US" sz="2400" dirty="0" err="1">
                <a:solidFill>
                  <a:srgbClr val="CC00CC"/>
                </a:solidFill>
              </a:rPr>
              <a:t>u,k</a:t>
            </a:r>
            <a:r>
              <a:rPr lang="en-US" altLang="en-US" sz="2400" dirty="0" err="1">
                <a:solidFill>
                  <a:srgbClr val="CC00CC"/>
                </a:solidFill>
              </a:rPr>
              <a:t>,</a:t>
            </a:r>
            <a:r>
              <a:rPr lang="en-US" altLang="en-US" sz="2400" i="1" baseline="30000" dirty="0" err="1">
                <a:solidFill>
                  <a:srgbClr val="CC00CC"/>
                </a:solidFill>
              </a:rPr>
              <a:t>l</a:t>
            </a:r>
            <a:r>
              <a:rPr lang="en-US" altLang="en-US" sz="2400" dirty="0">
                <a:solidFill>
                  <a:srgbClr val="CC00CC"/>
                </a:solidFill>
              </a:rPr>
              <a:t>/</a:t>
            </a:r>
            <a:r>
              <a:rPr lang="en-US" altLang="en-US" sz="2400" baseline="-25000" dirty="0">
                <a:solidFill>
                  <a:srgbClr val="CC00CC"/>
                </a:solidFill>
              </a:rPr>
              <a:t>2</a:t>
            </a:r>
            <a:r>
              <a:rPr lang="en-US" altLang="en-US" sz="2400" dirty="0">
                <a:solidFill>
                  <a:srgbClr val="CC00CC"/>
                </a:solidFill>
              </a:rPr>
              <a:t>]</a:t>
            </a:r>
            <a:r>
              <a:rPr lang="en-US" sz="2400" dirty="0">
                <a:solidFill>
                  <a:srgbClr val="00FFFF"/>
                </a:solidFill>
              </a:rPr>
              <a:t>+</a:t>
            </a:r>
            <a:r>
              <a:rPr lang="en-US" sz="2400" dirty="0" err="1">
                <a:solidFill>
                  <a:srgbClr val="CC00CC"/>
                </a:solidFill>
              </a:rPr>
              <a:t>Dist</a:t>
            </a:r>
            <a:r>
              <a:rPr lang="en-US" sz="2400" dirty="0">
                <a:solidFill>
                  <a:srgbClr val="CC00CC"/>
                </a:solidFill>
              </a:rPr>
              <a:t>[</a:t>
            </a:r>
            <a:r>
              <a:rPr lang="en-US" sz="2400" dirty="0" err="1">
                <a:solidFill>
                  <a:srgbClr val="CC00CC"/>
                </a:solidFill>
              </a:rPr>
              <a:t>k,v</a:t>
            </a:r>
            <a:r>
              <a:rPr lang="en-US" altLang="en-US" sz="2400" dirty="0" err="1">
                <a:solidFill>
                  <a:srgbClr val="CC00CC"/>
                </a:solidFill>
              </a:rPr>
              <a:t>,</a:t>
            </a:r>
            <a:r>
              <a:rPr lang="en-US" altLang="en-US" sz="2400" i="1" baseline="30000" dirty="0" err="1">
                <a:solidFill>
                  <a:srgbClr val="CC00CC"/>
                </a:solidFill>
              </a:rPr>
              <a:t>l</a:t>
            </a:r>
            <a:r>
              <a:rPr lang="en-US" altLang="en-US" sz="2400" dirty="0">
                <a:solidFill>
                  <a:srgbClr val="CC00CC"/>
                </a:solidFill>
              </a:rPr>
              <a:t>/</a:t>
            </a:r>
            <a:r>
              <a:rPr lang="en-US" altLang="en-US" sz="2400" baseline="-25000" dirty="0">
                <a:solidFill>
                  <a:srgbClr val="CC00CC"/>
                </a:solidFill>
              </a:rPr>
              <a:t>2</a:t>
            </a:r>
            <a:r>
              <a:rPr lang="en-US" altLang="en-US" sz="2400" dirty="0">
                <a:solidFill>
                  <a:srgbClr val="CC00CC"/>
                </a:solidFill>
              </a:rPr>
              <a:t>]  </a:t>
            </a:r>
            <a:r>
              <a:rPr lang="en-US" altLang="en-US" sz="2400" dirty="0">
                <a:solidFill>
                  <a:srgbClr val="FF9900"/>
                </a:solidFill>
              </a:rPr>
              <a:t>)</a:t>
            </a:r>
            <a:endParaRPr lang="en-US" sz="2400" dirty="0">
              <a:solidFill>
                <a:srgbClr val="FF9900"/>
              </a:solidFill>
            </a:endParaRPr>
          </a:p>
        </p:txBody>
      </p:sp>
      <p:sp>
        <p:nvSpPr>
          <p:cNvPr id="93" name="Text Box 5"/>
          <p:cNvSpPr txBox="1">
            <a:spLocks noChangeArrowheads="1"/>
          </p:cNvSpPr>
          <p:nvPr/>
        </p:nvSpPr>
        <p:spPr bwMode="auto">
          <a:xfrm>
            <a:off x="2286000" y="3424535"/>
            <a:ext cx="25078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sz="2400" dirty="0">
                <a:solidFill>
                  <a:srgbClr val="FFFFFF"/>
                </a:solidFill>
              </a:rPr>
              <a:t>Time = O(n</a:t>
            </a:r>
            <a:r>
              <a:rPr lang="en-US" altLang="en-US" sz="2400" baseline="30000" dirty="0">
                <a:solidFill>
                  <a:srgbClr val="FFFFFF"/>
                </a:solidFill>
              </a:rPr>
              <a:t>3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n-US" altLang="en-US" sz="2400" dirty="0" err="1">
                <a:solidFill>
                  <a:srgbClr val="FFFFFF"/>
                </a:solidFill>
              </a:rPr>
              <a:t>logn</a:t>
            </a:r>
            <a:r>
              <a:rPr lang="en-US" altLang="en-US" sz="2400" dirty="0">
                <a:solidFill>
                  <a:srgbClr val="FFFFFF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628517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5632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4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1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56325" name="Group 5"/>
          <p:cNvGrpSpPr>
            <a:grpSpLocks/>
          </p:cNvGrpSpPr>
          <p:nvPr/>
        </p:nvGrpSpPr>
        <p:grpSpPr bwMode="auto">
          <a:xfrm>
            <a:off x="2895600" y="3352800"/>
            <a:ext cx="539750" cy="914400"/>
            <a:chOff x="3309" y="2976"/>
            <a:chExt cx="484" cy="1010"/>
          </a:xfrm>
        </p:grpSpPr>
        <p:sp>
          <p:nvSpPr>
            <p:cNvPr id="56327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328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56329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633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633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633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634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5634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56326" name="Freeform 21"/>
          <p:cNvSpPr>
            <a:spLocks/>
          </p:cNvSpPr>
          <p:nvPr/>
        </p:nvSpPr>
        <p:spPr bwMode="auto">
          <a:xfrm>
            <a:off x="3683000" y="3670300"/>
            <a:ext cx="963613" cy="2425700"/>
          </a:xfrm>
          <a:custGeom>
            <a:avLst/>
            <a:gdLst>
              <a:gd name="T0" fmla="*/ 0 w 607"/>
              <a:gd name="T1" fmla="*/ 0 h 1528"/>
              <a:gd name="T2" fmla="*/ 2147483647 w 607"/>
              <a:gd name="T3" fmla="*/ 2147483647 h 1528"/>
              <a:gd name="T4" fmla="*/ 2147483647 w 607"/>
              <a:gd name="T5" fmla="*/ 2147483647 h 1528"/>
              <a:gd name="T6" fmla="*/ 2147483647 w 607"/>
              <a:gd name="T7" fmla="*/ 2147483647 h 1528"/>
              <a:gd name="T8" fmla="*/ 0 60000 65536"/>
              <a:gd name="T9" fmla="*/ 0 60000 65536"/>
              <a:gd name="T10" fmla="*/ 0 60000 65536"/>
              <a:gd name="T11" fmla="*/ 0 60000 65536"/>
              <a:gd name="T12" fmla="*/ 0 w 607"/>
              <a:gd name="T13" fmla="*/ 0 h 1528"/>
              <a:gd name="T14" fmla="*/ 607 w 607"/>
              <a:gd name="T15" fmla="*/ 1528 h 15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07" h="1528">
                <a:moveTo>
                  <a:pt x="0" y="0"/>
                </a:moveTo>
                <a:cubicBezTo>
                  <a:pt x="38" y="54"/>
                  <a:pt x="136" y="196"/>
                  <a:pt x="229" y="323"/>
                </a:cubicBezTo>
                <a:cubicBezTo>
                  <a:pt x="322" y="450"/>
                  <a:pt x="513" y="559"/>
                  <a:pt x="560" y="760"/>
                </a:cubicBezTo>
                <a:cubicBezTo>
                  <a:pt x="607" y="961"/>
                  <a:pt x="556" y="1256"/>
                  <a:pt x="512" y="1528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5734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48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57349" name="Group 5"/>
          <p:cNvGrpSpPr>
            <a:grpSpLocks/>
          </p:cNvGrpSpPr>
          <p:nvPr/>
        </p:nvGrpSpPr>
        <p:grpSpPr bwMode="auto">
          <a:xfrm>
            <a:off x="3429000" y="4267200"/>
            <a:ext cx="539750" cy="914400"/>
            <a:chOff x="3309" y="2976"/>
            <a:chExt cx="484" cy="1010"/>
          </a:xfrm>
        </p:grpSpPr>
        <p:sp>
          <p:nvSpPr>
            <p:cNvPr id="57369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370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57371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3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4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5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6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79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80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81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82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57383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57350" name="Freeform 21"/>
          <p:cNvSpPr>
            <a:spLocks/>
          </p:cNvSpPr>
          <p:nvPr/>
        </p:nvSpPr>
        <p:spPr bwMode="auto">
          <a:xfrm>
            <a:off x="4029075" y="4572000"/>
            <a:ext cx="547688" cy="1524000"/>
          </a:xfrm>
          <a:custGeom>
            <a:avLst/>
            <a:gdLst>
              <a:gd name="T0" fmla="*/ 2147483647 w 345"/>
              <a:gd name="T1" fmla="*/ 0 h 960"/>
              <a:gd name="T2" fmla="*/ 2147483647 w 345"/>
              <a:gd name="T3" fmla="*/ 2147483647 h 960"/>
              <a:gd name="T4" fmla="*/ 2147483647 w 345"/>
              <a:gd name="T5" fmla="*/ 2147483647 h 960"/>
              <a:gd name="T6" fmla="*/ 2147483647 w 345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45"/>
              <a:gd name="T13" fmla="*/ 0 h 960"/>
              <a:gd name="T14" fmla="*/ 345 w 345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5" h="960">
                <a:moveTo>
                  <a:pt x="50" y="0"/>
                </a:moveTo>
                <a:cubicBezTo>
                  <a:pt x="49" y="58"/>
                  <a:pt x="0" y="242"/>
                  <a:pt x="42" y="339"/>
                </a:cubicBezTo>
                <a:cubicBezTo>
                  <a:pt x="84" y="436"/>
                  <a:pt x="261" y="481"/>
                  <a:pt x="303" y="584"/>
                </a:cubicBezTo>
                <a:cubicBezTo>
                  <a:pt x="345" y="687"/>
                  <a:pt x="296" y="882"/>
                  <a:pt x="294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57351" name="Picture 2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7352" name="Group 23"/>
          <p:cNvGrpSpPr>
            <a:grpSpLocks/>
          </p:cNvGrpSpPr>
          <p:nvPr/>
        </p:nvGrpSpPr>
        <p:grpSpPr bwMode="auto">
          <a:xfrm>
            <a:off x="3276600" y="4419600"/>
            <a:ext cx="539750" cy="914400"/>
            <a:chOff x="3309" y="2976"/>
            <a:chExt cx="484" cy="1010"/>
          </a:xfrm>
        </p:grpSpPr>
        <p:sp>
          <p:nvSpPr>
            <p:cNvPr id="57354" name="Freeform 2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355" name="Group 2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57356" name="Freeform 2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7" name="Freeform 2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Freeform 2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9" name="Freeform 2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0" name="Freeform 3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3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Freeform 3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3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64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65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66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7367" name="Oval 3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57368" name="Oval 3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57353" name="Freeform 39"/>
          <p:cNvSpPr>
            <a:spLocks/>
          </p:cNvSpPr>
          <p:nvPr/>
        </p:nvSpPr>
        <p:spPr bwMode="auto">
          <a:xfrm>
            <a:off x="3998913" y="4572000"/>
            <a:ext cx="496887" cy="1524000"/>
          </a:xfrm>
          <a:custGeom>
            <a:avLst/>
            <a:gdLst>
              <a:gd name="T0" fmla="*/ 2147483647 w 313"/>
              <a:gd name="T1" fmla="*/ 0 h 960"/>
              <a:gd name="T2" fmla="*/ 2147483647 w 313"/>
              <a:gd name="T3" fmla="*/ 2147483647 h 960"/>
              <a:gd name="T4" fmla="*/ 2147483647 w 313"/>
              <a:gd name="T5" fmla="*/ 2147483647 h 960"/>
              <a:gd name="T6" fmla="*/ 2147483647 w 313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13"/>
              <a:gd name="T13" fmla="*/ 0 h 960"/>
              <a:gd name="T14" fmla="*/ 313 w 313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13" h="960">
                <a:moveTo>
                  <a:pt x="85" y="0"/>
                </a:moveTo>
                <a:cubicBezTo>
                  <a:pt x="76" y="67"/>
                  <a:pt x="0" y="307"/>
                  <a:pt x="30" y="402"/>
                </a:cubicBezTo>
                <a:cubicBezTo>
                  <a:pt x="60" y="497"/>
                  <a:pt x="219" y="475"/>
                  <a:pt x="266" y="568"/>
                </a:cubicBezTo>
                <a:cubicBezTo>
                  <a:pt x="313" y="661"/>
                  <a:pt x="303" y="878"/>
                  <a:pt x="313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58371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2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58373" name="Group 5"/>
          <p:cNvGrpSpPr>
            <a:grpSpLocks/>
          </p:cNvGrpSpPr>
          <p:nvPr/>
        </p:nvGrpSpPr>
        <p:grpSpPr bwMode="auto">
          <a:xfrm>
            <a:off x="4032250" y="4876800"/>
            <a:ext cx="539750" cy="914400"/>
            <a:chOff x="3309" y="2976"/>
            <a:chExt cx="484" cy="1010"/>
          </a:xfrm>
        </p:grpSpPr>
        <p:sp>
          <p:nvSpPr>
            <p:cNvPr id="58376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8377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58378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9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0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1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2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3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4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838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838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8388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8389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58390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58374" name="Freeform 21"/>
          <p:cNvSpPr>
            <a:spLocks/>
          </p:cNvSpPr>
          <p:nvPr/>
        </p:nvSpPr>
        <p:spPr bwMode="auto">
          <a:xfrm>
            <a:off x="4267200" y="52578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966" name="Text Box 22"/>
          <p:cNvSpPr txBox="1">
            <a:spLocks noChangeArrowheads="1"/>
          </p:cNvSpPr>
          <p:nvPr/>
        </p:nvSpPr>
        <p:spPr bwMode="auto">
          <a:xfrm>
            <a:off x="6080125" y="4819650"/>
            <a:ext cx="2216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There’s one.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62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62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2966" grpId="0" autoUpdateAnimBg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5939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396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s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59397" name="Group 5"/>
          <p:cNvGrpSpPr>
            <a:grpSpLocks/>
          </p:cNvGrpSpPr>
          <p:nvPr/>
        </p:nvGrpSpPr>
        <p:grpSpPr bwMode="auto">
          <a:xfrm>
            <a:off x="4184650" y="2667000"/>
            <a:ext cx="539750" cy="914400"/>
            <a:chOff x="3309" y="2976"/>
            <a:chExt cx="484" cy="1010"/>
          </a:xfrm>
        </p:grpSpPr>
        <p:sp>
          <p:nvSpPr>
            <p:cNvPr id="59399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9400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59401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9409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9410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9411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59412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59413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59398" name="Freeform 21"/>
          <p:cNvSpPr>
            <a:spLocks/>
          </p:cNvSpPr>
          <p:nvPr/>
        </p:nvSpPr>
        <p:spPr bwMode="auto">
          <a:xfrm>
            <a:off x="4102100" y="3124200"/>
            <a:ext cx="546100" cy="29718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6041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20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60421" name="Group 5"/>
          <p:cNvGrpSpPr>
            <a:grpSpLocks/>
          </p:cNvGrpSpPr>
          <p:nvPr/>
        </p:nvGrpSpPr>
        <p:grpSpPr bwMode="auto">
          <a:xfrm>
            <a:off x="4876800" y="3124200"/>
            <a:ext cx="539750" cy="914400"/>
            <a:chOff x="3309" y="2976"/>
            <a:chExt cx="484" cy="1010"/>
          </a:xfrm>
        </p:grpSpPr>
        <p:sp>
          <p:nvSpPr>
            <p:cNvPr id="60423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0424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0425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26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27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28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29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30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31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32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0433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0434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0435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0436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0437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60422" name="Freeform 21"/>
          <p:cNvSpPr>
            <a:spLocks/>
          </p:cNvSpPr>
          <p:nvPr/>
        </p:nvSpPr>
        <p:spPr bwMode="auto">
          <a:xfrm>
            <a:off x="4433888" y="3708400"/>
            <a:ext cx="1090612" cy="2387600"/>
          </a:xfrm>
          <a:custGeom>
            <a:avLst/>
            <a:gdLst>
              <a:gd name="T0" fmla="*/ 2147483647 w 687"/>
              <a:gd name="T1" fmla="*/ 0 h 1504"/>
              <a:gd name="T2" fmla="*/ 2147483647 w 687"/>
              <a:gd name="T3" fmla="*/ 2147483647 h 1504"/>
              <a:gd name="T4" fmla="*/ 2147483647 w 687"/>
              <a:gd name="T5" fmla="*/ 2147483647 h 1504"/>
              <a:gd name="T6" fmla="*/ 2147483647 w 687"/>
              <a:gd name="T7" fmla="*/ 2147483647 h 1504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504"/>
              <a:gd name="T14" fmla="*/ 687 w 687"/>
              <a:gd name="T15" fmla="*/ 1504 h 150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504">
                <a:moveTo>
                  <a:pt x="687" y="0"/>
                </a:moveTo>
                <a:cubicBezTo>
                  <a:pt x="666" y="84"/>
                  <a:pt x="660" y="382"/>
                  <a:pt x="560" y="505"/>
                </a:cubicBezTo>
                <a:cubicBezTo>
                  <a:pt x="460" y="628"/>
                  <a:pt x="174" y="570"/>
                  <a:pt x="87" y="736"/>
                </a:cubicBezTo>
                <a:cubicBezTo>
                  <a:pt x="0" y="902"/>
                  <a:pt x="83" y="1232"/>
                  <a:pt x="39" y="150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6144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44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61445" name="Group 5"/>
          <p:cNvGrpSpPr>
            <a:grpSpLocks/>
          </p:cNvGrpSpPr>
          <p:nvPr/>
        </p:nvGrpSpPr>
        <p:grpSpPr bwMode="auto">
          <a:xfrm>
            <a:off x="4572000" y="4038600"/>
            <a:ext cx="539750" cy="914400"/>
            <a:chOff x="3309" y="2976"/>
            <a:chExt cx="484" cy="1010"/>
          </a:xfrm>
        </p:grpSpPr>
        <p:sp>
          <p:nvSpPr>
            <p:cNvPr id="61447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448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1449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145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145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145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146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146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61446" name="Freeform 21"/>
          <p:cNvSpPr>
            <a:spLocks/>
          </p:cNvSpPr>
          <p:nvPr/>
        </p:nvSpPr>
        <p:spPr bwMode="auto">
          <a:xfrm>
            <a:off x="4495800" y="4533900"/>
            <a:ext cx="833438" cy="1562100"/>
          </a:xfrm>
          <a:custGeom>
            <a:avLst/>
            <a:gdLst>
              <a:gd name="T0" fmla="*/ 2147483647 w 525"/>
              <a:gd name="T1" fmla="*/ 0 h 984"/>
              <a:gd name="T2" fmla="*/ 2147483647 w 525"/>
              <a:gd name="T3" fmla="*/ 2147483647 h 984"/>
              <a:gd name="T4" fmla="*/ 2147483647 w 525"/>
              <a:gd name="T5" fmla="*/ 2147483647 h 984"/>
              <a:gd name="T6" fmla="*/ 0 w 525"/>
              <a:gd name="T7" fmla="*/ 2147483647 h 984"/>
              <a:gd name="T8" fmla="*/ 0 60000 65536"/>
              <a:gd name="T9" fmla="*/ 0 60000 65536"/>
              <a:gd name="T10" fmla="*/ 0 60000 65536"/>
              <a:gd name="T11" fmla="*/ 0 60000 65536"/>
              <a:gd name="T12" fmla="*/ 0 w 525"/>
              <a:gd name="T13" fmla="*/ 0 h 984"/>
              <a:gd name="T14" fmla="*/ 525 w 525"/>
              <a:gd name="T15" fmla="*/ 984 h 98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25" h="984">
                <a:moveTo>
                  <a:pt x="372" y="0"/>
                </a:moveTo>
                <a:cubicBezTo>
                  <a:pt x="390" y="57"/>
                  <a:pt x="525" y="248"/>
                  <a:pt x="482" y="340"/>
                </a:cubicBezTo>
                <a:cubicBezTo>
                  <a:pt x="439" y="432"/>
                  <a:pt x="191" y="446"/>
                  <a:pt x="111" y="553"/>
                </a:cubicBezTo>
                <a:cubicBezTo>
                  <a:pt x="31" y="660"/>
                  <a:pt x="23" y="894"/>
                  <a:pt x="0" y="98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6246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8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62469" name="Group 5"/>
          <p:cNvGrpSpPr>
            <a:grpSpLocks/>
          </p:cNvGrpSpPr>
          <p:nvPr/>
        </p:nvGrpSpPr>
        <p:grpSpPr bwMode="auto">
          <a:xfrm>
            <a:off x="4032250" y="4876800"/>
            <a:ext cx="539750" cy="914400"/>
            <a:chOff x="3309" y="2976"/>
            <a:chExt cx="484" cy="1010"/>
          </a:xfrm>
        </p:grpSpPr>
        <p:sp>
          <p:nvSpPr>
            <p:cNvPr id="62472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2473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2474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5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6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7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8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9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0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1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248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248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248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248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248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62470" name="Freeform 21"/>
          <p:cNvSpPr>
            <a:spLocks/>
          </p:cNvSpPr>
          <p:nvPr/>
        </p:nvSpPr>
        <p:spPr bwMode="auto">
          <a:xfrm>
            <a:off x="4267200" y="52578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7062" name="Text Box 22"/>
          <p:cNvSpPr txBox="1">
            <a:spLocks noChangeArrowheads="1"/>
          </p:cNvSpPr>
          <p:nvPr/>
        </p:nvSpPr>
        <p:spPr bwMode="auto">
          <a:xfrm>
            <a:off x="6080125" y="4819650"/>
            <a:ext cx="2847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There’s another.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67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67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7062" grpId="0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Exponential Time</a:t>
            </a:r>
          </a:p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Redoing Work</a:t>
            </a:r>
          </a:p>
        </p:txBody>
      </p:sp>
      <p:pic>
        <p:nvPicPr>
          <p:cNvPr id="63491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2" name="Rectangle 4"/>
          <p:cNvSpPr>
            <a:spLocks noChangeArrowheads="1"/>
          </p:cNvSpPr>
          <p:nvPr/>
        </p:nvSpPr>
        <p:spPr bwMode="auto">
          <a:xfrm>
            <a:off x="1219200" y="16764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</a:p>
        </p:txBody>
      </p:sp>
      <p:grpSp>
        <p:nvGrpSpPr>
          <p:cNvPr id="63493" name="Group 5"/>
          <p:cNvGrpSpPr>
            <a:grpSpLocks/>
          </p:cNvGrpSpPr>
          <p:nvPr/>
        </p:nvGrpSpPr>
        <p:grpSpPr bwMode="auto">
          <a:xfrm>
            <a:off x="4032250" y="4876800"/>
            <a:ext cx="539750" cy="914400"/>
            <a:chOff x="3309" y="2976"/>
            <a:chExt cx="484" cy="1010"/>
          </a:xfrm>
        </p:grpSpPr>
        <p:sp>
          <p:nvSpPr>
            <p:cNvPr id="63569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70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3571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2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3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4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5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6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7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8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79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80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81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82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3583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63494" name="Freeform 21"/>
          <p:cNvSpPr>
            <a:spLocks/>
          </p:cNvSpPr>
          <p:nvPr/>
        </p:nvSpPr>
        <p:spPr bwMode="auto">
          <a:xfrm>
            <a:off x="4267200" y="52578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8086" name="Text Box 22"/>
          <p:cNvSpPr txBox="1">
            <a:spLocks noChangeArrowheads="1"/>
          </p:cNvSpPr>
          <p:nvPr/>
        </p:nvSpPr>
        <p:spPr bwMode="auto">
          <a:xfrm>
            <a:off x="914400" y="2286000"/>
            <a:ext cx="7175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How many friends solve this sub-instance?</a:t>
            </a:r>
          </a:p>
        </p:txBody>
      </p:sp>
      <p:sp>
        <p:nvSpPr>
          <p:cNvPr id="63496" name="Freeform 23"/>
          <p:cNvSpPr>
            <a:spLocks/>
          </p:cNvSpPr>
          <p:nvPr/>
        </p:nvSpPr>
        <p:spPr bwMode="auto">
          <a:xfrm>
            <a:off x="3557588" y="3048000"/>
            <a:ext cx="1090612" cy="2286000"/>
          </a:xfrm>
          <a:custGeom>
            <a:avLst/>
            <a:gdLst>
              <a:gd name="T0" fmla="*/ 2147483647 w 687"/>
              <a:gd name="T1" fmla="*/ 0 h 1440"/>
              <a:gd name="T2" fmla="*/ 0 w 687"/>
              <a:gd name="T3" fmla="*/ 2147483647 h 1440"/>
              <a:gd name="T4" fmla="*/ 2147483647 w 687"/>
              <a:gd name="T5" fmla="*/ 2147483647 h 1440"/>
              <a:gd name="T6" fmla="*/ 2147483647 w 687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440"/>
              <a:gd name="T14" fmla="*/ 687 w 687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440">
                <a:moveTo>
                  <a:pt x="639" y="0"/>
                </a:moveTo>
                <a:lnTo>
                  <a:pt x="0" y="416"/>
                </a:lnTo>
                <a:lnTo>
                  <a:pt x="284" y="968"/>
                </a:lnTo>
                <a:lnTo>
                  <a:pt x="687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497" name="Freeform 24"/>
          <p:cNvSpPr>
            <a:spLocks/>
          </p:cNvSpPr>
          <p:nvPr/>
        </p:nvSpPr>
        <p:spPr bwMode="auto">
          <a:xfrm>
            <a:off x="4724400" y="3048000"/>
            <a:ext cx="373063" cy="2286000"/>
          </a:xfrm>
          <a:custGeom>
            <a:avLst/>
            <a:gdLst>
              <a:gd name="T0" fmla="*/ 0 w 235"/>
              <a:gd name="T1" fmla="*/ 0 h 1440"/>
              <a:gd name="T2" fmla="*/ 2147483647 w 235"/>
              <a:gd name="T3" fmla="*/ 2147483647 h 1440"/>
              <a:gd name="T4" fmla="*/ 2147483647 w 235"/>
              <a:gd name="T5" fmla="*/ 2147483647 h 1440"/>
              <a:gd name="T6" fmla="*/ 0 60000 65536"/>
              <a:gd name="T7" fmla="*/ 0 60000 65536"/>
              <a:gd name="T8" fmla="*/ 0 60000 65536"/>
              <a:gd name="T9" fmla="*/ 0 w 235"/>
              <a:gd name="T10" fmla="*/ 0 h 1440"/>
              <a:gd name="T11" fmla="*/ 235 w 235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5" h="1440">
                <a:moveTo>
                  <a:pt x="0" y="0"/>
                </a:move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498" name="Freeform 25"/>
          <p:cNvSpPr>
            <a:spLocks/>
          </p:cNvSpPr>
          <p:nvPr/>
        </p:nvSpPr>
        <p:spPr bwMode="auto">
          <a:xfrm>
            <a:off x="3670300" y="3048000"/>
            <a:ext cx="1327150" cy="2286000"/>
          </a:xfrm>
          <a:custGeom>
            <a:avLst/>
            <a:gdLst>
              <a:gd name="T0" fmla="*/ 2147483647 w 836"/>
              <a:gd name="T1" fmla="*/ 0 h 1440"/>
              <a:gd name="T2" fmla="*/ 0 w 836"/>
              <a:gd name="T3" fmla="*/ 2147483647 h 1440"/>
              <a:gd name="T4" fmla="*/ 2147483647 w 836"/>
              <a:gd name="T5" fmla="*/ 2147483647 h 1440"/>
              <a:gd name="T6" fmla="*/ 2147483647 w 836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836"/>
              <a:gd name="T13" fmla="*/ 0 h 1440"/>
              <a:gd name="T14" fmla="*/ 836 w 836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6" h="1440">
                <a:moveTo>
                  <a:pt x="616" y="0"/>
                </a:moveTo>
                <a:lnTo>
                  <a:pt x="0" y="423"/>
                </a:lnTo>
                <a:lnTo>
                  <a:pt x="836" y="936"/>
                </a:lnTo>
                <a:lnTo>
                  <a:pt x="664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499" name="Freeform 26"/>
          <p:cNvSpPr>
            <a:spLocks/>
          </p:cNvSpPr>
          <p:nvPr/>
        </p:nvSpPr>
        <p:spPr bwMode="auto">
          <a:xfrm>
            <a:off x="4057650" y="3048000"/>
            <a:ext cx="666750" cy="2286000"/>
          </a:xfrm>
          <a:custGeom>
            <a:avLst/>
            <a:gdLst>
              <a:gd name="T0" fmla="*/ 2147483647 w 420"/>
              <a:gd name="T1" fmla="*/ 0 h 1440"/>
              <a:gd name="T2" fmla="*/ 2147483647 w 420"/>
              <a:gd name="T3" fmla="*/ 2147483647 h 1440"/>
              <a:gd name="T4" fmla="*/ 0 w 420"/>
              <a:gd name="T5" fmla="*/ 2147483647 h 1440"/>
              <a:gd name="T6" fmla="*/ 2147483647 w 420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20"/>
              <a:gd name="T13" fmla="*/ 0 h 1440"/>
              <a:gd name="T14" fmla="*/ 420 w 420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0" h="1440">
                <a:moveTo>
                  <a:pt x="372" y="0"/>
                </a:moveTo>
                <a:lnTo>
                  <a:pt x="269" y="392"/>
                </a:lnTo>
                <a:lnTo>
                  <a:pt x="0" y="928"/>
                </a:lnTo>
                <a:lnTo>
                  <a:pt x="420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500" name="Freeform 27"/>
          <p:cNvSpPr>
            <a:spLocks/>
          </p:cNvSpPr>
          <p:nvPr/>
        </p:nvSpPr>
        <p:spPr bwMode="auto">
          <a:xfrm>
            <a:off x="4560888" y="3048000"/>
            <a:ext cx="239712" cy="2286000"/>
          </a:xfrm>
          <a:custGeom>
            <a:avLst/>
            <a:gdLst>
              <a:gd name="T0" fmla="*/ 2147483647 w 151"/>
              <a:gd name="T1" fmla="*/ 0 h 1440"/>
              <a:gd name="T2" fmla="*/ 0 w 151"/>
              <a:gd name="T3" fmla="*/ 2147483647 h 1440"/>
              <a:gd name="T4" fmla="*/ 2147483647 w 151"/>
              <a:gd name="T5" fmla="*/ 2147483647 h 1440"/>
              <a:gd name="T6" fmla="*/ 0 60000 65536"/>
              <a:gd name="T7" fmla="*/ 0 60000 65536"/>
              <a:gd name="T8" fmla="*/ 0 60000 65536"/>
              <a:gd name="T9" fmla="*/ 0 w 151"/>
              <a:gd name="T10" fmla="*/ 0 h 1440"/>
              <a:gd name="T11" fmla="*/ 151 w 151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1" h="1440">
                <a:moveTo>
                  <a:pt x="103" y="0"/>
                </a:moveTo>
                <a:lnTo>
                  <a:pt x="0" y="392"/>
                </a:lnTo>
                <a:lnTo>
                  <a:pt x="151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501" name="Freeform 28"/>
          <p:cNvSpPr>
            <a:spLocks/>
          </p:cNvSpPr>
          <p:nvPr/>
        </p:nvSpPr>
        <p:spPr bwMode="auto">
          <a:xfrm>
            <a:off x="4808538" y="3048000"/>
            <a:ext cx="765175" cy="2286000"/>
          </a:xfrm>
          <a:custGeom>
            <a:avLst/>
            <a:gdLst>
              <a:gd name="T0" fmla="*/ 0 w 482"/>
              <a:gd name="T1" fmla="*/ 0 h 1440"/>
              <a:gd name="T2" fmla="*/ 2147483647 w 482"/>
              <a:gd name="T3" fmla="*/ 2147483647 h 1440"/>
              <a:gd name="T4" fmla="*/ 2147483647 w 482"/>
              <a:gd name="T5" fmla="*/ 2147483647 h 1440"/>
              <a:gd name="T6" fmla="*/ 2147483647 w 482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82"/>
              <a:gd name="T13" fmla="*/ 0 h 1440"/>
              <a:gd name="T14" fmla="*/ 482 w 482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82" h="1440">
                <a:moveTo>
                  <a:pt x="0" y="0"/>
                </a:moveTo>
                <a:lnTo>
                  <a:pt x="482" y="384"/>
                </a:ln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3502" name="Group 29"/>
          <p:cNvGrpSpPr>
            <a:grpSpLocks/>
          </p:cNvGrpSpPr>
          <p:nvPr/>
        </p:nvGrpSpPr>
        <p:grpSpPr bwMode="auto">
          <a:xfrm>
            <a:off x="4184650" y="4953000"/>
            <a:ext cx="539750" cy="914400"/>
            <a:chOff x="3309" y="2976"/>
            <a:chExt cx="484" cy="1010"/>
          </a:xfrm>
        </p:grpSpPr>
        <p:sp>
          <p:nvSpPr>
            <p:cNvPr id="63554" name="Freeform 3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55" name="Group 3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3556" name="Freeform 3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7" name="Freeform 3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8" name="Freeform 3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9" name="Freeform 3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0" name="Freeform 3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1" name="Freeform 3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2" name="Freeform 3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3" name="Oval 3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64" name="Oval 4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65" name="Oval 4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66" name="Oval 4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67" name="Oval 4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3568" name="Oval 4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63503" name="Group 45"/>
          <p:cNvGrpSpPr>
            <a:grpSpLocks/>
          </p:cNvGrpSpPr>
          <p:nvPr/>
        </p:nvGrpSpPr>
        <p:grpSpPr bwMode="auto">
          <a:xfrm>
            <a:off x="4419600" y="5029200"/>
            <a:ext cx="539750" cy="914400"/>
            <a:chOff x="3309" y="2976"/>
            <a:chExt cx="484" cy="1010"/>
          </a:xfrm>
        </p:grpSpPr>
        <p:sp>
          <p:nvSpPr>
            <p:cNvPr id="63539" name="Freeform 4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40" name="Group 4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3541" name="Freeform 4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2" name="Freeform 4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3" name="Freeform 5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4" name="Freeform 5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5" name="Freeform 5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6" name="Freeform 5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7" name="Freeform 5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8" name="Oval 5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49" name="Oval 5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50" name="Oval 5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51" name="Oval 5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52" name="Oval 5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3553" name="Oval 6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63504" name="Group 61"/>
          <p:cNvGrpSpPr>
            <a:grpSpLocks/>
          </p:cNvGrpSpPr>
          <p:nvPr/>
        </p:nvGrpSpPr>
        <p:grpSpPr bwMode="auto">
          <a:xfrm>
            <a:off x="4654550" y="5029200"/>
            <a:ext cx="539750" cy="914400"/>
            <a:chOff x="3309" y="2976"/>
            <a:chExt cx="484" cy="1010"/>
          </a:xfrm>
        </p:grpSpPr>
        <p:sp>
          <p:nvSpPr>
            <p:cNvPr id="63524" name="Freeform 6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25" name="Group 6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3526" name="Freeform 6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7" name="Freeform 6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8" name="Freeform 6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9" name="Freeform 6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0" name="Freeform 6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1" name="Freeform 6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2" name="Freeform 7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3" name="Oval 7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34" name="Oval 7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35" name="Oval 7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36" name="Oval 7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37" name="Oval 7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3538" name="Oval 7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63505" name="Group 77"/>
          <p:cNvGrpSpPr>
            <a:grpSpLocks/>
          </p:cNvGrpSpPr>
          <p:nvPr/>
        </p:nvGrpSpPr>
        <p:grpSpPr bwMode="auto">
          <a:xfrm>
            <a:off x="4889500" y="4876800"/>
            <a:ext cx="539750" cy="914400"/>
            <a:chOff x="3309" y="2976"/>
            <a:chExt cx="484" cy="1010"/>
          </a:xfrm>
        </p:grpSpPr>
        <p:sp>
          <p:nvSpPr>
            <p:cNvPr id="63509" name="Freeform 7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10" name="Group 7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3511" name="Freeform 8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2" name="Freeform 8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3" name="Freeform 8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4" name="Freeform 8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5" name="Freeform 8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6" name="Freeform 8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7" name="Freeform 8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8" name="Oval 8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19" name="Oval 8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20" name="Oval 8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21" name="Oval 9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3522" name="Oval 9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3523" name="Oval 9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368157" name="Text Box 93"/>
          <p:cNvSpPr txBox="1">
            <a:spLocks noChangeArrowheads="1"/>
          </p:cNvSpPr>
          <p:nvPr/>
        </p:nvSpPr>
        <p:spPr bwMode="auto">
          <a:xfrm>
            <a:off x="6215063" y="3200400"/>
            <a:ext cx="256698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Once for each </a:t>
            </a:r>
            <a:br>
              <a:rPr lang="en-US" altLang="en-US"/>
            </a:br>
            <a:r>
              <a:rPr lang="en-US" altLang="en-US"/>
              <a:t>path to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 </a:t>
            </a:r>
          </a:p>
        </p:txBody>
      </p:sp>
      <p:sp>
        <p:nvSpPr>
          <p:cNvPr id="1368158" name="Text Box 94"/>
          <p:cNvSpPr txBox="1">
            <a:spLocks noChangeArrowheads="1"/>
          </p:cNvSpPr>
          <p:nvPr/>
        </p:nvSpPr>
        <p:spPr bwMode="auto">
          <a:xfrm>
            <a:off x="6096000" y="5486400"/>
            <a:ext cx="32004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Save time by only doing once.</a:t>
            </a:r>
          </a:p>
        </p:txBody>
      </p:sp>
      <p:sp>
        <p:nvSpPr>
          <p:cNvPr id="1368159" name="Text Box 95"/>
          <p:cNvSpPr txBox="1">
            <a:spLocks noChangeArrowheads="1"/>
          </p:cNvSpPr>
          <p:nvPr/>
        </p:nvSpPr>
        <p:spPr bwMode="auto">
          <a:xfrm>
            <a:off x="6096000" y="4495800"/>
            <a:ext cx="28194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Waste time redoing work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680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680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68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68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68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68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68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68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8086" grpId="0"/>
      <p:bldP spid="1368157" grpId="0"/>
      <p:bldP spid="1368158" grpId="0" autoUpdateAnimBg="0"/>
      <p:bldP spid="1368159" grpId="0" autoUpdateAnimBg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14" name="Picture 2" descr="rdf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3875088"/>
            <a:ext cx="9067800" cy="294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4515" name="Picture 3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93663"/>
            <a:ext cx="6281738" cy="3640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6" name="Text Box 4"/>
          <p:cNvSpPr txBox="1">
            <a:spLocks noChangeArrowheads="1"/>
          </p:cNvSpPr>
          <p:nvPr/>
        </p:nvSpPr>
        <p:spPr bwMode="auto">
          <a:xfrm>
            <a:off x="0" y="1036638"/>
            <a:ext cx="294957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Drop 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bread crumbs </a:t>
            </a:r>
            <a:br>
              <a:rPr lang="en-US" altLang="en-US"/>
            </a:br>
            <a:r>
              <a:rPr lang="en-US" altLang="en-US"/>
              <a:t>and don’t revisit.</a:t>
            </a:r>
          </a:p>
        </p:txBody>
      </p:sp>
      <p:sp>
        <p:nvSpPr>
          <p:cNvPr id="64517" name="Text Box 5"/>
          <p:cNvSpPr txBox="1">
            <a:spLocks noChangeArrowheads="1"/>
          </p:cNvSpPr>
          <p:nvPr/>
        </p:nvSpPr>
        <p:spPr bwMode="auto">
          <a:xfrm>
            <a:off x="381000" y="0"/>
            <a:ext cx="21256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Depth First </a:t>
            </a:r>
          </a:p>
          <a:p>
            <a:pPr algn="ctr" eaLnBrk="1" hangingPunct="1">
              <a:buFontTx/>
              <a:buNone/>
            </a:pPr>
            <a:r>
              <a:rPr lang="en-US" altLang="en-US">
                <a:solidFill>
                  <a:schemeClr val="tx2"/>
                </a:solidFill>
              </a:rPr>
              <a:t>Search</a:t>
            </a:r>
          </a:p>
        </p:txBody>
      </p:sp>
      <p:sp>
        <p:nvSpPr>
          <p:cNvPr id="1526790" name="Text Box 6"/>
          <p:cNvSpPr txBox="1">
            <a:spLocks noChangeArrowheads="1"/>
          </p:cNvSpPr>
          <p:nvPr/>
        </p:nvSpPr>
        <p:spPr bwMode="auto">
          <a:xfrm>
            <a:off x="271463" y="2590800"/>
            <a:ext cx="231933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we need </a:t>
            </a:r>
            <a:br>
              <a:rPr lang="en-US" altLang="en-US"/>
            </a:br>
            <a:r>
              <a:rPr lang="en-US" altLang="en-US"/>
              <a:t>shortest path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6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267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267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6790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539" name="Group 5"/>
          <p:cNvGrpSpPr>
            <a:grpSpLocks/>
          </p:cNvGrpSpPr>
          <p:nvPr/>
        </p:nvGrpSpPr>
        <p:grpSpPr bwMode="auto">
          <a:xfrm>
            <a:off x="1258888" y="5029200"/>
            <a:ext cx="539750" cy="914400"/>
            <a:chOff x="3309" y="2976"/>
            <a:chExt cx="484" cy="1010"/>
          </a:xfrm>
        </p:grpSpPr>
        <p:sp>
          <p:nvSpPr>
            <p:cNvPr id="6563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63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63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4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4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4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4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564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65540" name="Freeform 21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1" name="Freeform 23"/>
          <p:cNvSpPr>
            <a:spLocks/>
          </p:cNvSpPr>
          <p:nvPr/>
        </p:nvSpPr>
        <p:spPr bwMode="auto">
          <a:xfrm>
            <a:off x="784225" y="3200400"/>
            <a:ext cx="1090613" cy="2286000"/>
          </a:xfrm>
          <a:custGeom>
            <a:avLst/>
            <a:gdLst>
              <a:gd name="T0" fmla="*/ 2147483647 w 687"/>
              <a:gd name="T1" fmla="*/ 0 h 1440"/>
              <a:gd name="T2" fmla="*/ 0 w 687"/>
              <a:gd name="T3" fmla="*/ 2147483647 h 1440"/>
              <a:gd name="T4" fmla="*/ 2147483647 w 687"/>
              <a:gd name="T5" fmla="*/ 2147483647 h 1440"/>
              <a:gd name="T6" fmla="*/ 2147483647 w 687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440"/>
              <a:gd name="T14" fmla="*/ 687 w 687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440">
                <a:moveTo>
                  <a:pt x="639" y="0"/>
                </a:moveTo>
                <a:lnTo>
                  <a:pt x="0" y="416"/>
                </a:lnTo>
                <a:lnTo>
                  <a:pt x="284" y="968"/>
                </a:lnTo>
                <a:lnTo>
                  <a:pt x="687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2" name="Freeform 24"/>
          <p:cNvSpPr>
            <a:spLocks/>
          </p:cNvSpPr>
          <p:nvPr/>
        </p:nvSpPr>
        <p:spPr bwMode="auto">
          <a:xfrm>
            <a:off x="1951038" y="3200400"/>
            <a:ext cx="373062" cy="2286000"/>
          </a:xfrm>
          <a:custGeom>
            <a:avLst/>
            <a:gdLst>
              <a:gd name="T0" fmla="*/ 0 w 235"/>
              <a:gd name="T1" fmla="*/ 0 h 1440"/>
              <a:gd name="T2" fmla="*/ 2147483647 w 235"/>
              <a:gd name="T3" fmla="*/ 2147483647 h 1440"/>
              <a:gd name="T4" fmla="*/ 2147483647 w 235"/>
              <a:gd name="T5" fmla="*/ 2147483647 h 1440"/>
              <a:gd name="T6" fmla="*/ 0 60000 65536"/>
              <a:gd name="T7" fmla="*/ 0 60000 65536"/>
              <a:gd name="T8" fmla="*/ 0 60000 65536"/>
              <a:gd name="T9" fmla="*/ 0 w 235"/>
              <a:gd name="T10" fmla="*/ 0 h 1440"/>
              <a:gd name="T11" fmla="*/ 235 w 235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5" h="1440">
                <a:moveTo>
                  <a:pt x="0" y="0"/>
                </a:move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3" name="Freeform 25"/>
          <p:cNvSpPr>
            <a:spLocks/>
          </p:cNvSpPr>
          <p:nvPr/>
        </p:nvSpPr>
        <p:spPr bwMode="auto">
          <a:xfrm>
            <a:off x="896938" y="3200400"/>
            <a:ext cx="1327150" cy="2286000"/>
          </a:xfrm>
          <a:custGeom>
            <a:avLst/>
            <a:gdLst>
              <a:gd name="T0" fmla="*/ 2147483647 w 836"/>
              <a:gd name="T1" fmla="*/ 0 h 1440"/>
              <a:gd name="T2" fmla="*/ 0 w 836"/>
              <a:gd name="T3" fmla="*/ 2147483647 h 1440"/>
              <a:gd name="T4" fmla="*/ 2147483647 w 836"/>
              <a:gd name="T5" fmla="*/ 2147483647 h 1440"/>
              <a:gd name="T6" fmla="*/ 2147483647 w 836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836"/>
              <a:gd name="T13" fmla="*/ 0 h 1440"/>
              <a:gd name="T14" fmla="*/ 836 w 836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6" h="1440">
                <a:moveTo>
                  <a:pt x="616" y="0"/>
                </a:moveTo>
                <a:lnTo>
                  <a:pt x="0" y="423"/>
                </a:lnTo>
                <a:lnTo>
                  <a:pt x="836" y="936"/>
                </a:lnTo>
                <a:lnTo>
                  <a:pt x="664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4" name="Freeform 26"/>
          <p:cNvSpPr>
            <a:spLocks/>
          </p:cNvSpPr>
          <p:nvPr/>
        </p:nvSpPr>
        <p:spPr bwMode="auto">
          <a:xfrm>
            <a:off x="1284288" y="3200400"/>
            <a:ext cx="666750" cy="2286000"/>
          </a:xfrm>
          <a:custGeom>
            <a:avLst/>
            <a:gdLst>
              <a:gd name="T0" fmla="*/ 2147483647 w 420"/>
              <a:gd name="T1" fmla="*/ 0 h 1440"/>
              <a:gd name="T2" fmla="*/ 2147483647 w 420"/>
              <a:gd name="T3" fmla="*/ 2147483647 h 1440"/>
              <a:gd name="T4" fmla="*/ 0 w 420"/>
              <a:gd name="T5" fmla="*/ 2147483647 h 1440"/>
              <a:gd name="T6" fmla="*/ 2147483647 w 420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20"/>
              <a:gd name="T13" fmla="*/ 0 h 1440"/>
              <a:gd name="T14" fmla="*/ 420 w 420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0" h="1440">
                <a:moveTo>
                  <a:pt x="372" y="0"/>
                </a:moveTo>
                <a:lnTo>
                  <a:pt x="269" y="392"/>
                </a:lnTo>
                <a:lnTo>
                  <a:pt x="0" y="928"/>
                </a:lnTo>
                <a:lnTo>
                  <a:pt x="420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5" name="Freeform 27"/>
          <p:cNvSpPr>
            <a:spLocks/>
          </p:cNvSpPr>
          <p:nvPr/>
        </p:nvSpPr>
        <p:spPr bwMode="auto">
          <a:xfrm>
            <a:off x="1787525" y="3200400"/>
            <a:ext cx="239713" cy="2286000"/>
          </a:xfrm>
          <a:custGeom>
            <a:avLst/>
            <a:gdLst>
              <a:gd name="T0" fmla="*/ 2147483647 w 151"/>
              <a:gd name="T1" fmla="*/ 0 h 1440"/>
              <a:gd name="T2" fmla="*/ 0 w 151"/>
              <a:gd name="T3" fmla="*/ 2147483647 h 1440"/>
              <a:gd name="T4" fmla="*/ 2147483647 w 151"/>
              <a:gd name="T5" fmla="*/ 2147483647 h 1440"/>
              <a:gd name="T6" fmla="*/ 0 60000 65536"/>
              <a:gd name="T7" fmla="*/ 0 60000 65536"/>
              <a:gd name="T8" fmla="*/ 0 60000 65536"/>
              <a:gd name="T9" fmla="*/ 0 w 151"/>
              <a:gd name="T10" fmla="*/ 0 h 1440"/>
              <a:gd name="T11" fmla="*/ 151 w 151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1" h="1440">
                <a:moveTo>
                  <a:pt x="103" y="0"/>
                </a:moveTo>
                <a:lnTo>
                  <a:pt x="0" y="392"/>
                </a:lnTo>
                <a:lnTo>
                  <a:pt x="151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6" name="Freeform 28"/>
          <p:cNvSpPr>
            <a:spLocks/>
          </p:cNvSpPr>
          <p:nvPr/>
        </p:nvSpPr>
        <p:spPr bwMode="auto">
          <a:xfrm>
            <a:off x="2035175" y="3200400"/>
            <a:ext cx="765175" cy="2286000"/>
          </a:xfrm>
          <a:custGeom>
            <a:avLst/>
            <a:gdLst>
              <a:gd name="T0" fmla="*/ 0 w 482"/>
              <a:gd name="T1" fmla="*/ 0 h 1440"/>
              <a:gd name="T2" fmla="*/ 2147483647 w 482"/>
              <a:gd name="T3" fmla="*/ 2147483647 h 1440"/>
              <a:gd name="T4" fmla="*/ 2147483647 w 482"/>
              <a:gd name="T5" fmla="*/ 2147483647 h 1440"/>
              <a:gd name="T6" fmla="*/ 2147483647 w 482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82"/>
              <a:gd name="T13" fmla="*/ 0 h 1440"/>
              <a:gd name="T14" fmla="*/ 482 w 482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82" h="1440">
                <a:moveTo>
                  <a:pt x="0" y="0"/>
                </a:moveTo>
                <a:lnTo>
                  <a:pt x="482" y="384"/>
                </a:ln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5547" name="Group 29"/>
          <p:cNvGrpSpPr>
            <a:grpSpLocks/>
          </p:cNvGrpSpPr>
          <p:nvPr/>
        </p:nvGrpSpPr>
        <p:grpSpPr bwMode="auto">
          <a:xfrm>
            <a:off x="1411288" y="5105400"/>
            <a:ext cx="539750" cy="914400"/>
            <a:chOff x="3309" y="2976"/>
            <a:chExt cx="484" cy="1010"/>
          </a:xfrm>
        </p:grpSpPr>
        <p:sp>
          <p:nvSpPr>
            <p:cNvPr id="65619" name="Freeform 3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620" name="Group 3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621" name="Freeform 3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2" name="Freeform 3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3" name="Freeform 3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4" name="Freeform 3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5" name="Freeform 3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6" name="Freeform 3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7" name="Freeform 3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8" name="Oval 3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29" name="Oval 4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30" name="Oval 4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31" name="Oval 4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32" name="Oval 4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5633" name="Oval 4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65548" name="Group 45"/>
          <p:cNvGrpSpPr>
            <a:grpSpLocks/>
          </p:cNvGrpSpPr>
          <p:nvPr/>
        </p:nvGrpSpPr>
        <p:grpSpPr bwMode="auto">
          <a:xfrm>
            <a:off x="1646238" y="5181600"/>
            <a:ext cx="539750" cy="914400"/>
            <a:chOff x="3309" y="2976"/>
            <a:chExt cx="484" cy="1010"/>
          </a:xfrm>
        </p:grpSpPr>
        <p:sp>
          <p:nvSpPr>
            <p:cNvPr id="65604" name="Freeform 4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605" name="Group 4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606" name="Freeform 4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7" name="Freeform 4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8" name="Freeform 5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9" name="Freeform 5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0" name="Freeform 5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1" name="Freeform 5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2" name="Freeform 5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3" name="Oval 5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14" name="Oval 5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15" name="Oval 5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16" name="Oval 5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17" name="Oval 5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5618" name="Oval 6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65549" name="Group 61"/>
          <p:cNvGrpSpPr>
            <a:grpSpLocks/>
          </p:cNvGrpSpPr>
          <p:nvPr/>
        </p:nvGrpSpPr>
        <p:grpSpPr bwMode="auto">
          <a:xfrm>
            <a:off x="1881188" y="5181600"/>
            <a:ext cx="539750" cy="914400"/>
            <a:chOff x="3309" y="2976"/>
            <a:chExt cx="484" cy="1010"/>
          </a:xfrm>
        </p:grpSpPr>
        <p:sp>
          <p:nvSpPr>
            <p:cNvPr id="65589" name="Freeform 6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590" name="Group 6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591" name="Freeform 6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2" name="Freeform 6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3" name="Freeform 6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4" name="Freeform 6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5" name="Freeform 6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6" name="Freeform 6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7" name="Freeform 7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8" name="Oval 7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599" name="Oval 7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00" name="Oval 7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01" name="Oval 7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602" name="Oval 7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5603" name="Oval 7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65550" name="Group 77"/>
          <p:cNvGrpSpPr>
            <a:grpSpLocks/>
          </p:cNvGrpSpPr>
          <p:nvPr/>
        </p:nvGrpSpPr>
        <p:grpSpPr bwMode="auto">
          <a:xfrm>
            <a:off x="2116138" y="5029200"/>
            <a:ext cx="539750" cy="914400"/>
            <a:chOff x="3309" y="2976"/>
            <a:chExt cx="484" cy="1010"/>
          </a:xfrm>
        </p:grpSpPr>
        <p:sp>
          <p:nvSpPr>
            <p:cNvPr id="65574" name="Freeform 7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575" name="Group 7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576" name="Freeform 8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7" name="Freeform 8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8" name="Freeform 8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9" name="Freeform 8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0" name="Freeform 8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1" name="Freeform 8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2" name="Freeform 8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3" name="Oval 8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584" name="Oval 8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585" name="Oval 8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586" name="Oval 9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5587" name="Oval 9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5588" name="Oval 9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27906" name="Text Box 98"/>
          <p:cNvSpPr txBox="1">
            <a:spLocks noChangeArrowheads="1"/>
          </p:cNvSpPr>
          <p:nvPr/>
        </p:nvSpPr>
        <p:spPr bwMode="auto">
          <a:xfrm>
            <a:off x="3322638" y="2971800"/>
            <a:ext cx="51435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Having many friends </a:t>
            </a:r>
            <a:br>
              <a:rPr lang="en-US" altLang="en-US"/>
            </a:br>
            <a:r>
              <a:rPr lang="en-US" altLang="en-US"/>
              <a:t>solving this same sub-instance</a:t>
            </a:r>
            <a:br>
              <a:rPr lang="en-US" altLang="en-US"/>
            </a:br>
            <a:r>
              <a:rPr lang="en-US" altLang="en-US"/>
              <a:t>is a waste of time.</a:t>
            </a:r>
          </a:p>
        </p:txBody>
      </p:sp>
      <p:grpSp>
        <p:nvGrpSpPr>
          <p:cNvPr id="12" name="Group 135"/>
          <p:cNvGrpSpPr>
            <a:grpSpLocks/>
          </p:cNvGrpSpPr>
          <p:nvPr/>
        </p:nvGrpSpPr>
        <p:grpSpPr bwMode="auto">
          <a:xfrm>
            <a:off x="1036638" y="4648200"/>
            <a:ext cx="7954962" cy="2133600"/>
            <a:chOff x="653" y="2928"/>
            <a:chExt cx="5011" cy="1344"/>
          </a:xfrm>
        </p:grpSpPr>
        <p:sp>
          <p:nvSpPr>
            <p:cNvPr id="65554" name="Text Box 99"/>
            <p:cNvSpPr txBox="1">
              <a:spLocks noChangeArrowheads="1"/>
            </p:cNvSpPr>
            <p:nvPr/>
          </p:nvSpPr>
          <p:spPr bwMode="auto">
            <a:xfrm>
              <a:off x="2127" y="2928"/>
              <a:ext cx="353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/>
                <a:t>We allocate one friend to the job.</a:t>
              </a:r>
            </a:p>
          </p:txBody>
        </p:sp>
        <p:grpSp>
          <p:nvGrpSpPr>
            <p:cNvPr id="65555" name="Group 116"/>
            <p:cNvGrpSpPr>
              <a:grpSpLocks/>
            </p:cNvGrpSpPr>
            <p:nvPr/>
          </p:nvGrpSpPr>
          <p:grpSpPr bwMode="auto">
            <a:xfrm>
              <a:off x="653" y="3120"/>
              <a:ext cx="1699" cy="1152"/>
              <a:chOff x="653" y="3120"/>
              <a:chExt cx="1699" cy="1152"/>
            </a:xfrm>
          </p:grpSpPr>
          <p:sp>
            <p:nvSpPr>
              <p:cNvPr id="65556" name="Line 96"/>
              <p:cNvSpPr>
                <a:spLocks noChangeShapeType="1"/>
              </p:cNvSpPr>
              <p:nvPr/>
            </p:nvSpPr>
            <p:spPr bwMode="auto">
              <a:xfrm flipV="1">
                <a:off x="701" y="3120"/>
                <a:ext cx="1104" cy="86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57" name="Line 97"/>
              <p:cNvSpPr>
                <a:spLocks noChangeShapeType="1"/>
              </p:cNvSpPr>
              <p:nvPr/>
            </p:nvSpPr>
            <p:spPr bwMode="auto">
              <a:xfrm>
                <a:off x="653" y="3120"/>
                <a:ext cx="1152" cy="76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5558" name="Group 100"/>
              <p:cNvGrpSpPr>
                <a:grpSpLocks/>
              </p:cNvGrpSpPr>
              <p:nvPr/>
            </p:nvGrpSpPr>
            <p:grpSpPr bwMode="auto">
              <a:xfrm flipH="1">
                <a:off x="1724" y="3264"/>
                <a:ext cx="628" cy="1008"/>
                <a:chOff x="3309" y="2976"/>
                <a:chExt cx="484" cy="1010"/>
              </a:xfrm>
            </p:grpSpPr>
            <p:sp>
              <p:nvSpPr>
                <p:cNvPr id="65559" name="Freeform 101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65560" name="Group 102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65561" name="Freeform 103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2" name="Freeform 104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3" name="Freeform 105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4" name="Freeform 106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5" name="Freeform 107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6" name="Freeform 108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7" name="Freeform 109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8" name="Oval 11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65569" name="Oval 11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65570" name="Oval 11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65571" name="Oval 11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65572" name="Oval 114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65573" name="Oval 115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</p:grpSp>
      </p:grpSp>
      <p:sp>
        <p:nvSpPr>
          <p:cNvPr id="65553" name="Rectangle 137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27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27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790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2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c</a:t>
            </a:r>
          </a:p>
        </p:txBody>
      </p:sp>
      <p:sp>
        <p:nvSpPr>
          <p:cNvPr id="17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9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1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4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u</a:t>
            </a:r>
          </a:p>
        </p:txBody>
      </p:sp>
      <p:sp>
        <p:nvSpPr>
          <p:cNvPr id="27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8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</a:p>
        </p:txBody>
      </p:sp>
      <p:sp>
        <p:nvSpPr>
          <p:cNvPr id="29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0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 err="1">
                <a:solidFill>
                  <a:srgbClr val="FFFFFF"/>
                </a:solidFill>
              </a:rPr>
              <a:t>i</a:t>
            </a:r>
            <a:endParaRPr lang="en-US" altLang="en-US" sz="2400" i="1" dirty="0">
              <a:solidFill>
                <a:srgbClr val="FFFFFF"/>
              </a:solidFill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25</a:t>
            </a:r>
          </a:p>
        </p:txBody>
      </p:sp>
      <p:sp>
        <p:nvSpPr>
          <p:cNvPr id="59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60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63" name="Freeform 62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>
              <a:solidFill>
                <a:srgbClr val="FFFFFF"/>
              </a:solidFill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9900"/>
                </a:solidFill>
              </a:rPr>
              <a:t>l=4</a:t>
            </a:r>
            <a:endParaRPr lang="en-US" altLang="en-US" sz="2800" dirty="0">
              <a:solidFill>
                <a:srgbClr val="FFFFFF"/>
              </a:solidFill>
            </a:endParaRPr>
          </a:p>
        </p:txBody>
      </p:sp>
      <p:sp>
        <p:nvSpPr>
          <p:cNvPr id="65" name="Freeform 64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 dirty="0">
              <a:solidFill>
                <a:srgbClr val="FFFFFF"/>
              </a:solidFill>
            </a:endParaRPr>
          </a:p>
        </p:txBody>
      </p:sp>
      <p:sp>
        <p:nvSpPr>
          <p:cNvPr id="99" name="Text Box 4"/>
          <p:cNvSpPr txBox="1">
            <a:spLocks noChangeArrowheads="1"/>
          </p:cNvSpPr>
          <p:nvPr/>
        </p:nvSpPr>
        <p:spPr bwMode="auto">
          <a:xfrm>
            <a:off x="1752600" y="76200"/>
            <a:ext cx="58039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dirty="0">
                <a:solidFill>
                  <a:srgbClr val="FFFF00"/>
                </a:solidFill>
              </a:rPr>
              <a:t>Dynamic Programming Algorithm</a:t>
            </a:r>
          </a:p>
        </p:txBody>
      </p:sp>
      <p:sp>
        <p:nvSpPr>
          <p:cNvPr id="100" name="Text Box 3"/>
          <p:cNvSpPr txBox="1">
            <a:spLocks noChangeArrowheads="1"/>
          </p:cNvSpPr>
          <p:nvPr/>
        </p:nvSpPr>
        <p:spPr bwMode="auto">
          <a:xfrm>
            <a:off x="1295400" y="651808"/>
            <a:ext cx="9525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Loop Invariant: For each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altLang="en-US" sz="2400" i="1" dirty="0" err="1">
                <a:solidFill>
                  <a:srgbClr val="FF9900"/>
                </a:solidFill>
                <a:sym typeface="Symbol"/>
              </a:rPr>
              <a:t>u,v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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, </a:t>
            </a:r>
            <a:endParaRPr lang="en-US" altLang="en-US" sz="2400" i="1" dirty="0">
              <a:solidFill>
                <a:srgbClr val="FFFFFF"/>
              </a:solidFill>
            </a:endParaRPr>
          </a:p>
          <a:p>
            <a:pPr lvl="1" eaLnBrk="1" hangingPunct="1"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</a:t>
            </a:r>
            <a:r>
              <a:rPr lang="en-US" altLang="en-US" sz="2400" i="1" dirty="0" err="1">
                <a:solidFill>
                  <a:srgbClr val="FF9900"/>
                </a:solidFill>
              </a:rPr>
              <a:t>u,v,l</a:t>
            </a:r>
            <a:r>
              <a:rPr lang="en-US" altLang="en-US" sz="2400" i="1" dirty="0">
                <a:solidFill>
                  <a:srgbClr val="FF9900"/>
                </a:solidFill>
              </a:rPr>
              <a:t>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=  </a:t>
            </a:r>
            <a:r>
              <a:rPr lang="en-US" altLang="en-US" sz="2400" dirty="0">
                <a:solidFill>
                  <a:srgbClr val="FFFFFF"/>
                </a:solidFill>
              </a:rPr>
              <a:t>a shortest path from </a:t>
            </a:r>
            <a:r>
              <a:rPr lang="en-US" altLang="en-US" sz="2400" i="1" dirty="0">
                <a:solidFill>
                  <a:srgbClr val="FFFFFF"/>
                </a:solidFill>
              </a:rPr>
              <a:t>u </a:t>
            </a:r>
            <a:r>
              <a:rPr lang="en-US" altLang="en-US" sz="2400" dirty="0">
                <a:solidFill>
                  <a:srgbClr val="FFFFFF"/>
                </a:solidFill>
              </a:rPr>
              <a:t>to</a:t>
            </a:r>
            <a:r>
              <a:rPr lang="en-US" altLang="en-US" sz="2400" i="1" dirty="0">
                <a:solidFill>
                  <a:srgbClr val="FFFFFF"/>
                </a:solidFill>
              </a:rPr>
              <a:t> v</a:t>
            </a:r>
            <a:r>
              <a:rPr lang="en-US" altLang="en-US" sz="2400" dirty="0">
                <a:solidFill>
                  <a:srgbClr val="FFFFFF"/>
                </a:solidFill>
              </a:rPr>
              <a:t> with </a:t>
            </a:r>
            <a:r>
              <a:rPr lang="en-US" altLang="en-US" sz="2400" dirty="0">
                <a:solidFill>
                  <a:srgbClr val="FF9900"/>
                </a:solidFill>
                <a:latin typeface="Times New Roman"/>
                <a:cs typeface="Times New Roman"/>
              </a:rPr>
              <a:t>≤</a:t>
            </a:r>
            <a:r>
              <a:rPr lang="en-US" altLang="en-US" sz="2400" i="1" dirty="0">
                <a:solidFill>
                  <a:srgbClr val="FF9900"/>
                </a:solidFill>
              </a:rPr>
              <a:t>l</a:t>
            </a:r>
            <a:r>
              <a:rPr lang="en-US" altLang="en-US" sz="2400" dirty="0">
                <a:solidFill>
                  <a:srgbClr val="FF9900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edges</a:t>
            </a:r>
            <a:endParaRPr lang="en-US" sz="2400" dirty="0">
              <a:solidFill>
                <a:srgbClr val="FFFFFF"/>
              </a:solidFill>
            </a:endParaRPr>
          </a:p>
        </p:txBody>
      </p:sp>
      <p:grpSp>
        <p:nvGrpSpPr>
          <p:cNvPr id="106" name="Group 19"/>
          <p:cNvGrpSpPr>
            <a:grpSpLocks/>
          </p:cNvGrpSpPr>
          <p:nvPr/>
        </p:nvGrpSpPr>
        <p:grpSpPr bwMode="auto">
          <a:xfrm>
            <a:off x="90050" y="651808"/>
            <a:ext cx="1221075" cy="943167"/>
            <a:chOff x="1224" y="2623"/>
            <a:chExt cx="2280" cy="1785"/>
          </a:xfrm>
        </p:grpSpPr>
        <p:sp>
          <p:nvSpPr>
            <p:cNvPr id="107" name="Freeform 20" descr="Green marble"/>
            <p:cNvSpPr>
              <a:spLocks/>
            </p:cNvSpPr>
            <p:nvPr/>
          </p:nvSpPr>
          <p:spPr bwMode="auto">
            <a:xfrm>
              <a:off x="1224" y="2623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en-US" sz="2800">
                <a:solidFill>
                  <a:srgbClr val="FFFFFF"/>
                </a:solidFill>
              </a:endParaRPr>
            </a:p>
          </p:txBody>
        </p:sp>
        <p:grpSp>
          <p:nvGrpSpPr>
            <p:cNvPr id="108" name="Group 21"/>
            <p:cNvGrpSpPr>
              <a:grpSpLocks/>
            </p:cNvGrpSpPr>
            <p:nvPr/>
          </p:nvGrpSpPr>
          <p:grpSpPr bwMode="auto">
            <a:xfrm>
              <a:off x="1584" y="2688"/>
              <a:ext cx="1216" cy="1440"/>
              <a:chOff x="2641" y="1488"/>
              <a:chExt cx="2655" cy="2488"/>
            </a:xfrm>
          </p:grpSpPr>
          <p:grpSp>
            <p:nvGrpSpPr>
              <p:cNvPr id="109" name="Group 22"/>
              <p:cNvGrpSpPr>
                <a:grpSpLocks/>
              </p:cNvGrpSpPr>
              <p:nvPr/>
            </p:nvGrpSpPr>
            <p:grpSpPr bwMode="auto">
              <a:xfrm>
                <a:off x="2641" y="1488"/>
                <a:ext cx="2496" cy="2436"/>
                <a:chOff x="2641" y="1488"/>
                <a:chExt cx="2496" cy="2436"/>
              </a:xfrm>
            </p:grpSpPr>
            <p:sp>
              <p:nvSpPr>
                <p:cNvPr id="114" name="Freeform 23"/>
                <p:cNvSpPr>
                  <a:spLocks/>
                </p:cNvSpPr>
                <p:nvPr/>
              </p:nvSpPr>
              <p:spPr bwMode="auto">
                <a:xfrm>
                  <a:off x="3465" y="1900"/>
                  <a:ext cx="434" cy="514"/>
                </a:xfrm>
                <a:custGeom>
                  <a:avLst/>
                  <a:gdLst>
                    <a:gd name="T0" fmla="*/ 132 w 434"/>
                    <a:gd name="T1" fmla="*/ 186 h 514"/>
                    <a:gd name="T2" fmla="*/ 157 w 434"/>
                    <a:gd name="T3" fmla="*/ 114 h 514"/>
                    <a:gd name="T4" fmla="*/ 189 w 434"/>
                    <a:gd name="T5" fmla="*/ 42 h 514"/>
                    <a:gd name="T6" fmla="*/ 236 w 434"/>
                    <a:gd name="T7" fmla="*/ 6 h 514"/>
                    <a:gd name="T8" fmla="*/ 302 w 434"/>
                    <a:gd name="T9" fmla="*/ 0 h 514"/>
                    <a:gd name="T10" fmla="*/ 355 w 434"/>
                    <a:gd name="T11" fmla="*/ 24 h 514"/>
                    <a:gd name="T12" fmla="*/ 393 w 434"/>
                    <a:gd name="T13" fmla="*/ 63 h 514"/>
                    <a:gd name="T14" fmla="*/ 421 w 434"/>
                    <a:gd name="T15" fmla="*/ 135 h 514"/>
                    <a:gd name="T16" fmla="*/ 434 w 434"/>
                    <a:gd name="T17" fmla="*/ 222 h 514"/>
                    <a:gd name="T18" fmla="*/ 434 w 434"/>
                    <a:gd name="T19" fmla="*/ 312 h 514"/>
                    <a:gd name="T20" fmla="*/ 412 w 434"/>
                    <a:gd name="T21" fmla="*/ 411 h 514"/>
                    <a:gd name="T22" fmla="*/ 355 w 434"/>
                    <a:gd name="T23" fmla="*/ 474 h 514"/>
                    <a:gd name="T24" fmla="*/ 299 w 434"/>
                    <a:gd name="T25" fmla="*/ 514 h 514"/>
                    <a:gd name="T26" fmla="*/ 245 w 434"/>
                    <a:gd name="T27" fmla="*/ 510 h 514"/>
                    <a:gd name="T28" fmla="*/ 198 w 434"/>
                    <a:gd name="T29" fmla="*/ 468 h 514"/>
                    <a:gd name="T30" fmla="*/ 157 w 434"/>
                    <a:gd name="T31" fmla="*/ 396 h 514"/>
                    <a:gd name="T32" fmla="*/ 129 w 434"/>
                    <a:gd name="T33" fmla="*/ 333 h 514"/>
                    <a:gd name="T34" fmla="*/ 129 w 434"/>
                    <a:gd name="T35" fmla="*/ 252 h 514"/>
                    <a:gd name="T36" fmla="*/ 0 w 434"/>
                    <a:gd name="T37" fmla="*/ 234 h 514"/>
                    <a:gd name="T38" fmla="*/ 16 w 434"/>
                    <a:gd name="T39" fmla="*/ 189 h 514"/>
                    <a:gd name="T40" fmla="*/ 132 w 434"/>
                    <a:gd name="T41" fmla="*/ 186 h 5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4"/>
                    <a:gd name="T64" fmla="*/ 0 h 514"/>
                    <a:gd name="T65" fmla="*/ 434 w 434"/>
                    <a:gd name="T66" fmla="*/ 514 h 5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4" h="514">
                      <a:moveTo>
                        <a:pt x="132" y="186"/>
                      </a:moveTo>
                      <a:lnTo>
                        <a:pt x="157" y="114"/>
                      </a:lnTo>
                      <a:lnTo>
                        <a:pt x="189" y="42"/>
                      </a:lnTo>
                      <a:lnTo>
                        <a:pt x="236" y="6"/>
                      </a:lnTo>
                      <a:lnTo>
                        <a:pt x="302" y="0"/>
                      </a:lnTo>
                      <a:lnTo>
                        <a:pt x="355" y="24"/>
                      </a:lnTo>
                      <a:lnTo>
                        <a:pt x="393" y="63"/>
                      </a:lnTo>
                      <a:lnTo>
                        <a:pt x="421" y="135"/>
                      </a:lnTo>
                      <a:lnTo>
                        <a:pt x="434" y="222"/>
                      </a:lnTo>
                      <a:lnTo>
                        <a:pt x="434" y="312"/>
                      </a:lnTo>
                      <a:lnTo>
                        <a:pt x="412" y="411"/>
                      </a:lnTo>
                      <a:lnTo>
                        <a:pt x="355" y="474"/>
                      </a:lnTo>
                      <a:lnTo>
                        <a:pt x="299" y="514"/>
                      </a:lnTo>
                      <a:lnTo>
                        <a:pt x="245" y="510"/>
                      </a:lnTo>
                      <a:lnTo>
                        <a:pt x="198" y="468"/>
                      </a:lnTo>
                      <a:lnTo>
                        <a:pt x="157" y="396"/>
                      </a:lnTo>
                      <a:lnTo>
                        <a:pt x="129" y="333"/>
                      </a:lnTo>
                      <a:lnTo>
                        <a:pt x="129" y="252"/>
                      </a:lnTo>
                      <a:lnTo>
                        <a:pt x="0" y="234"/>
                      </a:lnTo>
                      <a:lnTo>
                        <a:pt x="16" y="189"/>
                      </a:lnTo>
                      <a:lnTo>
                        <a:pt x="132" y="18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5" name="Freeform 24"/>
                <p:cNvSpPr>
                  <a:spLocks/>
                </p:cNvSpPr>
                <p:nvPr/>
              </p:nvSpPr>
              <p:spPr bwMode="auto">
                <a:xfrm>
                  <a:off x="3752" y="1488"/>
                  <a:ext cx="566" cy="1154"/>
                </a:xfrm>
                <a:custGeom>
                  <a:avLst/>
                  <a:gdLst>
                    <a:gd name="T0" fmla="*/ 13 w 566"/>
                    <a:gd name="T1" fmla="*/ 1145 h 1154"/>
                    <a:gd name="T2" fmla="*/ 0 w 566"/>
                    <a:gd name="T3" fmla="*/ 1088 h 1154"/>
                    <a:gd name="T4" fmla="*/ 31 w 566"/>
                    <a:gd name="T5" fmla="*/ 1042 h 1154"/>
                    <a:gd name="T6" fmla="*/ 134 w 566"/>
                    <a:gd name="T7" fmla="*/ 988 h 1154"/>
                    <a:gd name="T8" fmla="*/ 226 w 566"/>
                    <a:gd name="T9" fmla="*/ 927 h 1154"/>
                    <a:gd name="T10" fmla="*/ 313 w 566"/>
                    <a:gd name="T11" fmla="*/ 827 h 1154"/>
                    <a:gd name="T12" fmla="*/ 432 w 566"/>
                    <a:gd name="T13" fmla="*/ 689 h 1154"/>
                    <a:gd name="T14" fmla="*/ 463 w 566"/>
                    <a:gd name="T15" fmla="*/ 634 h 1154"/>
                    <a:gd name="T16" fmla="*/ 479 w 566"/>
                    <a:gd name="T17" fmla="*/ 580 h 1154"/>
                    <a:gd name="T18" fmla="*/ 472 w 566"/>
                    <a:gd name="T19" fmla="*/ 526 h 1154"/>
                    <a:gd name="T20" fmla="*/ 444 w 566"/>
                    <a:gd name="T21" fmla="*/ 426 h 1154"/>
                    <a:gd name="T22" fmla="*/ 376 w 566"/>
                    <a:gd name="T23" fmla="*/ 299 h 1154"/>
                    <a:gd name="T24" fmla="*/ 301 w 566"/>
                    <a:gd name="T25" fmla="*/ 229 h 1154"/>
                    <a:gd name="T26" fmla="*/ 235 w 566"/>
                    <a:gd name="T27" fmla="*/ 190 h 1154"/>
                    <a:gd name="T28" fmla="*/ 181 w 566"/>
                    <a:gd name="T29" fmla="*/ 184 h 1154"/>
                    <a:gd name="T30" fmla="*/ 153 w 566"/>
                    <a:gd name="T31" fmla="*/ 190 h 1154"/>
                    <a:gd name="T32" fmla="*/ 150 w 566"/>
                    <a:gd name="T33" fmla="*/ 163 h 1154"/>
                    <a:gd name="T34" fmla="*/ 215 w 566"/>
                    <a:gd name="T35" fmla="*/ 154 h 1154"/>
                    <a:gd name="T36" fmla="*/ 291 w 566"/>
                    <a:gd name="T37" fmla="*/ 154 h 1154"/>
                    <a:gd name="T38" fmla="*/ 238 w 566"/>
                    <a:gd name="T39" fmla="*/ 93 h 1154"/>
                    <a:gd name="T40" fmla="*/ 206 w 566"/>
                    <a:gd name="T41" fmla="*/ 45 h 1154"/>
                    <a:gd name="T42" fmla="*/ 229 w 566"/>
                    <a:gd name="T43" fmla="*/ 27 h 1154"/>
                    <a:gd name="T44" fmla="*/ 313 w 566"/>
                    <a:gd name="T45" fmla="*/ 109 h 1154"/>
                    <a:gd name="T46" fmla="*/ 329 w 566"/>
                    <a:gd name="T47" fmla="*/ 121 h 1154"/>
                    <a:gd name="T48" fmla="*/ 313 w 566"/>
                    <a:gd name="T49" fmla="*/ 57 h 1154"/>
                    <a:gd name="T50" fmla="*/ 301 w 566"/>
                    <a:gd name="T51" fmla="*/ 9 h 1154"/>
                    <a:gd name="T52" fmla="*/ 313 w 566"/>
                    <a:gd name="T53" fmla="*/ 0 h 1154"/>
                    <a:gd name="T54" fmla="*/ 341 w 566"/>
                    <a:gd name="T55" fmla="*/ 9 h 1154"/>
                    <a:gd name="T56" fmla="*/ 366 w 566"/>
                    <a:gd name="T57" fmla="*/ 121 h 1154"/>
                    <a:gd name="T58" fmla="*/ 379 w 566"/>
                    <a:gd name="T59" fmla="*/ 118 h 1154"/>
                    <a:gd name="T60" fmla="*/ 379 w 566"/>
                    <a:gd name="T61" fmla="*/ 30 h 1154"/>
                    <a:gd name="T62" fmla="*/ 404 w 566"/>
                    <a:gd name="T63" fmla="*/ 21 h 1154"/>
                    <a:gd name="T64" fmla="*/ 422 w 566"/>
                    <a:gd name="T65" fmla="*/ 36 h 1154"/>
                    <a:gd name="T66" fmla="*/ 413 w 566"/>
                    <a:gd name="T67" fmla="*/ 154 h 1154"/>
                    <a:gd name="T68" fmla="*/ 407 w 566"/>
                    <a:gd name="T69" fmla="*/ 202 h 1154"/>
                    <a:gd name="T70" fmla="*/ 422 w 566"/>
                    <a:gd name="T71" fmla="*/ 299 h 1154"/>
                    <a:gd name="T72" fmla="*/ 472 w 566"/>
                    <a:gd name="T73" fmla="*/ 402 h 1154"/>
                    <a:gd name="T74" fmla="*/ 525 w 566"/>
                    <a:gd name="T75" fmla="*/ 520 h 1154"/>
                    <a:gd name="T76" fmla="*/ 566 w 566"/>
                    <a:gd name="T77" fmla="*/ 607 h 1154"/>
                    <a:gd name="T78" fmla="*/ 563 w 566"/>
                    <a:gd name="T79" fmla="*/ 652 h 1154"/>
                    <a:gd name="T80" fmla="*/ 488 w 566"/>
                    <a:gd name="T81" fmla="*/ 734 h 1154"/>
                    <a:gd name="T82" fmla="*/ 385 w 566"/>
                    <a:gd name="T83" fmla="*/ 836 h 1154"/>
                    <a:gd name="T84" fmla="*/ 301 w 566"/>
                    <a:gd name="T85" fmla="*/ 937 h 1154"/>
                    <a:gd name="T86" fmla="*/ 197 w 566"/>
                    <a:gd name="T87" fmla="*/ 1070 h 1154"/>
                    <a:gd name="T88" fmla="*/ 112 w 566"/>
                    <a:gd name="T89" fmla="*/ 1136 h 1154"/>
                    <a:gd name="T90" fmla="*/ 47 w 566"/>
                    <a:gd name="T91" fmla="*/ 1154 h 1154"/>
                    <a:gd name="T92" fmla="*/ 13 w 566"/>
                    <a:gd name="T93" fmla="*/ 1145 h 115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66"/>
                    <a:gd name="T142" fmla="*/ 0 h 1154"/>
                    <a:gd name="T143" fmla="*/ 566 w 566"/>
                    <a:gd name="T144" fmla="*/ 1154 h 115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66" h="1154">
                      <a:moveTo>
                        <a:pt x="13" y="1145"/>
                      </a:moveTo>
                      <a:lnTo>
                        <a:pt x="0" y="1088"/>
                      </a:lnTo>
                      <a:lnTo>
                        <a:pt x="31" y="1042"/>
                      </a:lnTo>
                      <a:lnTo>
                        <a:pt x="134" y="988"/>
                      </a:lnTo>
                      <a:lnTo>
                        <a:pt x="226" y="927"/>
                      </a:lnTo>
                      <a:lnTo>
                        <a:pt x="313" y="827"/>
                      </a:lnTo>
                      <a:lnTo>
                        <a:pt x="432" y="689"/>
                      </a:lnTo>
                      <a:lnTo>
                        <a:pt x="463" y="634"/>
                      </a:lnTo>
                      <a:lnTo>
                        <a:pt x="479" y="580"/>
                      </a:lnTo>
                      <a:lnTo>
                        <a:pt x="472" y="526"/>
                      </a:lnTo>
                      <a:lnTo>
                        <a:pt x="444" y="426"/>
                      </a:lnTo>
                      <a:lnTo>
                        <a:pt x="376" y="299"/>
                      </a:lnTo>
                      <a:lnTo>
                        <a:pt x="301" y="229"/>
                      </a:lnTo>
                      <a:lnTo>
                        <a:pt x="235" y="190"/>
                      </a:lnTo>
                      <a:lnTo>
                        <a:pt x="181" y="184"/>
                      </a:lnTo>
                      <a:lnTo>
                        <a:pt x="153" y="190"/>
                      </a:lnTo>
                      <a:lnTo>
                        <a:pt x="150" y="163"/>
                      </a:lnTo>
                      <a:lnTo>
                        <a:pt x="215" y="154"/>
                      </a:lnTo>
                      <a:lnTo>
                        <a:pt x="291" y="154"/>
                      </a:lnTo>
                      <a:lnTo>
                        <a:pt x="238" y="93"/>
                      </a:lnTo>
                      <a:lnTo>
                        <a:pt x="206" y="45"/>
                      </a:lnTo>
                      <a:lnTo>
                        <a:pt x="229" y="27"/>
                      </a:lnTo>
                      <a:lnTo>
                        <a:pt x="313" y="109"/>
                      </a:lnTo>
                      <a:lnTo>
                        <a:pt x="329" y="121"/>
                      </a:lnTo>
                      <a:lnTo>
                        <a:pt x="313" y="57"/>
                      </a:lnTo>
                      <a:lnTo>
                        <a:pt x="301" y="9"/>
                      </a:lnTo>
                      <a:lnTo>
                        <a:pt x="313" y="0"/>
                      </a:lnTo>
                      <a:lnTo>
                        <a:pt x="341" y="9"/>
                      </a:lnTo>
                      <a:lnTo>
                        <a:pt x="366" y="121"/>
                      </a:lnTo>
                      <a:lnTo>
                        <a:pt x="379" y="118"/>
                      </a:lnTo>
                      <a:lnTo>
                        <a:pt x="379" y="30"/>
                      </a:lnTo>
                      <a:lnTo>
                        <a:pt x="404" y="21"/>
                      </a:lnTo>
                      <a:lnTo>
                        <a:pt x="422" y="36"/>
                      </a:lnTo>
                      <a:lnTo>
                        <a:pt x="413" y="154"/>
                      </a:lnTo>
                      <a:lnTo>
                        <a:pt x="407" y="202"/>
                      </a:lnTo>
                      <a:lnTo>
                        <a:pt x="422" y="299"/>
                      </a:lnTo>
                      <a:lnTo>
                        <a:pt x="472" y="402"/>
                      </a:lnTo>
                      <a:lnTo>
                        <a:pt x="525" y="520"/>
                      </a:lnTo>
                      <a:lnTo>
                        <a:pt x="566" y="607"/>
                      </a:lnTo>
                      <a:lnTo>
                        <a:pt x="563" y="652"/>
                      </a:lnTo>
                      <a:lnTo>
                        <a:pt x="488" y="734"/>
                      </a:lnTo>
                      <a:lnTo>
                        <a:pt x="385" y="836"/>
                      </a:lnTo>
                      <a:lnTo>
                        <a:pt x="301" y="937"/>
                      </a:lnTo>
                      <a:lnTo>
                        <a:pt x="197" y="1070"/>
                      </a:lnTo>
                      <a:lnTo>
                        <a:pt x="112" y="1136"/>
                      </a:lnTo>
                      <a:lnTo>
                        <a:pt x="47" y="1154"/>
                      </a:lnTo>
                      <a:lnTo>
                        <a:pt x="13" y="1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6" name="Freeform 25"/>
                <p:cNvSpPr>
                  <a:spLocks/>
                </p:cNvSpPr>
                <p:nvPr/>
              </p:nvSpPr>
              <p:spPr bwMode="auto">
                <a:xfrm>
                  <a:off x="2641" y="2564"/>
                  <a:ext cx="1037" cy="581"/>
                </a:xfrm>
                <a:custGeom>
                  <a:avLst/>
                  <a:gdLst>
                    <a:gd name="T0" fmla="*/ 210 w 1037"/>
                    <a:gd name="T1" fmla="*/ 468 h 581"/>
                    <a:gd name="T2" fmla="*/ 361 w 1037"/>
                    <a:gd name="T3" fmla="*/ 462 h 581"/>
                    <a:gd name="T4" fmla="*/ 498 w 1037"/>
                    <a:gd name="T5" fmla="*/ 444 h 581"/>
                    <a:gd name="T6" fmla="*/ 583 w 1037"/>
                    <a:gd name="T7" fmla="*/ 423 h 581"/>
                    <a:gd name="T8" fmla="*/ 705 w 1037"/>
                    <a:gd name="T9" fmla="*/ 354 h 581"/>
                    <a:gd name="T10" fmla="*/ 792 w 1037"/>
                    <a:gd name="T11" fmla="*/ 288 h 581"/>
                    <a:gd name="T12" fmla="*/ 906 w 1037"/>
                    <a:gd name="T13" fmla="*/ 207 h 581"/>
                    <a:gd name="T14" fmla="*/ 959 w 1037"/>
                    <a:gd name="T15" fmla="*/ 156 h 581"/>
                    <a:gd name="T16" fmla="*/ 1000 w 1037"/>
                    <a:gd name="T17" fmla="*/ 120 h 581"/>
                    <a:gd name="T18" fmla="*/ 1037 w 1037"/>
                    <a:gd name="T19" fmla="*/ 81 h 581"/>
                    <a:gd name="T20" fmla="*/ 1037 w 1037"/>
                    <a:gd name="T21" fmla="*/ 39 h 581"/>
                    <a:gd name="T22" fmla="*/ 996 w 1037"/>
                    <a:gd name="T23" fmla="*/ 0 h 581"/>
                    <a:gd name="T24" fmla="*/ 971 w 1037"/>
                    <a:gd name="T25" fmla="*/ 9 h 581"/>
                    <a:gd name="T26" fmla="*/ 903 w 1037"/>
                    <a:gd name="T27" fmla="*/ 90 h 581"/>
                    <a:gd name="T28" fmla="*/ 828 w 1037"/>
                    <a:gd name="T29" fmla="*/ 183 h 581"/>
                    <a:gd name="T30" fmla="*/ 752 w 1037"/>
                    <a:gd name="T31" fmla="*/ 270 h 581"/>
                    <a:gd name="T32" fmla="*/ 642 w 1037"/>
                    <a:gd name="T33" fmla="*/ 342 h 581"/>
                    <a:gd name="T34" fmla="*/ 548 w 1037"/>
                    <a:gd name="T35" fmla="*/ 390 h 581"/>
                    <a:gd name="T36" fmla="*/ 445 w 1037"/>
                    <a:gd name="T37" fmla="*/ 414 h 581"/>
                    <a:gd name="T38" fmla="*/ 301 w 1037"/>
                    <a:gd name="T39" fmla="*/ 417 h 581"/>
                    <a:gd name="T40" fmla="*/ 216 w 1037"/>
                    <a:gd name="T41" fmla="*/ 417 h 581"/>
                    <a:gd name="T42" fmla="*/ 144 w 1037"/>
                    <a:gd name="T43" fmla="*/ 363 h 581"/>
                    <a:gd name="T44" fmla="*/ 125 w 1037"/>
                    <a:gd name="T45" fmla="*/ 327 h 581"/>
                    <a:gd name="T46" fmla="*/ 94 w 1037"/>
                    <a:gd name="T47" fmla="*/ 327 h 581"/>
                    <a:gd name="T48" fmla="*/ 116 w 1037"/>
                    <a:gd name="T49" fmla="*/ 372 h 581"/>
                    <a:gd name="T50" fmla="*/ 150 w 1037"/>
                    <a:gd name="T51" fmla="*/ 414 h 581"/>
                    <a:gd name="T52" fmla="*/ 66 w 1037"/>
                    <a:gd name="T53" fmla="*/ 396 h 581"/>
                    <a:gd name="T54" fmla="*/ 3 w 1037"/>
                    <a:gd name="T55" fmla="*/ 387 h 581"/>
                    <a:gd name="T56" fmla="*/ 3 w 1037"/>
                    <a:gd name="T57" fmla="*/ 405 h 581"/>
                    <a:gd name="T58" fmla="*/ 59 w 1037"/>
                    <a:gd name="T59" fmla="*/ 417 h 581"/>
                    <a:gd name="T60" fmla="*/ 97 w 1037"/>
                    <a:gd name="T61" fmla="*/ 441 h 581"/>
                    <a:gd name="T62" fmla="*/ 131 w 1037"/>
                    <a:gd name="T63" fmla="*/ 444 h 581"/>
                    <a:gd name="T64" fmla="*/ 78 w 1037"/>
                    <a:gd name="T65" fmla="*/ 462 h 581"/>
                    <a:gd name="T66" fmla="*/ 0 w 1037"/>
                    <a:gd name="T67" fmla="*/ 481 h 581"/>
                    <a:gd name="T68" fmla="*/ 3 w 1037"/>
                    <a:gd name="T69" fmla="*/ 499 h 581"/>
                    <a:gd name="T70" fmla="*/ 28 w 1037"/>
                    <a:gd name="T71" fmla="*/ 505 h 581"/>
                    <a:gd name="T72" fmla="*/ 103 w 1037"/>
                    <a:gd name="T73" fmla="*/ 481 h 581"/>
                    <a:gd name="T74" fmla="*/ 150 w 1037"/>
                    <a:gd name="T75" fmla="*/ 477 h 581"/>
                    <a:gd name="T76" fmla="*/ 122 w 1037"/>
                    <a:gd name="T77" fmla="*/ 505 h 581"/>
                    <a:gd name="T78" fmla="*/ 78 w 1037"/>
                    <a:gd name="T79" fmla="*/ 550 h 581"/>
                    <a:gd name="T80" fmla="*/ 59 w 1037"/>
                    <a:gd name="T81" fmla="*/ 562 h 581"/>
                    <a:gd name="T82" fmla="*/ 75 w 1037"/>
                    <a:gd name="T83" fmla="*/ 581 h 581"/>
                    <a:gd name="T84" fmla="*/ 113 w 1037"/>
                    <a:gd name="T85" fmla="*/ 559 h 581"/>
                    <a:gd name="T86" fmla="*/ 163 w 1037"/>
                    <a:gd name="T87" fmla="*/ 514 h 581"/>
                    <a:gd name="T88" fmla="*/ 210 w 1037"/>
                    <a:gd name="T89" fmla="*/ 468 h 58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37"/>
                    <a:gd name="T136" fmla="*/ 0 h 581"/>
                    <a:gd name="T137" fmla="*/ 1037 w 1037"/>
                    <a:gd name="T138" fmla="*/ 581 h 58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37" h="581">
                      <a:moveTo>
                        <a:pt x="210" y="468"/>
                      </a:moveTo>
                      <a:lnTo>
                        <a:pt x="361" y="462"/>
                      </a:lnTo>
                      <a:lnTo>
                        <a:pt x="498" y="444"/>
                      </a:lnTo>
                      <a:lnTo>
                        <a:pt x="583" y="423"/>
                      </a:lnTo>
                      <a:lnTo>
                        <a:pt x="705" y="354"/>
                      </a:lnTo>
                      <a:lnTo>
                        <a:pt x="792" y="288"/>
                      </a:lnTo>
                      <a:lnTo>
                        <a:pt x="906" y="207"/>
                      </a:lnTo>
                      <a:lnTo>
                        <a:pt x="959" y="156"/>
                      </a:lnTo>
                      <a:lnTo>
                        <a:pt x="1000" y="120"/>
                      </a:lnTo>
                      <a:lnTo>
                        <a:pt x="1037" y="81"/>
                      </a:lnTo>
                      <a:lnTo>
                        <a:pt x="1037" y="39"/>
                      </a:lnTo>
                      <a:lnTo>
                        <a:pt x="996" y="0"/>
                      </a:lnTo>
                      <a:lnTo>
                        <a:pt x="971" y="9"/>
                      </a:lnTo>
                      <a:lnTo>
                        <a:pt x="903" y="90"/>
                      </a:lnTo>
                      <a:lnTo>
                        <a:pt x="828" y="183"/>
                      </a:lnTo>
                      <a:lnTo>
                        <a:pt x="752" y="270"/>
                      </a:lnTo>
                      <a:lnTo>
                        <a:pt x="642" y="342"/>
                      </a:lnTo>
                      <a:lnTo>
                        <a:pt x="548" y="390"/>
                      </a:lnTo>
                      <a:lnTo>
                        <a:pt x="445" y="414"/>
                      </a:lnTo>
                      <a:lnTo>
                        <a:pt x="301" y="417"/>
                      </a:lnTo>
                      <a:lnTo>
                        <a:pt x="216" y="417"/>
                      </a:lnTo>
                      <a:lnTo>
                        <a:pt x="144" y="363"/>
                      </a:lnTo>
                      <a:lnTo>
                        <a:pt x="125" y="327"/>
                      </a:lnTo>
                      <a:lnTo>
                        <a:pt x="94" y="327"/>
                      </a:lnTo>
                      <a:lnTo>
                        <a:pt x="116" y="372"/>
                      </a:lnTo>
                      <a:lnTo>
                        <a:pt x="150" y="414"/>
                      </a:lnTo>
                      <a:lnTo>
                        <a:pt x="66" y="396"/>
                      </a:lnTo>
                      <a:lnTo>
                        <a:pt x="3" y="387"/>
                      </a:lnTo>
                      <a:lnTo>
                        <a:pt x="3" y="405"/>
                      </a:lnTo>
                      <a:lnTo>
                        <a:pt x="59" y="417"/>
                      </a:lnTo>
                      <a:lnTo>
                        <a:pt x="97" y="441"/>
                      </a:lnTo>
                      <a:lnTo>
                        <a:pt x="131" y="444"/>
                      </a:lnTo>
                      <a:lnTo>
                        <a:pt x="78" y="462"/>
                      </a:lnTo>
                      <a:lnTo>
                        <a:pt x="0" y="481"/>
                      </a:lnTo>
                      <a:lnTo>
                        <a:pt x="3" y="499"/>
                      </a:lnTo>
                      <a:lnTo>
                        <a:pt x="28" y="505"/>
                      </a:lnTo>
                      <a:lnTo>
                        <a:pt x="103" y="481"/>
                      </a:lnTo>
                      <a:lnTo>
                        <a:pt x="150" y="477"/>
                      </a:lnTo>
                      <a:lnTo>
                        <a:pt x="122" y="505"/>
                      </a:lnTo>
                      <a:lnTo>
                        <a:pt x="78" y="550"/>
                      </a:lnTo>
                      <a:lnTo>
                        <a:pt x="59" y="562"/>
                      </a:lnTo>
                      <a:lnTo>
                        <a:pt x="75" y="581"/>
                      </a:lnTo>
                      <a:lnTo>
                        <a:pt x="113" y="559"/>
                      </a:lnTo>
                      <a:lnTo>
                        <a:pt x="163" y="514"/>
                      </a:lnTo>
                      <a:lnTo>
                        <a:pt x="210" y="46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7" name="Freeform 26"/>
                <p:cNvSpPr>
                  <a:spLocks/>
                </p:cNvSpPr>
                <p:nvPr/>
              </p:nvSpPr>
              <p:spPr bwMode="auto">
                <a:xfrm>
                  <a:off x="3596" y="2504"/>
                  <a:ext cx="608" cy="800"/>
                </a:xfrm>
                <a:custGeom>
                  <a:avLst/>
                  <a:gdLst>
                    <a:gd name="T0" fmla="*/ 38 w 608"/>
                    <a:gd name="T1" fmla="*/ 90 h 800"/>
                    <a:gd name="T2" fmla="*/ 63 w 608"/>
                    <a:gd name="T3" fmla="*/ 27 h 800"/>
                    <a:gd name="T4" fmla="*/ 104 w 608"/>
                    <a:gd name="T5" fmla="*/ 0 h 800"/>
                    <a:gd name="T6" fmla="*/ 141 w 608"/>
                    <a:gd name="T7" fmla="*/ 0 h 800"/>
                    <a:gd name="T8" fmla="*/ 179 w 608"/>
                    <a:gd name="T9" fmla="*/ 18 h 800"/>
                    <a:gd name="T10" fmla="*/ 216 w 608"/>
                    <a:gd name="T11" fmla="*/ 54 h 800"/>
                    <a:gd name="T12" fmla="*/ 235 w 608"/>
                    <a:gd name="T13" fmla="*/ 117 h 800"/>
                    <a:gd name="T14" fmla="*/ 245 w 608"/>
                    <a:gd name="T15" fmla="*/ 180 h 800"/>
                    <a:gd name="T16" fmla="*/ 263 w 608"/>
                    <a:gd name="T17" fmla="*/ 243 h 800"/>
                    <a:gd name="T18" fmla="*/ 298 w 608"/>
                    <a:gd name="T19" fmla="*/ 312 h 800"/>
                    <a:gd name="T20" fmla="*/ 357 w 608"/>
                    <a:gd name="T21" fmla="*/ 384 h 800"/>
                    <a:gd name="T22" fmla="*/ 415 w 608"/>
                    <a:gd name="T23" fmla="*/ 432 h 800"/>
                    <a:gd name="T24" fmla="*/ 499 w 608"/>
                    <a:gd name="T25" fmla="*/ 468 h 800"/>
                    <a:gd name="T26" fmla="*/ 571 w 608"/>
                    <a:gd name="T27" fmla="*/ 522 h 800"/>
                    <a:gd name="T28" fmla="*/ 608 w 608"/>
                    <a:gd name="T29" fmla="*/ 577 h 800"/>
                    <a:gd name="T30" fmla="*/ 602 w 608"/>
                    <a:gd name="T31" fmla="*/ 622 h 800"/>
                    <a:gd name="T32" fmla="*/ 593 w 608"/>
                    <a:gd name="T33" fmla="*/ 676 h 800"/>
                    <a:gd name="T34" fmla="*/ 565 w 608"/>
                    <a:gd name="T35" fmla="*/ 712 h 800"/>
                    <a:gd name="T36" fmla="*/ 518 w 608"/>
                    <a:gd name="T37" fmla="*/ 757 h 800"/>
                    <a:gd name="T38" fmla="*/ 449 w 608"/>
                    <a:gd name="T39" fmla="*/ 790 h 800"/>
                    <a:gd name="T40" fmla="*/ 396 w 608"/>
                    <a:gd name="T41" fmla="*/ 800 h 800"/>
                    <a:gd name="T42" fmla="*/ 320 w 608"/>
                    <a:gd name="T43" fmla="*/ 784 h 800"/>
                    <a:gd name="T44" fmla="*/ 251 w 608"/>
                    <a:gd name="T45" fmla="*/ 748 h 800"/>
                    <a:gd name="T46" fmla="*/ 179 w 608"/>
                    <a:gd name="T47" fmla="*/ 694 h 800"/>
                    <a:gd name="T48" fmla="*/ 129 w 608"/>
                    <a:gd name="T49" fmla="*/ 631 h 800"/>
                    <a:gd name="T50" fmla="*/ 82 w 608"/>
                    <a:gd name="T51" fmla="*/ 550 h 800"/>
                    <a:gd name="T52" fmla="*/ 44 w 608"/>
                    <a:gd name="T53" fmla="*/ 456 h 800"/>
                    <a:gd name="T54" fmla="*/ 19 w 608"/>
                    <a:gd name="T55" fmla="*/ 375 h 800"/>
                    <a:gd name="T56" fmla="*/ 7 w 608"/>
                    <a:gd name="T57" fmla="*/ 297 h 800"/>
                    <a:gd name="T58" fmla="*/ 0 w 608"/>
                    <a:gd name="T59" fmla="*/ 189 h 800"/>
                    <a:gd name="T60" fmla="*/ 19 w 608"/>
                    <a:gd name="T61" fmla="*/ 117 h 800"/>
                    <a:gd name="T62" fmla="*/ 38 w 608"/>
                    <a:gd name="T63" fmla="*/ 90 h 8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08"/>
                    <a:gd name="T97" fmla="*/ 0 h 800"/>
                    <a:gd name="T98" fmla="*/ 608 w 608"/>
                    <a:gd name="T99" fmla="*/ 800 h 8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08" h="800">
                      <a:moveTo>
                        <a:pt x="38" y="90"/>
                      </a:moveTo>
                      <a:lnTo>
                        <a:pt x="63" y="27"/>
                      </a:lnTo>
                      <a:lnTo>
                        <a:pt x="104" y="0"/>
                      </a:lnTo>
                      <a:lnTo>
                        <a:pt x="141" y="0"/>
                      </a:lnTo>
                      <a:lnTo>
                        <a:pt x="179" y="18"/>
                      </a:lnTo>
                      <a:lnTo>
                        <a:pt x="216" y="54"/>
                      </a:lnTo>
                      <a:lnTo>
                        <a:pt x="235" y="117"/>
                      </a:lnTo>
                      <a:lnTo>
                        <a:pt x="245" y="180"/>
                      </a:lnTo>
                      <a:lnTo>
                        <a:pt x="263" y="243"/>
                      </a:lnTo>
                      <a:lnTo>
                        <a:pt x="298" y="312"/>
                      </a:lnTo>
                      <a:lnTo>
                        <a:pt x="357" y="384"/>
                      </a:lnTo>
                      <a:lnTo>
                        <a:pt x="415" y="432"/>
                      </a:lnTo>
                      <a:lnTo>
                        <a:pt x="499" y="468"/>
                      </a:lnTo>
                      <a:lnTo>
                        <a:pt x="571" y="522"/>
                      </a:lnTo>
                      <a:lnTo>
                        <a:pt x="608" y="577"/>
                      </a:lnTo>
                      <a:lnTo>
                        <a:pt x="602" y="622"/>
                      </a:lnTo>
                      <a:lnTo>
                        <a:pt x="593" y="676"/>
                      </a:lnTo>
                      <a:lnTo>
                        <a:pt x="565" y="712"/>
                      </a:lnTo>
                      <a:lnTo>
                        <a:pt x="518" y="757"/>
                      </a:lnTo>
                      <a:lnTo>
                        <a:pt x="449" y="790"/>
                      </a:lnTo>
                      <a:lnTo>
                        <a:pt x="396" y="800"/>
                      </a:lnTo>
                      <a:lnTo>
                        <a:pt x="320" y="784"/>
                      </a:lnTo>
                      <a:lnTo>
                        <a:pt x="251" y="748"/>
                      </a:lnTo>
                      <a:lnTo>
                        <a:pt x="179" y="694"/>
                      </a:lnTo>
                      <a:lnTo>
                        <a:pt x="129" y="631"/>
                      </a:lnTo>
                      <a:lnTo>
                        <a:pt x="82" y="550"/>
                      </a:lnTo>
                      <a:lnTo>
                        <a:pt x="44" y="456"/>
                      </a:lnTo>
                      <a:lnTo>
                        <a:pt x="19" y="375"/>
                      </a:lnTo>
                      <a:lnTo>
                        <a:pt x="7" y="297"/>
                      </a:lnTo>
                      <a:lnTo>
                        <a:pt x="0" y="189"/>
                      </a:lnTo>
                      <a:lnTo>
                        <a:pt x="19" y="117"/>
                      </a:lnTo>
                      <a:lnTo>
                        <a:pt x="38" y="9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8" name="Freeform 27"/>
                <p:cNvSpPr>
                  <a:spLocks/>
                </p:cNvSpPr>
                <p:nvPr/>
              </p:nvSpPr>
              <p:spPr bwMode="auto">
                <a:xfrm>
                  <a:off x="4094" y="2846"/>
                  <a:ext cx="1043" cy="726"/>
                </a:xfrm>
                <a:custGeom>
                  <a:avLst/>
                  <a:gdLst>
                    <a:gd name="T0" fmla="*/ 116 w 1043"/>
                    <a:gd name="T1" fmla="*/ 230 h 726"/>
                    <a:gd name="T2" fmla="*/ 216 w 1043"/>
                    <a:gd name="T3" fmla="*/ 147 h 726"/>
                    <a:gd name="T4" fmla="*/ 338 w 1043"/>
                    <a:gd name="T5" fmla="*/ 72 h 726"/>
                    <a:gd name="T6" fmla="*/ 417 w 1043"/>
                    <a:gd name="T7" fmla="*/ 27 h 726"/>
                    <a:gd name="T8" fmla="*/ 479 w 1043"/>
                    <a:gd name="T9" fmla="*/ 12 h 726"/>
                    <a:gd name="T10" fmla="*/ 529 w 1043"/>
                    <a:gd name="T11" fmla="*/ 0 h 726"/>
                    <a:gd name="T12" fmla="*/ 573 w 1043"/>
                    <a:gd name="T13" fmla="*/ 18 h 726"/>
                    <a:gd name="T14" fmla="*/ 601 w 1043"/>
                    <a:gd name="T15" fmla="*/ 75 h 726"/>
                    <a:gd name="T16" fmla="*/ 620 w 1043"/>
                    <a:gd name="T17" fmla="*/ 230 h 726"/>
                    <a:gd name="T18" fmla="*/ 620 w 1043"/>
                    <a:gd name="T19" fmla="*/ 416 h 726"/>
                    <a:gd name="T20" fmla="*/ 620 w 1043"/>
                    <a:gd name="T21" fmla="*/ 536 h 726"/>
                    <a:gd name="T22" fmla="*/ 642 w 1043"/>
                    <a:gd name="T23" fmla="*/ 609 h 726"/>
                    <a:gd name="T24" fmla="*/ 686 w 1043"/>
                    <a:gd name="T25" fmla="*/ 597 h 726"/>
                    <a:gd name="T26" fmla="*/ 717 w 1043"/>
                    <a:gd name="T27" fmla="*/ 552 h 726"/>
                    <a:gd name="T28" fmla="*/ 779 w 1043"/>
                    <a:gd name="T29" fmla="*/ 500 h 726"/>
                    <a:gd name="T30" fmla="*/ 876 w 1043"/>
                    <a:gd name="T31" fmla="*/ 470 h 726"/>
                    <a:gd name="T32" fmla="*/ 943 w 1043"/>
                    <a:gd name="T33" fmla="*/ 470 h 726"/>
                    <a:gd name="T34" fmla="*/ 1043 w 1043"/>
                    <a:gd name="T35" fmla="*/ 488 h 726"/>
                    <a:gd name="T36" fmla="*/ 1037 w 1043"/>
                    <a:gd name="T37" fmla="*/ 524 h 726"/>
                    <a:gd name="T38" fmla="*/ 1015 w 1043"/>
                    <a:gd name="T39" fmla="*/ 555 h 726"/>
                    <a:gd name="T40" fmla="*/ 981 w 1043"/>
                    <a:gd name="T41" fmla="*/ 561 h 726"/>
                    <a:gd name="T42" fmla="*/ 943 w 1043"/>
                    <a:gd name="T43" fmla="*/ 542 h 726"/>
                    <a:gd name="T44" fmla="*/ 886 w 1043"/>
                    <a:gd name="T45" fmla="*/ 518 h 726"/>
                    <a:gd name="T46" fmla="*/ 829 w 1043"/>
                    <a:gd name="T47" fmla="*/ 518 h 726"/>
                    <a:gd name="T48" fmla="*/ 754 w 1043"/>
                    <a:gd name="T49" fmla="*/ 564 h 726"/>
                    <a:gd name="T50" fmla="*/ 708 w 1043"/>
                    <a:gd name="T51" fmla="*/ 633 h 726"/>
                    <a:gd name="T52" fmla="*/ 698 w 1043"/>
                    <a:gd name="T53" fmla="*/ 690 h 726"/>
                    <a:gd name="T54" fmla="*/ 679 w 1043"/>
                    <a:gd name="T55" fmla="*/ 726 h 726"/>
                    <a:gd name="T56" fmla="*/ 604 w 1043"/>
                    <a:gd name="T57" fmla="*/ 723 h 726"/>
                    <a:gd name="T58" fmla="*/ 601 w 1043"/>
                    <a:gd name="T59" fmla="*/ 669 h 726"/>
                    <a:gd name="T60" fmla="*/ 576 w 1043"/>
                    <a:gd name="T61" fmla="*/ 591 h 726"/>
                    <a:gd name="T62" fmla="*/ 567 w 1043"/>
                    <a:gd name="T63" fmla="*/ 509 h 726"/>
                    <a:gd name="T64" fmla="*/ 573 w 1043"/>
                    <a:gd name="T65" fmla="*/ 401 h 726"/>
                    <a:gd name="T66" fmla="*/ 564 w 1043"/>
                    <a:gd name="T67" fmla="*/ 248 h 726"/>
                    <a:gd name="T68" fmla="*/ 558 w 1043"/>
                    <a:gd name="T69" fmla="*/ 147 h 726"/>
                    <a:gd name="T70" fmla="*/ 539 w 1043"/>
                    <a:gd name="T71" fmla="*/ 111 h 726"/>
                    <a:gd name="T72" fmla="*/ 501 w 1043"/>
                    <a:gd name="T73" fmla="*/ 75 h 726"/>
                    <a:gd name="T74" fmla="*/ 461 w 1043"/>
                    <a:gd name="T75" fmla="*/ 75 h 726"/>
                    <a:gd name="T76" fmla="*/ 403 w 1043"/>
                    <a:gd name="T77" fmla="*/ 111 h 726"/>
                    <a:gd name="T78" fmla="*/ 328 w 1043"/>
                    <a:gd name="T79" fmla="*/ 181 h 726"/>
                    <a:gd name="T80" fmla="*/ 235 w 1043"/>
                    <a:gd name="T81" fmla="*/ 272 h 726"/>
                    <a:gd name="T82" fmla="*/ 141 w 1043"/>
                    <a:gd name="T83" fmla="*/ 356 h 726"/>
                    <a:gd name="T84" fmla="*/ 94 w 1043"/>
                    <a:gd name="T85" fmla="*/ 383 h 726"/>
                    <a:gd name="T86" fmla="*/ 38 w 1043"/>
                    <a:gd name="T87" fmla="*/ 383 h 726"/>
                    <a:gd name="T88" fmla="*/ 0 w 1043"/>
                    <a:gd name="T89" fmla="*/ 344 h 726"/>
                    <a:gd name="T90" fmla="*/ 3 w 1043"/>
                    <a:gd name="T91" fmla="*/ 281 h 726"/>
                    <a:gd name="T92" fmla="*/ 41 w 1043"/>
                    <a:gd name="T93" fmla="*/ 248 h 726"/>
                    <a:gd name="T94" fmla="*/ 84 w 1043"/>
                    <a:gd name="T95" fmla="*/ 239 h 726"/>
                    <a:gd name="T96" fmla="*/ 116 w 1043"/>
                    <a:gd name="T97" fmla="*/ 230 h 72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43"/>
                    <a:gd name="T148" fmla="*/ 0 h 726"/>
                    <a:gd name="T149" fmla="*/ 1043 w 1043"/>
                    <a:gd name="T150" fmla="*/ 726 h 72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43" h="726">
                      <a:moveTo>
                        <a:pt x="116" y="230"/>
                      </a:moveTo>
                      <a:lnTo>
                        <a:pt x="216" y="147"/>
                      </a:lnTo>
                      <a:lnTo>
                        <a:pt x="338" y="72"/>
                      </a:lnTo>
                      <a:lnTo>
                        <a:pt x="417" y="27"/>
                      </a:lnTo>
                      <a:lnTo>
                        <a:pt x="479" y="12"/>
                      </a:lnTo>
                      <a:lnTo>
                        <a:pt x="529" y="0"/>
                      </a:lnTo>
                      <a:lnTo>
                        <a:pt x="573" y="18"/>
                      </a:lnTo>
                      <a:lnTo>
                        <a:pt x="601" y="75"/>
                      </a:lnTo>
                      <a:lnTo>
                        <a:pt x="620" y="230"/>
                      </a:lnTo>
                      <a:lnTo>
                        <a:pt x="620" y="416"/>
                      </a:lnTo>
                      <a:lnTo>
                        <a:pt x="620" y="536"/>
                      </a:lnTo>
                      <a:lnTo>
                        <a:pt x="642" y="609"/>
                      </a:lnTo>
                      <a:lnTo>
                        <a:pt x="686" y="597"/>
                      </a:lnTo>
                      <a:lnTo>
                        <a:pt x="717" y="552"/>
                      </a:lnTo>
                      <a:lnTo>
                        <a:pt x="779" y="500"/>
                      </a:lnTo>
                      <a:lnTo>
                        <a:pt x="876" y="470"/>
                      </a:lnTo>
                      <a:lnTo>
                        <a:pt x="943" y="470"/>
                      </a:lnTo>
                      <a:lnTo>
                        <a:pt x="1043" y="488"/>
                      </a:lnTo>
                      <a:lnTo>
                        <a:pt x="1037" y="524"/>
                      </a:lnTo>
                      <a:lnTo>
                        <a:pt x="1015" y="555"/>
                      </a:lnTo>
                      <a:lnTo>
                        <a:pt x="981" y="561"/>
                      </a:lnTo>
                      <a:lnTo>
                        <a:pt x="943" y="542"/>
                      </a:lnTo>
                      <a:lnTo>
                        <a:pt x="886" y="518"/>
                      </a:lnTo>
                      <a:lnTo>
                        <a:pt x="829" y="518"/>
                      </a:lnTo>
                      <a:lnTo>
                        <a:pt x="754" y="564"/>
                      </a:lnTo>
                      <a:lnTo>
                        <a:pt x="708" y="633"/>
                      </a:lnTo>
                      <a:lnTo>
                        <a:pt x="698" y="690"/>
                      </a:lnTo>
                      <a:lnTo>
                        <a:pt x="679" y="726"/>
                      </a:lnTo>
                      <a:lnTo>
                        <a:pt x="604" y="723"/>
                      </a:lnTo>
                      <a:lnTo>
                        <a:pt x="601" y="669"/>
                      </a:lnTo>
                      <a:lnTo>
                        <a:pt x="576" y="591"/>
                      </a:lnTo>
                      <a:lnTo>
                        <a:pt x="567" y="509"/>
                      </a:lnTo>
                      <a:lnTo>
                        <a:pt x="573" y="401"/>
                      </a:lnTo>
                      <a:lnTo>
                        <a:pt x="564" y="248"/>
                      </a:lnTo>
                      <a:lnTo>
                        <a:pt x="558" y="147"/>
                      </a:lnTo>
                      <a:lnTo>
                        <a:pt x="539" y="111"/>
                      </a:lnTo>
                      <a:lnTo>
                        <a:pt x="501" y="75"/>
                      </a:lnTo>
                      <a:lnTo>
                        <a:pt x="461" y="75"/>
                      </a:lnTo>
                      <a:lnTo>
                        <a:pt x="403" y="111"/>
                      </a:lnTo>
                      <a:lnTo>
                        <a:pt x="328" y="181"/>
                      </a:lnTo>
                      <a:lnTo>
                        <a:pt x="235" y="272"/>
                      </a:lnTo>
                      <a:lnTo>
                        <a:pt x="141" y="356"/>
                      </a:lnTo>
                      <a:lnTo>
                        <a:pt x="94" y="383"/>
                      </a:lnTo>
                      <a:lnTo>
                        <a:pt x="38" y="383"/>
                      </a:lnTo>
                      <a:lnTo>
                        <a:pt x="0" y="344"/>
                      </a:lnTo>
                      <a:lnTo>
                        <a:pt x="3" y="281"/>
                      </a:lnTo>
                      <a:lnTo>
                        <a:pt x="41" y="248"/>
                      </a:lnTo>
                      <a:lnTo>
                        <a:pt x="84" y="239"/>
                      </a:lnTo>
                      <a:lnTo>
                        <a:pt x="116" y="23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9" name="Freeform 28"/>
                <p:cNvSpPr>
                  <a:spLocks/>
                </p:cNvSpPr>
                <p:nvPr/>
              </p:nvSpPr>
              <p:spPr bwMode="auto">
                <a:xfrm>
                  <a:off x="4038" y="3162"/>
                  <a:ext cx="713" cy="762"/>
                </a:xfrm>
                <a:custGeom>
                  <a:avLst/>
                  <a:gdLst>
                    <a:gd name="T0" fmla="*/ 0 w 713"/>
                    <a:gd name="T1" fmla="*/ 64 h 762"/>
                    <a:gd name="T2" fmla="*/ 22 w 713"/>
                    <a:gd name="T3" fmla="*/ 16 h 762"/>
                    <a:gd name="T4" fmla="*/ 69 w 713"/>
                    <a:gd name="T5" fmla="*/ 0 h 762"/>
                    <a:gd name="T6" fmla="*/ 134 w 713"/>
                    <a:gd name="T7" fmla="*/ 7 h 762"/>
                    <a:gd name="T8" fmla="*/ 150 w 713"/>
                    <a:gd name="T9" fmla="*/ 52 h 762"/>
                    <a:gd name="T10" fmla="*/ 125 w 713"/>
                    <a:gd name="T11" fmla="*/ 227 h 762"/>
                    <a:gd name="T12" fmla="*/ 122 w 713"/>
                    <a:gd name="T13" fmla="*/ 360 h 762"/>
                    <a:gd name="T14" fmla="*/ 116 w 713"/>
                    <a:gd name="T15" fmla="*/ 435 h 762"/>
                    <a:gd name="T16" fmla="*/ 116 w 713"/>
                    <a:gd name="T17" fmla="*/ 450 h 762"/>
                    <a:gd name="T18" fmla="*/ 131 w 713"/>
                    <a:gd name="T19" fmla="*/ 524 h 762"/>
                    <a:gd name="T20" fmla="*/ 172 w 713"/>
                    <a:gd name="T21" fmla="*/ 536 h 762"/>
                    <a:gd name="T22" fmla="*/ 225 w 713"/>
                    <a:gd name="T23" fmla="*/ 524 h 762"/>
                    <a:gd name="T24" fmla="*/ 303 w 713"/>
                    <a:gd name="T25" fmla="*/ 481 h 762"/>
                    <a:gd name="T26" fmla="*/ 387 w 713"/>
                    <a:gd name="T27" fmla="*/ 460 h 762"/>
                    <a:gd name="T28" fmla="*/ 482 w 713"/>
                    <a:gd name="T29" fmla="*/ 444 h 762"/>
                    <a:gd name="T30" fmla="*/ 585 w 713"/>
                    <a:gd name="T31" fmla="*/ 432 h 762"/>
                    <a:gd name="T32" fmla="*/ 660 w 713"/>
                    <a:gd name="T33" fmla="*/ 432 h 762"/>
                    <a:gd name="T34" fmla="*/ 694 w 713"/>
                    <a:gd name="T35" fmla="*/ 441 h 762"/>
                    <a:gd name="T36" fmla="*/ 713 w 713"/>
                    <a:gd name="T37" fmla="*/ 463 h 762"/>
                    <a:gd name="T38" fmla="*/ 704 w 713"/>
                    <a:gd name="T39" fmla="*/ 496 h 762"/>
                    <a:gd name="T40" fmla="*/ 657 w 713"/>
                    <a:gd name="T41" fmla="*/ 524 h 762"/>
                    <a:gd name="T42" fmla="*/ 613 w 713"/>
                    <a:gd name="T43" fmla="*/ 563 h 762"/>
                    <a:gd name="T44" fmla="*/ 572 w 713"/>
                    <a:gd name="T45" fmla="*/ 618 h 762"/>
                    <a:gd name="T46" fmla="*/ 547 w 713"/>
                    <a:gd name="T47" fmla="*/ 663 h 762"/>
                    <a:gd name="T48" fmla="*/ 526 w 713"/>
                    <a:gd name="T49" fmla="*/ 708 h 762"/>
                    <a:gd name="T50" fmla="*/ 510 w 713"/>
                    <a:gd name="T51" fmla="*/ 762 h 762"/>
                    <a:gd name="T52" fmla="*/ 488 w 713"/>
                    <a:gd name="T53" fmla="*/ 762 h 762"/>
                    <a:gd name="T54" fmla="*/ 469 w 713"/>
                    <a:gd name="T55" fmla="*/ 741 h 762"/>
                    <a:gd name="T56" fmla="*/ 462 w 713"/>
                    <a:gd name="T57" fmla="*/ 681 h 762"/>
                    <a:gd name="T58" fmla="*/ 507 w 713"/>
                    <a:gd name="T59" fmla="*/ 627 h 762"/>
                    <a:gd name="T60" fmla="*/ 566 w 713"/>
                    <a:gd name="T61" fmla="*/ 563 h 762"/>
                    <a:gd name="T62" fmla="*/ 622 w 713"/>
                    <a:gd name="T63" fmla="*/ 515 h 762"/>
                    <a:gd name="T64" fmla="*/ 647 w 713"/>
                    <a:gd name="T65" fmla="*/ 499 h 762"/>
                    <a:gd name="T66" fmla="*/ 657 w 713"/>
                    <a:gd name="T67" fmla="*/ 478 h 762"/>
                    <a:gd name="T68" fmla="*/ 632 w 713"/>
                    <a:gd name="T69" fmla="*/ 463 h 762"/>
                    <a:gd name="T70" fmla="*/ 547 w 713"/>
                    <a:gd name="T71" fmla="*/ 463 h 762"/>
                    <a:gd name="T72" fmla="*/ 440 w 713"/>
                    <a:gd name="T73" fmla="*/ 481 h 762"/>
                    <a:gd name="T74" fmla="*/ 356 w 713"/>
                    <a:gd name="T75" fmla="*/ 509 h 762"/>
                    <a:gd name="T76" fmla="*/ 265 w 713"/>
                    <a:gd name="T77" fmla="*/ 560 h 762"/>
                    <a:gd name="T78" fmla="*/ 187 w 713"/>
                    <a:gd name="T79" fmla="*/ 596 h 762"/>
                    <a:gd name="T80" fmla="*/ 103 w 713"/>
                    <a:gd name="T81" fmla="*/ 599 h 762"/>
                    <a:gd name="T82" fmla="*/ 69 w 713"/>
                    <a:gd name="T83" fmla="*/ 587 h 762"/>
                    <a:gd name="T84" fmla="*/ 50 w 713"/>
                    <a:gd name="T85" fmla="*/ 542 h 762"/>
                    <a:gd name="T86" fmla="*/ 37 w 713"/>
                    <a:gd name="T87" fmla="*/ 478 h 762"/>
                    <a:gd name="T88" fmla="*/ 31 w 713"/>
                    <a:gd name="T89" fmla="*/ 360 h 762"/>
                    <a:gd name="T90" fmla="*/ 19 w 713"/>
                    <a:gd name="T91" fmla="*/ 151 h 762"/>
                    <a:gd name="T92" fmla="*/ 0 w 713"/>
                    <a:gd name="T93" fmla="*/ 64 h 7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13"/>
                    <a:gd name="T142" fmla="*/ 0 h 762"/>
                    <a:gd name="T143" fmla="*/ 713 w 713"/>
                    <a:gd name="T144" fmla="*/ 762 h 762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13" h="762">
                      <a:moveTo>
                        <a:pt x="0" y="64"/>
                      </a:moveTo>
                      <a:lnTo>
                        <a:pt x="22" y="16"/>
                      </a:lnTo>
                      <a:lnTo>
                        <a:pt x="69" y="0"/>
                      </a:lnTo>
                      <a:lnTo>
                        <a:pt x="134" y="7"/>
                      </a:lnTo>
                      <a:lnTo>
                        <a:pt x="150" y="52"/>
                      </a:lnTo>
                      <a:lnTo>
                        <a:pt x="125" y="227"/>
                      </a:lnTo>
                      <a:lnTo>
                        <a:pt x="122" y="360"/>
                      </a:lnTo>
                      <a:lnTo>
                        <a:pt x="116" y="435"/>
                      </a:lnTo>
                      <a:lnTo>
                        <a:pt x="116" y="450"/>
                      </a:lnTo>
                      <a:lnTo>
                        <a:pt x="131" y="524"/>
                      </a:lnTo>
                      <a:lnTo>
                        <a:pt x="172" y="536"/>
                      </a:lnTo>
                      <a:lnTo>
                        <a:pt x="225" y="524"/>
                      </a:lnTo>
                      <a:lnTo>
                        <a:pt x="303" y="481"/>
                      </a:lnTo>
                      <a:lnTo>
                        <a:pt x="387" y="460"/>
                      </a:lnTo>
                      <a:lnTo>
                        <a:pt x="482" y="444"/>
                      </a:lnTo>
                      <a:lnTo>
                        <a:pt x="585" y="432"/>
                      </a:lnTo>
                      <a:lnTo>
                        <a:pt x="660" y="432"/>
                      </a:lnTo>
                      <a:lnTo>
                        <a:pt x="694" y="441"/>
                      </a:lnTo>
                      <a:lnTo>
                        <a:pt x="713" y="463"/>
                      </a:lnTo>
                      <a:lnTo>
                        <a:pt x="704" y="496"/>
                      </a:lnTo>
                      <a:lnTo>
                        <a:pt x="657" y="524"/>
                      </a:lnTo>
                      <a:lnTo>
                        <a:pt x="613" y="563"/>
                      </a:lnTo>
                      <a:lnTo>
                        <a:pt x="572" y="618"/>
                      </a:lnTo>
                      <a:lnTo>
                        <a:pt x="547" y="663"/>
                      </a:lnTo>
                      <a:lnTo>
                        <a:pt x="526" y="708"/>
                      </a:lnTo>
                      <a:lnTo>
                        <a:pt x="510" y="762"/>
                      </a:lnTo>
                      <a:lnTo>
                        <a:pt x="488" y="762"/>
                      </a:lnTo>
                      <a:lnTo>
                        <a:pt x="469" y="741"/>
                      </a:lnTo>
                      <a:lnTo>
                        <a:pt x="462" y="681"/>
                      </a:lnTo>
                      <a:lnTo>
                        <a:pt x="507" y="627"/>
                      </a:lnTo>
                      <a:lnTo>
                        <a:pt x="566" y="563"/>
                      </a:lnTo>
                      <a:lnTo>
                        <a:pt x="622" y="515"/>
                      </a:lnTo>
                      <a:lnTo>
                        <a:pt x="647" y="499"/>
                      </a:lnTo>
                      <a:lnTo>
                        <a:pt x="657" y="478"/>
                      </a:lnTo>
                      <a:lnTo>
                        <a:pt x="632" y="463"/>
                      </a:lnTo>
                      <a:lnTo>
                        <a:pt x="547" y="463"/>
                      </a:lnTo>
                      <a:lnTo>
                        <a:pt x="440" y="481"/>
                      </a:lnTo>
                      <a:lnTo>
                        <a:pt x="356" y="509"/>
                      </a:lnTo>
                      <a:lnTo>
                        <a:pt x="265" y="560"/>
                      </a:lnTo>
                      <a:lnTo>
                        <a:pt x="187" y="596"/>
                      </a:lnTo>
                      <a:lnTo>
                        <a:pt x="103" y="599"/>
                      </a:lnTo>
                      <a:lnTo>
                        <a:pt x="69" y="587"/>
                      </a:lnTo>
                      <a:lnTo>
                        <a:pt x="50" y="542"/>
                      </a:lnTo>
                      <a:lnTo>
                        <a:pt x="37" y="478"/>
                      </a:lnTo>
                      <a:lnTo>
                        <a:pt x="31" y="360"/>
                      </a:lnTo>
                      <a:lnTo>
                        <a:pt x="19" y="151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110" name="Group 29"/>
              <p:cNvGrpSpPr>
                <a:grpSpLocks/>
              </p:cNvGrpSpPr>
              <p:nvPr/>
            </p:nvGrpSpPr>
            <p:grpSpPr bwMode="auto">
              <a:xfrm>
                <a:off x="4864" y="3099"/>
                <a:ext cx="432" cy="877"/>
                <a:chOff x="4864" y="3099"/>
                <a:chExt cx="432" cy="877"/>
              </a:xfrm>
            </p:grpSpPr>
            <p:sp>
              <p:nvSpPr>
                <p:cNvPr id="111" name="Freeform 30"/>
                <p:cNvSpPr>
                  <a:spLocks/>
                </p:cNvSpPr>
                <p:nvPr/>
              </p:nvSpPr>
              <p:spPr bwMode="auto">
                <a:xfrm>
                  <a:off x="4956" y="3588"/>
                  <a:ext cx="340" cy="109"/>
                </a:xfrm>
                <a:custGeom>
                  <a:avLst/>
                  <a:gdLst>
                    <a:gd name="T0" fmla="*/ 340 w 340"/>
                    <a:gd name="T1" fmla="*/ 109 h 109"/>
                    <a:gd name="T2" fmla="*/ 165 w 340"/>
                    <a:gd name="T3" fmla="*/ 30 h 109"/>
                    <a:gd name="T4" fmla="*/ 48 w 340"/>
                    <a:gd name="T5" fmla="*/ 0 h 109"/>
                    <a:gd name="T6" fmla="*/ 10 w 340"/>
                    <a:gd name="T7" fmla="*/ 0 h 109"/>
                    <a:gd name="T8" fmla="*/ 0 w 340"/>
                    <a:gd name="T9" fmla="*/ 27 h 109"/>
                    <a:gd name="T10" fmla="*/ 22 w 340"/>
                    <a:gd name="T11" fmla="*/ 48 h 109"/>
                    <a:gd name="T12" fmla="*/ 70 w 340"/>
                    <a:gd name="T13" fmla="*/ 54 h 109"/>
                    <a:gd name="T14" fmla="*/ 184 w 340"/>
                    <a:gd name="T15" fmla="*/ 75 h 109"/>
                    <a:gd name="T16" fmla="*/ 340 w 340"/>
                    <a:gd name="T17" fmla="*/ 109 h 10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0"/>
                    <a:gd name="T28" fmla="*/ 0 h 109"/>
                    <a:gd name="T29" fmla="*/ 340 w 340"/>
                    <a:gd name="T30" fmla="*/ 109 h 10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0" h="109">
                      <a:moveTo>
                        <a:pt x="340" y="109"/>
                      </a:moveTo>
                      <a:lnTo>
                        <a:pt x="165" y="30"/>
                      </a:lnTo>
                      <a:lnTo>
                        <a:pt x="48" y="0"/>
                      </a:lnTo>
                      <a:lnTo>
                        <a:pt x="10" y="0"/>
                      </a:lnTo>
                      <a:lnTo>
                        <a:pt x="0" y="27"/>
                      </a:lnTo>
                      <a:lnTo>
                        <a:pt x="22" y="48"/>
                      </a:lnTo>
                      <a:lnTo>
                        <a:pt x="70" y="54"/>
                      </a:lnTo>
                      <a:lnTo>
                        <a:pt x="184" y="75"/>
                      </a:lnTo>
                      <a:lnTo>
                        <a:pt x="340" y="10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2" name="Freeform 31"/>
                <p:cNvSpPr>
                  <a:spLocks/>
                </p:cNvSpPr>
                <p:nvPr/>
              </p:nvSpPr>
              <p:spPr bwMode="auto">
                <a:xfrm>
                  <a:off x="4864" y="3685"/>
                  <a:ext cx="97" cy="291"/>
                </a:xfrm>
                <a:custGeom>
                  <a:avLst/>
                  <a:gdLst>
                    <a:gd name="T0" fmla="*/ 97 w 97"/>
                    <a:gd name="T1" fmla="*/ 291 h 291"/>
                    <a:gd name="T2" fmla="*/ 94 w 97"/>
                    <a:gd name="T3" fmla="*/ 148 h 291"/>
                    <a:gd name="T4" fmla="*/ 69 w 97"/>
                    <a:gd name="T5" fmla="*/ 39 h 291"/>
                    <a:gd name="T6" fmla="*/ 41 w 97"/>
                    <a:gd name="T7" fmla="*/ 0 h 291"/>
                    <a:gd name="T8" fmla="*/ 19 w 97"/>
                    <a:gd name="T9" fmla="*/ 0 h 291"/>
                    <a:gd name="T10" fmla="*/ 0 w 97"/>
                    <a:gd name="T11" fmla="*/ 12 h 291"/>
                    <a:gd name="T12" fmla="*/ 0 w 97"/>
                    <a:gd name="T13" fmla="*/ 54 h 291"/>
                    <a:gd name="T14" fmla="*/ 47 w 97"/>
                    <a:gd name="T15" fmla="*/ 184 h 291"/>
                    <a:gd name="T16" fmla="*/ 97 w 97"/>
                    <a:gd name="T17" fmla="*/ 291 h 2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7"/>
                    <a:gd name="T28" fmla="*/ 0 h 291"/>
                    <a:gd name="T29" fmla="*/ 97 w 97"/>
                    <a:gd name="T30" fmla="*/ 291 h 2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7" h="291">
                      <a:moveTo>
                        <a:pt x="97" y="291"/>
                      </a:moveTo>
                      <a:lnTo>
                        <a:pt x="94" y="148"/>
                      </a:lnTo>
                      <a:lnTo>
                        <a:pt x="69" y="39"/>
                      </a:lnTo>
                      <a:lnTo>
                        <a:pt x="41" y="0"/>
                      </a:lnTo>
                      <a:lnTo>
                        <a:pt x="19" y="0"/>
                      </a:lnTo>
                      <a:lnTo>
                        <a:pt x="0" y="12"/>
                      </a:lnTo>
                      <a:lnTo>
                        <a:pt x="0" y="54"/>
                      </a:lnTo>
                      <a:lnTo>
                        <a:pt x="47" y="184"/>
                      </a:lnTo>
                      <a:lnTo>
                        <a:pt x="97" y="2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5004" y="3099"/>
                  <a:ext cx="214" cy="111"/>
                </a:xfrm>
                <a:custGeom>
                  <a:avLst/>
                  <a:gdLst>
                    <a:gd name="T0" fmla="*/ 0 w 214"/>
                    <a:gd name="T1" fmla="*/ 72 h 111"/>
                    <a:gd name="T2" fmla="*/ 42 w 214"/>
                    <a:gd name="T3" fmla="*/ 30 h 111"/>
                    <a:gd name="T4" fmla="*/ 100 w 214"/>
                    <a:gd name="T5" fmla="*/ 3 h 111"/>
                    <a:gd name="T6" fmla="*/ 166 w 214"/>
                    <a:gd name="T7" fmla="*/ 0 h 111"/>
                    <a:gd name="T8" fmla="*/ 214 w 214"/>
                    <a:gd name="T9" fmla="*/ 9 h 111"/>
                    <a:gd name="T10" fmla="*/ 138 w 214"/>
                    <a:gd name="T11" fmla="*/ 18 h 111"/>
                    <a:gd name="T12" fmla="*/ 109 w 214"/>
                    <a:gd name="T13" fmla="*/ 36 h 111"/>
                    <a:gd name="T14" fmla="*/ 81 w 214"/>
                    <a:gd name="T15" fmla="*/ 63 h 111"/>
                    <a:gd name="T16" fmla="*/ 68 w 214"/>
                    <a:gd name="T17" fmla="*/ 93 h 111"/>
                    <a:gd name="T18" fmla="*/ 42 w 214"/>
                    <a:gd name="T19" fmla="*/ 111 h 111"/>
                    <a:gd name="T20" fmla="*/ 10 w 214"/>
                    <a:gd name="T21" fmla="*/ 108 h 111"/>
                    <a:gd name="T22" fmla="*/ 0 w 214"/>
                    <a:gd name="T23" fmla="*/ 72 h 1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"/>
                    <a:gd name="T37" fmla="*/ 0 h 111"/>
                    <a:gd name="T38" fmla="*/ 214 w 214"/>
                    <a:gd name="T39" fmla="*/ 111 h 1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" h="111">
                      <a:moveTo>
                        <a:pt x="0" y="72"/>
                      </a:moveTo>
                      <a:lnTo>
                        <a:pt x="42" y="30"/>
                      </a:lnTo>
                      <a:lnTo>
                        <a:pt x="100" y="3"/>
                      </a:lnTo>
                      <a:lnTo>
                        <a:pt x="166" y="0"/>
                      </a:lnTo>
                      <a:lnTo>
                        <a:pt x="214" y="9"/>
                      </a:lnTo>
                      <a:lnTo>
                        <a:pt x="138" y="18"/>
                      </a:lnTo>
                      <a:lnTo>
                        <a:pt x="109" y="36"/>
                      </a:lnTo>
                      <a:lnTo>
                        <a:pt x="81" y="63"/>
                      </a:lnTo>
                      <a:lnTo>
                        <a:pt x="68" y="93"/>
                      </a:lnTo>
                      <a:lnTo>
                        <a:pt x="42" y="111"/>
                      </a:lnTo>
                      <a:lnTo>
                        <a:pt x="1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</p:grpSp>
        </p:grpSp>
      </p:grpSp>
      <p:grpSp>
        <p:nvGrpSpPr>
          <p:cNvPr id="120" name="Group 35"/>
          <p:cNvGrpSpPr>
            <a:grpSpLocks/>
          </p:cNvGrpSpPr>
          <p:nvPr/>
        </p:nvGrpSpPr>
        <p:grpSpPr bwMode="auto">
          <a:xfrm>
            <a:off x="119218" y="1676400"/>
            <a:ext cx="1114730" cy="1156087"/>
            <a:chOff x="3077" y="2352"/>
            <a:chExt cx="907" cy="907"/>
          </a:xfrm>
        </p:grpSpPr>
        <p:grpSp>
          <p:nvGrpSpPr>
            <p:cNvPr id="121" name="Group 36"/>
            <p:cNvGrpSpPr>
              <a:grpSpLocks/>
            </p:cNvGrpSpPr>
            <p:nvPr/>
          </p:nvGrpSpPr>
          <p:grpSpPr bwMode="auto">
            <a:xfrm>
              <a:off x="3077" y="2352"/>
              <a:ext cx="907" cy="907"/>
              <a:chOff x="2976" y="2352"/>
              <a:chExt cx="907" cy="907"/>
            </a:xfrm>
          </p:grpSpPr>
          <p:sp>
            <p:nvSpPr>
              <p:cNvPr id="148" name="Freeform 37" descr="Green marble"/>
              <p:cNvSpPr>
                <a:spLocks noChangeAspect="1"/>
              </p:cNvSpPr>
              <p:nvPr/>
            </p:nvSpPr>
            <p:spPr bwMode="auto">
              <a:xfrm rot="2360341">
                <a:off x="3403" y="2606"/>
                <a:ext cx="480" cy="380"/>
              </a:xfrm>
              <a:custGeom>
                <a:avLst/>
                <a:gdLst>
                  <a:gd name="T0" fmla="*/ 0 w 2280"/>
                  <a:gd name="T1" fmla="*/ 0 h 1785"/>
                  <a:gd name="T2" fmla="*/ 0 w 2280"/>
                  <a:gd name="T3" fmla="*/ 0 h 1785"/>
                  <a:gd name="T4" fmla="*/ 0 w 2280"/>
                  <a:gd name="T5" fmla="*/ 0 h 1785"/>
                  <a:gd name="T6" fmla="*/ 0 w 2280"/>
                  <a:gd name="T7" fmla="*/ 0 h 1785"/>
                  <a:gd name="T8" fmla="*/ 0 w 2280"/>
                  <a:gd name="T9" fmla="*/ 0 h 1785"/>
                  <a:gd name="T10" fmla="*/ 0 w 2280"/>
                  <a:gd name="T11" fmla="*/ 0 h 1785"/>
                  <a:gd name="T12" fmla="*/ 0 w 2280"/>
                  <a:gd name="T13" fmla="*/ 0 h 1785"/>
                  <a:gd name="T14" fmla="*/ 0 w 2280"/>
                  <a:gd name="T15" fmla="*/ 0 h 1785"/>
                  <a:gd name="T16" fmla="*/ 0 w 2280"/>
                  <a:gd name="T17" fmla="*/ 0 h 1785"/>
                  <a:gd name="T18" fmla="*/ 0 w 2280"/>
                  <a:gd name="T19" fmla="*/ 0 h 1785"/>
                  <a:gd name="T20" fmla="*/ 0 w 2280"/>
                  <a:gd name="T21" fmla="*/ 0 h 1785"/>
                  <a:gd name="T22" fmla="*/ 0 w 2280"/>
                  <a:gd name="T23" fmla="*/ 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3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Oval 38"/>
              <p:cNvSpPr>
                <a:spLocks noChangeAspect="1" noChangeArrowheads="1"/>
              </p:cNvSpPr>
              <p:nvPr/>
            </p:nvSpPr>
            <p:spPr bwMode="auto">
              <a:xfrm>
                <a:off x="2976" y="2352"/>
                <a:ext cx="907" cy="907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endParaRPr lang="en-US" altLang="en-US" sz="30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150" name="Picture 39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2" y="2621"/>
                <a:ext cx="263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2" name="Group 40"/>
            <p:cNvGrpSpPr>
              <a:grpSpLocks noChangeAspect="1"/>
            </p:cNvGrpSpPr>
            <p:nvPr/>
          </p:nvGrpSpPr>
          <p:grpSpPr bwMode="auto">
            <a:xfrm rot="2360341">
              <a:off x="3360" y="2401"/>
              <a:ext cx="421" cy="527"/>
              <a:chOff x="2227" y="1194"/>
              <a:chExt cx="1944" cy="2413"/>
            </a:xfrm>
          </p:grpSpPr>
          <p:sp>
            <p:nvSpPr>
              <p:cNvPr id="142" name="Freeform 41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1 w 600"/>
                  <a:gd name="T37" fmla="*/ 1 h 608"/>
                  <a:gd name="T38" fmla="*/ 1 w 600"/>
                  <a:gd name="T39" fmla="*/ 1 h 608"/>
                  <a:gd name="T40" fmla="*/ 1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42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1 w 619"/>
                  <a:gd name="T7" fmla="*/ 0 h 1085"/>
                  <a:gd name="T8" fmla="*/ 1 w 619"/>
                  <a:gd name="T9" fmla="*/ 1 h 1085"/>
                  <a:gd name="T10" fmla="*/ 1 w 619"/>
                  <a:gd name="T11" fmla="*/ 1 h 1085"/>
                  <a:gd name="T12" fmla="*/ 1 w 619"/>
                  <a:gd name="T13" fmla="*/ 1 h 1085"/>
                  <a:gd name="T14" fmla="*/ 1 w 619"/>
                  <a:gd name="T15" fmla="*/ 1 h 1085"/>
                  <a:gd name="T16" fmla="*/ 1 w 619"/>
                  <a:gd name="T17" fmla="*/ 1 h 1085"/>
                  <a:gd name="T18" fmla="*/ 1 w 619"/>
                  <a:gd name="T19" fmla="*/ 1 h 1085"/>
                  <a:gd name="T20" fmla="*/ 1 w 619"/>
                  <a:gd name="T21" fmla="*/ 1 h 1085"/>
                  <a:gd name="T22" fmla="*/ 1 w 619"/>
                  <a:gd name="T23" fmla="*/ 1 h 1085"/>
                  <a:gd name="T24" fmla="*/ 1 w 619"/>
                  <a:gd name="T25" fmla="*/ 1 h 1085"/>
                  <a:gd name="T26" fmla="*/ 1 w 619"/>
                  <a:gd name="T27" fmla="*/ 1 h 1085"/>
                  <a:gd name="T28" fmla="*/ 1 w 619"/>
                  <a:gd name="T29" fmla="*/ 1 h 1085"/>
                  <a:gd name="T30" fmla="*/ 1 w 619"/>
                  <a:gd name="T31" fmla="*/ 1 h 1085"/>
                  <a:gd name="T32" fmla="*/ 1 w 619"/>
                  <a:gd name="T33" fmla="*/ 1 h 1085"/>
                  <a:gd name="T34" fmla="*/ 1 w 619"/>
                  <a:gd name="T35" fmla="*/ 1 h 1085"/>
                  <a:gd name="T36" fmla="*/ 1 w 619"/>
                  <a:gd name="T37" fmla="*/ 1 h 1085"/>
                  <a:gd name="T38" fmla="*/ 1 w 619"/>
                  <a:gd name="T39" fmla="*/ 1 h 1085"/>
                  <a:gd name="T40" fmla="*/ 0 w 619"/>
                  <a:gd name="T41" fmla="*/ 1 h 1085"/>
                  <a:gd name="T42" fmla="*/ 1 w 619"/>
                  <a:gd name="T43" fmla="*/ 1 h 1085"/>
                  <a:gd name="T44" fmla="*/ 1 w 619"/>
                  <a:gd name="T45" fmla="*/ 1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43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91 w 782"/>
                  <a:gd name="T3" fmla="*/ 0 h 808"/>
                  <a:gd name="T4" fmla="*/ 466 w 782"/>
                  <a:gd name="T5" fmla="*/ 0 h 808"/>
                  <a:gd name="T6" fmla="*/ 982 w 782"/>
                  <a:gd name="T7" fmla="*/ 1 h 808"/>
                  <a:gd name="T8" fmla="*/ 1595 w 782"/>
                  <a:gd name="T9" fmla="*/ 1 h 808"/>
                  <a:gd name="T10" fmla="*/ 1820 w 782"/>
                  <a:gd name="T11" fmla="*/ 1 h 808"/>
                  <a:gd name="T12" fmla="*/ 1926 w 782"/>
                  <a:gd name="T13" fmla="*/ 1 h 808"/>
                  <a:gd name="T14" fmla="*/ 1942 w 782"/>
                  <a:gd name="T15" fmla="*/ 1 h 808"/>
                  <a:gd name="T16" fmla="*/ 1874 w 782"/>
                  <a:gd name="T17" fmla="*/ 1 h 808"/>
                  <a:gd name="T18" fmla="*/ 1687 w 782"/>
                  <a:gd name="T19" fmla="*/ 1 h 808"/>
                  <a:gd name="T20" fmla="*/ 1442 w 782"/>
                  <a:gd name="T21" fmla="*/ 1 h 808"/>
                  <a:gd name="T22" fmla="*/ 1265 w 782"/>
                  <a:gd name="T23" fmla="*/ 1 h 808"/>
                  <a:gd name="T24" fmla="*/ 1184 w 782"/>
                  <a:gd name="T25" fmla="*/ 1 h 808"/>
                  <a:gd name="T26" fmla="*/ 1132 w 782"/>
                  <a:gd name="T27" fmla="*/ 1 h 808"/>
                  <a:gd name="T28" fmla="*/ 1147 w 782"/>
                  <a:gd name="T29" fmla="*/ 1 h 808"/>
                  <a:gd name="T30" fmla="*/ 1161 w 782"/>
                  <a:gd name="T31" fmla="*/ 1 h 808"/>
                  <a:gd name="T32" fmla="*/ 1380 w 782"/>
                  <a:gd name="T33" fmla="*/ 1 h 808"/>
                  <a:gd name="T34" fmla="*/ 1726 w 782"/>
                  <a:gd name="T35" fmla="*/ 1 h 808"/>
                  <a:gd name="T36" fmla="*/ 1942 w 782"/>
                  <a:gd name="T37" fmla="*/ 1 h 808"/>
                  <a:gd name="T38" fmla="*/ 2171 w 782"/>
                  <a:gd name="T39" fmla="*/ 1 h 808"/>
                  <a:gd name="T40" fmla="*/ 2245 w 782"/>
                  <a:gd name="T41" fmla="*/ 1 h 808"/>
                  <a:gd name="T42" fmla="*/ 2171 w 782"/>
                  <a:gd name="T43" fmla="*/ 1 h 808"/>
                  <a:gd name="T44" fmla="*/ 2081 w 782"/>
                  <a:gd name="T45" fmla="*/ 1 h 808"/>
                  <a:gd name="T46" fmla="*/ 1926 w 782"/>
                  <a:gd name="T47" fmla="*/ 1 h 808"/>
                  <a:gd name="T48" fmla="*/ 1718 w 782"/>
                  <a:gd name="T49" fmla="*/ 1 h 808"/>
                  <a:gd name="T50" fmla="*/ 1491 w 782"/>
                  <a:gd name="T51" fmla="*/ 1 h 808"/>
                  <a:gd name="T52" fmla="*/ 1132 w 782"/>
                  <a:gd name="T53" fmla="*/ 1 h 808"/>
                  <a:gd name="T54" fmla="*/ 1019 w 782"/>
                  <a:gd name="T55" fmla="*/ 1 h 808"/>
                  <a:gd name="T56" fmla="*/ 957 w 782"/>
                  <a:gd name="T57" fmla="*/ 1 h 808"/>
                  <a:gd name="T58" fmla="*/ 957 w 782"/>
                  <a:gd name="T59" fmla="*/ 1 h 808"/>
                  <a:gd name="T60" fmla="*/ 957 w 782"/>
                  <a:gd name="T61" fmla="*/ 1 h 808"/>
                  <a:gd name="T62" fmla="*/ 1113 w 782"/>
                  <a:gd name="T63" fmla="*/ 1 h 808"/>
                  <a:gd name="T64" fmla="*/ 1345 w 782"/>
                  <a:gd name="T65" fmla="*/ 1 h 808"/>
                  <a:gd name="T66" fmla="*/ 1548 w 782"/>
                  <a:gd name="T67" fmla="*/ 1 h 808"/>
                  <a:gd name="T68" fmla="*/ 1676 w 782"/>
                  <a:gd name="T69" fmla="*/ 1 h 808"/>
                  <a:gd name="T70" fmla="*/ 1741 w 782"/>
                  <a:gd name="T71" fmla="*/ 1 h 808"/>
                  <a:gd name="T72" fmla="*/ 1718 w 782"/>
                  <a:gd name="T73" fmla="*/ 1 h 808"/>
                  <a:gd name="T74" fmla="*/ 1624 w 782"/>
                  <a:gd name="T75" fmla="*/ 1 h 808"/>
                  <a:gd name="T76" fmla="*/ 1491 w 782"/>
                  <a:gd name="T77" fmla="*/ 1 h 808"/>
                  <a:gd name="T78" fmla="*/ 1345 w 782"/>
                  <a:gd name="T79" fmla="*/ 1 h 808"/>
                  <a:gd name="T80" fmla="*/ 1027 w 782"/>
                  <a:gd name="T81" fmla="*/ 1 h 808"/>
                  <a:gd name="T82" fmla="*/ 556 w 782"/>
                  <a:gd name="T83" fmla="*/ 1 h 808"/>
                  <a:gd name="T84" fmla="*/ 200 w 782"/>
                  <a:gd name="T85" fmla="*/ 1 h 808"/>
                  <a:gd name="T86" fmla="*/ 56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44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63019 w 992"/>
                  <a:gd name="T1" fmla="*/ 1 h 770"/>
                  <a:gd name="T2" fmla="*/ 64209 w 992"/>
                  <a:gd name="T3" fmla="*/ 1 h 770"/>
                  <a:gd name="T4" fmla="*/ 68619 w 992"/>
                  <a:gd name="T5" fmla="*/ 1 h 770"/>
                  <a:gd name="T6" fmla="*/ 74088 w 992"/>
                  <a:gd name="T7" fmla="*/ 1 h 770"/>
                  <a:gd name="T8" fmla="*/ 77327 w 992"/>
                  <a:gd name="T9" fmla="*/ 1 h 770"/>
                  <a:gd name="T10" fmla="*/ 75909 w 992"/>
                  <a:gd name="T11" fmla="*/ 1 h 770"/>
                  <a:gd name="T12" fmla="*/ 72892 w 992"/>
                  <a:gd name="T13" fmla="*/ 1 h 770"/>
                  <a:gd name="T14" fmla="*/ 66839 w 992"/>
                  <a:gd name="T15" fmla="*/ 1 h 770"/>
                  <a:gd name="T16" fmla="*/ 59371 w 992"/>
                  <a:gd name="T17" fmla="*/ 1 h 770"/>
                  <a:gd name="T18" fmla="*/ 53149 w 992"/>
                  <a:gd name="T19" fmla="*/ 1 h 770"/>
                  <a:gd name="T20" fmla="*/ 46167 w 992"/>
                  <a:gd name="T21" fmla="*/ 1 h 770"/>
                  <a:gd name="T22" fmla="*/ 39515 w 992"/>
                  <a:gd name="T23" fmla="*/ 1 h 770"/>
                  <a:gd name="T24" fmla="*/ 34464 w 992"/>
                  <a:gd name="T25" fmla="*/ 1 h 770"/>
                  <a:gd name="T26" fmla="*/ 32626 w 992"/>
                  <a:gd name="T27" fmla="*/ 1 h 770"/>
                  <a:gd name="T28" fmla="*/ 30579 w 992"/>
                  <a:gd name="T29" fmla="*/ 1 h 770"/>
                  <a:gd name="T30" fmla="*/ 28167 w 992"/>
                  <a:gd name="T31" fmla="*/ 1 h 770"/>
                  <a:gd name="T32" fmla="*/ 26368 w 992"/>
                  <a:gd name="T33" fmla="*/ 1 h 770"/>
                  <a:gd name="T34" fmla="*/ 26368 w 992"/>
                  <a:gd name="T35" fmla="*/ 1 h 770"/>
                  <a:gd name="T36" fmla="*/ 25128 w 992"/>
                  <a:gd name="T37" fmla="*/ 1 h 770"/>
                  <a:gd name="T38" fmla="*/ 21679 w 992"/>
                  <a:gd name="T39" fmla="*/ 1 h 770"/>
                  <a:gd name="T40" fmla="*/ 17422 w 992"/>
                  <a:gd name="T41" fmla="*/ 1 h 770"/>
                  <a:gd name="T42" fmla="*/ 13463 w 992"/>
                  <a:gd name="T43" fmla="*/ 1 h 770"/>
                  <a:gd name="T44" fmla="*/ 8933 w 992"/>
                  <a:gd name="T45" fmla="*/ 1 h 770"/>
                  <a:gd name="T46" fmla="*/ 2067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3079 w 992"/>
                  <a:gd name="T53" fmla="*/ 1 h 770"/>
                  <a:gd name="T54" fmla="*/ 6378 w 992"/>
                  <a:gd name="T55" fmla="*/ 1 h 770"/>
                  <a:gd name="T56" fmla="*/ 9233 w 992"/>
                  <a:gd name="T57" fmla="*/ 1 h 770"/>
                  <a:gd name="T58" fmla="*/ 14725 w 992"/>
                  <a:gd name="T59" fmla="*/ 1 h 770"/>
                  <a:gd name="T60" fmla="*/ 20054 w 992"/>
                  <a:gd name="T61" fmla="*/ 1 h 770"/>
                  <a:gd name="T62" fmla="*/ 25128 w 992"/>
                  <a:gd name="T63" fmla="*/ 1 h 770"/>
                  <a:gd name="T64" fmla="*/ 32363 w 992"/>
                  <a:gd name="T65" fmla="*/ 0 h 770"/>
                  <a:gd name="T66" fmla="*/ 32626 w 992"/>
                  <a:gd name="T67" fmla="*/ 1 h 770"/>
                  <a:gd name="T68" fmla="*/ 30985 w 992"/>
                  <a:gd name="T69" fmla="*/ 1 h 770"/>
                  <a:gd name="T70" fmla="*/ 30579 w 992"/>
                  <a:gd name="T71" fmla="*/ 1 h 770"/>
                  <a:gd name="T72" fmla="*/ 32626 w 992"/>
                  <a:gd name="T73" fmla="*/ 1 h 770"/>
                  <a:gd name="T74" fmla="*/ 36039 w 992"/>
                  <a:gd name="T75" fmla="*/ 1 h 770"/>
                  <a:gd name="T76" fmla="*/ 38936 w 992"/>
                  <a:gd name="T77" fmla="*/ 1 h 770"/>
                  <a:gd name="T78" fmla="*/ 43517 w 992"/>
                  <a:gd name="T79" fmla="*/ 1 h 770"/>
                  <a:gd name="T80" fmla="*/ 47951 w 992"/>
                  <a:gd name="T81" fmla="*/ 1 h 770"/>
                  <a:gd name="T82" fmla="*/ 52484 w 992"/>
                  <a:gd name="T83" fmla="*/ 1 h 770"/>
                  <a:gd name="T84" fmla="*/ 58451 w 992"/>
                  <a:gd name="T85" fmla="*/ 1 h 770"/>
                  <a:gd name="T86" fmla="*/ 62389 w 992"/>
                  <a:gd name="T87" fmla="*/ 1 h 770"/>
                  <a:gd name="T88" fmla="*/ 63019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45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 w 699"/>
                  <a:gd name="T1" fmla="*/ 1 h 1216"/>
                  <a:gd name="T2" fmla="*/ 1 w 699"/>
                  <a:gd name="T3" fmla="*/ 1 h 1216"/>
                  <a:gd name="T4" fmla="*/ 1 w 699"/>
                  <a:gd name="T5" fmla="*/ 1 h 1216"/>
                  <a:gd name="T6" fmla="*/ 1 w 699"/>
                  <a:gd name="T7" fmla="*/ 1 h 1216"/>
                  <a:gd name="T8" fmla="*/ 1 w 699"/>
                  <a:gd name="T9" fmla="*/ 1 h 1216"/>
                  <a:gd name="T10" fmla="*/ 1 w 699"/>
                  <a:gd name="T11" fmla="*/ 1 h 1216"/>
                  <a:gd name="T12" fmla="*/ 1 w 699"/>
                  <a:gd name="T13" fmla="*/ 1 h 1216"/>
                  <a:gd name="T14" fmla="*/ 1 w 699"/>
                  <a:gd name="T15" fmla="*/ 1 h 1216"/>
                  <a:gd name="T16" fmla="*/ 1 w 699"/>
                  <a:gd name="T17" fmla="*/ 1 h 1216"/>
                  <a:gd name="T18" fmla="*/ 1 w 699"/>
                  <a:gd name="T19" fmla="*/ 1 h 1216"/>
                  <a:gd name="T20" fmla="*/ 1 w 699"/>
                  <a:gd name="T21" fmla="*/ 1 h 1216"/>
                  <a:gd name="T22" fmla="*/ 1 w 699"/>
                  <a:gd name="T23" fmla="*/ 1 h 1216"/>
                  <a:gd name="T24" fmla="*/ 1 w 699"/>
                  <a:gd name="T25" fmla="*/ 1 h 1216"/>
                  <a:gd name="T26" fmla="*/ 1 w 699"/>
                  <a:gd name="T27" fmla="*/ 1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1 h 1216"/>
                  <a:gd name="T74" fmla="*/ 1 w 699"/>
                  <a:gd name="T75" fmla="*/ 1 h 1216"/>
                  <a:gd name="T76" fmla="*/ 1 w 699"/>
                  <a:gd name="T77" fmla="*/ 1 h 1216"/>
                  <a:gd name="T78" fmla="*/ 1 w 699"/>
                  <a:gd name="T79" fmla="*/ 1 h 1216"/>
                  <a:gd name="T80" fmla="*/ 1 w 699"/>
                  <a:gd name="T81" fmla="*/ 1 h 1216"/>
                  <a:gd name="T82" fmla="*/ 1 w 699"/>
                  <a:gd name="T83" fmla="*/ 1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46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1 w 915"/>
                  <a:gd name="T13" fmla="*/ 1 h 1139"/>
                  <a:gd name="T14" fmla="*/ 1 w 915"/>
                  <a:gd name="T15" fmla="*/ 1 h 1139"/>
                  <a:gd name="T16" fmla="*/ 1 w 915"/>
                  <a:gd name="T17" fmla="*/ 1 h 1139"/>
                  <a:gd name="T18" fmla="*/ 1 w 915"/>
                  <a:gd name="T19" fmla="*/ 1 h 1139"/>
                  <a:gd name="T20" fmla="*/ 1 w 915"/>
                  <a:gd name="T21" fmla="*/ 1 h 1139"/>
                  <a:gd name="T22" fmla="*/ 1 w 915"/>
                  <a:gd name="T23" fmla="*/ 1 h 1139"/>
                  <a:gd name="T24" fmla="*/ 1 w 915"/>
                  <a:gd name="T25" fmla="*/ 1 h 1139"/>
                  <a:gd name="T26" fmla="*/ 1 w 915"/>
                  <a:gd name="T27" fmla="*/ 1 h 1139"/>
                  <a:gd name="T28" fmla="*/ 1 w 915"/>
                  <a:gd name="T29" fmla="*/ 1 h 1139"/>
                  <a:gd name="T30" fmla="*/ 1 w 915"/>
                  <a:gd name="T31" fmla="*/ 1 h 1139"/>
                  <a:gd name="T32" fmla="*/ 1 w 915"/>
                  <a:gd name="T33" fmla="*/ 1 h 1139"/>
                  <a:gd name="T34" fmla="*/ 1 w 915"/>
                  <a:gd name="T35" fmla="*/ 1 h 1139"/>
                  <a:gd name="T36" fmla="*/ 1 w 915"/>
                  <a:gd name="T37" fmla="*/ 1 h 1139"/>
                  <a:gd name="T38" fmla="*/ 1 w 915"/>
                  <a:gd name="T39" fmla="*/ 1 h 1139"/>
                  <a:gd name="T40" fmla="*/ 1 w 915"/>
                  <a:gd name="T41" fmla="*/ 1 h 1139"/>
                  <a:gd name="T42" fmla="*/ 1 w 915"/>
                  <a:gd name="T43" fmla="*/ 1 h 1139"/>
                  <a:gd name="T44" fmla="*/ 1 w 915"/>
                  <a:gd name="T45" fmla="*/ 1 h 1139"/>
                  <a:gd name="T46" fmla="*/ 1 w 915"/>
                  <a:gd name="T47" fmla="*/ 0 h 1139"/>
                  <a:gd name="T48" fmla="*/ 1 w 915"/>
                  <a:gd name="T49" fmla="*/ 1 h 1139"/>
                  <a:gd name="T50" fmla="*/ 1 w 915"/>
                  <a:gd name="T51" fmla="*/ 1 h 1139"/>
                  <a:gd name="T52" fmla="*/ 1 w 915"/>
                  <a:gd name="T53" fmla="*/ 1 h 1139"/>
                  <a:gd name="T54" fmla="*/ 1 w 915"/>
                  <a:gd name="T55" fmla="*/ 1 h 1139"/>
                  <a:gd name="T56" fmla="*/ 1 w 915"/>
                  <a:gd name="T57" fmla="*/ 1 h 1139"/>
                  <a:gd name="T58" fmla="*/ 1 w 915"/>
                  <a:gd name="T59" fmla="*/ 1 h 1139"/>
                  <a:gd name="T60" fmla="*/ 1 w 915"/>
                  <a:gd name="T61" fmla="*/ 1 h 1139"/>
                  <a:gd name="T62" fmla="*/ 1 w 915"/>
                  <a:gd name="T63" fmla="*/ 1 h 1139"/>
                  <a:gd name="T64" fmla="*/ 1 w 915"/>
                  <a:gd name="T65" fmla="*/ 1 h 1139"/>
                  <a:gd name="T66" fmla="*/ 1 w 915"/>
                  <a:gd name="T67" fmla="*/ 1 h 1139"/>
                  <a:gd name="T68" fmla="*/ 1 w 915"/>
                  <a:gd name="T69" fmla="*/ 1 h 1139"/>
                  <a:gd name="T70" fmla="*/ 1 w 915"/>
                  <a:gd name="T71" fmla="*/ 1 h 1139"/>
                  <a:gd name="T72" fmla="*/ 1 w 915"/>
                  <a:gd name="T73" fmla="*/ 1 h 1139"/>
                  <a:gd name="T74" fmla="*/ 1 w 915"/>
                  <a:gd name="T75" fmla="*/ 1 h 1139"/>
                  <a:gd name="T76" fmla="*/ 1 w 915"/>
                  <a:gd name="T77" fmla="*/ 1 h 1139"/>
                  <a:gd name="T78" fmla="*/ 1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151" name="Text Box 3"/>
          <p:cNvSpPr txBox="1">
            <a:spLocks noChangeArrowheads="1"/>
          </p:cNvSpPr>
          <p:nvPr/>
        </p:nvSpPr>
        <p:spPr bwMode="auto">
          <a:xfrm>
            <a:off x="1600200" y="1730542"/>
            <a:ext cx="41749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When </a:t>
            </a:r>
            <a:r>
              <a:rPr lang="en-US" altLang="en-US" sz="2400" i="1" dirty="0">
                <a:solidFill>
                  <a:srgbClr val="FF9900"/>
                </a:solidFill>
                <a:sym typeface="Symbol"/>
              </a:rPr>
              <a:t>l =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1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,</a:t>
            </a:r>
            <a:r>
              <a:rPr lang="en-US" altLang="en-US" sz="2400" i="1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[b,c,1]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= 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152" name="Rectangle 151"/>
          <p:cNvSpPr/>
          <p:nvPr/>
        </p:nvSpPr>
        <p:spPr>
          <a:xfrm>
            <a:off x="4977914" y="1735007"/>
            <a:ext cx="49244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10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153" name="Text Box 3"/>
          <p:cNvSpPr txBox="1">
            <a:spLocks noChangeArrowheads="1"/>
          </p:cNvSpPr>
          <p:nvPr/>
        </p:nvSpPr>
        <p:spPr bwMode="auto">
          <a:xfrm>
            <a:off x="3158290" y="2129135"/>
            <a:ext cx="175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[u,v,1]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= 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154" name="Rectangle 153"/>
          <p:cNvSpPr/>
          <p:nvPr/>
        </p:nvSpPr>
        <p:spPr>
          <a:xfrm>
            <a:off x="5005955" y="2111542"/>
            <a:ext cx="4042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∞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156" name="Rectangle 155"/>
          <p:cNvSpPr/>
          <p:nvPr/>
        </p:nvSpPr>
        <p:spPr>
          <a:xfrm>
            <a:off x="1219200" y="2984075"/>
            <a:ext cx="3867597" cy="21975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% Smallest Instances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for all  </a:t>
            </a:r>
            <a:r>
              <a:rPr lang="en-US" sz="2400" dirty="0" err="1">
                <a:solidFill>
                  <a:srgbClr val="FF9900"/>
                </a:solidFill>
              </a:rPr>
              <a:t>u,v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 err="1">
                <a:solidFill>
                  <a:srgbClr val="FF9900"/>
                </a:solidFill>
              </a:rPr>
              <a:t>Verticies</a:t>
            </a:r>
            <a:endParaRPr lang="en-US" sz="24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    if  </a:t>
            </a:r>
            <a:r>
              <a:rPr lang="en-US" sz="2400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sz="2400" dirty="0" err="1">
                <a:solidFill>
                  <a:srgbClr val="FF9900"/>
                </a:solidFill>
                <a:sym typeface="Symbol"/>
              </a:rPr>
              <a:t>u,v</a:t>
            </a:r>
            <a:r>
              <a:rPr lang="en-US" sz="2400" dirty="0">
                <a:solidFill>
                  <a:srgbClr val="FF9900"/>
                </a:solidFill>
                <a:sym typeface="Symbol"/>
              </a:rPr>
              <a:t> </a:t>
            </a:r>
            <a:r>
              <a:rPr lang="en-US" sz="24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400" dirty="0">
                <a:solidFill>
                  <a:srgbClr val="FF9900"/>
                </a:solidFill>
              </a:rPr>
              <a:t> Edges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        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[u,v,1] = weight[</a:t>
            </a:r>
            <a:r>
              <a:rPr lang="en-US" sz="2400" dirty="0" err="1">
                <a:solidFill>
                  <a:srgbClr val="FF9900"/>
                </a:solidFill>
              </a:rPr>
              <a:t>u,v</a:t>
            </a:r>
            <a:r>
              <a:rPr lang="en-US" sz="2400" dirty="0">
                <a:solidFill>
                  <a:srgbClr val="FF9900"/>
                </a:solidFill>
              </a:rPr>
              <a:t>]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    else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        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[u,v,1] =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∞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</a:p>
        </p:txBody>
      </p:sp>
      <p:sp>
        <p:nvSpPr>
          <p:cNvPr id="157" name="Text Box 3"/>
          <p:cNvSpPr txBox="1">
            <a:spLocks noChangeArrowheads="1"/>
          </p:cNvSpPr>
          <p:nvPr/>
        </p:nvSpPr>
        <p:spPr bwMode="auto">
          <a:xfrm>
            <a:off x="3138947" y="2539631"/>
            <a:ext cx="204980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[u,u,1]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= 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158" name="Rectangle 157"/>
          <p:cNvSpPr/>
          <p:nvPr/>
        </p:nvSpPr>
        <p:spPr>
          <a:xfrm>
            <a:off x="5019475" y="2522038"/>
            <a:ext cx="291778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sz="2400" dirty="0">
                <a:solidFill>
                  <a:srgbClr val="FFFFFF"/>
                </a:solidFill>
                <a:sym typeface="Symbol"/>
              </a:rPr>
              <a:t>0   (sometimes useful)</a:t>
            </a:r>
            <a:endParaRPr lang="en-US" sz="2400" i="1" dirty="0">
              <a:solidFill>
                <a:srgbClr val="FF99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1456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" grpId="0"/>
      <p:bldP spid="154" grpId="0"/>
      <p:bldP spid="158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62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3" name="Freeform 21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564" name="Freeform 23"/>
          <p:cNvSpPr>
            <a:spLocks/>
          </p:cNvSpPr>
          <p:nvPr/>
        </p:nvSpPr>
        <p:spPr bwMode="auto">
          <a:xfrm>
            <a:off x="784225" y="3200400"/>
            <a:ext cx="1090613" cy="2286000"/>
          </a:xfrm>
          <a:custGeom>
            <a:avLst/>
            <a:gdLst>
              <a:gd name="T0" fmla="*/ 2147483647 w 687"/>
              <a:gd name="T1" fmla="*/ 0 h 1440"/>
              <a:gd name="T2" fmla="*/ 0 w 687"/>
              <a:gd name="T3" fmla="*/ 2147483647 h 1440"/>
              <a:gd name="T4" fmla="*/ 2147483647 w 687"/>
              <a:gd name="T5" fmla="*/ 2147483647 h 1440"/>
              <a:gd name="T6" fmla="*/ 2147483647 w 687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440"/>
              <a:gd name="T14" fmla="*/ 687 w 687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440">
                <a:moveTo>
                  <a:pt x="639" y="0"/>
                </a:moveTo>
                <a:lnTo>
                  <a:pt x="0" y="416"/>
                </a:lnTo>
                <a:lnTo>
                  <a:pt x="284" y="968"/>
                </a:lnTo>
                <a:lnTo>
                  <a:pt x="687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565" name="Freeform 24"/>
          <p:cNvSpPr>
            <a:spLocks/>
          </p:cNvSpPr>
          <p:nvPr/>
        </p:nvSpPr>
        <p:spPr bwMode="auto">
          <a:xfrm>
            <a:off x="1951038" y="3200400"/>
            <a:ext cx="373062" cy="2286000"/>
          </a:xfrm>
          <a:custGeom>
            <a:avLst/>
            <a:gdLst>
              <a:gd name="T0" fmla="*/ 0 w 235"/>
              <a:gd name="T1" fmla="*/ 0 h 1440"/>
              <a:gd name="T2" fmla="*/ 2147483647 w 235"/>
              <a:gd name="T3" fmla="*/ 2147483647 h 1440"/>
              <a:gd name="T4" fmla="*/ 2147483647 w 235"/>
              <a:gd name="T5" fmla="*/ 2147483647 h 1440"/>
              <a:gd name="T6" fmla="*/ 0 60000 65536"/>
              <a:gd name="T7" fmla="*/ 0 60000 65536"/>
              <a:gd name="T8" fmla="*/ 0 60000 65536"/>
              <a:gd name="T9" fmla="*/ 0 w 235"/>
              <a:gd name="T10" fmla="*/ 0 h 1440"/>
              <a:gd name="T11" fmla="*/ 235 w 235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5" h="1440">
                <a:moveTo>
                  <a:pt x="0" y="0"/>
                </a:move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566" name="Freeform 25"/>
          <p:cNvSpPr>
            <a:spLocks/>
          </p:cNvSpPr>
          <p:nvPr/>
        </p:nvSpPr>
        <p:spPr bwMode="auto">
          <a:xfrm>
            <a:off x="896938" y="3200400"/>
            <a:ext cx="1327150" cy="2286000"/>
          </a:xfrm>
          <a:custGeom>
            <a:avLst/>
            <a:gdLst>
              <a:gd name="T0" fmla="*/ 2147483647 w 836"/>
              <a:gd name="T1" fmla="*/ 0 h 1440"/>
              <a:gd name="T2" fmla="*/ 0 w 836"/>
              <a:gd name="T3" fmla="*/ 2147483647 h 1440"/>
              <a:gd name="T4" fmla="*/ 2147483647 w 836"/>
              <a:gd name="T5" fmla="*/ 2147483647 h 1440"/>
              <a:gd name="T6" fmla="*/ 2147483647 w 836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836"/>
              <a:gd name="T13" fmla="*/ 0 h 1440"/>
              <a:gd name="T14" fmla="*/ 836 w 836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6" h="1440">
                <a:moveTo>
                  <a:pt x="616" y="0"/>
                </a:moveTo>
                <a:lnTo>
                  <a:pt x="0" y="423"/>
                </a:lnTo>
                <a:lnTo>
                  <a:pt x="836" y="936"/>
                </a:lnTo>
                <a:lnTo>
                  <a:pt x="664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567" name="Freeform 26"/>
          <p:cNvSpPr>
            <a:spLocks/>
          </p:cNvSpPr>
          <p:nvPr/>
        </p:nvSpPr>
        <p:spPr bwMode="auto">
          <a:xfrm>
            <a:off x="1284288" y="3200400"/>
            <a:ext cx="666750" cy="2286000"/>
          </a:xfrm>
          <a:custGeom>
            <a:avLst/>
            <a:gdLst>
              <a:gd name="T0" fmla="*/ 2147483647 w 420"/>
              <a:gd name="T1" fmla="*/ 0 h 1440"/>
              <a:gd name="T2" fmla="*/ 2147483647 w 420"/>
              <a:gd name="T3" fmla="*/ 2147483647 h 1440"/>
              <a:gd name="T4" fmla="*/ 0 w 420"/>
              <a:gd name="T5" fmla="*/ 2147483647 h 1440"/>
              <a:gd name="T6" fmla="*/ 2147483647 w 420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20"/>
              <a:gd name="T13" fmla="*/ 0 h 1440"/>
              <a:gd name="T14" fmla="*/ 420 w 420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0" h="1440">
                <a:moveTo>
                  <a:pt x="372" y="0"/>
                </a:moveTo>
                <a:lnTo>
                  <a:pt x="269" y="392"/>
                </a:lnTo>
                <a:lnTo>
                  <a:pt x="0" y="928"/>
                </a:lnTo>
                <a:lnTo>
                  <a:pt x="420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568" name="Freeform 27"/>
          <p:cNvSpPr>
            <a:spLocks/>
          </p:cNvSpPr>
          <p:nvPr/>
        </p:nvSpPr>
        <p:spPr bwMode="auto">
          <a:xfrm>
            <a:off x="1787525" y="3200400"/>
            <a:ext cx="239713" cy="2286000"/>
          </a:xfrm>
          <a:custGeom>
            <a:avLst/>
            <a:gdLst>
              <a:gd name="T0" fmla="*/ 2147483647 w 151"/>
              <a:gd name="T1" fmla="*/ 0 h 1440"/>
              <a:gd name="T2" fmla="*/ 0 w 151"/>
              <a:gd name="T3" fmla="*/ 2147483647 h 1440"/>
              <a:gd name="T4" fmla="*/ 2147483647 w 151"/>
              <a:gd name="T5" fmla="*/ 2147483647 h 1440"/>
              <a:gd name="T6" fmla="*/ 0 60000 65536"/>
              <a:gd name="T7" fmla="*/ 0 60000 65536"/>
              <a:gd name="T8" fmla="*/ 0 60000 65536"/>
              <a:gd name="T9" fmla="*/ 0 w 151"/>
              <a:gd name="T10" fmla="*/ 0 h 1440"/>
              <a:gd name="T11" fmla="*/ 151 w 151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1" h="1440">
                <a:moveTo>
                  <a:pt x="103" y="0"/>
                </a:moveTo>
                <a:lnTo>
                  <a:pt x="0" y="392"/>
                </a:lnTo>
                <a:lnTo>
                  <a:pt x="151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569" name="Freeform 28"/>
          <p:cNvSpPr>
            <a:spLocks/>
          </p:cNvSpPr>
          <p:nvPr/>
        </p:nvSpPr>
        <p:spPr bwMode="auto">
          <a:xfrm>
            <a:off x="2035175" y="3200400"/>
            <a:ext cx="765175" cy="2286000"/>
          </a:xfrm>
          <a:custGeom>
            <a:avLst/>
            <a:gdLst>
              <a:gd name="T0" fmla="*/ 0 w 482"/>
              <a:gd name="T1" fmla="*/ 0 h 1440"/>
              <a:gd name="T2" fmla="*/ 2147483647 w 482"/>
              <a:gd name="T3" fmla="*/ 2147483647 h 1440"/>
              <a:gd name="T4" fmla="*/ 2147483647 w 482"/>
              <a:gd name="T5" fmla="*/ 2147483647 h 1440"/>
              <a:gd name="T6" fmla="*/ 2147483647 w 482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82"/>
              <a:gd name="T13" fmla="*/ 0 h 1440"/>
              <a:gd name="T14" fmla="*/ 482 w 482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82" h="1440">
                <a:moveTo>
                  <a:pt x="0" y="0"/>
                </a:moveTo>
                <a:lnTo>
                  <a:pt x="482" y="384"/>
                </a:ln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6570" name="Group 99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6573" name="Freeform 10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6574" name="Group 10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6575" name="Freeform 10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6" name="Freeform 10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7" name="Freeform 10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8" name="Freeform 10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9" name="Freeform 10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0" name="Freeform 10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1" name="Freeform 10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2" name="Oval 10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6583" name="Oval 11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6584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6585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6586" name="Oval 11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6587" name="Oval 11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28947" name="AutoShape 115"/>
          <p:cNvSpPr>
            <a:spLocks noChangeArrowheads="1"/>
          </p:cNvSpPr>
          <p:nvPr/>
        </p:nvSpPr>
        <p:spPr bwMode="auto">
          <a:xfrm>
            <a:off x="3429000" y="3459163"/>
            <a:ext cx="5334000" cy="2255837"/>
          </a:xfrm>
          <a:prstGeom prst="wedgeRectCallout">
            <a:avLst>
              <a:gd name="adj1" fmla="val -58273"/>
              <a:gd name="adj2" fmla="val 41694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It is my job to learn </a:t>
            </a:r>
            <a:br>
              <a:rPr lang="en-US" altLang="en-US"/>
            </a:br>
            <a:r>
              <a:rPr lang="en-US" altLang="en-US"/>
              <a:t>and remember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the </a:t>
            </a:r>
            <a:r>
              <a:rPr lang="en-US" altLang="en-US" i="1">
                <a:solidFill>
                  <a:schemeClr val="accent1"/>
                </a:solidFill>
              </a:rPr>
              <a:t>optSol</a:t>
            </a:r>
            <a:r>
              <a:rPr lang="en-US" altLang="en-US"/>
              <a:t> to my </a:t>
            </a:r>
            <a:r>
              <a:rPr lang="en-US" altLang="en-US">
                <a:solidFill>
                  <a:schemeClr val="accent1"/>
                </a:solidFill>
              </a:rPr>
              <a:t>sub-Instance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i.e.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</a:p>
        </p:txBody>
      </p:sp>
      <p:sp>
        <p:nvSpPr>
          <p:cNvPr id="66572" name="Rectangle 119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28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28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8947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6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87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7588" name="Group 12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7610" name="Freeform 13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611" name="Group 14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7612" name="Freeform 15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3" name="Freeform 16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4" name="Freeform 17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5" name="Freeform 18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6" name="Freeform 19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7" name="Freeform 20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8" name="Freeform 21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9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7620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7621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7622" name="Oval 25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7623" name="Oval 26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7624" name="Oval 27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grpSp>
        <p:nvGrpSpPr>
          <p:cNvPr id="4" name="Group 47"/>
          <p:cNvGrpSpPr>
            <a:grpSpLocks/>
          </p:cNvGrpSpPr>
          <p:nvPr/>
        </p:nvGrpSpPr>
        <p:grpSpPr bwMode="auto">
          <a:xfrm>
            <a:off x="152400" y="2438400"/>
            <a:ext cx="8610600" cy="3657600"/>
            <a:chOff x="96" y="1536"/>
            <a:chExt cx="5424" cy="2304"/>
          </a:xfrm>
        </p:grpSpPr>
        <p:sp>
          <p:nvSpPr>
            <p:cNvPr id="67592" name="AutoShape 28"/>
            <p:cNvSpPr>
              <a:spLocks noChangeArrowheads="1"/>
            </p:cNvSpPr>
            <p:nvPr/>
          </p:nvSpPr>
          <p:spPr bwMode="auto">
            <a:xfrm>
              <a:off x="2160" y="1536"/>
              <a:ext cx="3360" cy="1421"/>
            </a:xfrm>
            <a:prstGeom prst="wedgeRectCallout">
              <a:avLst>
                <a:gd name="adj1" fmla="val -100713"/>
                <a:gd name="adj2" fmla="val 56546"/>
              </a:avLst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/>
                <a:t>When I need to find </a:t>
              </a:r>
              <a:endParaRPr lang="en-US" altLang="en-US">
                <a:solidFill>
                  <a:schemeClr val="accent1"/>
                </a:solidFill>
              </a:endParaRPr>
            </a:p>
            <a:p>
              <a:pPr algn="ctr" eaLnBrk="1" hangingPunct="1">
                <a:buFontTx/>
                <a:buNone/>
              </a:pPr>
              <a:r>
                <a:rPr lang="en-US" altLang="en-US"/>
                <a:t>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4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</a:p>
            <a:p>
              <a:pPr algn="ctr" eaLnBrk="1" hangingPunct="1">
                <a:buFontTx/>
                <a:buNone/>
              </a:pPr>
              <a:r>
                <a:rPr lang="en-US" altLang="en-US"/>
                <a:t>I will ask you for</a:t>
              </a:r>
            </a:p>
            <a:p>
              <a:pPr algn="ctr" eaLnBrk="1" hangingPunct="1">
                <a:buFontTx/>
                <a:buNone/>
              </a:pPr>
              <a:r>
                <a:rPr lang="en-US" altLang="en-US"/>
                <a:t>the 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7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</a:p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67593" name="Line 29"/>
            <p:cNvSpPr>
              <a:spLocks noChangeShapeType="1"/>
            </p:cNvSpPr>
            <p:nvPr/>
          </p:nvSpPr>
          <p:spPr bwMode="auto">
            <a:xfrm>
              <a:off x="864" y="3024"/>
              <a:ext cx="240" cy="336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594" name="Group 30"/>
            <p:cNvGrpSpPr>
              <a:grpSpLocks/>
            </p:cNvGrpSpPr>
            <p:nvPr/>
          </p:nvGrpSpPr>
          <p:grpSpPr bwMode="auto">
            <a:xfrm>
              <a:off x="96" y="2832"/>
              <a:ext cx="628" cy="1008"/>
              <a:chOff x="3309" y="2976"/>
              <a:chExt cx="484" cy="1010"/>
            </a:xfrm>
          </p:grpSpPr>
          <p:sp>
            <p:nvSpPr>
              <p:cNvPr id="67595" name="Freeform 3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7596" name="Group 3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67597" name="Freeform 3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598" name="Freeform 3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599" name="Freeform 3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00" name="Freeform 3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01" name="Freeform 3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02" name="Freeform 3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03" name="Freeform 3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04" name="Oval 4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7605" name="Oval 4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7606" name="Oval 4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7607" name="Oval 4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7608" name="Oval 4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7609" name="Oval 4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530928" name="AutoShape 48"/>
          <p:cNvSpPr>
            <a:spLocks noChangeArrowheads="1"/>
          </p:cNvSpPr>
          <p:nvPr/>
        </p:nvSpPr>
        <p:spPr bwMode="auto">
          <a:xfrm>
            <a:off x="3429000" y="4876800"/>
            <a:ext cx="5334000" cy="1143000"/>
          </a:xfrm>
          <a:prstGeom prst="wedgeRectCallout">
            <a:avLst>
              <a:gd name="adj1" fmla="val -59880"/>
              <a:gd name="adj2" fmla="val 1041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 will find my best path</a:t>
            </a:r>
            <a:br>
              <a:rPr lang="en-US" altLang="en-US"/>
            </a:br>
            <a:r>
              <a:rPr lang="en-US" altLang="en-US"/>
              <a:t>and tell you.</a:t>
            </a:r>
            <a:br>
              <a:rPr lang="en-US" altLang="en-US"/>
            </a:br>
            <a:endParaRPr lang="en-US" altLang="en-US"/>
          </a:p>
        </p:txBody>
      </p:sp>
      <p:sp>
        <p:nvSpPr>
          <p:cNvPr id="67591" name="Rectangle 49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0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09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09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0928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10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1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8612" name="Group 6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8633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8634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8635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6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7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8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9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0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1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4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4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45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46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8647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68613" name="AutoShape 23"/>
          <p:cNvSpPr>
            <a:spLocks noChangeArrowheads="1"/>
          </p:cNvSpPr>
          <p:nvPr/>
        </p:nvSpPr>
        <p:spPr bwMode="auto">
          <a:xfrm>
            <a:off x="3429000" y="1600200"/>
            <a:ext cx="5334000" cy="2255838"/>
          </a:xfrm>
          <a:prstGeom prst="wedgeRectCallout">
            <a:avLst>
              <a:gd name="adj1" fmla="val -93958"/>
              <a:gd name="adj2" fmla="val 57389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When I need to find </a:t>
            </a:r>
            <a:endParaRPr lang="en-US" altLang="en-US">
              <a:solidFill>
                <a:schemeClr val="accent1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/>
              <a:t>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2</a:t>
            </a:r>
            <a:r>
              <a:rPr lang="en-US" altLang="en-US"/>
              <a:t> to </a:t>
            </a:r>
            <a:r>
              <a:rPr lang="en-US" altLang="en-US" i="1"/>
              <a:t>t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I will ask you for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endParaRPr lang="en-US" altLang="en-US"/>
          </a:p>
        </p:txBody>
      </p:sp>
      <p:sp>
        <p:nvSpPr>
          <p:cNvPr id="68614" name="Line 24"/>
          <p:cNvSpPr>
            <a:spLocks noChangeShapeType="1"/>
          </p:cNvSpPr>
          <p:nvPr/>
        </p:nvSpPr>
        <p:spPr bwMode="auto">
          <a:xfrm>
            <a:off x="1828800" y="3962400"/>
            <a:ext cx="76200" cy="12954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8615" name="Group 25"/>
          <p:cNvGrpSpPr>
            <a:grpSpLocks/>
          </p:cNvGrpSpPr>
          <p:nvPr/>
        </p:nvGrpSpPr>
        <p:grpSpPr bwMode="auto">
          <a:xfrm>
            <a:off x="527050" y="3657600"/>
            <a:ext cx="996950" cy="1600200"/>
            <a:chOff x="3309" y="2976"/>
            <a:chExt cx="484" cy="1010"/>
          </a:xfrm>
        </p:grpSpPr>
        <p:sp>
          <p:nvSpPr>
            <p:cNvPr id="68618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8619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8620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1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2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3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4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5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6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2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2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30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8631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8632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32969" name="AutoShape 41"/>
          <p:cNvSpPr>
            <a:spLocks noChangeArrowheads="1"/>
          </p:cNvSpPr>
          <p:nvPr/>
        </p:nvSpPr>
        <p:spPr bwMode="auto">
          <a:xfrm>
            <a:off x="3429000" y="4876800"/>
            <a:ext cx="5334000" cy="1143000"/>
          </a:xfrm>
          <a:prstGeom prst="wedgeRectCallout">
            <a:avLst>
              <a:gd name="adj1" fmla="val -59880"/>
              <a:gd name="adj2" fmla="val 1041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 remember my best path</a:t>
            </a:r>
            <a:br>
              <a:rPr lang="en-US" altLang="en-US"/>
            </a:br>
            <a:r>
              <a:rPr lang="en-US" altLang="en-US"/>
              <a:t>and will tell you.</a:t>
            </a:r>
            <a:br>
              <a:rPr lang="en-US" altLang="en-US"/>
            </a:br>
            <a:endParaRPr lang="en-US" altLang="en-US"/>
          </a:p>
        </p:txBody>
      </p:sp>
      <p:sp>
        <p:nvSpPr>
          <p:cNvPr id="68617" name="Rectangle 4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2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29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29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2969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634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635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9636" name="Group 6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9657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9658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9659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0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1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2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3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4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5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6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68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69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70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9671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69637" name="AutoShape 23"/>
          <p:cNvSpPr>
            <a:spLocks noChangeArrowheads="1"/>
          </p:cNvSpPr>
          <p:nvPr/>
        </p:nvSpPr>
        <p:spPr bwMode="auto">
          <a:xfrm>
            <a:off x="3429000" y="2438400"/>
            <a:ext cx="5334000" cy="2255838"/>
          </a:xfrm>
          <a:prstGeom prst="wedgeRectCallout">
            <a:avLst>
              <a:gd name="adj1" fmla="val -84375"/>
              <a:gd name="adj2" fmla="val 56472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When I need to find </a:t>
            </a:r>
            <a:endParaRPr lang="en-US" altLang="en-US">
              <a:solidFill>
                <a:schemeClr val="accent1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/>
              <a:t>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 to </a:t>
            </a:r>
            <a:r>
              <a:rPr lang="en-US" altLang="en-US" i="1"/>
              <a:t>t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I will ask you for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endParaRPr lang="en-US" altLang="en-US"/>
          </a:p>
        </p:txBody>
      </p:sp>
      <p:sp>
        <p:nvSpPr>
          <p:cNvPr id="69638" name="Line 24"/>
          <p:cNvSpPr>
            <a:spLocks noChangeShapeType="1"/>
          </p:cNvSpPr>
          <p:nvPr/>
        </p:nvSpPr>
        <p:spPr bwMode="auto">
          <a:xfrm flipH="1">
            <a:off x="1981200" y="4724400"/>
            <a:ext cx="304800" cy="6096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9639" name="Group 25"/>
          <p:cNvGrpSpPr>
            <a:grpSpLocks/>
          </p:cNvGrpSpPr>
          <p:nvPr/>
        </p:nvGrpSpPr>
        <p:grpSpPr bwMode="auto">
          <a:xfrm>
            <a:off x="1066800" y="4495800"/>
            <a:ext cx="996950" cy="1600200"/>
            <a:chOff x="3309" y="2976"/>
            <a:chExt cx="484" cy="1010"/>
          </a:xfrm>
        </p:grpSpPr>
        <p:sp>
          <p:nvSpPr>
            <p:cNvPr id="69642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9643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9644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5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6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7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8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9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0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1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52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53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54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69655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69656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31945" name="AutoShape 41"/>
          <p:cNvSpPr>
            <a:spLocks noChangeArrowheads="1"/>
          </p:cNvSpPr>
          <p:nvPr/>
        </p:nvSpPr>
        <p:spPr bwMode="auto">
          <a:xfrm>
            <a:off x="3429000" y="4876800"/>
            <a:ext cx="5334000" cy="1143000"/>
          </a:xfrm>
          <a:prstGeom prst="wedgeRectCallout">
            <a:avLst>
              <a:gd name="adj1" fmla="val -59880"/>
              <a:gd name="adj2" fmla="val 1041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 remember my best path</a:t>
            </a:r>
            <a:br>
              <a:rPr lang="en-US" altLang="en-US"/>
            </a:br>
            <a:r>
              <a:rPr lang="en-US" altLang="en-US"/>
              <a:t>and will tell you.</a:t>
            </a:r>
            <a:br>
              <a:rPr lang="en-US" altLang="en-US"/>
            </a:br>
            <a:endParaRPr lang="en-US" altLang="en-US"/>
          </a:p>
        </p:txBody>
      </p:sp>
      <p:sp>
        <p:nvSpPr>
          <p:cNvPr id="69641" name="Rectangle 4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1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19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19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194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5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59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60" name="Group 6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70683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0684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0685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6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7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8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9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0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1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9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9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95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96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70697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33975" name="AutoShape 23"/>
          <p:cNvSpPr>
            <a:spLocks noChangeArrowheads="1"/>
          </p:cNvSpPr>
          <p:nvPr/>
        </p:nvSpPr>
        <p:spPr bwMode="auto">
          <a:xfrm>
            <a:off x="3429000" y="4648200"/>
            <a:ext cx="5715000" cy="1676400"/>
          </a:xfrm>
          <a:prstGeom prst="wedgeRectCallout">
            <a:avLst>
              <a:gd name="adj1" fmla="val -96083"/>
              <a:gd name="adj2" fmla="val -37972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But I hate to wait for you.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Recursion has a lot of overhead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Why don’t you go first?</a:t>
            </a:r>
          </a:p>
        </p:txBody>
      </p:sp>
      <p:sp>
        <p:nvSpPr>
          <p:cNvPr id="70662" name="Line 24"/>
          <p:cNvSpPr>
            <a:spLocks noChangeShapeType="1"/>
          </p:cNvSpPr>
          <p:nvPr/>
        </p:nvSpPr>
        <p:spPr bwMode="auto">
          <a:xfrm>
            <a:off x="1371600" y="4800600"/>
            <a:ext cx="381000" cy="5334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63" name="Group 25"/>
          <p:cNvGrpSpPr>
            <a:grpSpLocks/>
          </p:cNvGrpSpPr>
          <p:nvPr/>
        </p:nvGrpSpPr>
        <p:grpSpPr bwMode="auto">
          <a:xfrm>
            <a:off x="152400" y="4495800"/>
            <a:ext cx="996950" cy="1600200"/>
            <a:chOff x="3309" y="2976"/>
            <a:chExt cx="484" cy="1010"/>
          </a:xfrm>
        </p:grpSpPr>
        <p:sp>
          <p:nvSpPr>
            <p:cNvPr id="70668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0669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0670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1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2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3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4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5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6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7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7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80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0681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70682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1533993" name="AutoShape 41"/>
          <p:cNvSpPr>
            <a:spLocks noChangeArrowheads="1"/>
          </p:cNvSpPr>
          <p:nvPr/>
        </p:nvSpPr>
        <p:spPr bwMode="auto">
          <a:xfrm>
            <a:off x="3657600" y="3276600"/>
            <a:ext cx="5334000" cy="1143000"/>
          </a:xfrm>
          <a:prstGeom prst="wedgeRectCallout">
            <a:avLst>
              <a:gd name="adj1" fmla="val -65060"/>
              <a:gd name="adj2" fmla="val 153889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 will find my best path</a:t>
            </a:r>
            <a:br>
              <a:rPr lang="en-US" altLang="en-US"/>
            </a:br>
            <a:r>
              <a:rPr lang="en-US" altLang="en-US"/>
              <a:t>and tell you.</a:t>
            </a:r>
          </a:p>
        </p:txBody>
      </p:sp>
      <p:sp>
        <p:nvSpPr>
          <p:cNvPr id="70665" name="Rectangle 4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  <p:sp>
        <p:nvSpPr>
          <p:cNvPr id="1533995" name="AutoShape 43"/>
          <p:cNvSpPr>
            <a:spLocks noChangeArrowheads="1"/>
          </p:cNvSpPr>
          <p:nvPr/>
        </p:nvSpPr>
        <p:spPr bwMode="auto">
          <a:xfrm>
            <a:off x="3657600" y="944563"/>
            <a:ext cx="5257800" cy="2103437"/>
          </a:xfrm>
          <a:prstGeom prst="wedgeRectCallout">
            <a:avLst>
              <a:gd name="adj1" fmla="val -106944"/>
              <a:gd name="adj2" fmla="val 134681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dirty="0"/>
              <a:t>When I need to find </a:t>
            </a:r>
            <a:endParaRPr lang="en-US" altLang="en-US" dirty="0">
              <a:solidFill>
                <a:schemeClr val="accent1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dirty="0"/>
              <a:t>the best path from </a:t>
            </a:r>
            <a:r>
              <a:rPr lang="en-US" altLang="en-US" i="1" dirty="0"/>
              <a:t>v</a:t>
            </a:r>
            <a:r>
              <a:rPr lang="en-US" altLang="en-US" i="1" baseline="-25000" dirty="0"/>
              <a:t>4</a:t>
            </a:r>
            <a:r>
              <a:rPr lang="en-US" altLang="en-US" dirty="0"/>
              <a:t> to </a:t>
            </a:r>
            <a:r>
              <a:rPr lang="en-US" altLang="en-US" i="1" dirty="0"/>
              <a:t>t</a:t>
            </a:r>
          </a:p>
          <a:p>
            <a:pPr algn="ctr" eaLnBrk="1" hangingPunct="1">
              <a:buFontTx/>
              <a:buNone/>
            </a:pPr>
            <a:r>
              <a:rPr lang="en-US" altLang="en-US" dirty="0"/>
              <a:t>I will ask you for</a:t>
            </a:r>
          </a:p>
          <a:p>
            <a:pPr algn="ctr" eaLnBrk="1" hangingPunct="1">
              <a:buFontTx/>
              <a:buNone/>
            </a:pPr>
            <a:r>
              <a:rPr lang="en-US" altLang="en-US" dirty="0"/>
              <a:t>the best path from </a:t>
            </a:r>
            <a:r>
              <a:rPr lang="en-US" altLang="en-US" i="1" dirty="0"/>
              <a:t>v</a:t>
            </a:r>
            <a:r>
              <a:rPr lang="en-US" altLang="en-US" i="1" baseline="-25000" dirty="0"/>
              <a:t>7</a:t>
            </a:r>
            <a:r>
              <a:rPr lang="en-US" altLang="en-US" dirty="0"/>
              <a:t> to </a:t>
            </a:r>
            <a:r>
              <a:rPr lang="en-US" altLang="en-US" i="1" dirty="0"/>
              <a:t>t</a:t>
            </a:r>
          </a:p>
        </p:txBody>
      </p:sp>
      <p:sp>
        <p:nvSpPr>
          <p:cNvPr id="1533996" name="Text Box 44"/>
          <p:cNvSpPr txBox="1">
            <a:spLocks noChangeArrowheads="1"/>
          </p:cNvSpPr>
          <p:nvPr/>
        </p:nvSpPr>
        <p:spPr bwMode="auto">
          <a:xfrm>
            <a:off x="381000" y="933450"/>
            <a:ext cx="2622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Avoid waiting.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39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39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39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39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339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339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33975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33975">
                                            <p:bg/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39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39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339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339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339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339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3975" grpId="0" build="allAtOnce" animBg="1"/>
      <p:bldP spid="1533993" grpId="0" animBg="1"/>
      <p:bldP spid="1533995" grpId="0" animBg="1"/>
      <p:bldP spid="1533996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68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3" name="Freeform 3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1684" name="Group 4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71687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1688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1689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0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1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2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3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4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5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6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169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169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169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1700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71701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71685" name="Rectangle 39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 Dynamic Programming</a:t>
            </a:r>
          </a:p>
        </p:txBody>
      </p:sp>
      <p:sp>
        <p:nvSpPr>
          <p:cNvPr id="1535018" name="AutoShape 42"/>
          <p:cNvSpPr>
            <a:spLocks noChangeArrowheads="1"/>
          </p:cNvSpPr>
          <p:nvPr/>
        </p:nvSpPr>
        <p:spPr bwMode="auto">
          <a:xfrm>
            <a:off x="3429000" y="3276600"/>
            <a:ext cx="4953000" cy="1752600"/>
          </a:xfrm>
          <a:prstGeom prst="wedgeRectCallout">
            <a:avLst>
              <a:gd name="adj1" fmla="val -61537"/>
              <a:gd name="adj2" fmla="val 7916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Before anyone asks me,</a:t>
            </a:r>
            <a:br>
              <a:rPr lang="en-US" altLang="en-US"/>
            </a:br>
            <a:r>
              <a:rPr lang="en-US" altLang="en-US"/>
              <a:t>I will find my best path</a:t>
            </a:r>
          </a:p>
          <a:p>
            <a:pPr algn="ctr" eaLnBrk="1" hangingPunct="1">
              <a:buFontTx/>
              <a:buNone/>
            </a:pPr>
            <a:r>
              <a:rPr lang="en-US" altLang="en-US"/>
              <a:t>and remember it.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5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50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50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5018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Rectangle 20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72708" name="Group 22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2714" name="Group 23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2718" name="Freeform 24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19" name="Freeform 25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20" name="Freeform 26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21" name="Freeform 27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22" name="Freeform 28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23" name="Freeform 29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715" name="Group 30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2716" name="Freeform 31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17" name="Freeform 32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538081" name="Text Box 33"/>
          <p:cNvSpPr txBox="1">
            <a:spLocks noChangeArrowheads="1"/>
          </p:cNvSpPr>
          <p:nvPr/>
        </p:nvSpPr>
        <p:spPr bwMode="auto">
          <a:xfrm>
            <a:off x="1736725" y="1085850"/>
            <a:ext cx="67357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But what sub-instance need to be solved</a:t>
            </a:r>
          </a:p>
          <a:p>
            <a:pPr eaLnBrk="1" hangingPunct="1">
              <a:buFontTx/>
              <a:buNone/>
            </a:pPr>
            <a:r>
              <a:rPr lang="en-US" altLang="en-US"/>
              <a:t>and</a:t>
            </a:r>
          </a:p>
        </p:txBody>
      </p:sp>
      <p:sp>
        <p:nvSpPr>
          <p:cNvPr id="1538082" name="Text Box 34"/>
          <p:cNvSpPr txBox="1">
            <a:spLocks noChangeArrowheads="1"/>
          </p:cNvSpPr>
          <p:nvPr/>
        </p:nvSpPr>
        <p:spPr bwMode="auto">
          <a:xfrm>
            <a:off x="2438400" y="1554163"/>
            <a:ext cx="2735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 which order?</a:t>
            </a:r>
          </a:p>
        </p:txBody>
      </p:sp>
      <p:sp>
        <p:nvSpPr>
          <p:cNvPr id="1538083" name="Rectangle 35"/>
          <p:cNvSpPr>
            <a:spLocks noChangeArrowheads="1"/>
          </p:cNvSpPr>
          <p:nvPr/>
        </p:nvSpPr>
        <p:spPr bwMode="auto">
          <a:xfrm>
            <a:off x="3657600" y="2897188"/>
            <a:ext cx="4572000" cy="3321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Imagine running the recursive algorithm on it.</a:t>
            </a:r>
            <a:br>
              <a:rPr lang="en-US" altLang="en-US"/>
            </a:br>
            <a:endParaRPr lang="en-US" altLang="en-US" sz="2000"/>
          </a:p>
          <a:p>
            <a:pPr eaLnBrk="1" hangingPunct="1">
              <a:buFontTx/>
              <a:buNone/>
            </a:pPr>
            <a:r>
              <a:rPr lang="en-US" altLang="en-US"/>
              <a:t>Determine the complete set of sub-Instances ever given to you, your friends, their friends, …</a:t>
            </a:r>
          </a:p>
        </p:txBody>
      </p:sp>
      <p:sp>
        <p:nvSpPr>
          <p:cNvPr id="1538084" name="Rectangle 36"/>
          <p:cNvSpPr>
            <a:spLocks noChangeArrowheads="1"/>
          </p:cNvSpPr>
          <p:nvPr/>
        </p:nvSpPr>
        <p:spPr bwMode="auto">
          <a:xfrm>
            <a:off x="1744663" y="2286000"/>
            <a:ext cx="34369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Given an instance </a:t>
            </a:r>
            <a:r>
              <a:rPr lang="en-US" altLang="en-US" i="1"/>
              <a:t>I</a:t>
            </a:r>
            <a:r>
              <a:rPr lang="en-US" altLang="en-US"/>
              <a:t>,</a:t>
            </a:r>
          </a:p>
        </p:txBody>
      </p:sp>
      <p:sp>
        <p:nvSpPr>
          <p:cNvPr id="1538085" name="Rectangle 37"/>
          <p:cNvSpPr>
            <a:spLocks noChangeArrowheads="1"/>
          </p:cNvSpPr>
          <p:nvPr/>
        </p:nvSpPr>
        <p:spPr bwMode="auto">
          <a:xfrm>
            <a:off x="457200" y="2971800"/>
            <a:ext cx="2819400" cy="3505200"/>
          </a:xfrm>
          <a:prstGeom prst="rect">
            <a:avLst/>
          </a:prstGeom>
          <a:noFill/>
          <a:ln w="41275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2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2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80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80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27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27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38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38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80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80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38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38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38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38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707" grpId="0"/>
      <p:bldP spid="1538081" grpId="0"/>
      <p:bldP spid="1538082" grpId="0"/>
      <p:bldP spid="1538084" grpId="0"/>
      <p:bldP spid="1538085" grpId="0" animBg="1"/>
      <p:bldP spid="1538085" grpId="1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3731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3781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3785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6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7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8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9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0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3782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3783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4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539087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1539093" name="Rectangle 21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1539096" name="Text Box 24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  <p:sp>
        <p:nvSpPr>
          <p:cNvPr id="1539119" name="Rectangle 47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21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1539120" name="Text Box 48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grpSp>
        <p:nvGrpSpPr>
          <p:cNvPr id="5" name="Group 83"/>
          <p:cNvGrpSpPr>
            <a:grpSpLocks/>
          </p:cNvGrpSpPr>
          <p:nvPr/>
        </p:nvGrpSpPr>
        <p:grpSpPr bwMode="auto">
          <a:xfrm>
            <a:off x="1493838" y="5334000"/>
            <a:ext cx="1027112" cy="914400"/>
            <a:chOff x="941" y="3360"/>
            <a:chExt cx="647" cy="576"/>
          </a:xfrm>
        </p:grpSpPr>
        <p:sp>
          <p:nvSpPr>
            <p:cNvPr id="73764" name="Freeform 29"/>
            <p:cNvSpPr>
              <a:spLocks/>
            </p:cNvSpPr>
            <p:nvPr/>
          </p:nvSpPr>
          <p:spPr bwMode="auto">
            <a:xfrm>
              <a:off x="941" y="3408"/>
              <a:ext cx="240" cy="480"/>
            </a:xfrm>
            <a:custGeom>
              <a:avLst/>
              <a:gdLst>
                <a:gd name="T0" fmla="*/ 20 w 344"/>
                <a:gd name="T1" fmla="*/ 0 h 1872"/>
                <a:gd name="T2" fmla="*/ 1 w 344"/>
                <a:gd name="T3" fmla="*/ 0 h 1872"/>
                <a:gd name="T4" fmla="*/ 17 w 344"/>
                <a:gd name="T5" fmla="*/ 0 h 1872"/>
                <a:gd name="T6" fmla="*/ 14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3765" name="Group 67"/>
            <p:cNvGrpSpPr>
              <a:grpSpLocks/>
            </p:cNvGrpSpPr>
            <p:nvPr/>
          </p:nvGrpSpPr>
          <p:grpSpPr bwMode="auto">
            <a:xfrm flipH="1">
              <a:off x="1248" y="3360"/>
              <a:ext cx="340" cy="576"/>
              <a:chOff x="3309" y="2976"/>
              <a:chExt cx="484" cy="1010"/>
            </a:xfrm>
          </p:grpSpPr>
          <p:sp>
            <p:nvSpPr>
              <p:cNvPr id="73766" name="Freeform 6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767" name="Group 6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3768" name="Freeform 7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69" name="Freeform 7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0" name="Freeform 7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1" name="Freeform 7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2" name="Freeform 7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3" name="Freeform 7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4" name="Freeform 7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5" name="Oval 7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3776" name="Oval 7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3777" name="Oval 7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3778" name="Oval 8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3779" name="Oval 8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3780" name="Oval 8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8" name="Group 128"/>
          <p:cNvGrpSpPr>
            <a:grpSpLocks/>
          </p:cNvGrpSpPr>
          <p:nvPr/>
        </p:nvGrpSpPr>
        <p:grpSpPr bwMode="auto">
          <a:xfrm>
            <a:off x="1785938" y="3505200"/>
            <a:ext cx="2481262" cy="2678113"/>
            <a:chOff x="1125" y="2208"/>
            <a:chExt cx="1563" cy="1687"/>
          </a:xfrm>
        </p:grpSpPr>
        <p:grpSp>
          <p:nvGrpSpPr>
            <p:cNvPr id="73741" name="Group 127"/>
            <p:cNvGrpSpPr>
              <a:grpSpLocks/>
            </p:cNvGrpSpPr>
            <p:nvPr/>
          </p:nvGrpSpPr>
          <p:grpSpPr bwMode="auto">
            <a:xfrm>
              <a:off x="1968" y="2208"/>
              <a:ext cx="720" cy="1152"/>
              <a:chOff x="1968" y="2208"/>
              <a:chExt cx="720" cy="1152"/>
            </a:xfrm>
          </p:grpSpPr>
          <p:sp>
            <p:nvSpPr>
              <p:cNvPr id="73760" name="Rectangle 104"/>
              <p:cNvSpPr>
                <a:spLocks noChangeArrowheads="1"/>
              </p:cNvSpPr>
              <p:nvPr/>
            </p:nvSpPr>
            <p:spPr bwMode="auto">
              <a:xfrm>
                <a:off x="1968" y="2208"/>
                <a:ext cx="720" cy="1152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3761" name="Oval 102"/>
              <p:cNvSpPr>
                <a:spLocks noChangeArrowheads="1"/>
              </p:cNvSpPr>
              <p:nvPr/>
            </p:nvSpPr>
            <p:spPr bwMode="auto">
              <a:xfrm>
                <a:off x="2208" y="2400"/>
                <a:ext cx="192" cy="192"/>
              </a:xfrm>
              <a:prstGeom prst="ellipse">
                <a:avLst/>
              </a:prstGeom>
              <a:noFill/>
              <a:ln w="254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73762" name="Line 103"/>
              <p:cNvSpPr>
                <a:spLocks noChangeShapeType="1"/>
              </p:cNvSpPr>
              <p:nvPr/>
            </p:nvSpPr>
            <p:spPr bwMode="auto">
              <a:xfrm flipH="1">
                <a:off x="1968" y="2592"/>
                <a:ext cx="288" cy="768"/>
              </a:xfrm>
              <a:prstGeom prst="line">
                <a:avLst/>
              </a:prstGeom>
              <a:noFill/>
              <a:ln w="25400">
                <a:solidFill>
                  <a:schemeClr val="bg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3" name="Text Box 107"/>
              <p:cNvSpPr txBox="1">
                <a:spLocks noChangeArrowheads="1"/>
              </p:cNvSpPr>
              <p:nvPr/>
            </p:nvSpPr>
            <p:spPr bwMode="auto">
              <a:xfrm>
                <a:off x="2348" y="2448"/>
                <a:ext cx="34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400">
                    <a:solidFill>
                      <a:schemeClr val="bg2"/>
                    </a:solidFill>
                  </a:rPr>
                  <a:t>v</a:t>
                </a:r>
                <a:r>
                  <a:rPr lang="en-US" altLang="en-US" sz="2400" baseline="-25000">
                    <a:solidFill>
                      <a:schemeClr val="bg2"/>
                    </a:solidFill>
                  </a:rPr>
                  <a:t>21</a:t>
                </a:r>
              </a:p>
            </p:txBody>
          </p:sp>
        </p:grpSp>
        <p:grpSp>
          <p:nvGrpSpPr>
            <p:cNvPr id="73742" name="Group 126"/>
            <p:cNvGrpSpPr>
              <a:grpSpLocks/>
            </p:cNvGrpSpPr>
            <p:nvPr/>
          </p:nvGrpSpPr>
          <p:grpSpPr bwMode="auto">
            <a:xfrm>
              <a:off x="1125" y="2523"/>
              <a:ext cx="1161" cy="1372"/>
              <a:chOff x="1125" y="2523"/>
              <a:chExt cx="1161" cy="1372"/>
            </a:xfrm>
          </p:grpSpPr>
          <p:grpSp>
            <p:nvGrpSpPr>
              <p:cNvPr id="73743" name="Group 109"/>
              <p:cNvGrpSpPr>
                <a:grpSpLocks/>
              </p:cNvGrpSpPr>
              <p:nvPr/>
            </p:nvGrpSpPr>
            <p:grpSpPr bwMode="auto">
              <a:xfrm>
                <a:off x="1724" y="2927"/>
                <a:ext cx="340" cy="576"/>
                <a:chOff x="3309" y="2976"/>
                <a:chExt cx="484" cy="1010"/>
              </a:xfrm>
            </p:grpSpPr>
            <p:sp>
              <p:nvSpPr>
                <p:cNvPr id="73745" name="Freeform 11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73746" name="Group 11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73747" name="Freeform 11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48" name="Freeform 11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49" name="Freeform 11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50" name="Freeform 11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51" name="Freeform 11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52" name="Freeform 11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53" name="Freeform 11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54" name="Oval 11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73755" name="Oval 12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73756" name="Oval 12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73757" name="Oval 12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  <p:sp>
                <p:nvSpPr>
                  <p:cNvPr id="73758" name="Oval 12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buFontTx/>
                      <a:buNone/>
                    </a:pPr>
                    <a:endParaRPr lang="en-US" altLang="en-US" sz="2400"/>
                  </a:p>
                </p:txBody>
              </p:sp>
              <p:sp>
                <p:nvSpPr>
                  <p:cNvPr id="73759" name="Oval 12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buFontTx/>
                      <a:buNone/>
                    </a:pPr>
                    <a:endParaRPr lang="en-US" altLang="en-US"/>
                  </a:p>
                </p:txBody>
              </p:sp>
            </p:grpSp>
          </p:grpSp>
          <p:sp>
            <p:nvSpPr>
              <p:cNvPr id="73744" name="Freeform 125"/>
              <p:cNvSpPr>
                <a:spLocks/>
              </p:cNvSpPr>
              <p:nvPr/>
            </p:nvSpPr>
            <p:spPr bwMode="auto">
              <a:xfrm>
                <a:off x="1125" y="2523"/>
                <a:ext cx="1161" cy="1372"/>
              </a:xfrm>
              <a:custGeom>
                <a:avLst/>
                <a:gdLst>
                  <a:gd name="T0" fmla="*/ 1161 w 1161"/>
                  <a:gd name="T1" fmla="*/ 0 h 1372"/>
                  <a:gd name="T2" fmla="*/ 859 w 1161"/>
                  <a:gd name="T3" fmla="*/ 768 h 1372"/>
                  <a:gd name="T4" fmla="*/ 256 w 1161"/>
                  <a:gd name="T5" fmla="*/ 640 h 1372"/>
                  <a:gd name="T6" fmla="*/ 0 w 1161"/>
                  <a:gd name="T7" fmla="*/ 1372 h 137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61"/>
                  <a:gd name="T13" fmla="*/ 0 h 1372"/>
                  <a:gd name="T14" fmla="*/ 1161 w 1161"/>
                  <a:gd name="T15" fmla="*/ 1372 h 137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61" h="1372">
                    <a:moveTo>
                      <a:pt x="1161" y="0"/>
                    </a:moveTo>
                    <a:cubicBezTo>
                      <a:pt x="1111" y="128"/>
                      <a:pt x="1010" y="661"/>
                      <a:pt x="859" y="768"/>
                    </a:cubicBezTo>
                    <a:cubicBezTo>
                      <a:pt x="708" y="875"/>
                      <a:pt x="399" y="539"/>
                      <a:pt x="256" y="640"/>
                    </a:cubicBezTo>
                    <a:cubicBezTo>
                      <a:pt x="113" y="741"/>
                      <a:pt x="53" y="1219"/>
                      <a:pt x="0" y="1372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539201" name="Text Box 129"/>
          <p:cNvSpPr txBox="1">
            <a:spLocks noChangeArrowheads="1"/>
          </p:cNvSpPr>
          <p:nvPr/>
        </p:nvSpPr>
        <p:spPr bwMode="auto">
          <a:xfrm>
            <a:off x="4964113" y="3124200"/>
            <a:ext cx="3724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1"/>
              <a:t>v</a:t>
            </a:r>
            <a:r>
              <a:rPr lang="en-US" altLang="en-US" i="1" baseline="-25000"/>
              <a:t>21</a:t>
            </a:r>
            <a:r>
              <a:rPr lang="en-US" altLang="en-US" i="1"/>
              <a:t> </a:t>
            </a:r>
            <a:r>
              <a:rPr lang="en-US" altLang="en-US"/>
              <a:t>is not a part of our</a:t>
            </a:r>
            <a:br>
              <a:rPr lang="en-US" altLang="en-US"/>
            </a:br>
            <a:r>
              <a:rPr lang="en-US" altLang="en-US"/>
              <a:t>original instance.</a:t>
            </a:r>
          </a:p>
        </p:txBody>
      </p:sp>
      <p:sp>
        <p:nvSpPr>
          <p:cNvPr id="73740" name="Rectangle 131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90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90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90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90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390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390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9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9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39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39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39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39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9087" grpId="0"/>
      <p:bldP spid="1539093" grpId="0"/>
      <p:bldP spid="1539096" grpId="0"/>
      <p:bldP spid="1539119" grpId="0"/>
      <p:bldP spid="1539120" grpId="0"/>
      <p:bldP spid="1539201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4755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4783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4787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8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9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0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1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2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784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4785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6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74756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 i="1">
                <a:solidFill>
                  <a:schemeClr val="accent1"/>
                </a:solidFill>
              </a:rPr>
              <a:t>.</a:t>
            </a:r>
            <a:endParaRPr lang="en-US" altLang="en-US"/>
          </a:p>
        </p:txBody>
      </p:sp>
      <p:sp>
        <p:nvSpPr>
          <p:cNvPr id="74757" name="Rectangle 16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4758" name="Text Box 17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  <p:sp>
        <p:nvSpPr>
          <p:cNvPr id="1540114" name="Rectangle 18"/>
          <p:cNvSpPr>
            <a:spLocks noChangeArrowheads="1"/>
          </p:cNvSpPr>
          <p:nvPr/>
        </p:nvSpPr>
        <p:spPr bwMode="auto">
          <a:xfrm>
            <a:off x="3459163" y="2971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1540115" name="Text Box 19"/>
          <p:cNvSpPr txBox="1">
            <a:spLocks noChangeArrowheads="1"/>
          </p:cNvSpPr>
          <p:nvPr/>
        </p:nvSpPr>
        <p:spPr bwMode="auto">
          <a:xfrm>
            <a:off x="8167688" y="29908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grpSp>
        <p:nvGrpSpPr>
          <p:cNvPr id="5" name="Group 38"/>
          <p:cNvGrpSpPr>
            <a:grpSpLocks/>
          </p:cNvGrpSpPr>
          <p:nvPr/>
        </p:nvGrpSpPr>
        <p:grpSpPr bwMode="auto">
          <a:xfrm>
            <a:off x="1785938" y="3860800"/>
            <a:ext cx="957262" cy="1627188"/>
            <a:chOff x="1125" y="2432"/>
            <a:chExt cx="603" cy="1025"/>
          </a:xfrm>
        </p:grpSpPr>
        <p:grpSp>
          <p:nvGrpSpPr>
            <p:cNvPr id="74766" name="Group 39"/>
            <p:cNvGrpSpPr>
              <a:grpSpLocks/>
            </p:cNvGrpSpPr>
            <p:nvPr/>
          </p:nvGrpSpPr>
          <p:grpSpPr bwMode="auto">
            <a:xfrm>
              <a:off x="1196" y="2544"/>
              <a:ext cx="340" cy="576"/>
              <a:chOff x="3309" y="2976"/>
              <a:chExt cx="484" cy="1010"/>
            </a:xfrm>
          </p:grpSpPr>
          <p:sp>
            <p:nvSpPr>
              <p:cNvPr id="74768" name="Freeform 4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4769" name="Group 4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4770" name="Freeform 4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1" name="Freeform 4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2" name="Freeform 4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3" name="Freeform 4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4" name="Freeform 4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5" name="Freeform 4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6" name="Freeform 4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7" name="Oval 4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4778" name="Oval 5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4779" name="Oval 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4780" name="Oval 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4781" name="Oval 5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4782" name="Oval 5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4767" name="Freeform 55"/>
            <p:cNvSpPr>
              <a:spLocks/>
            </p:cNvSpPr>
            <p:nvPr/>
          </p:nvSpPr>
          <p:spPr bwMode="auto">
            <a:xfrm>
              <a:off x="1125" y="2432"/>
              <a:ext cx="603" cy="1025"/>
            </a:xfrm>
            <a:custGeom>
              <a:avLst/>
              <a:gdLst>
                <a:gd name="T0" fmla="*/ 603 w 603"/>
                <a:gd name="T1" fmla="*/ 0 h 1025"/>
                <a:gd name="T2" fmla="*/ 437 w 603"/>
                <a:gd name="T3" fmla="*/ 307 h 1025"/>
                <a:gd name="T4" fmla="*/ 58 w 603"/>
                <a:gd name="T5" fmla="*/ 544 h 1025"/>
                <a:gd name="T6" fmla="*/ 90 w 603"/>
                <a:gd name="T7" fmla="*/ 1025 h 10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3"/>
                <a:gd name="T13" fmla="*/ 0 h 1025"/>
                <a:gd name="T14" fmla="*/ 603 w 603"/>
                <a:gd name="T15" fmla="*/ 1025 h 10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3" h="1025">
                  <a:moveTo>
                    <a:pt x="603" y="0"/>
                  </a:moveTo>
                  <a:cubicBezTo>
                    <a:pt x="575" y="51"/>
                    <a:pt x="528" y="216"/>
                    <a:pt x="437" y="307"/>
                  </a:cubicBezTo>
                  <a:cubicBezTo>
                    <a:pt x="346" y="398"/>
                    <a:pt x="116" y="424"/>
                    <a:pt x="58" y="544"/>
                  </a:cubicBezTo>
                  <a:cubicBezTo>
                    <a:pt x="0" y="664"/>
                    <a:pt x="83" y="925"/>
                    <a:pt x="90" y="1025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4762" name="Rectangle 80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21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4763" name="Text Box 81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sp>
        <p:nvSpPr>
          <p:cNvPr id="1540178" name="Text Box 82"/>
          <p:cNvSpPr txBox="1">
            <a:spLocks noChangeArrowheads="1"/>
          </p:cNvSpPr>
          <p:nvPr/>
        </p:nvSpPr>
        <p:spPr bwMode="auto">
          <a:xfrm>
            <a:off x="4572000" y="3733800"/>
            <a:ext cx="36290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All paths considered </a:t>
            </a:r>
            <a:br>
              <a:rPr lang="en-US" altLang="en-US"/>
            </a:br>
            <a:r>
              <a:rPr lang="en-US" altLang="en-US"/>
              <a:t>end in </a:t>
            </a:r>
            <a:r>
              <a:rPr lang="en-US" altLang="en-US" i="1"/>
              <a:t>t</a:t>
            </a:r>
            <a:r>
              <a:rPr lang="en-US" altLang="en-US"/>
              <a:t>. </a:t>
            </a:r>
          </a:p>
        </p:txBody>
      </p:sp>
      <p:sp>
        <p:nvSpPr>
          <p:cNvPr id="74765" name="Rectangle 84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0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0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40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40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40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40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0114" grpId="0"/>
      <p:bldP spid="1540115" grpId="0"/>
      <p:bldP spid="154017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5779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5861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5865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6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7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8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9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0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5862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5863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4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75780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75781" name="Rectangle 16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5782" name="Text Box 17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  <p:sp>
        <p:nvSpPr>
          <p:cNvPr id="75783" name="Rectangle 18"/>
          <p:cNvSpPr>
            <a:spLocks noChangeArrowheads="1"/>
          </p:cNvSpPr>
          <p:nvPr/>
        </p:nvSpPr>
        <p:spPr bwMode="auto">
          <a:xfrm>
            <a:off x="3459163" y="2971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5784" name="Text Box 19"/>
          <p:cNvSpPr txBox="1">
            <a:spLocks noChangeArrowheads="1"/>
          </p:cNvSpPr>
          <p:nvPr/>
        </p:nvSpPr>
        <p:spPr bwMode="auto">
          <a:xfrm>
            <a:off x="8167688" y="29908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sp>
        <p:nvSpPr>
          <p:cNvPr id="75785" name="Rectangle 38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21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5786" name="Text Box 39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sp>
        <p:nvSpPr>
          <p:cNvPr id="75787" name="Text Box 41"/>
          <p:cNvSpPr txBox="1">
            <a:spLocks noChangeArrowheads="1"/>
          </p:cNvSpPr>
          <p:nvPr/>
        </p:nvSpPr>
        <p:spPr bwMode="auto">
          <a:xfrm>
            <a:off x="4572000" y="3733800"/>
            <a:ext cx="36290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All paths considered </a:t>
            </a:r>
            <a:br>
              <a:rPr lang="en-US" altLang="en-US"/>
            </a:br>
            <a:r>
              <a:rPr lang="en-US" altLang="en-US"/>
              <a:t>end in </a:t>
            </a:r>
            <a:r>
              <a:rPr lang="en-US" altLang="en-US" i="1"/>
              <a:t>t</a:t>
            </a:r>
            <a:r>
              <a:rPr lang="en-US" altLang="en-US"/>
              <a:t>. </a:t>
            </a:r>
          </a:p>
        </p:txBody>
      </p:sp>
      <p:grpSp>
        <p:nvGrpSpPr>
          <p:cNvPr id="5" name="Group 62"/>
          <p:cNvGrpSpPr>
            <a:grpSpLocks/>
          </p:cNvGrpSpPr>
          <p:nvPr/>
        </p:nvGrpSpPr>
        <p:grpSpPr bwMode="auto">
          <a:xfrm>
            <a:off x="1219200" y="3048000"/>
            <a:ext cx="685800" cy="3124200"/>
            <a:chOff x="768" y="1920"/>
            <a:chExt cx="432" cy="1968"/>
          </a:xfrm>
        </p:grpSpPr>
        <p:grpSp>
          <p:nvGrpSpPr>
            <p:cNvPr id="75844" name="Group 45"/>
            <p:cNvGrpSpPr>
              <a:grpSpLocks/>
            </p:cNvGrpSpPr>
            <p:nvPr/>
          </p:nvGrpSpPr>
          <p:grpSpPr bwMode="auto">
            <a:xfrm>
              <a:off x="768" y="1920"/>
              <a:ext cx="340" cy="576"/>
              <a:chOff x="3309" y="2976"/>
              <a:chExt cx="484" cy="1010"/>
            </a:xfrm>
          </p:grpSpPr>
          <p:sp>
            <p:nvSpPr>
              <p:cNvPr id="75846" name="Freeform 4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847" name="Group 4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848" name="Freeform 4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49" name="Freeform 4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0" name="Freeform 5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1" name="Freeform 5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2" name="Freeform 5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3" name="Freeform 5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4" name="Freeform 5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5" name="Oval 5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56" name="Oval 5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57" name="Oval 5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58" name="Oval 5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59" name="Oval 5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5860" name="Oval 6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5845" name="Freeform 61"/>
            <p:cNvSpPr>
              <a:spLocks/>
            </p:cNvSpPr>
            <p:nvPr/>
          </p:nvSpPr>
          <p:spPr bwMode="auto">
            <a:xfrm>
              <a:off x="856" y="2016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" name="Group 63"/>
          <p:cNvGrpSpPr>
            <a:grpSpLocks/>
          </p:cNvGrpSpPr>
          <p:nvPr/>
        </p:nvGrpSpPr>
        <p:grpSpPr bwMode="auto">
          <a:xfrm>
            <a:off x="300038" y="3657600"/>
            <a:ext cx="1604962" cy="2514600"/>
            <a:chOff x="1916" y="2256"/>
            <a:chExt cx="1011" cy="1584"/>
          </a:xfrm>
        </p:grpSpPr>
        <p:grpSp>
          <p:nvGrpSpPr>
            <p:cNvPr id="75827" name="Group 64"/>
            <p:cNvGrpSpPr>
              <a:grpSpLocks/>
            </p:cNvGrpSpPr>
            <p:nvPr/>
          </p:nvGrpSpPr>
          <p:grpSpPr bwMode="auto">
            <a:xfrm>
              <a:off x="1916" y="2256"/>
              <a:ext cx="340" cy="576"/>
              <a:chOff x="3309" y="2976"/>
              <a:chExt cx="484" cy="1010"/>
            </a:xfrm>
          </p:grpSpPr>
          <p:sp>
            <p:nvSpPr>
              <p:cNvPr id="75829" name="Freeform 6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830" name="Group 6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831" name="Freeform 6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2" name="Freeform 6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3" name="Freeform 6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4" name="Freeform 7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5" name="Freeform 7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6" name="Freeform 7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7" name="Freeform 7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8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39" name="Oval 7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40" name="Oval 7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41" name="Oval 7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42" name="Oval 7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5843" name="Oval 7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5828" name="Freeform 80"/>
            <p:cNvSpPr>
              <a:spLocks/>
            </p:cNvSpPr>
            <p:nvPr/>
          </p:nvSpPr>
          <p:spPr bwMode="auto">
            <a:xfrm>
              <a:off x="2320" y="2312"/>
              <a:ext cx="607" cy="1528"/>
            </a:xfrm>
            <a:custGeom>
              <a:avLst/>
              <a:gdLst>
                <a:gd name="T0" fmla="*/ 0 w 607"/>
                <a:gd name="T1" fmla="*/ 0 h 1528"/>
                <a:gd name="T2" fmla="*/ 229 w 607"/>
                <a:gd name="T3" fmla="*/ 323 h 1528"/>
                <a:gd name="T4" fmla="*/ 560 w 607"/>
                <a:gd name="T5" fmla="*/ 760 h 1528"/>
                <a:gd name="T6" fmla="*/ 512 w 607"/>
                <a:gd name="T7" fmla="*/ 1528 h 15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7"/>
                <a:gd name="T13" fmla="*/ 0 h 1528"/>
                <a:gd name="T14" fmla="*/ 607 w 607"/>
                <a:gd name="T15" fmla="*/ 1528 h 15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7" h="1528">
                  <a:moveTo>
                    <a:pt x="0" y="0"/>
                  </a:moveTo>
                  <a:cubicBezTo>
                    <a:pt x="38" y="54"/>
                    <a:pt x="136" y="196"/>
                    <a:pt x="229" y="323"/>
                  </a:cubicBezTo>
                  <a:cubicBezTo>
                    <a:pt x="322" y="450"/>
                    <a:pt x="513" y="559"/>
                    <a:pt x="560" y="760"/>
                  </a:cubicBezTo>
                  <a:cubicBezTo>
                    <a:pt x="607" y="961"/>
                    <a:pt x="556" y="1256"/>
                    <a:pt x="512" y="1528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81"/>
          <p:cNvGrpSpPr>
            <a:grpSpLocks/>
          </p:cNvGrpSpPr>
          <p:nvPr/>
        </p:nvGrpSpPr>
        <p:grpSpPr bwMode="auto">
          <a:xfrm>
            <a:off x="685800" y="4572000"/>
            <a:ext cx="1073150" cy="1600200"/>
            <a:chOff x="2156" y="2832"/>
            <a:chExt cx="676" cy="1008"/>
          </a:xfrm>
        </p:grpSpPr>
        <p:grpSp>
          <p:nvGrpSpPr>
            <p:cNvPr id="75810" name="Group 82"/>
            <p:cNvGrpSpPr>
              <a:grpSpLocks/>
            </p:cNvGrpSpPr>
            <p:nvPr/>
          </p:nvGrpSpPr>
          <p:grpSpPr bwMode="auto">
            <a:xfrm>
              <a:off x="2156" y="2832"/>
              <a:ext cx="340" cy="576"/>
              <a:chOff x="3309" y="2976"/>
              <a:chExt cx="484" cy="1010"/>
            </a:xfrm>
          </p:grpSpPr>
          <p:sp>
            <p:nvSpPr>
              <p:cNvPr id="75812" name="Freeform 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813" name="Group 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814" name="Freeform 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15" name="Freeform 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16" name="Freeform 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17" name="Freeform 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18" name="Freeform 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19" name="Freeform 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0" name="Freeform 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1" name="Oval 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22" name="Oval 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23" name="Oval 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24" name="Oval 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25" name="Oval 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5826" name="Oval 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5811" name="Freeform 98"/>
            <p:cNvSpPr>
              <a:spLocks/>
            </p:cNvSpPr>
            <p:nvPr/>
          </p:nvSpPr>
          <p:spPr bwMode="auto">
            <a:xfrm>
              <a:off x="2519" y="2880"/>
              <a:ext cx="313" cy="960"/>
            </a:xfrm>
            <a:custGeom>
              <a:avLst/>
              <a:gdLst>
                <a:gd name="T0" fmla="*/ 85 w 313"/>
                <a:gd name="T1" fmla="*/ 0 h 960"/>
                <a:gd name="T2" fmla="*/ 30 w 313"/>
                <a:gd name="T3" fmla="*/ 402 h 960"/>
                <a:gd name="T4" fmla="*/ 266 w 313"/>
                <a:gd name="T5" fmla="*/ 568 h 960"/>
                <a:gd name="T6" fmla="*/ 313 w 313"/>
                <a:gd name="T7" fmla="*/ 96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3"/>
                <a:gd name="T13" fmla="*/ 0 h 960"/>
                <a:gd name="T14" fmla="*/ 313 w 313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3" h="960">
                  <a:moveTo>
                    <a:pt x="85" y="0"/>
                  </a:moveTo>
                  <a:cubicBezTo>
                    <a:pt x="76" y="67"/>
                    <a:pt x="0" y="307"/>
                    <a:pt x="30" y="402"/>
                  </a:cubicBezTo>
                  <a:cubicBezTo>
                    <a:pt x="60" y="497"/>
                    <a:pt x="219" y="475"/>
                    <a:pt x="266" y="568"/>
                  </a:cubicBezTo>
                  <a:cubicBezTo>
                    <a:pt x="313" y="661"/>
                    <a:pt x="303" y="878"/>
                    <a:pt x="313" y="96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" name="Group 116"/>
          <p:cNvGrpSpPr>
            <a:grpSpLocks/>
          </p:cNvGrpSpPr>
          <p:nvPr/>
        </p:nvGrpSpPr>
        <p:grpSpPr bwMode="auto">
          <a:xfrm>
            <a:off x="1143000" y="5943600"/>
            <a:ext cx="685800" cy="914400"/>
            <a:chOff x="720" y="3744"/>
            <a:chExt cx="432" cy="576"/>
          </a:xfrm>
        </p:grpSpPr>
        <p:grpSp>
          <p:nvGrpSpPr>
            <p:cNvPr id="75793" name="Group 99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75795" name="Freeform 10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796" name="Group 10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797" name="Freeform 10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798" name="Freeform 10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799" name="Freeform 10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0" name="Freeform 10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1" name="Freeform 10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2" name="Freeform 10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3" name="Freeform 10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4" name="Oval 10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05" name="Oval 11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06" name="Oval 11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07" name="Oval 11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5808" name="Oval 11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5809" name="Oval 11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5794" name="Freeform 115"/>
            <p:cNvSpPr>
              <a:spLocks/>
            </p:cNvSpPr>
            <p:nvPr/>
          </p:nvSpPr>
          <p:spPr bwMode="auto">
            <a:xfrm>
              <a:off x="1008" y="3840"/>
              <a:ext cx="144" cy="240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5792" name="Rectangle 11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2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c</a:t>
            </a:r>
          </a:p>
        </p:txBody>
      </p:sp>
      <p:sp>
        <p:nvSpPr>
          <p:cNvPr id="17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9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1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4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u</a:t>
            </a:r>
          </a:p>
        </p:txBody>
      </p:sp>
      <p:sp>
        <p:nvSpPr>
          <p:cNvPr id="27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8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00FFFF"/>
                </a:solidFill>
              </a:rPr>
              <a:t>k</a:t>
            </a:r>
          </a:p>
        </p:txBody>
      </p:sp>
      <p:sp>
        <p:nvSpPr>
          <p:cNvPr id="29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0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 err="1">
                <a:solidFill>
                  <a:srgbClr val="FFFFFF"/>
                </a:solidFill>
              </a:rPr>
              <a:t>i</a:t>
            </a:r>
            <a:endParaRPr lang="en-US" altLang="en-US" sz="2400" i="1" dirty="0">
              <a:solidFill>
                <a:srgbClr val="FFFFFF"/>
              </a:solidFill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25</a:t>
            </a:r>
          </a:p>
        </p:txBody>
      </p:sp>
      <p:sp>
        <p:nvSpPr>
          <p:cNvPr id="59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60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63" name="Freeform 62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>
              <a:solidFill>
                <a:srgbClr val="FFFFFF"/>
              </a:solidFill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i="1" dirty="0">
                <a:solidFill>
                  <a:srgbClr val="FF9900"/>
                </a:solidFill>
              </a:rPr>
              <a:t>l=4</a:t>
            </a:r>
            <a:endParaRPr lang="en-US" altLang="en-US" sz="2800" dirty="0">
              <a:solidFill>
                <a:srgbClr val="FFFFFF"/>
              </a:solidFill>
            </a:endParaRPr>
          </a:p>
        </p:txBody>
      </p:sp>
      <p:sp>
        <p:nvSpPr>
          <p:cNvPr id="65" name="Freeform 64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2400" dirty="0">
              <a:solidFill>
                <a:srgbClr val="FFFFFF"/>
              </a:solidFill>
            </a:endParaRPr>
          </a:p>
        </p:txBody>
      </p:sp>
      <p:sp>
        <p:nvSpPr>
          <p:cNvPr id="99" name="Text Box 4"/>
          <p:cNvSpPr txBox="1">
            <a:spLocks noChangeArrowheads="1"/>
          </p:cNvSpPr>
          <p:nvPr/>
        </p:nvSpPr>
        <p:spPr bwMode="auto">
          <a:xfrm>
            <a:off x="1752600" y="76200"/>
            <a:ext cx="58039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dirty="0">
                <a:solidFill>
                  <a:srgbClr val="FFFF00"/>
                </a:solidFill>
              </a:rPr>
              <a:t>Dynamic Programming Algorithm</a:t>
            </a:r>
          </a:p>
        </p:txBody>
      </p:sp>
      <p:sp>
        <p:nvSpPr>
          <p:cNvPr id="100" name="Text Box 3"/>
          <p:cNvSpPr txBox="1">
            <a:spLocks noChangeArrowheads="1"/>
          </p:cNvSpPr>
          <p:nvPr/>
        </p:nvSpPr>
        <p:spPr bwMode="auto">
          <a:xfrm>
            <a:off x="1295400" y="651808"/>
            <a:ext cx="9525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Loop Invariant: For each 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</a:t>
            </a:r>
            <a:r>
              <a:rPr lang="en-US" altLang="en-US" sz="2400" i="1" dirty="0" err="1">
                <a:solidFill>
                  <a:srgbClr val="FF9900"/>
                </a:solidFill>
                <a:sym typeface="Symbol"/>
              </a:rPr>
              <a:t>u,v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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, </a:t>
            </a:r>
            <a:endParaRPr lang="en-US" altLang="en-US" sz="2400" i="1" dirty="0">
              <a:solidFill>
                <a:srgbClr val="FFFFFF"/>
              </a:solidFill>
            </a:endParaRPr>
          </a:p>
          <a:p>
            <a:pPr lvl="1" eaLnBrk="1" hangingPunct="1"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</a:t>
            </a:r>
            <a:r>
              <a:rPr lang="en-US" altLang="en-US" sz="2400" i="1" dirty="0" err="1">
                <a:solidFill>
                  <a:srgbClr val="FF9900"/>
                </a:solidFill>
              </a:rPr>
              <a:t>u,v,l</a:t>
            </a:r>
            <a:r>
              <a:rPr lang="en-US" altLang="en-US" sz="2400" i="1" dirty="0">
                <a:solidFill>
                  <a:srgbClr val="FF9900"/>
                </a:solidFill>
              </a:rPr>
              <a:t>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=  </a:t>
            </a:r>
            <a:r>
              <a:rPr lang="en-US" altLang="en-US" sz="2400" dirty="0">
                <a:solidFill>
                  <a:srgbClr val="FFFFFF"/>
                </a:solidFill>
              </a:rPr>
              <a:t>a shortest path from </a:t>
            </a:r>
            <a:r>
              <a:rPr lang="en-US" altLang="en-US" sz="2400" i="1" dirty="0">
                <a:solidFill>
                  <a:srgbClr val="FFFFFF"/>
                </a:solidFill>
              </a:rPr>
              <a:t>u </a:t>
            </a:r>
            <a:r>
              <a:rPr lang="en-US" altLang="en-US" sz="2400" dirty="0">
                <a:solidFill>
                  <a:srgbClr val="FFFFFF"/>
                </a:solidFill>
              </a:rPr>
              <a:t>to</a:t>
            </a:r>
            <a:r>
              <a:rPr lang="en-US" altLang="en-US" sz="2400" i="1" dirty="0">
                <a:solidFill>
                  <a:srgbClr val="FFFFFF"/>
                </a:solidFill>
              </a:rPr>
              <a:t> v</a:t>
            </a:r>
            <a:r>
              <a:rPr lang="en-US" altLang="en-US" sz="2400" dirty="0">
                <a:solidFill>
                  <a:srgbClr val="FFFFFF"/>
                </a:solidFill>
              </a:rPr>
              <a:t> with </a:t>
            </a:r>
            <a:r>
              <a:rPr lang="en-US" altLang="en-US" sz="2400" dirty="0">
                <a:solidFill>
                  <a:srgbClr val="FF9900"/>
                </a:solidFill>
                <a:latin typeface="Times New Roman"/>
                <a:cs typeface="Times New Roman"/>
              </a:rPr>
              <a:t>≤</a:t>
            </a:r>
            <a:r>
              <a:rPr lang="en-US" altLang="en-US" sz="2400" i="1" dirty="0">
                <a:solidFill>
                  <a:srgbClr val="FF9900"/>
                </a:solidFill>
              </a:rPr>
              <a:t>l</a:t>
            </a:r>
            <a:r>
              <a:rPr lang="en-US" altLang="en-US" sz="2400" dirty="0">
                <a:solidFill>
                  <a:srgbClr val="FF9900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edges</a:t>
            </a:r>
            <a:endParaRPr lang="en-US" sz="2400" dirty="0">
              <a:solidFill>
                <a:srgbClr val="FFFFFF"/>
              </a:solidFill>
            </a:endParaRPr>
          </a:p>
        </p:txBody>
      </p:sp>
      <p:grpSp>
        <p:nvGrpSpPr>
          <p:cNvPr id="106" name="Group 19"/>
          <p:cNvGrpSpPr>
            <a:grpSpLocks/>
          </p:cNvGrpSpPr>
          <p:nvPr/>
        </p:nvGrpSpPr>
        <p:grpSpPr bwMode="auto">
          <a:xfrm>
            <a:off x="90050" y="651808"/>
            <a:ext cx="1221075" cy="943167"/>
            <a:chOff x="1224" y="2623"/>
            <a:chExt cx="2280" cy="1785"/>
          </a:xfrm>
        </p:grpSpPr>
        <p:sp>
          <p:nvSpPr>
            <p:cNvPr id="107" name="Freeform 20" descr="Green marble"/>
            <p:cNvSpPr>
              <a:spLocks/>
            </p:cNvSpPr>
            <p:nvPr/>
          </p:nvSpPr>
          <p:spPr bwMode="auto">
            <a:xfrm>
              <a:off x="1224" y="2623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en-US" sz="2800">
                <a:solidFill>
                  <a:srgbClr val="FFFFFF"/>
                </a:solidFill>
              </a:endParaRPr>
            </a:p>
          </p:txBody>
        </p:sp>
        <p:grpSp>
          <p:nvGrpSpPr>
            <p:cNvPr id="108" name="Group 21"/>
            <p:cNvGrpSpPr>
              <a:grpSpLocks/>
            </p:cNvGrpSpPr>
            <p:nvPr/>
          </p:nvGrpSpPr>
          <p:grpSpPr bwMode="auto">
            <a:xfrm>
              <a:off x="1584" y="2688"/>
              <a:ext cx="1216" cy="1440"/>
              <a:chOff x="2641" y="1488"/>
              <a:chExt cx="2655" cy="2488"/>
            </a:xfrm>
          </p:grpSpPr>
          <p:grpSp>
            <p:nvGrpSpPr>
              <p:cNvPr id="109" name="Group 22"/>
              <p:cNvGrpSpPr>
                <a:grpSpLocks/>
              </p:cNvGrpSpPr>
              <p:nvPr/>
            </p:nvGrpSpPr>
            <p:grpSpPr bwMode="auto">
              <a:xfrm>
                <a:off x="2641" y="1488"/>
                <a:ext cx="2496" cy="2436"/>
                <a:chOff x="2641" y="1488"/>
                <a:chExt cx="2496" cy="2436"/>
              </a:xfrm>
            </p:grpSpPr>
            <p:sp>
              <p:nvSpPr>
                <p:cNvPr id="114" name="Freeform 23"/>
                <p:cNvSpPr>
                  <a:spLocks/>
                </p:cNvSpPr>
                <p:nvPr/>
              </p:nvSpPr>
              <p:spPr bwMode="auto">
                <a:xfrm>
                  <a:off x="3465" y="1900"/>
                  <a:ext cx="434" cy="514"/>
                </a:xfrm>
                <a:custGeom>
                  <a:avLst/>
                  <a:gdLst>
                    <a:gd name="T0" fmla="*/ 132 w 434"/>
                    <a:gd name="T1" fmla="*/ 186 h 514"/>
                    <a:gd name="T2" fmla="*/ 157 w 434"/>
                    <a:gd name="T3" fmla="*/ 114 h 514"/>
                    <a:gd name="T4" fmla="*/ 189 w 434"/>
                    <a:gd name="T5" fmla="*/ 42 h 514"/>
                    <a:gd name="T6" fmla="*/ 236 w 434"/>
                    <a:gd name="T7" fmla="*/ 6 h 514"/>
                    <a:gd name="T8" fmla="*/ 302 w 434"/>
                    <a:gd name="T9" fmla="*/ 0 h 514"/>
                    <a:gd name="T10" fmla="*/ 355 w 434"/>
                    <a:gd name="T11" fmla="*/ 24 h 514"/>
                    <a:gd name="T12" fmla="*/ 393 w 434"/>
                    <a:gd name="T13" fmla="*/ 63 h 514"/>
                    <a:gd name="T14" fmla="*/ 421 w 434"/>
                    <a:gd name="T15" fmla="*/ 135 h 514"/>
                    <a:gd name="T16" fmla="*/ 434 w 434"/>
                    <a:gd name="T17" fmla="*/ 222 h 514"/>
                    <a:gd name="T18" fmla="*/ 434 w 434"/>
                    <a:gd name="T19" fmla="*/ 312 h 514"/>
                    <a:gd name="T20" fmla="*/ 412 w 434"/>
                    <a:gd name="T21" fmla="*/ 411 h 514"/>
                    <a:gd name="T22" fmla="*/ 355 w 434"/>
                    <a:gd name="T23" fmla="*/ 474 h 514"/>
                    <a:gd name="T24" fmla="*/ 299 w 434"/>
                    <a:gd name="T25" fmla="*/ 514 h 514"/>
                    <a:gd name="T26" fmla="*/ 245 w 434"/>
                    <a:gd name="T27" fmla="*/ 510 h 514"/>
                    <a:gd name="T28" fmla="*/ 198 w 434"/>
                    <a:gd name="T29" fmla="*/ 468 h 514"/>
                    <a:gd name="T30" fmla="*/ 157 w 434"/>
                    <a:gd name="T31" fmla="*/ 396 h 514"/>
                    <a:gd name="T32" fmla="*/ 129 w 434"/>
                    <a:gd name="T33" fmla="*/ 333 h 514"/>
                    <a:gd name="T34" fmla="*/ 129 w 434"/>
                    <a:gd name="T35" fmla="*/ 252 h 514"/>
                    <a:gd name="T36" fmla="*/ 0 w 434"/>
                    <a:gd name="T37" fmla="*/ 234 h 514"/>
                    <a:gd name="T38" fmla="*/ 16 w 434"/>
                    <a:gd name="T39" fmla="*/ 189 h 514"/>
                    <a:gd name="T40" fmla="*/ 132 w 434"/>
                    <a:gd name="T41" fmla="*/ 186 h 5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4"/>
                    <a:gd name="T64" fmla="*/ 0 h 514"/>
                    <a:gd name="T65" fmla="*/ 434 w 434"/>
                    <a:gd name="T66" fmla="*/ 514 h 5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4" h="514">
                      <a:moveTo>
                        <a:pt x="132" y="186"/>
                      </a:moveTo>
                      <a:lnTo>
                        <a:pt x="157" y="114"/>
                      </a:lnTo>
                      <a:lnTo>
                        <a:pt x="189" y="42"/>
                      </a:lnTo>
                      <a:lnTo>
                        <a:pt x="236" y="6"/>
                      </a:lnTo>
                      <a:lnTo>
                        <a:pt x="302" y="0"/>
                      </a:lnTo>
                      <a:lnTo>
                        <a:pt x="355" y="24"/>
                      </a:lnTo>
                      <a:lnTo>
                        <a:pt x="393" y="63"/>
                      </a:lnTo>
                      <a:lnTo>
                        <a:pt x="421" y="135"/>
                      </a:lnTo>
                      <a:lnTo>
                        <a:pt x="434" y="222"/>
                      </a:lnTo>
                      <a:lnTo>
                        <a:pt x="434" y="312"/>
                      </a:lnTo>
                      <a:lnTo>
                        <a:pt x="412" y="411"/>
                      </a:lnTo>
                      <a:lnTo>
                        <a:pt x="355" y="474"/>
                      </a:lnTo>
                      <a:lnTo>
                        <a:pt x="299" y="514"/>
                      </a:lnTo>
                      <a:lnTo>
                        <a:pt x="245" y="510"/>
                      </a:lnTo>
                      <a:lnTo>
                        <a:pt x="198" y="468"/>
                      </a:lnTo>
                      <a:lnTo>
                        <a:pt x="157" y="396"/>
                      </a:lnTo>
                      <a:lnTo>
                        <a:pt x="129" y="333"/>
                      </a:lnTo>
                      <a:lnTo>
                        <a:pt x="129" y="252"/>
                      </a:lnTo>
                      <a:lnTo>
                        <a:pt x="0" y="234"/>
                      </a:lnTo>
                      <a:lnTo>
                        <a:pt x="16" y="189"/>
                      </a:lnTo>
                      <a:lnTo>
                        <a:pt x="132" y="18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5" name="Freeform 24"/>
                <p:cNvSpPr>
                  <a:spLocks/>
                </p:cNvSpPr>
                <p:nvPr/>
              </p:nvSpPr>
              <p:spPr bwMode="auto">
                <a:xfrm>
                  <a:off x="3752" y="1488"/>
                  <a:ext cx="566" cy="1154"/>
                </a:xfrm>
                <a:custGeom>
                  <a:avLst/>
                  <a:gdLst>
                    <a:gd name="T0" fmla="*/ 13 w 566"/>
                    <a:gd name="T1" fmla="*/ 1145 h 1154"/>
                    <a:gd name="T2" fmla="*/ 0 w 566"/>
                    <a:gd name="T3" fmla="*/ 1088 h 1154"/>
                    <a:gd name="T4" fmla="*/ 31 w 566"/>
                    <a:gd name="T5" fmla="*/ 1042 h 1154"/>
                    <a:gd name="T6" fmla="*/ 134 w 566"/>
                    <a:gd name="T7" fmla="*/ 988 h 1154"/>
                    <a:gd name="T8" fmla="*/ 226 w 566"/>
                    <a:gd name="T9" fmla="*/ 927 h 1154"/>
                    <a:gd name="T10" fmla="*/ 313 w 566"/>
                    <a:gd name="T11" fmla="*/ 827 h 1154"/>
                    <a:gd name="T12" fmla="*/ 432 w 566"/>
                    <a:gd name="T13" fmla="*/ 689 h 1154"/>
                    <a:gd name="T14" fmla="*/ 463 w 566"/>
                    <a:gd name="T15" fmla="*/ 634 h 1154"/>
                    <a:gd name="T16" fmla="*/ 479 w 566"/>
                    <a:gd name="T17" fmla="*/ 580 h 1154"/>
                    <a:gd name="T18" fmla="*/ 472 w 566"/>
                    <a:gd name="T19" fmla="*/ 526 h 1154"/>
                    <a:gd name="T20" fmla="*/ 444 w 566"/>
                    <a:gd name="T21" fmla="*/ 426 h 1154"/>
                    <a:gd name="T22" fmla="*/ 376 w 566"/>
                    <a:gd name="T23" fmla="*/ 299 h 1154"/>
                    <a:gd name="T24" fmla="*/ 301 w 566"/>
                    <a:gd name="T25" fmla="*/ 229 h 1154"/>
                    <a:gd name="T26" fmla="*/ 235 w 566"/>
                    <a:gd name="T27" fmla="*/ 190 h 1154"/>
                    <a:gd name="T28" fmla="*/ 181 w 566"/>
                    <a:gd name="T29" fmla="*/ 184 h 1154"/>
                    <a:gd name="T30" fmla="*/ 153 w 566"/>
                    <a:gd name="T31" fmla="*/ 190 h 1154"/>
                    <a:gd name="T32" fmla="*/ 150 w 566"/>
                    <a:gd name="T33" fmla="*/ 163 h 1154"/>
                    <a:gd name="T34" fmla="*/ 215 w 566"/>
                    <a:gd name="T35" fmla="*/ 154 h 1154"/>
                    <a:gd name="T36" fmla="*/ 291 w 566"/>
                    <a:gd name="T37" fmla="*/ 154 h 1154"/>
                    <a:gd name="T38" fmla="*/ 238 w 566"/>
                    <a:gd name="T39" fmla="*/ 93 h 1154"/>
                    <a:gd name="T40" fmla="*/ 206 w 566"/>
                    <a:gd name="T41" fmla="*/ 45 h 1154"/>
                    <a:gd name="T42" fmla="*/ 229 w 566"/>
                    <a:gd name="T43" fmla="*/ 27 h 1154"/>
                    <a:gd name="T44" fmla="*/ 313 w 566"/>
                    <a:gd name="T45" fmla="*/ 109 h 1154"/>
                    <a:gd name="T46" fmla="*/ 329 w 566"/>
                    <a:gd name="T47" fmla="*/ 121 h 1154"/>
                    <a:gd name="T48" fmla="*/ 313 w 566"/>
                    <a:gd name="T49" fmla="*/ 57 h 1154"/>
                    <a:gd name="T50" fmla="*/ 301 w 566"/>
                    <a:gd name="T51" fmla="*/ 9 h 1154"/>
                    <a:gd name="T52" fmla="*/ 313 w 566"/>
                    <a:gd name="T53" fmla="*/ 0 h 1154"/>
                    <a:gd name="T54" fmla="*/ 341 w 566"/>
                    <a:gd name="T55" fmla="*/ 9 h 1154"/>
                    <a:gd name="T56" fmla="*/ 366 w 566"/>
                    <a:gd name="T57" fmla="*/ 121 h 1154"/>
                    <a:gd name="T58" fmla="*/ 379 w 566"/>
                    <a:gd name="T59" fmla="*/ 118 h 1154"/>
                    <a:gd name="T60" fmla="*/ 379 w 566"/>
                    <a:gd name="T61" fmla="*/ 30 h 1154"/>
                    <a:gd name="T62" fmla="*/ 404 w 566"/>
                    <a:gd name="T63" fmla="*/ 21 h 1154"/>
                    <a:gd name="T64" fmla="*/ 422 w 566"/>
                    <a:gd name="T65" fmla="*/ 36 h 1154"/>
                    <a:gd name="T66" fmla="*/ 413 w 566"/>
                    <a:gd name="T67" fmla="*/ 154 h 1154"/>
                    <a:gd name="T68" fmla="*/ 407 w 566"/>
                    <a:gd name="T69" fmla="*/ 202 h 1154"/>
                    <a:gd name="T70" fmla="*/ 422 w 566"/>
                    <a:gd name="T71" fmla="*/ 299 h 1154"/>
                    <a:gd name="T72" fmla="*/ 472 w 566"/>
                    <a:gd name="T73" fmla="*/ 402 h 1154"/>
                    <a:gd name="T74" fmla="*/ 525 w 566"/>
                    <a:gd name="T75" fmla="*/ 520 h 1154"/>
                    <a:gd name="T76" fmla="*/ 566 w 566"/>
                    <a:gd name="T77" fmla="*/ 607 h 1154"/>
                    <a:gd name="T78" fmla="*/ 563 w 566"/>
                    <a:gd name="T79" fmla="*/ 652 h 1154"/>
                    <a:gd name="T80" fmla="*/ 488 w 566"/>
                    <a:gd name="T81" fmla="*/ 734 h 1154"/>
                    <a:gd name="T82" fmla="*/ 385 w 566"/>
                    <a:gd name="T83" fmla="*/ 836 h 1154"/>
                    <a:gd name="T84" fmla="*/ 301 w 566"/>
                    <a:gd name="T85" fmla="*/ 937 h 1154"/>
                    <a:gd name="T86" fmla="*/ 197 w 566"/>
                    <a:gd name="T87" fmla="*/ 1070 h 1154"/>
                    <a:gd name="T88" fmla="*/ 112 w 566"/>
                    <a:gd name="T89" fmla="*/ 1136 h 1154"/>
                    <a:gd name="T90" fmla="*/ 47 w 566"/>
                    <a:gd name="T91" fmla="*/ 1154 h 1154"/>
                    <a:gd name="T92" fmla="*/ 13 w 566"/>
                    <a:gd name="T93" fmla="*/ 1145 h 115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66"/>
                    <a:gd name="T142" fmla="*/ 0 h 1154"/>
                    <a:gd name="T143" fmla="*/ 566 w 566"/>
                    <a:gd name="T144" fmla="*/ 1154 h 115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66" h="1154">
                      <a:moveTo>
                        <a:pt x="13" y="1145"/>
                      </a:moveTo>
                      <a:lnTo>
                        <a:pt x="0" y="1088"/>
                      </a:lnTo>
                      <a:lnTo>
                        <a:pt x="31" y="1042"/>
                      </a:lnTo>
                      <a:lnTo>
                        <a:pt x="134" y="988"/>
                      </a:lnTo>
                      <a:lnTo>
                        <a:pt x="226" y="927"/>
                      </a:lnTo>
                      <a:lnTo>
                        <a:pt x="313" y="827"/>
                      </a:lnTo>
                      <a:lnTo>
                        <a:pt x="432" y="689"/>
                      </a:lnTo>
                      <a:lnTo>
                        <a:pt x="463" y="634"/>
                      </a:lnTo>
                      <a:lnTo>
                        <a:pt x="479" y="580"/>
                      </a:lnTo>
                      <a:lnTo>
                        <a:pt x="472" y="526"/>
                      </a:lnTo>
                      <a:lnTo>
                        <a:pt x="444" y="426"/>
                      </a:lnTo>
                      <a:lnTo>
                        <a:pt x="376" y="299"/>
                      </a:lnTo>
                      <a:lnTo>
                        <a:pt x="301" y="229"/>
                      </a:lnTo>
                      <a:lnTo>
                        <a:pt x="235" y="190"/>
                      </a:lnTo>
                      <a:lnTo>
                        <a:pt x="181" y="184"/>
                      </a:lnTo>
                      <a:lnTo>
                        <a:pt x="153" y="190"/>
                      </a:lnTo>
                      <a:lnTo>
                        <a:pt x="150" y="163"/>
                      </a:lnTo>
                      <a:lnTo>
                        <a:pt x="215" y="154"/>
                      </a:lnTo>
                      <a:lnTo>
                        <a:pt x="291" y="154"/>
                      </a:lnTo>
                      <a:lnTo>
                        <a:pt x="238" y="93"/>
                      </a:lnTo>
                      <a:lnTo>
                        <a:pt x="206" y="45"/>
                      </a:lnTo>
                      <a:lnTo>
                        <a:pt x="229" y="27"/>
                      </a:lnTo>
                      <a:lnTo>
                        <a:pt x="313" y="109"/>
                      </a:lnTo>
                      <a:lnTo>
                        <a:pt x="329" y="121"/>
                      </a:lnTo>
                      <a:lnTo>
                        <a:pt x="313" y="57"/>
                      </a:lnTo>
                      <a:lnTo>
                        <a:pt x="301" y="9"/>
                      </a:lnTo>
                      <a:lnTo>
                        <a:pt x="313" y="0"/>
                      </a:lnTo>
                      <a:lnTo>
                        <a:pt x="341" y="9"/>
                      </a:lnTo>
                      <a:lnTo>
                        <a:pt x="366" y="121"/>
                      </a:lnTo>
                      <a:lnTo>
                        <a:pt x="379" y="118"/>
                      </a:lnTo>
                      <a:lnTo>
                        <a:pt x="379" y="30"/>
                      </a:lnTo>
                      <a:lnTo>
                        <a:pt x="404" y="21"/>
                      </a:lnTo>
                      <a:lnTo>
                        <a:pt x="422" y="36"/>
                      </a:lnTo>
                      <a:lnTo>
                        <a:pt x="413" y="154"/>
                      </a:lnTo>
                      <a:lnTo>
                        <a:pt x="407" y="202"/>
                      </a:lnTo>
                      <a:lnTo>
                        <a:pt x="422" y="299"/>
                      </a:lnTo>
                      <a:lnTo>
                        <a:pt x="472" y="402"/>
                      </a:lnTo>
                      <a:lnTo>
                        <a:pt x="525" y="520"/>
                      </a:lnTo>
                      <a:lnTo>
                        <a:pt x="566" y="607"/>
                      </a:lnTo>
                      <a:lnTo>
                        <a:pt x="563" y="652"/>
                      </a:lnTo>
                      <a:lnTo>
                        <a:pt x="488" y="734"/>
                      </a:lnTo>
                      <a:lnTo>
                        <a:pt x="385" y="836"/>
                      </a:lnTo>
                      <a:lnTo>
                        <a:pt x="301" y="937"/>
                      </a:lnTo>
                      <a:lnTo>
                        <a:pt x="197" y="1070"/>
                      </a:lnTo>
                      <a:lnTo>
                        <a:pt x="112" y="1136"/>
                      </a:lnTo>
                      <a:lnTo>
                        <a:pt x="47" y="1154"/>
                      </a:lnTo>
                      <a:lnTo>
                        <a:pt x="13" y="1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6" name="Freeform 25"/>
                <p:cNvSpPr>
                  <a:spLocks/>
                </p:cNvSpPr>
                <p:nvPr/>
              </p:nvSpPr>
              <p:spPr bwMode="auto">
                <a:xfrm>
                  <a:off x="2641" y="2564"/>
                  <a:ext cx="1037" cy="581"/>
                </a:xfrm>
                <a:custGeom>
                  <a:avLst/>
                  <a:gdLst>
                    <a:gd name="T0" fmla="*/ 210 w 1037"/>
                    <a:gd name="T1" fmla="*/ 468 h 581"/>
                    <a:gd name="T2" fmla="*/ 361 w 1037"/>
                    <a:gd name="T3" fmla="*/ 462 h 581"/>
                    <a:gd name="T4" fmla="*/ 498 w 1037"/>
                    <a:gd name="T5" fmla="*/ 444 h 581"/>
                    <a:gd name="T6" fmla="*/ 583 w 1037"/>
                    <a:gd name="T7" fmla="*/ 423 h 581"/>
                    <a:gd name="T8" fmla="*/ 705 w 1037"/>
                    <a:gd name="T9" fmla="*/ 354 h 581"/>
                    <a:gd name="T10" fmla="*/ 792 w 1037"/>
                    <a:gd name="T11" fmla="*/ 288 h 581"/>
                    <a:gd name="T12" fmla="*/ 906 w 1037"/>
                    <a:gd name="T13" fmla="*/ 207 h 581"/>
                    <a:gd name="T14" fmla="*/ 959 w 1037"/>
                    <a:gd name="T15" fmla="*/ 156 h 581"/>
                    <a:gd name="T16" fmla="*/ 1000 w 1037"/>
                    <a:gd name="T17" fmla="*/ 120 h 581"/>
                    <a:gd name="T18" fmla="*/ 1037 w 1037"/>
                    <a:gd name="T19" fmla="*/ 81 h 581"/>
                    <a:gd name="T20" fmla="*/ 1037 w 1037"/>
                    <a:gd name="T21" fmla="*/ 39 h 581"/>
                    <a:gd name="T22" fmla="*/ 996 w 1037"/>
                    <a:gd name="T23" fmla="*/ 0 h 581"/>
                    <a:gd name="T24" fmla="*/ 971 w 1037"/>
                    <a:gd name="T25" fmla="*/ 9 h 581"/>
                    <a:gd name="T26" fmla="*/ 903 w 1037"/>
                    <a:gd name="T27" fmla="*/ 90 h 581"/>
                    <a:gd name="T28" fmla="*/ 828 w 1037"/>
                    <a:gd name="T29" fmla="*/ 183 h 581"/>
                    <a:gd name="T30" fmla="*/ 752 w 1037"/>
                    <a:gd name="T31" fmla="*/ 270 h 581"/>
                    <a:gd name="T32" fmla="*/ 642 w 1037"/>
                    <a:gd name="T33" fmla="*/ 342 h 581"/>
                    <a:gd name="T34" fmla="*/ 548 w 1037"/>
                    <a:gd name="T35" fmla="*/ 390 h 581"/>
                    <a:gd name="T36" fmla="*/ 445 w 1037"/>
                    <a:gd name="T37" fmla="*/ 414 h 581"/>
                    <a:gd name="T38" fmla="*/ 301 w 1037"/>
                    <a:gd name="T39" fmla="*/ 417 h 581"/>
                    <a:gd name="T40" fmla="*/ 216 w 1037"/>
                    <a:gd name="T41" fmla="*/ 417 h 581"/>
                    <a:gd name="T42" fmla="*/ 144 w 1037"/>
                    <a:gd name="T43" fmla="*/ 363 h 581"/>
                    <a:gd name="T44" fmla="*/ 125 w 1037"/>
                    <a:gd name="T45" fmla="*/ 327 h 581"/>
                    <a:gd name="T46" fmla="*/ 94 w 1037"/>
                    <a:gd name="T47" fmla="*/ 327 h 581"/>
                    <a:gd name="T48" fmla="*/ 116 w 1037"/>
                    <a:gd name="T49" fmla="*/ 372 h 581"/>
                    <a:gd name="T50" fmla="*/ 150 w 1037"/>
                    <a:gd name="T51" fmla="*/ 414 h 581"/>
                    <a:gd name="T52" fmla="*/ 66 w 1037"/>
                    <a:gd name="T53" fmla="*/ 396 h 581"/>
                    <a:gd name="T54" fmla="*/ 3 w 1037"/>
                    <a:gd name="T55" fmla="*/ 387 h 581"/>
                    <a:gd name="T56" fmla="*/ 3 w 1037"/>
                    <a:gd name="T57" fmla="*/ 405 h 581"/>
                    <a:gd name="T58" fmla="*/ 59 w 1037"/>
                    <a:gd name="T59" fmla="*/ 417 h 581"/>
                    <a:gd name="T60" fmla="*/ 97 w 1037"/>
                    <a:gd name="T61" fmla="*/ 441 h 581"/>
                    <a:gd name="T62" fmla="*/ 131 w 1037"/>
                    <a:gd name="T63" fmla="*/ 444 h 581"/>
                    <a:gd name="T64" fmla="*/ 78 w 1037"/>
                    <a:gd name="T65" fmla="*/ 462 h 581"/>
                    <a:gd name="T66" fmla="*/ 0 w 1037"/>
                    <a:gd name="T67" fmla="*/ 481 h 581"/>
                    <a:gd name="T68" fmla="*/ 3 w 1037"/>
                    <a:gd name="T69" fmla="*/ 499 h 581"/>
                    <a:gd name="T70" fmla="*/ 28 w 1037"/>
                    <a:gd name="T71" fmla="*/ 505 h 581"/>
                    <a:gd name="T72" fmla="*/ 103 w 1037"/>
                    <a:gd name="T73" fmla="*/ 481 h 581"/>
                    <a:gd name="T74" fmla="*/ 150 w 1037"/>
                    <a:gd name="T75" fmla="*/ 477 h 581"/>
                    <a:gd name="T76" fmla="*/ 122 w 1037"/>
                    <a:gd name="T77" fmla="*/ 505 h 581"/>
                    <a:gd name="T78" fmla="*/ 78 w 1037"/>
                    <a:gd name="T79" fmla="*/ 550 h 581"/>
                    <a:gd name="T80" fmla="*/ 59 w 1037"/>
                    <a:gd name="T81" fmla="*/ 562 h 581"/>
                    <a:gd name="T82" fmla="*/ 75 w 1037"/>
                    <a:gd name="T83" fmla="*/ 581 h 581"/>
                    <a:gd name="T84" fmla="*/ 113 w 1037"/>
                    <a:gd name="T85" fmla="*/ 559 h 581"/>
                    <a:gd name="T86" fmla="*/ 163 w 1037"/>
                    <a:gd name="T87" fmla="*/ 514 h 581"/>
                    <a:gd name="T88" fmla="*/ 210 w 1037"/>
                    <a:gd name="T89" fmla="*/ 468 h 58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37"/>
                    <a:gd name="T136" fmla="*/ 0 h 581"/>
                    <a:gd name="T137" fmla="*/ 1037 w 1037"/>
                    <a:gd name="T138" fmla="*/ 581 h 58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37" h="581">
                      <a:moveTo>
                        <a:pt x="210" y="468"/>
                      </a:moveTo>
                      <a:lnTo>
                        <a:pt x="361" y="462"/>
                      </a:lnTo>
                      <a:lnTo>
                        <a:pt x="498" y="444"/>
                      </a:lnTo>
                      <a:lnTo>
                        <a:pt x="583" y="423"/>
                      </a:lnTo>
                      <a:lnTo>
                        <a:pt x="705" y="354"/>
                      </a:lnTo>
                      <a:lnTo>
                        <a:pt x="792" y="288"/>
                      </a:lnTo>
                      <a:lnTo>
                        <a:pt x="906" y="207"/>
                      </a:lnTo>
                      <a:lnTo>
                        <a:pt x="959" y="156"/>
                      </a:lnTo>
                      <a:lnTo>
                        <a:pt x="1000" y="120"/>
                      </a:lnTo>
                      <a:lnTo>
                        <a:pt x="1037" y="81"/>
                      </a:lnTo>
                      <a:lnTo>
                        <a:pt x="1037" y="39"/>
                      </a:lnTo>
                      <a:lnTo>
                        <a:pt x="996" y="0"/>
                      </a:lnTo>
                      <a:lnTo>
                        <a:pt x="971" y="9"/>
                      </a:lnTo>
                      <a:lnTo>
                        <a:pt x="903" y="90"/>
                      </a:lnTo>
                      <a:lnTo>
                        <a:pt x="828" y="183"/>
                      </a:lnTo>
                      <a:lnTo>
                        <a:pt x="752" y="270"/>
                      </a:lnTo>
                      <a:lnTo>
                        <a:pt x="642" y="342"/>
                      </a:lnTo>
                      <a:lnTo>
                        <a:pt x="548" y="390"/>
                      </a:lnTo>
                      <a:lnTo>
                        <a:pt x="445" y="414"/>
                      </a:lnTo>
                      <a:lnTo>
                        <a:pt x="301" y="417"/>
                      </a:lnTo>
                      <a:lnTo>
                        <a:pt x="216" y="417"/>
                      </a:lnTo>
                      <a:lnTo>
                        <a:pt x="144" y="363"/>
                      </a:lnTo>
                      <a:lnTo>
                        <a:pt x="125" y="327"/>
                      </a:lnTo>
                      <a:lnTo>
                        <a:pt x="94" y="327"/>
                      </a:lnTo>
                      <a:lnTo>
                        <a:pt x="116" y="372"/>
                      </a:lnTo>
                      <a:lnTo>
                        <a:pt x="150" y="414"/>
                      </a:lnTo>
                      <a:lnTo>
                        <a:pt x="66" y="396"/>
                      </a:lnTo>
                      <a:lnTo>
                        <a:pt x="3" y="387"/>
                      </a:lnTo>
                      <a:lnTo>
                        <a:pt x="3" y="405"/>
                      </a:lnTo>
                      <a:lnTo>
                        <a:pt x="59" y="417"/>
                      </a:lnTo>
                      <a:lnTo>
                        <a:pt x="97" y="441"/>
                      </a:lnTo>
                      <a:lnTo>
                        <a:pt x="131" y="444"/>
                      </a:lnTo>
                      <a:lnTo>
                        <a:pt x="78" y="462"/>
                      </a:lnTo>
                      <a:lnTo>
                        <a:pt x="0" y="481"/>
                      </a:lnTo>
                      <a:lnTo>
                        <a:pt x="3" y="499"/>
                      </a:lnTo>
                      <a:lnTo>
                        <a:pt x="28" y="505"/>
                      </a:lnTo>
                      <a:lnTo>
                        <a:pt x="103" y="481"/>
                      </a:lnTo>
                      <a:lnTo>
                        <a:pt x="150" y="477"/>
                      </a:lnTo>
                      <a:lnTo>
                        <a:pt x="122" y="505"/>
                      </a:lnTo>
                      <a:lnTo>
                        <a:pt x="78" y="550"/>
                      </a:lnTo>
                      <a:lnTo>
                        <a:pt x="59" y="562"/>
                      </a:lnTo>
                      <a:lnTo>
                        <a:pt x="75" y="581"/>
                      </a:lnTo>
                      <a:lnTo>
                        <a:pt x="113" y="559"/>
                      </a:lnTo>
                      <a:lnTo>
                        <a:pt x="163" y="514"/>
                      </a:lnTo>
                      <a:lnTo>
                        <a:pt x="210" y="46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7" name="Freeform 26"/>
                <p:cNvSpPr>
                  <a:spLocks/>
                </p:cNvSpPr>
                <p:nvPr/>
              </p:nvSpPr>
              <p:spPr bwMode="auto">
                <a:xfrm>
                  <a:off x="3596" y="2504"/>
                  <a:ext cx="608" cy="800"/>
                </a:xfrm>
                <a:custGeom>
                  <a:avLst/>
                  <a:gdLst>
                    <a:gd name="T0" fmla="*/ 38 w 608"/>
                    <a:gd name="T1" fmla="*/ 90 h 800"/>
                    <a:gd name="T2" fmla="*/ 63 w 608"/>
                    <a:gd name="T3" fmla="*/ 27 h 800"/>
                    <a:gd name="T4" fmla="*/ 104 w 608"/>
                    <a:gd name="T5" fmla="*/ 0 h 800"/>
                    <a:gd name="T6" fmla="*/ 141 w 608"/>
                    <a:gd name="T7" fmla="*/ 0 h 800"/>
                    <a:gd name="T8" fmla="*/ 179 w 608"/>
                    <a:gd name="T9" fmla="*/ 18 h 800"/>
                    <a:gd name="T10" fmla="*/ 216 w 608"/>
                    <a:gd name="T11" fmla="*/ 54 h 800"/>
                    <a:gd name="T12" fmla="*/ 235 w 608"/>
                    <a:gd name="T13" fmla="*/ 117 h 800"/>
                    <a:gd name="T14" fmla="*/ 245 w 608"/>
                    <a:gd name="T15" fmla="*/ 180 h 800"/>
                    <a:gd name="T16" fmla="*/ 263 w 608"/>
                    <a:gd name="T17" fmla="*/ 243 h 800"/>
                    <a:gd name="T18" fmla="*/ 298 w 608"/>
                    <a:gd name="T19" fmla="*/ 312 h 800"/>
                    <a:gd name="T20" fmla="*/ 357 w 608"/>
                    <a:gd name="T21" fmla="*/ 384 h 800"/>
                    <a:gd name="T22" fmla="*/ 415 w 608"/>
                    <a:gd name="T23" fmla="*/ 432 h 800"/>
                    <a:gd name="T24" fmla="*/ 499 w 608"/>
                    <a:gd name="T25" fmla="*/ 468 h 800"/>
                    <a:gd name="T26" fmla="*/ 571 w 608"/>
                    <a:gd name="T27" fmla="*/ 522 h 800"/>
                    <a:gd name="T28" fmla="*/ 608 w 608"/>
                    <a:gd name="T29" fmla="*/ 577 h 800"/>
                    <a:gd name="T30" fmla="*/ 602 w 608"/>
                    <a:gd name="T31" fmla="*/ 622 h 800"/>
                    <a:gd name="T32" fmla="*/ 593 w 608"/>
                    <a:gd name="T33" fmla="*/ 676 h 800"/>
                    <a:gd name="T34" fmla="*/ 565 w 608"/>
                    <a:gd name="T35" fmla="*/ 712 h 800"/>
                    <a:gd name="T36" fmla="*/ 518 w 608"/>
                    <a:gd name="T37" fmla="*/ 757 h 800"/>
                    <a:gd name="T38" fmla="*/ 449 w 608"/>
                    <a:gd name="T39" fmla="*/ 790 h 800"/>
                    <a:gd name="T40" fmla="*/ 396 w 608"/>
                    <a:gd name="T41" fmla="*/ 800 h 800"/>
                    <a:gd name="T42" fmla="*/ 320 w 608"/>
                    <a:gd name="T43" fmla="*/ 784 h 800"/>
                    <a:gd name="T44" fmla="*/ 251 w 608"/>
                    <a:gd name="T45" fmla="*/ 748 h 800"/>
                    <a:gd name="T46" fmla="*/ 179 w 608"/>
                    <a:gd name="T47" fmla="*/ 694 h 800"/>
                    <a:gd name="T48" fmla="*/ 129 w 608"/>
                    <a:gd name="T49" fmla="*/ 631 h 800"/>
                    <a:gd name="T50" fmla="*/ 82 w 608"/>
                    <a:gd name="T51" fmla="*/ 550 h 800"/>
                    <a:gd name="T52" fmla="*/ 44 w 608"/>
                    <a:gd name="T53" fmla="*/ 456 h 800"/>
                    <a:gd name="T54" fmla="*/ 19 w 608"/>
                    <a:gd name="T55" fmla="*/ 375 h 800"/>
                    <a:gd name="T56" fmla="*/ 7 w 608"/>
                    <a:gd name="T57" fmla="*/ 297 h 800"/>
                    <a:gd name="T58" fmla="*/ 0 w 608"/>
                    <a:gd name="T59" fmla="*/ 189 h 800"/>
                    <a:gd name="T60" fmla="*/ 19 w 608"/>
                    <a:gd name="T61" fmla="*/ 117 h 800"/>
                    <a:gd name="T62" fmla="*/ 38 w 608"/>
                    <a:gd name="T63" fmla="*/ 90 h 8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08"/>
                    <a:gd name="T97" fmla="*/ 0 h 800"/>
                    <a:gd name="T98" fmla="*/ 608 w 608"/>
                    <a:gd name="T99" fmla="*/ 800 h 8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08" h="800">
                      <a:moveTo>
                        <a:pt x="38" y="90"/>
                      </a:moveTo>
                      <a:lnTo>
                        <a:pt x="63" y="27"/>
                      </a:lnTo>
                      <a:lnTo>
                        <a:pt x="104" y="0"/>
                      </a:lnTo>
                      <a:lnTo>
                        <a:pt x="141" y="0"/>
                      </a:lnTo>
                      <a:lnTo>
                        <a:pt x="179" y="18"/>
                      </a:lnTo>
                      <a:lnTo>
                        <a:pt x="216" y="54"/>
                      </a:lnTo>
                      <a:lnTo>
                        <a:pt x="235" y="117"/>
                      </a:lnTo>
                      <a:lnTo>
                        <a:pt x="245" y="180"/>
                      </a:lnTo>
                      <a:lnTo>
                        <a:pt x="263" y="243"/>
                      </a:lnTo>
                      <a:lnTo>
                        <a:pt x="298" y="312"/>
                      </a:lnTo>
                      <a:lnTo>
                        <a:pt x="357" y="384"/>
                      </a:lnTo>
                      <a:lnTo>
                        <a:pt x="415" y="432"/>
                      </a:lnTo>
                      <a:lnTo>
                        <a:pt x="499" y="468"/>
                      </a:lnTo>
                      <a:lnTo>
                        <a:pt x="571" y="522"/>
                      </a:lnTo>
                      <a:lnTo>
                        <a:pt x="608" y="577"/>
                      </a:lnTo>
                      <a:lnTo>
                        <a:pt x="602" y="622"/>
                      </a:lnTo>
                      <a:lnTo>
                        <a:pt x="593" y="676"/>
                      </a:lnTo>
                      <a:lnTo>
                        <a:pt x="565" y="712"/>
                      </a:lnTo>
                      <a:lnTo>
                        <a:pt x="518" y="757"/>
                      </a:lnTo>
                      <a:lnTo>
                        <a:pt x="449" y="790"/>
                      </a:lnTo>
                      <a:lnTo>
                        <a:pt x="396" y="800"/>
                      </a:lnTo>
                      <a:lnTo>
                        <a:pt x="320" y="784"/>
                      </a:lnTo>
                      <a:lnTo>
                        <a:pt x="251" y="748"/>
                      </a:lnTo>
                      <a:lnTo>
                        <a:pt x="179" y="694"/>
                      </a:lnTo>
                      <a:lnTo>
                        <a:pt x="129" y="631"/>
                      </a:lnTo>
                      <a:lnTo>
                        <a:pt x="82" y="550"/>
                      </a:lnTo>
                      <a:lnTo>
                        <a:pt x="44" y="456"/>
                      </a:lnTo>
                      <a:lnTo>
                        <a:pt x="19" y="375"/>
                      </a:lnTo>
                      <a:lnTo>
                        <a:pt x="7" y="297"/>
                      </a:lnTo>
                      <a:lnTo>
                        <a:pt x="0" y="189"/>
                      </a:lnTo>
                      <a:lnTo>
                        <a:pt x="19" y="117"/>
                      </a:lnTo>
                      <a:lnTo>
                        <a:pt x="38" y="9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8" name="Freeform 27"/>
                <p:cNvSpPr>
                  <a:spLocks/>
                </p:cNvSpPr>
                <p:nvPr/>
              </p:nvSpPr>
              <p:spPr bwMode="auto">
                <a:xfrm>
                  <a:off x="4094" y="2846"/>
                  <a:ext cx="1043" cy="726"/>
                </a:xfrm>
                <a:custGeom>
                  <a:avLst/>
                  <a:gdLst>
                    <a:gd name="T0" fmla="*/ 116 w 1043"/>
                    <a:gd name="T1" fmla="*/ 230 h 726"/>
                    <a:gd name="T2" fmla="*/ 216 w 1043"/>
                    <a:gd name="T3" fmla="*/ 147 h 726"/>
                    <a:gd name="T4" fmla="*/ 338 w 1043"/>
                    <a:gd name="T5" fmla="*/ 72 h 726"/>
                    <a:gd name="T6" fmla="*/ 417 w 1043"/>
                    <a:gd name="T7" fmla="*/ 27 h 726"/>
                    <a:gd name="T8" fmla="*/ 479 w 1043"/>
                    <a:gd name="T9" fmla="*/ 12 h 726"/>
                    <a:gd name="T10" fmla="*/ 529 w 1043"/>
                    <a:gd name="T11" fmla="*/ 0 h 726"/>
                    <a:gd name="T12" fmla="*/ 573 w 1043"/>
                    <a:gd name="T13" fmla="*/ 18 h 726"/>
                    <a:gd name="T14" fmla="*/ 601 w 1043"/>
                    <a:gd name="T15" fmla="*/ 75 h 726"/>
                    <a:gd name="T16" fmla="*/ 620 w 1043"/>
                    <a:gd name="T17" fmla="*/ 230 h 726"/>
                    <a:gd name="T18" fmla="*/ 620 w 1043"/>
                    <a:gd name="T19" fmla="*/ 416 h 726"/>
                    <a:gd name="T20" fmla="*/ 620 w 1043"/>
                    <a:gd name="T21" fmla="*/ 536 h 726"/>
                    <a:gd name="T22" fmla="*/ 642 w 1043"/>
                    <a:gd name="T23" fmla="*/ 609 h 726"/>
                    <a:gd name="T24" fmla="*/ 686 w 1043"/>
                    <a:gd name="T25" fmla="*/ 597 h 726"/>
                    <a:gd name="T26" fmla="*/ 717 w 1043"/>
                    <a:gd name="T27" fmla="*/ 552 h 726"/>
                    <a:gd name="T28" fmla="*/ 779 w 1043"/>
                    <a:gd name="T29" fmla="*/ 500 h 726"/>
                    <a:gd name="T30" fmla="*/ 876 w 1043"/>
                    <a:gd name="T31" fmla="*/ 470 h 726"/>
                    <a:gd name="T32" fmla="*/ 943 w 1043"/>
                    <a:gd name="T33" fmla="*/ 470 h 726"/>
                    <a:gd name="T34" fmla="*/ 1043 w 1043"/>
                    <a:gd name="T35" fmla="*/ 488 h 726"/>
                    <a:gd name="T36" fmla="*/ 1037 w 1043"/>
                    <a:gd name="T37" fmla="*/ 524 h 726"/>
                    <a:gd name="T38" fmla="*/ 1015 w 1043"/>
                    <a:gd name="T39" fmla="*/ 555 h 726"/>
                    <a:gd name="T40" fmla="*/ 981 w 1043"/>
                    <a:gd name="T41" fmla="*/ 561 h 726"/>
                    <a:gd name="T42" fmla="*/ 943 w 1043"/>
                    <a:gd name="T43" fmla="*/ 542 h 726"/>
                    <a:gd name="T44" fmla="*/ 886 w 1043"/>
                    <a:gd name="T45" fmla="*/ 518 h 726"/>
                    <a:gd name="T46" fmla="*/ 829 w 1043"/>
                    <a:gd name="T47" fmla="*/ 518 h 726"/>
                    <a:gd name="T48" fmla="*/ 754 w 1043"/>
                    <a:gd name="T49" fmla="*/ 564 h 726"/>
                    <a:gd name="T50" fmla="*/ 708 w 1043"/>
                    <a:gd name="T51" fmla="*/ 633 h 726"/>
                    <a:gd name="T52" fmla="*/ 698 w 1043"/>
                    <a:gd name="T53" fmla="*/ 690 h 726"/>
                    <a:gd name="T54" fmla="*/ 679 w 1043"/>
                    <a:gd name="T55" fmla="*/ 726 h 726"/>
                    <a:gd name="T56" fmla="*/ 604 w 1043"/>
                    <a:gd name="T57" fmla="*/ 723 h 726"/>
                    <a:gd name="T58" fmla="*/ 601 w 1043"/>
                    <a:gd name="T59" fmla="*/ 669 h 726"/>
                    <a:gd name="T60" fmla="*/ 576 w 1043"/>
                    <a:gd name="T61" fmla="*/ 591 h 726"/>
                    <a:gd name="T62" fmla="*/ 567 w 1043"/>
                    <a:gd name="T63" fmla="*/ 509 h 726"/>
                    <a:gd name="T64" fmla="*/ 573 w 1043"/>
                    <a:gd name="T65" fmla="*/ 401 h 726"/>
                    <a:gd name="T66" fmla="*/ 564 w 1043"/>
                    <a:gd name="T67" fmla="*/ 248 h 726"/>
                    <a:gd name="T68" fmla="*/ 558 w 1043"/>
                    <a:gd name="T69" fmla="*/ 147 h 726"/>
                    <a:gd name="T70" fmla="*/ 539 w 1043"/>
                    <a:gd name="T71" fmla="*/ 111 h 726"/>
                    <a:gd name="T72" fmla="*/ 501 w 1043"/>
                    <a:gd name="T73" fmla="*/ 75 h 726"/>
                    <a:gd name="T74" fmla="*/ 461 w 1043"/>
                    <a:gd name="T75" fmla="*/ 75 h 726"/>
                    <a:gd name="T76" fmla="*/ 403 w 1043"/>
                    <a:gd name="T77" fmla="*/ 111 h 726"/>
                    <a:gd name="T78" fmla="*/ 328 w 1043"/>
                    <a:gd name="T79" fmla="*/ 181 h 726"/>
                    <a:gd name="T80" fmla="*/ 235 w 1043"/>
                    <a:gd name="T81" fmla="*/ 272 h 726"/>
                    <a:gd name="T82" fmla="*/ 141 w 1043"/>
                    <a:gd name="T83" fmla="*/ 356 h 726"/>
                    <a:gd name="T84" fmla="*/ 94 w 1043"/>
                    <a:gd name="T85" fmla="*/ 383 h 726"/>
                    <a:gd name="T86" fmla="*/ 38 w 1043"/>
                    <a:gd name="T87" fmla="*/ 383 h 726"/>
                    <a:gd name="T88" fmla="*/ 0 w 1043"/>
                    <a:gd name="T89" fmla="*/ 344 h 726"/>
                    <a:gd name="T90" fmla="*/ 3 w 1043"/>
                    <a:gd name="T91" fmla="*/ 281 h 726"/>
                    <a:gd name="T92" fmla="*/ 41 w 1043"/>
                    <a:gd name="T93" fmla="*/ 248 h 726"/>
                    <a:gd name="T94" fmla="*/ 84 w 1043"/>
                    <a:gd name="T95" fmla="*/ 239 h 726"/>
                    <a:gd name="T96" fmla="*/ 116 w 1043"/>
                    <a:gd name="T97" fmla="*/ 230 h 72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43"/>
                    <a:gd name="T148" fmla="*/ 0 h 726"/>
                    <a:gd name="T149" fmla="*/ 1043 w 1043"/>
                    <a:gd name="T150" fmla="*/ 726 h 72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43" h="726">
                      <a:moveTo>
                        <a:pt x="116" y="230"/>
                      </a:moveTo>
                      <a:lnTo>
                        <a:pt x="216" y="147"/>
                      </a:lnTo>
                      <a:lnTo>
                        <a:pt x="338" y="72"/>
                      </a:lnTo>
                      <a:lnTo>
                        <a:pt x="417" y="27"/>
                      </a:lnTo>
                      <a:lnTo>
                        <a:pt x="479" y="12"/>
                      </a:lnTo>
                      <a:lnTo>
                        <a:pt x="529" y="0"/>
                      </a:lnTo>
                      <a:lnTo>
                        <a:pt x="573" y="18"/>
                      </a:lnTo>
                      <a:lnTo>
                        <a:pt x="601" y="75"/>
                      </a:lnTo>
                      <a:lnTo>
                        <a:pt x="620" y="230"/>
                      </a:lnTo>
                      <a:lnTo>
                        <a:pt x="620" y="416"/>
                      </a:lnTo>
                      <a:lnTo>
                        <a:pt x="620" y="536"/>
                      </a:lnTo>
                      <a:lnTo>
                        <a:pt x="642" y="609"/>
                      </a:lnTo>
                      <a:lnTo>
                        <a:pt x="686" y="597"/>
                      </a:lnTo>
                      <a:lnTo>
                        <a:pt x="717" y="552"/>
                      </a:lnTo>
                      <a:lnTo>
                        <a:pt x="779" y="500"/>
                      </a:lnTo>
                      <a:lnTo>
                        <a:pt x="876" y="470"/>
                      </a:lnTo>
                      <a:lnTo>
                        <a:pt x="943" y="470"/>
                      </a:lnTo>
                      <a:lnTo>
                        <a:pt x="1043" y="488"/>
                      </a:lnTo>
                      <a:lnTo>
                        <a:pt x="1037" y="524"/>
                      </a:lnTo>
                      <a:lnTo>
                        <a:pt x="1015" y="555"/>
                      </a:lnTo>
                      <a:lnTo>
                        <a:pt x="981" y="561"/>
                      </a:lnTo>
                      <a:lnTo>
                        <a:pt x="943" y="542"/>
                      </a:lnTo>
                      <a:lnTo>
                        <a:pt x="886" y="518"/>
                      </a:lnTo>
                      <a:lnTo>
                        <a:pt x="829" y="518"/>
                      </a:lnTo>
                      <a:lnTo>
                        <a:pt x="754" y="564"/>
                      </a:lnTo>
                      <a:lnTo>
                        <a:pt x="708" y="633"/>
                      </a:lnTo>
                      <a:lnTo>
                        <a:pt x="698" y="690"/>
                      </a:lnTo>
                      <a:lnTo>
                        <a:pt x="679" y="726"/>
                      </a:lnTo>
                      <a:lnTo>
                        <a:pt x="604" y="723"/>
                      </a:lnTo>
                      <a:lnTo>
                        <a:pt x="601" y="669"/>
                      </a:lnTo>
                      <a:lnTo>
                        <a:pt x="576" y="591"/>
                      </a:lnTo>
                      <a:lnTo>
                        <a:pt x="567" y="509"/>
                      </a:lnTo>
                      <a:lnTo>
                        <a:pt x="573" y="401"/>
                      </a:lnTo>
                      <a:lnTo>
                        <a:pt x="564" y="248"/>
                      </a:lnTo>
                      <a:lnTo>
                        <a:pt x="558" y="147"/>
                      </a:lnTo>
                      <a:lnTo>
                        <a:pt x="539" y="111"/>
                      </a:lnTo>
                      <a:lnTo>
                        <a:pt x="501" y="75"/>
                      </a:lnTo>
                      <a:lnTo>
                        <a:pt x="461" y="75"/>
                      </a:lnTo>
                      <a:lnTo>
                        <a:pt x="403" y="111"/>
                      </a:lnTo>
                      <a:lnTo>
                        <a:pt x="328" y="181"/>
                      </a:lnTo>
                      <a:lnTo>
                        <a:pt x="235" y="272"/>
                      </a:lnTo>
                      <a:lnTo>
                        <a:pt x="141" y="356"/>
                      </a:lnTo>
                      <a:lnTo>
                        <a:pt x="94" y="383"/>
                      </a:lnTo>
                      <a:lnTo>
                        <a:pt x="38" y="383"/>
                      </a:lnTo>
                      <a:lnTo>
                        <a:pt x="0" y="344"/>
                      </a:lnTo>
                      <a:lnTo>
                        <a:pt x="3" y="281"/>
                      </a:lnTo>
                      <a:lnTo>
                        <a:pt x="41" y="248"/>
                      </a:lnTo>
                      <a:lnTo>
                        <a:pt x="84" y="239"/>
                      </a:lnTo>
                      <a:lnTo>
                        <a:pt x="116" y="23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9" name="Freeform 28"/>
                <p:cNvSpPr>
                  <a:spLocks/>
                </p:cNvSpPr>
                <p:nvPr/>
              </p:nvSpPr>
              <p:spPr bwMode="auto">
                <a:xfrm>
                  <a:off x="4038" y="3162"/>
                  <a:ext cx="713" cy="762"/>
                </a:xfrm>
                <a:custGeom>
                  <a:avLst/>
                  <a:gdLst>
                    <a:gd name="T0" fmla="*/ 0 w 713"/>
                    <a:gd name="T1" fmla="*/ 64 h 762"/>
                    <a:gd name="T2" fmla="*/ 22 w 713"/>
                    <a:gd name="T3" fmla="*/ 16 h 762"/>
                    <a:gd name="T4" fmla="*/ 69 w 713"/>
                    <a:gd name="T5" fmla="*/ 0 h 762"/>
                    <a:gd name="T6" fmla="*/ 134 w 713"/>
                    <a:gd name="T7" fmla="*/ 7 h 762"/>
                    <a:gd name="T8" fmla="*/ 150 w 713"/>
                    <a:gd name="T9" fmla="*/ 52 h 762"/>
                    <a:gd name="T10" fmla="*/ 125 w 713"/>
                    <a:gd name="T11" fmla="*/ 227 h 762"/>
                    <a:gd name="T12" fmla="*/ 122 w 713"/>
                    <a:gd name="T13" fmla="*/ 360 h 762"/>
                    <a:gd name="T14" fmla="*/ 116 w 713"/>
                    <a:gd name="T15" fmla="*/ 435 h 762"/>
                    <a:gd name="T16" fmla="*/ 116 w 713"/>
                    <a:gd name="T17" fmla="*/ 450 h 762"/>
                    <a:gd name="T18" fmla="*/ 131 w 713"/>
                    <a:gd name="T19" fmla="*/ 524 h 762"/>
                    <a:gd name="T20" fmla="*/ 172 w 713"/>
                    <a:gd name="T21" fmla="*/ 536 h 762"/>
                    <a:gd name="T22" fmla="*/ 225 w 713"/>
                    <a:gd name="T23" fmla="*/ 524 h 762"/>
                    <a:gd name="T24" fmla="*/ 303 w 713"/>
                    <a:gd name="T25" fmla="*/ 481 h 762"/>
                    <a:gd name="T26" fmla="*/ 387 w 713"/>
                    <a:gd name="T27" fmla="*/ 460 h 762"/>
                    <a:gd name="T28" fmla="*/ 482 w 713"/>
                    <a:gd name="T29" fmla="*/ 444 h 762"/>
                    <a:gd name="T30" fmla="*/ 585 w 713"/>
                    <a:gd name="T31" fmla="*/ 432 h 762"/>
                    <a:gd name="T32" fmla="*/ 660 w 713"/>
                    <a:gd name="T33" fmla="*/ 432 h 762"/>
                    <a:gd name="T34" fmla="*/ 694 w 713"/>
                    <a:gd name="T35" fmla="*/ 441 h 762"/>
                    <a:gd name="T36" fmla="*/ 713 w 713"/>
                    <a:gd name="T37" fmla="*/ 463 h 762"/>
                    <a:gd name="T38" fmla="*/ 704 w 713"/>
                    <a:gd name="T39" fmla="*/ 496 h 762"/>
                    <a:gd name="T40" fmla="*/ 657 w 713"/>
                    <a:gd name="T41" fmla="*/ 524 h 762"/>
                    <a:gd name="T42" fmla="*/ 613 w 713"/>
                    <a:gd name="T43" fmla="*/ 563 h 762"/>
                    <a:gd name="T44" fmla="*/ 572 w 713"/>
                    <a:gd name="T45" fmla="*/ 618 h 762"/>
                    <a:gd name="T46" fmla="*/ 547 w 713"/>
                    <a:gd name="T47" fmla="*/ 663 h 762"/>
                    <a:gd name="T48" fmla="*/ 526 w 713"/>
                    <a:gd name="T49" fmla="*/ 708 h 762"/>
                    <a:gd name="T50" fmla="*/ 510 w 713"/>
                    <a:gd name="T51" fmla="*/ 762 h 762"/>
                    <a:gd name="T52" fmla="*/ 488 w 713"/>
                    <a:gd name="T53" fmla="*/ 762 h 762"/>
                    <a:gd name="T54" fmla="*/ 469 w 713"/>
                    <a:gd name="T55" fmla="*/ 741 h 762"/>
                    <a:gd name="T56" fmla="*/ 462 w 713"/>
                    <a:gd name="T57" fmla="*/ 681 h 762"/>
                    <a:gd name="T58" fmla="*/ 507 w 713"/>
                    <a:gd name="T59" fmla="*/ 627 h 762"/>
                    <a:gd name="T60" fmla="*/ 566 w 713"/>
                    <a:gd name="T61" fmla="*/ 563 h 762"/>
                    <a:gd name="T62" fmla="*/ 622 w 713"/>
                    <a:gd name="T63" fmla="*/ 515 h 762"/>
                    <a:gd name="T64" fmla="*/ 647 w 713"/>
                    <a:gd name="T65" fmla="*/ 499 h 762"/>
                    <a:gd name="T66" fmla="*/ 657 w 713"/>
                    <a:gd name="T67" fmla="*/ 478 h 762"/>
                    <a:gd name="T68" fmla="*/ 632 w 713"/>
                    <a:gd name="T69" fmla="*/ 463 h 762"/>
                    <a:gd name="T70" fmla="*/ 547 w 713"/>
                    <a:gd name="T71" fmla="*/ 463 h 762"/>
                    <a:gd name="T72" fmla="*/ 440 w 713"/>
                    <a:gd name="T73" fmla="*/ 481 h 762"/>
                    <a:gd name="T74" fmla="*/ 356 w 713"/>
                    <a:gd name="T75" fmla="*/ 509 h 762"/>
                    <a:gd name="T76" fmla="*/ 265 w 713"/>
                    <a:gd name="T77" fmla="*/ 560 h 762"/>
                    <a:gd name="T78" fmla="*/ 187 w 713"/>
                    <a:gd name="T79" fmla="*/ 596 h 762"/>
                    <a:gd name="T80" fmla="*/ 103 w 713"/>
                    <a:gd name="T81" fmla="*/ 599 h 762"/>
                    <a:gd name="T82" fmla="*/ 69 w 713"/>
                    <a:gd name="T83" fmla="*/ 587 h 762"/>
                    <a:gd name="T84" fmla="*/ 50 w 713"/>
                    <a:gd name="T85" fmla="*/ 542 h 762"/>
                    <a:gd name="T86" fmla="*/ 37 w 713"/>
                    <a:gd name="T87" fmla="*/ 478 h 762"/>
                    <a:gd name="T88" fmla="*/ 31 w 713"/>
                    <a:gd name="T89" fmla="*/ 360 h 762"/>
                    <a:gd name="T90" fmla="*/ 19 w 713"/>
                    <a:gd name="T91" fmla="*/ 151 h 762"/>
                    <a:gd name="T92" fmla="*/ 0 w 713"/>
                    <a:gd name="T93" fmla="*/ 64 h 7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13"/>
                    <a:gd name="T142" fmla="*/ 0 h 762"/>
                    <a:gd name="T143" fmla="*/ 713 w 713"/>
                    <a:gd name="T144" fmla="*/ 762 h 762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13" h="762">
                      <a:moveTo>
                        <a:pt x="0" y="64"/>
                      </a:moveTo>
                      <a:lnTo>
                        <a:pt x="22" y="16"/>
                      </a:lnTo>
                      <a:lnTo>
                        <a:pt x="69" y="0"/>
                      </a:lnTo>
                      <a:lnTo>
                        <a:pt x="134" y="7"/>
                      </a:lnTo>
                      <a:lnTo>
                        <a:pt x="150" y="52"/>
                      </a:lnTo>
                      <a:lnTo>
                        <a:pt x="125" y="227"/>
                      </a:lnTo>
                      <a:lnTo>
                        <a:pt x="122" y="360"/>
                      </a:lnTo>
                      <a:lnTo>
                        <a:pt x="116" y="435"/>
                      </a:lnTo>
                      <a:lnTo>
                        <a:pt x="116" y="450"/>
                      </a:lnTo>
                      <a:lnTo>
                        <a:pt x="131" y="524"/>
                      </a:lnTo>
                      <a:lnTo>
                        <a:pt x="172" y="536"/>
                      </a:lnTo>
                      <a:lnTo>
                        <a:pt x="225" y="524"/>
                      </a:lnTo>
                      <a:lnTo>
                        <a:pt x="303" y="481"/>
                      </a:lnTo>
                      <a:lnTo>
                        <a:pt x="387" y="460"/>
                      </a:lnTo>
                      <a:lnTo>
                        <a:pt x="482" y="444"/>
                      </a:lnTo>
                      <a:lnTo>
                        <a:pt x="585" y="432"/>
                      </a:lnTo>
                      <a:lnTo>
                        <a:pt x="660" y="432"/>
                      </a:lnTo>
                      <a:lnTo>
                        <a:pt x="694" y="441"/>
                      </a:lnTo>
                      <a:lnTo>
                        <a:pt x="713" y="463"/>
                      </a:lnTo>
                      <a:lnTo>
                        <a:pt x="704" y="496"/>
                      </a:lnTo>
                      <a:lnTo>
                        <a:pt x="657" y="524"/>
                      </a:lnTo>
                      <a:lnTo>
                        <a:pt x="613" y="563"/>
                      </a:lnTo>
                      <a:lnTo>
                        <a:pt x="572" y="618"/>
                      </a:lnTo>
                      <a:lnTo>
                        <a:pt x="547" y="663"/>
                      </a:lnTo>
                      <a:lnTo>
                        <a:pt x="526" y="708"/>
                      </a:lnTo>
                      <a:lnTo>
                        <a:pt x="510" y="762"/>
                      </a:lnTo>
                      <a:lnTo>
                        <a:pt x="488" y="762"/>
                      </a:lnTo>
                      <a:lnTo>
                        <a:pt x="469" y="741"/>
                      </a:lnTo>
                      <a:lnTo>
                        <a:pt x="462" y="681"/>
                      </a:lnTo>
                      <a:lnTo>
                        <a:pt x="507" y="627"/>
                      </a:lnTo>
                      <a:lnTo>
                        <a:pt x="566" y="563"/>
                      </a:lnTo>
                      <a:lnTo>
                        <a:pt x="622" y="515"/>
                      </a:lnTo>
                      <a:lnTo>
                        <a:pt x="647" y="499"/>
                      </a:lnTo>
                      <a:lnTo>
                        <a:pt x="657" y="478"/>
                      </a:lnTo>
                      <a:lnTo>
                        <a:pt x="632" y="463"/>
                      </a:lnTo>
                      <a:lnTo>
                        <a:pt x="547" y="463"/>
                      </a:lnTo>
                      <a:lnTo>
                        <a:pt x="440" y="481"/>
                      </a:lnTo>
                      <a:lnTo>
                        <a:pt x="356" y="509"/>
                      </a:lnTo>
                      <a:lnTo>
                        <a:pt x="265" y="560"/>
                      </a:lnTo>
                      <a:lnTo>
                        <a:pt x="187" y="596"/>
                      </a:lnTo>
                      <a:lnTo>
                        <a:pt x="103" y="599"/>
                      </a:lnTo>
                      <a:lnTo>
                        <a:pt x="69" y="587"/>
                      </a:lnTo>
                      <a:lnTo>
                        <a:pt x="50" y="542"/>
                      </a:lnTo>
                      <a:lnTo>
                        <a:pt x="37" y="478"/>
                      </a:lnTo>
                      <a:lnTo>
                        <a:pt x="31" y="360"/>
                      </a:lnTo>
                      <a:lnTo>
                        <a:pt x="19" y="151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110" name="Group 29"/>
              <p:cNvGrpSpPr>
                <a:grpSpLocks/>
              </p:cNvGrpSpPr>
              <p:nvPr/>
            </p:nvGrpSpPr>
            <p:grpSpPr bwMode="auto">
              <a:xfrm>
                <a:off x="4864" y="3099"/>
                <a:ext cx="432" cy="877"/>
                <a:chOff x="4864" y="3099"/>
                <a:chExt cx="432" cy="877"/>
              </a:xfrm>
            </p:grpSpPr>
            <p:sp>
              <p:nvSpPr>
                <p:cNvPr id="111" name="Freeform 30"/>
                <p:cNvSpPr>
                  <a:spLocks/>
                </p:cNvSpPr>
                <p:nvPr/>
              </p:nvSpPr>
              <p:spPr bwMode="auto">
                <a:xfrm>
                  <a:off x="4956" y="3588"/>
                  <a:ext cx="340" cy="109"/>
                </a:xfrm>
                <a:custGeom>
                  <a:avLst/>
                  <a:gdLst>
                    <a:gd name="T0" fmla="*/ 340 w 340"/>
                    <a:gd name="T1" fmla="*/ 109 h 109"/>
                    <a:gd name="T2" fmla="*/ 165 w 340"/>
                    <a:gd name="T3" fmla="*/ 30 h 109"/>
                    <a:gd name="T4" fmla="*/ 48 w 340"/>
                    <a:gd name="T5" fmla="*/ 0 h 109"/>
                    <a:gd name="T6" fmla="*/ 10 w 340"/>
                    <a:gd name="T7" fmla="*/ 0 h 109"/>
                    <a:gd name="T8" fmla="*/ 0 w 340"/>
                    <a:gd name="T9" fmla="*/ 27 h 109"/>
                    <a:gd name="T10" fmla="*/ 22 w 340"/>
                    <a:gd name="T11" fmla="*/ 48 h 109"/>
                    <a:gd name="T12" fmla="*/ 70 w 340"/>
                    <a:gd name="T13" fmla="*/ 54 h 109"/>
                    <a:gd name="T14" fmla="*/ 184 w 340"/>
                    <a:gd name="T15" fmla="*/ 75 h 109"/>
                    <a:gd name="T16" fmla="*/ 340 w 340"/>
                    <a:gd name="T17" fmla="*/ 109 h 10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0"/>
                    <a:gd name="T28" fmla="*/ 0 h 109"/>
                    <a:gd name="T29" fmla="*/ 340 w 340"/>
                    <a:gd name="T30" fmla="*/ 109 h 10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0" h="109">
                      <a:moveTo>
                        <a:pt x="340" y="109"/>
                      </a:moveTo>
                      <a:lnTo>
                        <a:pt x="165" y="30"/>
                      </a:lnTo>
                      <a:lnTo>
                        <a:pt x="48" y="0"/>
                      </a:lnTo>
                      <a:lnTo>
                        <a:pt x="10" y="0"/>
                      </a:lnTo>
                      <a:lnTo>
                        <a:pt x="0" y="27"/>
                      </a:lnTo>
                      <a:lnTo>
                        <a:pt x="22" y="48"/>
                      </a:lnTo>
                      <a:lnTo>
                        <a:pt x="70" y="54"/>
                      </a:lnTo>
                      <a:lnTo>
                        <a:pt x="184" y="75"/>
                      </a:lnTo>
                      <a:lnTo>
                        <a:pt x="340" y="10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2" name="Freeform 31"/>
                <p:cNvSpPr>
                  <a:spLocks/>
                </p:cNvSpPr>
                <p:nvPr/>
              </p:nvSpPr>
              <p:spPr bwMode="auto">
                <a:xfrm>
                  <a:off x="4864" y="3685"/>
                  <a:ext cx="97" cy="291"/>
                </a:xfrm>
                <a:custGeom>
                  <a:avLst/>
                  <a:gdLst>
                    <a:gd name="T0" fmla="*/ 97 w 97"/>
                    <a:gd name="T1" fmla="*/ 291 h 291"/>
                    <a:gd name="T2" fmla="*/ 94 w 97"/>
                    <a:gd name="T3" fmla="*/ 148 h 291"/>
                    <a:gd name="T4" fmla="*/ 69 w 97"/>
                    <a:gd name="T5" fmla="*/ 39 h 291"/>
                    <a:gd name="T6" fmla="*/ 41 w 97"/>
                    <a:gd name="T7" fmla="*/ 0 h 291"/>
                    <a:gd name="T8" fmla="*/ 19 w 97"/>
                    <a:gd name="T9" fmla="*/ 0 h 291"/>
                    <a:gd name="T10" fmla="*/ 0 w 97"/>
                    <a:gd name="T11" fmla="*/ 12 h 291"/>
                    <a:gd name="T12" fmla="*/ 0 w 97"/>
                    <a:gd name="T13" fmla="*/ 54 h 291"/>
                    <a:gd name="T14" fmla="*/ 47 w 97"/>
                    <a:gd name="T15" fmla="*/ 184 h 291"/>
                    <a:gd name="T16" fmla="*/ 97 w 97"/>
                    <a:gd name="T17" fmla="*/ 291 h 2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7"/>
                    <a:gd name="T28" fmla="*/ 0 h 291"/>
                    <a:gd name="T29" fmla="*/ 97 w 97"/>
                    <a:gd name="T30" fmla="*/ 291 h 2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7" h="291">
                      <a:moveTo>
                        <a:pt x="97" y="291"/>
                      </a:moveTo>
                      <a:lnTo>
                        <a:pt x="94" y="148"/>
                      </a:lnTo>
                      <a:lnTo>
                        <a:pt x="69" y="39"/>
                      </a:lnTo>
                      <a:lnTo>
                        <a:pt x="41" y="0"/>
                      </a:lnTo>
                      <a:lnTo>
                        <a:pt x="19" y="0"/>
                      </a:lnTo>
                      <a:lnTo>
                        <a:pt x="0" y="12"/>
                      </a:lnTo>
                      <a:lnTo>
                        <a:pt x="0" y="54"/>
                      </a:lnTo>
                      <a:lnTo>
                        <a:pt x="47" y="184"/>
                      </a:lnTo>
                      <a:lnTo>
                        <a:pt x="97" y="2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5004" y="3099"/>
                  <a:ext cx="214" cy="111"/>
                </a:xfrm>
                <a:custGeom>
                  <a:avLst/>
                  <a:gdLst>
                    <a:gd name="T0" fmla="*/ 0 w 214"/>
                    <a:gd name="T1" fmla="*/ 72 h 111"/>
                    <a:gd name="T2" fmla="*/ 42 w 214"/>
                    <a:gd name="T3" fmla="*/ 30 h 111"/>
                    <a:gd name="T4" fmla="*/ 100 w 214"/>
                    <a:gd name="T5" fmla="*/ 3 h 111"/>
                    <a:gd name="T6" fmla="*/ 166 w 214"/>
                    <a:gd name="T7" fmla="*/ 0 h 111"/>
                    <a:gd name="T8" fmla="*/ 214 w 214"/>
                    <a:gd name="T9" fmla="*/ 9 h 111"/>
                    <a:gd name="T10" fmla="*/ 138 w 214"/>
                    <a:gd name="T11" fmla="*/ 18 h 111"/>
                    <a:gd name="T12" fmla="*/ 109 w 214"/>
                    <a:gd name="T13" fmla="*/ 36 h 111"/>
                    <a:gd name="T14" fmla="*/ 81 w 214"/>
                    <a:gd name="T15" fmla="*/ 63 h 111"/>
                    <a:gd name="T16" fmla="*/ 68 w 214"/>
                    <a:gd name="T17" fmla="*/ 93 h 111"/>
                    <a:gd name="T18" fmla="*/ 42 w 214"/>
                    <a:gd name="T19" fmla="*/ 111 h 111"/>
                    <a:gd name="T20" fmla="*/ 10 w 214"/>
                    <a:gd name="T21" fmla="*/ 108 h 111"/>
                    <a:gd name="T22" fmla="*/ 0 w 214"/>
                    <a:gd name="T23" fmla="*/ 72 h 1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"/>
                    <a:gd name="T37" fmla="*/ 0 h 111"/>
                    <a:gd name="T38" fmla="*/ 214 w 214"/>
                    <a:gd name="T39" fmla="*/ 111 h 1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" h="111">
                      <a:moveTo>
                        <a:pt x="0" y="72"/>
                      </a:moveTo>
                      <a:lnTo>
                        <a:pt x="42" y="30"/>
                      </a:lnTo>
                      <a:lnTo>
                        <a:pt x="100" y="3"/>
                      </a:lnTo>
                      <a:lnTo>
                        <a:pt x="166" y="0"/>
                      </a:lnTo>
                      <a:lnTo>
                        <a:pt x="214" y="9"/>
                      </a:lnTo>
                      <a:lnTo>
                        <a:pt x="138" y="18"/>
                      </a:lnTo>
                      <a:lnTo>
                        <a:pt x="109" y="36"/>
                      </a:lnTo>
                      <a:lnTo>
                        <a:pt x="81" y="63"/>
                      </a:lnTo>
                      <a:lnTo>
                        <a:pt x="68" y="93"/>
                      </a:lnTo>
                      <a:lnTo>
                        <a:pt x="42" y="111"/>
                      </a:lnTo>
                      <a:lnTo>
                        <a:pt x="1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spcBef>
                      <a:spcPct val="50000"/>
                    </a:spcBef>
                  </a:pPr>
                  <a:endParaRPr lang="en-US" sz="2800">
                    <a:solidFill>
                      <a:srgbClr val="FFFFFF"/>
                    </a:solidFill>
                  </a:endParaRPr>
                </a:p>
              </p:txBody>
            </p:sp>
          </p:grpSp>
        </p:grpSp>
      </p:grpSp>
      <p:grpSp>
        <p:nvGrpSpPr>
          <p:cNvPr id="90" name="Group 89"/>
          <p:cNvGrpSpPr>
            <a:grpSpLocks noChangeAspect="1"/>
          </p:cNvGrpSpPr>
          <p:nvPr/>
        </p:nvGrpSpPr>
        <p:grpSpPr bwMode="auto">
          <a:xfrm>
            <a:off x="106642" y="1676400"/>
            <a:ext cx="1119188" cy="1169988"/>
            <a:chOff x="4641" y="2352"/>
            <a:chExt cx="735" cy="768"/>
          </a:xfrm>
        </p:grpSpPr>
        <p:sp>
          <p:nvSpPr>
            <p:cNvPr id="91" name="Freeform 5" descr="Green marble"/>
            <p:cNvSpPr>
              <a:spLocks noChangeAspect="1"/>
            </p:cNvSpPr>
            <p:nvPr/>
          </p:nvSpPr>
          <p:spPr bwMode="auto">
            <a:xfrm rot="2360341">
              <a:off x="4656" y="2619"/>
              <a:ext cx="390" cy="309"/>
            </a:xfrm>
            <a:custGeom>
              <a:avLst/>
              <a:gdLst>
                <a:gd name="T0" fmla="*/ 0 w 2280"/>
                <a:gd name="T1" fmla="*/ 0 h 1785"/>
                <a:gd name="T2" fmla="*/ 0 w 2280"/>
                <a:gd name="T3" fmla="*/ 0 h 1785"/>
                <a:gd name="T4" fmla="*/ 0 w 2280"/>
                <a:gd name="T5" fmla="*/ 0 h 1785"/>
                <a:gd name="T6" fmla="*/ 0 w 2280"/>
                <a:gd name="T7" fmla="*/ 0 h 1785"/>
                <a:gd name="T8" fmla="*/ 0 w 2280"/>
                <a:gd name="T9" fmla="*/ 0 h 1785"/>
                <a:gd name="T10" fmla="*/ 0 w 2280"/>
                <a:gd name="T11" fmla="*/ 0 h 1785"/>
                <a:gd name="T12" fmla="*/ 0 w 2280"/>
                <a:gd name="T13" fmla="*/ 0 h 1785"/>
                <a:gd name="T14" fmla="*/ 0 w 2280"/>
                <a:gd name="T15" fmla="*/ 0 h 1785"/>
                <a:gd name="T16" fmla="*/ 0 w 2280"/>
                <a:gd name="T17" fmla="*/ 0 h 1785"/>
                <a:gd name="T18" fmla="*/ 0 w 2280"/>
                <a:gd name="T19" fmla="*/ 0 h 1785"/>
                <a:gd name="T20" fmla="*/ 0 w 2280"/>
                <a:gd name="T21" fmla="*/ 0 h 1785"/>
                <a:gd name="T22" fmla="*/ 0 w 2280"/>
                <a:gd name="T23" fmla="*/ 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en-US" sz="2800">
                <a:solidFill>
                  <a:srgbClr val="FFFFFF"/>
                </a:solidFill>
              </a:endParaRPr>
            </a:p>
          </p:txBody>
        </p:sp>
        <p:grpSp>
          <p:nvGrpSpPr>
            <p:cNvPr id="92" name="Group 6"/>
            <p:cNvGrpSpPr>
              <a:grpSpLocks noChangeAspect="1"/>
            </p:cNvGrpSpPr>
            <p:nvPr/>
          </p:nvGrpSpPr>
          <p:grpSpPr bwMode="auto">
            <a:xfrm>
              <a:off x="4703" y="2655"/>
              <a:ext cx="208" cy="170"/>
              <a:chOff x="1728" y="2064"/>
              <a:chExt cx="768" cy="672"/>
            </a:xfrm>
          </p:grpSpPr>
          <p:sp>
            <p:nvSpPr>
              <p:cNvPr id="104" name="AutoShape 7"/>
              <p:cNvSpPr>
                <a:spLocks noChangeAspect="1" noChangeArrowheads="1"/>
              </p:cNvSpPr>
              <p:nvPr/>
            </p:nvSpPr>
            <p:spPr bwMode="auto">
              <a:xfrm>
                <a:off x="1728" y="2064"/>
                <a:ext cx="768" cy="576"/>
              </a:xfrm>
              <a:prstGeom prst="horizontalScroll">
                <a:avLst>
                  <a:gd name="adj" fmla="val 12500"/>
                </a:avLst>
              </a:prstGeom>
              <a:solidFill>
                <a:srgbClr val="FFFFFF"/>
              </a:solidFill>
              <a:ln w="254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1400" baseline="-8000">
                    <a:solidFill>
                      <a:srgbClr val="000000"/>
                    </a:solidFill>
                  </a:rPr>
                  <a:t>Exit</a:t>
                </a:r>
                <a:endParaRPr lang="en-CA" altLang="en-US" sz="1400" baseline="-8000">
                  <a:solidFill>
                    <a:srgbClr val="000000"/>
                  </a:solidFill>
                </a:endParaRPr>
              </a:p>
            </p:txBody>
          </p:sp>
          <p:sp>
            <p:nvSpPr>
              <p:cNvPr id="105" name="Line 8"/>
              <p:cNvSpPr>
                <a:spLocks noChangeAspect="1" noChangeShapeType="1"/>
              </p:cNvSpPr>
              <p:nvPr/>
            </p:nvSpPr>
            <p:spPr bwMode="auto">
              <a:xfrm>
                <a:off x="2112" y="2592"/>
                <a:ext cx="0" cy="144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3" name="Oval 9"/>
            <p:cNvSpPr>
              <a:spLocks noChangeAspect="1" noChangeArrowheads="1"/>
            </p:cNvSpPr>
            <p:nvPr/>
          </p:nvSpPr>
          <p:spPr bwMode="auto">
            <a:xfrm>
              <a:off x="4641" y="2384"/>
              <a:ext cx="735" cy="736"/>
            </a:xfrm>
            <a:prstGeom prst="ellipse">
              <a:avLst/>
            </a:prstGeom>
            <a:noFill/>
            <a:ln w="63500">
              <a:solidFill>
                <a:srgbClr val="3399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endParaRPr lang="en-US" altLang="en-US" sz="3000">
                <a:solidFill>
                  <a:srgbClr val="FFFFFF"/>
                </a:solidFill>
              </a:endParaRPr>
            </a:p>
          </p:txBody>
        </p:sp>
        <p:pic>
          <p:nvPicPr>
            <p:cNvPr id="94" name="Picture 1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52" y="2540"/>
              <a:ext cx="389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5" name="Group 11"/>
            <p:cNvGrpSpPr>
              <a:grpSpLocks noChangeAspect="1"/>
            </p:cNvGrpSpPr>
            <p:nvPr/>
          </p:nvGrpSpPr>
          <p:grpSpPr bwMode="auto">
            <a:xfrm rot="2360341">
              <a:off x="4794" y="2352"/>
              <a:ext cx="342" cy="428"/>
              <a:chOff x="2227" y="1194"/>
              <a:chExt cx="1944" cy="2413"/>
            </a:xfrm>
          </p:grpSpPr>
          <p:sp>
            <p:nvSpPr>
              <p:cNvPr id="96" name="Freeform 12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1 w 600"/>
                  <a:gd name="T37" fmla="*/ 1 h 608"/>
                  <a:gd name="T38" fmla="*/ 1 w 600"/>
                  <a:gd name="T39" fmla="*/ 1 h 608"/>
                  <a:gd name="T40" fmla="*/ 1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Freeform 13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1 w 619"/>
                  <a:gd name="T7" fmla="*/ 0 h 1085"/>
                  <a:gd name="T8" fmla="*/ 1 w 619"/>
                  <a:gd name="T9" fmla="*/ 1 h 1085"/>
                  <a:gd name="T10" fmla="*/ 1 w 619"/>
                  <a:gd name="T11" fmla="*/ 1 h 1085"/>
                  <a:gd name="T12" fmla="*/ 1 w 619"/>
                  <a:gd name="T13" fmla="*/ 1 h 1085"/>
                  <a:gd name="T14" fmla="*/ 1 w 619"/>
                  <a:gd name="T15" fmla="*/ 1 h 1085"/>
                  <a:gd name="T16" fmla="*/ 1 w 619"/>
                  <a:gd name="T17" fmla="*/ 1 h 1085"/>
                  <a:gd name="T18" fmla="*/ 1 w 619"/>
                  <a:gd name="T19" fmla="*/ 1 h 1085"/>
                  <a:gd name="T20" fmla="*/ 1 w 619"/>
                  <a:gd name="T21" fmla="*/ 1 h 1085"/>
                  <a:gd name="T22" fmla="*/ 1 w 619"/>
                  <a:gd name="T23" fmla="*/ 1 h 1085"/>
                  <a:gd name="T24" fmla="*/ 1 w 619"/>
                  <a:gd name="T25" fmla="*/ 1 h 1085"/>
                  <a:gd name="T26" fmla="*/ 1 w 619"/>
                  <a:gd name="T27" fmla="*/ 1 h 1085"/>
                  <a:gd name="T28" fmla="*/ 1 w 619"/>
                  <a:gd name="T29" fmla="*/ 1 h 1085"/>
                  <a:gd name="T30" fmla="*/ 1 w 619"/>
                  <a:gd name="T31" fmla="*/ 1 h 1085"/>
                  <a:gd name="T32" fmla="*/ 1 w 619"/>
                  <a:gd name="T33" fmla="*/ 1 h 1085"/>
                  <a:gd name="T34" fmla="*/ 1 w 619"/>
                  <a:gd name="T35" fmla="*/ 1 h 1085"/>
                  <a:gd name="T36" fmla="*/ 1 w 619"/>
                  <a:gd name="T37" fmla="*/ 1 h 1085"/>
                  <a:gd name="T38" fmla="*/ 1 w 619"/>
                  <a:gd name="T39" fmla="*/ 1 h 1085"/>
                  <a:gd name="T40" fmla="*/ 0 w 619"/>
                  <a:gd name="T41" fmla="*/ 1 h 1085"/>
                  <a:gd name="T42" fmla="*/ 1 w 619"/>
                  <a:gd name="T43" fmla="*/ 1 h 1085"/>
                  <a:gd name="T44" fmla="*/ 1 w 619"/>
                  <a:gd name="T45" fmla="*/ 1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Freeform 14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91 w 782"/>
                  <a:gd name="T3" fmla="*/ 0 h 808"/>
                  <a:gd name="T4" fmla="*/ 466 w 782"/>
                  <a:gd name="T5" fmla="*/ 0 h 808"/>
                  <a:gd name="T6" fmla="*/ 982 w 782"/>
                  <a:gd name="T7" fmla="*/ 1 h 808"/>
                  <a:gd name="T8" fmla="*/ 1595 w 782"/>
                  <a:gd name="T9" fmla="*/ 1 h 808"/>
                  <a:gd name="T10" fmla="*/ 1820 w 782"/>
                  <a:gd name="T11" fmla="*/ 1 h 808"/>
                  <a:gd name="T12" fmla="*/ 1926 w 782"/>
                  <a:gd name="T13" fmla="*/ 1 h 808"/>
                  <a:gd name="T14" fmla="*/ 1942 w 782"/>
                  <a:gd name="T15" fmla="*/ 1 h 808"/>
                  <a:gd name="T16" fmla="*/ 1874 w 782"/>
                  <a:gd name="T17" fmla="*/ 1 h 808"/>
                  <a:gd name="T18" fmla="*/ 1687 w 782"/>
                  <a:gd name="T19" fmla="*/ 1 h 808"/>
                  <a:gd name="T20" fmla="*/ 1442 w 782"/>
                  <a:gd name="T21" fmla="*/ 1 h 808"/>
                  <a:gd name="T22" fmla="*/ 1265 w 782"/>
                  <a:gd name="T23" fmla="*/ 1 h 808"/>
                  <a:gd name="T24" fmla="*/ 1184 w 782"/>
                  <a:gd name="T25" fmla="*/ 1 h 808"/>
                  <a:gd name="T26" fmla="*/ 1132 w 782"/>
                  <a:gd name="T27" fmla="*/ 1 h 808"/>
                  <a:gd name="T28" fmla="*/ 1147 w 782"/>
                  <a:gd name="T29" fmla="*/ 1 h 808"/>
                  <a:gd name="T30" fmla="*/ 1161 w 782"/>
                  <a:gd name="T31" fmla="*/ 1 h 808"/>
                  <a:gd name="T32" fmla="*/ 1380 w 782"/>
                  <a:gd name="T33" fmla="*/ 1 h 808"/>
                  <a:gd name="T34" fmla="*/ 1726 w 782"/>
                  <a:gd name="T35" fmla="*/ 1 h 808"/>
                  <a:gd name="T36" fmla="*/ 1942 w 782"/>
                  <a:gd name="T37" fmla="*/ 1 h 808"/>
                  <a:gd name="T38" fmla="*/ 2171 w 782"/>
                  <a:gd name="T39" fmla="*/ 1 h 808"/>
                  <a:gd name="T40" fmla="*/ 2245 w 782"/>
                  <a:gd name="T41" fmla="*/ 1 h 808"/>
                  <a:gd name="T42" fmla="*/ 2171 w 782"/>
                  <a:gd name="T43" fmla="*/ 1 h 808"/>
                  <a:gd name="T44" fmla="*/ 2081 w 782"/>
                  <a:gd name="T45" fmla="*/ 1 h 808"/>
                  <a:gd name="T46" fmla="*/ 1926 w 782"/>
                  <a:gd name="T47" fmla="*/ 1 h 808"/>
                  <a:gd name="T48" fmla="*/ 1718 w 782"/>
                  <a:gd name="T49" fmla="*/ 1 h 808"/>
                  <a:gd name="T50" fmla="*/ 1491 w 782"/>
                  <a:gd name="T51" fmla="*/ 1 h 808"/>
                  <a:gd name="T52" fmla="*/ 1132 w 782"/>
                  <a:gd name="T53" fmla="*/ 1 h 808"/>
                  <a:gd name="T54" fmla="*/ 1019 w 782"/>
                  <a:gd name="T55" fmla="*/ 1 h 808"/>
                  <a:gd name="T56" fmla="*/ 957 w 782"/>
                  <a:gd name="T57" fmla="*/ 1 h 808"/>
                  <a:gd name="T58" fmla="*/ 957 w 782"/>
                  <a:gd name="T59" fmla="*/ 1 h 808"/>
                  <a:gd name="T60" fmla="*/ 957 w 782"/>
                  <a:gd name="T61" fmla="*/ 1 h 808"/>
                  <a:gd name="T62" fmla="*/ 1113 w 782"/>
                  <a:gd name="T63" fmla="*/ 1 h 808"/>
                  <a:gd name="T64" fmla="*/ 1345 w 782"/>
                  <a:gd name="T65" fmla="*/ 1 h 808"/>
                  <a:gd name="T66" fmla="*/ 1548 w 782"/>
                  <a:gd name="T67" fmla="*/ 1 h 808"/>
                  <a:gd name="T68" fmla="*/ 1676 w 782"/>
                  <a:gd name="T69" fmla="*/ 1 h 808"/>
                  <a:gd name="T70" fmla="*/ 1741 w 782"/>
                  <a:gd name="T71" fmla="*/ 1 h 808"/>
                  <a:gd name="T72" fmla="*/ 1718 w 782"/>
                  <a:gd name="T73" fmla="*/ 1 h 808"/>
                  <a:gd name="T74" fmla="*/ 1624 w 782"/>
                  <a:gd name="T75" fmla="*/ 1 h 808"/>
                  <a:gd name="T76" fmla="*/ 1491 w 782"/>
                  <a:gd name="T77" fmla="*/ 1 h 808"/>
                  <a:gd name="T78" fmla="*/ 1345 w 782"/>
                  <a:gd name="T79" fmla="*/ 1 h 808"/>
                  <a:gd name="T80" fmla="*/ 1027 w 782"/>
                  <a:gd name="T81" fmla="*/ 1 h 808"/>
                  <a:gd name="T82" fmla="*/ 556 w 782"/>
                  <a:gd name="T83" fmla="*/ 1 h 808"/>
                  <a:gd name="T84" fmla="*/ 200 w 782"/>
                  <a:gd name="T85" fmla="*/ 1 h 808"/>
                  <a:gd name="T86" fmla="*/ 56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Freeform 15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63019 w 992"/>
                  <a:gd name="T1" fmla="*/ 1 h 770"/>
                  <a:gd name="T2" fmla="*/ 64209 w 992"/>
                  <a:gd name="T3" fmla="*/ 1 h 770"/>
                  <a:gd name="T4" fmla="*/ 68619 w 992"/>
                  <a:gd name="T5" fmla="*/ 1 h 770"/>
                  <a:gd name="T6" fmla="*/ 74088 w 992"/>
                  <a:gd name="T7" fmla="*/ 1 h 770"/>
                  <a:gd name="T8" fmla="*/ 77327 w 992"/>
                  <a:gd name="T9" fmla="*/ 1 h 770"/>
                  <a:gd name="T10" fmla="*/ 75909 w 992"/>
                  <a:gd name="T11" fmla="*/ 1 h 770"/>
                  <a:gd name="T12" fmla="*/ 72892 w 992"/>
                  <a:gd name="T13" fmla="*/ 1 h 770"/>
                  <a:gd name="T14" fmla="*/ 66839 w 992"/>
                  <a:gd name="T15" fmla="*/ 1 h 770"/>
                  <a:gd name="T16" fmla="*/ 59371 w 992"/>
                  <a:gd name="T17" fmla="*/ 1 h 770"/>
                  <a:gd name="T18" fmla="*/ 53149 w 992"/>
                  <a:gd name="T19" fmla="*/ 1 h 770"/>
                  <a:gd name="T20" fmla="*/ 46167 w 992"/>
                  <a:gd name="T21" fmla="*/ 1 h 770"/>
                  <a:gd name="T22" fmla="*/ 39515 w 992"/>
                  <a:gd name="T23" fmla="*/ 1 h 770"/>
                  <a:gd name="T24" fmla="*/ 34464 w 992"/>
                  <a:gd name="T25" fmla="*/ 1 h 770"/>
                  <a:gd name="T26" fmla="*/ 32626 w 992"/>
                  <a:gd name="T27" fmla="*/ 1 h 770"/>
                  <a:gd name="T28" fmla="*/ 30579 w 992"/>
                  <a:gd name="T29" fmla="*/ 1 h 770"/>
                  <a:gd name="T30" fmla="*/ 28167 w 992"/>
                  <a:gd name="T31" fmla="*/ 1 h 770"/>
                  <a:gd name="T32" fmla="*/ 26368 w 992"/>
                  <a:gd name="T33" fmla="*/ 1 h 770"/>
                  <a:gd name="T34" fmla="*/ 26368 w 992"/>
                  <a:gd name="T35" fmla="*/ 1 h 770"/>
                  <a:gd name="T36" fmla="*/ 25128 w 992"/>
                  <a:gd name="T37" fmla="*/ 1 h 770"/>
                  <a:gd name="T38" fmla="*/ 21679 w 992"/>
                  <a:gd name="T39" fmla="*/ 1 h 770"/>
                  <a:gd name="T40" fmla="*/ 17422 w 992"/>
                  <a:gd name="T41" fmla="*/ 1 h 770"/>
                  <a:gd name="T42" fmla="*/ 13463 w 992"/>
                  <a:gd name="T43" fmla="*/ 1 h 770"/>
                  <a:gd name="T44" fmla="*/ 8933 w 992"/>
                  <a:gd name="T45" fmla="*/ 1 h 770"/>
                  <a:gd name="T46" fmla="*/ 2067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3079 w 992"/>
                  <a:gd name="T53" fmla="*/ 1 h 770"/>
                  <a:gd name="T54" fmla="*/ 6378 w 992"/>
                  <a:gd name="T55" fmla="*/ 1 h 770"/>
                  <a:gd name="T56" fmla="*/ 9233 w 992"/>
                  <a:gd name="T57" fmla="*/ 1 h 770"/>
                  <a:gd name="T58" fmla="*/ 14725 w 992"/>
                  <a:gd name="T59" fmla="*/ 1 h 770"/>
                  <a:gd name="T60" fmla="*/ 20054 w 992"/>
                  <a:gd name="T61" fmla="*/ 1 h 770"/>
                  <a:gd name="T62" fmla="*/ 25128 w 992"/>
                  <a:gd name="T63" fmla="*/ 1 h 770"/>
                  <a:gd name="T64" fmla="*/ 32363 w 992"/>
                  <a:gd name="T65" fmla="*/ 0 h 770"/>
                  <a:gd name="T66" fmla="*/ 32626 w 992"/>
                  <a:gd name="T67" fmla="*/ 1 h 770"/>
                  <a:gd name="T68" fmla="*/ 30985 w 992"/>
                  <a:gd name="T69" fmla="*/ 1 h 770"/>
                  <a:gd name="T70" fmla="*/ 30579 w 992"/>
                  <a:gd name="T71" fmla="*/ 1 h 770"/>
                  <a:gd name="T72" fmla="*/ 32626 w 992"/>
                  <a:gd name="T73" fmla="*/ 1 h 770"/>
                  <a:gd name="T74" fmla="*/ 36039 w 992"/>
                  <a:gd name="T75" fmla="*/ 1 h 770"/>
                  <a:gd name="T76" fmla="*/ 38936 w 992"/>
                  <a:gd name="T77" fmla="*/ 1 h 770"/>
                  <a:gd name="T78" fmla="*/ 43517 w 992"/>
                  <a:gd name="T79" fmla="*/ 1 h 770"/>
                  <a:gd name="T80" fmla="*/ 47951 w 992"/>
                  <a:gd name="T81" fmla="*/ 1 h 770"/>
                  <a:gd name="T82" fmla="*/ 52484 w 992"/>
                  <a:gd name="T83" fmla="*/ 1 h 770"/>
                  <a:gd name="T84" fmla="*/ 58451 w 992"/>
                  <a:gd name="T85" fmla="*/ 1 h 770"/>
                  <a:gd name="T86" fmla="*/ 62389 w 992"/>
                  <a:gd name="T87" fmla="*/ 1 h 770"/>
                  <a:gd name="T88" fmla="*/ 63019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Freeform 16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 w 699"/>
                  <a:gd name="T1" fmla="*/ 1 h 1216"/>
                  <a:gd name="T2" fmla="*/ 1 w 699"/>
                  <a:gd name="T3" fmla="*/ 1 h 1216"/>
                  <a:gd name="T4" fmla="*/ 1 w 699"/>
                  <a:gd name="T5" fmla="*/ 1 h 1216"/>
                  <a:gd name="T6" fmla="*/ 1 w 699"/>
                  <a:gd name="T7" fmla="*/ 1 h 1216"/>
                  <a:gd name="T8" fmla="*/ 1 w 699"/>
                  <a:gd name="T9" fmla="*/ 1 h 1216"/>
                  <a:gd name="T10" fmla="*/ 1 w 699"/>
                  <a:gd name="T11" fmla="*/ 1 h 1216"/>
                  <a:gd name="T12" fmla="*/ 1 w 699"/>
                  <a:gd name="T13" fmla="*/ 1 h 1216"/>
                  <a:gd name="T14" fmla="*/ 1 w 699"/>
                  <a:gd name="T15" fmla="*/ 1 h 1216"/>
                  <a:gd name="T16" fmla="*/ 1 w 699"/>
                  <a:gd name="T17" fmla="*/ 1 h 1216"/>
                  <a:gd name="T18" fmla="*/ 1 w 699"/>
                  <a:gd name="T19" fmla="*/ 1 h 1216"/>
                  <a:gd name="T20" fmla="*/ 1 w 699"/>
                  <a:gd name="T21" fmla="*/ 1 h 1216"/>
                  <a:gd name="T22" fmla="*/ 1 w 699"/>
                  <a:gd name="T23" fmla="*/ 1 h 1216"/>
                  <a:gd name="T24" fmla="*/ 1 w 699"/>
                  <a:gd name="T25" fmla="*/ 1 h 1216"/>
                  <a:gd name="T26" fmla="*/ 1 w 699"/>
                  <a:gd name="T27" fmla="*/ 1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1 h 1216"/>
                  <a:gd name="T74" fmla="*/ 1 w 699"/>
                  <a:gd name="T75" fmla="*/ 1 h 1216"/>
                  <a:gd name="T76" fmla="*/ 1 w 699"/>
                  <a:gd name="T77" fmla="*/ 1 h 1216"/>
                  <a:gd name="T78" fmla="*/ 1 w 699"/>
                  <a:gd name="T79" fmla="*/ 1 h 1216"/>
                  <a:gd name="T80" fmla="*/ 1 w 699"/>
                  <a:gd name="T81" fmla="*/ 1 h 1216"/>
                  <a:gd name="T82" fmla="*/ 1 w 699"/>
                  <a:gd name="T83" fmla="*/ 1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Freeform 17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1 w 915"/>
                  <a:gd name="T13" fmla="*/ 1 h 1139"/>
                  <a:gd name="T14" fmla="*/ 1 w 915"/>
                  <a:gd name="T15" fmla="*/ 1 h 1139"/>
                  <a:gd name="T16" fmla="*/ 1 w 915"/>
                  <a:gd name="T17" fmla="*/ 1 h 1139"/>
                  <a:gd name="T18" fmla="*/ 1 w 915"/>
                  <a:gd name="T19" fmla="*/ 1 h 1139"/>
                  <a:gd name="T20" fmla="*/ 1 w 915"/>
                  <a:gd name="T21" fmla="*/ 1 h 1139"/>
                  <a:gd name="T22" fmla="*/ 1 w 915"/>
                  <a:gd name="T23" fmla="*/ 1 h 1139"/>
                  <a:gd name="T24" fmla="*/ 1 w 915"/>
                  <a:gd name="T25" fmla="*/ 1 h 1139"/>
                  <a:gd name="T26" fmla="*/ 1 w 915"/>
                  <a:gd name="T27" fmla="*/ 1 h 1139"/>
                  <a:gd name="T28" fmla="*/ 1 w 915"/>
                  <a:gd name="T29" fmla="*/ 1 h 1139"/>
                  <a:gd name="T30" fmla="*/ 1 w 915"/>
                  <a:gd name="T31" fmla="*/ 1 h 1139"/>
                  <a:gd name="T32" fmla="*/ 1 w 915"/>
                  <a:gd name="T33" fmla="*/ 1 h 1139"/>
                  <a:gd name="T34" fmla="*/ 1 w 915"/>
                  <a:gd name="T35" fmla="*/ 1 h 1139"/>
                  <a:gd name="T36" fmla="*/ 1 w 915"/>
                  <a:gd name="T37" fmla="*/ 1 h 1139"/>
                  <a:gd name="T38" fmla="*/ 1 w 915"/>
                  <a:gd name="T39" fmla="*/ 1 h 1139"/>
                  <a:gd name="T40" fmla="*/ 1 w 915"/>
                  <a:gd name="T41" fmla="*/ 1 h 1139"/>
                  <a:gd name="T42" fmla="*/ 1 w 915"/>
                  <a:gd name="T43" fmla="*/ 1 h 1139"/>
                  <a:gd name="T44" fmla="*/ 1 w 915"/>
                  <a:gd name="T45" fmla="*/ 1 h 1139"/>
                  <a:gd name="T46" fmla="*/ 1 w 915"/>
                  <a:gd name="T47" fmla="*/ 0 h 1139"/>
                  <a:gd name="T48" fmla="*/ 1 w 915"/>
                  <a:gd name="T49" fmla="*/ 1 h 1139"/>
                  <a:gd name="T50" fmla="*/ 1 w 915"/>
                  <a:gd name="T51" fmla="*/ 1 h 1139"/>
                  <a:gd name="T52" fmla="*/ 1 w 915"/>
                  <a:gd name="T53" fmla="*/ 1 h 1139"/>
                  <a:gd name="T54" fmla="*/ 1 w 915"/>
                  <a:gd name="T55" fmla="*/ 1 h 1139"/>
                  <a:gd name="T56" fmla="*/ 1 w 915"/>
                  <a:gd name="T57" fmla="*/ 1 h 1139"/>
                  <a:gd name="T58" fmla="*/ 1 w 915"/>
                  <a:gd name="T59" fmla="*/ 1 h 1139"/>
                  <a:gd name="T60" fmla="*/ 1 w 915"/>
                  <a:gd name="T61" fmla="*/ 1 h 1139"/>
                  <a:gd name="T62" fmla="*/ 1 w 915"/>
                  <a:gd name="T63" fmla="*/ 1 h 1139"/>
                  <a:gd name="T64" fmla="*/ 1 w 915"/>
                  <a:gd name="T65" fmla="*/ 1 h 1139"/>
                  <a:gd name="T66" fmla="*/ 1 w 915"/>
                  <a:gd name="T67" fmla="*/ 1 h 1139"/>
                  <a:gd name="T68" fmla="*/ 1 w 915"/>
                  <a:gd name="T69" fmla="*/ 1 h 1139"/>
                  <a:gd name="T70" fmla="*/ 1 w 915"/>
                  <a:gd name="T71" fmla="*/ 1 h 1139"/>
                  <a:gd name="T72" fmla="*/ 1 w 915"/>
                  <a:gd name="T73" fmla="*/ 1 h 1139"/>
                  <a:gd name="T74" fmla="*/ 1 w 915"/>
                  <a:gd name="T75" fmla="*/ 1 h 1139"/>
                  <a:gd name="T76" fmla="*/ 1 w 915"/>
                  <a:gd name="T77" fmla="*/ 1 h 1139"/>
                  <a:gd name="T78" fmla="*/ 1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spcBef>
                    <a:spcPct val="50000"/>
                  </a:spcBef>
                </a:pPr>
                <a:endParaRPr lang="en-US" sz="28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123" name="Text Box 3"/>
          <p:cNvSpPr txBox="1">
            <a:spLocks noChangeArrowheads="1"/>
          </p:cNvSpPr>
          <p:nvPr/>
        </p:nvSpPr>
        <p:spPr bwMode="auto">
          <a:xfrm>
            <a:off x="1295400" y="1683603"/>
            <a:ext cx="95250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When to exit?</a:t>
            </a:r>
          </a:p>
          <a:p>
            <a:pPr eaLnBrk="1" hangingPunct="1">
              <a:buFontTx/>
              <a:buNone/>
            </a:pPr>
            <a:r>
              <a:rPr lang="en-US" sz="2400" dirty="0">
                <a:solidFill>
                  <a:srgbClr val="FFFFFF"/>
                </a:solidFill>
              </a:rPr>
              <a:t>    A simple path never uses a node more than once </a:t>
            </a:r>
          </a:p>
          <a:p>
            <a:pPr eaLnBrk="1" hangingPunct="1">
              <a:buFontTx/>
              <a:buNone/>
            </a:pPr>
            <a:r>
              <a:rPr lang="en-US" sz="2400" dirty="0">
                <a:solidFill>
                  <a:srgbClr val="FFFFFF"/>
                </a:solidFill>
              </a:rPr>
              <a:t>    and so does not have more than </a:t>
            </a:r>
            <a:r>
              <a:rPr lang="en-US" sz="2400" i="1" dirty="0">
                <a:solidFill>
                  <a:srgbClr val="FF9900"/>
                </a:solidFill>
              </a:rPr>
              <a:t>l=n-1</a:t>
            </a:r>
            <a:r>
              <a:rPr lang="en-US" sz="2400" dirty="0">
                <a:solidFill>
                  <a:srgbClr val="FFFFFF"/>
                </a:solidFill>
              </a:rPr>
              <a:t>.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317398" y="3046759"/>
            <a:ext cx="3312958" cy="79406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for all  </a:t>
            </a:r>
            <a:r>
              <a:rPr lang="en-US" sz="2400" dirty="0" err="1">
                <a:solidFill>
                  <a:srgbClr val="FF9900"/>
                </a:solidFill>
              </a:rPr>
              <a:t>u,v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 err="1">
                <a:solidFill>
                  <a:srgbClr val="FF9900"/>
                </a:solidFill>
              </a:rPr>
              <a:t>Verticies</a:t>
            </a:r>
            <a:endParaRPr lang="en-US" sz="24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400" dirty="0">
                <a:solidFill>
                  <a:srgbClr val="FF9900"/>
                </a:solidFill>
              </a:rPr>
              <a:t>    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</a:t>
            </a:r>
            <a:r>
              <a:rPr lang="en-US" sz="2400" dirty="0" err="1">
                <a:solidFill>
                  <a:srgbClr val="FF9900"/>
                </a:solidFill>
              </a:rPr>
              <a:t>u,v</a:t>
            </a:r>
            <a:r>
              <a:rPr lang="en-US" sz="2400" dirty="0">
                <a:solidFill>
                  <a:srgbClr val="FF9900"/>
                </a:solidFill>
              </a:rPr>
              <a:t>] = 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</a:t>
            </a:r>
            <a:r>
              <a:rPr lang="en-US" sz="2400" dirty="0" err="1">
                <a:solidFill>
                  <a:srgbClr val="FF9900"/>
                </a:solidFill>
              </a:rPr>
              <a:t>u,v,n</a:t>
            </a:r>
            <a:r>
              <a:rPr lang="en-US" sz="2400" dirty="0">
                <a:solidFill>
                  <a:srgbClr val="FF9900"/>
                </a:solidFill>
              </a:rPr>
              <a:t>] </a:t>
            </a:r>
          </a:p>
        </p:txBody>
      </p:sp>
    </p:spTree>
    <p:extLst>
      <p:ext uri="{BB962C8B-B14F-4D97-AF65-F5344CB8AC3E}">
        <p14:creationId xmlns:p14="http://schemas.microsoft.com/office/powerpoint/2010/main" val="1699394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6803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6834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6838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9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0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1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2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3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35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6836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7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76804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.</a:t>
            </a:r>
          </a:p>
        </p:txBody>
      </p:sp>
      <p:sp>
        <p:nvSpPr>
          <p:cNvPr id="76805" name="Rectangle 16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6806" name="Text Box 17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  <p:sp>
        <p:nvSpPr>
          <p:cNvPr id="76807" name="Rectangle 18"/>
          <p:cNvSpPr>
            <a:spLocks noChangeArrowheads="1"/>
          </p:cNvSpPr>
          <p:nvPr/>
        </p:nvSpPr>
        <p:spPr bwMode="auto">
          <a:xfrm>
            <a:off x="3459163" y="2971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3</a:t>
            </a:r>
            <a:r>
              <a:rPr lang="en-US" altLang="en-US" baseline="-25000"/>
              <a:t> </a:t>
            </a:r>
            <a:r>
              <a:rPr lang="en-US" altLang="en-US"/>
              <a:t>to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6808" name="Text Box 19"/>
          <p:cNvSpPr txBox="1">
            <a:spLocks noChangeArrowheads="1"/>
          </p:cNvSpPr>
          <p:nvPr/>
        </p:nvSpPr>
        <p:spPr bwMode="auto">
          <a:xfrm>
            <a:off x="8167688" y="29908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sp>
        <p:nvSpPr>
          <p:cNvPr id="76809" name="Rectangle 20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“Best path from </a:t>
            </a:r>
            <a:r>
              <a:rPr lang="en-US" altLang="en-US" i="1"/>
              <a:t>v</a:t>
            </a:r>
            <a:r>
              <a:rPr lang="en-US" altLang="en-US" i="1" baseline="-25000"/>
              <a:t>21</a:t>
            </a:r>
            <a:r>
              <a:rPr lang="en-US" altLang="en-US" baseline="-25000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?”</a:t>
            </a:r>
            <a:endParaRPr lang="en-US" altLang="en-US" sz="4400"/>
          </a:p>
        </p:txBody>
      </p:sp>
      <p:sp>
        <p:nvSpPr>
          <p:cNvPr id="76810" name="Text Box 21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No</a:t>
            </a:r>
          </a:p>
        </p:txBody>
      </p:sp>
      <p:grpSp>
        <p:nvGrpSpPr>
          <p:cNvPr id="5" name="Group 115"/>
          <p:cNvGrpSpPr>
            <a:grpSpLocks/>
          </p:cNvGrpSpPr>
          <p:nvPr/>
        </p:nvGrpSpPr>
        <p:grpSpPr bwMode="auto">
          <a:xfrm>
            <a:off x="1676400" y="3733800"/>
            <a:ext cx="1090613" cy="2514600"/>
            <a:chOff x="1056" y="2352"/>
            <a:chExt cx="687" cy="1584"/>
          </a:xfrm>
        </p:grpSpPr>
        <p:grpSp>
          <p:nvGrpSpPr>
            <p:cNvPr id="76817" name="Group 95"/>
            <p:cNvGrpSpPr>
              <a:grpSpLocks/>
            </p:cNvGrpSpPr>
            <p:nvPr/>
          </p:nvGrpSpPr>
          <p:grpSpPr bwMode="auto">
            <a:xfrm>
              <a:off x="1335" y="2352"/>
              <a:ext cx="340" cy="576"/>
              <a:chOff x="3309" y="2976"/>
              <a:chExt cx="484" cy="1010"/>
            </a:xfrm>
          </p:grpSpPr>
          <p:sp>
            <p:nvSpPr>
              <p:cNvPr id="76819" name="Freeform 9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20" name="Group 9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6821" name="Freeform 9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22" name="Freeform 9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23" name="Freeform 10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24" name="Freeform 10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25" name="Freeform 10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26" name="Freeform 10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27" name="Freeform 10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28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6829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6830" name="Oval 10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6831" name="Oval 10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6832" name="Oval 10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76833" name="Oval 11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6818" name="Freeform 111"/>
            <p:cNvSpPr>
              <a:spLocks/>
            </p:cNvSpPr>
            <p:nvPr/>
          </p:nvSpPr>
          <p:spPr bwMode="auto">
            <a:xfrm>
              <a:off x="1056" y="2432"/>
              <a:ext cx="687" cy="1504"/>
            </a:xfrm>
            <a:custGeom>
              <a:avLst/>
              <a:gdLst>
                <a:gd name="T0" fmla="*/ 687 w 687"/>
                <a:gd name="T1" fmla="*/ 0 h 1504"/>
                <a:gd name="T2" fmla="*/ 560 w 687"/>
                <a:gd name="T3" fmla="*/ 505 h 1504"/>
                <a:gd name="T4" fmla="*/ 87 w 687"/>
                <a:gd name="T5" fmla="*/ 736 h 1504"/>
                <a:gd name="T6" fmla="*/ 39 w 687"/>
                <a:gd name="T7" fmla="*/ 1504 h 150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7"/>
                <a:gd name="T13" fmla="*/ 0 h 1504"/>
                <a:gd name="T14" fmla="*/ 687 w 687"/>
                <a:gd name="T15" fmla="*/ 1504 h 150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7" h="1504">
                  <a:moveTo>
                    <a:pt x="687" y="0"/>
                  </a:moveTo>
                  <a:cubicBezTo>
                    <a:pt x="666" y="84"/>
                    <a:pt x="660" y="382"/>
                    <a:pt x="560" y="505"/>
                  </a:cubicBezTo>
                  <a:cubicBezTo>
                    <a:pt x="460" y="628"/>
                    <a:pt x="174" y="570"/>
                    <a:pt x="87" y="736"/>
                  </a:cubicBezTo>
                  <a:cubicBezTo>
                    <a:pt x="0" y="902"/>
                    <a:pt x="83" y="1232"/>
                    <a:pt x="39" y="150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" name="Group 117"/>
          <p:cNvGrpSpPr>
            <a:grpSpLocks/>
          </p:cNvGrpSpPr>
          <p:nvPr/>
        </p:nvGrpSpPr>
        <p:grpSpPr bwMode="auto">
          <a:xfrm>
            <a:off x="3657600" y="3581400"/>
            <a:ext cx="5181600" cy="579438"/>
            <a:chOff x="2304" y="2256"/>
            <a:chExt cx="3264" cy="365"/>
          </a:xfrm>
        </p:grpSpPr>
        <p:sp>
          <p:nvSpPr>
            <p:cNvPr id="76815" name="Rectangle 113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76816" name="Text Box 114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  <p:sp>
        <p:nvSpPr>
          <p:cNvPr id="76813" name="Rectangle 118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546360" name="Text Box 120"/>
          <p:cNvSpPr txBox="1">
            <a:spLocks noChangeArrowheads="1"/>
          </p:cNvSpPr>
          <p:nvPr/>
        </p:nvSpPr>
        <p:spPr bwMode="auto">
          <a:xfrm>
            <a:off x="8402638" y="3581400"/>
            <a:ext cx="817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Yes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46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46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36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27" name="Text Box 14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grpSp>
        <p:nvGrpSpPr>
          <p:cNvPr id="77828" name="Group 39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78003" name="Rectangle 40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78004" name="Text Box 41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>
                  <a:solidFill>
                    <a:schemeClr val="accent1"/>
                  </a:solidFill>
                </a:rPr>
                <a:t> </a:t>
              </a:r>
              <a:r>
                <a:rPr lang="en-US" altLang="en-US" i="1"/>
                <a:t>i</a:t>
              </a:r>
            </a:p>
          </p:txBody>
        </p:sp>
      </p:grpSp>
      <p:sp>
        <p:nvSpPr>
          <p:cNvPr id="77829" name="Rectangle 42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grpSp>
        <p:nvGrpSpPr>
          <p:cNvPr id="3" name="Group 205"/>
          <p:cNvGrpSpPr>
            <a:grpSpLocks/>
          </p:cNvGrpSpPr>
          <p:nvPr/>
        </p:nvGrpSpPr>
        <p:grpSpPr bwMode="auto">
          <a:xfrm>
            <a:off x="152400" y="2971800"/>
            <a:ext cx="2825750" cy="3886200"/>
            <a:chOff x="2012" y="1632"/>
            <a:chExt cx="1780" cy="2448"/>
          </a:xfrm>
        </p:grpSpPr>
        <p:grpSp>
          <p:nvGrpSpPr>
            <p:cNvPr id="77843" name="Group 45"/>
            <p:cNvGrpSpPr>
              <a:grpSpLocks/>
            </p:cNvGrpSpPr>
            <p:nvPr/>
          </p:nvGrpSpPr>
          <p:grpSpPr bwMode="auto">
            <a:xfrm>
              <a:off x="3216" y="2016"/>
              <a:ext cx="340" cy="576"/>
              <a:chOff x="3309" y="2976"/>
              <a:chExt cx="484" cy="1010"/>
            </a:xfrm>
          </p:grpSpPr>
          <p:sp>
            <p:nvSpPr>
              <p:cNvPr id="77988" name="Freeform 4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989" name="Group 4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90" name="Freeform 4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91" name="Freeform 4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92" name="Freeform 5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93" name="Freeform 5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94" name="Freeform 5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95" name="Freeform 5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96" name="Freeform 5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97" name="Oval 5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98" name="Oval 5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99" name="Oval 5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000" name="Oval 5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001" name="Oval 5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8002" name="Oval 6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44" name="Group 61"/>
            <p:cNvGrpSpPr>
              <a:grpSpLocks/>
            </p:cNvGrpSpPr>
            <p:nvPr/>
          </p:nvGrpSpPr>
          <p:grpSpPr bwMode="auto">
            <a:xfrm>
              <a:off x="2976" y="2544"/>
              <a:ext cx="340" cy="576"/>
              <a:chOff x="3309" y="2976"/>
              <a:chExt cx="484" cy="1010"/>
            </a:xfrm>
          </p:grpSpPr>
          <p:sp>
            <p:nvSpPr>
              <p:cNvPr id="77973" name="Freeform 6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974" name="Group 6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75" name="Freeform 6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76" name="Freeform 6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77" name="Freeform 6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78" name="Freeform 6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79" name="Freeform 6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80" name="Freeform 6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81" name="Freeform 7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82" name="Oval 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83" name="Oval 7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84" name="Oval 7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85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86" name="Oval 7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987" name="Oval 7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45" name="Group 77"/>
            <p:cNvGrpSpPr>
              <a:grpSpLocks/>
            </p:cNvGrpSpPr>
            <p:nvPr/>
          </p:nvGrpSpPr>
          <p:grpSpPr bwMode="auto">
            <a:xfrm>
              <a:off x="2736" y="3024"/>
              <a:ext cx="340" cy="576"/>
              <a:chOff x="3309" y="2976"/>
              <a:chExt cx="484" cy="1010"/>
            </a:xfrm>
          </p:grpSpPr>
          <p:sp>
            <p:nvSpPr>
              <p:cNvPr id="77958" name="Freeform 7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959" name="Group 7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60" name="Freeform 8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61" name="Freeform 8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62" name="Freeform 8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63" name="Freeform 8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64" name="Freeform 8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65" name="Freeform 8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66" name="Freeform 8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67" name="Oval 8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68" name="Oval 8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69" name="Oval 8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70" name="Oval 9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71" name="Oval 9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972" name="Oval 9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46" name="Group 93"/>
            <p:cNvGrpSpPr>
              <a:grpSpLocks/>
            </p:cNvGrpSpPr>
            <p:nvPr/>
          </p:nvGrpSpPr>
          <p:grpSpPr bwMode="auto">
            <a:xfrm>
              <a:off x="2636" y="3504"/>
              <a:ext cx="340" cy="576"/>
              <a:chOff x="3309" y="2976"/>
              <a:chExt cx="484" cy="1010"/>
            </a:xfrm>
          </p:grpSpPr>
          <p:sp>
            <p:nvSpPr>
              <p:cNvPr id="77943" name="Freeform 9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944" name="Group 9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45" name="Freeform 9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46" name="Freeform 9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47" name="Freeform 9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48" name="Freeform 9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49" name="Freeform 10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50" name="Freeform 10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51" name="Freeform 10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52" name="Oval 10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53" name="Oval 10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54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55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56" name="Oval 10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957" name="Oval 10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47" name="Group 109"/>
            <p:cNvGrpSpPr>
              <a:grpSpLocks/>
            </p:cNvGrpSpPr>
            <p:nvPr/>
          </p:nvGrpSpPr>
          <p:grpSpPr bwMode="auto">
            <a:xfrm>
              <a:off x="2012" y="3072"/>
              <a:ext cx="340" cy="576"/>
              <a:chOff x="3309" y="2976"/>
              <a:chExt cx="484" cy="1010"/>
            </a:xfrm>
          </p:grpSpPr>
          <p:sp>
            <p:nvSpPr>
              <p:cNvPr id="77928" name="Freeform 11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929" name="Group 11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30" name="Freeform 11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1" name="Freeform 11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2" name="Freeform 11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3" name="Freeform 11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4" name="Freeform 11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5" name="Freeform 11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6" name="Freeform 11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7" name="Oval 1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38" name="Oval 1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39" name="Oval 1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40" name="Oval 12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41" name="Oval 12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942" name="Oval 12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48" name="Group 125"/>
            <p:cNvGrpSpPr>
              <a:grpSpLocks/>
            </p:cNvGrpSpPr>
            <p:nvPr/>
          </p:nvGrpSpPr>
          <p:grpSpPr bwMode="auto">
            <a:xfrm>
              <a:off x="2348" y="2592"/>
              <a:ext cx="340" cy="576"/>
              <a:chOff x="3309" y="2976"/>
              <a:chExt cx="484" cy="1010"/>
            </a:xfrm>
          </p:grpSpPr>
          <p:sp>
            <p:nvSpPr>
              <p:cNvPr id="77913" name="Freeform 12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914" name="Group 12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15" name="Freeform 12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16" name="Freeform 12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17" name="Freeform 13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18" name="Freeform 13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19" name="Freeform 13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20" name="Freeform 13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21" name="Freeform 13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22" name="Oval 13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23" name="Oval 13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24" name="Oval 13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25" name="Oval 13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26" name="Oval 13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927" name="Oval 14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49" name="Group 141"/>
            <p:cNvGrpSpPr>
              <a:grpSpLocks/>
            </p:cNvGrpSpPr>
            <p:nvPr/>
          </p:nvGrpSpPr>
          <p:grpSpPr bwMode="auto">
            <a:xfrm>
              <a:off x="2592" y="2112"/>
              <a:ext cx="340" cy="576"/>
              <a:chOff x="3309" y="2976"/>
              <a:chExt cx="484" cy="1010"/>
            </a:xfrm>
          </p:grpSpPr>
          <p:sp>
            <p:nvSpPr>
              <p:cNvPr id="77898" name="Freeform 14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99" name="Group 14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00" name="Freeform 14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1" name="Freeform 14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2" name="Freeform 14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3" name="Freeform 14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4" name="Freeform 14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5" name="Freeform 14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6" name="Freeform 15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7" name="Oval 1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08" name="Oval 1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09" name="Oval 1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10" name="Oval 1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911" name="Oval 15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912" name="Oval 15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50" name="Group 157"/>
            <p:cNvGrpSpPr>
              <a:grpSpLocks/>
            </p:cNvGrpSpPr>
            <p:nvPr/>
          </p:nvGrpSpPr>
          <p:grpSpPr bwMode="auto">
            <a:xfrm>
              <a:off x="2688" y="1632"/>
              <a:ext cx="340" cy="576"/>
              <a:chOff x="3309" y="2976"/>
              <a:chExt cx="484" cy="1010"/>
            </a:xfrm>
          </p:grpSpPr>
          <p:sp>
            <p:nvSpPr>
              <p:cNvPr id="77883" name="Freeform 15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84" name="Group 15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885" name="Freeform 16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86" name="Freeform 16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87" name="Freeform 16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88" name="Freeform 16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89" name="Freeform 16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90" name="Freeform 16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91" name="Freeform 16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92" name="Oval 16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93" name="Oval 1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94" name="Oval 1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95" name="Oval 1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96" name="Oval 17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897" name="Oval 17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51" name="Group 173"/>
            <p:cNvGrpSpPr>
              <a:grpSpLocks/>
            </p:cNvGrpSpPr>
            <p:nvPr/>
          </p:nvGrpSpPr>
          <p:grpSpPr bwMode="auto">
            <a:xfrm>
              <a:off x="2112" y="2064"/>
              <a:ext cx="340" cy="576"/>
              <a:chOff x="3309" y="2976"/>
              <a:chExt cx="484" cy="1010"/>
            </a:xfrm>
          </p:grpSpPr>
          <p:sp>
            <p:nvSpPr>
              <p:cNvPr id="77868" name="Freeform 17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69" name="Group 17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870" name="Freeform 17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1" name="Freeform 17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2" name="Freeform 17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3" name="Freeform 17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4" name="Freeform 18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5" name="Freeform 18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6" name="Freeform 18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7" name="Oval 18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78" name="Oval 18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79" name="Oval 18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80" name="Oval 18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81" name="Oval 18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882" name="Oval 18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7852" name="Group 189"/>
            <p:cNvGrpSpPr>
              <a:grpSpLocks/>
            </p:cNvGrpSpPr>
            <p:nvPr/>
          </p:nvGrpSpPr>
          <p:grpSpPr bwMode="auto">
            <a:xfrm>
              <a:off x="3452" y="3072"/>
              <a:ext cx="340" cy="576"/>
              <a:chOff x="3309" y="2976"/>
              <a:chExt cx="484" cy="1010"/>
            </a:xfrm>
          </p:grpSpPr>
          <p:sp>
            <p:nvSpPr>
              <p:cNvPr id="77853" name="Freeform 19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54" name="Group 19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855" name="Freeform 19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56" name="Freeform 19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57" name="Freeform 19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58" name="Freeform 19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59" name="Freeform 19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60" name="Freeform 19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61" name="Freeform 19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62" name="Oval 19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63" name="Oval 20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64" name="Oval 20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65" name="Oval 20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7866" name="Oval 20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7867" name="Oval 20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547471" name="Text Box 207"/>
          <p:cNvSpPr txBox="1">
            <a:spLocks noChangeArrowheads="1"/>
          </p:cNvSpPr>
          <p:nvPr/>
        </p:nvSpPr>
        <p:spPr bwMode="auto">
          <a:xfrm>
            <a:off x="3962400" y="2590800"/>
            <a:ext cx="3886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Assign one friend </a:t>
            </a:r>
            <a:br>
              <a:rPr lang="en-US" altLang="en-US"/>
            </a:br>
            <a:r>
              <a:rPr lang="en-US" altLang="en-US"/>
              <a:t>to each </a:t>
            </a:r>
            <a:r>
              <a:rPr lang="en-US" altLang="en-US">
                <a:solidFill>
                  <a:schemeClr val="accent1"/>
                </a:solidFill>
              </a:rPr>
              <a:t>sub-Instance.</a:t>
            </a:r>
            <a:endParaRPr lang="en-US" altLang="en-US"/>
          </a:p>
        </p:txBody>
      </p:sp>
      <p:grpSp>
        <p:nvGrpSpPr>
          <p:cNvPr id="77832" name="Group 209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7833" name="Group 210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7837" name="Freeform 211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8" name="Freeform 212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9" name="Freeform 213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0" name="Freeform 214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1" name="Freeform 215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2" name="Freeform 216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4" name="Group 217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7835" name="Freeform 218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6" name="Freeform 219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7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7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7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7471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1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grpSp>
        <p:nvGrpSpPr>
          <p:cNvPr id="78852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78875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78876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 </a:t>
              </a:r>
              <a:r>
                <a:rPr lang="en-US" altLang="en-US" i="1"/>
                <a:t>i</a:t>
              </a:r>
            </a:p>
          </p:txBody>
        </p:sp>
      </p:grpSp>
      <p:sp>
        <p:nvSpPr>
          <p:cNvPr id="78853" name="Rectangle 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548458" name="Text Box 170"/>
          <p:cNvSpPr txBox="1">
            <a:spLocks noChangeArrowheads="1"/>
          </p:cNvSpPr>
          <p:nvPr/>
        </p:nvSpPr>
        <p:spPr bwMode="auto">
          <a:xfrm>
            <a:off x="3276600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grpSp>
        <p:nvGrpSpPr>
          <p:cNvPr id="78855" name="Group 198"/>
          <p:cNvGrpSpPr>
            <a:grpSpLocks/>
          </p:cNvGrpSpPr>
          <p:nvPr/>
        </p:nvGrpSpPr>
        <p:grpSpPr bwMode="auto">
          <a:xfrm>
            <a:off x="1219200" y="3124200"/>
            <a:ext cx="685800" cy="3048000"/>
            <a:chOff x="768" y="1968"/>
            <a:chExt cx="432" cy="1920"/>
          </a:xfrm>
        </p:grpSpPr>
        <p:sp>
          <p:nvSpPr>
            <p:cNvPr id="78867" name="Freeform 188"/>
            <p:cNvSpPr>
              <a:spLocks/>
            </p:cNvSpPr>
            <p:nvPr/>
          </p:nvSpPr>
          <p:spPr bwMode="auto">
            <a:xfrm>
              <a:off x="856" y="2016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8868" name="Group 190"/>
            <p:cNvGrpSpPr>
              <a:grpSpLocks/>
            </p:cNvGrpSpPr>
            <p:nvPr/>
          </p:nvGrpSpPr>
          <p:grpSpPr bwMode="auto">
            <a:xfrm>
              <a:off x="768" y="1968"/>
              <a:ext cx="288" cy="480"/>
              <a:chOff x="2432" y="1328"/>
              <a:chExt cx="906" cy="2075"/>
            </a:xfrm>
          </p:grpSpPr>
          <p:sp>
            <p:nvSpPr>
              <p:cNvPr id="78869" name="Freeform 191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0" name="Freeform 192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1" name="Freeform 193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2" name="Freeform 194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3" name="Freeform 195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4" name="Freeform 196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8856" name="Group 199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8857" name="Group 200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8861" name="Freeform 201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2" name="Freeform 202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3" name="Freeform 203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4" name="Freeform 204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5" name="Freeform 205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6" name="Freeform 206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858" name="Group 207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8859" name="Freeform 208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0" name="Freeform 209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8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8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8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84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484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484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4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5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grpSp>
        <p:nvGrpSpPr>
          <p:cNvPr id="79876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79940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79941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>
                  <a:solidFill>
                    <a:schemeClr val="accent1"/>
                  </a:solidFill>
                </a:rPr>
                <a:t> </a:t>
              </a:r>
              <a:r>
                <a:rPr lang="en-US" altLang="en-US"/>
                <a:t>i</a:t>
              </a:r>
            </a:p>
          </p:txBody>
        </p:sp>
      </p:grpSp>
      <p:sp>
        <p:nvSpPr>
          <p:cNvPr id="79877" name="Rectangle 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1549339" name="Rectangle 27"/>
          <p:cNvSpPr>
            <a:spLocks noChangeArrowheads="1"/>
          </p:cNvSpPr>
          <p:nvPr/>
        </p:nvSpPr>
        <p:spPr bwMode="auto">
          <a:xfrm>
            <a:off x="3276600" y="3382963"/>
            <a:ext cx="7467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1549340" name="Text Box 28"/>
          <p:cNvSpPr txBox="1">
            <a:spLocks noChangeArrowheads="1"/>
          </p:cNvSpPr>
          <p:nvPr/>
        </p:nvSpPr>
        <p:spPr bwMode="auto">
          <a:xfrm>
            <a:off x="3925888" y="4191000"/>
            <a:ext cx="5095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Integers closed under addition</a:t>
            </a:r>
          </a:p>
        </p:txBody>
      </p:sp>
      <p:sp>
        <p:nvSpPr>
          <p:cNvPr id="1549341" name="Text Box 29"/>
          <p:cNvSpPr txBox="1">
            <a:spLocks noChangeArrowheads="1"/>
          </p:cNvSpPr>
          <p:nvPr/>
        </p:nvSpPr>
        <p:spPr bwMode="auto">
          <a:xfrm>
            <a:off x="3733800" y="4648200"/>
            <a:ext cx="5197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ym typeface="Symbol" pitchFamily="18" charset="2"/>
              </a:rPr>
              <a:t> </a:t>
            </a:r>
            <a:r>
              <a:rPr lang="en-US" altLang="en-US" i="1"/>
              <a:t>x</a:t>
            </a:r>
            <a:r>
              <a:rPr lang="en-US" altLang="en-US"/>
              <a:t>,</a:t>
            </a:r>
            <a:r>
              <a:rPr lang="en-US" altLang="en-US" i="1"/>
              <a:t>y</a:t>
            </a:r>
            <a:r>
              <a:rPr lang="en-US" altLang="en-US"/>
              <a:t> </a:t>
            </a:r>
            <a:r>
              <a:rPr lang="en-US" altLang="en-US">
                <a:sym typeface="Symbol" pitchFamily="18" charset="2"/>
              </a:rPr>
              <a:t></a:t>
            </a:r>
            <a:r>
              <a:rPr lang="en-US" altLang="en-US"/>
              <a:t> </a:t>
            </a:r>
            <a:r>
              <a:rPr lang="en-US" altLang="en-US" i="1"/>
              <a:t>I</a:t>
            </a:r>
            <a:r>
              <a:rPr lang="en-US" altLang="en-US"/>
              <a:t>  </a:t>
            </a: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x+y </a:t>
            </a:r>
            <a:r>
              <a:rPr lang="en-US" altLang="en-US">
                <a:sym typeface="Symbol" pitchFamily="18" charset="2"/>
              </a:rPr>
              <a:t></a:t>
            </a:r>
            <a:r>
              <a:rPr lang="en-US" altLang="en-US"/>
              <a:t> I</a:t>
            </a:r>
          </a:p>
        </p:txBody>
      </p:sp>
      <p:sp>
        <p:nvSpPr>
          <p:cNvPr id="1549342" name="Text Box 30"/>
          <p:cNvSpPr txBox="1">
            <a:spLocks noChangeArrowheads="1"/>
          </p:cNvSpPr>
          <p:nvPr/>
        </p:nvSpPr>
        <p:spPr bwMode="auto">
          <a:xfrm>
            <a:off x="2438400" y="5334000"/>
            <a:ext cx="5638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>
                <a:sym typeface="Symbol" pitchFamily="18" charset="2"/>
              </a:rPr>
              <a:t></a:t>
            </a:r>
            <a:r>
              <a:rPr lang="en-US" altLang="en-US"/>
              <a:t> sub-Instance </a:t>
            </a:r>
            <a:r>
              <a:rPr lang="en-US" altLang="en-US">
                <a:sym typeface="Symbol" pitchFamily="18" charset="2"/>
              </a:rPr>
              <a:t></a:t>
            </a:r>
            <a:r>
              <a:rPr lang="en-US" altLang="en-US" sz="2400"/>
              <a:t> </a:t>
            </a:r>
            <a:r>
              <a:rPr lang="en-US" altLang="en-US" i="1"/>
              <a:t>S</a:t>
            </a:r>
            <a:r>
              <a:rPr lang="en-US" altLang="en-US"/>
              <a:t>  </a:t>
            </a:r>
            <a:r>
              <a:rPr lang="en-US" altLang="en-US">
                <a:sym typeface="Symbol" pitchFamily="18" charset="2"/>
              </a:rPr>
              <a:t></a:t>
            </a:r>
            <a:r>
              <a:rPr lang="en-US" altLang="en-US"/>
              <a:t> </a:t>
            </a:r>
          </a:p>
        </p:txBody>
      </p:sp>
      <p:sp>
        <p:nvSpPr>
          <p:cNvPr id="1549387" name="Rectangle 75"/>
          <p:cNvSpPr>
            <a:spLocks noChangeArrowheads="1"/>
          </p:cNvSpPr>
          <p:nvPr/>
        </p:nvSpPr>
        <p:spPr bwMode="auto">
          <a:xfrm>
            <a:off x="4953000" y="6019800"/>
            <a:ext cx="3549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None/>
            </a:pPr>
            <a:r>
              <a:rPr lang="en-US" altLang="en-US"/>
              <a:t>subsub-Instance </a:t>
            </a:r>
            <a:r>
              <a:rPr lang="en-US" altLang="en-US" sz="3600">
                <a:sym typeface="Symbol" pitchFamily="18" charset="2"/>
              </a:rPr>
              <a:t></a:t>
            </a:r>
            <a:r>
              <a:rPr lang="en-US" altLang="en-US" sz="3600"/>
              <a:t> </a:t>
            </a:r>
            <a:r>
              <a:rPr lang="en-US" altLang="en-US" i="1"/>
              <a:t>S</a:t>
            </a:r>
          </a:p>
        </p:txBody>
      </p:sp>
      <p:sp>
        <p:nvSpPr>
          <p:cNvPr id="79883" name="Text Box 76"/>
          <p:cNvSpPr txBox="1">
            <a:spLocks noChangeArrowheads="1"/>
          </p:cNvSpPr>
          <p:nvPr/>
        </p:nvSpPr>
        <p:spPr bwMode="auto">
          <a:xfrm>
            <a:off x="3276600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1549406" name="Freeform 94"/>
          <p:cNvSpPr>
            <a:spLocks/>
          </p:cNvSpPr>
          <p:nvPr/>
        </p:nvSpPr>
        <p:spPr bwMode="auto">
          <a:xfrm>
            <a:off x="1676400" y="3860800"/>
            <a:ext cx="1090613" cy="2387600"/>
          </a:xfrm>
          <a:custGeom>
            <a:avLst/>
            <a:gdLst>
              <a:gd name="T0" fmla="*/ 2147483647 w 687"/>
              <a:gd name="T1" fmla="*/ 0 h 1504"/>
              <a:gd name="T2" fmla="*/ 2147483647 w 687"/>
              <a:gd name="T3" fmla="*/ 2147483647 h 1504"/>
              <a:gd name="T4" fmla="*/ 2147483647 w 687"/>
              <a:gd name="T5" fmla="*/ 2147483647 h 1504"/>
              <a:gd name="T6" fmla="*/ 2147483647 w 687"/>
              <a:gd name="T7" fmla="*/ 2147483647 h 1504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504"/>
              <a:gd name="T14" fmla="*/ 687 w 687"/>
              <a:gd name="T15" fmla="*/ 1504 h 150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504">
                <a:moveTo>
                  <a:pt x="687" y="0"/>
                </a:moveTo>
                <a:cubicBezTo>
                  <a:pt x="666" y="84"/>
                  <a:pt x="660" y="382"/>
                  <a:pt x="560" y="505"/>
                </a:cubicBezTo>
                <a:cubicBezTo>
                  <a:pt x="460" y="628"/>
                  <a:pt x="174" y="570"/>
                  <a:pt x="87" y="736"/>
                </a:cubicBezTo>
                <a:cubicBezTo>
                  <a:pt x="0" y="902"/>
                  <a:pt x="83" y="1232"/>
                  <a:pt x="39" y="150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" name="Group 32"/>
          <p:cNvGrpSpPr>
            <a:grpSpLocks/>
          </p:cNvGrpSpPr>
          <p:nvPr/>
        </p:nvGrpSpPr>
        <p:grpSpPr bwMode="auto">
          <a:xfrm>
            <a:off x="2209800" y="3657600"/>
            <a:ext cx="457200" cy="762000"/>
            <a:chOff x="2432" y="1328"/>
            <a:chExt cx="906" cy="2075"/>
          </a:xfrm>
        </p:grpSpPr>
        <p:sp>
          <p:nvSpPr>
            <p:cNvPr id="79934" name="Freeform 33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566 w 410"/>
                <a:gd name="T1" fmla="*/ 195 h 406"/>
                <a:gd name="T2" fmla="*/ 457 w 410"/>
                <a:gd name="T3" fmla="*/ 69 h 406"/>
                <a:gd name="T4" fmla="*/ 350 w 410"/>
                <a:gd name="T5" fmla="*/ 0 h 406"/>
                <a:gd name="T6" fmla="*/ 222 w 410"/>
                <a:gd name="T7" fmla="*/ 0 h 406"/>
                <a:gd name="T8" fmla="*/ 85 w 410"/>
                <a:gd name="T9" fmla="*/ 44 h 406"/>
                <a:gd name="T10" fmla="*/ 20 w 410"/>
                <a:gd name="T11" fmla="*/ 119 h 406"/>
                <a:gd name="T12" fmla="*/ 0 w 410"/>
                <a:gd name="T13" fmla="*/ 221 h 406"/>
                <a:gd name="T14" fmla="*/ 20 w 410"/>
                <a:gd name="T15" fmla="*/ 355 h 406"/>
                <a:gd name="T16" fmla="*/ 104 w 410"/>
                <a:gd name="T17" fmla="*/ 510 h 406"/>
                <a:gd name="T18" fmla="*/ 256 w 410"/>
                <a:gd name="T19" fmla="*/ 610 h 406"/>
                <a:gd name="T20" fmla="*/ 371 w 410"/>
                <a:gd name="T21" fmla="*/ 661 h 406"/>
                <a:gd name="T22" fmla="*/ 490 w 410"/>
                <a:gd name="T23" fmla="*/ 680 h 406"/>
                <a:gd name="T24" fmla="*/ 585 w 410"/>
                <a:gd name="T25" fmla="*/ 655 h 406"/>
                <a:gd name="T26" fmla="*/ 639 w 410"/>
                <a:gd name="T27" fmla="*/ 610 h 406"/>
                <a:gd name="T28" fmla="*/ 670 w 410"/>
                <a:gd name="T29" fmla="*/ 510 h 406"/>
                <a:gd name="T30" fmla="*/ 664 w 410"/>
                <a:gd name="T31" fmla="*/ 389 h 406"/>
                <a:gd name="T32" fmla="*/ 627 w 410"/>
                <a:gd name="T33" fmla="*/ 290 h 406"/>
                <a:gd name="T34" fmla="*/ 842 w 410"/>
                <a:gd name="T35" fmla="*/ 195 h 406"/>
                <a:gd name="T36" fmla="*/ 864 w 410"/>
                <a:gd name="T37" fmla="*/ 154 h 406"/>
                <a:gd name="T38" fmla="*/ 842 w 410"/>
                <a:gd name="T39" fmla="*/ 135 h 406"/>
                <a:gd name="T40" fmla="*/ 607 w 410"/>
                <a:gd name="T41" fmla="*/ 246 h 406"/>
                <a:gd name="T42" fmla="*/ 566 w 410"/>
                <a:gd name="T43" fmla="*/ 195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5" name="Freeform 34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6" name="Freeform 35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563 w 309"/>
                <a:gd name="T1" fmla="*/ 353 h 673"/>
                <a:gd name="T2" fmla="*/ 498 w 309"/>
                <a:gd name="T3" fmla="*/ 143 h 673"/>
                <a:gd name="T4" fmla="*/ 427 w 309"/>
                <a:gd name="T5" fmla="*/ 42 h 673"/>
                <a:gd name="T6" fmla="*/ 263 w 309"/>
                <a:gd name="T7" fmla="*/ 0 h 673"/>
                <a:gd name="T8" fmla="*/ 104 w 309"/>
                <a:gd name="T9" fmla="*/ 18 h 673"/>
                <a:gd name="T10" fmla="*/ 32 w 309"/>
                <a:gd name="T11" fmla="*/ 126 h 673"/>
                <a:gd name="T12" fmla="*/ 42 w 309"/>
                <a:gd name="T13" fmla="*/ 260 h 673"/>
                <a:gd name="T14" fmla="*/ 84 w 309"/>
                <a:gd name="T15" fmla="*/ 478 h 673"/>
                <a:gd name="T16" fmla="*/ 84 w 309"/>
                <a:gd name="T17" fmla="*/ 670 h 673"/>
                <a:gd name="T18" fmla="*/ 32 w 309"/>
                <a:gd name="T19" fmla="*/ 836 h 673"/>
                <a:gd name="T20" fmla="*/ 0 w 309"/>
                <a:gd name="T21" fmla="*/ 931 h 673"/>
                <a:gd name="T22" fmla="*/ 20 w 309"/>
                <a:gd name="T23" fmla="*/ 1016 h 673"/>
                <a:gd name="T24" fmla="*/ 94 w 309"/>
                <a:gd name="T25" fmla="*/ 1058 h 673"/>
                <a:gd name="T26" fmla="*/ 193 w 309"/>
                <a:gd name="T27" fmla="*/ 1098 h 673"/>
                <a:gd name="T28" fmla="*/ 284 w 309"/>
                <a:gd name="T29" fmla="*/ 1117 h 673"/>
                <a:gd name="T30" fmla="*/ 407 w 309"/>
                <a:gd name="T31" fmla="*/ 1117 h 673"/>
                <a:gd name="T32" fmla="*/ 543 w 309"/>
                <a:gd name="T33" fmla="*/ 1031 h 673"/>
                <a:gd name="T34" fmla="*/ 648 w 309"/>
                <a:gd name="T35" fmla="*/ 854 h 673"/>
                <a:gd name="T36" fmla="*/ 640 w 309"/>
                <a:gd name="T37" fmla="*/ 695 h 673"/>
                <a:gd name="T38" fmla="*/ 575 w 309"/>
                <a:gd name="T39" fmla="*/ 510 h 673"/>
                <a:gd name="T40" fmla="*/ 563 w 309"/>
                <a:gd name="T41" fmla="*/ 353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7" name="Freeform 36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487 w 235"/>
                <a:gd name="T1" fmla="*/ 23 h 973"/>
                <a:gd name="T2" fmla="*/ 355 w 235"/>
                <a:gd name="T3" fmla="*/ 0 h 973"/>
                <a:gd name="T4" fmla="*/ 276 w 235"/>
                <a:gd name="T5" fmla="*/ 23 h 973"/>
                <a:gd name="T6" fmla="*/ 245 w 235"/>
                <a:gd name="T7" fmla="*/ 110 h 973"/>
                <a:gd name="T8" fmla="*/ 276 w 235"/>
                <a:gd name="T9" fmla="*/ 578 h 973"/>
                <a:gd name="T10" fmla="*/ 276 w 235"/>
                <a:gd name="T11" fmla="*/ 686 h 973"/>
                <a:gd name="T12" fmla="*/ 234 w 235"/>
                <a:gd name="T13" fmla="*/ 892 h 973"/>
                <a:gd name="T14" fmla="*/ 222 w 235"/>
                <a:gd name="T15" fmla="*/ 1130 h 973"/>
                <a:gd name="T16" fmla="*/ 245 w 235"/>
                <a:gd name="T17" fmla="*/ 1249 h 973"/>
                <a:gd name="T18" fmla="*/ 222 w 235"/>
                <a:gd name="T19" fmla="*/ 1316 h 973"/>
                <a:gd name="T20" fmla="*/ 67 w 235"/>
                <a:gd name="T21" fmla="*/ 1419 h 973"/>
                <a:gd name="T22" fmla="*/ 0 w 235"/>
                <a:gd name="T23" fmla="*/ 1548 h 973"/>
                <a:gd name="T24" fmla="*/ 14 w 235"/>
                <a:gd name="T25" fmla="*/ 1587 h 973"/>
                <a:gd name="T26" fmla="*/ 132 w 235"/>
                <a:gd name="T27" fmla="*/ 1632 h 973"/>
                <a:gd name="T28" fmla="*/ 165 w 235"/>
                <a:gd name="T29" fmla="*/ 1614 h 973"/>
                <a:gd name="T30" fmla="*/ 176 w 235"/>
                <a:gd name="T31" fmla="*/ 1537 h 973"/>
                <a:gd name="T32" fmla="*/ 212 w 235"/>
                <a:gd name="T33" fmla="*/ 1430 h 973"/>
                <a:gd name="T34" fmla="*/ 265 w 235"/>
                <a:gd name="T35" fmla="*/ 1378 h 973"/>
                <a:gd name="T36" fmla="*/ 332 w 235"/>
                <a:gd name="T37" fmla="*/ 1344 h 973"/>
                <a:gd name="T38" fmla="*/ 388 w 235"/>
                <a:gd name="T39" fmla="*/ 1300 h 973"/>
                <a:gd name="T40" fmla="*/ 401 w 235"/>
                <a:gd name="T41" fmla="*/ 1265 h 973"/>
                <a:gd name="T42" fmla="*/ 366 w 235"/>
                <a:gd name="T43" fmla="*/ 1225 h 973"/>
                <a:gd name="T44" fmla="*/ 332 w 235"/>
                <a:gd name="T45" fmla="*/ 1199 h 973"/>
                <a:gd name="T46" fmla="*/ 312 w 235"/>
                <a:gd name="T47" fmla="*/ 1097 h 973"/>
                <a:gd name="T48" fmla="*/ 332 w 235"/>
                <a:gd name="T49" fmla="*/ 881 h 973"/>
                <a:gd name="T50" fmla="*/ 408 w 235"/>
                <a:gd name="T51" fmla="*/ 637 h 973"/>
                <a:gd name="T52" fmla="*/ 487 w 235"/>
                <a:gd name="T53" fmla="*/ 442 h 973"/>
                <a:gd name="T54" fmla="*/ 510 w 235"/>
                <a:gd name="T55" fmla="*/ 205 h 973"/>
                <a:gd name="T56" fmla="*/ 487 w 235"/>
                <a:gd name="T57" fmla="*/ 23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8" name="Freeform 37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268 w 384"/>
                <a:gd name="T1" fmla="*/ 205 h 821"/>
                <a:gd name="T2" fmla="*/ 246 w 384"/>
                <a:gd name="T3" fmla="*/ 67 h 821"/>
                <a:gd name="T4" fmla="*/ 151 w 384"/>
                <a:gd name="T5" fmla="*/ 0 h 821"/>
                <a:gd name="T6" fmla="*/ 5 w 384"/>
                <a:gd name="T7" fmla="*/ 5 h 821"/>
                <a:gd name="T8" fmla="*/ 0 w 384"/>
                <a:gd name="T9" fmla="*/ 67 h 821"/>
                <a:gd name="T10" fmla="*/ 5 w 384"/>
                <a:gd name="T11" fmla="*/ 197 h 821"/>
                <a:gd name="T12" fmla="*/ 85 w 384"/>
                <a:gd name="T13" fmla="*/ 393 h 821"/>
                <a:gd name="T14" fmla="*/ 143 w 384"/>
                <a:gd name="T15" fmla="*/ 537 h 821"/>
                <a:gd name="T16" fmla="*/ 202 w 384"/>
                <a:gd name="T17" fmla="*/ 730 h 821"/>
                <a:gd name="T18" fmla="*/ 224 w 384"/>
                <a:gd name="T19" fmla="*/ 902 h 821"/>
                <a:gd name="T20" fmla="*/ 224 w 384"/>
                <a:gd name="T21" fmla="*/ 1036 h 821"/>
                <a:gd name="T22" fmla="*/ 193 w 384"/>
                <a:gd name="T23" fmla="*/ 1141 h 821"/>
                <a:gd name="T24" fmla="*/ 162 w 384"/>
                <a:gd name="T25" fmla="*/ 1175 h 821"/>
                <a:gd name="T26" fmla="*/ 162 w 384"/>
                <a:gd name="T27" fmla="*/ 1207 h 821"/>
                <a:gd name="T28" fmla="*/ 202 w 384"/>
                <a:gd name="T29" fmla="*/ 1259 h 821"/>
                <a:gd name="T30" fmla="*/ 279 w 384"/>
                <a:gd name="T31" fmla="*/ 1276 h 821"/>
                <a:gd name="T32" fmla="*/ 399 w 384"/>
                <a:gd name="T33" fmla="*/ 1276 h 821"/>
                <a:gd name="T34" fmla="*/ 613 w 384"/>
                <a:gd name="T35" fmla="*/ 1320 h 821"/>
                <a:gd name="T36" fmla="*/ 676 w 384"/>
                <a:gd name="T37" fmla="*/ 1380 h 821"/>
                <a:gd name="T38" fmla="*/ 777 w 384"/>
                <a:gd name="T39" fmla="*/ 1343 h 821"/>
                <a:gd name="T40" fmla="*/ 817 w 384"/>
                <a:gd name="T41" fmla="*/ 1259 h 821"/>
                <a:gd name="T42" fmla="*/ 777 w 384"/>
                <a:gd name="T43" fmla="*/ 1226 h 821"/>
                <a:gd name="T44" fmla="*/ 591 w 384"/>
                <a:gd name="T45" fmla="*/ 1207 h 821"/>
                <a:gd name="T46" fmla="*/ 388 w 384"/>
                <a:gd name="T47" fmla="*/ 1207 h 821"/>
                <a:gd name="T48" fmla="*/ 300 w 384"/>
                <a:gd name="T49" fmla="*/ 1199 h 821"/>
                <a:gd name="T50" fmla="*/ 279 w 384"/>
                <a:gd name="T51" fmla="*/ 1149 h 821"/>
                <a:gd name="T52" fmla="*/ 300 w 384"/>
                <a:gd name="T53" fmla="*/ 1053 h 821"/>
                <a:gd name="T54" fmla="*/ 313 w 384"/>
                <a:gd name="T55" fmla="*/ 893 h 821"/>
                <a:gd name="T56" fmla="*/ 290 w 384"/>
                <a:gd name="T57" fmla="*/ 713 h 821"/>
                <a:gd name="T58" fmla="*/ 256 w 384"/>
                <a:gd name="T59" fmla="*/ 477 h 821"/>
                <a:gd name="T60" fmla="*/ 268 w 384"/>
                <a:gd name="T61" fmla="*/ 272 h 821"/>
                <a:gd name="T62" fmla="*/ 268 w 384"/>
                <a:gd name="T63" fmla="*/ 205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9" name="Freeform 38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102"/>
          <p:cNvGrpSpPr>
            <a:grpSpLocks/>
          </p:cNvGrpSpPr>
          <p:nvPr/>
        </p:nvGrpSpPr>
        <p:grpSpPr bwMode="auto">
          <a:xfrm>
            <a:off x="1663700" y="3886200"/>
            <a:ext cx="1370013" cy="2362200"/>
            <a:chOff x="1048" y="2448"/>
            <a:chExt cx="863" cy="1488"/>
          </a:xfrm>
        </p:grpSpPr>
        <p:sp>
          <p:nvSpPr>
            <p:cNvPr id="79898" name="Freeform 95"/>
            <p:cNvSpPr>
              <a:spLocks/>
            </p:cNvSpPr>
            <p:nvPr/>
          </p:nvSpPr>
          <p:spPr bwMode="auto">
            <a:xfrm>
              <a:off x="1048" y="2971"/>
              <a:ext cx="409" cy="906"/>
            </a:xfrm>
            <a:custGeom>
              <a:avLst/>
              <a:gdLst>
                <a:gd name="T0" fmla="*/ 397 w 409"/>
                <a:gd name="T1" fmla="*/ 0 h 906"/>
                <a:gd name="T2" fmla="*/ 351 w 409"/>
                <a:gd name="T3" fmla="*/ 220 h 906"/>
                <a:gd name="T4" fmla="*/ 49 w 409"/>
                <a:gd name="T5" fmla="*/ 522 h 906"/>
                <a:gd name="T6" fmla="*/ 58 w 409"/>
                <a:gd name="T7" fmla="*/ 906 h 90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9"/>
                <a:gd name="T13" fmla="*/ 0 h 906"/>
                <a:gd name="T14" fmla="*/ 409 w 409"/>
                <a:gd name="T15" fmla="*/ 906 h 90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9" h="906">
                  <a:moveTo>
                    <a:pt x="397" y="0"/>
                  </a:moveTo>
                  <a:cubicBezTo>
                    <a:pt x="389" y="37"/>
                    <a:pt x="409" y="133"/>
                    <a:pt x="351" y="220"/>
                  </a:cubicBezTo>
                  <a:cubicBezTo>
                    <a:pt x="293" y="307"/>
                    <a:pt x="98" y="408"/>
                    <a:pt x="49" y="522"/>
                  </a:cubicBezTo>
                  <a:cubicBezTo>
                    <a:pt x="0" y="636"/>
                    <a:pt x="56" y="826"/>
                    <a:pt x="58" y="906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9" name="Freeform 96"/>
            <p:cNvSpPr>
              <a:spLocks/>
            </p:cNvSpPr>
            <p:nvPr/>
          </p:nvSpPr>
          <p:spPr bwMode="auto">
            <a:xfrm>
              <a:off x="1125" y="3438"/>
              <a:ext cx="786" cy="439"/>
            </a:xfrm>
            <a:custGeom>
              <a:avLst/>
              <a:gdLst>
                <a:gd name="T0" fmla="*/ 786 w 786"/>
                <a:gd name="T1" fmla="*/ 0 h 439"/>
                <a:gd name="T2" fmla="*/ 521 w 786"/>
                <a:gd name="T3" fmla="*/ 119 h 439"/>
                <a:gd name="T4" fmla="*/ 393 w 786"/>
                <a:gd name="T5" fmla="*/ 356 h 439"/>
                <a:gd name="T6" fmla="*/ 0 w 786"/>
                <a:gd name="T7" fmla="*/ 439 h 4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6"/>
                <a:gd name="T13" fmla="*/ 0 h 439"/>
                <a:gd name="T14" fmla="*/ 786 w 786"/>
                <a:gd name="T15" fmla="*/ 439 h 4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6" h="439">
                  <a:moveTo>
                    <a:pt x="786" y="0"/>
                  </a:moveTo>
                  <a:cubicBezTo>
                    <a:pt x="742" y="20"/>
                    <a:pt x="586" y="60"/>
                    <a:pt x="521" y="119"/>
                  </a:cubicBezTo>
                  <a:cubicBezTo>
                    <a:pt x="456" y="178"/>
                    <a:pt x="480" y="303"/>
                    <a:pt x="393" y="356"/>
                  </a:cubicBezTo>
                  <a:cubicBezTo>
                    <a:pt x="306" y="409"/>
                    <a:pt x="82" y="422"/>
                    <a:pt x="0" y="439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900" name="Group 41"/>
            <p:cNvGrpSpPr>
              <a:grpSpLocks/>
            </p:cNvGrpSpPr>
            <p:nvPr/>
          </p:nvGrpSpPr>
          <p:grpSpPr bwMode="auto">
            <a:xfrm>
              <a:off x="1056" y="2880"/>
              <a:ext cx="340" cy="576"/>
              <a:chOff x="3309" y="2976"/>
              <a:chExt cx="484" cy="1010"/>
            </a:xfrm>
          </p:grpSpPr>
          <p:sp>
            <p:nvSpPr>
              <p:cNvPr id="79919" name="Freeform 4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9920" name="Group 4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9921" name="Freeform 4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2" name="Freeform 4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3" name="Freeform 4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4" name="Freeform 4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5" name="Freeform 4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6" name="Freeform 4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7" name="Freeform 5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8" name="Oval 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29" name="Oval 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30" name="Oval 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31" name="Oval 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32" name="Oval 5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9933" name="Oval 5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79901" name="Group 58"/>
            <p:cNvGrpSpPr>
              <a:grpSpLocks/>
            </p:cNvGrpSpPr>
            <p:nvPr/>
          </p:nvGrpSpPr>
          <p:grpSpPr bwMode="auto">
            <a:xfrm>
              <a:off x="1532" y="3360"/>
              <a:ext cx="340" cy="576"/>
              <a:chOff x="3309" y="2976"/>
              <a:chExt cx="484" cy="1010"/>
            </a:xfrm>
          </p:grpSpPr>
          <p:sp>
            <p:nvSpPr>
              <p:cNvPr id="79904" name="Freeform 5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9905" name="Group 6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9906" name="Freeform 6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07" name="Freeform 6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08" name="Freeform 6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09" name="Freeform 6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10" name="Freeform 6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11" name="Freeform 6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12" name="Freeform 6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13" name="Oval 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14" name="Oval 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15" name="Oval 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16" name="Oval 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917" name="Oval 7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79918" name="Oval 7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9902" name="Line 98"/>
            <p:cNvSpPr>
              <a:spLocks noChangeShapeType="1"/>
            </p:cNvSpPr>
            <p:nvPr/>
          </p:nvSpPr>
          <p:spPr bwMode="auto">
            <a:xfrm flipH="1">
              <a:off x="1488" y="2448"/>
              <a:ext cx="240" cy="48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3" name="Line 100"/>
            <p:cNvSpPr>
              <a:spLocks noChangeShapeType="1"/>
            </p:cNvSpPr>
            <p:nvPr/>
          </p:nvSpPr>
          <p:spPr bwMode="auto">
            <a:xfrm>
              <a:off x="1728" y="2448"/>
              <a:ext cx="144" cy="91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887" name="Group 103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9888" name="Group 104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9892" name="Freeform 105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3" name="Freeform 106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4" name="Freeform 107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5" name="Freeform 108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6" name="Freeform 109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7" name="Freeform 110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889" name="Group 111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9890" name="Freeform 112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1" name="Freeform 113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9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9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49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49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49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49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49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49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49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49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9339" grpId="0"/>
      <p:bldP spid="1549340" grpId="0"/>
      <p:bldP spid="1549341" grpId="0"/>
      <p:bldP spid="1549342" grpId="0"/>
      <p:bldP spid="1549387" grpId="0"/>
      <p:bldP spid="1549406" grpId="0" animBg="1"/>
      <p:bldP spid="1549406" grpId="1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899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grpSp>
        <p:nvGrpSpPr>
          <p:cNvPr id="80900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0980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80981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  <p:sp>
        <p:nvSpPr>
          <p:cNvPr id="80901" name="Rectangle 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80902" name="Rectangle 8"/>
          <p:cNvSpPr>
            <a:spLocks noChangeArrowheads="1"/>
          </p:cNvSpPr>
          <p:nvPr/>
        </p:nvSpPr>
        <p:spPr bwMode="auto">
          <a:xfrm>
            <a:off x="3276600" y="3382963"/>
            <a:ext cx="7467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80903" name="Text Box 13"/>
          <p:cNvSpPr txBox="1">
            <a:spLocks noChangeArrowheads="1"/>
          </p:cNvSpPr>
          <p:nvPr/>
        </p:nvSpPr>
        <p:spPr bwMode="auto">
          <a:xfrm>
            <a:off x="3276600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1550395" name="Rectangle 59"/>
          <p:cNvSpPr>
            <a:spLocks noChangeArrowheads="1"/>
          </p:cNvSpPr>
          <p:nvPr/>
        </p:nvSpPr>
        <p:spPr bwMode="auto">
          <a:xfrm>
            <a:off x="3290888" y="3840163"/>
            <a:ext cx="58531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each </a:t>
            </a:r>
            <a:r>
              <a:rPr lang="en-US" altLang="en-US" sz="3200">
                <a:solidFill>
                  <a:schemeClr val="accent1"/>
                </a:solidFill>
              </a:rPr>
              <a:t>sub-Instance</a:t>
            </a:r>
            <a:r>
              <a:rPr lang="en-US" altLang="en-US" sz="3200"/>
              <a:t> needs to be</a:t>
            </a:r>
          </a:p>
        </p:txBody>
      </p:sp>
      <p:sp>
        <p:nvSpPr>
          <p:cNvPr id="1550396" name="Rectangle 60"/>
          <p:cNvSpPr>
            <a:spLocks noChangeArrowheads="1"/>
          </p:cNvSpPr>
          <p:nvPr/>
        </p:nvSpPr>
        <p:spPr bwMode="auto">
          <a:xfrm>
            <a:off x="3814763" y="4297363"/>
            <a:ext cx="58007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asked of some friend, friend, …</a:t>
            </a:r>
          </a:p>
        </p:txBody>
      </p:sp>
      <p:grpSp>
        <p:nvGrpSpPr>
          <p:cNvPr id="3" name="Group 63"/>
          <p:cNvGrpSpPr>
            <a:grpSpLocks/>
          </p:cNvGrpSpPr>
          <p:nvPr/>
        </p:nvGrpSpPr>
        <p:grpSpPr bwMode="auto">
          <a:xfrm>
            <a:off x="1219200" y="3048000"/>
            <a:ext cx="685800" cy="3124200"/>
            <a:chOff x="768" y="1920"/>
            <a:chExt cx="432" cy="1968"/>
          </a:xfrm>
        </p:grpSpPr>
        <p:grpSp>
          <p:nvGrpSpPr>
            <p:cNvPr id="80963" name="Group 64"/>
            <p:cNvGrpSpPr>
              <a:grpSpLocks/>
            </p:cNvGrpSpPr>
            <p:nvPr/>
          </p:nvGrpSpPr>
          <p:grpSpPr bwMode="auto">
            <a:xfrm>
              <a:off x="768" y="1920"/>
              <a:ext cx="340" cy="576"/>
              <a:chOff x="3309" y="2976"/>
              <a:chExt cx="484" cy="1010"/>
            </a:xfrm>
          </p:grpSpPr>
          <p:sp>
            <p:nvSpPr>
              <p:cNvPr id="80965" name="Freeform 6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0966" name="Group 6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0967" name="Freeform 6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68" name="Freeform 6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69" name="Freeform 6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0" name="Freeform 7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1" name="Freeform 7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2" name="Freeform 7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3" name="Freeform 7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4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75" name="Oval 7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76" name="Oval 7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77" name="Oval 7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78" name="Oval 7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0979" name="Oval 7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80964" name="Freeform 80"/>
            <p:cNvSpPr>
              <a:spLocks/>
            </p:cNvSpPr>
            <p:nvPr/>
          </p:nvSpPr>
          <p:spPr bwMode="auto">
            <a:xfrm>
              <a:off x="856" y="2016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" name="Group 81"/>
          <p:cNvGrpSpPr>
            <a:grpSpLocks/>
          </p:cNvGrpSpPr>
          <p:nvPr/>
        </p:nvGrpSpPr>
        <p:grpSpPr bwMode="auto">
          <a:xfrm>
            <a:off x="300038" y="3657600"/>
            <a:ext cx="1604962" cy="2514600"/>
            <a:chOff x="1916" y="2256"/>
            <a:chExt cx="1011" cy="1584"/>
          </a:xfrm>
        </p:grpSpPr>
        <p:grpSp>
          <p:nvGrpSpPr>
            <p:cNvPr id="80946" name="Group 82"/>
            <p:cNvGrpSpPr>
              <a:grpSpLocks/>
            </p:cNvGrpSpPr>
            <p:nvPr/>
          </p:nvGrpSpPr>
          <p:grpSpPr bwMode="auto">
            <a:xfrm>
              <a:off x="1916" y="2256"/>
              <a:ext cx="340" cy="576"/>
              <a:chOff x="3309" y="2976"/>
              <a:chExt cx="484" cy="1010"/>
            </a:xfrm>
          </p:grpSpPr>
          <p:sp>
            <p:nvSpPr>
              <p:cNvPr id="80948" name="Freeform 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0949" name="Group 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0950" name="Freeform 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1" name="Freeform 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2" name="Freeform 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3" name="Freeform 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4" name="Freeform 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5" name="Freeform 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6" name="Freeform 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7" name="Oval 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58" name="Oval 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59" name="Oval 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60" name="Oval 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61" name="Oval 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0962" name="Oval 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80947" name="Freeform 98"/>
            <p:cNvSpPr>
              <a:spLocks/>
            </p:cNvSpPr>
            <p:nvPr/>
          </p:nvSpPr>
          <p:spPr bwMode="auto">
            <a:xfrm>
              <a:off x="2320" y="2312"/>
              <a:ext cx="607" cy="1528"/>
            </a:xfrm>
            <a:custGeom>
              <a:avLst/>
              <a:gdLst>
                <a:gd name="T0" fmla="*/ 0 w 607"/>
                <a:gd name="T1" fmla="*/ 0 h 1528"/>
                <a:gd name="T2" fmla="*/ 229 w 607"/>
                <a:gd name="T3" fmla="*/ 323 h 1528"/>
                <a:gd name="T4" fmla="*/ 560 w 607"/>
                <a:gd name="T5" fmla="*/ 760 h 1528"/>
                <a:gd name="T6" fmla="*/ 512 w 607"/>
                <a:gd name="T7" fmla="*/ 1528 h 15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7"/>
                <a:gd name="T13" fmla="*/ 0 h 1528"/>
                <a:gd name="T14" fmla="*/ 607 w 607"/>
                <a:gd name="T15" fmla="*/ 1528 h 15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7" h="1528">
                  <a:moveTo>
                    <a:pt x="0" y="0"/>
                  </a:moveTo>
                  <a:cubicBezTo>
                    <a:pt x="38" y="54"/>
                    <a:pt x="136" y="196"/>
                    <a:pt x="229" y="323"/>
                  </a:cubicBezTo>
                  <a:cubicBezTo>
                    <a:pt x="322" y="450"/>
                    <a:pt x="513" y="559"/>
                    <a:pt x="560" y="760"/>
                  </a:cubicBezTo>
                  <a:cubicBezTo>
                    <a:pt x="607" y="961"/>
                    <a:pt x="556" y="1256"/>
                    <a:pt x="512" y="1528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" name="Group 99"/>
          <p:cNvGrpSpPr>
            <a:grpSpLocks/>
          </p:cNvGrpSpPr>
          <p:nvPr/>
        </p:nvGrpSpPr>
        <p:grpSpPr bwMode="auto">
          <a:xfrm>
            <a:off x="685800" y="4572000"/>
            <a:ext cx="1073150" cy="1600200"/>
            <a:chOff x="2156" y="2832"/>
            <a:chExt cx="676" cy="1008"/>
          </a:xfrm>
        </p:grpSpPr>
        <p:grpSp>
          <p:nvGrpSpPr>
            <p:cNvPr id="80929" name="Group 100"/>
            <p:cNvGrpSpPr>
              <a:grpSpLocks/>
            </p:cNvGrpSpPr>
            <p:nvPr/>
          </p:nvGrpSpPr>
          <p:grpSpPr bwMode="auto">
            <a:xfrm>
              <a:off x="2156" y="2832"/>
              <a:ext cx="340" cy="576"/>
              <a:chOff x="3309" y="2976"/>
              <a:chExt cx="484" cy="1010"/>
            </a:xfrm>
          </p:grpSpPr>
          <p:sp>
            <p:nvSpPr>
              <p:cNvPr id="80931" name="Freeform 10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0932" name="Group 10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0933" name="Freeform 10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34" name="Freeform 10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35" name="Freeform 10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36" name="Freeform 10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37" name="Freeform 10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38" name="Freeform 10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39" name="Freeform 10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40" name="Oval 11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41" name="Oval 11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42" name="Oval 11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43" name="Oval 11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944" name="Oval 11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0945" name="Oval 11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80930" name="Freeform 116"/>
            <p:cNvSpPr>
              <a:spLocks/>
            </p:cNvSpPr>
            <p:nvPr/>
          </p:nvSpPr>
          <p:spPr bwMode="auto">
            <a:xfrm>
              <a:off x="2519" y="2880"/>
              <a:ext cx="313" cy="960"/>
            </a:xfrm>
            <a:custGeom>
              <a:avLst/>
              <a:gdLst>
                <a:gd name="T0" fmla="*/ 85 w 313"/>
                <a:gd name="T1" fmla="*/ 0 h 960"/>
                <a:gd name="T2" fmla="*/ 30 w 313"/>
                <a:gd name="T3" fmla="*/ 402 h 960"/>
                <a:gd name="T4" fmla="*/ 266 w 313"/>
                <a:gd name="T5" fmla="*/ 568 h 960"/>
                <a:gd name="T6" fmla="*/ 313 w 313"/>
                <a:gd name="T7" fmla="*/ 96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3"/>
                <a:gd name="T13" fmla="*/ 0 h 960"/>
                <a:gd name="T14" fmla="*/ 313 w 313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3" h="960">
                  <a:moveTo>
                    <a:pt x="85" y="0"/>
                  </a:moveTo>
                  <a:cubicBezTo>
                    <a:pt x="76" y="67"/>
                    <a:pt x="0" y="307"/>
                    <a:pt x="30" y="402"/>
                  </a:cubicBezTo>
                  <a:cubicBezTo>
                    <a:pt x="60" y="497"/>
                    <a:pt x="219" y="475"/>
                    <a:pt x="266" y="568"/>
                  </a:cubicBezTo>
                  <a:cubicBezTo>
                    <a:pt x="313" y="661"/>
                    <a:pt x="303" y="878"/>
                    <a:pt x="313" y="96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142"/>
          <p:cNvGrpSpPr>
            <a:grpSpLocks/>
          </p:cNvGrpSpPr>
          <p:nvPr/>
        </p:nvGrpSpPr>
        <p:grpSpPr bwMode="auto">
          <a:xfrm>
            <a:off x="1493838" y="5181600"/>
            <a:ext cx="944562" cy="990600"/>
            <a:chOff x="941" y="3264"/>
            <a:chExt cx="595" cy="624"/>
          </a:xfrm>
        </p:grpSpPr>
        <p:sp>
          <p:nvSpPr>
            <p:cNvPr id="80921" name="Freeform 118"/>
            <p:cNvSpPr>
              <a:spLocks/>
            </p:cNvSpPr>
            <p:nvPr/>
          </p:nvSpPr>
          <p:spPr bwMode="auto">
            <a:xfrm>
              <a:off x="941" y="3408"/>
              <a:ext cx="240" cy="480"/>
            </a:xfrm>
            <a:custGeom>
              <a:avLst/>
              <a:gdLst>
                <a:gd name="T0" fmla="*/ 20 w 344"/>
                <a:gd name="T1" fmla="*/ 0 h 1872"/>
                <a:gd name="T2" fmla="*/ 1 w 344"/>
                <a:gd name="T3" fmla="*/ 0 h 1872"/>
                <a:gd name="T4" fmla="*/ 17 w 344"/>
                <a:gd name="T5" fmla="*/ 0 h 1872"/>
                <a:gd name="T6" fmla="*/ 14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0922" name="Group 135"/>
            <p:cNvGrpSpPr>
              <a:grpSpLocks/>
            </p:cNvGrpSpPr>
            <p:nvPr/>
          </p:nvGrpSpPr>
          <p:grpSpPr bwMode="auto">
            <a:xfrm flipH="1">
              <a:off x="1248" y="3264"/>
              <a:ext cx="288" cy="480"/>
              <a:chOff x="2432" y="1328"/>
              <a:chExt cx="906" cy="2075"/>
            </a:xfrm>
          </p:grpSpPr>
          <p:sp>
            <p:nvSpPr>
              <p:cNvPr id="80923" name="Freeform 136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4" name="Freeform 137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5" name="Freeform 138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6" name="Freeform 139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7" name="Freeform 140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8" name="Freeform 141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0910" name="Group 143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0911" name="Group 144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0915" name="Freeform 145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16" name="Freeform 146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17" name="Freeform 147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18" name="Freeform 148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19" name="Freeform 149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0" name="Freeform 150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0912" name="Group 151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0913" name="Freeform 152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14" name="Freeform 153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0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503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50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0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503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50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0395" grpId="0"/>
      <p:bldP spid="1550396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3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Guess 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grpSp>
        <p:nvGrpSpPr>
          <p:cNvPr id="81924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2103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82104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  <p:sp>
        <p:nvSpPr>
          <p:cNvPr id="81925" name="Rectangle 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Set of Sub-Instances</a:t>
            </a:r>
          </a:p>
        </p:txBody>
      </p:sp>
      <p:sp>
        <p:nvSpPr>
          <p:cNvPr id="81926" name="Rectangle 8"/>
          <p:cNvSpPr>
            <a:spLocks noChangeArrowheads="1"/>
          </p:cNvSpPr>
          <p:nvPr/>
        </p:nvSpPr>
        <p:spPr bwMode="auto">
          <a:xfrm>
            <a:off x="3048000" y="3352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closed under “friend” operation</a:t>
            </a:r>
          </a:p>
        </p:txBody>
      </p:sp>
      <p:sp>
        <p:nvSpPr>
          <p:cNvPr id="81927" name="Text Box 9"/>
          <p:cNvSpPr txBox="1">
            <a:spLocks noChangeArrowheads="1"/>
          </p:cNvSpPr>
          <p:nvPr/>
        </p:nvSpPr>
        <p:spPr bwMode="auto">
          <a:xfrm>
            <a:off x="3019425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needs to:</a:t>
            </a:r>
          </a:p>
          <a:p>
            <a:pPr lvl="1" eaLnBrk="1" hangingPunct="1">
              <a:buFontTx/>
              <a:buChar char="•"/>
            </a:pPr>
            <a:r>
              <a:rPr lang="en-US" altLang="en-US" sz="3200"/>
              <a:t>include our given </a:t>
            </a:r>
            <a:r>
              <a:rPr lang="en-US" altLang="en-US" sz="3200" i="1">
                <a:solidFill>
                  <a:schemeClr val="accent1"/>
                </a:solidFill>
              </a:rPr>
              <a:t>I</a:t>
            </a:r>
            <a:endParaRPr lang="en-US" altLang="en-US" sz="3200" i="1"/>
          </a:p>
        </p:txBody>
      </p:sp>
      <p:sp>
        <p:nvSpPr>
          <p:cNvPr id="81928" name="Rectangle 10"/>
          <p:cNvSpPr>
            <a:spLocks noChangeArrowheads="1"/>
          </p:cNvSpPr>
          <p:nvPr/>
        </p:nvSpPr>
        <p:spPr bwMode="auto">
          <a:xfrm>
            <a:off x="3062288" y="3810000"/>
            <a:ext cx="60817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Char char="•"/>
            </a:pPr>
            <a:r>
              <a:rPr lang="en-US" altLang="en-US" sz="3200"/>
              <a:t>each </a:t>
            </a:r>
            <a:r>
              <a:rPr lang="en-US" altLang="en-US" sz="3200">
                <a:solidFill>
                  <a:schemeClr val="accent1"/>
                </a:solidFill>
              </a:rPr>
              <a:t>sub-Instance</a:t>
            </a:r>
            <a:r>
              <a:rPr lang="en-US" altLang="en-US" sz="3200"/>
              <a:t> needs to be</a:t>
            </a:r>
          </a:p>
        </p:txBody>
      </p:sp>
      <p:sp>
        <p:nvSpPr>
          <p:cNvPr id="81929" name="Rectangle 11"/>
          <p:cNvSpPr>
            <a:spLocks noChangeArrowheads="1"/>
          </p:cNvSpPr>
          <p:nvPr/>
        </p:nvSpPr>
        <p:spPr bwMode="auto">
          <a:xfrm>
            <a:off x="3657600" y="4267200"/>
            <a:ext cx="5800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asked of some friend, friend, …</a:t>
            </a:r>
          </a:p>
        </p:txBody>
      </p:sp>
      <p:sp>
        <p:nvSpPr>
          <p:cNvPr id="1551435" name="Text Box 75"/>
          <p:cNvSpPr txBox="1">
            <a:spLocks noChangeArrowheads="1"/>
          </p:cNvSpPr>
          <p:nvPr/>
        </p:nvSpPr>
        <p:spPr bwMode="auto">
          <a:xfrm>
            <a:off x="3946525" y="5429250"/>
            <a:ext cx="4633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A fine set of sub-instances!</a:t>
            </a:r>
          </a:p>
        </p:txBody>
      </p:sp>
      <p:grpSp>
        <p:nvGrpSpPr>
          <p:cNvPr id="3" name="Group 76"/>
          <p:cNvGrpSpPr>
            <a:grpSpLocks/>
          </p:cNvGrpSpPr>
          <p:nvPr/>
        </p:nvGrpSpPr>
        <p:grpSpPr bwMode="auto">
          <a:xfrm>
            <a:off x="152400" y="2971800"/>
            <a:ext cx="2825750" cy="3886200"/>
            <a:chOff x="2012" y="1632"/>
            <a:chExt cx="1780" cy="2448"/>
          </a:xfrm>
        </p:grpSpPr>
        <p:grpSp>
          <p:nvGrpSpPr>
            <p:cNvPr id="81943" name="Group 77"/>
            <p:cNvGrpSpPr>
              <a:grpSpLocks/>
            </p:cNvGrpSpPr>
            <p:nvPr/>
          </p:nvGrpSpPr>
          <p:grpSpPr bwMode="auto">
            <a:xfrm>
              <a:off x="3216" y="2016"/>
              <a:ext cx="340" cy="576"/>
              <a:chOff x="3309" y="2976"/>
              <a:chExt cx="484" cy="1010"/>
            </a:xfrm>
          </p:grpSpPr>
          <p:sp>
            <p:nvSpPr>
              <p:cNvPr id="82088" name="Freeform 7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089" name="Group 7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90" name="Freeform 8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91" name="Freeform 8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92" name="Freeform 8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93" name="Freeform 8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94" name="Freeform 8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95" name="Freeform 8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96" name="Freeform 8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97" name="Oval 8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98" name="Oval 8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99" name="Oval 8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100" name="Oval 9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101" name="Oval 9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102" name="Oval 9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44" name="Group 93"/>
            <p:cNvGrpSpPr>
              <a:grpSpLocks/>
            </p:cNvGrpSpPr>
            <p:nvPr/>
          </p:nvGrpSpPr>
          <p:grpSpPr bwMode="auto">
            <a:xfrm>
              <a:off x="2976" y="2544"/>
              <a:ext cx="340" cy="576"/>
              <a:chOff x="3309" y="2976"/>
              <a:chExt cx="484" cy="1010"/>
            </a:xfrm>
          </p:grpSpPr>
          <p:sp>
            <p:nvSpPr>
              <p:cNvPr id="82073" name="Freeform 9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074" name="Group 9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75" name="Freeform 9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76" name="Freeform 9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77" name="Freeform 9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78" name="Freeform 9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79" name="Freeform 10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80" name="Freeform 10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81" name="Freeform 10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82" name="Oval 10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83" name="Oval 10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84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85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86" name="Oval 10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087" name="Oval 10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45" name="Group 109"/>
            <p:cNvGrpSpPr>
              <a:grpSpLocks/>
            </p:cNvGrpSpPr>
            <p:nvPr/>
          </p:nvGrpSpPr>
          <p:grpSpPr bwMode="auto">
            <a:xfrm>
              <a:off x="2736" y="3024"/>
              <a:ext cx="340" cy="576"/>
              <a:chOff x="3309" y="2976"/>
              <a:chExt cx="484" cy="1010"/>
            </a:xfrm>
          </p:grpSpPr>
          <p:sp>
            <p:nvSpPr>
              <p:cNvPr id="82058" name="Freeform 11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059" name="Group 11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60" name="Freeform 11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1" name="Freeform 11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2" name="Freeform 11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3" name="Freeform 11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4" name="Freeform 11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5" name="Freeform 11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6" name="Freeform 11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7" name="Oval 1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68" name="Oval 1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69" name="Oval 1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70" name="Oval 12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71" name="Oval 12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072" name="Oval 12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46" name="Group 125"/>
            <p:cNvGrpSpPr>
              <a:grpSpLocks/>
            </p:cNvGrpSpPr>
            <p:nvPr/>
          </p:nvGrpSpPr>
          <p:grpSpPr bwMode="auto">
            <a:xfrm>
              <a:off x="2636" y="3504"/>
              <a:ext cx="340" cy="576"/>
              <a:chOff x="3309" y="2976"/>
              <a:chExt cx="484" cy="1010"/>
            </a:xfrm>
          </p:grpSpPr>
          <p:sp>
            <p:nvSpPr>
              <p:cNvPr id="82043" name="Freeform 12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044" name="Group 12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45" name="Freeform 12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46" name="Freeform 12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47" name="Freeform 13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48" name="Freeform 13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49" name="Freeform 13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50" name="Freeform 13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51" name="Freeform 13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52" name="Oval 13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53" name="Oval 13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54" name="Oval 13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55" name="Oval 13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56" name="Oval 13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057" name="Oval 14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47" name="Group 141"/>
            <p:cNvGrpSpPr>
              <a:grpSpLocks/>
            </p:cNvGrpSpPr>
            <p:nvPr/>
          </p:nvGrpSpPr>
          <p:grpSpPr bwMode="auto">
            <a:xfrm>
              <a:off x="2012" y="3072"/>
              <a:ext cx="340" cy="576"/>
              <a:chOff x="3309" y="2976"/>
              <a:chExt cx="484" cy="1010"/>
            </a:xfrm>
          </p:grpSpPr>
          <p:sp>
            <p:nvSpPr>
              <p:cNvPr id="82028" name="Freeform 14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029" name="Group 14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30" name="Freeform 14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1" name="Freeform 14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2" name="Freeform 14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3" name="Freeform 14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4" name="Freeform 14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5" name="Freeform 14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6" name="Freeform 15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7" name="Oval 1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38" name="Oval 1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39" name="Oval 1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40" name="Oval 1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41" name="Oval 15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042" name="Oval 15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48" name="Group 157"/>
            <p:cNvGrpSpPr>
              <a:grpSpLocks/>
            </p:cNvGrpSpPr>
            <p:nvPr/>
          </p:nvGrpSpPr>
          <p:grpSpPr bwMode="auto">
            <a:xfrm>
              <a:off x="2348" y="2592"/>
              <a:ext cx="340" cy="576"/>
              <a:chOff x="3309" y="2976"/>
              <a:chExt cx="484" cy="1010"/>
            </a:xfrm>
          </p:grpSpPr>
          <p:sp>
            <p:nvSpPr>
              <p:cNvPr id="82013" name="Freeform 15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014" name="Group 15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15" name="Freeform 16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16" name="Freeform 16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17" name="Freeform 16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18" name="Freeform 16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19" name="Freeform 16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20" name="Freeform 16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21" name="Freeform 16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22" name="Oval 16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23" name="Oval 1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24" name="Oval 1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25" name="Oval 1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26" name="Oval 17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027" name="Oval 17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49" name="Group 173"/>
            <p:cNvGrpSpPr>
              <a:grpSpLocks/>
            </p:cNvGrpSpPr>
            <p:nvPr/>
          </p:nvGrpSpPr>
          <p:grpSpPr bwMode="auto">
            <a:xfrm>
              <a:off x="2592" y="2112"/>
              <a:ext cx="340" cy="576"/>
              <a:chOff x="3309" y="2976"/>
              <a:chExt cx="484" cy="1010"/>
            </a:xfrm>
          </p:grpSpPr>
          <p:sp>
            <p:nvSpPr>
              <p:cNvPr id="81998" name="Freeform 17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1999" name="Group 17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00" name="Freeform 17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1" name="Freeform 17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2" name="Freeform 17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3" name="Freeform 17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4" name="Freeform 18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5" name="Freeform 18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6" name="Freeform 18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7" name="Oval 18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08" name="Oval 18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09" name="Oval 18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10" name="Oval 18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011" name="Oval 18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012" name="Oval 18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50" name="Group 189"/>
            <p:cNvGrpSpPr>
              <a:grpSpLocks/>
            </p:cNvGrpSpPr>
            <p:nvPr/>
          </p:nvGrpSpPr>
          <p:grpSpPr bwMode="auto">
            <a:xfrm>
              <a:off x="2688" y="1632"/>
              <a:ext cx="340" cy="576"/>
              <a:chOff x="3309" y="2976"/>
              <a:chExt cx="484" cy="1010"/>
            </a:xfrm>
          </p:grpSpPr>
          <p:sp>
            <p:nvSpPr>
              <p:cNvPr id="81983" name="Freeform 19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1984" name="Group 19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1985" name="Freeform 19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86" name="Freeform 19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87" name="Freeform 19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88" name="Freeform 19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89" name="Freeform 19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90" name="Freeform 19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91" name="Freeform 19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92" name="Oval 19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93" name="Oval 20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94" name="Oval 20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95" name="Oval 20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96" name="Oval 20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1997" name="Oval 20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51" name="Group 205"/>
            <p:cNvGrpSpPr>
              <a:grpSpLocks/>
            </p:cNvGrpSpPr>
            <p:nvPr/>
          </p:nvGrpSpPr>
          <p:grpSpPr bwMode="auto">
            <a:xfrm>
              <a:off x="2112" y="2064"/>
              <a:ext cx="340" cy="576"/>
              <a:chOff x="3309" y="2976"/>
              <a:chExt cx="484" cy="1010"/>
            </a:xfrm>
          </p:grpSpPr>
          <p:sp>
            <p:nvSpPr>
              <p:cNvPr id="81968" name="Freeform 20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1969" name="Group 20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1970" name="Freeform 20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1" name="Freeform 20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2" name="Freeform 21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3" name="Freeform 21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4" name="Freeform 21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5" name="Freeform 21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6" name="Freeform 21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7" name="Oval 21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78" name="Oval 21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79" name="Oval 21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80" name="Oval 21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81" name="Oval 21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1982" name="Oval 22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1952" name="Group 221"/>
            <p:cNvGrpSpPr>
              <a:grpSpLocks/>
            </p:cNvGrpSpPr>
            <p:nvPr/>
          </p:nvGrpSpPr>
          <p:grpSpPr bwMode="auto">
            <a:xfrm>
              <a:off x="3452" y="3072"/>
              <a:ext cx="340" cy="576"/>
              <a:chOff x="3309" y="2976"/>
              <a:chExt cx="484" cy="1010"/>
            </a:xfrm>
          </p:grpSpPr>
          <p:sp>
            <p:nvSpPr>
              <p:cNvPr id="81953" name="Freeform 22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1954" name="Group 22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1955" name="Freeform 22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56" name="Freeform 22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57" name="Freeform 22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58" name="Freeform 22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59" name="Freeform 22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60" name="Freeform 22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61" name="Freeform 23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62" name="Oval 23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63" name="Oval 23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64" name="Oval 23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65" name="Oval 23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966" name="Oval 23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1967" name="Oval 23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grpSp>
        <p:nvGrpSpPr>
          <p:cNvPr id="81932" name="Group 237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1933" name="Group 23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1937" name="Freeform 23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8" name="Freeform 24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9" name="Freeform 24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0" name="Freeform 24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1" name="Freeform 24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2" name="Freeform 24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1934" name="Group 24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1935" name="Freeform 24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6" name="Freeform 24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51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51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1435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47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6396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grpSp>
        <p:nvGrpSpPr>
          <p:cNvPr id="82948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3125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83126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  <p:sp>
        <p:nvSpPr>
          <p:cNvPr id="82949" name="Rectangle 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Order to complete</a:t>
            </a:r>
          </a:p>
        </p:txBody>
      </p:sp>
      <p:grpSp>
        <p:nvGrpSpPr>
          <p:cNvPr id="82950" name="Group 13"/>
          <p:cNvGrpSpPr>
            <a:grpSpLocks/>
          </p:cNvGrpSpPr>
          <p:nvPr/>
        </p:nvGrpSpPr>
        <p:grpSpPr bwMode="auto">
          <a:xfrm>
            <a:off x="152400" y="2971800"/>
            <a:ext cx="2825750" cy="3886200"/>
            <a:chOff x="2012" y="1632"/>
            <a:chExt cx="1780" cy="2448"/>
          </a:xfrm>
        </p:grpSpPr>
        <p:grpSp>
          <p:nvGrpSpPr>
            <p:cNvPr id="82965" name="Group 14"/>
            <p:cNvGrpSpPr>
              <a:grpSpLocks/>
            </p:cNvGrpSpPr>
            <p:nvPr/>
          </p:nvGrpSpPr>
          <p:grpSpPr bwMode="auto">
            <a:xfrm>
              <a:off x="3216" y="2016"/>
              <a:ext cx="340" cy="576"/>
              <a:chOff x="3309" y="2976"/>
              <a:chExt cx="484" cy="1010"/>
            </a:xfrm>
          </p:grpSpPr>
          <p:sp>
            <p:nvSpPr>
              <p:cNvPr id="83110" name="Freeform 1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111" name="Group 1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112" name="Freeform 1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13" name="Freeform 1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14" name="Freeform 1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15" name="Freeform 2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16" name="Freeform 2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17" name="Freeform 2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18" name="Freeform 2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19" name="Oval 2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20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21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22" name="Oval 2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23" name="Oval 2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124" name="Oval 2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66" name="Group 30"/>
            <p:cNvGrpSpPr>
              <a:grpSpLocks/>
            </p:cNvGrpSpPr>
            <p:nvPr/>
          </p:nvGrpSpPr>
          <p:grpSpPr bwMode="auto">
            <a:xfrm>
              <a:off x="2976" y="2544"/>
              <a:ext cx="340" cy="576"/>
              <a:chOff x="3309" y="2976"/>
              <a:chExt cx="484" cy="1010"/>
            </a:xfrm>
          </p:grpSpPr>
          <p:sp>
            <p:nvSpPr>
              <p:cNvPr id="83095" name="Freeform 3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96" name="Group 3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97" name="Freeform 3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98" name="Freeform 3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99" name="Freeform 3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00" name="Freeform 3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01" name="Freeform 3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02" name="Freeform 3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03" name="Freeform 3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104" name="Oval 4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05" name="Oval 4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06" name="Oval 4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07" name="Oval 4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108" name="Oval 4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109" name="Oval 4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67" name="Group 46"/>
            <p:cNvGrpSpPr>
              <a:grpSpLocks/>
            </p:cNvGrpSpPr>
            <p:nvPr/>
          </p:nvGrpSpPr>
          <p:grpSpPr bwMode="auto">
            <a:xfrm>
              <a:off x="2736" y="3024"/>
              <a:ext cx="340" cy="576"/>
              <a:chOff x="3309" y="2976"/>
              <a:chExt cx="484" cy="1010"/>
            </a:xfrm>
          </p:grpSpPr>
          <p:sp>
            <p:nvSpPr>
              <p:cNvPr id="83080" name="Freeform 47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81" name="Group 48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82" name="Freeform 49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83" name="Freeform 50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84" name="Freeform 51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85" name="Freeform 52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86" name="Freeform 53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87" name="Freeform 54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88" name="Freeform 55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89" name="Oval 5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90" name="Oval 5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91" name="Oval 5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92" name="Oval 5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93" name="Oval 60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094" name="Oval 61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68" name="Group 62"/>
            <p:cNvGrpSpPr>
              <a:grpSpLocks/>
            </p:cNvGrpSpPr>
            <p:nvPr/>
          </p:nvGrpSpPr>
          <p:grpSpPr bwMode="auto">
            <a:xfrm>
              <a:off x="2636" y="3504"/>
              <a:ext cx="340" cy="576"/>
              <a:chOff x="3309" y="2976"/>
              <a:chExt cx="484" cy="1010"/>
            </a:xfrm>
          </p:grpSpPr>
          <p:sp>
            <p:nvSpPr>
              <p:cNvPr id="83065" name="Freeform 6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66" name="Group 6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67" name="Freeform 6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68" name="Freeform 6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69" name="Freeform 6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70" name="Freeform 6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71" name="Freeform 6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72" name="Freeform 7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73" name="Freeform 7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74" name="Oval 7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75" name="Oval 7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76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77" name="Oval 7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78" name="Oval 7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079" name="Oval 7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69" name="Group 78"/>
            <p:cNvGrpSpPr>
              <a:grpSpLocks/>
            </p:cNvGrpSpPr>
            <p:nvPr/>
          </p:nvGrpSpPr>
          <p:grpSpPr bwMode="auto">
            <a:xfrm>
              <a:off x="2012" y="3072"/>
              <a:ext cx="340" cy="576"/>
              <a:chOff x="3309" y="2976"/>
              <a:chExt cx="484" cy="1010"/>
            </a:xfrm>
          </p:grpSpPr>
          <p:sp>
            <p:nvSpPr>
              <p:cNvPr id="83050" name="Freeform 7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51" name="Group 8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52" name="Freeform 8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3" name="Freeform 8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4" name="Freeform 8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5" name="Freeform 8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6" name="Freeform 8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7" name="Freeform 8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8" name="Freeform 8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9" name="Oval 8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60" name="Oval 8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61" name="Oval 9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62" name="Oval 9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63" name="Oval 9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064" name="Oval 9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70" name="Group 94"/>
            <p:cNvGrpSpPr>
              <a:grpSpLocks/>
            </p:cNvGrpSpPr>
            <p:nvPr/>
          </p:nvGrpSpPr>
          <p:grpSpPr bwMode="auto">
            <a:xfrm>
              <a:off x="2348" y="2592"/>
              <a:ext cx="340" cy="576"/>
              <a:chOff x="3309" y="2976"/>
              <a:chExt cx="484" cy="1010"/>
            </a:xfrm>
          </p:grpSpPr>
          <p:sp>
            <p:nvSpPr>
              <p:cNvPr id="83035" name="Freeform 9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36" name="Group 9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37" name="Freeform 9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38" name="Freeform 9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39" name="Freeform 9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0" name="Freeform 10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1" name="Freeform 10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2" name="Freeform 10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3" name="Freeform 10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4" name="Oval 10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45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46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47" name="Oval 10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48" name="Oval 10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049" name="Oval 10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71" name="Group 110"/>
            <p:cNvGrpSpPr>
              <a:grpSpLocks/>
            </p:cNvGrpSpPr>
            <p:nvPr/>
          </p:nvGrpSpPr>
          <p:grpSpPr bwMode="auto">
            <a:xfrm>
              <a:off x="2592" y="2112"/>
              <a:ext cx="340" cy="576"/>
              <a:chOff x="3309" y="2976"/>
              <a:chExt cx="484" cy="1010"/>
            </a:xfrm>
          </p:grpSpPr>
          <p:sp>
            <p:nvSpPr>
              <p:cNvPr id="83020" name="Freeform 11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21" name="Group 11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22" name="Freeform 11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3" name="Freeform 11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4" name="Freeform 11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5" name="Freeform 11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6" name="Freeform 11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7" name="Freeform 11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8" name="Freeform 11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9" name="Oval 1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30" name="Oval 1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31" name="Oval 12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32" name="Oval 12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33" name="Oval 12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034" name="Oval 12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72" name="Group 126"/>
            <p:cNvGrpSpPr>
              <a:grpSpLocks/>
            </p:cNvGrpSpPr>
            <p:nvPr/>
          </p:nvGrpSpPr>
          <p:grpSpPr bwMode="auto">
            <a:xfrm>
              <a:off x="2688" y="1632"/>
              <a:ext cx="340" cy="576"/>
              <a:chOff x="3309" y="2976"/>
              <a:chExt cx="484" cy="1010"/>
            </a:xfrm>
          </p:grpSpPr>
          <p:sp>
            <p:nvSpPr>
              <p:cNvPr id="83005" name="Freeform 127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06" name="Group 128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07" name="Freeform 129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08" name="Freeform 130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09" name="Freeform 131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10" name="Freeform 132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11" name="Freeform 133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12" name="Freeform 134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13" name="Freeform 135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14" name="Oval 13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15" name="Oval 13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16" name="Oval 13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17" name="Oval 13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18" name="Oval 140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019" name="Oval 141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73" name="Group 142"/>
            <p:cNvGrpSpPr>
              <a:grpSpLocks/>
            </p:cNvGrpSpPr>
            <p:nvPr/>
          </p:nvGrpSpPr>
          <p:grpSpPr bwMode="auto">
            <a:xfrm>
              <a:off x="2112" y="2064"/>
              <a:ext cx="340" cy="576"/>
              <a:chOff x="3309" y="2976"/>
              <a:chExt cx="484" cy="1010"/>
            </a:xfrm>
          </p:grpSpPr>
          <p:sp>
            <p:nvSpPr>
              <p:cNvPr id="82990" name="Freeform 14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991" name="Group 14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992" name="Freeform 14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3" name="Freeform 14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4" name="Freeform 14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5" name="Freeform 14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6" name="Freeform 14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7" name="Freeform 15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8" name="Freeform 15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9" name="Oval 1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00" name="Oval 1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01" name="Oval 1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02" name="Oval 15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003" name="Oval 15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3004" name="Oval 15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grpSp>
          <p:nvGrpSpPr>
            <p:cNvPr id="82974" name="Group 158"/>
            <p:cNvGrpSpPr>
              <a:grpSpLocks/>
            </p:cNvGrpSpPr>
            <p:nvPr/>
          </p:nvGrpSpPr>
          <p:grpSpPr bwMode="auto">
            <a:xfrm>
              <a:off x="3452" y="3072"/>
              <a:ext cx="340" cy="576"/>
              <a:chOff x="3309" y="2976"/>
              <a:chExt cx="484" cy="1010"/>
            </a:xfrm>
          </p:grpSpPr>
          <p:sp>
            <p:nvSpPr>
              <p:cNvPr id="82975" name="Freeform 15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976" name="Group 16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977" name="Freeform 16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78" name="Freeform 16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79" name="Freeform 16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80" name="Freeform 16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81" name="Freeform 16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82" name="Freeform 16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83" name="Freeform 16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84" name="Oval 1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985" name="Oval 1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986" name="Oval 1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987" name="Oval 1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2988" name="Oval 17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2989" name="Oval 17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</p:grpSp>
      <p:sp>
        <p:nvSpPr>
          <p:cNvPr id="1552558" name="Rectangle 174"/>
          <p:cNvSpPr>
            <a:spLocks noChangeArrowheads="1"/>
          </p:cNvSpPr>
          <p:nvPr/>
        </p:nvSpPr>
        <p:spPr bwMode="auto">
          <a:xfrm>
            <a:off x="3795713" y="3048000"/>
            <a:ext cx="48783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in an order such that </a:t>
            </a:r>
            <a:br>
              <a:rPr lang="en-US" altLang="en-US"/>
            </a:br>
            <a:r>
              <a:rPr lang="en-US" altLang="en-US"/>
              <a:t>no friend must wait.</a:t>
            </a:r>
          </a:p>
          <a:p>
            <a:pPr eaLnBrk="1" hangingPunct="1"/>
            <a:r>
              <a:rPr lang="en-US" altLang="en-US"/>
              <a:t>from “smallest” to “largest”</a:t>
            </a:r>
          </a:p>
        </p:txBody>
      </p:sp>
      <p:sp>
        <p:nvSpPr>
          <p:cNvPr id="82952" name="Text Box 175"/>
          <p:cNvSpPr txBox="1">
            <a:spLocks noChangeArrowheads="1"/>
          </p:cNvSpPr>
          <p:nvPr/>
        </p:nvSpPr>
        <p:spPr bwMode="auto">
          <a:xfrm>
            <a:off x="3505200" y="2609850"/>
            <a:ext cx="50498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 what order should they go?</a:t>
            </a:r>
          </a:p>
        </p:txBody>
      </p:sp>
      <p:sp>
        <p:nvSpPr>
          <p:cNvPr id="1552561" name="Text Box 177"/>
          <p:cNvSpPr txBox="1">
            <a:spLocks noChangeArrowheads="1"/>
          </p:cNvSpPr>
          <p:nvPr/>
        </p:nvSpPr>
        <p:spPr bwMode="auto">
          <a:xfrm>
            <a:off x="3852863" y="4846638"/>
            <a:ext cx="4452937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For this problem, </a:t>
            </a:r>
            <a:br>
              <a:rPr lang="en-US" altLang="en-US"/>
            </a:br>
            <a:r>
              <a:rPr lang="en-US" altLang="en-US"/>
              <a:t>the order relies on </a:t>
            </a:r>
            <a:br>
              <a:rPr lang="en-US" altLang="en-US"/>
            </a:br>
            <a:r>
              <a:rPr lang="en-US" altLang="en-US"/>
              <a:t>the graph being “leveled.”</a:t>
            </a:r>
          </a:p>
        </p:txBody>
      </p:sp>
      <p:grpSp>
        <p:nvGrpSpPr>
          <p:cNvPr id="82954" name="Group 178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2955" name="Group 179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2959" name="Freeform 180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0" name="Freeform 181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1" name="Freeform 182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2" name="Freeform 183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3" name="Freeform 184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4" name="Freeform 185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2956" name="Group 186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2957" name="Freeform 187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8" name="Freeform 188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5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525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525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5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525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525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525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525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2561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1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6396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The complete set </a:t>
            </a:r>
            <a:r>
              <a:rPr lang="en-US" altLang="en-US" i="1">
                <a:solidFill>
                  <a:schemeClr val="accent1"/>
                </a:solidFill>
              </a:rPr>
              <a:t>S</a:t>
            </a:r>
            <a:r>
              <a:rPr lang="en-US" altLang="en-US"/>
              <a:t> of </a:t>
            </a:r>
            <a:r>
              <a:rPr lang="en-US" altLang="en-US">
                <a:solidFill>
                  <a:schemeClr val="accent1"/>
                </a:solidFill>
              </a:rPr>
              <a:t>sub-Instances</a:t>
            </a:r>
            <a:r>
              <a:rPr lang="en-US" altLang="en-US"/>
              <a:t> is</a:t>
            </a:r>
          </a:p>
        </p:txBody>
      </p:sp>
      <p:grpSp>
        <p:nvGrpSpPr>
          <p:cNvPr id="83972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4019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/>
                <a:t>“Best path from </a:t>
              </a:r>
              <a:r>
                <a:rPr lang="en-US" altLang="en-US" i="1"/>
                <a:t>v</a:t>
              </a:r>
              <a:r>
                <a:rPr lang="en-US" altLang="en-US" i="1" baseline="-25000"/>
                <a:t>i</a:t>
              </a:r>
              <a:r>
                <a:rPr lang="en-US" altLang="en-US"/>
                <a:t> to </a:t>
              </a:r>
              <a:r>
                <a:rPr lang="en-US" altLang="en-US" i="1"/>
                <a:t>t</a:t>
              </a:r>
              <a:r>
                <a:rPr lang="en-US" altLang="en-US"/>
                <a:t>?”</a:t>
              </a:r>
              <a:endParaRPr lang="en-US" altLang="en-US" sz="4400"/>
            </a:p>
          </p:txBody>
        </p:sp>
        <p:sp>
          <p:nvSpPr>
            <p:cNvPr id="84020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>
                  <a:sym typeface="Symbol" pitchFamily="18" charset="2"/>
                </a:rPr>
                <a:t></a:t>
              </a:r>
              <a:r>
                <a:rPr lang="en-US" altLang="en-US"/>
                <a:t> </a:t>
              </a:r>
              <a:r>
                <a:rPr lang="en-US" altLang="en-US" i="1"/>
                <a:t>i</a:t>
              </a:r>
            </a:p>
          </p:txBody>
        </p:sp>
      </p:grpSp>
      <p:sp>
        <p:nvSpPr>
          <p:cNvPr id="83973" name="Rectangle 169"/>
          <p:cNvSpPr>
            <a:spLocks noChangeArrowheads="1"/>
          </p:cNvSpPr>
          <p:nvPr/>
        </p:nvSpPr>
        <p:spPr bwMode="auto">
          <a:xfrm>
            <a:off x="3795713" y="3048000"/>
            <a:ext cx="48783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/>
              <a:t>in an order such that </a:t>
            </a:r>
            <a:br>
              <a:rPr lang="en-US" altLang="en-US"/>
            </a:br>
            <a:r>
              <a:rPr lang="en-US" altLang="en-US"/>
              <a:t>no friend must wait.</a:t>
            </a:r>
          </a:p>
          <a:p>
            <a:pPr eaLnBrk="1" hangingPunct="1"/>
            <a:r>
              <a:rPr lang="en-US" altLang="en-US"/>
              <a:t>from “smallest” to “largest”</a:t>
            </a:r>
          </a:p>
        </p:txBody>
      </p:sp>
      <p:sp>
        <p:nvSpPr>
          <p:cNvPr id="83974" name="Text Box 170"/>
          <p:cNvSpPr txBox="1">
            <a:spLocks noChangeArrowheads="1"/>
          </p:cNvSpPr>
          <p:nvPr/>
        </p:nvSpPr>
        <p:spPr bwMode="auto">
          <a:xfrm>
            <a:off x="3505200" y="2609850"/>
            <a:ext cx="50498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In what order should they go?</a:t>
            </a:r>
          </a:p>
        </p:txBody>
      </p:sp>
      <p:sp>
        <p:nvSpPr>
          <p:cNvPr id="83975" name="Rectangle 199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Order to complete</a:t>
            </a:r>
          </a:p>
        </p:txBody>
      </p:sp>
      <p:sp>
        <p:nvSpPr>
          <p:cNvPr id="1553608" name="AutoShape 200"/>
          <p:cNvSpPr>
            <a:spLocks noChangeArrowheads="1"/>
          </p:cNvSpPr>
          <p:nvPr/>
        </p:nvSpPr>
        <p:spPr bwMode="auto">
          <a:xfrm>
            <a:off x="3657600" y="4800600"/>
            <a:ext cx="1524000" cy="685800"/>
          </a:xfrm>
          <a:prstGeom prst="wedgeRectCallout">
            <a:avLst>
              <a:gd name="adj1" fmla="val -46250"/>
              <a:gd name="adj2" fmla="val 56713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First</a:t>
            </a:r>
          </a:p>
        </p:txBody>
      </p:sp>
      <p:sp>
        <p:nvSpPr>
          <p:cNvPr id="1553609" name="AutoShape 201"/>
          <p:cNvSpPr>
            <a:spLocks noChangeArrowheads="1"/>
          </p:cNvSpPr>
          <p:nvPr/>
        </p:nvSpPr>
        <p:spPr bwMode="auto">
          <a:xfrm>
            <a:off x="3657600" y="5715000"/>
            <a:ext cx="1524000" cy="685800"/>
          </a:xfrm>
          <a:prstGeom prst="wedgeRectCallout">
            <a:avLst>
              <a:gd name="adj1" fmla="val -46250"/>
              <a:gd name="adj2" fmla="val 56713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/>
              <a:t>Last</a:t>
            </a:r>
          </a:p>
        </p:txBody>
      </p:sp>
      <p:grpSp>
        <p:nvGrpSpPr>
          <p:cNvPr id="3" name="Group 181"/>
          <p:cNvGrpSpPr>
            <a:grpSpLocks/>
          </p:cNvGrpSpPr>
          <p:nvPr/>
        </p:nvGrpSpPr>
        <p:grpSpPr bwMode="auto">
          <a:xfrm>
            <a:off x="1143000" y="5943600"/>
            <a:ext cx="685800" cy="914400"/>
            <a:chOff x="720" y="3744"/>
            <a:chExt cx="432" cy="576"/>
          </a:xfrm>
        </p:grpSpPr>
        <p:grpSp>
          <p:nvGrpSpPr>
            <p:cNvPr id="84002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84004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4005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4006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07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08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09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10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11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12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13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4014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4015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4016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4017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>
                    <a:latin typeface="Arial Rounded MT Bold" pitchFamily="34" charset="0"/>
                  </a:endParaRPr>
                </a:p>
              </p:txBody>
            </p:sp>
            <p:sp>
              <p:nvSpPr>
                <p:cNvPr id="84018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84003" name="Freeform 198"/>
            <p:cNvSpPr>
              <a:spLocks/>
            </p:cNvSpPr>
            <p:nvPr/>
          </p:nvSpPr>
          <p:spPr bwMode="auto">
            <a:xfrm>
              <a:off x="1008" y="3840"/>
              <a:ext cx="144" cy="240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53611" name="Text Box 203"/>
          <p:cNvSpPr txBox="1">
            <a:spLocks noChangeArrowheads="1"/>
          </p:cNvSpPr>
          <p:nvPr/>
        </p:nvSpPr>
        <p:spPr bwMode="auto">
          <a:xfrm>
            <a:off x="5410200" y="4800600"/>
            <a:ext cx="269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 easy</a:t>
            </a:r>
          </a:p>
        </p:txBody>
      </p:sp>
      <p:grpSp>
        <p:nvGrpSpPr>
          <p:cNvPr id="6" name="Group 208"/>
          <p:cNvGrpSpPr>
            <a:grpSpLocks/>
          </p:cNvGrpSpPr>
          <p:nvPr/>
        </p:nvGrpSpPr>
        <p:grpSpPr bwMode="auto">
          <a:xfrm>
            <a:off x="1219200" y="3124200"/>
            <a:ext cx="7959725" cy="3200400"/>
            <a:chOff x="768" y="1968"/>
            <a:chExt cx="5014" cy="2016"/>
          </a:xfrm>
        </p:grpSpPr>
        <p:grpSp>
          <p:nvGrpSpPr>
            <p:cNvPr id="83992" name="Group 172"/>
            <p:cNvGrpSpPr>
              <a:grpSpLocks/>
            </p:cNvGrpSpPr>
            <p:nvPr/>
          </p:nvGrpSpPr>
          <p:grpSpPr bwMode="auto">
            <a:xfrm>
              <a:off x="768" y="1968"/>
              <a:ext cx="432" cy="1920"/>
              <a:chOff x="768" y="1968"/>
              <a:chExt cx="432" cy="1920"/>
            </a:xfrm>
          </p:grpSpPr>
          <p:sp>
            <p:nvSpPr>
              <p:cNvPr id="83994" name="Freeform 173"/>
              <p:cNvSpPr>
                <a:spLocks/>
              </p:cNvSpPr>
              <p:nvPr/>
            </p:nvSpPr>
            <p:spPr bwMode="auto">
              <a:xfrm>
                <a:off x="856" y="2016"/>
                <a:ext cx="344" cy="1872"/>
              </a:xfrm>
              <a:custGeom>
                <a:avLst/>
                <a:gdLst>
                  <a:gd name="T0" fmla="*/ 344 w 344"/>
                  <a:gd name="T1" fmla="*/ 0 h 1872"/>
                  <a:gd name="T2" fmla="*/ 8 w 344"/>
                  <a:gd name="T3" fmla="*/ 528 h 1872"/>
                  <a:gd name="T4" fmla="*/ 296 w 344"/>
                  <a:gd name="T5" fmla="*/ 1104 h 1872"/>
                  <a:gd name="T6" fmla="*/ 248 w 344"/>
                  <a:gd name="T7" fmla="*/ 1872 h 187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44"/>
                  <a:gd name="T13" fmla="*/ 0 h 1872"/>
                  <a:gd name="T14" fmla="*/ 344 w 344"/>
                  <a:gd name="T15" fmla="*/ 1872 h 187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44" h="1872">
                    <a:moveTo>
                      <a:pt x="344" y="0"/>
                    </a:moveTo>
                    <a:cubicBezTo>
                      <a:pt x="180" y="172"/>
                      <a:pt x="16" y="344"/>
                      <a:pt x="8" y="528"/>
                    </a:cubicBezTo>
                    <a:cubicBezTo>
                      <a:pt x="0" y="712"/>
                      <a:pt x="256" y="880"/>
                      <a:pt x="296" y="1104"/>
                    </a:cubicBezTo>
                    <a:cubicBezTo>
                      <a:pt x="336" y="1328"/>
                      <a:pt x="292" y="1600"/>
                      <a:pt x="248" y="1872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995" name="Group 174"/>
              <p:cNvGrpSpPr>
                <a:grpSpLocks/>
              </p:cNvGrpSpPr>
              <p:nvPr/>
            </p:nvGrpSpPr>
            <p:grpSpPr bwMode="auto">
              <a:xfrm>
                <a:off x="768" y="1968"/>
                <a:ext cx="288" cy="480"/>
                <a:chOff x="2432" y="1328"/>
                <a:chExt cx="906" cy="2075"/>
              </a:xfrm>
            </p:grpSpPr>
            <p:sp>
              <p:nvSpPr>
                <p:cNvPr id="83996" name="Freeform 175"/>
                <p:cNvSpPr>
                  <a:spLocks/>
                </p:cNvSpPr>
                <p:nvPr/>
              </p:nvSpPr>
              <p:spPr bwMode="auto">
                <a:xfrm>
                  <a:off x="2594" y="1328"/>
                  <a:ext cx="450" cy="433"/>
                </a:xfrm>
                <a:custGeom>
                  <a:avLst/>
                  <a:gdLst>
                    <a:gd name="T0" fmla="*/ 566 w 410"/>
                    <a:gd name="T1" fmla="*/ 195 h 406"/>
                    <a:gd name="T2" fmla="*/ 457 w 410"/>
                    <a:gd name="T3" fmla="*/ 69 h 406"/>
                    <a:gd name="T4" fmla="*/ 350 w 410"/>
                    <a:gd name="T5" fmla="*/ 0 h 406"/>
                    <a:gd name="T6" fmla="*/ 222 w 410"/>
                    <a:gd name="T7" fmla="*/ 0 h 406"/>
                    <a:gd name="T8" fmla="*/ 85 w 410"/>
                    <a:gd name="T9" fmla="*/ 44 h 406"/>
                    <a:gd name="T10" fmla="*/ 20 w 410"/>
                    <a:gd name="T11" fmla="*/ 119 h 406"/>
                    <a:gd name="T12" fmla="*/ 0 w 410"/>
                    <a:gd name="T13" fmla="*/ 221 h 406"/>
                    <a:gd name="T14" fmla="*/ 20 w 410"/>
                    <a:gd name="T15" fmla="*/ 355 h 406"/>
                    <a:gd name="T16" fmla="*/ 104 w 410"/>
                    <a:gd name="T17" fmla="*/ 510 h 406"/>
                    <a:gd name="T18" fmla="*/ 256 w 410"/>
                    <a:gd name="T19" fmla="*/ 610 h 406"/>
                    <a:gd name="T20" fmla="*/ 371 w 410"/>
                    <a:gd name="T21" fmla="*/ 661 h 406"/>
                    <a:gd name="T22" fmla="*/ 490 w 410"/>
                    <a:gd name="T23" fmla="*/ 680 h 406"/>
                    <a:gd name="T24" fmla="*/ 585 w 410"/>
                    <a:gd name="T25" fmla="*/ 655 h 406"/>
                    <a:gd name="T26" fmla="*/ 639 w 410"/>
                    <a:gd name="T27" fmla="*/ 610 h 406"/>
                    <a:gd name="T28" fmla="*/ 670 w 410"/>
                    <a:gd name="T29" fmla="*/ 510 h 406"/>
                    <a:gd name="T30" fmla="*/ 664 w 410"/>
                    <a:gd name="T31" fmla="*/ 389 h 406"/>
                    <a:gd name="T32" fmla="*/ 627 w 410"/>
                    <a:gd name="T33" fmla="*/ 290 h 406"/>
                    <a:gd name="T34" fmla="*/ 842 w 410"/>
                    <a:gd name="T35" fmla="*/ 195 h 406"/>
                    <a:gd name="T36" fmla="*/ 864 w 410"/>
                    <a:gd name="T37" fmla="*/ 154 h 406"/>
                    <a:gd name="T38" fmla="*/ 842 w 410"/>
                    <a:gd name="T39" fmla="*/ 135 h 406"/>
                    <a:gd name="T40" fmla="*/ 607 w 410"/>
                    <a:gd name="T41" fmla="*/ 246 h 406"/>
                    <a:gd name="T42" fmla="*/ 566 w 410"/>
                    <a:gd name="T43" fmla="*/ 195 h 40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10"/>
                    <a:gd name="T67" fmla="*/ 0 h 406"/>
                    <a:gd name="T68" fmla="*/ 410 w 410"/>
                    <a:gd name="T69" fmla="*/ 406 h 40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10" h="406">
                      <a:moveTo>
                        <a:pt x="268" y="117"/>
                      </a:moveTo>
                      <a:lnTo>
                        <a:pt x="217" y="41"/>
                      </a:lnTo>
                      <a:lnTo>
                        <a:pt x="166" y="0"/>
                      </a:lnTo>
                      <a:lnTo>
                        <a:pt x="106" y="0"/>
                      </a:lnTo>
                      <a:lnTo>
                        <a:pt x="40" y="26"/>
                      </a:lnTo>
                      <a:lnTo>
                        <a:pt x="10" y="71"/>
                      </a:lnTo>
                      <a:lnTo>
                        <a:pt x="0" y="132"/>
                      </a:lnTo>
                      <a:lnTo>
                        <a:pt x="10" y="213"/>
                      </a:lnTo>
                      <a:lnTo>
                        <a:pt x="50" y="304"/>
                      </a:lnTo>
                      <a:lnTo>
                        <a:pt x="121" y="365"/>
                      </a:lnTo>
                      <a:lnTo>
                        <a:pt x="176" y="395"/>
                      </a:lnTo>
                      <a:lnTo>
                        <a:pt x="232" y="406"/>
                      </a:lnTo>
                      <a:lnTo>
                        <a:pt x="278" y="390"/>
                      </a:lnTo>
                      <a:lnTo>
                        <a:pt x="303" y="365"/>
                      </a:lnTo>
                      <a:lnTo>
                        <a:pt x="319" y="304"/>
                      </a:lnTo>
                      <a:lnTo>
                        <a:pt x="314" y="233"/>
                      </a:lnTo>
                      <a:lnTo>
                        <a:pt x="298" y="173"/>
                      </a:lnTo>
                      <a:lnTo>
                        <a:pt x="399" y="117"/>
                      </a:lnTo>
                      <a:lnTo>
                        <a:pt x="410" y="92"/>
                      </a:lnTo>
                      <a:lnTo>
                        <a:pt x="399" y="81"/>
                      </a:lnTo>
                      <a:lnTo>
                        <a:pt x="288" y="147"/>
                      </a:lnTo>
                      <a:lnTo>
                        <a:pt x="268" y="1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997" name="Freeform 176"/>
                <p:cNvSpPr>
                  <a:spLocks/>
                </p:cNvSpPr>
                <p:nvPr/>
              </p:nvSpPr>
              <p:spPr bwMode="auto">
                <a:xfrm>
                  <a:off x="2432" y="1810"/>
                  <a:ext cx="362" cy="582"/>
                </a:xfrm>
                <a:custGeom>
                  <a:avLst/>
                  <a:gdLst>
                    <a:gd name="T0" fmla="*/ 705 w 329"/>
                    <a:gd name="T1" fmla="*/ 23 h 546"/>
                    <a:gd name="T2" fmla="*/ 628 w 329"/>
                    <a:gd name="T3" fmla="*/ 0 h 546"/>
                    <a:gd name="T4" fmla="*/ 467 w 329"/>
                    <a:gd name="T5" fmla="*/ 5 h 546"/>
                    <a:gd name="T6" fmla="*/ 323 w 329"/>
                    <a:gd name="T7" fmla="*/ 93 h 546"/>
                    <a:gd name="T8" fmla="*/ 119 w 329"/>
                    <a:gd name="T9" fmla="*/ 271 h 546"/>
                    <a:gd name="T10" fmla="*/ 13 w 329"/>
                    <a:gd name="T11" fmla="*/ 413 h 546"/>
                    <a:gd name="T12" fmla="*/ 0 w 329"/>
                    <a:gd name="T13" fmla="*/ 464 h 546"/>
                    <a:gd name="T14" fmla="*/ 55 w 329"/>
                    <a:gd name="T15" fmla="*/ 555 h 546"/>
                    <a:gd name="T16" fmla="*/ 173 w 329"/>
                    <a:gd name="T17" fmla="*/ 600 h 546"/>
                    <a:gd name="T18" fmla="*/ 323 w 329"/>
                    <a:gd name="T19" fmla="*/ 648 h 546"/>
                    <a:gd name="T20" fmla="*/ 446 w 329"/>
                    <a:gd name="T21" fmla="*/ 673 h 546"/>
                    <a:gd name="T22" fmla="*/ 498 w 329"/>
                    <a:gd name="T23" fmla="*/ 716 h 546"/>
                    <a:gd name="T24" fmla="*/ 467 w 329"/>
                    <a:gd name="T25" fmla="*/ 776 h 546"/>
                    <a:gd name="T26" fmla="*/ 383 w 329"/>
                    <a:gd name="T27" fmla="*/ 843 h 546"/>
                    <a:gd name="T28" fmla="*/ 271 w 329"/>
                    <a:gd name="T29" fmla="*/ 852 h 546"/>
                    <a:gd name="T30" fmla="*/ 195 w 329"/>
                    <a:gd name="T31" fmla="*/ 826 h 546"/>
                    <a:gd name="T32" fmla="*/ 150 w 329"/>
                    <a:gd name="T33" fmla="*/ 852 h 546"/>
                    <a:gd name="T34" fmla="*/ 161 w 329"/>
                    <a:gd name="T35" fmla="*/ 884 h 546"/>
                    <a:gd name="T36" fmla="*/ 251 w 329"/>
                    <a:gd name="T37" fmla="*/ 910 h 546"/>
                    <a:gd name="T38" fmla="*/ 383 w 329"/>
                    <a:gd name="T39" fmla="*/ 910 h 546"/>
                    <a:gd name="T40" fmla="*/ 498 w 329"/>
                    <a:gd name="T41" fmla="*/ 884 h 546"/>
                    <a:gd name="T42" fmla="*/ 566 w 329"/>
                    <a:gd name="T43" fmla="*/ 852 h 546"/>
                    <a:gd name="T44" fmla="*/ 607 w 329"/>
                    <a:gd name="T45" fmla="*/ 791 h 546"/>
                    <a:gd name="T46" fmla="*/ 628 w 329"/>
                    <a:gd name="T47" fmla="*/ 727 h 546"/>
                    <a:gd name="T48" fmla="*/ 579 w 329"/>
                    <a:gd name="T49" fmla="*/ 665 h 546"/>
                    <a:gd name="T50" fmla="*/ 446 w 329"/>
                    <a:gd name="T51" fmla="*/ 624 h 546"/>
                    <a:gd name="T52" fmla="*/ 293 w 329"/>
                    <a:gd name="T53" fmla="*/ 589 h 546"/>
                    <a:gd name="T54" fmla="*/ 161 w 329"/>
                    <a:gd name="T55" fmla="*/ 531 h 546"/>
                    <a:gd name="T56" fmla="*/ 130 w 329"/>
                    <a:gd name="T57" fmla="*/ 481 h 546"/>
                    <a:gd name="T58" fmla="*/ 150 w 329"/>
                    <a:gd name="T59" fmla="*/ 387 h 546"/>
                    <a:gd name="T60" fmla="*/ 251 w 329"/>
                    <a:gd name="T61" fmla="*/ 271 h 546"/>
                    <a:gd name="T62" fmla="*/ 370 w 329"/>
                    <a:gd name="T63" fmla="*/ 203 h 546"/>
                    <a:gd name="T64" fmla="*/ 553 w 329"/>
                    <a:gd name="T65" fmla="*/ 151 h 546"/>
                    <a:gd name="T66" fmla="*/ 705 w 329"/>
                    <a:gd name="T67" fmla="*/ 126 h 546"/>
                    <a:gd name="T68" fmla="*/ 705 w 329"/>
                    <a:gd name="T69" fmla="*/ 58 h 546"/>
                    <a:gd name="T70" fmla="*/ 705 w 329"/>
                    <a:gd name="T71" fmla="*/ 23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998" name="Freeform 177"/>
                <p:cNvSpPr>
                  <a:spLocks/>
                </p:cNvSpPr>
                <p:nvPr/>
              </p:nvSpPr>
              <p:spPr bwMode="auto">
                <a:xfrm>
                  <a:off x="2737" y="1811"/>
                  <a:ext cx="339" cy="717"/>
                </a:xfrm>
                <a:custGeom>
                  <a:avLst/>
                  <a:gdLst>
                    <a:gd name="T0" fmla="*/ 563 w 309"/>
                    <a:gd name="T1" fmla="*/ 353 h 673"/>
                    <a:gd name="T2" fmla="*/ 498 w 309"/>
                    <a:gd name="T3" fmla="*/ 143 h 673"/>
                    <a:gd name="T4" fmla="*/ 427 w 309"/>
                    <a:gd name="T5" fmla="*/ 42 h 673"/>
                    <a:gd name="T6" fmla="*/ 263 w 309"/>
                    <a:gd name="T7" fmla="*/ 0 h 673"/>
                    <a:gd name="T8" fmla="*/ 104 w 309"/>
                    <a:gd name="T9" fmla="*/ 18 h 673"/>
                    <a:gd name="T10" fmla="*/ 32 w 309"/>
                    <a:gd name="T11" fmla="*/ 126 h 673"/>
                    <a:gd name="T12" fmla="*/ 42 w 309"/>
                    <a:gd name="T13" fmla="*/ 260 h 673"/>
                    <a:gd name="T14" fmla="*/ 84 w 309"/>
                    <a:gd name="T15" fmla="*/ 478 h 673"/>
                    <a:gd name="T16" fmla="*/ 84 w 309"/>
                    <a:gd name="T17" fmla="*/ 670 h 673"/>
                    <a:gd name="T18" fmla="*/ 32 w 309"/>
                    <a:gd name="T19" fmla="*/ 836 h 673"/>
                    <a:gd name="T20" fmla="*/ 0 w 309"/>
                    <a:gd name="T21" fmla="*/ 931 h 673"/>
                    <a:gd name="T22" fmla="*/ 20 w 309"/>
                    <a:gd name="T23" fmla="*/ 1016 h 673"/>
                    <a:gd name="T24" fmla="*/ 94 w 309"/>
                    <a:gd name="T25" fmla="*/ 1058 h 673"/>
                    <a:gd name="T26" fmla="*/ 193 w 309"/>
                    <a:gd name="T27" fmla="*/ 1098 h 673"/>
                    <a:gd name="T28" fmla="*/ 284 w 309"/>
                    <a:gd name="T29" fmla="*/ 1117 h 673"/>
                    <a:gd name="T30" fmla="*/ 407 w 309"/>
                    <a:gd name="T31" fmla="*/ 1117 h 673"/>
                    <a:gd name="T32" fmla="*/ 543 w 309"/>
                    <a:gd name="T33" fmla="*/ 1031 h 673"/>
                    <a:gd name="T34" fmla="*/ 648 w 309"/>
                    <a:gd name="T35" fmla="*/ 854 h 673"/>
                    <a:gd name="T36" fmla="*/ 640 w 309"/>
                    <a:gd name="T37" fmla="*/ 695 h 673"/>
                    <a:gd name="T38" fmla="*/ 575 w 309"/>
                    <a:gd name="T39" fmla="*/ 510 h 673"/>
                    <a:gd name="T40" fmla="*/ 563 w 309"/>
                    <a:gd name="T41" fmla="*/ 353 h 6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09"/>
                    <a:gd name="T64" fmla="*/ 0 h 673"/>
                    <a:gd name="T65" fmla="*/ 309 w 309"/>
                    <a:gd name="T66" fmla="*/ 673 h 6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09" h="673">
                      <a:moveTo>
                        <a:pt x="269" y="212"/>
                      </a:moveTo>
                      <a:lnTo>
                        <a:pt x="238" y="86"/>
                      </a:lnTo>
                      <a:lnTo>
                        <a:pt x="203" y="25"/>
                      </a:lnTo>
                      <a:lnTo>
                        <a:pt x="126" y="0"/>
                      </a:lnTo>
                      <a:lnTo>
                        <a:pt x="50" y="10"/>
                      </a:lnTo>
                      <a:lnTo>
                        <a:pt x="15" y="76"/>
                      </a:lnTo>
                      <a:lnTo>
                        <a:pt x="20" y="157"/>
                      </a:lnTo>
                      <a:lnTo>
                        <a:pt x="40" y="288"/>
                      </a:lnTo>
                      <a:lnTo>
                        <a:pt x="40" y="404"/>
                      </a:lnTo>
                      <a:lnTo>
                        <a:pt x="15" y="505"/>
                      </a:lnTo>
                      <a:lnTo>
                        <a:pt x="0" y="561"/>
                      </a:lnTo>
                      <a:lnTo>
                        <a:pt x="10" y="612"/>
                      </a:lnTo>
                      <a:lnTo>
                        <a:pt x="45" y="638"/>
                      </a:lnTo>
                      <a:lnTo>
                        <a:pt x="91" y="663"/>
                      </a:lnTo>
                      <a:lnTo>
                        <a:pt x="136" y="673"/>
                      </a:lnTo>
                      <a:lnTo>
                        <a:pt x="193" y="673"/>
                      </a:lnTo>
                      <a:lnTo>
                        <a:pt x="259" y="622"/>
                      </a:lnTo>
                      <a:lnTo>
                        <a:pt x="309" y="515"/>
                      </a:lnTo>
                      <a:lnTo>
                        <a:pt x="304" y="419"/>
                      </a:lnTo>
                      <a:lnTo>
                        <a:pt x="274" y="308"/>
                      </a:lnTo>
                      <a:lnTo>
                        <a:pt x="269" y="21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999" name="Freeform 178"/>
                <p:cNvSpPr>
                  <a:spLocks/>
                </p:cNvSpPr>
                <p:nvPr/>
              </p:nvSpPr>
              <p:spPr bwMode="auto">
                <a:xfrm>
                  <a:off x="2625" y="2365"/>
                  <a:ext cx="259" cy="1038"/>
                </a:xfrm>
                <a:custGeom>
                  <a:avLst/>
                  <a:gdLst>
                    <a:gd name="T0" fmla="*/ 487 w 235"/>
                    <a:gd name="T1" fmla="*/ 23 h 973"/>
                    <a:gd name="T2" fmla="*/ 355 w 235"/>
                    <a:gd name="T3" fmla="*/ 0 h 973"/>
                    <a:gd name="T4" fmla="*/ 276 w 235"/>
                    <a:gd name="T5" fmla="*/ 23 h 973"/>
                    <a:gd name="T6" fmla="*/ 245 w 235"/>
                    <a:gd name="T7" fmla="*/ 110 h 973"/>
                    <a:gd name="T8" fmla="*/ 276 w 235"/>
                    <a:gd name="T9" fmla="*/ 578 h 973"/>
                    <a:gd name="T10" fmla="*/ 276 w 235"/>
                    <a:gd name="T11" fmla="*/ 686 h 973"/>
                    <a:gd name="T12" fmla="*/ 234 w 235"/>
                    <a:gd name="T13" fmla="*/ 892 h 973"/>
                    <a:gd name="T14" fmla="*/ 222 w 235"/>
                    <a:gd name="T15" fmla="*/ 1130 h 973"/>
                    <a:gd name="T16" fmla="*/ 245 w 235"/>
                    <a:gd name="T17" fmla="*/ 1249 h 973"/>
                    <a:gd name="T18" fmla="*/ 222 w 235"/>
                    <a:gd name="T19" fmla="*/ 1316 h 973"/>
                    <a:gd name="T20" fmla="*/ 67 w 235"/>
                    <a:gd name="T21" fmla="*/ 1419 h 973"/>
                    <a:gd name="T22" fmla="*/ 0 w 235"/>
                    <a:gd name="T23" fmla="*/ 1548 h 973"/>
                    <a:gd name="T24" fmla="*/ 14 w 235"/>
                    <a:gd name="T25" fmla="*/ 1587 h 973"/>
                    <a:gd name="T26" fmla="*/ 132 w 235"/>
                    <a:gd name="T27" fmla="*/ 1632 h 973"/>
                    <a:gd name="T28" fmla="*/ 165 w 235"/>
                    <a:gd name="T29" fmla="*/ 1614 h 973"/>
                    <a:gd name="T30" fmla="*/ 176 w 235"/>
                    <a:gd name="T31" fmla="*/ 1537 h 973"/>
                    <a:gd name="T32" fmla="*/ 212 w 235"/>
                    <a:gd name="T33" fmla="*/ 1430 h 973"/>
                    <a:gd name="T34" fmla="*/ 265 w 235"/>
                    <a:gd name="T35" fmla="*/ 1378 h 973"/>
                    <a:gd name="T36" fmla="*/ 332 w 235"/>
                    <a:gd name="T37" fmla="*/ 1344 h 973"/>
                    <a:gd name="T38" fmla="*/ 388 w 235"/>
                    <a:gd name="T39" fmla="*/ 1300 h 973"/>
                    <a:gd name="T40" fmla="*/ 401 w 235"/>
                    <a:gd name="T41" fmla="*/ 1265 h 973"/>
                    <a:gd name="T42" fmla="*/ 366 w 235"/>
                    <a:gd name="T43" fmla="*/ 1225 h 973"/>
                    <a:gd name="T44" fmla="*/ 332 w 235"/>
                    <a:gd name="T45" fmla="*/ 1199 h 973"/>
                    <a:gd name="T46" fmla="*/ 312 w 235"/>
                    <a:gd name="T47" fmla="*/ 1097 h 973"/>
                    <a:gd name="T48" fmla="*/ 332 w 235"/>
                    <a:gd name="T49" fmla="*/ 881 h 973"/>
                    <a:gd name="T50" fmla="*/ 408 w 235"/>
                    <a:gd name="T51" fmla="*/ 637 h 973"/>
                    <a:gd name="T52" fmla="*/ 487 w 235"/>
                    <a:gd name="T53" fmla="*/ 442 h 973"/>
                    <a:gd name="T54" fmla="*/ 510 w 235"/>
                    <a:gd name="T55" fmla="*/ 205 h 973"/>
                    <a:gd name="T56" fmla="*/ 487 w 235"/>
                    <a:gd name="T57" fmla="*/ 23 h 97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35"/>
                    <a:gd name="T88" fmla="*/ 0 h 973"/>
                    <a:gd name="T89" fmla="*/ 235 w 235"/>
                    <a:gd name="T90" fmla="*/ 973 h 97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35" h="973">
                      <a:moveTo>
                        <a:pt x="223" y="15"/>
                      </a:moveTo>
                      <a:lnTo>
                        <a:pt x="163" y="0"/>
                      </a:lnTo>
                      <a:lnTo>
                        <a:pt x="127" y="15"/>
                      </a:lnTo>
                      <a:lnTo>
                        <a:pt x="112" y="66"/>
                      </a:lnTo>
                      <a:lnTo>
                        <a:pt x="127" y="344"/>
                      </a:lnTo>
                      <a:lnTo>
                        <a:pt x="127" y="410"/>
                      </a:lnTo>
                      <a:lnTo>
                        <a:pt x="107" y="532"/>
                      </a:lnTo>
                      <a:lnTo>
                        <a:pt x="102" y="674"/>
                      </a:lnTo>
                      <a:lnTo>
                        <a:pt x="112" y="745"/>
                      </a:lnTo>
                      <a:lnTo>
                        <a:pt x="102" y="785"/>
                      </a:lnTo>
                      <a:lnTo>
                        <a:pt x="31" y="846"/>
                      </a:lnTo>
                      <a:lnTo>
                        <a:pt x="0" y="922"/>
                      </a:lnTo>
                      <a:lnTo>
                        <a:pt x="6" y="947"/>
                      </a:lnTo>
                      <a:lnTo>
                        <a:pt x="61" y="973"/>
                      </a:lnTo>
                      <a:lnTo>
                        <a:pt x="76" y="962"/>
                      </a:lnTo>
                      <a:lnTo>
                        <a:pt x="82" y="917"/>
                      </a:lnTo>
                      <a:lnTo>
                        <a:pt x="97" y="851"/>
                      </a:lnTo>
                      <a:lnTo>
                        <a:pt x="122" y="821"/>
                      </a:lnTo>
                      <a:lnTo>
                        <a:pt x="152" y="801"/>
                      </a:lnTo>
                      <a:lnTo>
                        <a:pt x="178" y="775"/>
                      </a:lnTo>
                      <a:lnTo>
                        <a:pt x="183" y="755"/>
                      </a:lnTo>
                      <a:lnTo>
                        <a:pt x="168" y="730"/>
                      </a:lnTo>
                      <a:lnTo>
                        <a:pt x="152" y="715"/>
                      </a:lnTo>
                      <a:lnTo>
                        <a:pt x="142" y="653"/>
                      </a:lnTo>
                      <a:lnTo>
                        <a:pt x="152" y="526"/>
                      </a:lnTo>
                      <a:lnTo>
                        <a:pt x="188" y="380"/>
                      </a:lnTo>
                      <a:lnTo>
                        <a:pt x="223" y="263"/>
                      </a:lnTo>
                      <a:lnTo>
                        <a:pt x="235" y="122"/>
                      </a:lnTo>
                      <a:lnTo>
                        <a:pt x="223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00" name="Freeform 179"/>
                <p:cNvSpPr>
                  <a:spLocks/>
                </p:cNvSpPr>
                <p:nvPr/>
              </p:nvSpPr>
              <p:spPr bwMode="auto">
                <a:xfrm>
                  <a:off x="2906" y="2365"/>
                  <a:ext cx="422" cy="876"/>
                </a:xfrm>
                <a:custGeom>
                  <a:avLst/>
                  <a:gdLst>
                    <a:gd name="T0" fmla="*/ 268 w 384"/>
                    <a:gd name="T1" fmla="*/ 205 h 821"/>
                    <a:gd name="T2" fmla="*/ 246 w 384"/>
                    <a:gd name="T3" fmla="*/ 67 h 821"/>
                    <a:gd name="T4" fmla="*/ 151 w 384"/>
                    <a:gd name="T5" fmla="*/ 0 h 821"/>
                    <a:gd name="T6" fmla="*/ 5 w 384"/>
                    <a:gd name="T7" fmla="*/ 5 h 821"/>
                    <a:gd name="T8" fmla="*/ 0 w 384"/>
                    <a:gd name="T9" fmla="*/ 67 h 821"/>
                    <a:gd name="T10" fmla="*/ 5 w 384"/>
                    <a:gd name="T11" fmla="*/ 197 h 821"/>
                    <a:gd name="T12" fmla="*/ 85 w 384"/>
                    <a:gd name="T13" fmla="*/ 393 h 821"/>
                    <a:gd name="T14" fmla="*/ 143 w 384"/>
                    <a:gd name="T15" fmla="*/ 537 h 821"/>
                    <a:gd name="T16" fmla="*/ 202 w 384"/>
                    <a:gd name="T17" fmla="*/ 730 h 821"/>
                    <a:gd name="T18" fmla="*/ 224 w 384"/>
                    <a:gd name="T19" fmla="*/ 902 h 821"/>
                    <a:gd name="T20" fmla="*/ 224 w 384"/>
                    <a:gd name="T21" fmla="*/ 1036 h 821"/>
                    <a:gd name="T22" fmla="*/ 193 w 384"/>
                    <a:gd name="T23" fmla="*/ 1141 h 821"/>
                    <a:gd name="T24" fmla="*/ 162 w 384"/>
                    <a:gd name="T25" fmla="*/ 1175 h 821"/>
                    <a:gd name="T26" fmla="*/ 162 w 384"/>
                    <a:gd name="T27" fmla="*/ 1207 h 821"/>
                    <a:gd name="T28" fmla="*/ 202 w 384"/>
                    <a:gd name="T29" fmla="*/ 1259 h 821"/>
                    <a:gd name="T30" fmla="*/ 279 w 384"/>
                    <a:gd name="T31" fmla="*/ 1276 h 821"/>
                    <a:gd name="T32" fmla="*/ 399 w 384"/>
                    <a:gd name="T33" fmla="*/ 1276 h 821"/>
                    <a:gd name="T34" fmla="*/ 613 w 384"/>
                    <a:gd name="T35" fmla="*/ 1320 h 821"/>
                    <a:gd name="T36" fmla="*/ 676 w 384"/>
                    <a:gd name="T37" fmla="*/ 1380 h 821"/>
                    <a:gd name="T38" fmla="*/ 777 w 384"/>
                    <a:gd name="T39" fmla="*/ 1343 h 821"/>
                    <a:gd name="T40" fmla="*/ 817 w 384"/>
                    <a:gd name="T41" fmla="*/ 1259 h 821"/>
                    <a:gd name="T42" fmla="*/ 777 w 384"/>
                    <a:gd name="T43" fmla="*/ 1226 h 821"/>
                    <a:gd name="T44" fmla="*/ 591 w 384"/>
                    <a:gd name="T45" fmla="*/ 1207 h 821"/>
                    <a:gd name="T46" fmla="*/ 388 w 384"/>
                    <a:gd name="T47" fmla="*/ 1207 h 821"/>
                    <a:gd name="T48" fmla="*/ 300 w 384"/>
                    <a:gd name="T49" fmla="*/ 1199 h 821"/>
                    <a:gd name="T50" fmla="*/ 279 w 384"/>
                    <a:gd name="T51" fmla="*/ 1149 h 821"/>
                    <a:gd name="T52" fmla="*/ 300 w 384"/>
                    <a:gd name="T53" fmla="*/ 1053 h 821"/>
                    <a:gd name="T54" fmla="*/ 313 w 384"/>
                    <a:gd name="T55" fmla="*/ 893 h 821"/>
                    <a:gd name="T56" fmla="*/ 290 w 384"/>
                    <a:gd name="T57" fmla="*/ 713 h 821"/>
                    <a:gd name="T58" fmla="*/ 256 w 384"/>
                    <a:gd name="T59" fmla="*/ 477 h 821"/>
                    <a:gd name="T60" fmla="*/ 268 w 384"/>
                    <a:gd name="T61" fmla="*/ 272 h 821"/>
                    <a:gd name="T62" fmla="*/ 268 w 384"/>
                    <a:gd name="T63" fmla="*/ 205 h 8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4"/>
                    <a:gd name="T97" fmla="*/ 0 h 821"/>
                    <a:gd name="T98" fmla="*/ 384 w 384"/>
                    <a:gd name="T99" fmla="*/ 821 h 8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4" h="821">
                      <a:moveTo>
                        <a:pt x="126" y="122"/>
                      </a:moveTo>
                      <a:lnTo>
                        <a:pt x="116" y="40"/>
                      </a:lnTo>
                      <a:lnTo>
                        <a:pt x="71" y="0"/>
                      </a:lnTo>
                      <a:lnTo>
                        <a:pt x="5" y="5"/>
                      </a:lnTo>
                      <a:lnTo>
                        <a:pt x="0" y="40"/>
                      </a:lnTo>
                      <a:lnTo>
                        <a:pt x="5" y="117"/>
                      </a:lnTo>
                      <a:lnTo>
                        <a:pt x="40" y="233"/>
                      </a:lnTo>
                      <a:lnTo>
                        <a:pt x="66" y="319"/>
                      </a:lnTo>
                      <a:lnTo>
                        <a:pt x="96" y="435"/>
                      </a:lnTo>
                      <a:lnTo>
                        <a:pt x="106" y="536"/>
                      </a:lnTo>
                      <a:lnTo>
                        <a:pt x="106" y="617"/>
                      </a:lnTo>
                      <a:lnTo>
                        <a:pt x="91" y="679"/>
                      </a:lnTo>
                      <a:lnTo>
                        <a:pt x="76" y="699"/>
                      </a:lnTo>
                      <a:lnTo>
                        <a:pt x="76" y="719"/>
                      </a:lnTo>
                      <a:lnTo>
                        <a:pt x="96" y="750"/>
                      </a:lnTo>
                      <a:lnTo>
                        <a:pt x="131" y="760"/>
                      </a:lnTo>
                      <a:lnTo>
                        <a:pt x="187" y="760"/>
                      </a:lnTo>
                      <a:lnTo>
                        <a:pt x="288" y="785"/>
                      </a:lnTo>
                      <a:lnTo>
                        <a:pt x="318" y="821"/>
                      </a:lnTo>
                      <a:lnTo>
                        <a:pt x="364" y="800"/>
                      </a:lnTo>
                      <a:lnTo>
                        <a:pt x="384" y="750"/>
                      </a:lnTo>
                      <a:lnTo>
                        <a:pt x="364" y="730"/>
                      </a:lnTo>
                      <a:lnTo>
                        <a:pt x="278" y="719"/>
                      </a:lnTo>
                      <a:lnTo>
                        <a:pt x="182" y="719"/>
                      </a:lnTo>
                      <a:lnTo>
                        <a:pt x="141" y="714"/>
                      </a:lnTo>
                      <a:lnTo>
                        <a:pt x="131" y="684"/>
                      </a:lnTo>
                      <a:lnTo>
                        <a:pt x="141" y="627"/>
                      </a:lnTo>
                      <a:lnTo>
                        <a:pt x="147" y="531"/>
                      </a:lnTo>
                      <a:lnTo>
                        <a:pt x="136" y="425"/>
                      </a:lnTo>
                      <a:lnTo>
                        <a:pt x="121" y="284"/>
                      </a:lnTo>
                      <a:lnTo>
                        <a:pt x="126" y="162"/>
                      </a:lnTo>
                      <a:lnTo>
                        <a:pt x="126" y="1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01" name="Freeform 180"/>
                <p:cNvSpPr>
                  <a:spLocks/>
                </p:cNvSpPr>
                <p:nvPr/>
              </p:nvSpPr>
              <p:spPr bwMode="auto">
                <a:xfrm rot="10800000" flipV="1">
                  <a:off x="2976" y="1824"/>
                  <a:ext cx="362" cy="582"/>
                </a:xfrm>
                <a:custGeom>
                  <a:avLst/>
                  <a:gdLst>
                    <a:gd name="T0" fmla="*/ 705 w 329"/>
                    <a:gd name="T1" fmla="*/ 23 h 546"/>
                    <a:gd name="T2" fmla="*/ 628 w 329"/>
                    <a:gd name="T3" fmla="*/ 0 h 546"/>
                    <a:gd name="T4" fmla="*/ 467 w 329"/>
                    <a:gd name="T5" fmla="*/ 5 h 546"/>
                    <a:gd name="T6" fmla="*/ 323 w 329"/>
                    <a:gd name="T7" fmla="*/ 93 h 546"/>
                    <a:gd name="T8" fmla="*/ 119 w 329"/>
                    <a:gd name="T9" fmla="*/ 271 h 546"/>
                    <a:gd name="T10" fmla="*/ 13 w 329"/>
                    <a:gd name="T11" fmla="*/ 413 h 546"/>
                    <a:gd name="T12" fmla="*/ 0 w 329"/>
                    <a:gd name="T13" fmla="*/ 464 h 546"/>
                    <a:gd name="T14" fmla="*/ 55 w 329"/>
                    <a:gd name="T15" fmla="*/ 555 h 546"/>
                    <a:gd name="T16" fmla="*/ 173 w 329"/>
                    <a:gd name="T17" fmla="*/ 600 h 546"/>
                    <a:gd name="T18" fmla="*/ 323 w 329"/>
                    <a:gd name="T19" fmla="*/ 648 h 546"/>
                    <a:gd name="T20" fmla="*/ 446 w 329"/>
                    <a:gd name="T21" fmla="*/ 673 h 546"/>
                    <a:gd name="T22" fmla="*/ 498 w 329"/>
                    <a:gd name="T23" fmla="*/ 716 h 546"/>
                    <a:gd name="T24" fmla="*/ 467 w 329"/>
                    <a:gd name="T25" fmla="*/ 776 h 546"/>
                    <a:gd name="T26" fmla="*/ 383 w 329"/>
                    <a:gd name="T27" fmla="*/ 843 h 546"/>
                    <a:gd name="T28" fmla="*/ 271 w 329"/>
                    <a:gd name="T29" fmla="*/ 852 h 546"/>
                    <a:gd name="T30" fmla="*/ 195 w 329"/>
                    <a:gd name="T31" fmla="*/ 826 h 546"/>
                    <a:gd name="T32" fmla="*/ 150 w 329"/>
                    <a:gd name="T33" fmla="*/ 852 h 546"/>
                    <a:gd name="T34" fmla="*/ 161 w 329"/>
                    <a:gd name="T35" fmla="*/ 884 h 546"/>
                    <a:gd name="T36" fmla="*/ 251 w 329"/>
                    <a:gd name="T37" fmla="*/ 910 h 546"/>
                    <a:gd name="T38" fmla="*/ 383 w 329"/>
                    <a:gd name="T39" fmla="*/ 910 h 546"/>
                    <a:gd name="T40" fmla="*/ 498 w 329"/>
                    <a:gd name="T41" fmla="*/ 884 h 546"/>
                    <a:gd name="T42" fmla="*/ 566 w 329"/>
                    <a:gd name="T43" fmla="*/ 852 h 546"/>
                    <a:gd name="T44" fmla="*/ 607 w 329"/>
                    <a:gd name="T45" fmla="*/ 791 h 546"/>
                    <a:gd name="T46" fmla="*/ 628 w 329"/>
                    <a:gd name="T47" fmla="*/ 727 h 546"/>
                    <a:gd name="T48" fmla="*/ 579 w 329"/>
                    <a:gd name="T49" fmla="*/ 665 h 546"/>
                    <a:gd name="T50" fmla="*/ 446 w 329"/>
                    <a:gd name="T51" fmla="*/ 624 h 546"/>
                    <a:gd name="T52" fmla="*/ 293 w 329"/>
                    <a:gd name="T53" fmla="*/ 589 h 546"/>
                    <a:gd name="T54" fmla="*/ 161 w 329"/>
                    <a:gd name="T55" fmla="*/ 531 h 546"/>
                    <a:gd name="T56" fmla="*/ 130 w 329"/>
                    <a:gd name="T57" fmla="*/ 481 h 546"/>
                    <a:gd name="T58" fmla="*/ 150 w 329"/>
                    <a:gd name="T59" fmla="*/ 387 h 546"/>
                    <a:gd name="T60" fmla="*/ 251 w 329"/>
                    <a:gd name="T61" fmla="*/ 271 h 546"/>
                    <a:gd name="T62" fmla="*/ 370 w 329"/>
                    <a:gd name="T63" fmla="*/ 203 h 546"/>
                    <a:gd name="T64" fmla="*/ 553 w 329"/>
                    <a:gd name="T65" fmla="*/ 151 h 546"/>
                    <a:gd name="T66" fmla="*/ 705 w 329"/>
                    <a:gd name="T67" fmla="*/ 126 h 546"/>
                    <a:gd name="T68" fmla="*/ 705 w 329"/>
                    <a:gd name="T69" fmla="*/ 58 h 546"/>
                    <a:gd name="T70" fmla="*/ 705 w 329"/>
                    <a:gd name="T71" fmla="*/ 23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83993" name="Text Box 206"/>
            <p:cNvSpPr txBox="1">
              <a:spLocks noChangeArrowheads="1"/>
            </p:cNvSpPr>
            <p:nvPr/>
          </p:nvSpPr>
          <p:spPr bwMode="auto">
            <a:xfrm>
              <a:off x="3446" y="3619"/>
              <a:ext cx="23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Instance to be solved.</a:t>
              </a:r>
            </a:p>
          </p:txBody>
        </p:sp>
      </p:grpSp>
      <p:grpSp>
        <p:nvGrpSpPr>
          <p:cNvPr id="83981" name="Group 209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3982" name="Group 210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3986" name="Freeform 211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87" name="Freeform 212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88" name="Freeform 213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89" name="Freeform 214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90" name="Freeform 215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91" name="Freeform 216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3983" name="Group 217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3984" name="Freeform 218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85" name="Freeform 219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536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536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53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53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536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536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3608" grpId="0" animBg="1"/>
      <p:bldP spid="1553609" grpId="0" animBg="1"/>
      <p:bldP spid="155361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/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pic>
        <p:nvPicPr>
          <p:cNvPr id="8499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4996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t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?"</a:t>
            </a:r>
          </a:p>
        </p:txBody>
      </p:sp>
      <p:grpSp>
        <p:nvGrpSpPr>
          <p:cNvPr id="84997" name="Group 5"/>
          <p:cNvGrpSpPr>
            <a:grpSpLocks/>
          </p:cNvGrpSpPr>
          <p:nvPr/>
        </p:nvGrpSpPr>
        <p:grpSpPr bwMode="auto">
          <a:xfrm>
            <a:off x="3581400" y="4648200"/>
            <a:ext cx="539750" cy="914400"/>
            <a:chOff x="3309" y="2976"/>
            <a:chExt cx="484" cy="1010"/>
          </a:xfrm>
        </p:grpSpPr>
        <p:sp>
          <p:nvSpPr>
            <p:cNvPr id="85002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5003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85004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5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6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7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8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9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0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1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501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501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501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501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8501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84998" name="Freeform 21"/>
          <p:cNvSpPr>
            <a:spLocks/>
          </p:cNvSpPr>
          <p:nvPr/>
        </p:nvSpPr>
        <p:spPr bwMode="auto">
          <a:xfrm>
            <a:off x="3962400" y="5029200"/>
            <a:ext cx="228600" cy="381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4999" name="Group 24"/>
          <p:cNvGrpSpPr>
            <a:grpSpLocks/>
          </p:cNvGrpSpPr>
          <p:nvPr/>
        </p:nvGrpSpPr>
        <p:grpSpPr bwMode="auto">
          <a:xfrm>
            <a:off x="5715000" y="1905000"/>
            <a:ext cx="1870075" cy="960438"/>
            <a:chOff x="3600" y="1200"/>
            <a:chExt cx="1178" cy="605"/>
          </a:xfrm>
        </p:grpSpPr>
        <p:sp>
          <p:nvSpPr>
            <p:cNvPr id="85000" name="Text Box 22"/>
            <p:cNvSpPr txBox="1">
              <a:spLocks noChangeArrowheads="1"/>
            </p:cNvSpPr>
            <p:nvPr/>
          </p:nvSpPr>
          <p:spPr bwMode="auto">
            <a:xfrm>
              <a:off x="3600" y="1200"/>
              <a:ext cx="117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Base Case</a:t>
              </a:r>
            </a:p>
          </p:txBody>
        </p:sp>
        <p:sp>
          <p:nvSpPr>
            <p:cNvPr id="85001" name="Text Box 23"/>
            <p:cNvSpPr txBox="1">
              <a:spLocks noChangeArrowheads="1"/>
            </p:cNvSpPr>
            <p:nvPr/>
          </p:nvSpPr>
          <p:spPr bwMode="auto">
            <a:xfrm>
              <a:off x="3744" y="1440"/>
              <a:ext cx="5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/>
                <a:t>easy</a:t>
              </a:r>
            </a:p>
          </p:txBody>
        </p:sp>
      </p:grpSp>
      <p:graphicFrame>
        <p:nvGraphicFramePr>
          <p:cNvPr id="25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5428671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147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881077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48" name="Group 152"/>
          <p:cNvGrpSpPr>
            <a:grpSpLocks/>
          </p:cNvGrpSpPr>
          <p:nvPr/>
        </p:nvGrpSpPr>
        <p:grpSpPr bwMode="auto">
          <a:xfrm>
            <a:off x="998537" y="4724400"/>
            <a:ext cx="677863" cy="914400"/>
            <a:chOff x="332" y="2592"/>
            <a:chExt cx="427" cy="576"/>
          </a:xfrm>
        </p:grpSpPr>
        <p:grpSp>
          <p:nvGrpSpPr>
            <p:cNvPr id="149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51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2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53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4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61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62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63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64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65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50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9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9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49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49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49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49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49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49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49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49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49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49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4.44444E-6 L -0.00365 0.11504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994" grpId="0"/>
      <p:bldP spid="84996" grpId="0"/>
      <p:bldP spid="84998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0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8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?"</a:t>
            </a:r>
          </a:p>
        </p:txBody>
      </p:sp>
      <p:grpSp>
        <p:nvGrpSpPr>
          <p:cNvPr id="86021" name="Group 5"/>
          <p:cNvGrpSpPr>
            <a:grpSpLocks/>
          </p:cNvGrpSpPr>
          <p:nvPr/>
        </p:nvGrpSpPr>
        <p:grpSpPr bwMode="auto">
          <a:xfrm>
            <a:off x="4641850" y="4191000"/>
            <a:ext cx="539750" cy="914400"/>
            <a:chOff x="3309" y="2976"/>
            <a:chExt cx="484" cy="1010"/>
          </a:xfrm>
        </p:grpSpPr>
        <p:sp>
          <p:nvSpPr>
            <p:cNvPr id="8602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602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8602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603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603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603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603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8603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86022" name="Text Box 21"/>
          <p:cNvSpPr txBox="1">
            <a:spLocks noChangeArrowheads="1"/>
          </p:cNvSpPr>
          <p:nvPr/>
        </p:nvSpPr>
        <p:spPr bwMode="auto">
          <a:xfrm>
            <a:off x="435429" y="2286000"/>
            <a:ext cx="2475357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dirty="0"/>
              <a:t>Easy?</a:t>
            </a:r>
          </a:p>
          <a:p>
            <a:pPr algn="ctr" eaLnBrk="1" hangingPunct="1">
              <a:buFontTx/>
              <a:buNone/>
            </a:pPr>
            <a:r>
              <a:rPr lang="en-US" altLang="en-US" dirty="0"/>
              <a:t>Actually </a:t>
            </a:r>
            <a:br>
              <a:rPr lang="en-US" altLang="en-US" dirty="0"/>
            </a:br>
            <a:r>
              <a:rPr lang="en-US" altLang="en-US" dirty="0"/>
              <a:t>a little harder </a:t>
            </a:r>
          </a:p>
        </p:txBody>
      </p:sp>
      <p:sp>
        <p:nvSpPr>
          <p:cNvPr id="86023" name="Line 22"/>
          <p:cNvSpPr>
            <a:spLocks noChangeShapeType="1"/>
          </p:cNvSpPr>
          <p:nvPr/>
        </p:nvSpPr>
        <p:spPr bwMode="auto">
          <a:xfrm flipH="1">
            <a:off x="4227950" y="4495800"/>
            <a:ext cx="1258449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70D0BD23-C2E6-4782-8404-9FFF97269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sp>
        <p:nvSpPr>
          <p:cNvPr id="24" name="Freeform 21">
            <a:extLst>
              <a:ext uri="{FF2B5EF4-FFF2-40B4-BE49-F238E27FC236}">
                <a16:creationId xmlns:a16="http://schemas.microsoft.com/office/drawing/2014/main" id="{FCF2DA43-1F40-434E-AFB4-CC8FEDFEDF74}"/>
              </a:ext>
            </a:extLst>
          </p:cNvPr>
          <p:cNvSpPr>
            <a:spLocks/>
          </p:cNvSpPr>
          <p:nvPr/>
        </p:nvSpPr>
        <p:spPr bwMode="auto">
          <a:xfrm>
            <a:off x="3962400" y="5029200"/>
            <a:ext cx="228600" cy="381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" name="Text Box 5"/>
          <p:cNvSpPr txBox="1">
            <a:spLocks noChangeArrowheads="1"/>
          </p:cNvSpPr>
          <p:nvPr/>
        </p:nvSpPr>
        <p:spPr bwMode="auto">
          <a:xfrm>
            <a:off x="5785748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path </a:t>
            </a:r>
            <a:r>
              <a:rPr lang="en-US" altLang="en-US" dirty="0">
                <a:solidFill>
                  <a:schemeClr val="hlink"/>
                </a:solidFill>
              </a:rPr>
              <a:t>&lt;</a:t>
            </a:r>
            <a:r>
              <a:rPr lang="en-US" altLang="en-US" i="1" dirty="0" err="1">
                <a:solidFill>
                  <a:schemeClr val="hlink"/>
                </a:solidFill>
              </a:rPr>
              <a:t>t</a:t>
            </a:r>
            <a:r>
              <a:rPr lang="en-US" altLang="en-US" dirty="0" err="1">
                <a:solidFill>
                  <a:schemeClr val="hlink"/>
                </a:solidFill>
              </a:rPr>
              <a:t>,</a:t>
            </a:r>
            <a:r>
              <a:rPr lang="en-US" altLang="en-US" i="1" dirty="0" err="1">
                <a:solidFill>
                  <a:schemeClr val="hlink"/>
                </a:solidFill>
              </a:rPr>
              <a:t>t</a:t>
            </a:r>
            <a:r>
              <a:rPr lang="en-US" altLang="en-US" dirty="0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46" name="Rectangle 6"/>
          <p:cNvSpPr>
            <a:spLocks noChangeArrowheads="1"/>
          </p:cNvSpPr>
          <p:nvPr/>
        </p:nvSpPr>
        <p:spPr bwMode="auto">
          <a:xfrm>
            <a:off x="5776223" y="2057400"/>
            <a:ext cx="29718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Little bird suggests first edge </a:t>
            </a:r>
            <a:r>
              <a:rPr lang="en-US" altLang="en-US" dirty="0">
                <a:solidFill>
                  <a:srgbClr val="00FFFF"/>
                </a:solidFill>
              </a:rPr>
              <a:t>&lt;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8</a:t>
            </a:r>
            <a:r>
              <a:rPr lang="en-US" altLang="en-US" dirty="0">
                <a:solidFill>
                  <a:srgbClr val="00FFFF"/>
                </a:solidFill>
              </a:rPr>
              <a:t>,</a:t>
            </a:r>
            <a:r>
              <a:rPr lang="en-US" altLang="en-US" i="1" dirty="0">
                <a:solidFill>
                  <a:srgbClr val="00FFFF"/>
                </a:solidFill>
              </a:rPr>
              <a:t>t</a:t>
            </a:r>
            <a:r>
              <a:rPr lang="en-US" altLang="en-US" dirty="0">
                <a:solidFill>
                  <a:srgbClr val="00FFFF"/>
                </a:solidFill>
              </a:rPr>
              <a:t>&gt;</a:t>
            </a:r>
          </a:p>
        </p:txBody>
      </p:sp>
      <p:graphicFrame>
        <p:nvGraphicFramePr>
          <p:cNvPr id="83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9100111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3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5962606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7" name="Group 46"/>
          <p:cNvGrpSpPr/>
          <p:nvPr/>
        </p:nvGrpSpPr>
        <p:grpSpPr>
          <a:xfrm>
            <a:off x="934585" y="5486895"/>
            <a:ext cx="747800" cy="914400"/>
            <a:chOff x="576961" y="3070462"/>
            <a:chExt cx="747800" cy="914400"/>
          </a:xfrm>
        </p:grpSpPr>
        <p:grpSp>
          <p:nvGrpSpPr>
            <p:cNvPr id="48" name="Group 47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50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52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65" name="Group 152"/>
          <p:cNvGrpSpPr>
            <a:grpSpLocks/>
          </p:cNvGrpSpPr>
          <p:nvPr/>
        </p:nvGrpSpPr>
        <p:grpSpPr bwMode="auto">
          <a:xfrm>
            <a:off x="1760537" y="4724400"/>
            <a:ext cx="677863" cy="914400"/>
            <a:chOff x="332" y="2592"/>
            <a:chExt cx="427" cy="576"/>
          </a:xfrm>
        </p:grpSpPr>
        <p:grpSp>
          <p:nvGrpSpPr>
            <p:cNvPr id="6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6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7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6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  <p:sp>
        <p:nvSpPr>
          <p:cNvPr id="104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6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6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6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6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4.44444E-6 L -0.00364 0.11504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44" grpId="0"/>
      <p:bldP spid="4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2" name="Text Box 4"/>
          <p:cNvSpPr txBox="1">
            <a:spLocks noChangeArrowheads="1"/>
          </p:cNvSpPr>
          <p:nvPr/>
        </p:nvSpPr>
        <p:spPr bwMode="auto">
          <a:xfrm>
            <a:off x="1752600" y="76200"/>
            <a:ext cx="58039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dirty="0">
                <a:solidFill>
                  <a:srgbClr val="FFFF00"/>
                </a:solidFill>
              </a:rPr>
              <a:t>Dynamic Programming Algorithm</a:t>
            </a:r>
          </a:p>
        </p:txBody>
      </p:sp>
      <p:sp>
        <p:nvSpPr>
          <p:cNvPr id="508933" name="Text Box 5"/>
          <p:cNvSpPr txBox="1">
            <a:spLocks noChangeArrowheads="1"/>
          </p:cNvSpPr>
          <p:nvPr/>
        </p:nvSpPr>
        <p:spPr bwMode="auto">
          <a:xfrm>
            <a:off x="423863" y="609600"/>
            <a:ext cx="392767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Dealing with negative cycles.</a:t>
            </a:r>
          </a:p>
        </p:txBody>
      </p:sp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860308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FFFF"/>
                </a:solidFill>
              </a:rPr>
              <a:t>c</a:t>
            </a: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 type="triangle"/>
            <a:tailEnd type="non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2400">
              <a:solidFill>
                <a:srgbClr val="FFFFFF"/>
              </a:solidFill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u</a:t>
            </a: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1" dirty="0">
                <a:solidFill>
                  <a:srgbClr val="FF9900"/>
                </a:solidFill>
              </a:rPr>
              <a:t>v</a:t>
            </a: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51358" y="4788761"/>
            <a:ext cx="39786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-5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95436" y="385792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>
                <a:solidFill>
                  <a:srgbClr val="FFFFFF"/>
                </a:solidFill>
              </a:rPr>
              <a:t>2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25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72" name="Text Box 3"/>
          <p:cNvSpPr txBox="1">
            <a:spLocks noChangeArrowheads="1"/>
          </p:cNvSpPr>
          <p:nvPr/>
        </p:nvSpPr>
        <p:spPr bwMode="auto">
          <a:xfrm>
            <a:off x="1585912" y="1405977"/>
            <a:ext cx="25288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[u,v,2]   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=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 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3656452" y="1388384"/>
            <a:ext cx="4042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∞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74" name="Text Box 3"/>
          <p:cNvSpPr txBox="1">
            <a:spLocks noChangeArrowheads="1"/>
          </p:cNvSpPr>
          <p:nvPr/>
        </p:nvSpPr>
        <p:spPr bwMode="auto">
          <a:xfrm>
            <a:off x="1597692" y="1823323"/>
            <a:ext cx="25933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[u,v,3]   </a:t>
            </a:r>
            <a:r>
              <a:rPr lang="en-US" altLang="en-US" sz="2400" dirty="0">
                <a:solidFill>
                  <a:srgbClr val="FFFFFF"/>
                </a:solidFill>
              </a:rPr>
              <a:t>=</a:t>
            </a:r>
            <a:endParaRPr lang="en-US" altLang="en-US" sz="2400" dirty="0">
              <a:solidFill>
                <a:srgbClr val="FFFFFF"/>
              </a:solidFill>
              <a:sym typeface="Symbol"/>
            </a:endParaRPr>
          </a:p>
        </p:txBody>
      </p:sp>
      <p:sp>
        <p:nvSpPr>
          <p:cNvPr id="75" name="Rectangle 74"/>
          <p:cNvSpPr/>
          <p:nvPr/>
        </p:nvSpPr>
        <p:spPr>
          <a:xfrm>
            <a:off x="3624150" y="1805730"/>
            <a:ext cx="178125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sz="2400" dirty="0">
                <a:solidFill>
                  <a:srgbClr val="FFFFFF"/>
                </a:solidFill>
                <a:sym typeface="Symbol"/>
              </a:rPr>
              <a:t>25+3+2 = 30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76" name="Text Box 3"/>
          <p:cNvSpPr txBox="1">
            <a:spLocks noChangeArrowheads="1"/>
          </p:cNvSpPr>
          <p:nvPr/>
        </p:nvSpPr>
        <p:spPr bwMode="auto">
          <a:xfrm>
            <a:off x="1614488" y="2247187"/>
            <a:ext cx="230660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[u,v,6]   </a:t>
            </a:r>
            <a:r>
              <a:rPr lang="en-US" altLang="en-US" sz="2400" dirty="0">
                <a:solidFill>
                  <a:srgbClr val="FFFFFF"/>
                </a:solidFill>
              </a:rPr>
              <a:t>=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 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3640946" y="2229594"/>
            <a:ext cx="289694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sz="2400" dirty="0">
                <a:solidFill>
                  <a:srgbClr val="FFFFFF"/>
                </a:solidFill>
                <a:sym typeface="Symbol"/>
              </a:rPr>
              <a:t>25+(3+1-5)+3+2 = 29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78" name="Text Box 3"/>
          <p:cNvSpPr txBox="1">
            <a:spLocks noChangeArrowheads="1"/>
          </p:cNvSpPr>
          <p:nvPr/>
        </p:nvSpPr>
        <p:spPr bwMode="auto">
          <a:xfrm>
            <a:off x="1600200" y="1061323"/>
            <a:ext cx="244343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[u,v,1]   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=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670740" y="1043730"/>
            <a:ext cx="4042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∞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80" name="Text Box 3"/>
          <p:cNvSpPr txBox="1">
            <a:spLocks noChangeArrowheads="1"/>
          </p:cNvSpPr>
          <p:nvPr/>
        </p:nvSpPr>
        <p:spPr bwMode="auto">
          <a:xfrm>
            <a:off x="1614488" y="2647235"/>
            <a:ext cx="202979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[u,v,9]  </a:t>
            </a:r>
            <a:r>
              <a:rPr lang="en-US" altLang="en-US" sz="2400" dirty="0">
                <a:solidFill>
                  <a:srgbClr val="FFFFFF"/>
                </a:solidFill>
              </a:rPr>
              <a:t>=</a:t>
            </a:r>
            <a:endParaRPr lang="en-US" altLang="en-US" sz="2400" dirty="0">
              <a:solidFill>
                <a:srgbClr val="FFFFFF"/>
              </a:solidFill>
              <a:sym typeface="Symbol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640946" y="2629642"/>
            <a:ext cx="321915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sz="2400" dirty="0">
                <a:solidFill>
                  <a:srgbClr val="FFFFFF"/>
                </a:solidFill>
                <a:sym typeface="Symbol"/>
              </a:rPr>
              <a:t>25+(3+1-5)2+3+2 = 28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82" name="Text Box 3"/>
          <p:cNvSpPr txBox="1">
            <a:spLocks noChangeArrowheads="1"/>
          </p:cNvSpPr>
          <p:nvPr/>
        </p:nvSpPr>
        <p:spPr bwMode="auto">
          <a:xfrm>
            <a:off x="1600199" y="3042523"/>
            <a:ext cx="224621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[u,v,303] </a:t>
            </a:r>
            <a:r>
              <a:rPr lang="en-US" altLang="en-US" sz="2400" dirty="0">
                <a:solidFill>
                  <a:srgbClr val="FFFFFF"/>
                </a:solidFill>
              </a:rPr>
              <a:t>=</a:t>
            </a:r>
            <a:endParaRPr lang="en-US" altLang="en-US" sz="2400" dirty="0">
              <a:solidFill>
                <a:srgbClr val="FFFFFF"/>
              </a:solidFill>
              <a:sym typeface="Symbol"/>
            </a:endParaRPr>
          </a:p>
        </p:txBody>
      </p:sp>
      <p:sp>
        <p:nvSpPr>
          <p:cNvPr id="83" name="Rectangle 82"/>
          <p:cNvSpPr/>
          <p:nvPr/>
        </p:nvSpPr>
        <p:spPr>
          <a:xfrm>
            <a:off x="3626658" y="3024930"/>
            <a:ext cx="482856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sz="2400" dirty="0">
                <a:solidFill>
                  <a:srgbClr val="FFFFFF"/>
                </a:solidFill>
                <a:sym typeface="Symbol"/>
              </a:rPr>
              <a:t>25+(3+1-5)100+3+2 = 30-100 = -70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84" name="Text Box 3"/>
          <p:cNvSpPr txBox="1">
            <a:spLocks noChangeArrowheads="1"/>
          </p:cNvSpPr>
          <p:nvPr/>
        </p:nvSpPr>
        <p:spPr bwMode="auto">
          <a:xfrm>
            <a:off x="1600200" y="3424535"/>
            <a:ext cx="2514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</a:t>
            </a:r>
            <a:r>
              <a:rPr lang="en-US" altLang="en-US" sz="2400" i="1" dirty="0" err="1">
                <a:solidFill>
                  <a:srgbClr val="FF9900"/>
                </a:solidFill>
              </a:rPr>
              <a:t>u,v</a:t>
            </a:r>
            <a:r>
              <a:rPr lang="en-US" altLang="en-US" sz="2400" i="1" dirty="0">
                <a:solidFill>
                  <a:srgbClr val="FF9900"/>
                </a:solidFill>
              </a:rPr>
              <a:t>,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∞</a:t>
            </a:r>
            <a:r>
              <a:rPr lang="en-US" altLang="en-US" sz="2400" i="1" dirty="0">
                <a:solidFill>
                  <a:srgbClr val="FF9900"/>
                </a:solidFill>
                <a:sym typeface="Symbol"/>
              </a:rPr>
              <a:t>] </a:t>
            </a:r>
            <a:r>
              <a:rPr lang="en-US" altLang="en-US" sz="2400" dirty="0">
                <a:solidFill>
                  <a:srgbClr val="FFFFFF"/>
                </a:solidFill>
              </a:rPr>
              <a:t>=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 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85" name="Rectangle 84"/>
          <p:cNvSpPr/>
          <p:nvPr/>
        </p:nvSpPr>
        <p:spPr>
          <a:xfrm>
            <a:off x="3634899" y="3406942"/>
            <a:ext cx="329930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</a:pPr>
            <a:r>
              <a:rPr lang="en-US" sz="2400" dirty="0">
                <a:solidFill>
                  <a:srgbClr val="FFFFFF"/>
                </a:solidFill>
                <a:sym typeface="Symbol"/>
              </a:rPr>
              <a:t>25+(3+1-5)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∞</a:t>
            </a:r>
            <a:r>
              <a:rPr lang="en-US" sz="2400" dirty="0">
                <a:solidFill>
                  <a:srgbClr val="FFFFFF"/>
                </a:solidFill>
                <a:sym typeface="Symbol"/>
              </a:rPr>
              <a:t>+3+2 = -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∞</a:t>
            </a:r>
            <a:endParaRPr lang="en-US" sz="2400" i="1" dirty="0">
              <a:solidFill>
                <a:srgbClr val="FF9900"/>
              </a:solidFill>
            </a:endParaRPr>
          </a:p>
        </p:txBody>
      </p:sp>
      <p:sp>
        <p:nvSpPr>
          <p:cNvPr id="86" name="Text Box 5"/>
          <p:cNvSpPr txBox="1">
            <a:spLocks noChangeArrowheads="1"/>
          </p:cNvSpPr>
          <p:nvPr/>
        </p:nvSpPr>
        <p:spPr bwMode="auto">
          <a:xfrm>
            <a:off x="415722" y="3886200"/>
            <a:ext cx="362791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l" eaLnBrk="1" hangingPunct="1">
              <a:buFontTx/>
              <a:buChar char="•"/>
            </a:pPr>
            <a:r>
              <a:rPr lang="en-US" altLang="en-US" sz="2400" dirty="0">
                <a:solidFill>
                  <a:srgbClr val="FFFFFF"/>
                </a:solidFill>
              </a:rPr>
              <a:t>There is a negative cycle if</a:t>
            </a:r>
          </a:p>
        </p:txBody>
      </p:sp>
      <p:sp>
        <p:nvSpPr>
          <p:cNvPr id="87" name="Text Box 3"/>
          <p:cNvSpPr txBox="1">
            <a:spLocks noChangeArrowheads="1"/>
          </p:cNvSpPr>
          <p:nvPr/>
        </p:nvSpPr>
        <p:spPr bwMode="auto">
          <a:xfrm>
            <a:off x="1228137" y="4262735"/>
            <a:ext cx="38612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</a:t>
            </a:r>
            <a:r>
              <a:rPr lang="en-US" altLang="en-US" sz="2400" i="1" dirty="0" err="1">
                <a:solidFill>
                  <a:srgbClr val="FF9900"/>
                </a:solidFill>
              </a:rPr>
              <a:t>u,v,n</a:t>
            </a:r>
            <a:r>
              <a:rPr lang="en-US" altLang="en-US" sz="2400" i="1" dirty="0">
                <a:solidFill>
                  <a:srgbClr val="FF9900"/>
                </a:solidFill>
              </a:rPr>
              <a:t>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 </a:t>
            </a:r>
            <a:r>
              <a:rPr lang="en-US" altLang="en-US" sz="2400" dirty="0">
                <a:solidFill>
                  <a:srgbClr val="FF9900"/>
                </a:solidFill>
                <a:latin typeface="Times New Roman"/>
                <a:cs typeface="Times New Roman"/>
                <a:sym typeface="Symbol"/>
              </a:rPr>
              <a:t>&gt;  </a:t>
            </a:r>
            <a:r>
              <a:rPr lang="en-US" altLang="en-US" sz="2400" i="1" dirty="0" err="1">
                <a:solidFill>
                  <a:srgbClr val="FF9900"/>
                </a:solidFill>
              </a:rPr>
              <a:t>Dist</a:t>
            </a:r>
            <a:r>
              <a:rPr lang="en-US" altLang="en-US" sz="2400" i="1" dirty="0">
                <a:solidFill>
                  <a:srgbClr val="FF9900"/>
                </a:solidFill>
              </a:rPr>
              <a:t>[u,v,2n]</a:t>
            </a:r>
            <a:r>
              <a:rPr lang="en-US" altLang="en-US" sz="2400" dirty="0">
                <a:solidFill>
                  <a:srgbClr val="FFFFFF"/>
                </a:solidFill>
                <a:sym typeface="Symbol"/>
              </a:rPr>
              <a:t> </a:t>
            </a:r>
            <a:endParaRPr lang="en-US" altLang="en-US" sz="2400" i="1" dirty="0">
              <a:solidFill>
                <a:srgbClr val="FF9900"/>
              </a:solidFill>
              <a:sym typeface="Symbol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88134" y="4876800"/>
            <a:ext cx="3993466" cy="149579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% Check for negative cycles 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  <a:buFont typeface="Wingdings" charset="0"/>
              <a:buNone/>
            </a:pPr>
            <a:r>
              <a:rPr lang="en-US" sz="2400" dirty="0">
                <a:solidFill>
                  <a:srgbClr val="FF9900"/>
                </a:solidFill>
              </a:rPr>
              <a:t>for all  </a:t>
            </a:r>
            <a:r>
              <a:rPr lang="en-US" sz="2400" dirty="0" err="1">
                <a:solidFill>
                  <a:srgbClr val="FF9900"/>
                </a:solidFill>
              </a:rPr>
              <a:t>u,v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>
                <a:solidFill>
                  <a:srgbClr val="FF9900"/>
                </a:solidFill>
                <a:sym typeface="Symbol" charset="0"/>
              </a:rPr>
              <a:t></a:t>
            </a:r>
            <a:r>
              <a:rPr lang="en-US" sz="2400" dirty="0">
                <a:solidFill>
                  <a:srgbClr val="FF9900"/>
                </a:solidFill>
              </a:rPr>
              <a:t> </a:t>
            </a:r>
            <a:r>
              <a:rPr lang="en-US" sz="2400" dirty="0" err="1">
                <a:solidFill>
                  <a:srgbClr val="FF9900"/>
                </a:solidFill>
              </a:rPr>
              <a:t>Verticies</a:t>
            </a:r>
            <a:endParaRPr lang="en-US" sz="2400" dirty="0">
              <a:solidFill>
                <a:srgbClr val="FF9900"/>
              </a:solidFill>
            </a:endParaRP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400" dirty="0">
                <a:solidFill>
                  <a:srgbClr val="FF9900"/>
                </a:solidFill>
              </a:rPr>
              <a:t>    if( 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[u,v,</a:t>
            </a:r>
            <a:r>
              <a:rPr lang="en-US" sz="2400" i="1" dirty="0">
                <a:solidFill>
                  <a:srgbClr val="FF9900"/>
                </a:solidFill>
              </a:rPr>
              <a:t>2n</a:t>
            </a:r>
            <a:r>
              <a:rPr lang="en-US" sz="2400" dirty="0">
                <a:solidFill>
                  <a:srgbClr val="FF9900"/>
                </a:solidFill>
              </a:rPr>
              <a:t>]&lt;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</a:t>
            </a:r>
            <a:r>
              <a:rPr lang="en-US" sz="2400" dirty="0" err="1">
                <a:solidFill>
                  <a:srgbClr val="FF9900"/>
                </a:solidFill>
              </a:rPr>
              <a:t>u,v,n</a:t>
            </a:r>
            <a:r>
              <a:rPr lang="en-US" sz="2400" dirty="0">
                <a:solidFill>
                  <a:srgbClr val="FF9900"/>
                </a:solidFill>
              </a:rPr>
              <a:t>] )</a:t>
            </a:r>
          </a:p>
          <a:p>
            <a:pPr algn="l">
              <a:lnSpc>
                <a:spcPct val="95000"/>
              </a:lnSpc>
              <a:buClr>
                <a:srgbClr val="D25814"/>
              </a:buClr>
              <a:buSzPct val="110000"/>
            </a:pPr>
            <a:r>
              <a:rPr lang="en-US" sz="2400" dirty="0">
                <a:solidFill>
                  <a:srgbClr val="FF9900"/>
                </a:solidFill>
              </a:rPr>
              <a:t>        </a:t>
            </a:r>
            <a:r>
              <a:rPr lang="en-US" sz="2400" dirty="0" err="1">
                <a:solidFill>
                  <a:srgbClr val="FF9900"/>
                </a:solidFill>
              </a:rPr>
              <a:t>Dist</a:t>
            </a:r>
            <a:r>
              <a:rPr lang="en-US" sz="2400" dirty="0">
                <a:solidFill>
                  <a:srgbClr val="FF9900"/>
                </a:solidFill>
              </a:rPr>
              <a:t>[</a:t>
            </a:r>
            <a:r>
              <a:rPr lang="en-US" sz="2400" dirty="0" err="1">
                <a:solidFill>
                  <a:srgbClr val="FF9900"/>
                </a:solidFill>
              </a:rPr>
              <a:t>u,v</a:t>
            </a:r>
            <a:r>
              <a:rPr lang="en-US" sz="2400" dirty="0">
                <a:solidFill>
                  <a:srgbClr val="FF9900"/>
                </a:solidFill>
              </a:rPr>
              <a:t>] = -</a:t>
            </a:r>
            <a:r>
              <a:rPr lang="en-US" altLang="en-US" sz="2400" dirty="0">
                <a:solidFill>
                  <a:srgbClr val="FF9900"/>
                </a:solidFill>
                <a:sym typeface="Symbol"/>
              </a:rPr>
              <a:t>∞</a:t>
            </a:r>
            <a:endParaRPr lang="en-US" sz="2400" dirty="0">
              <a:solidFill>
                <a:srgbClr val="FF99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3691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089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08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8933" grpId="0"/>
      <p:bldP spid="73" grpId="0"/>
      <p:bldP spid="75" grpId="0"/>
      <p:bldP spid="77" grpId="0"/>
      <p:bldP spid="79" grpId="0"/>
      <p:bldP spid="81" grpId="0"/>
      <p:bldP spid="83" grpId="0"/>
      <p:bldP spid="85" grpId="0"/>
      <p:bldP spid="86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04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4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7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?"</a:t>
            </a:r>
          </a:p>
        </p:txBody>
      </p:sp>
      <p:grpSp>
        <p:nvGrpSpPr>
          <p:cNvPr id="87045" name="Group 5"/>
          <p:cNvGrpSpPr>
            <a:grpSpLocks/>
          </p:cNvGrpSpPr>
          <p:nvPr/>
        </p:nvGrpSpPr>
        <p:grpSpPr bwMode="auto">
          <a:xfrm>
            <a:off x="3651250" y="4038600"/>
            <a:ext cx="539750" cy="914400"/>
            <a:chOff x="3309" y="2976"/>
            <a:chExt cx="484" cy="1010"/>
          </a:xfrm>
        </p:grpSpPr>
        <p:sp>
          <p:nvSpPr>
            <p:cNvPr id="87048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7049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87050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1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2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3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4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5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6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705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705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706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7061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87062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87047" name="Line 22"/>
          <p:cNvSpPr>
            <a:spLocks noChangeShapeType="1"/>
          </p:cNvSpPr>
          <p:nvPr/>
        </p:nvSpPr>
        <p:spPr bwMode="auto">
          <a:xfrm flipH="1">
            <a:off x="4191000" y="4495800"/>
            <a:ext cx="152400" cy="5334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BC0D4C49-C7EC-4F73-A682-001474AA4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sp>
        <p:nvSpPr>
          <p:cNvPr id="24" name="Freeform 21">
            <a:extLst>
              <a:ext uri="{FF2B5EF4-FFF2-40B4-BE49-F238E27FC236}">
                <a16:creationId xmlns:a16="http://schemas.microsoft.com/office/drawing/2014/main" id="{EE150414-55D8-4D2A-9F73-01DE258D3473}"/>
              </a:ext>
            </a:extLst>
          </p:cNvPr>
          <p:cNvSpPr>
            <a:spLocks/>
          </p:cNvSpPr>
          <p:nvPr/>
        </p:nvSpPr>
        <p:spPr bwMode="auto">
          <a:xfrm>
            <a:off x="3962400" y="5029200"/>
            <a:ext cx="228600" cy="381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Text Box 21"/>
          <p:cNvSpPr txBox="1">
            <a:spLocks noChangeArrowheads="1"/>
          </p:cNvSpPr>
          <p:nvPr/>
        </p:nvSpPr>
        <p:spPr bwMode="auto">
          <a:xfrm>
            <a:off x="435429" y="2286000"/>
            <a:ext cx="2475357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dirty="0"/>
              <a:t>Easy?</a:t>
            </a:r>
          </a:p>
          <a:p>
            <a:pPr algn="ctr" eaLnBrk="1" hangingPunct="1">
              <a:buFontTx/>
              <a:buNone/>
            </a:pPr>
            <a:r>
              <a:rPr lang="en-US" altLang="en-US" dirty="0"/>
              <a:t>Actually </a:t>
            </a:r>
            <a:br>
              <a:rPr lang="en-US" altLang="en-US" dirty="0"/>
            </a:br>
            <a:r>
              <a:rPr lang="en-US" altLang="en-US" dirty="0"/>
              <a:t>a little harder </a:t>
            </a:r>
          </a:p>
        </p:txBody>
      </p:sp>
      <p:sp>
        <p:nvSpPr>
          <p:cNvPr id="29" name="Text Box 5"/>
          <p:cNvSpPr txBox="1">
            <a:spLocks noChangeArrowheads="1"/>
          </p:cNvSpPr>
          <p:nvPr/>
        </p:nvSpPr>
        <p:spPr bwMode="auto">
          <a:xfrm>
            <a:off x="5785748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path </a:t>
            </a:r>
            <a:r>
              <a:rPr lang="en-US" altLang="en-US" dirty="0">
                <a:solidFill>
                  <a:schemeClr val="hlink"/>
                </a:solidFill>
              </a:rPr>
              <a:t>&lt;</a:t>
            </a:r>
            <a:r>
              <a:rPr lang="en-US" altLang="en-US" i="1" dirty="0" err="1">
                <a:solidFill>
                  <a:schemeClr val="hlink"/>
                </a:solidFill>
              </a:rPr>
              <a:t>t</a:t>
            </a:r>
            <a:r>
              <a:rPr lang="en-US" altLang="en-US" dirty="0" err="1">
                <a:solidFill>
                  <a:schemeClr val="hlink"/>
                </a:solidFill>
              </a:rPr>
              <a:t>,</a:t>
            </a:r>
            <a:r>
              <a:rPr lang="en-US" altLang="en-US" i="1" dirty="0" err="1">
                <a:solidFill>
                  <a:schemeClr val="hlink"/>
                </a:solidFill>
              </a:rPr>
              <a:t>t</a:t>
            </a:r>
            <a:r>
              <a:rPr lang="en-US" altLang="en-US" dirty="0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5776223" y="2057400"/>
            <a:ext cx="29718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Little bird suggests first edge </a:t>
            </a:r>
            <a:r>
              <a:rPr lang="en-US" altLang="en-US" dirty="0">
                <a:solidFill>
                  <a:srgbClr val="00FFFF"/>
                </a:solidFill>
              </a:rPr>
              <a:t>&lt;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7</a:t>
            </a:r>
            <a:r>
              <a:rPr lang="en-US" altLang="en-US" dirty="0">
                <a:solidFill>
                  <a:srgbClr val="00FFFF"/>
                </a:solidFill>
              </a:rPr>
              <a:t>,</a:t>
            </a:r>
            <a:r>
              <a:rPr lang="en-US" altLang="en-US" i="1" dirty="0">
                <a:solidFill>
                  <a:srgbClr val="00FFFF"/>
                </a:solidFill>
              </a:rPr>
              <a:t>t</a:t>
            </a:r>
            <a:r>
              <a:rPr lang="en-US" altLang="en-US" dirty="0">
                <a:solidFill>
                  <a:srgbClr val="00FFFF"/>
                </a:solidFill>
              </a:rPr>
              <a:t>&gt;</a:t>
            </a:r>
          </a:p>
        </p:txBody>
      </p:sp>
      <p:graphicFrame>
        <p:nvGraphicFramePr>
          <p:cNvPr id="67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513324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69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474031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70" name="Group 69"/>
          <p:cNvGrpSpPr/>
          <p:nvPr/>
        </p:nvGrpSpPr>
        <p:grpSpPr>
          <a:xfrm>
            <a:off x="934585" y="5486895"/>
            <a:ext cx="747800" cy="914400"/>
            <a:chOff x="576961" y="3070462"/>
            <a:chExt cx="747800" cy="914400"/>
          </a:xfrm>
        </p:grpSpPr>
        <p:grpSp>
          <p:nvGrpSpPr>
            <p:cNvPr id="71" name="Group 70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73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75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3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4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5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6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7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2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106" name="Group 152"/>
          <p:cNvGrpSpPr>
            <a:grpSpLocks/>
          </p:cNvGrpSpPr>
          <p:nvPr/>
        </p:nvGrpSpPr>
        <p:grpSpPr bwMode="auto">
          <a:xfrm>
            <a:off x="2522537" y="4724400"/>
            <a:ext cx="677863" cy="914400"/>
            <a:chOff x="332" y="2592"/>
            <a:chExt cx="427" cy="576"/>
          </a:xfrm>
        </p:grpSpPr>
        <p:grpSp>
          <p:nvGrpSpPr>
            <p:cNvPr id="107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09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0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11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5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6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7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19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20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21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22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23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08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4.44444E-6 L -0.00365 0.11504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68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6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grpSp>
        <p:nvGrpSpPr>
          <p:cNvPr id="88069" name="Group 5"/>
          <p:cNvGrpSpPr>
            <a:grpSpLocks/>
          </p:cNvGrpSpPr>
          <p:nvPr/>
        </p:nvGrpSpPr>
        <p:grpSpPr bwMode="auto">
          <a:xfrm>
            <a:off x="2362200" y="4191000"/>
            <a:ext cx="539750" cy="914400"/>
            <a:chOff x="3309" y="2976"/>
            <a:chExt cx="484" cy="1010"/>
          </a:xfrm>
        </p:grpSpPr>
        <p:sp>
          <p:nvSpPr>
            <p:cNvPr id="88072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8073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88074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75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76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77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78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79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80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81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808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808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808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808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8808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88071" name="Line 22"/>
          <p:cNvSpPr>
            <a:spLocks noChangeShapeType="1"/>
          </p:cNvSpPr>
          <p:nvPr/>
        </p:nvSpPr>
        <p:spPr bwMode="auto">
          <a:xfrm>
            <a:off x="3163531" y="4406472"/>
            <a:ext cx="762000" cy="713111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1F254C8E-2FF0-416B-982F-3323C5840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sp>
        <p:nvSpPr>
          <p:cNvPr id="24" name="Freeform 21">
            <a:extLst>
              <a:ext uri="{FF2B5EF4-FFF2-40B4-BE49-F238E27FC236}">
                <a16:creationId xmlns:a16="http://schemas.microsoft.com/office/drawing/2014/main" id="{A5C8F24F-60E2-40BD-B1EB-4E284A133553}"/>
              </a:ext>
            </a:extLst>
          </p:cNvPr>
          <p:cNvSpPr>
            <a:spLocks/>
          </p:cNvSpPr>
          <p:nvPr/>
        </p:nvSpPr>
        <p:spPr bwMode="auto">
          <a:xfrm>
            <a:off x="3962400" y="5029200"/>
            <a:ext cx="228600" cy="381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Freeform 21">
            <a:extLst>
              <a:ext uri="{FF2B5EF4-FFF2-40B4-BE49-F238E27FC236}">
                <a16:creationId xmlns:a16="http://schemas.microsoft.com/office/drawing/2014/main" id="{EE150414-55D8-4D2A-9F73-01DE258D3473}"/>
              </a:ext>
            </a:extLst>
          </p:cNvPr>
          <p:cNvSpPr>
            <a:spLocks/>
          </p:cNvSpPr>
          <p:nvPr/>
        </p:nvSpPr>
        <p:spPr bwMode="auto">
          <a:xfrm>
            <a:off x="3962400" y="5029200"/>
            <a:ext cx="228600" cy="381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Text Box 21"/>
          <p:cNvSpPr txBox="1">
            <a:spLocks noChangeArrowheads="1"/>
          </p:cNvSpPr>
          <p:nvPr/>
        </p:nvSpPr>
        <p:spPr bwMode="auto">
          <a:xfrm>
            <a:off x="435429" y="2286000"/>
            <a:ext cx="2475357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dirty="0"/>
              <a:t>Easy?</a:t>
            </a:r>
          </a:p>
          <a:p>
            <a:pPr algn="ctr" eaLnBrk="1" hangingPunct="1">
              <a:buFontTx/>
              <a:buNone/>
            </a:pPr>
            <a:r>
              <a:rPr lang="en-US" altLang="en-US" dirty="0"/>
              <a:t>Actually </a:t>
            </a:r>
            <a:br>
              <a:rPr lang="en-US" altLang="en-US" dirty="0"/>
            </a:br>
            <a:r>
              <a:rPr lang="en-US" altLang="en-US" dirty="0"/>
              <a:t>a little harder </a:t>
            </a:r>
          </a:p>
        </p:txBody>
      </p:sp>
      <p:sp>
        <p:nvSpPr>
          <p:cNvPr id="30" name="Text Box 5"/>
          <p:cNvSpPr txBox="1">
            <a:spLocks noChangeArrowheads="1"/>
          </p:cNvSpPr>
          <p:nvPr/>
        </p:nvSpPr>
        <p:spPr bwMode="auto">
          <a:xfrm>
            <a:off x="5785748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path </a:t>
            </a:r>
            <a:r>
              <a:rPr lang="en-US" altLang="en-US" dirty="0">
                <a:solidFill>
                  <a:schemeClr val="hlink"/>
                </a:solidFill>
              </a:rPr>
              <a:t>&lt;</a:t>
            </a:r>
            <a:r>
              <a:rPr lang="en-US" altLang="en-US" i="1" dirty="0" err="1">
                <a:solidFill>
                  <a:schemeClr val="hlink"/>
                </a:solidFill>
              </a:rPr>
              <a:t>t</a:t>
            </a:r>
            <a:r>
              <a:rPr lang="en-US" altLang="en-US" dirty="0" err="1">
                <a:solidFill>
                  <a:schemeClr val="hlink"/>
                </a:solidFill>
              </a:rPr>
              <a:t>,</a:t>
            </a:r>
            <a:r>
              <a:rPr lang="en-US" altLang="en-US" i="1" dirty="0" err="1">
                <a:solidFill>
                  <a:schemeClr val="hlink"/>
                </a:solidFill>
              </a:rPr>
              <a:t>t</a:t>
            </a:r>
            <a:r>
              <a:rPr lang="en-US" altLang="en-US" dirty="0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31" name="Rectangle 6"/>
          <p:cNvSpPr>
            <a:spLocks noChangeArrowheads="1"/>
          </p:cNvSpPr>
          <p:nvPr/>
        </p:nvSpPr>
        <p:spPr bwMode="auto">
          <a:xfrm>
            <a:off x="5776223" y="2057400"/>
            <a:ext cx="29718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Little bird suggests first edge </a:t>
            </a:r>
            <a:r>
              <a:rPr lang="en-US" altLang="en-US" dirty="0">
                <a:solidFill>
                  <a:srgbClr val="00FFFF"/>
                </a:solidFill>
              </a:rPr>
              <a:t>&lt;</a:t>
            </a:r>
            <a:r>
              <a:rPr lang="en-US" altLang="en-US" b="1" i="1" dirty="0">
                <a:solidFill>
                  <a:srgbClr val="00FFFF"/>
                </a:solidFill>
              </a:rPr>
              <a:t>v</a:t>
            </a:r>
            <a:r>
              <a:rPr lang="en-US" altLang="en-US" b="1" i="1" baseline="-25000" dirty="0">
                <a:solidFill>
                  <a:srgbClr val="00FFFF"/>
                </a:solidFill>
              </a:rPr>
              <a:t>6</a:t>
            </a:r>
            <a:r>
              <a:rPr lang="en-US" altLang="en-US" b="1" dirty="0">
                <a:solidFill>
                  <a:srgbClr val="00FFFF"/>
                </a:solidFill>
              </a:rPr>
              <a:t>,</a:t>
            </a:r>
            <a:r>
              <a:rPr lang="en-US" altLang="en-US" b="1" i="1" dirty="0">
                <a:solidFill>
                  <a:srgbClr val="00FFFF"/>
                </a:solidFill>
              </a:rPr>
              <a:t>t</a:t>
            </a:r>
            <a:r>
              <a:rPr lang="en-US" altLang="en-US" dirty="0">
                <a:solidFill>
                  <a:srgbClr val="00FFFF"/>
                </a:solidFill>
              </a:rPr>
              <a:t>&gt;</a:t>
            </a:r>
          </a:p>
        </p:txBody>
      </p:sp>
      <p:graphicFrame>
        <p:nvGraphicFramePr>
          <p:cNvPr id="6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513324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9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70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474031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71" name="Group 70"/>
          <p:cNvGrpSpPr/>
          <p:nvPr/>
        </p:nvGrpSpPr>
        <p:grpSpPr>
          <a:xfrm>
            <a:off x="934585" y="5486895"/>
            <a:ext cx="747800" cy="914400"/>
            <a:chOff x="576961" y="3070462"/>
            <a:chExt cx="747800" cy="914400"/>
          </a:xfrm>
        </p:grpSpPr>
        <p:grpSp>
          <p:nvGrpSpPr>
            <p:cNvPr id="72" name="Group 71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74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76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4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5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6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7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8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73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146" name="Group 152"/>
          <p:cNvGrpSpPr>
            <a:grpSpLocks/>
          </p:cNvGrpSpPr>
          <p:nvPr/>
        </p:nvGrpSpPr>
        <p:grpSpPr bwMode="auto">
          <a:xfrm>
            <a:off x="3360737" y="4724400"/>
            <a:ext cx="677863" cy="914400"/>
            <a:chOff x="332" y="2592"/>
            <a:chExt cx="427" cy="576"/>
          </a:xfrm>
        </p:grpSpPr>
        <p:grpSp>
          <p:nvGrpSpPr>
            <p:cNvPr id="147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149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0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151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2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4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59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60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61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162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63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148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4.44444E-6 L -0.00364 0.11504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091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2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grpSp>
        <p:nvGrpSpPr>
          <p:cNvPr id="89093" name="Group 5"/>
          <p:cNvGrpSpPr>
            <a:grpSpLocks/>
          </p:cNvGrpSpPr>
          <p:nvPr/>
        </p:nvGrpSpPr>
        <p:grpSpPr bwMode="auto">
          <a:xfrm>
            <a:off x="4184650" y="3276600"/>
            <a:ext cx="539750" cy="914400"/>
            <a:chOff x="3309" y="2976"/>
            <a:chExt cx="484" cy="1010"/>
          </a:xfrm>
        </p:grpSpPr>
        <p:sp>
          <p:nvSpPr>
            <p:cNvPr id="89096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097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89098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099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00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01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02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03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04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05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910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910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9108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89109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89110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89094" name="Text Box 21"/>
          <p:cNvSpPr txBox="1">
            <a:spLocks noChangeArrowheads="1"/>
          </p:cNvSpPr>
          <p:nvPr/>
        </p:nvSpPr>
        <p:spPr bwMode="auto">
          <a:xfrm>
            <a:off x="5943600" y="2286000"/>
            <a:ext cx="1312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Harder</a:t>
            </a:r>
          </a:p>
        </p:txBody>
      </p:sp>
      <p:sp>
        <p:nvSpPr>
          <p:cNvPr id="89095" name="Freeform 22"/>
          <p:cNvSpPr>
            <a:spLocks/>
          </p:cNvSpPr>
          <p:nvPr/>
        </p:nvSpPr>
        <p:spPr bwMode="auto">
          <a:xfrm>
            <a:off x="4064000" y="3733800"/>
            <a:ext cx="827088" cy="1600200"/>
          </a:xfrm>
          <a:custGeom>
            <a:avLst/>
            <a:gdLst>
              <a:gd name="T0" fmla="*/ 2147483647 w 521"/>
              <a:gd name="T1" fmla="*/ 0 h 1008"/>
              <a:gd name="T2" fmla="*/ 2147483647 w 521"/>
              <a:gd name="T3" fmla="*/ 2147483647 h 1008"/>
              <a:gd name="T4" fmla="*/ 2147483647 w 521"/>
              <a:gd name="T5" fmla="*/ 2147483647 h 1008"/>
              <a:gd name="T6" fmla="*/ 2147483647 w 521"/>
              <a:gd name="T7" fmla="*/ 2147483647 h 1008"/>
              <a:gd name="T8" fmla="*/ 0 60000 65536"/>
              <a:gd name="T9" fmla="*/ 0 60000 65536"/>
              <a:gd name="T10" fmla="*/ 0 60000 65536"/>
              <a:gd name="T11" fmla="*/ 0 60000 65536"/>
              <a:gd name="T12" fmla="*/ 0 w 521"/>
              <a:gd name="T13" fmla="*/ 0 h 1008"/>
              <a:gd name="T14" fmla="*/ 521 w 521"/>
              <a:gd name="T15" fmla="*/ 1008 h 100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21" h="1008">
                <a:moveTo>
                  <a:pt x="416" y="0"/>
                </a:moveTo>
                <a:cubicBezTo>
                  <a:pt x="456" y="112"/>
                  <a:pt x="521" y="228"/>
                  <a:pt x="464" y="336"/>
                </a:cubicBezTo>
                <a:cubicBezTo>
                  <a:pt x="407" y="444"/>
                  <a:pt x="144" y="535"/>
                  <a:pt x="72" y="647"/>
                </a:cubicBezTo>
                <a:cubicBezTo>
                  <a:pt x="0" y="759"/>
                  <a:pt x="40" y="933"/>
                  <a:pt x="32" y="1008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3B2000DF-F024-4F56-966B-D85D69770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513324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474031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81" name="Group 152"/>
          <p:cNvGrpSpPr>
            <a:grpSpLocks/>
          </p:cNvGrpSpPr>
          <p:nvPr/>
        </p:nvGrpSpPr>
        <p:grpSpPr bwMode="auto">
          <a:xfrm>
            <a:off x="4114800" y="4724400"/>
            <a:ext cx="677863" cy="914400"/>
            <a:chOff x="332" y="2592"/>
            <a:chExt cx="427" cy="576"/>
          </a:xfrm>
        </p:grpSpPr>
        <p:grpSp>
          <p:nvGrpSpPr>
            <p:cNvPr id="82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84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5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86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2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3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4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5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6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7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98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83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5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16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sp>
        <p:nvSpPr>
          <p:cNvPr id="90117" name="Text Box 5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7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90118" name="Rectangle 6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Little bird suggests first edge </a:t>
            </a:r>
            <a:r>
              <a:rPr lang="en-US" altLang="en-US" dirty="0">
                <a:solidFill>
                  <a:srgbClr val="00FFFF"/>
                </a:solidFill>
              </a:rPr>
              <a:t>&lt;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5</a:t>
            </a:r>
            <a:r>
              <a:rPr lang="en-US" altLang="en-US" dirty="0">
                <a:solidFill>
                  <a:srgbClr val="00FFFF"/>
                </a:solidFill>
              </a:rPr>
              <a:t>,</a:t>
            </a:r>
            <a:r>
              <a:rPr lang="en-US" altLang="en-US" i="1" dirty="0">
                <a:solidFill>
                  <a:srgbClr val="00FFFF"/>
                </a:solidFill>
              </a:rPr>
              <a:t>v</a:t>
            </a:r>
            <a:r>
              <a:rPr lang="en-US" altLang="en-US" i="1" baseline="-25000" dirty="0">
                <a:solidFill>
                  <a:srgbClr val="00FFFF"/>
                </a:solidFill>
              </a:rPr>
              <a:t>7</a:t>
            </a:r>
            <a:r>
              <a:rPr lang="en-US" altLang="en-US" dirty="0">
                <a:solidFill>
                  <a:srgbClr val="00FFFF"/>
                </a:solidFill>
              </a:rPr>
              <a:t>&gt;</a:t>
            </a:r>
          </a:p>
        </p:txBody>
      </p:sp>
      <p:grpSp>
        <p:nvGrpSpPr>
          <p:cNvPr id="90119" name="Group 7"/>
          <p:cNvGrpSpPr>
            <a:grpSpLocks/>
          </p:cNvGrpSpPr>
          <p:nvPr/>
        </p:nvGrpSpPr>
        <p:grpSpPr bwMode="auto">
          <a:xfrm>
            <a:off x="4184650" y="3276600"/>
            <a:ext cx="539750" cy="914400"/>
            <a:chOff x="3309" y="2976"/>
            <a:chExt cx="484" cy="1010"/>
          </a:xfrm>
        </p:grpSpPr>
        <p:sp>
          <p:nvSpPr>
            <p:cNvPr id="90122" name="Freeform 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0123" name="Group 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0124" name="Freeform 1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5" name="Freeform 1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6" name="Freeform 1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7" name="Freeform 1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8" name="Freeform 1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9" name="Freeform 1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0" name="Freeform 1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013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0133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0134" name="Oval 2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0135" name="Oval 2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0136" name="Oval 2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0120" name="Line 23"/>
          <p:cNvSpPr>
            <a:spLocks noChangeShapeType="1"/>
          </p:cNvSpPr>
          <p:nvPr/>
        </p:nvSpPr>
        <p:spPr bwMode="auto">
          <a:xfrm flipH="1">
            <a:off x="4343400" y="3657600"/>
            <a:ext cx="381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121" name="Line 24"/>
          <p:cNvSpPr>
            <a:spLocks noChangeShapeType="1"/>
          </p:cNvSpPr>
          <p:nvPr/>
        </p:nvSpPr>
        <p:spPr bwMode="auto">
          <a:xfrm flipH="1">
            <a:off x="4114800" y="4495800"/>
            <a:ext cx="228600" cy="762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6AC4714A-4E70-4417-A76A-9E757F945B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8539696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2193030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65" name="Group 64"/>
          <p:cNvGrpSpPr/>
          <p:nvPr/>
        </p:nvGrpSpPr>
        <p:grpSpPr>
          <a:xfrm>
            <a:off x="2376400" y="5486895"/>
            <a:ext cx="747800" cy="914400"/>
            <a:chOff x="576961" y="3070462"/>
            <a:chExt cx="747800" cy="914400"/>
          </a:xfrm>
        </p:grpSpPr>
        <p:grpSp>
          <p:nvGrpSpPr>
            <p:cNvPr id="66" name="Group 65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68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" name="Group 68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70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2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67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83" name="Group 152"/>
          <p:cNvGrpSpPr>
            <a:grpSpLocks/>
          </p:cNvGrpSpPr>
          <p:nvPr/>
        </p:nvGrpSpPr>
        <p:grpSpPr bwMode="auto">
          <a:xfrm>
            <a:off x="4114800" y="4724400"/>
            <a:ext cx="677863" cy="914400"/>
            <a:chOff x="332" y="2592"/>
            <a:chExt cx="427" cy="576"/>
          </a:xfrm>
        </p:grpSpPr>
        <p:grpSp>
          <p:nvGrpSpPr>
            <p:cNvPr id="84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86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88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2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3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6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7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8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99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00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85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3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0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?"</a:t>
            </a:r>
          </a:p>
        </p:txBody>
      </p:sp>
      <p:sp>
        <p:nvSpPr>
          <p:cNvPr id="91141" name="Text Box 5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v</a:t>
            </a:r>
            <a:r>
              <a:rPr lang="en-US" altLang="en-US" i="1" baseline="-25000">
                <a:solidFill>
                  <a:schemeClr val="hlink"/>
                </a:solidFill>
              </a:rPr>
              <a:t>8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91142" name="Rectangle 6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5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8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grpSp>
        <p:nvGrpSpPr>
          <p:cNvPr id="91143" name="Group 7"/>
          <p:cNvGrpSpPr>
            <a:grpSpLocks/>
          </p:cNvGrpSpPr>
          <p:nvPr/>
        </p:nvGrpSpPr>
        <p:grpSpPr bwMode="auto">
          <a:xfrm>
            <a:off x="4184650" y="3276600"/>
            <a:ext cx="539750" cy="914400"/>
            <a:chOff x="3309" y="2976"/>
            <a:chExt cx="484" cy="1010"/>
          </a:xfrm>
        </p:grpSpPr>
        <p:sp>
          <p:nvSpPr>
            <p:cNvPr id="91146" name="Freeform 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1147" name="Group 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1148" name="Freeform 1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9" name="Freeform 1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0" name="Freeform 1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1" name="Freeform 1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2" name="Freeform 1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3" name="Freeform 1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4" name="Freeform 1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115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1157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1158" name="Oval 2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1159" name="Oval 2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1160" name="Oval 2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1144" name="Line 23"/>
          <p:cNvSpPr>
            <a:spLocks noChangeShapeType="1"/>
          </p:cNvSpPr>
          <p:nvPr/>
        </p:nvSpPr>
        <p:spPr bwMode="auto">
          <a:xfrm>
            <a:off x="4724400" y="3657600"/>
            <a:ext cx="7620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45" name="Line 24"/>
          <p:cNvSpPr>
            <a:spLocks noChangeShapeType="1"/>
          </p:cNvSpPr>
          <p:nvPr/>
        </p:nvSpPr>
        <p:spPr bwMode="auto">
          <a:xfrm flipH="1">
            <a:off x="4114800" y="4495800"/>
            <a:ext cx="1371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07C2D364-C9AB-4C7A-B337-4E04FF5EA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8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1614400" y="5486895"/>
            <a:ext cx="747800" cy="914400"/>
            <a:chOff x="576961" y="3070462"/>
            <a:chExt cx="747800" cy="914400"/>
          </a:xfrm>
        </p:grpSpPr>
        <p:grpSp>
          <p:nvGrpSpPr>
            <p:cNvPr id="30" name="Group 29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34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4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5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6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31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47" name="Group 152"/>
          <p:cNvGrpSpPr>
            <a:grpSpLocks/>
          </p:cNvGrpSpPr>
          <p:nvPr/>
        </p:nvGrpSpPr>
        <p:grpSpPr bwMode="auto">
          <a:xfrm>
            <a:off x="4114800" y="4724400"/>
            <a:ext cx="677863" cy="914400"/>
            <a:chOff x="332" y="2592"/>
            <a:chExt cx="427" cy="576"/>
          </a:xfrm>
        </p:grpSpPr>
        <p:grpSp>
          <p:nvGrpSpPr>
            <p:cNvPr id="4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5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5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4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?"</a:t>
            </a:r>
          </a:p>
        </p:txBody>
      </p:sp>
      <p:grpSp>
        <p:nvGrpSpPr>
          <p:cNvPr id="92165" name="Group 5"/>
          <p:cNvGrpSpPr>
            <a:grpSpLocks/>
          </p:cNvGrpSpPr>
          <p:nvPr/>
        </p:nvGrpSpPr>
        <p:grpSpPr bwMode="auto">
          <a:xfrm>
            <a:off x="4184650" y="3276600"/>
            <a:ext cx="539750" cy="914400"/>
            <a:chOff x="3309" y="2976"/>
            <a:chExt cx="484" cy="1010"/>
          </a:xfrm>
        </p:grpSpPr>
        <p:sp>
          <p:nvSpPr>
            <p:cNvPr id="92168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169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2170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1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2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3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4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5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6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7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7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8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81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2182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2166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A5975E2-7C25-42AE-BD50-2081BE95D9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Line 23">
            <a:extLst>
              <a:ext uri="{FF2B5EF4-FFF2-40B4-BE49-F238E27FC236}">
                <a16:creationId xmlns:a16="http://schemas.microsoft.com/office/drawing/2014/main" id="{C465C1B6-3DA3-4869-A876-240886B46F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4400" y="3657600"/>
            <a:ext cx="762000" cy="8382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" name="Line 24">
            <a:extLst>
              <a:ext uri="{FF2B5EF4-FFF2-40B4-BE49-F238E27FC236}">
                <a16:creationId xmlns:a16="http://schemas.microsoft.com/office/drawing/2014/main" id="{31C37B33-A507-45B1-81EB-55382F9E47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14800" y="4495800"/>
            <a:ext cx="1371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7" name="Line 23">
            <a:extLst>
              <a:ext uri="{FF2B5EF4-FFF2-40B4-BE49-F238E27FC236}">
                <a16:creationId xmlns:a16="http://schemas.microsoft.com/office/drawing/2014/main" id="{C88BCFCA-6913-4BAC-B862-3093AA5105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43400" y="3657600"/>
            <a:ext cx="381000" cy="7620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Line 24">
            <a:extLst>
              <a:ext uri="{FF2B5EF4-FFF2-40B4-BE49-F238E27FC236}">
                <a16:creationId xmlns:a16="http://schemas.microsoft.com/office/drawing/2014/main" id="{DBE8741C-7304-4698-A6C0-A3E01F0373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14800" y="4495800"/>
            <a:ext cx="228600" cy="762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" name="Group 152"/>
          <p:cNvGrpSpPr>
            <a:grpSpLocks/>
          </p:cNvGrpSpPr>
          <p:nvPr/>
        </p:nvGrpSpPr>
        <p:grpSpPr bwMode="auto">
          <a:xfrm>
            <a:off x="4114800" y="4724400"/>
            <a:ext cx="677863" cy="914400"/>
            <a:chOff x="332" y="2592"/>
            <a:chExt cx="427" cy="576"/>
          </a:xfrm>
        </p:grpSpPr>
        <p:grpSp>
          <p:nvGrpSpPr>
            <p:cNvPr id="2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66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3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4" name="Rectangle 4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5</a:t>
            </a:r>
            <a:r>
              <a:rPr lang="en-US" altLang="en-US"/>
              <a:t> to </a:t>
            </a:r>
            <a:r>
              <a:rPr lang="en-US" altLang="en-US" i="1"/>
              <a:t>t</a:t>
            </a:r>
            <a:r>
              <a:rPr lang="en-US" altLang="en-US"/>
              <a:t>?"</a:t>
            </a:r>
          </a:p>
        </p:txBody>
      </p:sp>
      <p:grpSp>
        <p:nvGrpSpPr>
          <p:cNvPr id="92165" name="Group 5"/>
          <p:cNvGrpSpPr>
            <a:grpSpLocks/>
          </p:cNvGrpSpPr>
          <p:nvPr/>
        </p:nvGrpSpPr>
        <p:grpSpPr bwMode="auto">
          <a:xfrm>
            <a:off x="4184650" y="3276600"/>
            <a:ext cx="539750" cy="914400"/>
            <a:chOff x="3309" y="2976"/>
            <a:chExt cx="484" cy="1010"/>
          </a:xfrm>
        </p:grpSpPr>
        <p:sp>
          <p:nvSpPr>
            <p:cNvPr id="92168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169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2170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1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2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3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4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5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6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7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7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80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2181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2182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2166" name="Rectangle 21"/>
          <p:cNvSpPr>
            <a:spLocks noChangeArrowheads="1"/>
          </p:cNvSpPr>
          <p:nvPr/>
        </p:nvSpPr>
        <p:spPr bwMode="auto">
          <a:xfrm>
            <a:off x="5791200" y="2057400"/>
            <a:ext cx="2971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Take best of best</a:t>
            </a:r>
            <a:endParaRPr lang="en-US" altLang="en-US">
              <a:solidFill>
                <a:srgbClr val="00FFFF"/>
              </a:solidFill>
            </a:endParaRPr>
          </a:p>
        </p:txBody>
      </p:sp>
      <p:sp>
        <p:nvSpPr>
          <p:cNvPr id="92167" name="Freeform 22"/>
          <p:cNvSpPr>
            <a:spLocks/>
          </p:cNvSpPr>
          <p:nvPr/>
        </p:nvSpPr>
        <p:spPr bwMode="auto">
          <a:xfrm>
            <a:off x="4114800" y="3733800"/>
            <a:ext cx="1354138" cy="1524000"/>
          </a:xfrm>
          <a:custGeom>
            <a:avLst/>
            <a:gdLst>
              <a:gd name="T0" fmla="*/ 2147483647 w 853"/>
              <a:gd name="T1" fmla="*/ 0 h 960"/>
              <a:gd name="T2" fmla="*/ 2147483647 w 853"/>
              <a:gd name="T3" fmla="*/ 2147483647 h 960"/>
              <a:gd name="T4" fmla="*/ 0 w 853"/>
              <a:gd name="T5" fmla="*/ 2147483647 h 960"/>
              <a:gd name="T6" fmla="*/ 0 60000 65536"/>
              <a:gd name="T7" fmla="*/ 0 60000 65536"/>
              <a:gd name="T8" fmla="*/ 0 60000 65536"/>
              <a:gd name="T9" fmla="*/ 0 w 853"/>
              <a:gd name="T10" fmla="*/ 0 h 960"/>
              <a:gd name="T11" fmla="*/ 853 w 853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53" h="960">
                <a:moveTo>
                  <a:pt x="384" y="0"/>
                </a:moveTo>
                <a:lnTo>
                  <a:pt x="853" y="466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A5975E2-7C25-42AE-BD50-2081BE95D9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24" name="Group 4"/>
          <p:cNvGraphicFramePr>
            <a:graphicFrameLocks noGrp="1"/>
          </p:cNvGraphicFramePr>
          <p:nvPr/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26" name="Group 4"/>
          <p:cNvGraphicFramePr>
            <a:graphicFrameLocks noGrp="1"/>
          </p:cNvGraphicFramePr>
          <p:nvPr/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7" name="Group 152"/>
          <p:cNvGrpSpPr>
            <a:grpSpLocks/>
          </p:cNvGrpSpPr>
          <p:nvPr/>
        </p:nvGrpSpPr>
        <p:grpSpPr bwMode="auto">
          <a:xfrm>
            <a:off x="4114800" y="4724400"/>
            <a:ext cx="677863" cy="914400"/>
            <a:chOff x="332" y="2592"/>
            <a:chExt cx="427" cy="576"/>
          </a:xfrm>
        </p:grpSpPr>
        <p:grpSp>
          <p:nvGrpSpPr>
            <p:cNvPr id="28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30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32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0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1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2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43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44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9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44703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4.44444E-6 L -0.00365 0.1150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" y="57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7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3188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189" name="Group 5"/>
          <p:cNvGrpSpPr>
            <a:grpSpLocks/>
          </p:cNvGrpSpPr>
          <p:nvPr/>
        </p:nvGrpSpPr>
        <p:grpSpPr bwMode="auto">
          <a:xfrm>
            <a:off x="3048000" y="3429000"/>
            <a:ext cx="539750" cy="914400"/>
            <a:chOff x="3309" y="2976"/>
            <a:chExt cx="484" cy="1010"/>
          </a:xfrm>
        </p:grpSpPr>
        <p:sp>
          <p:nvSpPr>
            <p:cNvPr id="93209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210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3211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2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3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4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5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6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7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8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19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20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21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22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3223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3190" name="Freeform 21"/>
          <p:cNvSpPr>
            <a:spLocks/>
          </p:cNvSpPr>
          <p:nvPr/>
        </p:nvSpPr>
        <p:spPr bwMode="auto">
          <a:xfrm>
            <a:off x="3648075" y="3733800"/>
            <a:ext cx="547688" cy="1524000"/>
          </a:xfrm>
          <a:custGeom>
            <a:avLst/>
            <a:gdLst>
              <a:gd name="T0" fmla="*/ 2147483647 w 345"/>
              <a:gd name="T1" fmla="*/ 0 h 960"/>
              <a:gd name="T2" fmla="*/ 2147483647 w 345"/>
              <a:gd name="T3" fmla="*/ 2147483647 h 960"/>
              <a:gd name="T4" fmla="*/ 2147483647 w 345"/>
              <a:gd name="T5" fmla="*/ 2147483647 h 960"/>
              <a:gd name="T6" fmla="*/ 2147483647 w 345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45"/>
              <a:gd name="T13" fmla="*/ 0 h 960"/>
              <a:gd name="T14" fmla="*/ 345 w 345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5" h="960">
                <a:moveTo>
                  <a:pt x="50" y="0"/>
                </a:moveTo>
                <a:cubicBezTo>
                  <a:pt x="49" y="58"/>
                  <a:pt x="0" y="242"/>
                  <a:pt x="42" y="339"/>
                </a:cubicBezTo>
                <a:cubicBezTo>
                  <a:pt x="84" y="436"/>
                  <a:pt x="261" y="481"/>
                  <a:pt x="303" y="584"/>
                </a:cubicBezTo>
                <a:cubicBezTo>
                  <a:pt x="345" y="687"/>
                  <a:pt x="296" y="882"/>
                  <a:pt x="294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3191" name="Picture 2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192" name="Group 23"/>
          <p:cNvGrpSpPr>
            <a:grpSpLocks/>
          </p:cNvGrpSpPr>
          <p:nvPr/>
        </p:nvGrpSpPr>
        <p:grpSpPr bwMode="auto">
          <a:xfrm>
            <a:off x="2895600" y="3581400"/>
            <a:ext cx="539750" cy="914400"/>
            <a:chOff x="3309" y="2976"/>
            <a:chExt cx="484" cy="1010"/>
          </a:xfrm>
        </p:grpSpPr>
        <p:sp>
          <p:nvSpPr>
            <p:cNvPr id="93194" name="Freeform 2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195" name="Group 2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3196" name="Freeform 2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7" name="Freeform 2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8" name="Freeform 2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9" name="Freeform 2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0" name="Freeform 3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1" name="Freeform 3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2" name="Freeform 3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3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04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05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06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3207" name="Oval 3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3208" name="Oval 3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3193" name="Freeform 39"/>
          <p:cNvSpPr>
            <a:spLocks/>
          </p:cNvSpPr>
          <p:nvPr/>
        </p:nvSpPr>
        <p:spPr bwMode="auto">
          <a:xfrm>
            <a:off x="3617913" y="3733800"/>
            <a:ext cx="496887" cy="1524000"/>
          </a:xfrm>
          <a:custGeom>
            <a:avLst/>
            <a:gdLst>
              <a:gd name="T0" fmla="*/ 2147483647 w 313"/>
              <a:gd name="T1" fmla="*/ 0 h 960"/>
              <a:gd name="T2" fmla="*/ 2147483647 w 313"/>
              <a:gd name="T3" fmla="*/ 2147483647 h 960"/>
              <a:gd name="T4" fmla="*/ 2147483647 w 313"/>
              <a:gd name="T5" fmla="*/ 2147483647 h 960"/>
              <a:gd name="T6" fmla="*/ 2147483647 w 313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13"/>
              <a:gd name="T13" fmla="*/ 0 h 960"/>
              <a:gd name="T14" fmla="*/ 313 w 313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13" h="960">
                <a:moveTo>
                  <a:pt x="85" y="0"/>
                </a:moveTo>
                <a:cubicBezTo>
                  <a:pt x="76" y="67"/>
                  <a:pt x="0" y="307"/>
                  <a:pt x="30" y="402"/>
                </a:cubicBezTo>
                <a:cubicBezTo>
                  <a:pt x="60" y="497"/>
                  <a:pt x="219" y="475"/>
                  <a:pt x="266" y="568"/>
                </a:cubicBezTo>
                <a:cubicBezTo>
                  <a:pt x="313" y="661"/>
                  <a:pt x="303" y="878"/>
                  <a:pt x="313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" name="Rectangle 2">
            <a:extLst>
              <a:ext uri="{FF2B5EF4-FFF2-40B4-BE49-F238E27FC236}">
                <a16:creationId xmlns:a16="http://schemas.microsoft.com/office/drawing/2014/main" id="{AF7BFAAA-20A5-4A1B-AE0D-1298D5577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41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2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43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4" name="Group 152"/>
          <p:cNvGrpSpPr>
            <a:grpSpLocks/>
          </p:cNvGrpSpPr>
          <p:nvPr/>
        </p:nvGrpSpPr>
        <p:grpSpPr bwMode="auto">
          <a:xfrm>
            <a:off x="4808537" y="4724400"/>
            <a:ext cx="677863" cy="914400"/>
            <a:chOff x="332" y="2592"/>
            <a:chExt cx="427" cy="576"/>
          </a:xfrm>
        </p:grpSpPr>
        <p:grpSp>
          <p:nvGrpSpPr>
            <p:cNvPr id="45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47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8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49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7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8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59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1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6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4212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4213" name="Group 5"/>
          <p:cNvGrpSpPr>
            <a:grpSpLocks/>
          </p:cNvGrpSpPr>
          <p:nvPr/>
        </p:nvGrpSpPr>
        <p:grpSpPr bwMode="auto">
          <a:xfrm>
            <a:off x="3048000" y="3429000"/>
            <a:ext cx="539750" cy="914400"/>
            <a:chOff x="3309" y="2976"/>
            <a:chExt cx="484" cy="1010"/>
          </a:xfrm>
        </p:grpSpPr>
        <p:sp>
          <p:nvSpPr>
            <p:cNvPr id="94236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4237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4238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9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0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1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2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3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4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5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4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4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48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49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4250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4214" name="Freeform 21"/>
          <p:cNvSpPr>
            <a:spLocks/>
          </p:cNvSpPr>
          <p:nvPr/>
        </p:nvSpPr>
        <p:spPr bwMode="auto">
          <a:xfrm>
            <a:off x="3648075" y="3733800"/>
            <a:ext cx="547688" cy="1524000"/>
          </a:xfrm>
          <a:custGeom>
            <a:avLst/>
            <a:gdLst>
              <a:gd name="T0" fmla="*/ 2147483647 w 345"/>
              <a:gd name="T1" fmla="*/ 0 h 960"/>
              <a:gd name="T2" fmla="*/ 2147483647 w 345"/>
              <a:gd name="T3" fmla="*/ 2147483647 h 960"/>
              <a:gd name="T4" fmla="*/ 2147483647 w 345"/>
              <a:gd name="T5" fmla="*/ 2147483647 h 960"/>
              <a:gd name="T6" fmla="*/ 2147483647 w 345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45"/>
              <a:gd name="T13" fmla="*/ 0 h 960"/>
              <a:gd name="T14" fmla="*/ 345 w 345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5" h="960">
                <a:moveTo>
                  <a:pt x="50" y="0"/>
                </a:moveTo>
                <a:cubicBezTo>
                  <a:pt x="49" y="58"/>
                  <a:pt x="0" y="242"/>
                  <a:pt x="42" y="339"/>
                </a:cubicBezTo>
                <a:cubicBezTo>
                  <a:pt x="84" y="436"/>
                  <a:pt x="261" y="481"/>
                  <a:pt x="303" y="584"/>
                </a:cubicBezTo>
                <a:cubicBezTo>
                  <a:pt x="345" y="687"/>
                  <a:pt x="296" y="882"/>
                  <a:pt x="294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4215" name="Picture 2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4216" name="Group 23"/>
          <p:cNvGrpSpPr>
            <a:grpSpLocks/>
          </p:cNvGrpSpPr>
          <p:nvPr/>
        </p:nvGrpSpPr>
        <p:grpSpPr bwMode="auto">
          <a:xfrm>
            <a:off x="2895600" y="3581400"/>
            <a:ext cx="539750" cy="914400"/>
            <a:chOff x="3309" y="2976"/>
            <a:chExt cx="484" cy="1010"/>
          </a:xfrm>
        </p:grpSpPr>
        <p:sp>
          <p:nvSpPr>
            <p:cNvPr id="94221" name="Freeform 2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4222" name="Group 2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4223" name="Freeform 2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4" name="Freeform 2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5" name="Freeform 2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6" name="Freeform 2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7" name="Freeform 3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8" name="Freeform 3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9" name="Freeform 3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0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3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3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3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4234" name="Oval 3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4235" name="Oval 3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4217" name="Line 39"/>
          <p:cNvSpPr>
            <a:spLocks noChangeShapeType="1"/>
          </p:cNvSpPr>
          <p:nvPr/>
        </p:nvSpPr>
        <p:spPr bwMode="auto">
          <a:xfrm flipH="1">
            <a:off x="3276600" y="3733800"/>
            <a:ext cx="4572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18" name="Text Box 40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dirty="0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path </a:t>
            </a:r>
            <a:r>
              <a:rPr lang="en-US" altLang="en-US" dirty="0">
                <a:solidFill>
                  <a:schemeClr val="hlink"/>
                </a:solidFill>
              </a:rPr>
              <a:t>&lt;</a:t>
            </a:r>
            <a:r>
              <a:rPr lang="en-US" altLang="en-US" i="1" dirty="0">
                <a:solidFill>
                  <a:schemeClr val="hlink"/>
                </a:solidFill>
              </a:rPr>
              <a:t>v</a:t>
            </a:r>
            <a:r>
              <a:rPr lang="en-US" altLang="en-US" i="1" baseline="-25000" dirty="0">
                <a:solidFill>
                  <a:schemeClr val="hlink"/>
                </a:solidFill>
              </a:rPr>
              <a:t>6</a:t>
            </a:r>
            <a:r>
              <a:rPr lang="en-US" altLang="en-US" dirty="0">
                <a:solidFill>
                  <a:schemeClr val="hlink"/>
                </a:solidFill>
              </a:rPr>
              <a:t>,</a:t>
            </a:r>
            <a:r>
              <a:rPr lang="en-US" altLang="en-US" i="1" dirty="0">
                <a:solidFill>
                  <a:schemeClr val="hlink"/>
                </a:solidFill>
              </a:rPr>
              <a:t>t</a:t>
            </a:r>
            <a:r>
              <a:rPr lang="en-US" altLang="en-US" dirty="0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94219" name="Rectangle 41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6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94220" name="Line 42"/>
          <p:cNvSpPr>
            <a:spLocks noChangeShapeType="1"/>
          </p:cNvSpPr>
          <p:nvPr/>
        </p:nvSpPr>
        <p:spPr bwMode="auto">
          <a:xfrm>
            <a:off x="3276600" y="4495800"/>
            <a:ext cx="838200" cy="762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" name="Rectangle 2">
            <a:extLst>
              <a:ext uri="{FF2B5EF4-FFF2-40B4-BE49-F238E27FC236}">
                <a16:creationId xmlns:a16="http://schemas.microsoft.com/office/drawing/2014/main" id="{D72A8A6B-A831-4D9D-AD32-A1CD9C16A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4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4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7" name="Group 46"/>
          <p:cNvGrpSpPr/>
          <p:nvPr/>
        </p:nvGrpSpPr>
        <p:grpSpPr>
          <a:xfrm>
            <a:off x="3214600" y="5486895"/>
            <a:ext cx="747800" cy="914400"/>
            <a:chOff x="576961" y="3070462"/>
            <a:chExt cx="747800" cy="914400"/>
          </a:xfrm>
        </p:grpSpPr>
        <p:grpSp>
          <p:nvGrpSpPr>
            <p:cNvPr id="48" name="Group 47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50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52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65" name="Group 152"/>
          <p:cNvGrpSpPr>
            <a:grpSpLocks/>
          </p:cNvGrpSpPr>
          <p:nvPr/>
        </p:nvGrpSpPr>
        <p:grpSpPr bwMode="auto">
          <a:xfrm>
            <a:off x="4808537" y="4724400"/>
            <a:ext cx="677863" cy="914400"/>
            <a:chOff x="332" y="2592"/>
            <a:chExt cx="427" cy="576"/>
          </a:xfrm>
        </p:grpSpPr>
        <p:grpSp>
          <p:nvGrpSpPr>
            <p:cNvPr id="6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6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7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6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5" name="Rectangle 3"/>
          <p:cNvSpPr>
            <a:spLocks noChangeArrowheads="1"/>
          </p:cNvSpPr>
          <p:nvPr/>
        </p:nvSpPr>
        <p:spPr bwMode="auto">
          <a:xfrm>
            <a:off x="838200" y="1401763"/>
            <a:ext cx="647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"Which is the best path from </a:t>
            </a:r>
            <a:r>
              <a:rPr lang="en-US" altLang="en-US" i="1"/>
              <a:t>v</a:t>
            </a:r>
            <a:r>
              <a:rPr lang="en-US" altLang="en-US" i="1" baseline="-25000"/>
              <a:t>4</a:t>
            </a:r>
            <a:r>
              <a:rPr lang="en-US" altLang="en-US" i="1"/>
              <a:t> </a:t>
            </a:r>
            <a:r>
              <a:rPr lang="en-US" altLang="en-US"/>
              <a:t>to</a:t>
            </a:r>
            <a:r>
              <a:rPr lang="en-US" altLang="en-US" i="1"/>
              <a:t> t</a:t>
            </a:r>
            <a:r>
              <a:rPr lang="en-US" altLang="en-US"/>
              <a:t>?"</a:t>
            </a:r>
          </a:p>
        </p:txBody>
      </p:sp>
      <p:pic>
        <p:nvPicPr>
          <p:cNvPr id="95236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5237" name="Group 5"/>
          <p:cNvGrpSpPr>
            <a:grpSpLocks/>
          </p:cNvGrpSpPr>
          <p:nvPr/>
        </p:nvGrpSpPr>
        <p:grpSpPr bwMode="auto">
          <a:xfrm>
            <a:off x="3048000" y="3429000"/>
            <a:ext cx="539750" cy="914400"/>
            <a:chOff x="3309" y="2976"/>
            <a:chExt cx="484" cy="1010"/>
          </a:xfrm>
        </p:grpSpPr>
        <p:sp>
          <p:nvSpPr>
            <p:cNvPr id="95260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261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5262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3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4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5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6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7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8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9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70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71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72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73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5274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5238" name="Freeform 21"/>
          <p:cNvSpPr>
            <a:spLocks/>
          </p:cNvSpPr>
          <p:nvPr/>
        </p:nvSpPr>
        <p:spPr bwMode="auto">
          <a:xfrm>
            <a:off x="3648075" y="3733800"/>
            <a:ext cx="547688" cy="1524000"/>
          </a:xfrm>
          <a:custGeom>
            <a:avLst/>
            <a:gdLst>
              <a:gd name="T0" fmla="*/ 2147483647 w 345"/>
              <a:gd name="T1" fmla="*/ 0 h 960"/>
              <a:gd name="T2" fmla="*/ 2147483647 w 345"/>
              <a:gd name="T3" fmla="*/ 2147483647 h 960"/>
              <a:gd name="T4" fmla="*/ 2147483647 w 345"/>
              <a:gd name="T5" fmla="*/ 2147483647 h 960"/>
              <a:gd name="T6" fmla="*/ 2147483647 w 345"/>
              <a:gd name="T7" fmla="*/ 2147483647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345"/>
              <a:gd name="T13" fmla="*/ 0 h 960"/>
              <a:gd name="T14" fmla="*/ 345 w 345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5" h="960">
                <a:moveTo>
                  <a:pt x="50" y="0"/>
                </a:moveTo>
                <a:cubicBezTo>
                  <a:pt x="49" y="58"/>
                  <a:pt x="0" y="242"/>
                  <a:pt x="42" y="339"/>
                </a:cubicBezTo>
                <a:cubicBezTo>
                  <a:pt x="84" y="436"/>
                  <a:pt x="261" y="481"/>
                  <a:pt x="303" y="584"/>
                </a:cubicBezTo>
                <a:cubicBezTo>
                  <a:pt x="345" y="687"/>
                  <a:pt x="296" y="882"/>
                  <a:pt x="294" y="96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5239" name="Picture 2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763" y="20574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5240" name="Group 23"/>
          <p:cNvGrpSpPr>
            <a:grpSpLocks/>
          </p:cNvGrpSpPr>
          <p:nvPr/>
        </p:nvGrpSpPr>
        <p:grpSpPr bwMode="auto">
          <a:xfrm>
            <a:off x="2895600" y="3581400"/>
            <a:ext cx="539750" cy="914400"/>
            <a:chOff x="3309" y="2976"/>
            <a:chExt cx="484" cy="1010"/>
          </a:xfrm>
        </p:grpSpPr>
        <p:sp>
          <p:nvSpPr>
            <p:cNvPr id="95245" name="Freeform 2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246" name="Group 2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95247" name="Freeform 2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8" name="Freeform 2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9" name="Freeform 2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0" name="Freeform 2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1" name="Freeform 3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2" name="Freeform 3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3" name="Freeform 3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4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55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56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57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95258" name="Oval 3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buFontTx/>
                  <a:buNone/>
                </a:pPr>
                <a:endParaRPr lang="en-US" altLang="en-US" sz="2400"/>
              </a:p>
            </p:txBody>
          </p:sp>
          <p:sp>
            <p:nvSpPr>
              <p:cNvPr id="95259" name="Oval 3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</p:grpSp>
      <p:sp>
        <p:nvSpPr>
          <p:cNvPr id="95241" name="Line 39"/>
          <p:cNvSpPr>
            <a:spLocks noChangeShapeType="1"/>
          </p:cNvSpPr>
          <p:nvPr/>
        </p:nvSpPr>
        <p:spPr bwMode="auto">
          <a:xfrm>
            <a:off x="3733800" y="3733800"/>
            <a:ext cx="381000" cy="12954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42" name="Freeform 40"/>
          <p:cNvSpPr>
            <a:spLocks/>
          </p:cNvSpPr>
          <p:nvPr/>
        </p:nvSpPr>
        <p:spPr bwMode="auto">
          <a:xfrm>
            <a:off x="3962400" y="5029200"/>
            <a:ext cx="228600" cy="381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43" name="Text Box 41"/>
          <p:cNvSpPr txBox="1">
            <a:spLocks noChangeArrowheads="1"/>
          </p:cNvSpPr>
          <p:nvPr/>
        </p:nvSpPr>
        <p:spPr bwMode="auto">
          <a:xfrm>
            <a:off x="5791200" y="3886200"/>
            <a:ext cx="2962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Friend gives best</a:t>
            </a:r>
          </a:p>
          <a:p>
            <a:pPr eaLnBrk="1" hangingPunct="1">
              <a:buFontTx/>
              <a:buNone/>
            </a:pPr>
            <a:r>
              <a:rPr lang="en-US" altLang="en-US"/>
              <a:t>path </a:t>
            </a:r>
            <a:r>
              <a:rPr lang="en-US" altLang="en-US">
                <a:solidFill>
                  <a:schemeClr val="hlink"/>
                </a:solidFill>
              </a:rPr>
              <a:t>&lt;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,</a:t>
            </a:r>
            <a:r>
              <a:rPr lang="en-US" altLang="en-US" i="1">
                <a:solidFill>
                  <a:schemeClr val="hlink"/>
                </a:solidFill>
              </a:rPr>
              <a:t>t</a:t>
            </a:r>
            <a:r>
              <a:rPr lang="en-US" altLang="en-US">
                <a:solidFill>
                  <a:schemeClr val="hlink"/>
                </a:solidFill>
              </a:rPr>
              <a:t>&gt;.</a:t>
            </a:r>
          </a:p>
        </p:txBody>
      </p:sp>
      <p:sp>
        <p:nvSpPr>
          <p:cNvPr id="95244" name="Rectangle 42"/>
          <p:cNvSpPr>
            <a:spLocks noChangeArrowheads="1"/>
          </p:cNvSpPr>
          <p:nvPr/>
        </p:nvSpPr>
        <p:spPr bwMode="auto">
          <a:xfrm>
            <a:off x="5791200" y="2057400"/>
            <a:ext cx="29718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Little bird suggests first edge </a:t>
            </a:r>
            <a:r>
              <a:rPr lang="en-US" altLang="en-US">
                <a:solidFill>
                  <a:srgbClr val="00FFFF"/>
                </a:solidFill>
              </a:rPr>
              <a:t>&lt;</a:t>
            </a:r>
            <a:r>
              <a:rPr lang="en-US" altLang="en-US" i="1">
                <a:solidFill>
                  <a:srgbClr val="00FFFF"/>
                </a:solidFill>
              </a:rPr>
              <a:t>v</a:t>
            </a:r>
            <a:r>
              <a:rPr lang="en-US" altLang="en-US" i="1" baseline="-25000">
                <a:solidFill>
                  <a:srgbClr val="00FFFF"/>
                </a:solidFill>
              </a:rPr>
              <a:t>4</a:t>
            </a:r>
            <a:r>
              <a:rPr lang="en-US" altLang="en-US">
                <a:solidFill>
                  <a:srgbClr val="00FFFF"/>
                </a:solidFill>
              </a:rPr>
              <a:t>,</a:t>
            </a:r>
            <a:r>
              <a:rPr lang="en-US" altLang="en-US" i="1">
                <a:solidFill>
                  <a:srgbClr val="00FFFF"/>
                </a:solidFill>
              </a:rPr>
              <a:t>t</a:t>
            </a:r>
            <a:r>
              <a:rPr lang="en-US" altLang="en-US">
                <a:solidFill>
                  <a:srgbClr val="00FFFF"/>
                </a:solidFill>
              </a:rPr>
              <a:t>&gt;</a:t>
            </a:r>
          </a:p>
        </p:txBody>
      </p:sp>
      <p:sp>
        <p:nvSpPr>
          <p:cNvPr id="43" name="Rectangle 2">
            <a:extLst>
              <a:ext uri="{FF2B5EF4-FFF2-40B4-BE49-F238E27FC236}">
                <a16:creationId xmlns:a16="http://schemas.microsoft.com/office/drawing/2014/main" id="{A5DD5371-EB8F-406F-98C2-A6DDFEC63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 Tracing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>
                <a:solidFill>
                  <a:schemeClr val="tx2"/>
                </a:solidFill>
              </a:rPr>
              <a:t>Dynamic Programming</a:t>
            </a:r>
          </a:p>
        </p:txBody>
      </p:sp>
      <p:graphicFrame>
        <p:nvGraphicFramePr>
          <p:cNvPr id="4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9525"/>
              </p:ext>
            </p:extLst>
          </p:nvPr>
        </p:nvGraphicFramePr>
        <p:xfrm>
          <a:off x="855132" y="5751731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Text Box 25"/>
          <p:cNvSpPr txBox="1">
            <a:spLocks noChangeArrowheads="1"/>
          </p:cNvSpPr>
          <p:nvPr/>
        </p:nvSpPr>
        <p:spPr bwMode="auto">
          <a:xfrm>
            <a:off x="1007532" y="6197025"/>
            <a:ext cx="752481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i="1" dirty="0"/>
              <a:t>t      v</a:t>
            </a:r>
            <a:r>
              <a:rPr lang="en-US" altLang="en-US" i="1" baseline="-25000" dirty="0"/>
              <a:t>8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7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6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5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4</a:t>
            </a:r>
            <a:r>
              <a:rPr lang="en-US" altLang="en-US" i="1" dirty="0"/>
              <a:t>     v</a:t>
            </a:r>
            <a:r>
              <a:rPr lang="en-US" altLang="en-US" i="1" baseline="-25000" dirty="0"/>
              <a:t>3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2</a:t>
            </a:r>
            <a:r>
              <a:rPr lang="en-US" altLang="en-US" i="1" dirty="0"/>
              <a:t>    v</a:t>
            </a:r>
            <a:r>
              <a:rPr lang="en-US" altLang="en-US" i="1" baseline="-25000" dirty="0"/>
              <a:t>1</a:t>
            </a:r>
            <a:r>
              <a:rPr lang="en-US" altLang="en-US" i="1" dirty="0"/>
              <a:t>     s </a:t>
            </a:r>
          </a:p>
        </p:txBody>
      </p:sp>
      <p:graphicFrame>
        <p:nvGraphicFramePr>
          <p:cNvPr id="4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305808"/>
              </p:ext>
            </p:extLst>
          </p:nvPr>
        </p:nvGraphicFramePr>
        <p:xfrm>
          <a:off x="2362200" y="5751692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7" name="Group 46"/>
          <p:cNvGrpSpPr/>
          <p:nvPr/>
        </p:nvGrpSpPr>
        <p:grpSpPr>
          <a:xfrm>
            <a:off x="934585" y="5486895"/>
            <a:ext cx="747800" cy="914400"/>
            <a:chOff x="576961" y="3070462"/>
            <a:chExt cx="747800" cy="914400"/>
          </a:xfrm>
        </p:grpSpPr>
        <p:grpSp>
          <p:nvGrpSpPr>
            <p:cNvPr id="48" name="Group 47"/>
            <p:cNvGrpSpPr/>
            <p:nvPr/>
          </p:nvGrpSpPr>
          <p:grpSpPr>
            <a:xfrm>
              <a:off x="576961" y="3070462"/>
              <a:ext cx="541426" cy="914400"/>
              <a:chOff x="576961" y="3070462"/>
              <a:chExt cx="541426" cy="914400"/>
            </a:xfrm>
          </p:grpSpPr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 rot="2540866">
                <a:off x="964399" y="3071378"/>
                <a:ext cx="153988" cy="390525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" name="Group 50"/>
              <p:cNvGrpSpPr/>
              <p:nvPr/>
            </p:nvGrpSpPr>
            <p:grpSpPr>
              <a:xfrm>
                <a:off x="576961" y="3070462"/>
                <a:ext cx="377825" cy="914400"/>
                <a:chOff x="576961" y="3070462"/>
                <a:chExt cx="377825" cy="914400"/>
              </a:xfrm>
            </p:grpSpPr>
            <p:sp>
              <p:nvSpPr>
                <p:cNvPr id="52" name="Freeform 138"/>
                <p:cNvSpPr>
                  <a:spLocks/>
                </p:cNvSpPr>
                <p:nvPr/>
              </p:nvSpPr>
              <p:spPr bwMode="auto">
                <a:xfrm flipH="1">
                  <a:off x="718529" y="3158609"/>
                  <a:ext cx="158263" cy="17292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9"/>
                <p:cNvSpPr>
                  <a:spLocks/>
                </p:cNvSpPr>
                <p:nvPr/>
              </p:nvSpPr>
              <p:spPr bwMode="auto">
                <a:xfrm flipH="1">
                  <a:off x="722964" y="3333918"/>
                  <a:ext cx="183897" cy="294238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140"/>
                <p:cNvSpPr>
                  <a:spLocks/>
                </p:cNvSpPr>
                <p:nvPr/>
              </p:nvSpPr>
              <p:spPr bwMode="auto">
                <a:xfrm flipH="1">
                  <a:off x="671696" y="3346593"/>
                  <a:ext cx="96964" cy="31868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141"/>
                <p:cNvSpPr>
                  <a:spLocks/>
                </p:cNvSpPr>
                <p:nvPr/>
              </p:nvSpPr>
              <p:spPr bwMode="auto">
                <a:xfrm flipH="1">
                  <a:off x="652749" y="3572024"/>
                  <a:ext cx="140431" cy="412838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142"/>
                <p:cNvSpPr>
                  <a:spLocks/>
                </p:cNvSpPr>
                <p:nvPr/>
              </p:nvSpPr>
              <p:spPr bwMode="auto">
                <a:xfrm flipH="1">
                  <a:off x="785378" y="3570213"/>
                  <a:ext cx="169408" cy="365760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143"/>
                <p:cNvSpPr>
                  <a:spLocks/>
                </p:cNvSpPr>
                <p:nvPr/>
              </p:nvSpPr>
              <p:spPr bwMode="auto">
                <a:xfrm flipH="1">
                  <a:off x="583648" y="3080421"/>
                  <a:ext cx="304266" cy="200082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144"/>
                <p:cNvSpPr>
                  <a:spLocks/>
                </p:cNvSpPr>
                <p:nvPr/>
              </p:nvSpPr>
              <p:spPr bwMode="auto">
                <a:xfrm flipH="1">
                  <a:off x="576961" y="3070462"/>
                  <a:ext cx="315411" cy="215472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Oval 1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75527" y="3203685"/>
                  <a:ext cx="49794" cy="17832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0" name="Oval 1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0954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1" name="Oval 1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794474" y="3202675"/>
                  <a:ext cx="49794" cy="1894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2" name="Oval 14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808786" y="3212879"/>
                  <a:ext cx="28971" cy="6687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63" name="Oval 149"/>
                <p:cNvSpPr>
                  <a:spLocks noChangeArrowheads="1"/>
                </p:cNvSpPr>
                <p:nvPr/>
              </p:nvSpPr>
              <p:spPr bwMode="auto">
                <a:xfrm flipH="1">
                  <a:off x="792065" y="3275070"/>
                  <a:ext cx="73559" cy="30782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64" name="Oval 150"/>
                <p:cNvSpPr>
                  <a:spLocks noChangeArrowheads="1"/>
                </p:cNvSpPr>
                <p:nvPr/>
              </p:nvSpPr>
              <p:spPr bwMode="auto">
                <a:xfrm>
                  <a:off x="792065" y="3422313"/>
                  <a:ext cx="94096" cy="82026"/>
                </a:xfrm>
                <a:prstGeom prst="ellipse">
                  <a:avLst/>
                </a:prstGeom>
                <a:solidFill>
                  <a:srgbClr val="FF0000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49" name="Rectangle 151"/>
            <p:cNvSpPr>
              <a:spLocks noChangeArrowheads="1"/>
            </p:cNvSpPr>
            <p:nvPr/>
          </p:nvSpPr>
          <p:spPr bwMode="auto">
            <a:xfrm>
              <a:off x="959636" y="3101541"/>
              <a:ext cx="3651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 dirty="0">
                  <a:solidFill>
                    <a:srgbClr val="FF0000"/>
                  </a:solidFill>
                </a:rPr>
                <a:t>k</a:t>
              </a:r>
            </a:p>
          </p:txBody>
        </p:sp>
      </p:grpSp>
      <p:grpSp>
        <p:nvGrpSpPr>
          <p:cNvPr id="65" name="Group 152"/>
          <p:cNvGrpSpPr>
            <a:grpSpLocks/>
          </p:cNvGrpSpPr>
          <p:nvPr/>
        </p:nvGrpSpPr>
        <p:grpSpPr bwMode="auto">
          <a:xfrm>
            <a:off x="4808537" y="4724400"/>
            <a:ext cx="677863" cy="914400"/>
            <a:chOff x="332" y="2592"/>
            <a:chExt cx="427" cy="576"/>
          </a:xfrm>
        </p:grpSpPr>
        <p:grpSp>
          <p:nvGrpSpPr>
            <p:cNvPr id="66" name="Group 153"/>
            <p:cNvGrpSpPr>
              <a:grpSpLocks/>
            </p:cNvGrpSpPr>
            <p:nvPr/>
          </p:nvGrpSpPr>
          <p:grpSpPr bwMode="auto">
            <a:xfrm>
              <a:off x="332" y="2592"/>
              <a:ext cx="340" cy="576"/>
              <a:chOff x="332" y="2592"/>
              <a:chExt cx="340" cy="576"/>
            </a:xfrm>
          </p:grpSpPr>
          <p:sp>
            <p:nvSpPr>
              <p:cNvPr id="68" name="Freeform 154"/>
              <p:cNvSpPr>
                <a:spLocks/>
              </p:cNvSpPr>
              <p:nvPr/>
            </p:nvSpPr>
            <p:spPr bwMode="auto">
              <a:xfrm rot="2540866">
                <a:off x="575" y="2592"/>
                <a:ext cx="97" cy="246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" name="Group 155"/>
              <p:cNvGrpSpPr>
                <a:grpSpLocks/>
              </p:cNvGrpSpPr>
              <p:nvPr/>
            </p:nvGrpSpPr>
            <p:grpSpPr bwMode="auto">
              <a:xfrm>
                <a:off x="332" y="2592"/>
                <a:ext cx="238" cy="576"/>
                <a:chOff x="240" y="2880"/>
                <a:chExt cx="339" cy="1010"/>
              </a:xfrm>
            </p:grpSpPr>
            <p:sp>
              <p:nvSpPr>
                <p:cNvPr id="70" name="Freeform 15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15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15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15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16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16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16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Oval 16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8" name="Oval 16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79" name="Oval 16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0" name="Oval 16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81" name="Oval 16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82" name="Oval 16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67" name="Rectangle 169"/>
            <p:cNvSpPr>
              <a:spLocks noChangeArrowheads="1"/>
            </p:cNvSpPr>
            <p:nvPr/>
          </p:nvSpPr>
          <p:spPr bwMode="auto">
            <a:xfrm>
              <a:off x="572" y="2611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i="1">
                  <a:solidFill>
                    <a:schemeClr val="accent2"/>
                  </a:solidFill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CA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35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2800" b="0" i="0" u="none" strike="noStrike" cap="none" normalizeH="0" baseline="0" smtClean="0">
            <a:ln>
              <a:noFill/>
            </a:ln>
            <a:solidFill>
              <a:schemeClr val="hlink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2800" b="0" i="0" u="none" strike="noStrike" cap="none" normalizeH="0" baseline="0" smtClean="0">
            <a:ln>
              <a:noFill/>
            </a:ln>
            <a:solidFill>
              <a:schemeClr val="hlink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57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79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  <a:txDef>
      <a:spPr bwMode="auto">
        <a:solidFill>
          <a:schemeClr val="bg1"/>
        </a:solidFill>
        <a:ln w="9525">
          <a:solidFill>
            <a:schemeClr val="tx1"/>
          </a:solidFill>
          <a:miter lim="800000"/>
          <a:headEnd/>
          <a:tailEnd/>
        </a:ln>
        <a:effectLst>
          <a:outerShdw blurRad="50800" dist="38100" dir="8100000" algn="tr" rotWithShape="0">
            <a:prstClr val="black">
              <a:alpha val="40000"/>
            </a:prstClr>
          </a:outerShdw>
        </a:effectLst>
      </a:spPr>
      <a:bodyPr wrap="square">
        <a:spAutoFit/>
      </a:bodyPr>
      <a:lstStyle>
        <a:defPPr algn="l" eaLnBrk="1" hangingPunct="1">
          <a:lnSpc>
            <a:spcPct val="95000"/>
          </a:lnSpc>
          <a:spcBef>
            <a:spcPct val="0"/>
          </a:spcBef>
          <a:buClr>
            <a:srgbClr val="D25814"/>
          </a:buClr>
          <a:buSzPct val="110000"/>
          <a:buFont typeface="Wingdings" charset="0"/>
          <a:buNone/>
          <a:defRPr sz="1800" dirty="0" smtClean="0">
            <a:solidFill>
              <a:schemeClr val="accent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+mj-lt"/>
          </a:defRPr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44913</TotalTime>
  <Words>22406</Words>
  <Application>Microsoft Office PowerPoint</Application>
  <PresentationFormat>On-screen Show (4:3)</PresentationFormat>
  <Paragraphs>4352</Paragraphs>
  <Slides>428</Slides>
  <Notes>357</Notes>
  <HiddenSlides>0</HiddenSlides>
  <MMClips>0</MMClips>
  <ScaleCrop>false</ScaleCrop>
  <HeadingPairs>
    <vt:vector size="8" baseType="variant">
      <vt:variant>
        <vt:lpstr>Fonts Used</vt:lpstr>
      </vt:variant>
      <vt:variant>
        <vt:i4>7</vt:i4>
      </vt:variant>
      <vt:variant>
        <vt:lpstr>Theme</vt:lpstr>
      </vt:variant>
      <vt:variant>
        <vt:i4>4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428</vt:i4>
      </vt:variant>
    </vt:vector>
  </HeadingPairs>
  <TitlesOfParts>
    <vt:vector size="440" baseType="lpstr">
      <vt:lpstr>Arial</vt:lpstr>
      <vt:lpstr>Arial Rounded MT Bold</vt:lpstr>
      <vt:lpstr>Courier New</vt:lpstr>
      <vt:lpstr>Symbol</vt:lpstr>
      <vt:lpstr>Times New Roman</vt:lpstr>
      <vt:lpstr>Trebuchet MS</vt:lpstr>
      <vt:lpstr>Wingdings</vt:lpstr>
      <vt:lpstr>Default Design</vt:lpstr>
      <vt:lpstr>35_Default Design</vt:lpstr>
      <vt:lpstr>57_Default Design</vt:lpstr>
      <vt:lpstr>79_Default Design</vt:lpstr>
      <vt:lpstr>Equation</vt:lpstr>
      <vt:lpstr>Recursive Back Tracking  &amp; Dynamic Programming</vt:lpstr>
      <vt:lpstr>Recursive Back Tracking </vt:lpstr>
      <vt:lpstr>Recursive Back Tracking </vt:lpstr>
      <vt:lpstr>Recursive Back Tracking </vt:lpstr>
      <vt:lpstr>Recursive Back Tracking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Dynamic Programming</vt:lpstr>
      <vt:lpstr>Optimization Problems</vt:lpstr>
      <vt:lpstr>PowerPoint Presentation</vt:lpstr>
      <vt:lpstr>PowerPoint Presentation</vt:lpstr>
      <vt:lpstr>Search Graph For Best Path</vt:lpstr>
      <vt:lpstr>Search Graph For Best Path</vt:lpstr>
      <vt:lpstr>Search Graph For Best Path</vt:lpstr>
      <vt:lpstr>PowerPoint Presentation</vt:lpstr>
      <vt:lpstr>An Algorithm As  A Sequence of Decisions</vt:lpstr>
      <vt:lpstr>An Algorithm As  A Sequence of Decisions</vt:lpstr>
      <vt:lpstr>Local vs Global Considerations</vt:lpstr>
      <vt:lpstr>An Algorithm As  A Sequence of Decisions</vt:lpstr>
      <vt:lpstr>PowerPoint Presentation</vt:lpstr>
      <vt:lpstr>Little Bird  &amp; Friend Alg</vt:lpstr>
      <vt:lpstr>Sub-Instance for Friend</vt:lpstr>
      <vt:lpstr>Little Bird  &amp; Friend Alg</vt:lpstr>
      <vt:lpstr>Faulty Bird</vt:lpstr>
      <vt:lpstr>Faulty Bird</vt:lpstr>
      <vt:lpstr>Faulty Bird</vt:lpstr>
      <vt:lpstr>Faulty Bird</vt:lpstr>
      <vt:lpstr>Faulty Bird</vt:lpstr>
      <vt:lpstr>Faulty Bird</vt:lpstr>
      <vt:lpstr>Faulty Bird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Optimal Substructure</vt:lpstr>
      <vt:lpstr>Optimal Substructure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Find Optimal Path</vt:lpstr>
      <vt:lpstr>BFS</vt:lpstr>
      <vt:lpstr>Find Optimal Path</vt:lpstr>
      <vt:lpstr>Find Optimal Path</vt:lpstr>
      <vt:lpstr>Find Optimal Path</vt:lpstr>
      <vt:lpstr>Find Optimal Path</vt:lpstr>
      <vt:lpstr>Find Optimal Path </vt:lpstr>
      <vt:lpstr>Find Optimal Path </vt:lpstr>
      <vt:lpstr>Multiple Optimal Solutions </vt:lpstr>
      <vt:lpstr>Multiple Optimal Solutions </vt:lpstr>
      <vt:lpstr>PowerPoint Presentation</vt:lpstr>
      <vt:lpstr>PowerPoint Presentation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Optimal Substructure</vt:lpstr>
      <vt:lpstr>Optimal Substructure</vt:lpstr>
      <vt:lpstr>Don’t all problems have this optimal substructure property?</vt:lpstr>
      <vt:lpstr>Longest simple path</vt:lpstr>
      <vt:lpstr>Optimal Substructure</vt:lpstr>
      <vt:lpstr>Optimal Substructure</vt:lpstr>
      <vt:lpstr>Optimal Substructure</vt:lpstr>
      <vt:lpstr>Optimal Substructure</vt:lpstr>
      <vt:lpstr>Optimal Substructure</vt:lpstr>
      <vt:lpstr>Optimal Substructure</vt:lpstr>
      <vt:lpstr>Optimal Substructure</vt:lpstr>
      <vt:lpstr>Printing Neatly</vt:lpstr>
      <vt:lpstr>Printing Neatly</vt:lpstr>
      <vt:lpstr>PowerPoint Presentation</vt:lpstr>
      <vt:lpstr>Bird &amp; Friend Algorithm</vt:lpstr>
      <vt:lpstr>Bird &amp; Friend Algorithm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Find Optimal Path</vt:lpstr>
      <vt:lpstr>PowerPoint Presentation</vt:lpstr>
      <vt:lpstr>Printing Neatly</vt:lpstr>
      <vt:lpstr>Failed DP Algorithm</vt:lpstr>
      <vt:lpstr>Failed DP Algorithm</vt:lpstr>
      <vt:lpstr>Failed DP Algorithm</vt:lpstr>
      <vt:lpstr>Failed DP Algorithm</vt:lpstr>
      <vt:lpstr>PowerPoint Presentation</vt:lpstr>
      <vt:lpstr>PowerPoint Presentation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Table</vt:lpstr>
      <vt:lpstr>Table</vt:lpstr>
      <vt:lpstr>Table</vt:lpstr>
      <vt:lpstr>Table</vt:lpstr>
      <vt:lpstr>Table</vt:lpstr>
      <vt:lpstr>Fill in Box</vt:lpstr>
      <vt:lpstr>Fill in Box</vt:lpstr>
      <vt:lpstr>Fill in Box</vt:lpstr>
      <vt:lpstr>Fill in Box</vt:lpstr>
      <vt:lpstr>Fill in Box</vt:lpstr>
      <vt:lpstr>Fill in Box</vt:lpstr>
      <vt:lpstr>Fill in Box</vt:lpstr>
      <vt:lpstr>Fill in Box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Knapsack Problem</vt:lpstr>
      <vt:lpstr>Knapsack Problem</vt:lpstr>
      <vt:lpstr>Greedy Algorithm</vt:lpstr>
      <vt:lpstr>Greedy Algorithm</vt:lpstr>
      <vt:lpstr>Greedy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Job/Event Scheduling Problem</vt:lpstr>
      <vt:lpstr>PowerPoint Presentation</vt:lpstr>
      <vt:lpstr>Greedy Algorithm</vt:lpstr>
      <vt:lpstr>PowerPoint Presentation</vt:lpstr>
      <vt:lpstr>Greedy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Bird &amp; Friend Algorithm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Parsing</vt:lpstr>
      <vt:lpstr>Parsing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Speeding Up the Time</vt:lpstr>
      <vt:lpstr>PowerPoint Presentation</vt:lpstr>
      <vt:lpstr>PowerPoint Presentation</vt:lpstr>
      <vt:lpstr>PowerPoint Presentation</vt:lpstr>
      <vt:lpstr>Speeding Up the Time</vt:lpstr>
      <vt:lpstr>Speeding Up the Time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Optimization Problems</vt:lpstr>
      <vt:lpstr>Dynamic Programming Don’ts </vt:lpstr>
      <vt:lpstr>Dynamic Programming Don’ts </vt:lpstr>
      <vt:lpstr>Dynamic Programming Don’ts </vt:lpstr>
      <vt:lpstr>Dynamic Programming Don’ts </vt:lpstr>
      <vt:lpstr>The Question For the Little Bird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All Pairs Shortest Paths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</vt:lpstr>
      <vt:lpstr>PowerPoint Presentation</vt:lpstr>
    </vt:vector>
  </TitlesOfParts>
  <Company>York University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math</dc:title>
  <dc:creator>Jeff Edmonds</dc:creator>
  <cp:lastModifiedBy>Jeff Edmonds</cp:lastModifiedBy>
  <cp:revision>441</cp:revision>
  <dcterms:created xsi:type="dcterms:W3CDTF">2000-08-25T17:31:26Z</dcterms:created>
  <dcterms:modified xsi:type="dcterms:W3CDTF">2021-04-21T20:43:14Z</dcterms:modified>
</cp:coreProperties>
</file>