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av" ContentType="audio/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slideLayouts/slideLayout14.xml" ContentType="application/vnd.openxmlformats-officedocument.presentationml.slideLayout+xml"/>
  <Override PartName="/ppt/theme/theme4.xml" ContentType="application/vnd.openxmlformats-officedocument.theme+xml"/>
  <Override PartName="/ppt/slideLayouts/slideLayout15.xml" ContentType="application/vnd.openxmlformats-officedocument.presentationml.slideLayout+xml"/>
  <Override PartName="/ppt/theme/theme5.xml" ContentType="application/vnd.openxmlformats-officedocument.theme+xml"/>
  <Override PartName="/ppt/slideLayouts/slideLayout16.xml" ContentType="application/vnd.openxmlformats-officedocument.presentationml.slideLayout+xml"/>
  <Override PartName="/ppt/theme/theme6.xml" ContentType="application/vnd.openxmlformats-officedocument.theme+xml"/>
  <Override PartName="/ppt/slideLayouts/slideLayout17.xml" ContentType="application/vnd.openxmlformats-officedocument.presentationml.slideLayout+xml"/>
  <Override PartName="/ppt/theme/theme7.xml" ContentType="application/vnd.openxmlformats-officedocument.theme+xml"/>
  <Override PartName="/ppt/slideLayouts/slideLayout18.xml" ContentType="application/vnd.openxmlformats-officedocument.presentationml.slideLayout+xml"/>
  <Override PartName="/ppt/theme/theme8.xml" ContentType="application/vnd.openxmlformats-officedocument.theme+xml"/>
  <Override PartName="/ppt/slideLayouts/slideLayout19.xml" ContentType="application/vnd.openxmlformats-officedocument.presentationml.slideLayout+xml"/>
  <Override PartName="/ppt/theme/theme9.xml" ContentType="application/vnd.openxmlformats-officedocument.theme+xml"/>
  <Override PartName="/ppt/slideLayouts/slideLayout20.xml" ContentType="application/vnd.openxmlformats-officedocument.presentationml.slideLayout+xml"/>
  <Override PartName="/ppt/theme/theme10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11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62" r:id="rId3"/>
    <p:sldMasterId id="2147483664" r:id="rId4"/>
    <p:sldMasterId id="2147483666" r:id="rId5"/>
    <p:sldMasterId id="2147483668" r:id="rId6"/>
    <p:sldMasterId id="2147483670" r:id="rId7"/>
    <p:sldMasterId id="2147483672" r:id="rId8"/>
    <p:sldMasterId id="2147483674" r:id="rId9"/>
    <p:sldMasterId id="2147483676" r:id="rId10"/>
    <p:sldMasterId id="2147483678" r:id="rId11"/>
    <p:sldMasterId id="2147483690" r:id="rId12"/>
  </p:sldMasterIdLst>
  <p:notesMasterIdLst>
    <p:notesMasterId r:id="rId197"/>
  </p:notesMasterIdLst>
  <p:handoutMasterIdLst>
    <p:handoutMasterId r:id="rId198"/>
  </p:handoutMasterIdLst>
  <p:sldIdLst>
    <p:sldId id="393" r:id="rId13"/>
    <p:sldId id="695" r:id="rId14"/>
    <p:sldId id="904" r:id="rId15"/>
    <p:sldId id="818" r:id="rId16"/>
    <p:sldId id="905" r:id="rId17"/>
    <p:sldId id="907" r:id="rId18"/>
    <p:sldId id="908" r:id="rId19"/>
    <p:sldId id="909" r:id="rId20"/>
    <p:sldId id="910" r:id="rId21"/>
    <p:sldId id="819" r:id="rId22"/>
    <p:sldId id="820" r:id="rId23"/>
    <p:sldId id="703" r:id="rId24"/>
    <p:sldId id="704" r:id="rId25"/>
    <p:sldId id="991" r:id="rId26"/>
    <p:sldId id="792" r:id="rId27"/>
    <p:sldId id="793" r:id="rId28"/>
    <p:sldId id="801" r:id="rId29"/>
    <p:sldId id="805" r:id="rId30"/>
    <p:sldId id="804" r:id="rId31"/>
    <p:sldId id="814" r:id="rId32"/>
    <p:sldId id="815" r:id="rId33"/>
    <p:sldId id="816" r:id="rId34"/>
    <p:sldId id="667" r:id="rId35"/>
    <p:sldId id="730" r:id="rId36"/>
    <p:sldId id="709" r:id="rId37"/>
    <p:sldId id="821" r:id="rId38"/>
    <p:sldId id="822" r:id="rId39"/>
    <p:sldId id="682" r:id="rId40"/>
    <p:sldId id="669" r:id="rId41"/>
    <p:sldId id="683" r:id="rId42"/>
    <p:sldId id="690" r:id="rId43"/>
    <p:sldId id="691" r:id="rId44"/>
    <p:sldId id="692" r:id="rId45"/>
    <p:sldId id="693" r:id="rId46"/>
    <p:sldId id="696" r:id="rId47"/>
    <p:sldId id="760" r:id="rId48"/>
    <p:sldId id="911" r:id="rId49"/>
    <p:sldId id="912" r:id="rId50"/>
    <p:sldId id="941" r:id="rId51"/>
    <p:sldId id="944" r:id="rId52"/>
    <p:sldId id="947" r:id="rId53"/>
    <p:sldId id="948" r:id="rId54"/>
    <p:sldId id="949" r:id="rId55"/>
    <p:sldId id="950" r:id="rId56"/>
    <p:sldId id="943" r:id="rId57"/>
    <p:sldId id="938" r:id="rId58"/>
    <p:sldId id="990" r:id="rId59"/>
    <p:sldId id="989" r:id="rId60"/>
    <p:sldId id="939" r:id="rId61"/>
    <p:sldId id="823" r:id="rId62"/>
    <p:sldId id="824" r:id="rId63"/>
    <p:sldId id="967" r:id="rId64"/>
    <p:sldId id="969" r:id="rId65"/>
    <p:sldId id="971" r:id="rId66"/>
    <p:sldId id="970" r:id="rId67"/>
    <p:sldId id="825" r:id="rId68"/>
    <p:sldId id="686" r:id="rId69"/>
    <p:sldId id="484" r:id="rId70"/>
    <p:sldId id="799" r:id="rId71"/>
    <p:sldId id="795" r:id="rId72"/>
    <p:sldId id="800" r:id="rId73"/>
    <p:sldId id="713" r:id="rId74"/>
    <p:sldId id="830" r:id="rId75"/>
    <p:sldId id="831" r:id="rId76"/>
    <p:sldId id="832" r:id="rId77"/>
    <p:sldId id="833" r:id="rId78"/>
    <p:sldId id="834" r:id="rId79"/>
    <p:sldId id="835" r:id="rId80"/>
    <p:sldId id="836" r:id="rId81"/>
    <p:sldId id="851" r:id="rId82"/>
    <p:sldId id="852" r:id="rId83"/>
    <p:sldId id="853" r:id="rId84"/>
    <p:sldId id="854" r:id="rId85"/>
    <p:sldId id="855" r:id="rId86"/>
    <p:sldId id="856" r:id="rId87"/>
    <p:sldId id="725" r:id="rId88"/>
    <p:sldId id="731" r:id="rId89"/>
    <p:sldId id="737" r:id="rId90"/>
    <p:sldId id="738" r:id="rId91"/>
    <p:sldId id="739" r:id="rId92"/>
    <p:sldId id="743" r:id="rId93"/>
    <p:sldId id="744" r:id="rId94"/>
    <p:sldId id="745" r:id="rId95"/>
    <p:sldId id="746" r:id="rId96"/>
    <p:sldId id="748" r:id="rId97"/>
    <p:sldId id="747" r:id="rId98"/>
    <p:sldId id="736" r:id="rId99"/>
    <p:sldId id="751" r:id="rId100"/>
    <p:sldId id="726" r:id="rId101"/>
    <p:sldId id="759" r:id="rId102"/>
    <p:sldId id="752" r:id="rId103"/>
    <p:sldId id="848" r:id="rId104"/>
    <p:sldId id="849" r:id="rId105"/>
    <p:sldId id="850" r:id="rId106"/>
    <p:sldId id="972" r:id="rId107"/>
    <p:sldId id="775" r:id="rId108"/>
    <p:sldId id="777" r:id="rId109"/>
    <p:sldId id="778" r:id="rId110"/>
    <p:sldId id="776" r:id="rId111"/>
    <p:sldId id="781" r:id="rId112"/>
    <p:sldId id="973" r:id="rId113"/>
    <p:sldId id="974" r:id="rId114"/>
    <p:sldId id="975" r:id="rId115"/>
    <p:sldId id="976" r:id="rId116"/>
    <p:sldId id="977" r:id="rId117"/>
    <p:sldId id="978" r:id="rId118"/>
    <p:sldId id="979" r:id="rId119"/>
    <p:sldId id="980" r:id="rId120"/>
    <p:sldId id="981" r:id="rId121"/>
    <p:sldId id="982" r:id="rId122"/>
    <p:sldId id="983" r:id="rId123"/>
    <p:sldId id="984" r:id="rId124"/>
    <p:sldId id="985" r:id="rId125"/>
    <p:sldId id="986" r:id="rId126"/>
    <p:sldId id="987" r:id="rId127"/>
    <p:sldId id="782" r:id="rId128"/>
    <p:sldId id="783" r:id="rId129"/>
    <p:sldId id="784" r:id="rId130"/>
    <p:sldId id="785" r:id="rId131"/>
    <p:sldId id="786" r:id="rId132"/>
    <p:sldId id="787" r:id="rId133"/>
    <p:sldId id="951" r:id="rId134"/>
    <p:sldId id="952" r:id="rId135"/>
    <p:sldId id="953" r:id="rId136"/>
    <p:sldId id="954" r:id="rId137"/>
    <p:sldId id="955" r:id="rId138"/>
    <p:sldId id="956" r:id="rId139"/>
    <p:sldId id="957" r:id="rId140"/>
    <p:sldId id="958" r:id="rId141"/>
    <p:sldId id="959" r:id="rId142"/>
    <p:sldId id="960" r:id="rId143"/>
    <p:sldId id="664" r:id="rId144"/>
    <p:sldId id="658" r:id="rId145"/>
    <p:sldId id="803" r:id="rId146"/>
    <p:sldId id="659" r:id="rId147"/>
    <p:sldId id="661" r:id="rId148"/>
    <p:sldId id="662" r:id="rId149"/>
    <p:sldId id="663" r:id="rId150"/>
    <p:sldId id="857" r:id="rId151"/>
    <p:sldId id="478" r:id="rId152"/>
    <p:sldId id="963" r:id="rId153"/>
    <p:sldId id="962" r:id="rId154"/>
    <p:sldId id="964" r:id="rId155"/>
    <p:sldId id="965" r:id="rId156"/>
    <p:sldId id="966" r:id="rId157"/>
    <p:sldId id="791" r:id="rId158"/>
    <p:sldId id="501" r:id="rId159"/>
    <p:sldId id="858" r:id="rId160"/>
    <p:sldId id="859" r:id="rId161"/>
    <p:sldId id="860" r:id="rId162"/>
    <p:sldId id="861" r:id="rId163"/>
    <p:sldId id="862" r:id="rId164"/>
    <p:sldId id="863" r:id="rId165"/>
    <p:sldId id="864" r:id="rId166"/>
    <p:sldId id="865" r:id="rId167"/>
    <p:sldId id="866" r:id="rId168"/>
    <p:sldId id="867" r:id="rId169"/>
    <p:sldId id="868" r:id="rId170"/>
    <p:sldId id="869" r:id="rId171"/>
    <p:sldId id="870" r:id="rId172"/>
    <p:sldId id="871" r:id="rId173"/>
    <p:sldId id="872" r:id="rId174"/>
    <p:sldId id="873" r:id="rId175"/>
    <p:sldId id="874" r:id="rId176"/>
    <p:sldId id="875" r:id="rId177"/>
    <p:sldId id="876" r:id="rId178"/>
    <p:sldId id="913" r:id="rId179"/>
    <p:sldId id="914" r:id="rId180"/>
    <p:sldId id="915" r:id="rId181"/>
    <p:sldId id="916" r:id="rId182"/>
    <p:sldId id="917" r:id="rId183"/>
    <p:sldId id="918" r:id="rId184"/>
    <p:sldId id="919" r:id="rId185"/>
    <p:sldId id="920" r:id="rId186"/>
    <p:sldId id="921" r:id="rId187"/>
    <p:sldId id="922" r:id="rId188"/>
    <p:sldId id="923" r:id="rId189"/>
    <p:sldId id="924" r:id="rId190"/>
    <p:sldId id="925" r:id="rId191"/>
    <p:sldId id="926" r:id="rId192"/>
    <p:sldId id="927" r:id="rId193"/>
    <p:sldId id="928" r:id="rId194"/>
    <p:sldId id="929" r:id="rId195"/>
    <p:sldId id="930" r:id="rId196"/>
  </p:sldIdLst>
  <p:sldSz cx="9144000" cy="6858000" type="screen4x3"/>
  <p:notesSz cx="6934200" cy="9120188"/>
  <p:defaultTextStyle>
    <a:defPPr>
      <a:defRPr lang="en-CA"/>
    </a:defPPr>
    <a:lvl1pPr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hlink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968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00066"/>
    <a:srgbClr val="CC00CC"/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266" autoAdjust="0"/>
    <p:restoredTop sz="99833" autoAdjust="0"/>
  </p:normalViewPr>
  <p:slideViewPr>
    <p:cSldViewPr>
      <p:cViewPr varScale="1">
        <p:scale>
          <a:sx n="73" d="100"/>
          <a:sy n="73" d="100"/>
        </p:scale>
        <p:origin x="1014" y="156"/>
      </p:cViewPr>
      <p:guideLst>
        <p:guide orient="horz" pos="1968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-575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5.xml"/><Relationship Id="rId21" Type="http://schemas.openxmlformats.org/officeDocument/2006/relationships/slide" Target="slides/slide9.xml"/><Relationship Id="rId42" Type="http://schemas.openxmlformats.org/officeDocument/2006/relationships/slide" Target="slides/slide30.xml"/><Relationship Id="rId63" Type="http://schemas.openxmlformats.org/officeDocument/2006/relationships/slide" Target="slides/slide51.xml"/><Relationship Id="rId84" Type="http://schemas.openxmlformats.org/officeDocument/2006/relationships/slide" Target="slides/slide72.xml"/><Relationship Id="rId138" Type="http://schemas.openxmlformats.org/officeDocument/2006/relationships/slide" Target="slides/slide126.xml"/><Relationship Id="rId159" Type="http://schemas.openxmlformats.org/officeDocument/2006/relationships/slide" Target="slides/slide147.xml"/><Relationship Id="rId170" Type="http://schemas.openxmlformats.org/officeDocument/2006/relationships/slide" Target="slides/slide158.xml"/><Relationship Id="rId191" Type="http://schemas.openxmlformats.org/officeDocument/2006/relationships/slide" Target="slides/slide179.xml"/><Relationship Id="rId196" Type="http://schemas.openxmlformats.org/officeDocument/2006/relationships/slide" Target="slides/slide184.xml"/><Relationship Id="rId200" Type="http://schemas.openxmlformats.org/officeDocument/2006/relationships/viewProps" Target="viewProps.xml"/><Relationship Id="rId16" Type="http://schemas.openxmlformats.org/officeDocument/2006/relationships/slide" Target="slides/slide4.xml"/><Relationship Id="rId107" Type="http://schemas.openxmlformats.org/officeDocument/2006/relationships/slide" Target="slides/slide95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53" Type="http://schemas.openxmlformats.org/officeDocument/2006/relationships/slide" Target="slides/slide41.xml"/><Relationship Id="rId58" Type="http://schemas.openxmlformats.org/officeDocument/2006/relationships/slide" Target="slides/slide46.xml"/><Relationship Id="rId74" Type="http://schemas.openxmlformats.org/officeDocument/2006/relationships/slide" Target="slides/slide62.xml"/><Relationship Id="rId79" Type="http://schemas.openxmlformats.org/officeDocument/2006/relationships/slide" Target="slides/slide67.xml"/><Relationship Id="rId102" Type="http://schemas.openxmlformats.org/officeDocument/2006/relationships/slide" Target="slides/slide90.xml"/><Relationship Id="rId123" Type="http://schemas.openxmlformats.org/officeDocument/2006/relationships/slide" Target="slides/slide111.xml"/><Relationship Id="rId128" Type="http://schemas.openxmlformats.org/officeDocument/2006/relationships/slide" Target="slides/slide116.xml"/><Relationship Id="rId144" Type="http://schemas.openxmlformats.org/officeDocument/2006/relationships/slide" Target="slides/slide132.xml"/><Relationship Id="rId149" Type="http://schemas.openxmlformats.org/officeDocument/2006/relationships/slide" Target="slides/slide137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78.xml"/><Relationship Id="rId95" Type="http://schemas.openxmlformats.org/officeDocument/2006/relationships/slide" Target="slides/slide83.xml"/><Relationship Id="rId160" Type="http://schemas.openxmlformats.org/officeDocument/2006/relationships/slide" Target="slides/slide148.xml"/><Relationship Id="rId165" Type="http://schemas.openxmlformats.org/officeDocument/2006/relationships/slide" Target="slides/slide153.xml"/><Relationship Id="rId181" Type="http://schemas.openxmlformats.org/officeDocument/2006/relationships/slide" Target="slides/slide169.xml"/><Relationship Id="rId186" Type="http://schemas.openxmlformats.org/officeDocument/2006/relationships/slide" Target="slides/slide174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43" Type="http://schemas.openxmlformats.org/officeDocument/2006/relationships/slide" Target="slides/slide31.xml"/><Relationship Id="rId48" Type="http://schemas.openxmlformats.org/officeDocument/2006/relationships/slide" Target="slides/slide36.xml"/><Relationship Id="rId64" Type="http://schemas.openxmlformats.org/officeDocument/2006/relationships/slide" Target="slides/slide52.xml"/><Relationship Id="rId69" Type="http://schemas.openxmlformats.org/officeDocument/2006/relationships/slide" Target="slides/slide57.xml"/><Relationship Id="rId113" Type="http://schemas.openxmlformats.org/officeDocument/2006/relationships/slide" Target="slides/slide101.xml"/><Relationship Id="rId118" Type="http://schemas.openxmlformats.org/officeDocument/2006/relationships/slide" Target="slides/slide106.xml"/><Relationship Id="rId134" Type="http://schemas.openxmlformats.org/officeDocument/2006/relationships/slide" Target="slides/slide122.xml"/><Relationship Id="rId139" Type="http://schemas.openxmlformats.org/officeDocument/2006/relationships/slide" Target="slides/slide127.xml"/><Relationship Id="rId80" Type="http://schemas.openxmlformats.org/officeDocument/2006/relationships/slide" Target="slides/slide68.xml"/><Relationship Id="rId85" Type="http://schemas.openxmlformats.org/officeDocument/2006/relationships/slide" Target="slides/slide73.xml"/><Relationship Id="rId150" Type="http://schemas.openxmlformats.org/officeDocument/2006/relationships/slide" Target="slides/slide138.xml"/><Relationship Id="rId155" Type="http://schemas.openxmlformats.org/officeDocument/2006/relationships/slide" Target="slides/slide143.xml"/><Relationship Id="rId171" Type="http://schemas.openxmlformats.org/officeDocument/2006/relationships/slide" Target="slides/slide159.xml"/><Relationship Id="rId176" Type="http://schemas.openxmlformats.org/officeDocument/2006/relationships/slide" Target="slides/slide164.xml"/><Relationship Id="rId192" Type="http://schemas.openxmlformats.org/officeDocument/2006/relationships/slide" Target="slides/slide180.xml"/><Relationship Id="rId197" Type="http://schemas.openxmlformats.org/officeDocument/2006/relationships/notesMaster" Target="notesMasters/notesMaster1.xml"/><Relationship Id="rId201" Type="http://schemas.openxmlformats.org/officeDocument/2006/relationships/theme" Target="theme/theme1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59" Type="http://schemas.openxmlformats.org/officeDocument/2006/relationships/slide" Target="slides/slide47.xml"/><Relationship Id="rId103" Type="http://schemas.openxmlformats.org/officeDocument/2006/relationships/slide" Target="slides/slide91.xml"/><Relationship Id="rId108" Type="http://schemas.openxmlformats.org/officeDocument/2006/relationships/slide" Target="slides/slide96.xml"/><Relationship Id="rId124" Type="http://schemas.openxmlformats.org/officeDocument/2006/relationships/slide" Target="slides/slide112.xml"/><Relationship Id="rId129" Type="http://schemas.openxmlformats.org/officeDocument/2006/relationships/slide" Target="slides/slide117.xml"/><Relationship Id="rId54" Type="http://schemas.openxmlformats.org/officeDocument/2006/relationships/slide" Target="slides/slide42.xml"/><Relationship Id="rId70" Type="http://schemas.openxmlformats.org/officeDocument/2006/relationships/slide" Target="slides/slide58.xml"/><Relationship Id="rId75" Type="http://schemas.openxmlformats.org/officeDocument/2006/relationships/slide" Target="slides/slide63.xml"/><Relationship Id="rId91" Type="http://schemas.openxmlformats.org/officeDocument/2006/relationships/slide" Target="slides/slide79.xml"/><Relationship Id="rId96" Type="http://schemas.openxmlformats.org/officeDocument/2006/relationships/slide" Target="slides/slide84.xml"/><Relationship Id="rId140" Type="http://schemas.openxmlformats.org/officeDocument/2006/relationships/slide" Target="slides/slide128.xml"/><Relationship Id="rId145" Type="http://schemas.openxmlformats.org/officeDocument/2006/relationships/slide" Target="slides/slide133.xml"/><Relationship Id="rId161" Type="http://schemas.openxmlformats.org/officeDocument/2006/relationships/slide" Target="slides/slide149.xml"/><Relationship Id="rId166" Type="http://schemas.openxmlformats.org/officeDocument/2006/relationships/slide" Target="slides/slide154.xml"/><Relationship Id="rId182" Type="http://schemas.openxmlformats.org/officeDocument/2006/relationships/slide" Target="slides/slide170.xml"/><Relationship Id="rId187" Type="http://schemas.openxmlformats.org/officeDocument/2006/relationships/slide" Target="slides/slide175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49" Type="http://schemas.openxmlformats.org/officeDocument/2006/relationships/slide" Target="slides/slide37.xml"/><Relationship Id="rId114" Type="http://schemas.openxmlformats.org/officeDocument/2006/relationships/slide" Target="slides/slide102.xml"/><Relationship Id="rId119" Type="http://schemas.openxmlformats.org/officeDocument/2006/relationships/slide" Target="slides/slide107.xml"/><Relationship Id="rId44" Type="http://schemas.openxmlformats.org/officeDocument/2006/relationships/slide" Target="slides/slide32.xml"/><Relationship Id="rId60" Type="http://schemas.openxmlformats.org/officeDocument/2006/relationships/slide" Target="slides/slide48.xml"/><Relationship Id="rId65" Type="http://schemas.openxmlformats.org/officeDocument/2006/relationships/slide" Target="slides/slide53.xml"/><Relationship Id="rId81" Type="http://schemas.openxmlformats.org/officeDocument/2006/relationships/slide" Target="slides/slide69.xml"/><Relationship Id="rId86" Type="http://schemas.openxmlformats.org/officeDocument/2006/relationships/slide" Target="slides/slide74.xml"/><Relationship Id="rId130" Type="http://schemas.openxmlformats.org/officeDocument/2006/relationships/slide" Target="slides/slide118.xml"/><Relationship Id="rId135" Type="http://schemas.openxmlformats.org/officeDocument/2006/relationships/slide" Target="slides/slide123.xml"/><Relationship Id="rId151" Type="http://schemas.openxmlformats.org/officeDocument/2006/relationships/slide" Target="slides/slide139.xml"/><Relationship Id="rId156" Type="http://schemas.openxmlformats.org/officeDocument/2006/relationships/slide" Target="slides/slide144.xml"/><Relationship Id="rId177" Type="http://schemas.openxmlformats.org/officeDocument/2006/relationships/slide" Target="slides/slide165.xml"/><Relationship Id="rId198" Type="http://schemas.openxmlformats.org/officeDocument/2006/relationships/handoutMaster" Target="handoutMasters/handoutMaster1.xml"/><Relationship Id="rId172" Type="http://schemas.openxmlformats.org/officeDocument/2006/relationships/slide" Target="slides/slide160.xml"/><Relationship Id="rId193" Type="http://schemas.openxmlformats.org/officeDocument/2006/relationships/slide" Target="slides/slide181.xml"/><Relationship Id="rId202" Type="http://schemas.openxmlformats.org/officeDocument/2006/relationships/tableStyles" Target="tableStyles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39" Type="http://schemas.openxmlformats.org/officeDocument/2006/relationships/slide" Target="slides/slide27.xml"/><Relationship Id="rId109" Type="http://schemas.openxmlformats.org/officeDocument/2006/relationships/slide" Target="slides/slide97.xml"/><Relationship Id="rId34" Type="http://schemas.openxmlformats.org/officeDocument/2006/relationships/slide" Target="slides/slide22.xml"/><Relationship Id="rId50" Type="http://schemas.openxmlformats.org/officeDocument/2006/relationships/slide" Target="slides/slide38.xml"/><Relationship Id="rId55" Type="http://schemas.openxmlformats.org/officeDocument/2006/relationships/slide" Target="slides/slide43.xml"/><Relationship Id="rId76" Type="http://schemas.openxmlformats.org/officeDocument/2006/relationships/slide" Target="slides/slide64.xml"/><Relationship Id="rId97" Type="http://schemas.openxmlformats.org/officeDocument/2006/relationships/slide" Target="slides/slide85.xml"/><Relationship Id="rId104" Type="http://schemas.openxmlformats.org/officeDocument/2006/relationships/slide" Target="slides/slide92.xml"/><Relationship Id="rId120" Type="http://schemas.openxmlformats.org/officeDocument/2006/relationships/slide" Target="slides/slide108.xml"/><Relationship Id="rId125" Type="http://schemas.openxmlformats.org/officeDocument/2006/relationships/slide" Target="slides/slide113.xml"/><Relationship Id="rId141" Type="http://schemas.openxmlformats.org/officeDocument/2006/relationships/slide" Target="slides/slide129.xml"/><Relationship Id="rId146" Type="http://schemas.openxmlformats.org/officeDocument/2006/relationships/slide" Target="slides/slide134.xml"/><Relationship Id="rId167" Type="http://schemas.openxmlformats.org/officeDocument/2006/relationships/slide" Target="slides/slide155.xml"/><Relationship Id="rId188" Type="http://schemas.openxmlformats.org/officeDocument/2006/relationships/slide" Target="slides/slide176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9.xml"/><Relationship Id="rId92" Type="http://schemas.openxmlformats.org/officeDocument/2006/relationships/slide" Target="slides/slide80.xml"/><Relationship Id="rId162" Type="http://schemas.openxmlformats.org/officeDocument/2006/relationships/slide" Target="slides/slide150.xml"/><Relationship Id="rId183" Type="http://schemas.openxmlformats.org/officeDocument/2006/relationships/slide" Target="slides/slide17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7.xml"/><Relationship Id="rId24" Type="http://schemas.openxmlformats.org/officeDocument/2006/relationships/slide" Target="slides/slide12.xml"/><Relationship Id="rId40" Type="http://schemas.openxmlformats.org/officeDocument/2006/relationships/slide" Target="slides/slide28.xml"/><Relationship Id="rId45" Type="http://schemas.openxmlformats.org/officeDocument/2006/relationships/slide" Target="slides/slide33.xml"/><Relationship Id="rId66" Type="http://schemas.openxmlformats.org/officeDocument/2006/relationships/slide" Target="slides/slide54.xml"/><Relationship Id="rId87" Type="http://schemas.openxmlformats.org/officeDocument/2006/relationships/slide" Target="slides/slide75.xml"/><Relationship Id="rId110" Type="http://schemas.openxmlformats.org/officeDocument/2006/relationships/slide" Target="slides/slide98.xml"/><Relationship Id="rId115" Type="http://schemas.openxmlformats.org/officeDocument/2006/relationships/slide" Target="slides/slide103.xml"/><Relationship Id="rId131" Type="http://schemas.openxmlformats.org/officeDocument/2006/relationships/slide" Target="slides/slide119.xml"/><Relationship Id="rId136" Type="http://schemas.openxmlformats.org/officeDocument/2006/relationships/slide" Target="slides/slide124.xml"/><Relationship Id="rId157" Type="http://schemas.openxmlformats.org/officeDocument/2006/relationships/slide" Target="slides/slide145.xml"/><Relationship Id="rId178" Type="http://schemas.openxmlformats.org/officeDocument/2006/relationships/slide" Target="slides/slide166.xml"/><Relationship Id="rId61" Type="http://schemas.openxmlformats.org/officeDocument/2006/relationships/slide" Target="slides/slide49.xml"/><Relationship Id="rId82" Type="http://schemas.openxmlformats.org/officeDocument/2006/relationships/slide" Target="slides/slide70.xml"/><Relationship Id="rId152" Type="http://schemas.openxmlformats.org/officeDocument/2006/relationships/slide" Target="slides/slide140.xml"/><Relationship Id="rId173" Type="http://schemas.openxmlformats.org/officeDocument/2006/relationships/slide" Target="slides/slide161.xml"/><Relationship Id="rId194" Type="http://schemas.openxmlformats.org/officeDocument/2006/relationships/slide" Target="slides/slide182.xml"/><Relationship Id="rId199" Type="http://schemas.openxmlformats.org/officeDocument/2006/relationships/presProps" Target="presProps.xml"/><Relationship Id="rId19" Type="http://schemas.openxmlformats.org/officeDocument/2006/relationships/slide" Target="slides/slide7.xml"/><Relationship Id="rId14" Type="http://schemas.openxmlformats.org/officeDocument/2006/relationships/slide" Target="slides/slide2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56" Type="http://schemas.openxmlformats.org/officeDocument/2006/relationships/slide" Target="slides/slide44.xml"/><Relationship Id="rId77" Type="http://schemas.openxmlformats.org/officeDocument/2006/relationships/slide" Target="slides/slide65.xml"/><Relationship Id="rId100" Type="http://schemas.openxmlformats.org/officeDocument/2006/relationships/slide" Target="slides/slide88.xml"/><Relationship Id="rId105" Type="http://schemas.openxmlformats.org/officeDocument/2006/relationships/slide" Target="slides/slide93.xml"/><Relationship Id="rId126" Type="http://schemas.openxmlformats.org/officeDocument/2006/relationships/slide" Target="slides/slide114.xml"/><Relationship Id="rId147" Type="http://schemas.openxmlformats.org/officeDocument/2006/relationships/slide" Target="slides/slide135.xml"/><Relationship Id="rId168" Type="http://schemas.openxmlformats.org/officeDocument/2006/relationships/slide" Target="slides/slide156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9.xml"/><Relationship Id="rId72" Type="http://schemas.openxmlformats.org/officeDocument/2006/relationships/slide" Target="slides/slide60.xml"/><Relationship Id="rId93" Type="http://schemas.openxmlformats.org/officeDocument/2006/relationships/slide" Target="slides/slide81.xml"/><Relationship Id="rId98" Type="http://schemas.openxmlformats.org/officeDocument/2006/relationships/slide" Target="slides/slide86.xml"/><Relationship Id="rId121" Type="http://schemas.openxmlformats.org/officeDocument/2006/relationships/slide" Target="slides/slide109.xml"/><Relationship Id="rId142" Type="http://schemas.openxmlformats.org/officeDocument/2006/relationships/slide" Target="slides/slide130.xml"/><Relationship Id="rId163" Type="http://schemas.openxmlformats.org/officeDocument/2006/relationships/slide" Target="slides/slide151.xml"/><Relationship Id="rId184" Type="http://schemas.openxmlformats.org/officeDocument/2006/relationships/slide" Target="slides/slide172.xml"/><Relationship Id="rId189" Type="http://schemas.openxmlformats.org/officeDocument/2006/relationships/slide" Target="slides/slide177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3.xml"/><Relationship Id="rId46" Type="http://schemas.openxmlformats.org/officeDocument/2006/relationships/slide" Target="slides/slide34.xml"/><Relationship Id="rId67" Type="http://schemas.openxmlformats.org/officeDocument/2006/relationships/slide" Target="slides/slide55.xml"/><Relationship Id="rId116" Type="http://schemas.openxmlformats.org/officeDocument/2006/relationships/slide" Target="slides/slide104.xml"/><Relationship Id="rId137" Type="http://schemas.openxmlformats.org/officeDocument/2006/relationships/slide" Target="slides/slide125.xml"/><Relationship Id="rId158" Type="http://schemas.openxmlformats.org/officeDocument/2006/relationships/slide" Target="slides/slide146.xml"/><Relationship Id="rId20" Type="http://schemas.openxmlformats.org/officeDocument/2006/relationships/slide" Target="slides/slide8.xml"/><Relationship Id="rId41" Type="http://schemas.openxmlformats.org/officeDocument/2006/relationships/slide" Target="slides/slide29.xml"/><Relationship Id="rId62" Type="http://schemas.openxmlformats.org/officeDocument/2006/relationships/slide" Target="slides/slide50.xml"/><Relationship Id="rId83" Type="http://schemas.openxmlformats.org/officeDocument/2006/relationships/slide" Target="slides/slide71.xml"/><Relationship Id="rId88" Type="http://schemas.openxmlformats.org/officeDocument/2006/relationships/slide" Target="slides/slide76.xml"/><Relationship Id="rId111" Type="http://schemas.openxmlformats.org/officeDocument/2006/relationships/slide" Target="slides/slide99.xml"/><Relationship Id="rId132" Type="http://schemas.openxmlformats.org/officeDocument/2006/relationships/slide" Target="slides/slide120.xml"/><Relationship Id="rId153" Type="http://schemas.openxmlformats.org/officeDocument/2006/relationships/slide" Target="slides/slide141.xml"/><Relationship Id="rId174" Type="http://schemas.openxmlformats.org/officeDocument/2006/relationships/slide" Target="slides/slide162.xml"/><Relationship Id="rId179" Type="http://schemas.openxmlformats.org/officeDocument/2006/relationships/slide" Target="slides/slide167.xml"/><Relationship Id="rId195" Type="http://schemas.openxmlformats.org/officeDocument/2006/relationships/slide" Target="slides/slide183.xml"/><Relationship Id="rId190" Type="http://schemas.openxmlformats.org/officeDocument/2006/relationships/slide" Target="slides/slide178.xml"/><Relationship Id="rId15" Type="http://schemas.openxmlformats.org/officeDocument/2006/relationships/slide" Target="slides/slide3.xml"/><Relationship Id="rId36" Type="http://schemas.openxmlformats.org/officeDocument/2006/relationships/slide" Target="slides/slide24.xml"/><Relationship Id="rId57" Type="http://schemas.openxmlformats.org/officeDocument/2006/relationships/slide" Target="slides/slide45.xml"/><Relationship Id="rId106" Type="http://schemas.openxmlformats.org/officeDocument/2006/relationships/slide" Target="slides/slide94.xml"/><Relationship Id="rId127" Type="http://schemas.openxmlformats.org/officeDocument/2006/relationships/slide" Target="slides/slide115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9.xml"/><Relationship Id="rId52" Type="http://schemas.openxmlformats.org/officeDocument/2006/relationships/slide" Target="slides/slide40.xml"/><Relationship Id="rId73" Type="http://schemas.openxmlformats.org/officeDocument/2006/relationships/slide" Target="slides/slide61.xml"/><Relationship Id="rId78" Type="http://schemas.openxmlformats.org/officeDocument/2006/relationships/slide" Target="slides/slide66.xml"/><Relationship Id="rId94" Type="http://schemas.openxmlformats.org/officeDocument/2006/relationships/slide" Target="slides/slide82.xml"/><Relationship Id="rId99" Type="http://schemas.openxmlformats.org/officeDocument/2006/relationships/slide" Target="slides/slide87.xml"/><Relationship Id="rId101" Type="http://schemas.openxmlformats.org/officeDocument/2006/relationships/slide" Target="slides/slide89.xml"/><Relationship Id="rId122" Type="http://schemas.openxmlformats.org/officeDocument/2006/relationships/slide" Target="slides/slide110.xml"/><Relationship Id="rId143" Type="http://schemas.openxmlformats.org/officeDocument/2006/relationships/slide" Target="slides/slide131.xml"/><Relationship Id="rId148" Type="http://schemas.openxmlformats.org/officeDocument/2006/relationships/slide" Target="slides/slide136.xml"/><Relationship Id="rId164" Type="http://schemas.openxmlformats.org/officeDocument/2006/relationships/slide" Target="slides/slide152.xml"/><Relationship Id="rId169" Type="http://schemas.openxmlformats.org/officeDocument/2006/relationships/slide" Target="slides/slide157.xml"/><Relationship Id="rId185" Type="http://schemas.openxmlformats.org/officeDocument/2006/relationships/slide" Target="slides/slide173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68.xml"/><Relationship Id="rId26" Type="http://schemas.openxmlformats.org/officeDocument/2006/relationships/slide" Target="slides/slide14.xml"/><Relationship Id="rId47" Type="http://schemas.openxmlformats.org/officeDocument/2006/relationships/slide" Target="slides/slide35.xml"/><Relationship Id="rId68" Type="http://schemas.openxmlformats.org/officeDocument/2006/relationships/slide" Target="slides/slide56.xml"/><Relationship Id="rId89" Type="http://schemas.openxmlformats.org/officeDocument/2006/relationships/slide" Target="slides/slide77.xml"/><Relationship Id="rId112" Type="http://schemas.openxmlformats.org/officeDocument/2006/relationships/slide" Target="slides/slide100.xml"/><Relationship Id="rId133" Type="http://schemas.openxmlformats.org/officeDocument/2006/relationships/slide" Target="slides/slide121.xml"/><Relationship Id="rId154" Type="http://schemas.openxmlformats.org/officeDocument/2006/relationships/slide" Target="slides/slide142.xml"/><Relationship Id="rId175" Type="http://schemas.openxmlformats.org/officeDocument/2006/relationships/slide" Target="slides/slide163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073E45D9-AB5C-4C09-BA29-867F1A4A75B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7080217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24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258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11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105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614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31F72848-9D0A-4B57-965D-401033F08D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652685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9FAE5A8-B522-4592-B6DF-60BDCFFCF8CB}" type="slidenum">
              <a:rPr lang="en-US" altLang="en-US" smtClean="0"/>
              <a:pPr eaLnBrk="1" hangingPunct="1">
                <a:spcBef>
                  <a:spcPct val="50000"/>
                </a:spcBef>
              </a:pPr>
              <a:t>1</a:t>
            </a:fld>
            <a:endParaRPr lang="en-US" altLang="en-US"/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67A8389-77F0-47AC-ACA6-C08FF82E432E}" type="slidenum">
              <a:rPr lang="en-US" altLang="en-US" smtClean="0"/>
              <a:pPr eaLnBrk="1" hangingPunct="1">
                <a:spcBef>
                  <a:spcPct val="50000"/>
                </a:spcBef>
              </a:pPr>
              <a:t>10</a:t>
            </a:fld>
            <a:endParaRPr lang="en-US" altLang="en-US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30374D6-D8AB-426A-8B21-E11C6C804651}" type="slidenum">
              <a:rPr lang="en-US" altLang="en-US" smtClean="0"/>
              <a:pPr eaLnBrk="1" hangingPunct="1">
                <a:spcBef>
                  <a:spcPct val="50000"/>
                </a:spcBef>
              </a:pPr>
              <a:t>100</a:t>
            </a:fld>
            <a:endParaRPr lang="en-US" altLang="en-US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E6C1677-5F18-4C80-B7AF-A80F078BEB8F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09340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A68C66D-B29D-4BC7-B31B-4EFB8526C12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1401900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9A11A71-FA1C-4483-8426-6066E5A7B3D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159656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8078128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1833821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654175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7848154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1446696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033381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B46469F-5831-4792-A1DB-42A8636C4E10}" type="slidenum">
              <a:rPr lang="en-US" altLang="en-US" smtClean="0"/>
              <a:pPr eaLnBrk="1" hangingPunct="1">
                <a:spcBef>
                  <a:spcPct val="50000"/>
                </a:spcBef>
              </a:pPr>
              <a:t>11</a:t>
            </a:fld>
            <a:endParaRPr lang="en-US" altLang="en-US"/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AF24D6-874B-43E1-9778-F125726F52F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1720293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E425C1E-7969-4428-859F-0D38D639A87F}" type="slidenum">
              <a:rPr lang="en-US" altLang="en-US" smtClean="0"/>
              <a:pPr eaLnBrk="1" hangingPunct="1">
                <a:spcBef>
                  <a:spcPct val="50000"/>
                </a:spcBef>
              </a:pPr>
              <a:t>116</a:t>
            </a:fld>
            <a:endParaRPr lang="en-US" altLang="en-US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124CF23-F9B7-4104-A30E-CE202326DE61}" type="slidenum">
              <a:rPr lang="en-US" altLang="en-US" smtClean="0"/>
              <a:pPr eaLnBrk="1" hangingPunct="1">
                <a:spcBef>
                  <a:spcPct val="50000"/>
                </a:spcBef>
              </a:pPr>
              <a:t>117</a:t>
            </a:fld>
            <a:endParaRPr lang="en-US" altLang="en-US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85956C6-FF4C-412A-B803-852BF161F179}" type="slidenum">
              <a:rPr lang="en-US" altLang="en-US" smtClean="0"/>
              <a:pPr eaLnBrk="1" hangingPunct="1">
                <a:spcBef>
                  <a:spcPct val="50000"/>
                </a:spcBef>
              </a:pPr>
              <a:t>118</a:t>
            </a:fld>
            <a:endParaRPr lang="en-US" altLang="en-US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26CF6A6-DC22-409B-8AF5-FBA4541E4890}" type="slidenum">
              <a:rPr lang="en-US" altLang="en-US" smtClean="0"/>
              <a:pPr eaLnBrk="1" hangingPunct="1">
                <a:spcBef>
                  <a:spcPct val="50000"/>
                </a:spcBef>
              </a:pPr>
              <a:t>119</a:t>
            </a:fld>
            <a:endParaRPr lang="en-US" altLang="en-US"/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0944569-E6EB-487A-B896-6B21558235A1}" type="slidenum">
              <a:rPr lang="en-US" altLang="en-US" smtClean="0"/>
              <a:pPr eaLnBrk="1" hangingPunct="1">
                <a:spcBef>
                  <a:spcPct val="50000"/>
                </a:spcBef>
              </a:pPr>
              <a:t>120</a:t>
            </a:fld>
            <a:endParaRPr lang="en-US" altLang="en-US"/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64EA15E-BD89-4532-9480-6E0495754821}" type="slidenum">
              <a:rPr lang="en-US" altLang="en-US" smtClean="0"/>
              <a:pPr eaLnBrk="1" hangingPunct="1">
                <a:spcBef>
                  <a:spcPct val="50000"/>
                </a:spcBef>
              </a:pPr>
              <a:t>121</a:t>
            </a:fld>
            <a:endParaRPr lang="en-US" altLang="en-US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A2082E4-689B-49F7-ACFD-D63A213643D1}" type="slidenum">
              <a:rPr lang="en-US" altLang="en-US" smtClean="0"/>
              <a:pPr eaLnBrk="1" hangingPunct="1">
                <a:spcBef>
                  <a:spcPct val="50000"/>
                </a:spcBef>
              </a:pPr>
              <a:t>132</a:t>
            </a:fld>
            <a:endParaRPr lang="en-US" altLang="en-US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6E21722-4A94-4A52-B872-2AC7A7724BE4}" type="slidenum">
              <a:rPr lang="en-US" altLang="en-US" smtClean="0"/>
              <a:pPr eaLnBrk="1" hangingPunct="1">
                <a:spcBef>
                  <a:spcPct val="50000"/>
                </a:spcBef>
              </a:pPr>
              <a:t>133</a:t>
            </a:fld>
            <a:endParaRPr lang="en-US" altLang="en-US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67C2979-4961-4FBB-83E1-2908406F8208}" type="slidenum">
              <a:rPr lang="en-US" altLang="en-US" smtClean="0"/>
              <a:pPr eaLnBrk="1" hangingPunct="1">
                <a:spcBef>
                  <a:spcPct val="50000"/>
                </a:spcBef>
              </a:pPr>
              <a:t>134</a:t>
            </a:fld>
            <a:endParaRPr lang="en-US" altLang="en-US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89073CE-57F9-4AC2-BD91-F0F3AFDC7C28}" type="slidenum">
              <a:rPr lang="en-US" altLang="en-US" smtClean="0"/>
              <a:pPr eaLnBrk="1" hangingPunct="1">
                <a:spcBef>
                  <a:spcPct val="50000"/>
                </a:spcBef>
              </a:pPr>
              <a:t>12</a:t>
            </a:fld>
            <a:endParaRPr lang="en-US" altLang="en-US"/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FA5CD63-43F8-450E-B029-D7BB55F0684A}" type="slidenum">
              <a:rPr lang="en-US" altLang="en-US" smtClean="0"/>
              <a:pPr eaLnBrk="1" hangingPunct="1">
                <a:spcBef>
                  <a:spcPct val="50000"/>
                </a:spcBef>
              </a:pPr>
              <a:t>135</a:t>
            </a:fld>
            <a:endParaRPr lang="en-US" altLang="en-US"/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BC7CDE5-8B0D-45EB-9E87-7E69AB2C41A1}" type="slidenum">
              <a:rPr lang="en-US" altLang="en-US" smtClean="0"/>
              <a:pPr eaLnBrk="1" hangingPunct="1">
                <a:spcBef>
                  <a:spcPct val="50000"/>
                </a:spcBef>
              </a:pPr>
              <a:t>136</a:t>
            </a:fld>
            <a:endParaRPr lang="en-US" altLang="en-US"/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4F753E9-C421-420C-B029-2410364A29CC}" type="slidenum">
              <a:rPr lang="en-US" altLang="en-US" smtClean="0"/>
              <a:pPr eaLnBrk="1" hangingPunct="1">
                <a:spcBef>
                  <a:spcPct val="50000"/>
                </a:spcBef>
              </a:pPr>
              <a:t>137</a:t>
            </a:fld>
            <a:endParaRPr lang="en-US" altLang="en-US"/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FACB424-FD63-4200-BFD3-9C2D79201296}" type="slidenum">
              <a:rPr lang="en-US" altLang="en-US" smtClean="0"/>
              <a:pPr eaLnBrk="1" hangingPunct="1">
                <a:spcBef>
                  <a:spcPct val="50000"/>
                </a:spcBef>
              </a:pPr>
              <a:t>138</a:t>
            </a:fld>
            <a:endParaRPr lang="en-US" altLang="en-US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221F3C-97F4-4D7D-BCCE-224FD7FD72EE}" type="slidenum">
              <a:rPr lang="en-US" altLang="en-US" smtClean="0"/>
              <a:pPr eaLnBrk="1" hangingPunct="1">
                <a:spcBef>
                  <a:spcPct val="50000"/>
                </a:spcBef>
              </a:pPr>
              <a:t>139</a:t>
            </a:fld>
            <a:endParaRPr lang="en-US" altLang="en-US"/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140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141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0530170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142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295458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143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2399481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144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23850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3FFC464-7D89-426B-B4E7-C7E4C2AD9F30}" type="slidenum">
              <a:rPr lang="en-US" altLang="en-US" smtClean="0"/>
              <a:pPr eaLnBrk="1" hangingPunct="1">
                <a:spcBef>
                  <a:spcPct val="50000"/>
                </a:spcBef>
              </a:pPr>
              <a:t>13</a:t>
            </a:fld>
            <a:endParaRPr lang="en-US" altLang="en-US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E5C6AE-6810-48E0-B15C-B9DC0A684CE0}" type="slidenum">
              <a:rPr lang="en-US" altLang="en-US" smtClean="0"/>
              <a:pPr eaLnBrk="1" hangingPunct="1">
                <a:spcBef>
                  <a:spcPct val="50000"/>
                </a:spcBef>
              </a:pPr>
              <a:t>145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8344614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5C40E0-AA2B-409A-8C2E-0ED4EE4F1AC1}" type="slidenum">
              <a:rPr lang="en-US" altLang="en-US" smtClean="0"/>
              <a:pPr eaLnBrk="1" hangingPunct="1">
                <a:spcBef>
                  <a:spcPct val="50000"/>
                </a:spcBef>
              </a:pPr>
              <a:t>146</a:t>
            </a:fld>
            <a:endParaRPr lang="en-US" altLang="en-US"/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77E0A38-1AF1-4957-AB31-9E43BC1587E3}" type="slidenum">
              <a:rPr lang="en-US" altLang="en-US" smtClean="0"/>
              <a:pPr eaLnBrk="1" hangingPunct="1">
                <a:spcBef>
                  <a:spcPct val="50000"/>
                </a:spcBef>
              </a:pPr>
              <a:t>147</a:t>
            </a:fld>
            <a:endParaRPr lang="en-US" altLang="en-US"/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159D43C-8895-4F01-AEF7-C8932D77F385}" type="slidenum">
              <a:rPr lang="en-US" altLang="en-US" smtClean="0"/>
              <a:pPr eaLnBrk="1" hangingPunct="1">
                <a:spcBef>
                  <a:spcPct val="50000"/>
                </a:spcBef>
              </a:pPr>
              <a:t>148</a:t>
            </a:fld>
            <a:endParaRPr lang="en-US" altLang="en-US"/>
          </a:p>
        </p:txBody>
      </p:sp>
      <p:sp>
        <p:nvSpPr>
          <p:cNvPr id="266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96ADF98-63CE-4A6F-AD5D-5AF1EFA24CA5}" type="slidenum">
              <a:rPr lang="en-US" altLang="en-US" smtClean="0"/>
              <a:pPr eaLnBrk="1" hangingPunct="1">
                <a:spcBef>
                  <a:spcPct val="50000"/>
                </a:spcBef>
              </a:pPr>
              <a:t>149</a:t>
            </a:fld>
            <a:endParaRPr lang="en-US" altLang="en-US"/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0BD01B-08AE-4F71-8074-6B362F6C7133}" type="slidenum">
              <a:rPr lang="en-US" altLang="en-US" smtClean="0"/>
              <a:pPr eaLnBrk="1" hangingPunct="1">
                <a:spcBef>
                  <a:spcPct val="50000"/>
                </a:spcBef>
              </a:pPr>
              <a:t>150</a:t>
            </a:fld>
            <a:endParaRPr lang="en-US" altLang="en-US"/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00F6AA8-DA1E-462C-9722-918E8C252024}" type="slidenum">
              <a:rPr lang="en-US" altLang="en-US" smtClean="0"/>
              <a:pPr eaLnBrk="1" hangingPunct="1">
                <a:spcBef>
                  <a:spcPct val="50000"/>
                </a:spcBef>
              </a:pPr>
              <a:t>151</a:t>
            </a:fld>
            <a:endParaRPr lang="en-US" altLang="en-US"/>
          </a:p>
        </p:txBody>
      </p:sp>
      <p:sp>
        <p:nvSpPr>
          <p:cNvPr id="269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259DBC-379C-469B-B381-522FAC35E5B7}" type="slidenum">
              <a:rPr lang="en-US" altLang="en-US" smtClean="0"/>
              <a:pPr eaLnBrk="1" hangingPunct="1">
                <a:spcBef>
                  <a:spcPct val="50000"/>
                </a:spcBef>
              </a:pPr>
              <a:t>152</a:t>
            </a:fld>
            <a:endParaRPr lang="en-US" altLang="en-US"/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A5D5FBA-D85E-410B-B5CE-03401F869706}" type="slidenum">
              <a:rPr lang="en-US" altLang="en-US" smtClean="0"/>
              <a:pPr eaLnBrk="1" hangingPunct="1">
                <a:spcBef>
                  <a:spcPct val="50000"/>
                </a:spcBef>
              </a:pPr>
              <a:t>153</a:t>
            </a:fld>
            <a:endParaRPr lang="en-US" altLang="en-US"/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5282288-9C7A-4FE8-9C51-7EAF56ADF1E7}" type="slidenum">
              <a:rPr lang="en-US" altLang="en-US" smtClean="0"/>
              <a:pPr eaLnBrk="1" hangingPunct="1">
                <a:spcBef>
                  <a:spcPct val="50000"/>
                </a:spcBef>
              </a:pPr>
              <a:t>154</a:t>
            </a:fld>
            <a:endParaRPr lang="en-US" altLang="en-US"/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E6C1677-5F18-4C80-B7AF-A80F078BEB8F}" type="slidenum">
              <a:rPr lang="en-US" altLang="en-US" smtClean="0"/>
              <a:pPr eaLnBrk="1" hangingPunct="1">
                <a:spcBef>
                  <a:spcPct val="50000"/>
                </a:spcBef>
              </a:pPr>
              <a:t>14</a:t>
            </a:fld>
            <a:endParaRPr lang="en-US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960500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F9CFD4C-ED4E-41E2-9461-95D402B5C42F}" type="slidenum">
              <a:rPr lang="en-US" altLang="en-US" smtClean="0"/>
              <a:pPr eaLnBrk="1" hangingPunct="1">
                <a:spcBef>
                  <a:spcPct val="50000"/>
                </a:spcBef>
              </a:pPr>
              <a:t>155</a:t>
            </a:fld>
            <a:endParaRPr lang="en-US" altLang="en-US"/>
          </a:p>
        </p:txBody>
      </p:sp>
      <p:sp>
        <p:nvSpPr>
          <p:cNvPr id="273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3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D9D5CDE-364B-4D80-B240-FE70A65418D3}" type="slidenum">
              <a:rPr lang="en-US" altLang="en-US" smtClean="0"/>
              <a:pPr eaLnBrk="1" hangingPunct="1">
                <a:spcBef>
                  <a:spcPct val="50000"/>
                </a:spcBef>
              </a:pPr>
              <a:t>156</a:t>
            </a:fld>
            <a:endParaRPr lang="en-US" altLang="en-US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4A52572-6402-4A1A-BFCD-3D0C7D0235E1}" type="slidenum">
              <a:rPr lang="en-US" altLang="en-US" smtClean="0"/>
              <a:pPr eaLnBrk="1" hangingPunct="1">
                <a:spcBef>
                  <a:spcPct val="50000"/>
                </a:spcBef>
              </a:pPr>
              <a:t>157</a:t>
            </a:fld>
            <a:endParaRPr lang="en-US" altLang="en-US"/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9AF2B40-B181-489E-8B13-DA1863F927B8}" type="slidenum">
              <a:rPr lang="en-US" altLang="en-US" smtClean="0"/>
              <a:pPr eaLnBrk="1" hangingPunct="1">
                <a:spcBef>
                  <a:spcPct val="50000"/>
                </a:spcBef>
              </a:pPr>
              <a:t>158</a:t>
            </a:fld>
            <a:endParaRPr lang="en-US" altLang="en-US"/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593C354-BCD4-48CD-8587-EA883303E931}" type="slidenum">
              <a:rPr lang="en-US" altLang="en-US" smtClean="0"/>
              <a:pPr eaLnBrk="1" hangingPunct="1">
                <a:spcBef>
                  <a:spcPct val="50000"/>
                </a:spcBef>
              </a:pPr>
              <a:t>159</a:t>
            </a:fld>
            <a:endParaRPr lang="en-US" altLang="en-US"/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B4ECB09-B127-4BC7-87F0-85D5545453D9}" type="slidenum">
              <a:rPr lang="en-US" altLang="en-US" smtClean="0"/>
              <a:pPr eaLnBrk="1" hangingPunct="1">
                <a:spcBef>
                  <a:spcPct val="50000"/>
                </a:spcBef>
              </a:pPr>
              <a:t>160</a:t>
            </a:fld>
            <a:endParaRPr lang="en-US" altLang="en-US"/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1FC68E8-AC45-4EFC-B8C7-17D54D5052C2}" type="slidenum">
              <a:rPr lang="en-US" altLang="en-US" smtClean="0"/>
              <a:pPr eaLnBrk="1" hangingPunct="1">
                <a:spcBef>
                  <a:spcPct val="50000"/>
                </a:spcBef>
              </a:pPr>
              <a:t>161</a:t>
            </a:fld>
            <a:endParaRPr lang="en-US" altLang="en-US"/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0D6CBEA-6BAA-47B4-AFF6-0C4723D89A10}" type="slidenum">
              <a:rPr lang="en-US" altLang="en-US" smtClean="0"/>
              <a:pPr eaLnBrk="1" hangingPunct="1">
                <a:spcBef>
                  <a:spcPct val="50000"/>
                </a:spcBef>
              </a:pPr>
              <a:t>162</a:t>
            </a:fld>
            <a:endParaRPr lang="en-US" altLang="en-US"/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1543B4D-F724-401C-B0ED-BB405023DF7A}" type="slidenum">
              <a:rPr lang="en-US" altLang="en-US" smtClean="0"/>
              <a:pPr eaLnBrk="1" hangingPunct="1">
                <a:spcBef>
                  <a:spcPct val="50000"/>
                </a:spcBef>
              </a:pPr>
              <a:t>163</a:t>
            </a:fld>
            <a:endParaRPr lang="en-US" altLang="en-US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D4DF7C5-3775-42AE-8732-66FB6900806F}" type="slidenum">
              <a:rPr lang="en-US" altLang="en-US" smtClean="0"/>
              <a:pPr eaLnBrk="1" hangingPunct="1">
                <a:spcBef>
                  <a:spcPct val="50000"/>
                </a:spcBef>
              </a:pPr>
              <a:t>164</a:t>
            </a:fld>
            <a:endParaRPr lang="en-US" altLang="en-US"/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E6C1677-5F18-4C80-B7AF-A80F078BEB8F}" type="slidenum">
              <a:rPr lang="en-US" altLang="en-US" smtClean="0"/>
              <a:pPr eaLnBrk="1" hangingPunct="1">
                <a:spcBef>
                  <a:spcPct val="50000"/>
                </a:spcBef>
              </a:pPr>
              <a:t>15</a:t>
            </a:fld>
            <a:endParaRPr lang="en-US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6134636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55AA196-65FC-4A28-B3DA-7CE3DD3066FF}" type="slidenum">
              <a:rPr lang="en-US" altLang="en-US" smtClean="0"/>
              <a:pPr eaLnBrk="1" hangingPunct="1">
                <a:spcBef>
                  <a:spcPct val="50000"/>
                </a:spcBef>
              </a:pPr>
              <a:t>165</a:t>
            </a:fld>
            <a:endParaRPr lang="en-US" altLang="en-US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51FEC81-4C99-406A-9396-7C16E6E24D23}" type="slidenum">
              <a:rPr lang="en-US" altLang="en-US" smtClean="0"/>
              <a:pPr eaLnBrk="1" hangingPunct="1">
                <a:spcBef>
                  <a:spcPct val="50000"/>
                </a:spcBef>
              </a:pPr>
              <a:t>166</a:t>
            </a:fld>
            <a:endParaRPr lang="en-US" altLang="en-US"/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92E727F-774F-4404-80C4-AFFEE6E01BF7}" type="slidenum">
              <a:rPr lang="en-US" altLang="en-US" smtClean="0"/>
              <a:pPr eaLnBrk="1" hangingPunct="1">
                <a:spcBef>
                  <a:spcPct val="50000"/>
                </a:spcBef>
              </a:pPr>
              <a:t>168</a:t>
            </a:fld>
            <a:endParaRPr lang="en-US" altLang="en-US"/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048970F-4E16-4D48-B572-F1EE31230E02}" type="slidenum">
              <a:rPr lang="en-US" altLang="en-US" smtClean="0"/>
              <a:pPr eaLnBrk="1" hangingPunct="1">
                <a:spcBef>
                  <a:spcPct val="50000"/>
                </a:spcBef>
              </a:pPr>
              <a:t>169</a:t>
            </a:fld>
            <a:endParaRPr lang="en-US" altLang="en-US"/>
          </a:p>
        </p:txBody>
      </p:sp>
      <p:sp>
        <p:nvSpPr>
          <p:cNvPr id="286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E6D048E-BB30-4A63-8FA8-4AB78004E0F8}" type="slidenum">
              <a:rPr lang="en-US" altLang="en-US" smtClean="0"/>
              <a:pPr eaLnBrk="1" hangingPunct="1">
                <a:spcBef>
                  <a:spcPct val="50000"/>
                </a:spcBef>
              </a:pPr>
              <a:t>170</a:t>
            </a:fld>
            <a:endParaRPr lang="en-US" altLang="en-US"/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AC2D530-0723-43AD-A7C4-7B02D275739C}" type="slidenum">
              <a:rPr lang="en-US" altLang="en-US" smtClean="0"/>
              <a:pPr eaLnBrk="1" hangingPunct="1">
                <a:spcBef>
                  <a:spcPct val="50000"/>
                </a:spcBef>
              </a:pPr>
              <a:t>171</a:t>
            </a:fld>
            <a:endParaRPr lang="en-US" altLang="en-US"/>
          </a:p>
        </p:txBody>
      </p:sp>
      <p:sp>
        <p:nvSpPr>
          <p:cNvPr id="288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8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32E5AE7-7FF5-4CB3-B757-B4FEF70A45DF}" type="slidenum">
              <a:rPr lang="en-US" altLang="en-US" smtClean="0"/>
              <a:pPr eaLnBrk="1" hangingPunct="1">
                <a:spcBef>
                  <a:spcPct val="50000"/>
                </a:spcBef>
              </a:pPr>
              <a:t>172</a:t>
            </a:fld>
            <a:endParaRPr lang="en-US" altLang="en-US"/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F70D98D-E331-4136-A0C7-12F165DB8B2E}" type="slidenum">
              <a:rPr lang="en-US" altLang="en-US" smtClean="0"/>
              <a:pPr eaLnBrk="1" hangingPunct="1">
                <a:spcBef>
                  <a:spcPct val="50000"/>
                </a:spcBef>
              </a:pPr>
              <a:t>173</a:t>
            </a:fld>
            <a:endParaRPr lang="en-US" altLang="en-US"/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BE47AE8-3615-4318-93E8-58C50E62FFD1}" type="slidenum">
              <a:rPr lang="en-US" altLang="en-US" smtClean="0"/>
              <a:pPr eaLnBrk="1" hangingPunct="1">
                <a:spcBef>
                  <a:spcPct val="50000"/>
                </a:spcBef>
              </a:pPr>
              <a:t>174</a:t>
            </a:fld>
            <a:endParaRPr lang="en-US" altLang="en-US"/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7F556F1-9075-455D-A0A5-48B3F0B6D855}" type="slidenum">
              <a:rPr lang="en-US" altLang="en-US" smtClean="0"/>
              <a:pPr eaLnBrk="1" hangingPunct="1">
                <a:spcBef>
                  <a:spcPct val="50000"/>
                </a:spcBef>
              </a:pPr>
              <a:t>175</a:t>
            </a:fld>
            <a:endParaRPr lang="en-US" altLang="en-US"/>
          </a:p>
        </p:txBody>
      </p:sp>
      <p:sp>
        <p:nvSpPr>
          <p:cNvPr id="292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A68C66D-B29D-4BC7-B31B-4EFB8526C12E}" type="slidenum">
              <a:rPr lang="en-US" altLang="en-US" smtClean="0"/>
              <a:pPr eaLnBrk="1" hangingPunct="1">
                <a:spcBef>
                  <a:spcPct val="50000"/>
                </a:spcBef>
              </a:pPr>
              <a:t>16</a:t>
            </a:fld>
            <a:endParaRPr lang="en-US" altLang="en-US"/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2336260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446889B-86F6-4604-B834-A383D949CE4B}" type="slidenum">
              <a:rPr lang="en-US" altLang="en-US" smtClean="0"/>
              <a:pPr eaLnBrk="1" hangingPunct="1">
                <a:spcBef>
                  <a:spcPct val="50000"/>
                </a:spcBef>
              </a:pPr>
              <a:t>176</a:t>
            </a:fld>
            <a:endParaRPr lang="en-US" altLang="en-US"/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5A7DA3F-A20C-486E-A64C-8301018E72AE}" type="slidenum">
              <a:rPr lang="en-US" altLang="en-US" smtClean="0"/>
              <a:pPr eaLnBrk="1" hangingPunct="1">
                <a:spcBef>
                  <a:spcPct val="50000"/>
                </a:spcBef>
              </a:pPr>
              <a:t>177</a:t>
            </a:fld>
            <a:endParaRPr lang="en-US" altLang="en-US"/>
          </a:p>
        </p:txBody>
      </p:sp>
      <p:sp>
        <p:nvSpPr>
          <p:cNvPr id="294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4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DC5A1B-FE6E-40A0-8F91-66D63D6D2054}" type="slidenum">
              <a:rPr lang="en-US" altLang="en-US" smtClean="0"/>
              <a:pPr eaLnBrk="1" hangingPunct="1">
                <a:spcBef>
                  <a:spcPct val="50000"/>
                </a:spcBef>
              </a:pPr>
              <a:t>178</a:t>
            </a:fld>
            <a:endParaRPr lang="en-US" altLang="en-US"/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EF98251-0C16-4600-BE64-EBEA691B7B1C}" type="slidenum">
              <a:rPr lang="en-US" altLang="en-US" smtClean="0"/>
              <a:pPr eaLnBrk="1" hangingPunct="1">
                <a:spcBef>
                  <a:spcPct val="50000"/>
                </a:spcBef>
              </a:pPr>
              <a:t>179</a:t>
            </a:fld>
            <a:endParaRPr lang="en-US" altLang="en-US"/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CAC93CF-739F-48DE-9983-19B489FB698A}" type="slidenum">
              <a:rPr lang="en-US" altLang="en-US" smtClean="0"/>
              <a:pPr eaLnBrk="1" hangingPunct="1">
                <a:spcBef>
                  <a:spcPct val="50000"/>
                </a:spcBef>
              </a:pPr>
              <a:t>180</a:t>
            </a:fld>
            <a:endParaRPr lang="en-US" altLang="en-US"/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254379D-D1B4-469C-8AFD-222B18BCEE68}" type="slidenum">
              <a:rPr lang="en-US" altLang="en-US" smtClean="0"/>
              <a:pPr eaLnBrk="1" hangingPunct="1">
                <a:spcBef>
                  <a:spcPct val="50000"/>
                </a:spcBef>
              </a:pPr>
              <a:t>181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B29C340-DACC-4915-BF53-03BEDD9A8BCC}" type="slidenum">
              <a:rPr lang="en-US" altLang="en-US" smtClean="0"/>
              <a:pPr eaLnBrk="1" hangingPunct="1">
                <a:spcBef>
                  <a:spcPct val="50000"/>
                </a:spcBef>
              </a:pPr>
              <a:t>182</a:t>
            </a:fld>
            <a:endParaRPr lang="en-US" altLang="en-US"/>
          </a:p>
        </p:txBody>
      </p:sp>
      <p:sp>
        <p:nvSpPr>
          <p:cNvPr id="300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514A7E6-589B-4189-AE0E-004A5C8A1CE3}" type="slidenum">
              <a:rPr lang="en-US" altLang="en-US" smtClean="0"/>
              <a:pPr eaLnBrk="1" hangingPunct="1">
                <a:spcBef>
                  <a:spcPct val="50000"/>
                </a:spcBef>
              </a:pPr>
              <a:t>183</a:t>
            </a:fld>
            <a:endParaRPr lang="en-US" altLang="en-US"/>
          </a:p>
        </p:txBody>
      </p:sp>
      <p:sp>
        <p:nvSpPr>
          <p:cNvPr id="301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98FF33-A119-43E3-82AA-64E4690A04EF}" type="slidenum">
              <a:rPr lang="en-US" altLang="en-US" smtClean="0"/>
              <a:pPr eaLnBrk="1" hangingPunct="1">
                <a:spcBef>
                  <a:spcPct val="50000"/>
                </a:spcBef>
              </a:pPr>
              <a:t>184</a:t>
            </a:fld>
            <a:endParaRPr lang="en-US" altLang="en-US"/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BA88D90-6A42-4EB5-9FC2-54B2F686E0EE}" type="slidenum">
              <a:rPr lang="en-US" altLang="en-US" smtClean="0"/>
              <a:pPr eaLnBrk="1" hangingPunct="1">
                <a:spcBef>
                  <a:spcPct val="50000"/>
                </a:spcBef>
              </a:pPr>
              <a:t>17</a:t>
            </a:fld>
            <a:endParaRPr lang="en-US" altLang="en-US"/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D56A36D-B5FB-4568-A198-EC5ADEFBBBB2}" type="slidenum">
              <a:rPr lang="en-US" altLang="en-US" smtClean="0"/>
              <a:pPr eaLnBrk="1" hangingPunct="1">
                <a:spcBef>
                  <a:spcPct val="50000"/>
                </a:spcBef>
              </a:pPr>
              <a:t>18</a:t>
            </a:fld>
            <a:endParaRPr lang="en-US" altLang="en-US"/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8FEC95B-C2F9-442A-AAE3-607D0D1FF575}" type="slidenum">
              <a:rPr lang="en-US" altLang="en-US" smtClean="0"/>
              <a:pPr eaLnBrk="1" hangingPunct="1">
                <a:spcBef>
                  <a:spcPct val="50000"/>
                </a:spcBef>
              </a:pPr>
              <a:t>19</a:t>
            </a:fld>
            <a:endParaRPr lang="en-US" altLang="en-US"/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50304AC-8F8E-4DC4-A6A7-68ED4E3497DC}" type="slidenum">
              <a:rPr lang="en-US" altLang="en-US" smtClean="0"/>
              <a:pPr eaLnBrk="1" hangingPunct="1">
                <a:spcBef>
                  <a:spcPct val="50000"/>
                </a:spcBef>
              </a:pPr>
              <a:t>2</a:t>
            </a:fld>
            <a:endParaRPr lang="en-US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87A07F2-0143-43AA-84D7-A476041D23B9}" type="slidenum">
              <a:rPr lang="en-US" altLang="en-US" smtClean="0"/>
              <a:pPr eaLnBrk="1" hangingPunct="1">
                <a:spcBef>
                  <a:spcPct val="50000"/>
                </a:spcBef>
              </a:pPr>
              <a:t>20</a:t>
            </a:fld>
            <a:endParaRPr lang="en-US" altLang="en-US"/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2755964-6188-4265-8735-5E43B8594D86}" type="slidenum">
              <a:rPr lang="en-US" altLang="en-US" smtClean="0"/>
              <a:pPr eaLnBrk="1" hangingPunct="1">
                <a:spcBef>
                  <a:spcPct val="50000"/>
                </a:spcBef>
              </a:pPr>
              <a:t>21</a:t>
            </a:fld>
            <a:endParaRPr lang="en-US" altLang="en-US"/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A58C348-F0DC-4B9D-B25E-BA46DCB20AFA}" type="slidenum">
              <a:rPr lang="en-US" altLang="en-US" smtClean="0"/>
              <a:pPr eaLnBrk="1" hangingPunct="1">
                <a:spcBef>
                  <a:spcPct val="50000"/>
                </a:spcBef>
              </a:pPr>
              <a:t>22</a:t>
            </a:fld>
            <a:endParaRPr lang="en-US" altLang="en-US"/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10233D2-38A1-488C-BA80-7CC5AD63D4E3}" type="slidenum">
              <a:rPr lang="en-US" altLang="en-US" smtClean="0"/>
              <a:pPr eaLnBrk="1" hangingPunct="1">
                <a:spcBef>
                  <a:spcPct val="50000"/>
                </a:spcBef>
              </a:pPr>
              <a:t>23</a:t>
            </a:fld>
            <a:endParaRPr lang="en-US" altLang="en-US"/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A14EC6A-F4A3-4A62-86DA-23787F2E9809}" type="slidenum">
              <a:rPr lang="en-US" altLang="en-US" smtClean="0"/>
              <a:pPr eaLnBrk="1" hangingPunct="1">
                <a:spcBef>
                  <a:spcPct val="50000"/>
                </a:spcBef>
              </a:pPr>
              <a:t>24</a:t>
            </a:fld>
            <a:endParaRPr lang="en-US" altLang="en-US"/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EF316E1-B5FF-438A-9422-D74A677B925D}" type="slidenum">
              <a:rPr lang="en-US" altLang="en-US" smtClean="0"/>
              <a:pPr eaLnBrk="1" hangingPunct="1">
                <a:spcBef>
                  <a:spcPct val="50000"/>
                </a:spcBef>
              </a:pPr>
              <a:t>25</a:t>
            </a:fld>
            <a:endParaRPr lang="en-US" altLang="en-US"/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93B1D59-6904-4137-8620-BC89D3336A56}" type="slidenum">
              <a:rPr lang="en-US" altLang="en-US" smtClean="0"/>
              <a:pPr eaLnBrk="1" hangingPunct="1">
                <a:spcBef>
                  <a:spcPct val="50000"/>
                </a:spcBef>
              </a:pPr>
              <a:t>26</a:t>
            </a:fld>
            <a:endParaRPr lang="en-US" altLang="en-US"/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2D3478-3CDF-4349-BCCA-180008B84E4F}" type="slidenum">
              <a:rPr lang="en-US" altLang="en-US" smtClean="0"/>
              <a:pPr eaLnBrk="1" hangingPunct="1">
                <a:spcBef>
                  <a:spcPct val="50000"/>
                </a:spcBef>
              </a:pPr>
              <a:t>27</a:t>
            </a:fld>
            <a:endParaRPr lang="en-US" altLang="en-US"/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3E61492-DE03-4A32-903E-F168F870D687}" type="slidenum">
              <a:rPr lang="en-US" altLang="en-US" smtClean="0"/>
              <a:pPr eaLnBrk="1" hangingPunct="1">
                <a:spcBef>
                  <a:spcPct val="50000"/>
                </a:spcBef>
              </a:pPr>
              <a:t>28</a:t>
            </a:fld>
            <a:endParaRPr lang="en-US" altLang="en-US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FA8FE47-3326-4C33-B49C-83ABE1730F9D}" type="slidenum">
              <a:rPr lang="en-US" altLang="en-US" smtClean="0"/>
              <a:pPr eaLnBrk="1" hangingPunct="1">
                <a:spcBef>
                  <a:spcPct val="50000"/>
                </a:spcBef>
              </a:pPr>
              <a:t>29</a:t>
            </a:fld>
            <a:endParaRPr lang="en-US" altLang="en-US"/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00D47C3-EB6F-4DE2-9E0B-86D672DD3FB7}" type="slidenum">
              <a:rPr lang="en-US" altLang="en-US" smtClean="0"/>
              <a:pPr eaLnBrk="1" hangingPunct="1">
                <a:spcBef>
                  <a:spcPct val="50000"/>
                </a:spcBef>
              </a:pPr>
              <a:t>3</a:t>
            </a:fld>
            <a:endParaRPr lang="en-US" altLang="en-US"/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D77B538-4AAA-47E5-9218-EEC180CAE9CF}" type="slidenum">
              <a:rPr lang="en-US" altLang="en-US" smtClean="0"/>
              <a:pPr eaLnBrk="1" hangingPunct="1">
                <a:spcBef>
                  <a:spcPct val="50000"/>
                </a:spcBef>
              </a:pPr>
              <a:t>30</a:t>
            </a:fld>
            <a:endParaRPr lang="en-US" altLang="en-US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DB8BE0-F3F1-4857-9AB5-DE3648CCF8A8}" type="slidenum">
              <a:rPr lang="en-US" altLang="en-US" smtClean="0"/>
              <a:pPr eaLnBrk="1" hangingPunct="1">
                <a:spcBef>
                  <a:spcPct val="50000"/>
                </a:spcBef>
              </a:pPr>
              <a:t>31</a:t>
            </a:fld>
            <a:endParaRPr lang="en-US" altLang="en-US"/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1632C62-D3F6-4B92-93EE-7DD6354A3FA3}" type="slidenum">
              <a:rPr lang="en-US" altLang="en-US" smtClean="0"/>
              <a:pPr eaLnBrk="1" hangingPunct="1">
                <a:spcBef>
                  <a:spcPct val="50000"/>
                </a:spcBef>
              </a:pPr>
              <a:t>32</a:t>
            </a:fld>
            <a:endParaRPr lang="en-US" altLang="en-US"/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F681AFF-8186-4C7A-B440-886D3733C081}" type="slidenum">
              <a:rPr lang="en-US" altLang="en-US" smtClean="0"/>
              <a:pPr eaLnBrk="1" hangingPunct="1">
                <a:spcBef>
                  <a:spcPct val="50000"/>
                </a:spcBef>
              </a:pPr>
              <a:t>33</a:t>
            </a:fld>
            <a:endParaRPr lang="en-US" altLang="en-US"/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57C12B6-18EE-47BC-9325-94CA92354988}" type="slidenum">
              <a:rPr lang="en-US" altLang="en-US" smtClean="0"/>
              <a:pPr eaLnBrk="1" hangingPunct="1">
                <a:spcBef>
                  <a:spcPct val="50000"/>
                </a:spcBef>
              </a:pPr>
              <a:t>34</a:t>
            </a:fld>
            <a:endParaRPr lang="en-US" altLang="en-US"/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92D35AD-06C2-4ECA-B3EE-380D2DB4B537}" type="slidenum">
              <a:rPr lang="en-US" altLang="en-US" smtClean="0"/>
              <a:pPr eaLnBrk="1" hangingPunct="1">
                <a:spcBef>
                  <a:spcPct val="50000"/>
                </a:spcBef>
              </a:pPr>
              <a:t>35</a:t>
            </a:fld>
            <a:endParaRPr lang="en-US" altLang="en-US"/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823A97C-77C1-4D45-97E7-1133C04217C4}" type="slidenum">
              <a:rPr lang="en-US" altLang="en-US" smtClean="0"/>
              <a:pPr eaLnBrk="1" hangingPunct="1">
                <a:spcBef>
                  <a:spcPct val="50000"/>
                </a:spcBef>
              </a:pPr>
              <a:t>36</a:t>
            </a:fld>
            <a:endParaRPr lang="en-US" altLang="en-US"/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6D98210-6094-4749-BBB8-25E03BA7E886}" type="slidenum">
              <a:rPr lang="en-US" altLang="en-US" smtClean="0"/>
              <a:pPr eaLnBrk="1" hangingPunct="1">
                <a:spcBef>
                  <a:spcPct val="50000"/>
                </a:spcBef>
              </a:pPr>
              <a:t>37</a:t>
            </a:fld>
            <a:endParaRPr lang="en-US" altLang="en-US"/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3369B63-8A48-4582-BBEE-73B98EC482C5}" type="slidenum">
              <a:rPr lang="en-US" altLang="en-US" smtClean="0"/>
              <a:pPr eaLnBrk="1" hangingPunct="1">
                <a:spcBef>
                  <a:spcPct val="50000"/>
                </a:spcBef>
              </a:pPr>
              <a:t>38</a:t>
            </a:fld>
            <a:endParaRPr lang="en-US" altLang="en-US"/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6DBE660-D082-40EF-9211-48373C20FFD6}" type="slidenum">
              <a:rPr lang="en-US" altLang="en-US" smtClean="0"/>
              <a:pPr eaLnBrk="1" hangingPunct="1">
                <a:spcBef>
                  <a:spcPct val="50000"/>
                </a:spcBef>
              </a:pPr>
              <a:t>39</a:t>
            </a:fld>
            <a:endParaRPr lang="en-US" altLang="en-US"/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6FFE0CB-3EC2-4190-9289-E56B50280AA6}" type="slidenum">
              <a:rPr lang="en-US" altLang="en-US" smtClean="0"/>
              <a:pPr eaLnBrk="1" hangingPunct="1">
                <a:spcBef>
                  <a:spcPct val="50000"/>
                </a:spcBef>
              </a:pPr>
              <a:t>4</a:t>
            </a:fld>
            <a:endParaRPr lang="en-US" altLang="en-US"/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A9A6AEE-EA84-4263-8CC1-EE4D83E5F7D7}" type="slidenum">
              <a:rPr lang="en-US" altLang="en-US" smtClean="0"/>
              <a:pPr eaLnBrk="1" hangingPunct="1">
                <a:spcBef>
                  <a:spcPct val="50000"/>
                </a:spcBef>
              </a:pPr>
              <a:t>40</a:t>
            </a:fld>
            <a:endParaRPr lang="en-US" altLang="en-US"/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551C9DD-B159-4A8A-A554-6B6E07AD933B}" type="slidenum">
              <a:rPr lang="en-US" altLang="en-US" smtClean="0"/>
              <a:pPr eaLnBrk="1" hangingPunct="1">
                <a:spcBef>
                  <a:spcPct val="50000"/>
                </a:spcBef>
              </a:pPr>
              <a:t>41</a:t>
            </a:fld>
            <a:endParaRPr lang="en-US" altLang="en-US"/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C791F03-142C-428B-95CC-A252DBEA8D53}" type="slidenum">
              <a:rPr lang="en-US" altLang="en-US" smtClean="0"/>
              <a:pPr eaLnBrk="1" hangingPunct="1">
                <a:spcBef>
                  <a:spcPct val="50000"/>
                </a:spcBef>
              </a:pPr>
              <a:t>42</a:t>
            </a:fld>
            <a:endParaRPr lang="en-US" altLang="en-US"/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E591ED9-A40D-41BE-8D59-293B9CDE19C3}" type="slidenum">
              <a:rPr lang="en-US" altLang="en-US" smtClean="0"/>
              <a:pPr eaLnBrk="1" hangingPunct="1">
                <a:spcBef>
                  <a:spcPct val="50000"/>
                </a:spcBef>
              </a:pPr>
              <a:t>43</a:t>
            </a:fld>
            <a:endParaRPr lang="en-US" altLang="en-US"/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48F67BE-0CED-440F-9B64-FA38ED821DB6}" type="slidenum">
              <a:rPr lang="en-US" altLang="en-US" smtClean="0"/>
              <a:pPr eaLnBrk="1" hangingPunct="1">
                <a:spcBef>
                  <a:spcPct val="50000"/>
                </a:spcBef>
              </a:pPr>
              <a:t>44</a:t>
            </a:fld>
            <a:endParaRPr lang="en-US" altLang="en-US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F598597-D2AA-47A3-9652-CB4A4A8EF3DB}" type="slidenum">
              <a:rPr lang="en-US" altLang="en-US" smtClean="0"/>
              <a:pPr eaLnBrk="1" hangingPunct="1">
                <a:spcBef>
                  <a:spcPct val="50000"/>
                </a:spcBef>
              </a:pPr>
              <a:t>45</a:t>
            </a:fld>
            <a:endParaRPr lang="en-US" altLang="en-US"/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491D8FA-DEFC-41CD-A3F8-B8CB4106219F}" type="slidenum">
              <a:rPr lang="en-US" altLang="en-US" smtClean="0"/>
              <a:pPr eaLnBrk="1" hangingPunct="1">
                <a:spcBef>
                  <a:spcPct val="50000"/>
                </a:spcBef>
              </a:pPr>
              <a:t>46</a:t>
            </a:fld>
            <a:endParaRPr lang="en-US" altLang="en-US"/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491D8FA-DEFC-41CD-A3F8-B8CB4106219F}" type="slidenum">
              <a:rPr lang="en-US" altLang="en-US" smtClean="0"/>
              <a:pPr eaLnBrk="1" hangingPunct="1">
                <a:spcBef>
                  <a:spcPct val="50000"/>
                </a:spcBef>
              </a:pPr>
              <a:t>47</a:t>
            </a:fld>
            <a:endParaRPr lang="en-US" altLang="en-US"/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703095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491D8FA-DEFC-41CD-A3F8-B8CB4106219F}" type="slidenum">
              <a:rPr lang="en-US" altLang="en-US" smtClean="0"/>
              <a:pPr eaLnBrk="1" hangingPunct="1">
                <a:spcBef>
                  <a:spcPct val="50000"/>
                </a:spcBef>
              </a:pPr>
              <a:t>48</a:t>
            </a:fld>
            <a:endParaRPr lang="en-US" altLang="en-US"/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944257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741C7BD-1E7D-40B5-9A56-9DF7F64AD65A}" type="slidenum">
              <a:rPr lang="en-US" altLang="en-US" smtClean="0"/>
              <a:pPr eaLnBrk="1" hangingPunct="1">
                <a:spcBef>
                  <a:spcPct val="50000"/>
                </a:spcBef>
              </a:pPr>
              <a:t>49</a:t>
            </a:fld>
            <a:endParaRPr lang="en-US" altLang="en-US"/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648970A-319F-423A-85C8-E5B270B59344}" type="slidenum">
              <a:rPr lang="en-US" altLang="en-US" smtClean="0"/>
              <a:pPr eaLnBrk="1" hangingPunct="1">
                <a:spcBef>
                  <a:spcPct val="50000"/>
                </a:spcBef>
              </a:pPr>
              <a:t>5</a:t>
            </a:fld>
            <a:endParaRPr lang="en-US" altLang="en-US"/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BE520C1-D0CC-4635-8C6F-13CB6920E8AE}" type="slidenum">
              <a:rPr lang="en-US" altLang="en-US" smtClean="0"/>
              <a:pPr eaLnBrk="1" hangingPunct="1">
                <a:spcBef>
                  <a:spcPct val="50000"/>
                </a:spcBef>
              </a:pPr>
              <a:t>50</a:t>
            </a:fld>
            <a:endParaRPr lang="en-US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51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52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1759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53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253530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54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221100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BA4BC9-C33D-4DBC-BCB3-F39554D28A67}" type="slidenum">
              <a:rPr lang="en-US" altLang="en-US" smtClean="0"/>
              <a:pPr eaLnBrk="1" hangingPunct="1">
                <a:spcBef>
                  <a:spcPct val="50000"/>
                </a:spcBef>
              </a:pPr>
              <a:t>55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882031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30BAB2A-FD2B-4469-BE9A-43958DEB3769}" type="slidenum">
              <a:rPr lang="en-US" altLang="en-US" smtClean="0"/>
              <a:pPr eaLnBrk="1" hangingPunct="1">
                <a:spcBef>
                  <a:spcPct val="50000"/>
                </a:spcBef>
              </a:pPr>
              <a:t>56</a:t>
            </a:fld>
            <a:endParaRPr lang="en-US" altLang="en-US"/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3E4CCFB-C36A-4286-B059-E6E60E3956FE}" type="slidenum">
              <a:rPr lang="en-US" altLang="en-US" smtClean="0"/>
              <a:pPr eaLnBrk="1" hangingPunct="1">
                <a:spcBef>
                  <a:spcPct val="50000"/>
                </a:spcBef>
              </a:pPr>
              <a:t>57</a:t>
            </a:fld>
            <a:endParaRPr lang="en-US" altLang="en-US"/>
          </a:p>
        </p:txBody>
      </p:sp>
      <p:sp>
        <p:nvSpPr>
          <p:cNvPr id="203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D2C0FC4-A3E5-47F4-BF9D-423B24C7AF08}" type="slidenum">
              <a:rPr lang="en-US" altLang="en-US" smtClean="0"/>
              <a:pPr eaLnBrk="1" hangingPunct="1">
                <a:spcBef>
                  <a:spcPct val="50000"/>
                </a:spcBef>
              </a:pPr>
              <a:t>58</a:t>
            </a:fld>
            <a:endParaRPr lang="en-US" altLang="en-US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0B1287F-8505-4181-819E-B5C41618EE08}" type="slidenum">
              <a:rPr lang="en-US" altLang="en-US" smtClean="0"/>
              <a:pPr eaLnBrk="1" hangingPunct="1">
                <a:spcBef>
                  <a:spcPct val="50000"/>
                </a:spcBef>
              </a:pPr>
              <a:t>59</a:t>
            </a:fld>
            <a:endParaRPr lang="en-US" altLang="en-US"/>
          </a:p>
        </p:txBody>
      </p:sp>
      <p:sp>
        <p:nvSpPr>
          <p:cNvPr id="205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862DD91-89F1-4680-83E6-3507138EDB77}" type="slidenum">
              <a:rPr lang="en-US" altLang="en-US" smtClean="0"/>
              <a:pPr eaLnBrk="1" hangingPunct="1">
                <a:spcBef>
                  <a:spcPct val="50000"/>
                </a:spcBef>
              </a:pPr>
              <a:t>6</a:t>
            </a:fld>
            <a:endParaRPr lang="en-US" altLang="en-US"/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9A11A71-FA1C-4483-8426-6066E5A7B3D6}" type="slidenum">
              <a:rPr lang="en-US" altLang="en-US" smtClean="0"/>
              <a:pPr eaLnBrk="1" hangingPunct="1">
                <a:spcBef>
                  <a:spcPct val="50000"/>
                </a:spcBef>
              </a:pPr>
              <a:t>60</a:t>
            </a:fld>
            <a:endParaRPr lang="en-US" altLang="en-US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EAF24D6-874B-43E1-9778-F125726F52FE}" type="slidenum">
              <a:rPr lang="en-US" altLang="en-US" smtClean="0"/>
              <a:pPr eaLnBrk="1" hangingPunct="1">
                <a:spcBef>
                  <a:spcPct val="50000"/>
                </a:spcBef>
              </a:pPr>
              <a:t>61</a:t>
            </a:fld>
            <a:endParaRPr lang="en-US" altLang="en-US"/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05196CF-420D-4AED-9555-D1707C2D74E9}" type="slidenum">
              <a:rPr lang="en-US" altLang="en-US" smtClean="0"/>
              <a:pPr eaLnBrk="1" hangingPunct="1">
                <a:spcBef>
                  <a:spcPct val="50000"/>
                </a:spcBef>
              </a:pPr>
              <a:t>62</a:t>
            </a:fld>
            <a:endParaRPr lang="en-US" altLang="en-US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E9D69B4-8F67-4CA5-838D-31CC1E1526EF}" type="slidenum">
              <a:rPr lang="en-US" altLang="en-US" smtClean="0"/>
              <a:pPr eaLnBrk="1" hangingPunct="1">
                <a:spcBef>
                  <a:spcPct val="50000"/>
                </a:spcBef>
              </a:pPr>
              <a:t>63</a:t>
            </a:fld>
            <a:endParaRPr lang="en-US" altLang="en-US"/>
          </a:p>
        </p:txBody>
      </p:sp>
      <p:sp>
        <p:nvSpPr>
          <p:cNvPr id="209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00BCF8D-FFB5-4F44-AC54-83B3B469E49B}" type="slidenum">
              <a:rPr lang="en-US" altLang="en-US" smtClean="0"/>
              <a:pPr eaLnBrk="1" hangingPunct="1">
                <a:spcBef>
                  <a:spcPct val="50000"/>
                </a:spcBef>
              </a:pPr>
              <a:t>64</a:t>
            </a:fld>
            <a:endParaRPr lang="en-US" altLang="en-US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6A06353-F354-4C59-83FF-0842CA18B888}" type="slidenum">
              <a:rPr lang="en-US" altLang="en-US" smtClean="0"/>
              <a:pPr eaLnBrk="1" hangingPunct="1">
                <a:spcBef>
                  <a:spcPct val="50000"/>
                </a:spcBef>
              </a:pPr>
              <a:t>65</a:t>
            </a:fld>
            <a:endParaRPr lang="en-US" altLang="en-US"/>
          </a:p>
        </p:txBody>
      </p:sp>
      <p:sp>
        <p:nvSpPr>
          <p:cNvPr id="211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869FD91-C14B-4A41-802E-91BCE90D4AB6}" type="slidenum">
              <a:rPr lang="en-US" altLang="en-US" smtClean="0"/>
              <a:pPr eaLnBrk="1" hangingPunct="1">
                <a:spcBef>
                  <a:spcPct val="50000"/>
                </a:spcBef>
              </a:pPr>
              <a:t>66</a:t>
            </a:fld>
            <a:endParaRPr lang="en-US" altLang="en-US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34454F-2ED3-44A1-A190-9961243C1165}" type="slidenum">
              <a:rPr lang="en-US" altLang="en-US" smtClean="0"/>
              <a:pPr eaLnBrk="1" hangingPunct="1">
                <a:spcBef>
                  <a:spcPct val="50000"/>
                </a:spcBef>
              </a:pPr>
              <a:t>67</a:t>
            </a:fld>
            <a:endParaRPr lang="en-US" altLang="en-US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95D13CE-5B34-4B4C-9BBE-AC48138BD185}" type="slidenum">
              <a:rPr lang="en-US" altLang="en-US" smtClean="0"/>
              <a:pPr eaLnBrk="1" hangingPunct="1">
                <a:spcBef>
                  <a:spcPct val="50000"/>
                </a:spcBef>
              </a:pPr>
              <a:t>68</a:t>
            </a:fld>
            <a:endParaRPr lang="en-US" altLang="en-US"/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3A6CB62-8ED5-42BA-BBBB-AF539A73F207}" type="slidenum">
              <a:rPr lang="en-US" altLang="en-US" smtClean="0"/>
              <a:pPr eaLnBrk="1" hangingPunct="1">
                <a:spcBef>
                  <a:spcPct val="50000"/>
                </a:spcBef>
              </a:pPr>
              <a:t>69</a:t>
            </a:fld>
            <a:endParaRPr lang="en-US" altLang="en-US"/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0A165B3-41F5-49FD-9F10-91565C927D2D}" type="slidenum">
              <a:rPr lang="en-US" altLang="en-US" smtClean="0"/>
              <a:pPr eaLnBrk="1" hangingPunct="1">
                <a:spcBef>
                  <a:spcPct val="50000"/>
                </a:spcBef>
              </a:pPr>
              <a:t>7</a:t>
            </a:fld>
            <a:endParaRPr lang="en-US" altLang="en-US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7127CEB-634F-4004-B656-CE941513B649}" type="slidenum">
              <a:rPr lang="en-US" altLang="en-US" smtClean="0"/>
              <a:pPr eaLnBrk="1" hangingPunct="1">
                <a:spcBef>
                  <a:spcPct val="50000"/>
                </a:spcBef>
              </a:pPr>
              <a:t>70</a:t>
            </a:fld>
            <a:endParaRPr lang="en-US" altLang="en-US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598F803-B081-4167-A296-A738DED8C27D}" type="slidenum">
              <a:rPr lang="en-US" altLang="en-US" smtClean="0"/>
              <a:pPr eaLnBrk="1" hangingPunct="1">
                <a:spcBef>
                  <a:spcPct val="50000"/>
                </a:spcBef>
              </a:pPr>
              <a:t>71</a:t>
            </a:fld>
            <a:endParaRPr lang="en-US" altLang="en-US"/>
          </a:p>
        </p:txBody>
      </p:sp>
      <p:sp>
        <p:nvSpPr>
          <p:cNvPr id="218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1B8F884-99CA-4082-AB96-B23554ED104B}" type="slidenum">
              <a:rPr lang="en-US" altLang="en-US" smtClean="0"/>
              <a:pPr eaLnBrk="1" hangingPunct="1">
                <a:spcBef>
                  <a:spcPct val="50000"/>
                </a:spcBef>
              </a:pPr>
              <a:t>72</a:t>
            </a:fld>
            <a:endParaRPr lang="en-US" altLang="en-US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EC179F2-8735-4A29-8F03-4689BA691950}" type="slidenum">
              <a:rPr lang="en-US" altLang="en-US" smtClean="0"/>
              <a:pPr eaLnBrk="1" hangingPunct="1">
                <a:spcBef>
                  <a:spcPct val="50000"/>
                </a:spcBef>
              </a:pPr>
              <a:t>73</a:t>
            </a:fld>
            <a:endParaRPr lang="en-US" altLang="en-US"/>
          </a:p>
        </p:txBody>
      </p:sp>
      <p:sp>
        <p:nvSpPr>
          <p:cNvPr id="220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011651C-5A14-4FF1-8A91-4FD3731778B0}" type="slidenum">
              <a:rPr lang="en-US" altLang="en-US" smtClean="0"/>
              <a:pPr eaLnBrk="1" hangingPunct="1">
                <a:spcBef>
                  <a:spcPct val="50000"/>
                </a:spcBef>
              </a:pPr>
              <a:t>74</a:t>
            </a:fld>
            <a:endParaRPr lang="en-US" altLang="en-US"/>
          </a:p>
        </p:txBody>
      </p:sp>
      <p:sp>
        <p:nvSpPr>
          <p:cNvPr id="221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D8A04C4-4961-49EB-804A-B3B833BC0B56}" type="slidenum">
              <a:rPr lang="en-US" altLang="en-US" smtClean="0"/>
              <a:pPr eaLnBrk="1" hangingPunct="1">
                <a:spcBef>
                  <a:spcPct val="50000"/>
                </a:spcBef>
              </a:pPr>
              <a:t>75</a:t>
            </a:fld>
            <a:endParaRPr lang="en-US" altLang="en-US"/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AC6C654-83E6-434F-9040-E8411F7C5353}" type="slidenum">
              <a:rPr lang="en-US" altLang="en-US" smtClean="0"/>
              <a:pPr eaLnBrk="1" hangingPunct="1">
                <a:spcBef>
                  <a:spcPct val="50000"/>
                </a:spcBef>
              </a:pPr>
              <a:t>76</a:t>
            </a:fld>
            <a:endParaRPr lang="en-US" altLang="en-US"/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1CF3A6E-F496-497D-931A-CA2142CC346C}" type="slidenum">
              <a:rPr lang="en-US" altLang="en-US" smtClean="0"/>
              <a:pPr eaLnBrk="1" hangingPunct="1">
                <a:spcBef>
                  <a:spcPct val="50000"/>
                </a:spcBef>
              </a:pPr>
              <a:t>77</a:t>
            </a:fld>
            <a:endParaRPr lang="en-US" altLang="en-US"/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EE0778E-6A37-495A-A9E1-7DDF5A820574}" type="slidenum">
              <a:rPr lang="en-US" altLang="en-US" smtClean="0"/>
              <a:pPr eaLnBrk="1" hangingPunct="1">
                <a:spcBef>
                  <a:spcPct val="50000"/>
                </a:spcBef>
              </a:pPr>
              <a:t>78</a:t>
            </a:fld>
            <a:endParaRPr lang="en-US" altLang="en-US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A199650-9DA7-4212-AF6D-4AB55BFF2A93}" type="slidenum">
              <a:rPr lang="en-US" altLang="en-US" smtClean="0"/>
              <a:pPr eaLnBrk="1" hangingPunct="1">
                <a:spcBef>
                  <a:spcPct val="50000"/>
                </a:spcBef>
              </a:pPr>
              <a:t>79</a:t>
            </a:fld>
            <a:endParaRPr lang="en-US" altLang="en-US"/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94120A9-6C08-4879-94D2-066F1F183C2F}" type="slidenum">
              <a:rPr lang="en-US" altLang="en-US" smtClean="0"/>
              <a:pPr eaLnBrk="1" hangingPunct="1">
                <a:spcBef>
                  <a:spcPct val="50000"/>
                </a:spcBef>
              </a:pPr>
              <a:t>8</a:t>
            </a:fld>
            <a:endParaRPr lang="en-US" altLang="en-US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5F3F13E-2CFA-46D0-8C65-6413F2C5B97C}" type="slidenum">
              <a:rPr lang="en-US" altLang="en-US" smtClean="0"/>
              <a:pPr eaLnBrk="1" hangingPunct="1">
                <a:spcBef>
                  <a:spcPct val="50000"/>
                </a:spcBef>
              </a:pPr>
              <a:t>80</a:t>
            </a:fld>
            <a:endParaRPr lang="en-US" altLang="en-US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88C9859-566F-421B-9B80-2FB66B3D9A01}" type="slidenum">
              <a:rPr lang="en-US" altLang="en-US" smtClean="0"/>
              <a:pPr eaLnBrk="1" hangingPunct="1">
                <a:spcBef>
                  <a:spcPct val="50000"/>
                </a:spcBef>
              </a:pPr>
              <a:t>81</a:t>
            </a:fld>
            <a:endParaRPr lang="en-US" altLang="en-US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784247C-B48F-4B47-9363-F387CF82EE13}" type="slidenum">
              <a:rPr lang="en-US" altLang="en-US" smtClean="0"/>
              <a:pPr eaLnBrk="1" hangingPunct="1">
                <a:spcBef>
                  <a:spcPct val="50000"/>
                </a:spcBef>
              </a:pPr>
              <a:t>82</a:t>
            </a:fld>
            <a:endParaRPr lang="en-US" altLang="en-US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59185A2-1EBB-4C68-8348-7D475D849FA4}" type="slidenum">
              <a:rPr lang="en-US" altLang="en-US" smtClean="0"/>
              <a:pPr eaLnBrk="1" hangingPunct="1">
                <a:spcBef>
                  <a:spcPct val="50000"/>
                </a:spcBef>
              </a:pPr>
              <a:t>83</a:t>
            </a:fld>
            <a:endParaRPr lang="en-US" altLang="en-US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D3DA672-4B69-466F-B487-EA88E8703351}" type="slidenum">
              <a:rPr lang="en-US" altLang="en-US" smtClean="0"/>
              <a:pPr eaLnBrk="1" hangingPunct="1">
                <a:spcBef>
                  <a:spcPct val="50000"/>
                </a:spcBef>
              </a:pPr>
              <a:t>84</a:t>
            </a:fld>
            <a:endParaRPr lang="en-US" altLang="en-US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AEBF4DF-238C-460A-86A9-B76F08DC43D2}" type="slidenum">
              <a:rPr lang="en-US" altLang="en-US" smtClean="0"/>
              <a:pPr eaLnBrk="1" hangingPunct="1">
                <a:spcBef>
                  <a:spcPct val="50000"/>
                </a:spcBef>
              </a:pPr>
              <a:t>85</a:t>
            </a:fld>
            <a:endParaRPr lang="en-US" altLang="en-US"/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D9B5BFC-2767-44BC-BC15-2B30C5CA7BA5}" type="slidenum">
              <a:rPr lang="en-US" altLang="en-US" smtClean="0"/>
              <a:pPr eaLnBrk="1" hangingPunct="1">
                <a:spcBef>
                  <a:spcPct val="50000"/>
                </a:spcBef>
              </a:pPr>
              <a:t>86</a:t>
            </a:fld>
            <a:endParaRPr lang="en-US" altLang="en-US"/>
          </a:p>
        </p:txBody>
      </p:sp>
      <p:sp>
        <p:nvSpPr>
          <p:cNvPr id="233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B1043AA-F50D-4930-8C26-4F89470E02F1}" type="slidenum">
              <a:rPr lang="en-US" altLang="en-US" smtClean="0"/>
              <a:pPr eaLnBrk="1" hangingPunct="1">
                <a:spcBef>
                  <a:spcPct val="50000"/>
                </a:spcBef>
              </a:pPr>
              <a:t>87</a:t>
            </a:fld>
            <a:endParaRPr lang="en-US" altLang="en-US"/>
          </a:p>
        </p:txBody>
      </p:sp>
      <p:sp>
        <p:nvSpPr>
          <p:cNvPr id="234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E66DF54-F67F-46A8-A1FF-BB9A19FCC7D0}" type="slidenum">
              <a:rPr lang="en-US" altLang="en-US" smtClean="0"/>
              <a:pPr eaLnBrk="1" hangingPunct="1">
                <a:spcBef>
                  <a:spcPct val="50000"/>
                </a:spcBef>
              </a:pPr>
              <a:t>88</a:t>
            </a:fld>
            <a:endParaRPr lang="en-US" altLang="en-US"/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3073F1B-19BD-4EA5-97D4-5F5848126F52}" type="slidenum">
              <a:rPr lang="en-US" altLang="en-US" smtClean="0"/>
              <a:pPr eaLnBrk="1" hangingPunct="1">
                <a:spcBef>
                  <a:spcPct val="50000"/>
                </a:spcBef>
              </a:pPr>
              <a:t>89</a:t>
            </a:fld>
            <a:endParaRPr lang="en-US" altLang="en-US"/>
          </a:p>
        </p:txBody>
      </p:sp>
      <p:sp>
        <p:nvSpPr>
          <p:cNvPr id="236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6D81E96-74BA-4682-8929-5A4178E44F2B}" type="slidenum">
              <a:rPr lang="en-US" altLang="en-US" smtClean="0"/>
              <a:pPr eaLnBrk="1" hangingPunct="1">
                <a:spcBef>
                  <a:spcPct val="50000"/>
                </a:spcBef>
              </a:pPr>
              <a:t>9</a:t>
            </a:fld>
            <a:endParaRPr lang="en-US" altLang="en-US"/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5405C2A-D164-4EBF-8CF4-2D18674482E8}" type="slidenum">
              <a:rPr lang="en-US" altLang="en-US" smtClean="0"/>
              <a:pPr eaLnBrk="1" hangingPunct="1">
                <a:spcBef>
                  <a:spcPct val="50000"/>
                </a:spcBef>
              </a:pPr>
              <a:t>90</a:t>
            </a:fld>
            <a:endParaRPr lang="en-US" altLang="en-US"/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164F535-AEC4-49E2-907B-82681A41BCE0}" type="slidenum">
              <a:rPr lang="en-US" altLang="en-US" smtClean="0"/>
              <a:pPr eaLnBrk="1" hangingPunct="1">
                <a:spcBef>
                  <a:spcPct val="50000"/>
                </a:spcBef>
              </a:pPr>
              <a:t>91</a:t>
            </a:fld>
            <a:endParaRPr lang="en-US" altLang="en-US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C369C97-FA18-4381-9406-789FA242F253}" type="slidenum">
              <a:rPr lang="en-US" altLang="en-US" smtClean="0"/>
              <a:pPr eaLnBrk="1" hangingPunct="1">
                <a:spcBef>
                  <a:spcPct val="50000"/>
                </a:spcBef>
              </a:pPr>
              <a:t>92</a:t>
            </a:fld>
            <a:endParaRPr lang="en-US" altLang="en-US"/>
          </a:p>
        </p:txBody>
      </p:sp>
      <p:sp>
        <p:nvSpPr>
          <p:cNvPr id="239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7587D27-9741-48C9-86A2-6E61F94D1A17}" type="slidenum">
              <a:rPr lang="en-US" altLang="en-US" smtClean="0"/>
              <a:pPr eaLnBrk="1" hangingPunct="1">
                <a:spcBef>
                  <a:spcPct val="50000"/>
                </a:spcBef>
              </a:pPr>
              <a:t>93</a:t>
            </a:fld>
            <a:endParaRPr lang="en-US" altLang="en-US"/>
          </a:p>
        </p:txBody>
      </p:sp>
      <p:sp>
        <p:nvSpPr>
          <p:cNvPr id="240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9CEE8C2-C2E7-454D-B912-18B2EBB992DC}" type="slidenum">
              <a:rPr lang="en-US" altLang="en-US" smtClean="0"/>
              <a:pPr eaLnBrk="1" hangingPunct="1">
                <a:spcBef>
                  <a:spcPct val="50000"/>
                </a:spcBef>
              </a:pPr>
              <a:t>94</a:t>
            </a:fld>
            <a:endParaRPr lang="en-US" altLang="en-US"/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9CEE8C2-C2E7-454D-B912-18B2EBB992DC}" type="slidenum">
              <a:rPr lang="en-US" altLang="en-US" smtClean="0"/>
              <a:pPr eaLnBrk="1" hangingPunct="1">
                <a:spcBef>
                  <a:spcPct val="50000"/>
                </a:spcBef>
              </a:pPr>
              <a:t>95</a:t>
            </a:fld>
            <a:endParaRPr lang="en-US" altLang="en-US"/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853857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47297D5-03BB-4ECB-B5EB-014BF3D4CB6D}" type="slidenum">
              <a:rPr lang="en-US" altLang="en-US" smtClean="0"/>
              <a:pPr eaLnBrk="1" hangingPunct="1">
                <a:spcBef>
                  <a:spcPct val="50000"/>
                </a:spcBef>
              </a:pPr>
              <a:t>96</a:t>
            </a:fld>
            <a:endParaRPr lang="en-US" altLang="en-US"/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8933E77-7253-4F44-99CC-C7699C12CD39}" type="slidenum">
              <a:rPr lang="en-US" altLang="en-US" smtClean="0"/>
              <a:pPr eaLnBrk="1" hangingPunct="1">
                <a:spcBef>
                  <a:spcPct val="50000"/>
                </a:spcBef>
              </a:pPr>
              <a:t>97</a:t>
            </a:fld>
            <a:endParaRPr lang="en-US" altLang="en-US"/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A7D5513-A4EB-440B-BC82-32A548F2574A}" type="slidenum">
              <a:rPr lang="en-US" altLang="en-US" smtClean="0"/>
              <a:pPr eaLnBrk="1" hangingPunct="1">
                <a:spcBef>
                  <a:spcPct val="50000"/>
                </a:spcBef>
              </a:pPr>
              <a:t>98</a:t>
            </a:fld>
            <a:endParaRPr lang="en-US" altLang="en-US"/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B75284A-1557-4B63-8FDD-28322FF273E5}" type="slidenum">
              <a:rPr lang="en-US" altLang="en-US" smtClean="0"/>
              <a:pPr eaLnBrk="1" hangingPunct="1">
                <a:spcBef>
                  <a:spcPct val="50000"/>
                </a:spcBef>
              </a:pPr>
              <a:t>99</a:t>
            </a:fld>
            <a:endParaRPr lang="en-US" altLang="en-US"/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4ACCED-556A-4D27-8F16-541DEA55C2E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57029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F6C58C-17C5-4F64-B479-0C3510D3FA9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9339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FE8A8-22B9-4AE9-9DFE-04C5FF2F79B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16521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12B21-2655-4189-AB44-6A62D024F921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26202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12B21-2655-4189-AB44-6A62D024F921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2620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12B21-2655-4189-AB44-6A62D024F921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2620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F3744-4F9D-4E33-B915-45C4E09F8FC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304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4ACCED-556A-4D27-8F16-541DEA55C2E6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645587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AA5999-C10F-4FFF-8AE4-B6A85CF4BC4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868965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EF777D9-50D7-4C04-B9A2-FC9813CDAA2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845615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8E85D80-DD99-41A6-BD96-F9FDC86CFB7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41372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603224-2617-45ED-9065-9DBD42FD0CD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05959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A27E9-E9A6-4986-9BC5-98B997EB3336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71186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50E394-3CCF-4D8E-A2B7-B551A2B7F09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09196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8E6E39A-C8A2-49CC-A4A6-F3AD74A07C7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91543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969453-AA58-45E7-876E-33031613FD53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65279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F777D9-50D7-4C04-B9A2-FC9813CDAA2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2612491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3F6C58C-17C5-4F64-B479-0C3510D3FA9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996879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AFE8A8-22B9-4AE9-9DFE-04C5FF2F79B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605787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4ACCED-556A-4D27-8F16-541DEA55C2E6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921458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AA5999-C10F-4FFF-8AE4-B6A85CF4BC4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171159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EF777D9-50D7-4C04-B9A2-FC9813CDAA2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22836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8E85D80-DD99-41A6-BD96-F9FDC86CFB7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927028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603224-2617-45ED-9065-9DBD42FD0CD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40154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A27E9-E9A6-4986-9BC5-98B997EB3336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227279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50E394-3CCF-4D8E-A2B7-B551A2B7F09E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10890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8E6E39A-C8A2-49CC-A4A6-F3AD74A07C7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32803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85D80-DD99-41A6-BD96-F9FDC86CFB7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396826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D969453-AA58-45E7-876E-33031613FD53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343095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3F6C58C-17C5-4F64-B479-0C3510D3FA9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35558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AFE8A8-22B9-4AE9-9DFE-04C5FF2F79B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79730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603224-2617-45ED-9065-9DBD42FD0CD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048959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9A27E9-E9A6-4986-9BC5-98B997EB333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188267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2808141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E6E39A-C8A2-49CC-A4A6-F3AD74A07C7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217557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969453-AA58-45E7-876E-33031613FD5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1662131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3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4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15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6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7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18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>
              <a:solidFill>
                <a:schemeClr val="tx1"/>
              </a:solidFill>
            </a:endParaRPr>
          </a:p>
          <a:p>
            <a:pPr algn="ctr" eaLnBrk="1" hangingPunct="1"/>
            <a:endParaRPr lang="en-US" altLang="en-US" sz="3000">
              <a:solidFill>
                <a:schemeClr val="tx1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>
                <a:solidFill>
                  <a:schemeClr val="tx1"/>
                </a:solidFill>
              </a:rPr>
              <a:pPr algn="r" eaLnBrk="1" hangingPunct="1"/>
              <a:t>‹#›</a:t>
            </a:fld>
            <a:endParaRPr lang="en-CA" altLang="en-US" sz="1400">
              <a:solidFill>
                <a:schemeClr val="tx1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193EE48-ACAA-488B-8E9A-316D9624D3EA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71EE908-934E-40E6-9395-278202907671}" type="slidenum">
              <a:rPr kumimoji="0" lang="en-CA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695642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193EE48-ACAA-488B-8E9A-316D9624D3EA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71EE908-934E-40E6-9395-278202907671}" type="slidenum">
              <a:rPr kumimoji="0" lang="en-CA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99747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FDB06C3F-FCA8-43F5-91FA-2375FBF01E9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2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 w="3810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sz="30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15.xml"/><Relationship Id="rId13" Type="http://schemas.openxmlformats.org/officeDocument/2006/relationships/slide" Target="slide76.xml"/><Relationship Id="rId18" Type="http://schemas.openxmlformats.org/officeDocument/2006/relationships/image" Target="../media/image2.wmf"/><Relationship Id="rId3" Type="http://schemas.openxmlformats.org/officeDocument/2006/relationships/oleObject" Target="../embeddings/oleObject1.bin"/><Relationship Id="rId7" Type="http://schemas.openxmlformats.org/officeDocument/2006/relationships/slide" Target="slide17.xml"/><Relationship Id="rId12" Type="http://schemas.openxmlformats.org/officeDocument/2006/relationships/slide" Target="slide62.xml"/><Relationship Id="rId17" Type="http://schemas.openxmlformats.org/officeDocument/2006/relationships/slide" Target="slide132.xml"/><Relationship Id="rId2" Type="http://schemas.openxmlformats.org/officeDocument/2006/relationships/notesSlide" Target="../notesSlides/notesSlide1.xml"/><Relationship Id="rId16" Type="http://schemas.openxmlformats.org/officeDocument/2006/relationships/slide" Target="slide10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11" Type="http://schemas.openxmlformats.org/officeDocument/2006/relationships/slide" Target="slide35.xml"/><Relationship Id="rId5" Type="http://schemas.openxmlformats.org/officeDocument/2006/relationships/slide" Target="slide2.xml"/><Relationship Id="rId15" Type="http://schemas.openxmlformats.org/officeDocument/2006/relationships/slide" Target="slide101.xml"/><Relationship Id="rId10" Type="http://schemas.openxmlformats.org/officeDocument/2006/relationships/slide" Target="slide28.xml"/><Relationship Id="rId4" Type="http://schemas.openxmlformats.org/officeDocument/2006/relationships/image" Target="../media/image1.wmf"/><Relationship Id="rId9" Type="http://schemas.openxmlformats.org/officeDocument/2006/relationships/slide" Target="slide23.xml"/><Relationship Id="rId14" Type="http://schemas.openxmlformats.org/officeDocument/2006/relationships/slide" Target="slide8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wm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4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35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8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5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5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gif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5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11" Type="http://schemas.openxmlformats.org/officeDocument/2006/relationships/image" Target="../media/image53.png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5.png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14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15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9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wmf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wmf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wmf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wmf"/><Relationship Id="rId11" Type="http://schemas.openxmlformats.org/officeDocument/2006/relationships/image" Target="../media/image22.jpeg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jpe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jpe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jpe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7" Type="http://schemas.openxmlformats.org/officeDocument/2006/relationships/image" Target="../media/image7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eg"/><Relationship Id="rId4" Type="http://schemas.openxmlformats.org/officeDocument/2006/relationships/image" Target="../media/image42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30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30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30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30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image" Target="../media/image32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33.png"/><Relationship Id="rId4" Type="http://schemas.openxmlformats.org/officeDocument/2006/relationships/image" Target="../media/image34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image" Target="../media/image14.wmf"/><Relationship Id="rId7" Type="http://schemas.openxmlformats.org/officeDocument/2006/relationships/image" Target="../media/image18.wmf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10" Type="http://schemas.openxmlformats.org/officeDocument/2006/relationships/image" Target="../media/image21.wmf"/><Relationship Id="rId4" Type="http://schemas.openxmlformats.org/officeDocument/2006/relationships/image" Target="../media/image15.wmf"/><Relationship Id="rId9" Type="http://schemas.openxmlformats.org/officeDocument/2006/relationships/image" Target="../media/image20.wmf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w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wmf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wmf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w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.wmf"/><Relationship Id="rId4" Type="http://schemas.openxmlformats.org/officeDocument/2006/relationships/image" Target="../media/image49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gif"/><Relationship Id="rId4" Type="http://schemas.openxmlformats.org/officeDocument/2006/relationships/image" Target="../media/image6.w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w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w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wmf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w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w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w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7" Type="http://schemas.openxmlformats.org/officeDocument/2006/relationships/image" Target="../media/image50.wm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jpeg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gif"/><Relationship Id="rId4" Type="http://schemas.openxmlformats.org/officeDocument/2006/relationships/image" Target="../media/image50.w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w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wmf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/>
              <a:t>Network Flow &amp; </a:t>
            </a:r>
            <a:br>
              <a:rPr lang="en-US" altLang="en-US"/>
            </a:br>
            <a:r>
              <a:rPr lang="en-US" altLang="en-US"/>
              <a:t>Linear Programming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6096000"/>
            <a:ext cx="6400800" cy="685800"/>
          </a:xfrm>
        </p:spPr>
        <p:txBody>
          <a:bodyPr/>
          <a:lstStyle/>
          <a:p>
            <a:pPr eaLnBrk="1" hangingPunct="1"/>
            <a:r>
              <a:rPr lang="en-US" altLang="en-US" b="1">
                <a:solidFill>
                  <a:schemeClr val="tx2"/>
                </a:solidFill>
              </a:rPr>
              <a:t>Jeff Edmonds York University</a:t>
            </a:r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5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55" name="WordArt 7"/>
          <p:cNvSpPr>
            <a:spLocks noChangeArrowheads="1" noChangeShapeType="1" noTextEdit="1"/>
          </p:cNvSpPr>
          <p:nvPr/>
        </p:nvSpPr>
        <p:spPr bwMode="auto">
          <a:xfrm>
            <a:off x="457200" y="2286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sp>
        <p:nvSpPr>
          <p:cNvPr id="2056" name="Text Box 16"/>
          <p:cNvSpPr txBox="1">
            <a:spLocks noChangeArrowheads="1"/>
          </p:cNvSpPr>
          <p:nvPr/>
        </p:nvSpPr>
        <p:spPr bwMode="auto">
          <a:xfrm>
            <a:off x="5654675" y="2081213"/>
            <a:ext cx="3031599" cy="4093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 dirty="0">
                <a:hlinkClick r:id="rId5" action="ppaction://hlinksldjump"/>
              </a:rPr>
              <a:t>Optimization Problems</a:t>
            </a:r>
            <a:endParaRPr lang="en-US" altLang="en-US" sz="2000" dirty="0"/>
          </a:p>
          <a:p>
            <a:pPr eaLnBrk="1" hangingPunct="1"/>
            <a:r>
              <a:rPr lang="en-US" altLang="en-US" sz="2000" dirty="0">
                <a:hlinkClick r:id="rId6" action="ppaction://hlinksldjump"/>
              </a:rPr>
              <a:t>Network Flow </a:t>
            </a:r>
            <a:r>
              <a:rPr lang="en-US" altLang="en-US" sz="2000" dirty="0" err="1">
                <a:hlinkClick r:id="rId6" action="ppaction://hlinksldjump"/>
              </a:rPr>
              <a:t>Def</a:t>
            </a:r>
            <a:r>
              <a:rPr lang="en-US" altLang="en-US" sz="2000" baseline="30000" dirty="0" err="1">
                <a:hlinkClick r:id="rId6" action="ppaction://hlinksldjump"/>
              </a:rPr>
              <a:t>n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7" action="ppaction://hlinksldjump"/>
              </a:rPr>
              <a:t>Simple Example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8" action="ppaction://hlinksldjump"/>
              </a:rPr>
              <a:t>Application: Matching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9" action="ppaction://hlinksldjump"/>
              </a:rPr>
              <a:t>Flow Strategy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0" action="ppaction://hlinksldjump"/>
              </a:rPr>
              <a:t>Hill Climbing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1" action="ppaction://hlinksldjump"/>
              </a:rPr>
              <a:t>Augmenting Flow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2" action="ppaction://hlinksldjump"/>
              </a:rPr>
              <a:t>Primal-Dual Hill Climbing</a:t>
            </a:r>
            <a:endParaRPr lang="en-US" altLang="en-US" sz="2000" dirty="0"/>
          </a:p>
          <a:p>
            <a:pPr eaLnBrk="1" hangingPunct="1"/>
            <a:r>
              <a:rPr lang="en-US" altLang="en-US" sz="2000" dirty="0">
                <a:hlinkClick r:id="rId13" action="ppaction://hlinksldjump"/>
              </a:rPr>
              <a:t>Min Cut</a:t>
            </a:r>
            <a:endParaRPr lang="en-US" altLang="en-US" sz="2000" dirty="0"/>
          </a:p>
          <a:p>
            <a:pPr eaLnBrk="1" hangingPunct="1"/>
            <a:r>
              <a:rPr lang="en-US" altLang="en-US" sz="2000" dirty="0">
                <a:hlinkClick r:id="rId14" action="ppaction://hlinksldjump"/>
              </a:rPr>
              <a:t>Max Flow = Min Cut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5" action="ppaction://hlinksldjump"/>
              </a:rPr>
              <a:t>Application Matching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6" action="ppaction://hlinksldjump"/>
              </a:rPr>
              <a:t>Running Time</a:t>
            </a:r>
            <a:endParaRPr lang="en-US" altLang="en-US" sz="2000" baseline="30000" dirty="0"/>
          </a:p>
          <a:p>
            <a:pPr eaLnBrk="1" hangingPunct="1"/>
            <a:r>
              <a:rPr lang="en-US" altLang="en-US" sz="2000" dirty="0">
                <a:hlinkClick r:id="rId17" action="ppaction://hlinksldjump"/>
              </a:rPr>
              <a:t>Linear Programming</a:t>
            </a:r>
            <a:endParaRPr lang="en-US" altLang="en-US" sz="2000" baseline="30000" dirty="0"/>
          </a:p>
        </p:txBody>
      </p:sp>
      <p:pic>
        <p:nvPicPr>
          <p:cNvPr id="2057" name="Picture 17" descr="j0233004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965325"/>
            <a:ext cx="3754438" cy="390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2514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2516" name="Picture 4" descr="j019873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5181600"/>
            <a:ext cx="1473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127500" y="4343400"/>
            <a:ext cx="215900" cy="1371600"/>
            <a:chOff x="2600" y="2824"/>
            <a:chExt cx="0" cy="728"/>
          </a:xfrm>
        </p:grpSpPr>
        <p:sp>
          <p:nvSpPr>
            <p:cNvPr id="11272" name="Line 6"/>
            <p:cNvSpPr>
              <a:spLocks noChangeShapeType="1"/>
            </p:cNvSpPr>
            <p:nvPr/>
          </p:nvSpPr>
          <p:spPr bwMode="auto">
            <a:xfrm>
              <a:off x="2600" y="2824"/>
              <a:ext cx="0" cy="336"/>
            </a:xfrm>
            <a:prstGeom prst="line">
              <a:avLst/>
            </a:prstGeom>
            <a:noFill/>
            <a:ln w="889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1273" name="Line 7"/>
            <p:cNvSpPr>
              <a:spLocks noChangeShapeType="1"/>
            </p:cNvSpPr>
            <p:nvPr/>
          </p:nvSpPr>
          <p:spPr bwMode="auto">
            <a:xfrm flipV="1">
              <a:off x="2600" y="3216"/>
              <a:ext cx="0" cy="336"/>
            </a:xfrm>
            <a:prstGeom prst="line">
              <a:avLst/>
            </a:prstGeom>
            <a:noFill/>
            <a:ln w="889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832520" name="Rectangle 8"/>
          <p:cNvSpPr>
            <a:spLocks noChangeArrowheads="1"/>
          </p:cNvSpPr>
          <p:nvPr/>
        </p:nvSpPr>
        <p:spPr bwMode="auto">
          <a:xfrm>
            <a:off x="6019800" y="2438400"/>
            <a:ext cx="22349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dirty="0"/>
              <a:t>Some texts:</a:t>
            </a:r>
          </a:p>
          <a:p>
            <a:pPr eaLnBrk="1" hangingPunct="1">
              <a:buFontTx/>
              <a:buNone/>
            </a:pPr>
            <a:r>
              <a:rPr lang="en-US" altLang="en-US" sz="2800" i="1" dirty="0"/>
              <a:t>F</a:t>
            </a:r>
            <a:r>
              <a:rPr lang="en-US" altLang="en-US" sz="2800" baseline="-25000" dirty="0"/>
              <a:t>&lt;</a:t>
            </a:r>
            <a:r>
              <a:rPr lang="en-US" altLang="en-US" sz="2800" i="1" baseline="-25000" dirty="0" err="1"/>
              <a:t>u</a:t>
            </a:r>
            <a:r>
              <a:rPr lang="en-US" altLang="en-US" sz="2800" baseline="-25000" dirty="0" err="1"/>
              <a:t>,</a:t>
            </a:r>
            <a:r>
              <a:rPr lang="en-US" altLang="en-US" sz="2800" i="1" baseline="-25000" dirty="0" err="1"/>
              <a:t>v</a:t>
            </a:r>
            <a:r>
              <a:rPr lang="en-US" altLang="en-US" sz="2800" baseline="-25000" dirty="0"/>
              <a:t>&gt;</a:t>
            </a:r>
            <a:r>
              <a:rPr lang="en-US" altLang="en-US" sz="2800" dirty="0"/>
              <a:t> </a:t>
            </a:r>
            <a:r>
              <a:rPr lang="en-US" altLang="en-US" sz="2800" dirty="0">
                <a:sym typeface="Symbol" pitchFamily="18" charset="2"/>
              </a:rPr>
              <a:t>= -</a:t>
            </a:r>
            <a:r>
              <a:rPr lang="en-US" altLang="en-US" sz="2800" i="1" dirty="0"/>
              <a:t>F</a:t>
            </a:r>
            <a:r>
              <a:rPr lang="en-US" altLang="en-US" sz="2800" baseline="-25000" dirty="0"/>
              <a:t>&lt;</a:t>
            </a:r>
            <a:r>
              <a:rPr lang="en-US" altLang="en-US" sz="2800" i="1" baseline="-25000" dirty="0" err="1"/>
              <a:t>v</a:t>
            </a:r>
            <a:r>
              <a:rPr lang="en-US" altLang="en-US" sz="2800" baseline="-25000" dirty="0" err="1"/>
              <a:t>,</a:t>
            </a:r>
            <a:r>
              <a:rPr lang="en-US" altLang="en-US" sz="2800" i="1" baseline="-25000" dirty="0" err="1"/>
              <a:t>u</a:t>
            </a:r>
            <a:r>
              <a:rPr lang="en-US" altLang="en-US" sz="2800" baseline="-25000" dirty="0"/>
              <a:t>&gt;</a:t>
            </a:r>
            <a:endParaRPr lang="en-US" altLang="en-US" sz="2800" dirty="0"/>
          </a:p>
        </p:txBody>
      </p:sp>
      <p:sp>
        <p:nvSpPr>
          <p:cNvPr id="1127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20F53CE3-BAE0-116A-0F0A-299F04130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81000"/>
            <a:ext cx="937260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chemeClr val="accent1"/>
                </a:solidFill>
                <a:latin typeface="+mj-lt"/>
              </a:rPr>
              <a:t>Solution:</a:t>
            </a:r>
            <a:r>
              <a:rPr lang="en-US" altLang="en-US" sz="2800" dirty="0">
                <a:latin typeface="+mj-lt"/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dirty="0">
                <a:latin typeface="+mj-lt"/>
              </a:rPr>
              <a:t>The amount of flow </a:t>
            </a:r>
            <a:r>
              <a:rPr lang="en-US" altLang="en-US" i="1" dirty="0">
                <a:latin typeface="+mj-lt"/>
              </a:rPr>
              <a:t>F</a:t>
            </a:r>
            <a:r>
              <a:rPr lang="en-US" altLang="en-US" baseline="-25000" dirty="0">
                <a:latin typeface="+mj-lt"/>
              </a:rPr>
              <a:t>&lt;</a:t>
            </a:r>
            <a:r>
              <a:rPr lang="en-US" altLang="en-US" i="1" baseline="-25000" dirty="0" err="1">
                <a:latin typeface="+mj-lt"/>
              </a:rPr>
              <a:t>u</a:t>
            </a:r>
            <a:r>
              <a:rPr lang="en-US" altLang="en-US" baseline="-25000" dirty="0" err="1">
                <a:latin typeface="+mj-lt"/>
              </a:rPr>
              <a:t>,</a:t>
            </a:r>
            <a:r>
              <a:rPr lang="en-US" altLang="en-US" i="1" baseline="-25000" dirty="0" err="1">
                <a:latin typeface="+mj-lt"/>
              </a:rPr>
              <a:t>v</a:t>
            </a:r>
            <a:r>
              <a:rPr lang="en-US" altLang="en-US" baseline="-25000" dirty="0">
                <a:latin typeface="+mj-lt"/>
              </a:rPr>
              <a:t>&gt;</a:t>
            </a:r>
            <a:r>
              <a:rPr lang="en-US" altLang="en-US" dirty="0">
                <a:latin typeface="+mj-lt"/>
              </a:rPr>
              <a:t> L/sec through each edge.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>
                <a:latin typeface="+mj-lt"/>
              </a:rPr>
              <a:t>Flow can’t exceed capacity i.e. </a:t>
            </a:r>
            <a:r>
              <a:rPr lang="en-US" altLang="en-US" i="1" dirty="0">
                <a:latin typeface="+mj-lt"/>
              </a:rPr>
              <a:t>F</a:t>
            </a:r>
            <a:r>
              <a:rPr lang="en-US" altLang="en-US" baseline="-25000" dirty="0">
                <a:latin typeface="+mj-lt"/>
              </a:rPr>
              <a:t>&lt;</a:t>
            </a:r>
            <a:r>
              <a:rPr lang="en-US" altLang="en-US" i="1" baseline="-25000" dirty="0" err="1">
                <a:latin typeface="+mj-lt"/>
              </a:rPr>
              <a:t>u</a:t>
            </a:r>
            <a:r>
              <a:rPr lang="en-US" altLang="en-US" baseline="-25000" dirty="0" err="1">
                <a:latin typeface="+mj-lt"/>
              </a:rPr>
              <a:t>,</a:t>
            </a:r>
            <a:r>
              <a:rPr lang="en-US" altLang="en-US" i="1" baseline="-25000" dirty="0" err="1">
                <a:latin typeface="+mj-lt"/>
              </a:rPr>
              <a:t>v</a:t>
            </a:r>
            <a:r>
              <a:rPr lang="en-US" altLang="en-US" baseline="-25000" dirty="0">
                <a:latin typeface="+mj-lt"/>
              </a:rPr>
              <a:t>&gt;</a:t>
            </a:r>
            <a:r>
              <a:rPr lang="en-US" altLang="en-US" dirty="0">
                <a:latin typeface="+mj-lt"/>
              </a:rPr>
              <a:t> </a:t>
            </a:r>
            <a:r>
              <a:rPr lang="en-US" altLang="en-US" dirty="0">
                <a:latin typeface="+mj-lt"/>
                <a:sym typeface="Symbol" pitchFamily="18" charset="2"/>
              </a:rPr>
              <a:t></a:t>
            </a:r>
            <a:r>
              <a:rPr lang="en-US" altLang="en-US" dirty="0">
                <a:latin typeface="+mj-lt"/>
              </a:rPr>
              <a:t> </a:t>
            </a:r>
            <a:r>
              <a:rPr lang="en-US" altLang="en-US" i="1" dirty="0">
                <a:latin typeface="+mj-lt"/>
              </a:rPr>
              <a:t>c</a:t>
            </a:r>
            <a:r>
              <a:rPr lang="en-US" altLang="en-US" baseline="-25000" dirty="0">
                <a:latin typeface="+mj-lt"/>
              </a:rPr>
              <a:t>&lt;</a:t>
            </a:r>
            <a:r>
              <a:rPr lang="en-US" altLang="en-US" i="1" baseline="-25000" dirty="0" err="1">
                <a:latin typeface="+mj-lt"/>
              </a:rPr>
              <a:t>u</a:t>
            </a:r>
            <a:r>
              <a:rPr lang="en-US" altLang="en-US" baseline="-25000" dirty="0" err="1">
                <a:latin typeface="+mj-lt"/>
              </a:rPr>
              <a:t>,</a:t>
            </a:r>
            <a:r>
              <a:rPr lang="en-US" altLang="en-US" i="1" baseline="-25000" dirty="0" err="1">
                <a:latin typeface="+mj-lt"/>
              </a:rPr>
              <a:t>v</a:t>
            </a:r>
            <a:r>
              <a:rPr lang="en-US" altLang="en-US" baseline="-25000" dirty="0">
                <a:latin typeface="+mj-lt"/>
              </a:rPr>
              <a:t>&gt;</a:t>
            </a:r>
            <a:r>
              <a:rPr lang="en-US" altLang="en-US" dirty="0">
                <a:latin typeface="+mj-lt"/>
              </a:rPr>
              <a:t> L/sec.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>
                <a:latin typeface="+mj-lt"/>
              </a:rPr>
              <a:t>Unidirectional flow</a:t>
            </a:r>
          </a:p>
          <a:p>
            <a:pPr lvl="2" eaLnBrk="1" hangingPunct="1">
              <a:buFontTx/>
              <a:buNone/>
            </a:pPr>
            <a:r>
              <a:rPr lang="en-US" altLang="en-US" sz="2800" i="1" dirty="0">
                <a:latin typeface="+mj-lt"/>
              </a:rPr>
              <a:t>F</a:t>
            </a:r>
            <a:r>
              <a:rPr lang="en-US" altLang="en-US" sz="2800" baseline="-25000" dirty="0">
                <a:latin typeface="+mj-lt"/>
              </a:rPr>
              <a:t>&lt;</a:t>
            </a:r>
            <a:r>
              <a:rPr lang="en-US" altLang="en-US" sz="2800" i="1" baseline="-25000" dirty="0" err="1">
                <a:latin typeface="+mj-lt"/>
              </a:rPr>
              <a:t>u</a:t>
            </a:r>
            <a:r>
              <a:rPr lang="en-US" altLang="en-US" sz="2800" baseline="-25000" dirty="0" err="1">
                <a:latin typeface="+mj-lt"/>
              </a:rPr>
              <a:t>,</a:t>
            </a:r>
            <a:r>
              <a:rPr lang="en-US" altLang="en-US" sz="2800" i="1" baseline="-25000" dirty="0" err="1">
                <a:latin typeface="+mj-lt"/>
              </a:rPr>
              <a:t>v</a:t>
            </a:r>
            <a:r>
              <a:rPr lang="en-US" altLang="en-US" sz="2800" baseline="-25000" dirty="0">
                <a:latin typeface="+mj-lt"/>
              </a:rPr>
              <a:t>&gt;</a:t>
            </a:r>
            <a:r>
              <a:rPr lang="en-US" altLang="en-US" sz="2800" dirty="0">
                <a:latin typeface="+mj-lt"/>
              </a:rPr>
              <a:t> </a:t>
            </a:r>
            <a:r>
              <a:rPr lang="en-US" altLang="en-US" sz="2800" dirty="0">
                <a:latin typeface="+mj-lt"/>
                <a:sym typeface="Symbol" pitchFamily="18" charset="2"/>
              </a:rPr>
              <a:t></a:t>
            </a:r>
            <a:r>
              <a:rPr lang="en-US" altLang="en-US" sz="2800" dirty="0">
                <a:latin typeface="+mj-lt"/>
              </a:rPr>
              <a:t> 0  and </a:t>
            </a:r>
            <a:r>
              <a:rPr lang="en-US" altLang="en-US" sz="2800" i="1" dirty="0">
                <a:latin typeface="+mj-lt"/>
              </a:rPr>
              <a:t>F</a:t>
            </a:r>
            <a:r>
              <a:rPr lang="en-US" altLang="en-US" sz="2800" baseline="-25000" dirty="0">
                <a:latin typeface="+mj-lt"/>
              </a:rPr>
              <a:t>&lt;</a:t>
            </a:r>
            <a:r>
              <a:rPr lang="en-US" altLang="en-US" sz="2800" i="1" baseline="-25000" dirty="0" err="1">
                <a:latin typeface="+mj-lt"/>
              </a:rPr>
              <a:t>v</a:t>
            </a:r>
            <a:r>
              <a:rPr lang="en-US" altLang="en-US" sz="2800" baseline="-25000" dirty="0" err="1">
                <a:latin typeface="+mj-lt"/>
              </a:rPr>
              <a:t>,</a:t>
            </a:r>
            <a:r>
              <a:rPr lang="en-US" altLang="en-US" sz="2800" i="1" baseline="-25000" dirty="0" err="1">
                <a:latin typeface="+mj-lt"/>
              </a:rPr>
              <a:t>u</a:t>
            </a:r>
            <a:r>
              <a:rPr lang="en-US" altLang="en-US" sz="2800" baseline="-25000" dirty="0">
                <a:latin typeface="+mj-lt"/>
              </a:rPr>
              <a:t>&gt;</a:t>
            </a:r>
            <a:r>
              <a:rPr lang="en-US" altLang="en-US" sz="2800" dirty="0">
                <a:latin typeface="+mj-lt"/>
              </a:rPr>
              <a:t> = 0</a:t>
            </a:r>
          </a:p>
          <a:p>
            <a:pPr lvl="2" eaLnBrk="1" hangingPunct="1">
              <a:buFontTx/>
              <a:buNone/>
            </a:pPr>
            <a:r>
              <a:rPr lang="en-US" altLang="en-US" sz="2800" dirty="0">
                <a:latin typeface="+mj-lt"/>
              </a:rPr>
              <a:t>                 or</a:t>
            </a:r>
          </a:p>
          <a:p>
            <a:pPr lvl="2" eaLnBrk="1" hangingPunct="1">
              <a:buFontTx/>
              <a:buNone/>
            </a:pPr>
            <a:r>
              <a:rPr lang="en-US" altLang="en-US" sz="2800" i="1" dirty="0">
                <a:latin typeface="+mj-lt"/>
              </a:rPr>
              <a:t>F</a:t>
            </a:r>
            <a:r>
              <a:rPr lang="en-US" altLang="en-US" sz="2800" baseline="-25000" dirty="0">
                <a:latin typeface="+mj-lt"/>
              </a:rPr>
              <a:t>&lt;</a:t>
            </a:r>
            <a:r>
              <a:rPr lang="en-US" altLang="en-US" sz="2800" i="1" baseline="-25000" dirty="0" err="1">
                <a:latin typeface="+mj-lt"/>
              </a:rPr>
              <a:t>u</a:t>
            </a:r>
            <a:r>
              <a:rPr lang="en-US" altLang="en-US" sz="2800" baseline="-25000" dirty="0" err="1">
                <a:latin typeface="+mj-lt"/>
              </a:rPr>
              <a:t>,</a:t>
            </a:r>
            <a:r>
              <a:rPr lang="en-US" altLang="en-US" sz="2800" i="1" baseline="-25000" dirty="0" err="1">
                <a:latin typeface="+mj-lt"/>
              </a:rPr>
              <a:t>v</a:t>
            </a:r>
            <a:r>
              <a:rPr lang="en-US" altLang="en-US" sz="2800" baseline="-25000" dirty="0">
                <a:latin typeface="+mj-lt"/>
              </a:rPr>
              <a:t>&gt;</a:t>
            </a:r>
            <a:r>
              <a:rPr lang="en-US" altLang="en-US" sz="2800" dirty="0">
                <a:latin typeface="+mj-lt"/>
              </a:rPr>
              <a:t> = 0  and </a:t>
            </a:r>
            <a:r>
              <a:rPr lang="en-US" altLang="en-US" sz="2800" i="1" dirty="0">
                <a:latin typeface="+mj-lt"/>
              </a:rPr>
              <a:t>F</a:t>
            </a:r>
            <a:r>
              <a:rPr lang="en-US" altLang="en-US" sz="2800" baseline="-25000" dirty="0">
                <a:latin typeface="+mj-lt"/>
              </a:rPr>
              <a:t>&lt;</a:t>
            </a:r>
            <a:r>
              <a:rPr lang="en-US" altLang="en-US" sz="2800" i="1" baseline="-25000" dirty="0" err="1">
                <a:latin typeface="+mj-lt"/>
              </a:rPr>
              <a:t>v</a:t>
            </a:r>
            <a:r>
              <a:rPr lang="en-US" altLang="en-US" sz="2800" baseline="-25000" dirty="0" err="1">
                <a:latin typeface="+mj-lt"/>
              </a:rPr>
              <a:t>,</a:t>
            </a:r>
            <a:r>
              <a:rPr lang="en-US" altLang="en-US" sz="2800" i="1" baseline="-25000" dirty="0" err="1">
                <a:latin typeface="+mj-lt"/>
              </a:rPr>
              <a:t>u</a:t>
            </a:r>
            <a:r>
              <a:rPr lang="en-US" altLang="en-US" sz="2800" baseline="-25000" dirty="0">
                <a:latin typeface="+mj-lt"/>
              </a:rPr>
              <a:t>&gt;</a:t>
            </a:r>
            <a:r>
              <a:rPr lang="en-US" altLang="en-US" sz="2800" dirty="0">
                <a:latin typeface="+mj-lt"/>
              </a:rPr>
              <a:t> </a:t>
            </a:r>
            <a:r>
              <a:rPr lang="en-US" altLang="en-US" sz="2800" dirty="0">
                <a:latin typeface="+mj-lt"/>
                <a:sym typeface="Symbol" pitchFamily="18" charset="2"/>
              </a:rPr>
              <a:t></a:t>
            </a:r>
            <a:r>
              <a:rPr lang="en-US" altLang="en-US" sz="2800" dirty="0">
                <a:latin typeface="+mj-lt"/>
              </a:rPr>
              <a:t> 0</a:t>
            </a:r>
          </a:p>
          <a:p>
            <a:pPr lvl="1" eaLnBrk="1" hangingPunct="1">
              <a:buFontTx/>
              <a:buChar char="•"/>
            </a:pPr>
            <a:endParaRPr lang="en-US" altLang="en-US" dirty="0"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2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2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2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2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32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32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520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2"/>
          <p:cNvSpPr txBox="1">
            <a:spLocks noChangeArrowheads="1"/>
          </p:cNvSpPr>
          <p:nvPr/>
        </p:nvSpPr>
        <p:spPr bwMode="auto">
          <a:xfrm>
            <a:off x="0" y="381000"/>
            <a:ext cx="88392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Theorem: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For all Networks   Max</a:t>
            </a:r>
            <a:r>
              <a:rPr lang="en-US" altLang="en-US" sz="3200" i="1" baseline="-25000"/>
              <a:t>F</a:t>
            </a:r>
            <a:r>
              <a:rPr lang="en-US" altLang="en-US" sz="3200"/>
              <a:t> rate(</a:t>
            </a:r>
            <a:r>
              <a:rPr lang="en-US" altLang="en-US" sz="3200" i="1"/>
              <a:t>F</a:t>
            </a:r>
            <a:r>
              <a:rPr lang="en-US" altLang="en-US" sz="3200"/>
              <a:t>) = Min</a:t>
            </a:r>
            <a:r>
              <a:rPr lang="en-US" altLang="en-US" sz="3200" i="1" baseline="-25000"/>
              <a:t>C</a:t>
            </a:r>
            <a:r>
              <a:rPr lang="en-US" altLang="en-US" sz="3200" i="1"/>
              <a:t> </a:t>
            </a:r>
            <a:r>
              <a:rPr lang="en-US" altLang="en-US" sz="3200"/>
              <a:t>cap(</a:t>
            </a:r>
            <a:r>
              <a:rPr lang="en-US" altLang="en-US" sz="3200" i="1"/>
              <a:t>C</a:t>
            </a:r>
            <a:r>
              <a:rPr lang="en-US" altLang="en-US" sz="3200"/>
              <a:t>)</a:t>
            </a:r>
          </a:p>
          <a:p>
            <a:pPr eaLnBrk="1" hangingPunct="1"/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/>
              <a:t> </a:t>
            </a:r>
            <a:r>
              <a:rPr lang="en-US" altLang="en-US" sz="3000" i="1"/>
              <a:t>F</a:t>
            </a:r>
            <a:r>
              <a:rPr lang="en-US" altLang="en-US" sz="3000"/>
              <a:t>,</a:t>
            </a:r>
            <a:r>
              <a:rPr lang="en-US" altLang="en-US" sz="3000" i="1"/>
              <a:t>C</a:t>
            </a:r>
            <a:r>
              <a:rPr lang="en-US" altLang="en-US" sz="3000"/>
              <a:t>    rate(</a:t>
            </a:r>
            <a:r>
              <a:rPr lang="en-US" altLang="en-US" sz="3000" i="1"/>
              <a:t>F</a:t>
            </a:r>
            <a:r>
              <a:rPr lang="en-US" altLang="en-US" sz="3000"/>
              <a:t>) </a:t>
            </a:r>
            <a:r>
              <a:rPr lang="en-US" altLang="en-US" sz="3000">
                <a:sym typeface="Symbol" pitchFamily="18" charset="2"/>
              </a:rPr>
              <a:t></a:t>
            </a:r>
            <a:r>
              <a:rPr lang="en-US" altLang="en-US" sz="3000"/>
              <a:t>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</p:txBody>
      </p:sp>
      <p:sp>
        <p:nvSpPr>
          <p:cNvPr id="9523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95236" name="Group 4"/>
          <p:cNvGrpSpPr>
            <a:grpSpLocks/>
          </p:cNvGrpSpPr>
          <p:nvPr/>
        </p:nvGrpSpPr>
        <p:grpSpPr bwMode="auto">
          <a:xfrm>
            <a:off x="1066800" y="4343400"/>
            <a:ext cx="5867400" cy="2435225"/>
            <a:chOff x="336" y="2112"/>
            <a:chExt cx="4512" cy="2158"/>
          </a:xfrm>
        </p:grpSpPr>
        <p:pic>
          <p:nvPicPr>
            <p:cNvPr id="95242" name="Picture 5" descr="in00202_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448"/>
              <a:ext cx="1872" cy="1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3" name="Line 6"/>
            <p:cNvSpPr>
              <a:spLocks noChangeShapeType="1"/>
            </p:cNvSpPr>
            <p:nvPr/>
          </p:nvSpPr>
          <p:spPr bwMode="auto">
            <a:xfrm>
              <a:off x="2608" y="2688"/>
              <a:ext cx="0" cy="288"/>
            </a:xfrm>
            <a:prstGeom prst="line">
              <a:avLst/>
            </a:prstGeom>
            <a:noFill/>
            <a:ln w="508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95244" name="Group 7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95273" name="Group 8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95276" name="AutoShape 9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7" name="Freeform 10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8" name="Freeform 11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9" name="Freeform 12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0" name="Freeform 13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1" name="Freeform 14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2" name="Freeform 15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3" name="Freeform 16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4" name="Freeform 17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5" name="Freeform 18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6" name="Freeform 19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7" name="Freeform 20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8" name="Freeform 21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9" name="Freeform 22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0" name="Freeform 23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1" name="Freeform 24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2" name="Freeform 25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3" name="Freeform 26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4" name="Freeform 27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5" name="Freeform 28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6" name="Freeform 29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7" name="Freeform 30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8" name="Freeform 31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95274" name="Picture 32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5275" name="Picture 33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5245" name="Group 34"/>
            <p:cNvGrpSpPr>
              <a:grpSpLocks/>
            </p:cNvGrpSpPr>
            <p:nvPr/>
          </p:nvGrpSpPr>
          <p:grpSpPr bwMode="auto">
            <a:xfrm>
              <a:off x="816" y="3216"/>
              <a:ext cx="387" cy="384"/>
              <a:chOff x="4172" y="1655"/>
              <a:chExt cx="579" cy="571"/>
            </a:xfrm>
          </p:grpSpPr>
          <p:sp>
            <p:nvSpPr>
              <p:cNvPr id="95263" name="Freeform 35"/>
              <p:cNvSpPr>
                <a:spLocks/>
              </p:cNvSpPr>
              <p:nvPr/>
            </p:nvSpPr>
            <p:spPr bwMode="auto">
              <a:xfrm flipH="1">
                <a:off x="4383" y="1860"/>
                <a:ext cx="338" cy="247"/>
              </a:xfrm>
              <a:custGeom>
                <a:avLst/>
                <a:gdLst>
                  <a:gd name="T0" fmla="*/ 0 w 676"/>
                  <a:gd name="T1" fmla="*/ 2 h 493"/>
                  <a:gd name="T2" fmla="*/ 1 w 676"/>
                  <a:gd name="T3" fmla="*/ 0 h 493"/>
                  <a:gd name="T4" fmla="*/ 2 w 676"/>
                  <a:gd name="T5" fmla="*/ 0 h 493"/>
                  <a:gd name="T6" fmla="*/ 3 w 676"/>
                  <a:gd name="T7" fmla="*/ 1 h 493"/>
                  <a:gd name="T8" fmla="*/ 3 w 676"/>
                  <a:gd name="T9" fmla="*/ 2 h 493"/>
                  <a:gd name="T10" fmla="*/ 2 w 676"/>
                  <a:gd name="T11" fmla="*/ 2 h 493"/>
                  <a:gd name="T12" fmla="*/ 1 w 676"/>
                  <a:gd name="T13" fmla="*/ 2 h 493"/>
                  <a:gd name="T14" fmla="*/ 0 w 676"/>
                  <a:gd name="T15" fmla="*/ 2 h 493"/>
                  <a:gd name="T16" fmla="*/ 0 w 676"/>
                  <a:gd name="T17" fmla="*/ 2 h 4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6"/>
                  <a:gd name="T28" fmla="*/ 0 h 493"/>
                  <a:gd name="T29" fmla="*/ 676 w 676"/>
                  <a:gd name="T30" fmla="*/ 493 h 4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6" h="493">
                    <a:moveTo>
                      <a:pt x="0" y="322"/>
                    </a:moveTo>
                    <a:lnTo>
                      <a:pt x="222" y="0"/>
                    </a:lnTo>
                    <a:lnTo>
                      <a:pt x="380" y="0"/>
                    </a:lnTo>
                    <a:lnTo>
                      <a:pt x="676" y="220"/>
                    </a:lnTo>
                    <a:lnTo>
                      <a:pt x="672" y="289"/>
                    </a:lnTo>
                    <a:lnTo>
                      <a:pt x="500" y="426"/>
                    </a:lnTo>
                    <a:lnTo>
                      <a:pt x="132" y="493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C99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4" name="Freeform 36"/>
              <p:cNvSpPr>
                <a:spLocks/>
              </p:cNvSpPr>
              <p:nvPr/>
            </p:nvSpPr>
            <p:spPr bwMode="auto">
              <a:xfrm flipH="1">
                <a:off x="4172" y="1655"/>
                <a:ext cx="395" cy="336"/>
              </a:xfrm>
              <a:custGeom>
                <a:avLst/>
                <a:gdLst>
                  <a:gd name="T0" fmla="*/ 1 w 789"/>
                  <a:gd name="T1" fmla="*/ 1 h 671"/>
                  <a:gd name="T2" fmla="*/ 1 w 789"/>
                  <a:gd name="T3" fmla="*/ 1 h 671"/>
                  <a:gd name="T4" fmla="*/ 1 w 789"/>
                  <a:gd name="T5" fmla="*/ 1 h 671"/>
                  <a:gd name="T6" fmla="*/ 1 w 789"/>
                  <a:gd name="T7" fmla="*/ 1 h 671"/>
                  <a:gd name="T8" fmla="*/ 1 w 789"/>
                  <a:gd name="T9" fmla="*/ 1 h 671"/>
                  <a:gd name="T10" fmla="*/ 1 w 789"/>
                  <a:gd name="T11" fmla="*/ 1 h 671"/>
                  <a:gd name="T12" fmla="*/ 2 w 789"/>
                  <a:gd name="T13" fmla="*/ 1 h 671"/>
                  <a:gd name="T14" fmla="*/ 2 w 789"/>
                  <a:gd name="T15" fmla="*/ 1 h 671"/>
                  <a:gd name="T16" fmla="*/ 2 w 789"/>
                  <a:gd name="T17" fmla="*/ 1 h 671"/>
                  <a:gd name="T18" fmla="*/ 3 w 789"/>
                  <a:gd name="T19" fmla="*/ 1 h 671"/>
                  <a:gd name="T20" fmla="*/ 3 w 789"/>
                  <a:gd name="T21" fmla="*/ 1 h 671"/>
                  <a:gd name="T22" fmla="*/ 3 w 789"/>
                  <a:gd name="T23" fmla="*/ 1 h 671"/>
                  <a:gd name="T24" fmla="*/ 3 w 789"/>
                  <a:gd name="T25" fmla="*/ 1 h 671"/>
                  <a:gd name="T26" fmla="*/ 3 w 789"/>
                  <a:gd name="T27" fmla="*/ 1 h 671"/>
                  <a:gd name="T28" fmla="*/ 3 w 789"/>
                  <a:gd name="T29" fmla="*/ 1 h 671"/>
                  <a:gd name="T30" fmla="*/ 3 w 789"/>
                  <a:gd name="T31" fmla="*/ 1 h 671"/>
                  <a:gd name="T32" fmla="*/ 3 w 789"/>
                  <a:gd name="T33" fmla="*/ 2 h 671"/>
                  <a:gd name="T34" fmla="*/ 3 w 789"/>
                  <a:gd name="T35" fmla="*/ 2 h 671"/>
                  <a:gd name="T36" fmla="*/ 3 w 789"/>
                  <a:gd name="T37" fmla="*/ 2 h 671"/>
                  <a:gd name="T38" fmla="*/ 3 w 789"/>
                  <a:gd name="T39" fmla="*/ 2 h 671"/>
                  <a:gd name="T40" fmla="*/ 3 w 789"/>
                  <a:gd name="T41" fmla="*/ 2 h 671"/>
                  <a:gd name="T42" fmla="*/ 3 w 789"/>
                  <a:gd name="T43" fmla="*/ 2 h 671"/>
                  <a:gd name="T44" fmla="*/ 3 w 789"/>
                  <a:gd name="T45" fmla="*/ 2 h 671"/>
                  <a:gd name="T46" fmla="*/ 3 w 789"/>
                  <a:gd name="T47" fmla="*/ 2 h 671"/>
                  <a:gd name="T48" fmla="*/ 3 w 789"/>
                  <a:gd name="T49" fmla="*/ 2 h 671"/>
                  <a:gd name="T50" fmla="*/ 3 w 789"/>
                  <a:gd name="T51" fmla="*/ 2 h 671"/>
                  <a:gd name="T52" fmla="*/ 3 w 789"/>
                  <a:gd name="T53" fmla="*/ 2 h 671"/>
                  <a:gd name="T54" fmla="*/ 3 w 789"/>
                  <a:gd name="T55" fmla="*/ 3 h 671"/>
                  <a:gd name="T56" fmla="*/ 3 w 789"/>
                  <a:gd name="T57" fmla="*/ 3 h 671"/>
                  <a:gd name="T58" fmla="*/ 3 w 789"/>
                  <a:gd name="T59" fmla="*/ 3 h 671"/>
                  <a:gd name="T60" fmla="*/ 3 w 789"/>
                  <a:gd name="T61" fmla="*/ 3 h 671"/>
                  <a:gd name="T62" fmla="*/ 4 w 789"/>
                  <a:gd name="T63" fmla="*/ 3 h 671"/>
                  <a:gd name="T64" fmla="*/ 4 w 789"/>
                  <a:gd name="T65" fmla="*/ 3 h 671"/>
                  <a:gd name="T66" fmla="*/ 2 w 789"/>
                  <a:gd name="T67" fmla="*/ 3 h 671"/>
                  <a:gd name="T68" fmla="*/ 1 w 789"/>
                  <a:gd name="T69" fmla="*/ 2 h 671"/>
                  <a:gd name="T70" fmla="*/ 0 w 789"/>
                  <a:gd name="T71" fmla="*/ 2 h 6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9"/>
                  <a:gd name="T109" fmla="*/ 0 h 671"/>
                  <a:gd name="T110" fmla="*/ 789 w 789"/>
                  <a:gd name="T111" fmla="*/ 671 h 67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9" h="671">
                    <a:moveTo>
                      <a:pt x="0" y="257"/>
                    </a:moveTo>
                    <a:lnTo>
                      <a:pt x="1" y="253"/>
                    </a:lnTo>
                    <a:lnTo>
                      <a:pt x="8" y="244"/>
                    </a:lnTo>
                    <a:lnTo>
                      <a:pt x="18" y="232"/>
                    </a:lnTo>
                    <a:lnTo>
                      <a:pt x="31" y="216"/>
                    </a:lnTo>
                    <a:lnTo>
                      <a:pt x="46" y="195"/>
                    </a:lnTo>
                    <a:lnTo>
                      <a:pt x="66" y="174"/>
                    </a:lnTo>
                    <a:lnTo>
                      <a:pt x="88" y="149"/>
                    </a:lnTo>
                    <a:lnTo>
                      <a:pt x="114" y="126"/>
                    </a:lnTo>
                    <a:lnTo>
                      <a:pt x="140" y="101"/>
                    </a:lnTo>
                    <a:lnTo>
                      <a:pt x="169" y="77"/>
                    </a:lnTo>
                    <a:lnTo>
                      <a:pt x="199" y="55"/>
                    </a:lnTo>
                    <a:lnTo>
                      <a:pt x="232" y="37"/>
                    </a:lnTo>
                    <a:lnTo>
                      <a:pt x="264" y="20"/>
                    </a:lnTo>
                    <a:lnTo>
                      <a:pt x="299" y="9"/>
                    </a:lnTo>
                    <a:lnTo>
                      <a:pt x="333" y="1"/>
                    </a:lnTo>
                    <a:lnTo>
                      <a:pt x="368" y="0"/>
                    </a:lnTo>
                    <a:lnTo>
                      <a:pt x="486" y="12"/>
                    </a:lnTo>
                    <a:lnTo>
                      <a:pt x="624" y="91"/>
                    </a:lnTo>
                    <a:lnTo>
                      <a:pt x="624" y="92"/>
                    </a:lnTo>
                    <a:lnTo>
                      <a:pt x="627" y="95"/>
                    </a:lnTo>
                    <a:lnTo>
                      <a:pt x="631" y="103"/>
                    </a:lnTo>
                    <a:lnTo>
                      <a:pt x="638" y="114"/>
                    </a:lnTo>
                    <a:lnTo>
                      <a:pt x="645" y="125"/>
                    </a:lnTo>
                    <a:lnTo>
                      <a:pt x="653" y="139"/>
                    </a:lnTo>
                    <a:lnTo>
                      <a:pt x="662" y="153"/>
                    </a:lnTo>
                    <a:lnTo>
                      <a:pt x="671" y="170"/>
                    </a:lnTo>
                    <a:lnTo>
                      <a:pt x="680" y="186"/>
                    </a:lnTo>
                    <a:lnTo>
                      <a:pt x="688" y="205"/>
                    </a:lnTo>
                    <a:lnTo>
                      <a:pt x="695" y="221"/>
                    </a:lnTo>
                    <a:lnTo>
                      <a:pt x="704" y="239"/>
                    </a:lnTo>
                    <a:lnTo>
                      <a:pt x="709" y="255"/>
                    </a:lnTo>
                    <a:lnTo>
                      <a:pt x="714" y="271"/>
                    </a:lnTo>
                    <a:lnTo>
                      <a:pt x="716" y="286"/>
                    </a:lnTo>
                    <a:lnTo>
                      <a:pt x="719" y="301"/>
                    </a:lnTo>
                    <a:lnTo>
                      <a:pt x="718" y="306"/>
                    </a:lnTo>
                    <a:lnTo>
                      <a:pt x="715" y="314"/>
                    </a:lnTo>
                    <a:lnTo>
                      <a:pt x="712" y="323"/>
                    </a:lnTo>
                    <a:lnTo>
                      <a:pt x="709" y="333"/>
                    </a:lnTo>
                    <a:lnTo>
                      <a:pt x="704" y="342"/>
                    </a:lnTo>
                    <a:lnTo>
                      <a:pt x="700" y="352"/>
                    </a:lnTo>
                    <a:lnTo>
                      <a:pt x="694" y="362"/>
                    </a:lnTo>
                    <a:lnTo>
                      <a:pt x="691" y="374"/>
                    </a:lnTo>
                    <a:lnTo>
                      <a:pt x="684" y="385"/>
                    </a:lnTo>
                    <a:lnTo>
                      <a:pt x="680" y="397"/>
                    </a:lnTo>
                    <a:lnTo>
                      <a:pt x="676" y="409"/>
                    </a:lnTo>
                    <a:lnTo>
                      <a:pt x="672" y="425"/>
                    </a:lnTo>
                    <a:lnTo>
                      <a:pt x="669" y="438"/>
                    </a:lnTo>
                    <a:lnTo>
                      <a:pt x="667" y="452"/>
                    </a:lnTo>
                    <a:lnTo>
                      <a:pt x="667" y="468"/>
                    </a:lnTo>
                    <a:lnTo>
                      <a:pt x="668" y="484"/>
                    </a:lnTo>
                    <a:lnTo>
                      <a:pt x="669" y="492"/>
                    </a:lnTo>
                    <a:lnTo>
                      <a:pt x="672" y="501"/>
                    </a:lnTo>
                    <a:lnTo>
                      <a:pt x="678" y="511"/>
                    </a:lnTo>
                    <a:lnTo>
                      <a:pt x="687" y="523"/>
                    </a:lnTo>
                    <a:lnTo>
                      <a:pt x="695" y="535"/>
                    </a:lnTo>
                    <a:lnTo>
                      <a:pt x="705" y="547"/>
                    </a:lnTo>
                    <a:lnTo>
                      <a:pt x="716" y="559"/>
                    </a:lnTo>
                    <a:lnTo>
                      <a:pt x="729" y="573"/>
                    </a:lnTo>
                    <a:lnTo>
                      <a:pt x="740" y="584"/>
                    </a:lnTo>
                    <a:lnTo>
                      <a:pt x="751" y="595"/>
                    </a:lnTo>
                    <a:lnTo>
                      <a:pt x="761" y="604"/>
                    </a:lnTo>
                    <a:lnTo>
                      <a:pt x="771" y="614"/>
                    </a:lnTo>
                    <a:lnTo>
                      <a:pt x="777" y="621"/>
                    </a:lnTo>
                    <a:lnTo>
                      <a:pt x="784" y="627"/>
                    </a:lnTo>
                    <a:lnTo>
                      <a:pt x="787" y="630"/>
                    </a:lnTo>
                    <a:lnTo>
                      <a:pt x="789" y="632"/>
                    </a:lnTo>
                    <a:lnTo>
                      <a:pt x="506" y="671"/>
                    </a:lnTo>
                    <a:lnTo>
                      <a:pt x="407" y="566"/>
                    </a:lnTo>
                    <a:lnTo>
                      <a:pt x="4" y="347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CF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5" name="Freeform 37"/>
              <p:cNvSpPr>
                <a:spLocks/>
              </p:cNvSpPr>
              <p:nvPr/>
            </p:nvSpPr>
            <p:spPr bwMode="auto">
              <a:xfrm flipH="1">
                <a:off x="4287" y="1703"/>
                <a:ext cx="225" cy="267"/>
              </a:xfrm>
              <a:custGeom>
                <a:avLst/>
                <a:gdLst>
                  <a:gd name="T0" fmla="*/ 1 w 448"/>
                  <a:gd name="T1" fmla="*/ 2 h 534"/>
                  <a:gd name="T2" fmla="*/ 0 w 448"/>
                  <a:gd name="T3" fmla="*/ 2 h 534"/>
                  <a:gd name="T4" fmla="*/ 1 w 448"/>
                  <a:gd name="T5" fmla="*/ 1 h 534"/>
                  <a:gd name="T6" fmla="*/ 1 w 448"/>
                  <a:gd name="T7" fmla="*/ 1 h 534"/>
                  <a:gd name="T8" fmla="*/ 1 w 448"/>
                  <a:gd name="T9" fmla="*/ 1 h 534"/>
                  <a:gd name="T10" fmla="*/ 2 w 448"/>
                  <a:gd name="T11" fmla="*/ 1 h 534"/>
                  <a:gd name="T12" fmla="*/ 2 w 448"/>
                  <a:gd name="T13" fmla="*/ 0 h 534"/>
                  <a:gd name="T14" fmla="*/ 2 w 448"/>
                  <a:gd name="T15" fmla="*/ 1 h 534"/>
                  <a:gd name="T16" fmla="*/ 2 w 448"/>
                  <a:gd name="T17" fmla="*/ 1 h 534"/>
                  <a:gd name="T18" fmla="*/ 2 w 448"/>
                  <a:gd name="T19" fmla="*/ 1 h 534"/>
                  <a:gd name="T20" fmla="*/ 1 w 448"/>
                  <a:gd name="T21" fmla="*/ 2 h 534"/>
                  <a:gd name="T22" fmla="*/ 1 w 448"/>
                  <a:gd name="T23" fmla="*/ 2 h 5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48"/>
                  <a:gd name="T37" fmla="*/ 0 h 534"/>
                  <a:gd name="T38" fmla="*/ 448 w 448"/>
                  <a:gd name="T39" fmla="*/ 534 h 5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48" h="534">
                    <a:moveTo>
                      <a:pt x="183" y="534"/>
                    </a:moveTo>
                    <a:lnTo>
                      <a:pt x="0" y="440"/>
                    </a:lnTo>
                    <a:lnTo>
                      <a:pt x="58" y="269"/>
                    </a:lnTo>
                    <a:lnTo>
                      <a:pt x="107" y="148"/>
                    </a:lnTo>
                    <a:lnTo>
                      <a:pt x="179" y="64"/>
                    </a:lnTo>
                    <a:lnTo>
                      <a:pt x="274" y="6"/>
                    </a:lnTo>
                    <a:lnTo>
                      <a:pt x="370" y="0"/>
                    </a:lnTo>
                    <a:lnTo>
                      <a:pt x="448" y="12"/>
                    </a:lnTo>
                    <a:lnTo>
                      <a:pt x="399" y="328"/>
                    </a:lnTo>
                    <a:lnTo>
                      <a:pt x="273" y="376"/>
                    </a:lnTo>
                    <a:lnTo>
                      <a:pt x="183" y="534"/>
                    </a:lnTo>
                    <a:close/>
                  </a:path>
                </a:pathLst>
              </a:custGeom>
              <a:solidFill>
                <a:srgbClr val="F79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6" name="Freeform 38"/>
              <p:cNvSpPr>
                <a:spLocks/>
              </p:cNvSpPr>
              <p:nvPr/>
            </p:nvSpPr>
            <p:spPr bwMode="auto">
              <a:xfrm flipH="1">
                <a:off x="4318" y="1773"/>
                <a:ext cx="125" cy="68"/>
              </a:xfrm>
              <a:custGeom>
                <a:avLst/>
                <a:gdLst>
                  <a:gd name="T0" fmla="*/ 0 w 251"/>
                  <a:gd name="T1" fmla="*/ 1 h 136"/>
                  <a:gd name="T2" fmla="*/ 0 w 251"/>
                  <a:gd name="T3" fmla="*/ 0 h 136"/>
                  <a:gd name="T4" fmla="*/ 0 w 251"/>
                  <a:gd name="T5" fmla="*/ 1 h 136"/>
                  <a:gd name="T6" fmla="*/ 0 w 251"/>
                  <a:gd name="T7" fmla="*/ 1 h 136"/>
                  <a:gd name="T8" fmla="*/ 0 w 251"/>
                  <a:gd name="T9" fmla="*/ 1 h 136"/>
                  <a:gd name="T10" fmla="*/ 0 w 251"/>
                  <a:gd name="T11" fmla="*/ 1 h 136"/>
                  <a:gd name="T12" fmla="*/ 0 w 251"/>
                  <a:gd name="T13" fmla="*/ 1 h 136"/>
                  <a:gd name="T14" fmla="*/ 0 w 251"/>
                  <a:gd name="T15" fmla="*/ 1 h 136"/>
                  <a:gd name="T16" fmla="*/ 0 w 251"/>
                  <a:gd name="T17" fmla="*/ 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1"/>
                  <a:gd name="T28" fmla="*/ 0 h 136"/>
                  <a:gd name="T29" fmla="*/ 251 w 251"/>
                  <a:gd name="T30" fmla="*/ 136 h 1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1" h="136">
                    <a:moveTo>
                      <a:pt x="0" y="18"/>
                    </a:moveTo>
                    <a:lnTo>
                      <a:pt x="59" y="0"/>
                    </a:lnTo>
                    <a:lnTo>
                      <a:pt x="145" y="13"/>
                    </a:lnTo>
                    <a:lnTo>
                      <a:pt x="251" y="61"/>
                    </a:lnTo>
                    <a:lnTo>
                      <a:pt x="251" y="136"/>
                    </a:lnTo>
                    <a:lnTo>
                      <a:pt x="131" y="128"/>
                    </a:lnTo>
                    <a:lnTo>
                      <a:pt x="52" y="7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7F7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7" name="Freeform 39"/>
              <p:cNvSpPr>
                <a:spLocks/>
              </p:cNvSpPr>
              <p:nvPr/>
            </p:nvSpPr>
            <p:spPr bwMode="auto">
              <a:xfrm flipH="1">
                <a:off x="4249" y="1657"/>
                <a:ext cx="343" cy="327"/>
              </a:xfrm>
              <a:custGeom>
                <a:avLst/>
                <a:gdLst>
                  <a:gd name="T0" fmla="*/ 2 w 686"/>
                  <a:gd name="T1" fmla="*/ 0 h 655"/>
                  <a:gd name="T2" fmla="*/ 1 w 686"/>
                  <a:gd name="T3" fmla="*/ 0 h 655"/>
                  <a:gd name="T4" fmla="*/ 1 w 686"/>
                  <a:gd name="T5" fmla="*/ 2 h 655"/>
                  <a:gd name="T6" fmla="*/ 1 w 686"/>
                  <a:gd name="T7" fmla="*/ 1 h 655"/>
                  <a:gd name="T8" fmla="*/ 2 w 686"/>
                  <a:gd name="T9" fmla="*/ 0 h 655"/>
                  <a:gd name="T10" fmla="*/ 3 w 686"/>
                  <a:gd name="T11" fmla="*/ 0 h 655"/>
                  <a:gd name="T12" fmla="*/ 3 w 686"/>
                  <a:gd name="T13" fmla="*/ 0 h 655"/>
                  <a:gd name="T14" fmla="*/ 3 w 686"/>
                  <a:gd name="T15" fmla="*/ 1 h 655"/>
                  <a:gd name="T16" fmla="*/ 2 w 686"/>
                  <a:gd name="T17" fmla="*/ 0 h 655"/>
                  <a:gd name="T18" fmla="*/ 2 w 686"/>
                  <a:gd name="T19" fmla="*/ 0 h 655"/>
                  <a:gd name="T20" fmla="*/ 2 w 686"/>
                  <a:gd name="T21" fmla="*/ 1 h 655"/>
                  <a:gd name="T22" fmla="*/ 2 w 686"/>
                  <a:gd name="T23" fmla="*/ 1 h 655"/>
                  <a:gd name="T24" fmla="*/ 3 w 686"/>
                  <a:gd name="T25" fmla="*/ 1 h 655"/>
                  <a:gd name="T26" fmla="*/ 3 w 686"/>
                  <a:gd name="T27" fmla="*/ 1 h 655"/>
                  <a:gd name="T28" fmla="*/ 3 w 686"/>
                  <a:gd name="T29" fmla="*/ 1 h 655"/>
                  <a:gd name="T30" fmla="*/ 2 w 686"/>
                  <a:gd name="T31" fmla="*/ 1 h 655"/>
                  <a:gd name="T32" fmla="*/ 2 w 686"/>
                  <a:gd name="T33" fmla="*/ 1 h 655"/>
                  <a:gd name="T34" fmla="*/ 2 w 686"/>
                  <a:gd name="T35" fmla="*/ 1 h 655"/>
                  <a:gd name="T36" fmla="*/ 2 w 686"/>
                  <a:gd name="T37" fmla="*/ 2 h 655"/>
                  <a:gd name="T38" fmla="*/ 2 w 686"/>
                  <a:gd name="T39" fmla="*/ 2 h 655"/>
                  <a:gd name="T40" fmla="*/ 2 w 686"/>
                  <a:gd name="T41" fmla="*/ 2 h 655"/>
                  <a:gd name="T42" fmla="*/ 1 w 686"/>
                  <a:gd name="T43" fmla="*/ 2 h 655"/>
                  <a:gd name="T44" fmla="*/ 2 w 686"/>
                  <a:gd name="T45" fmla="*/ 2 h 655"/>
                  <a:gd name="T46" fmla="*/ 2 w 686"/>
                  <a:gd name="T47" fmla="*/ 2 h 655"/>
                  <a:gd name="T48" fmla="*/ 2 w 686"/>
                  <a:gd name="T49" fmla="*/ 2 h 655"/>
                  <a:gd name="T50" fmla="*/ 2 w 686"/>
                  <a:gd name="T51" fmla="*/ 1 h 655"/>
                  <a:gd name="T52" fmla="*/ 3 w 686"/>
                  <a:gd name="T53" fmla="*/ 1 h 655"/>
                  <a:gd name="T54" fmla="*/ 3 w 686"/>
                  <a:gd name="T55" fmla="*/ 1 h 655"/>
                  <a:gd name="T56" fmla="*/ 3 w 686"/>
                  <a:gd name="T57" fmla="*/ 1 h 655"/>
                  <a:gd name="T58" fmla="*/ 3 w 686"/>
                  <a:gd name="T59" fmla="*/ 1 h 655"/>
                  <a:gd name="T60" fmla="*/ 3 w 686"/>
                  <a:gd name="T61" fmla="*/ 1 h 655"/>
                  <a:gd name="T62" fmla="*/ 3 w 686"/>
                  <a:gd name="T63" fmla="*/ 1 h 655"/>
                  <a:gd name="T64" fmla="*/ 3 w 686"/>
                  <a:gd name="T65" fmla="*/ 0 h 655"/>
                  <a:gd name="T66" fmla="*/ 3 w 686"/>
                  <a:gd name="T67" fmla="*/ 0 h 655"/>
                  <a:gd name="T68" fmla="*/ 3 w 686"/>
                  <a:gd name="T69" fmla="*/ 0 h 655"/>
                  <a:gd name="T70" fmla="*/ 3 w 686"/>
                  <a:gd name="T71" fmla="*/ 0 h 655"/>
                  <a:gd name="T72" fmla="*/ 3 w 686"/>
                  <a:gd name="T73" fmla="*/ 0 h 655"/>
                  <a:gd name="T74" fmla="*/ 3 w 686"/>
                  <a:gd name="T75" fmla="*/ 0 h 655"/>
                  <a:gd name="T76" fmla="*/ 3 w 686"/>
                  <a:gd name="T77" fmla="*/ 0 h 655"/>
                  <a:gd name="T78" fmla="*/ 3 w 686"/>
                  <a:gd name="T79" fmla="*/ 0 h 655"/>
                  <a:gd name="T80" fmla="*/ 3 w 686"/>
                  <a:gd name="T81" fmla="*/ 0 h 655"/>
                  <a:gd name="T82" fmla="*/ 3 w 686"/>
                  <a:gd name="T83" fmla="*/ 0 h 655"/>
                  <a:gd name="T84" fmla="*/ 2 w 686"/>
                  <a:gd name="T85" fmla="*/ 0 h 655"/>
                  <a:gd name="T86" fmla="*/ 1 w 686"/>
                  <a:gd name="T87" fmla="*/ 1 h 655"/>
                  <a:gd name="T88" fmla="*/ 1 w 686"/>
                  <a:gd name="T89" fmla="*/ 1 h 655"/>
                  <a:gd name="T90" fmla="*/ 2 w 686"/>
                  <a:gd name="T91" fmla="*/ 0 h 655"/>
                  <a:gd name="T92" fmla="*/ 2 w 686"/>
                  <a:gd name="T93" fmla="*/ 0 h 655"/>
                  <a:gd name="T94" fmla="*/ 1 w 686"/>
                  <a:gd name="T95" fmla="*/ 0 h 655"/>
                  <a:gd name="T96" fmla="*/ 1 w 686"/>
                  <a:gd name="T97" fmla="*/ 1 h 655"/>
                  <a:gd name="T98" fmla="*/ 1 w 686"/>
                  <a:gd name="T99" fmla="*/ 1 h 655"/>
                  <a:gd name="T100" fmla="*/ 1 w 686"/>
                  <a:gd name="T101" fmla="*/ 0 h 655"/>
                  <a:gd name="T102" fmla="*/ 1 w 686"/>
                  <a:gd name="T103" fmla="*/ 0 h 655"/>
                  <a:gd name="T104" fmla="*/ 1 w 686"/>
                  <a:gd name="T105" fmla="*/ 1 h 655"/>
                  <a:gd name="T106" fmla="*/ 1 w 686"/>
                  <a:gd name="T107" fmla="*/ 1 h 655"/>
                  <a:gd name="T108" fmla="*/ 1 w 686"/>
                  <a:gd name="T109" fmla="*/ 0 h 655"/>
                  <a:gd name="T110" fmla="*/ 2 w 686"/>
                  <a:gd name="T111" fmla="*/ 0 h 6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6"/>
                  <a:gd name="T169" fmla="*/ 0 h 655"/>
                  <a:gd name="T170" fmla="*/ 686 w 686"/>
                  <a:gd name="T171" fmla="*/ 655 h 6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6" h="655">
                    <a:moveTo>
                      <a:pt x="354" y="0"/>
                    </a:moveTo>
                    <a:lnTo>
                      <a:pt x="352" y="0"/>
                    </a:lnTo>
                    <a:lnTo>
                      <a:pt x="343" y="3"/>
                    </a:lnTo>
                    <a:lnTo>
                      <a:pt x="330" y="7"/>
                    </a:lnTo>
                    <a:lnTo>
                      <a:pt x="312" y="14"/>
                    </a:lnTo>
                    <a:lnTo>
                      <a:pt x="291" y="21"/>
                    </a:lnTo>
                    <a:lnTo>
                      <a:pt x="267" y="32"/>
                    </a:lnTo>
                    <a:lnTo>
                      <a:pt x="240" y="46"/>
                    </a:lnTo>
                    <a:lnTo>
                      <a:pt x="214" y="63"/>
                    </a:lnTo>
                    <a:lnTo>
                      <a:pt x="183" y="82"/>
                    </a:lnTo>
                    <a:lnTo>
                      <a:pt x="154" y="105"/>
                    </a:lnTo>
                    <a:lnTo>
                      <a:pt x="124" y="132"/>
                    </a:lnTo>
                    <a:lnTo>
                      <a:pt x="95" y="162"/>
                    </a:lnTo>
                    <a:lnTo>
                      <a:pt x="68" y="195"/>
                    </a:lnTo>
                    <a:lnTo>
                      <a:pt x="42" y="233"/>
                    </a:lnTo>
                    <a:lnTo>
                      <a:pt x="19" y="275"/>
                    </a:lnTo>
                    <a:lnTo>
                      <a:pt x="0" y="322"/>
                    </a:lnTo>
                    <a:lnTo>
                      <a:pt x="51" y="420"/>
                    </a:lnTo>
                    <a:lnTo>
                      <a:pt x="36" y="458"/>
                    </a:lnTo>
                    <a:lnTo>
                      <a:pt x="108" y="542"/>
                    </a:lnTo>
                    <a:lnTo>
                      <a:pt x="103" y="589"/>
                    </a:lnTo>
                    <a:lnTo>
                      <a:pt x="188" y="655"/>
                    </a:lnTo>
                    <a:lnTo>
                      <a:pt x="187" y="647"/>
                    </a:lnTo>
                    <a:lnTo>
                      <a:pt x="187" y="628"/>
                    </a:lnTo>
                    <a:lnTo>
                      <a:pt x="187" y="600"/>
                    </a:lnTo>
                    <a:lnTo>
                      <a:pt x="190" y="563"/>
                    </a:lnTo>
                    <a:lnTo>
                      <a:pt x="195" y="519"/>
                    </a:lnTo>
                    <a:lnTo>
                      <a:pt x="202" y="470"/>
                    </a:lnTo>
                    <a:lnTo>
                      <a:pt x="211" y="418"/>
                    </a:lnTo>
                    <a:lnTo>
                      <a:pt x="227" y="366"/>
                    </a:lnTo>
                    <a:lnTo>
                      <a:pt x="244" y="312"/>
                    </a:lnTo>
                    <a:lnTo>
                      <a:pt x="268" y="264"/>
                    </a:lnTo>
                    <a:lnTo>
                      <a:pt x="298" y="217"/>
                    </a:lnTo>
                    <a:lnTo>
                      <a:pt x="334" y="176"/>
                    </a:lnTo>
                    <a:lnTo>
                      <a:pt x="377" y="143"/>
                    </a:lnTo>
                    <a:lnTo>
                      <a:pt x="428" y="119"/>
                    </a:lnTo>
                    <a:lnTo>
                      <a:pt x="487" y="107"/>
                    </a:lnTo>
                    <a:lnTo>
                      <a:pt x="556" y="108"/>
                    </a:lnTo>
                    <a:lnTo>
                      <a:pt x="574" y="123"/>
                    </a:lnTo>
                    <a:lnTo>
                      <a:pt x="573" y="124"/>
                    </a:lnTo>
                    <a:lnTo>
                      <a:pt x="573" y="128"/>
                    </a:lnTo>
                    <a:lnTo>
                      <a:pt x="571" y="134"/>
                    </a:lnTo>
                    <a:lnTo>
                      <a:pt x="571" y="143"/>
                    </a:lnTo>
                    <a:lnTo>
                      <a:pt x="569" y="153"/>
                    </a:lnTo>
                    <a:lnTo>
                      <a:pt x="566" y="165"/>
                    </a:lnTo>
                    <a:lnTo>
                      <a:pt x="563" y="177"/>
                    </a:lnTo>
                    <a:lnTo>
                      <a:pt x="560" y="192"/>
                    </a:lnTo>
                    <a:lnTo>
                      <a:pt x="555" y="204"/>
                    </a:lnTo>
                    <a:lnTo>
                      <a:pt x="551" y="217"/>
                    </a:lnTo>
                    <a:lnTo>
                      <a:pt x="546" y="228"/>
                    </a:lnTo>
                    <a:lnTo>
                      <a:pt x="542" y="240"/>
                    </a:lnTo>
                    <a:lnTo>
                      <a:pt x="536" y="249"/>
                    </a:lnTo>
                    <a:lnTo>
                      <a:pt x="530" y="257"/>
                    </a:lnTo>
                    <a:lnTo>
                      <a:pt x="523" y="264"/>
                    </a:lnTo>
                    <a:lnTo>
                      <a:pt x="515" y="267"/>
                    </a:lnTo>
                    <a:lnTo>
                      <a:pt x="513" y="265"/>
                    </a:lnTo>
                    <a:lnTo>
                      <a:pt x="504" y="261"/>
                    </a:lnTo>
                    <a:lnTo>
                      <a:pt x="499" y="258"/>
                    </a:lnTo>
                    <a:lnTo>
                      <a:pt x="493" y="255"/>
                    </a:lnTo>
                    <a:lnTo>
                      <a:pt x="488" y="252"/>
                    </a:lnTo>
                    <a:lnTo>
                      <a:pt x="481" y="250"/>
                    </a:lnTo>
                    <a:lnTo>
                      <a:pt x="475" y="247"/>
                    </a:lnTo>
                    <a:lnTo>
                      <a:pt x="468" y="244"/>
                    </a:lnTo>
                    <a:lnTo>
                      <a:pt x="461" y="240"/>
                    </a:lnTo>
                    <a:lnTo>
                      <a:pt x="457" y="239"/>
                    </a:lnTo>
                    <a:lnTo>
                      <a:pt x="447" y="235"/>
                    </a:lnTo>
                    <a:lnTo>
                      <a:pt x="443" y="234"/>
                    </a:lnTo>
                    <a:lnTo>
                      <a:pt x="437" y="236"/>
                    </a:lnTo>
                    <a:lnTo>
                      <a:pt x="434" y="244"/>
                    </a:lnTo>
                    <a:lnTo>
                      <a:pt x="430" y="249"/>
                    </a:lnTo>
                    <a:lnTo>
                      <a:pt x="428" y="255"/>
                    </a:lnTo>
                    <a:lnTo>
                      <a:pt x="426" y="262"/>
                    </a:lnTo>
                    <a:lnTo>
                      <a:pt x="426" y="270"/>
                    </a:lnTo>
                    <a:lnTo>
                      <a:pt x="424" y="276"/>
                    </a:lnTo>
                    <a:lnTo>
                      <a:pt x="425" y="285"/>
                    </a:lnTo>
                    <a:lnTo>
                      <a:pt x="425" y="290"/>
                    </a:lnTo>
                    <a:lnTo>
                      <a:pt x="428" y="299"/>
                    </a:lnTo>
                    <a:lnTo>
                      <a:pt x="431" y="304"/>
                    </a:lnTo>
                    <a:lnTo>
                      <a:pt x="437" y="310"/>
                    </a:lnTo>
                    <a:lnTo>
                      <a:pt x="444" y="314"/>
                    </a:lnTo>
                    <a:lnTo>
                      <a:pt x="452" y="320"/>
                    </a:lnTo>
                    <a:lnTo>
                      <a:pt x="460" y="321"/>
                    </a:lnTo>
                    <a:lnTo>
                      <a:pt x="469" y="323"/>
                    </a:lnTo>
                    <a:lnTo>
                      <a:pt x="477" y="323"/>
                    </a:lnTo>
                    <a:lnTo>
                      <a:pt x="483" y="324"/>
                    </a:lnTo>
                    <a:lnTo>
                      <a:pt x="490" y="323"/>
                    </a:lnTo>
                    <a:lnTo>
                      <a:pt x="496" y="322"/>
                    </a:lnTo>
                    <a:lnTo>
                      <a:pt x="500" y="321"/>
                    </a:lnTo>
                    <a:lnTo>
                      <a:pt x="504" y="320"/>
                    </a:lnTo>
                    <a:lnTo>
                      <a:pt x="511" y="314"/>
                    </a:lnTo>
                    <a:lnTo>
                      <a:pt x="517" y="311"/>
                    </a:lnTo>
                    <a:lnTo>
                      <a:pt x="519" y="308"/>
                    </a:lnTo>
                    <a:lnTo>
                      <a:pt x="521" y="308"/>
                    </a:lnTo>
                    <a:lnTo>
                      <a:pt x="523" y="310"/>
                    </a:lnTo>
                    <a:lnTo>
                      <a:pt x="529" y="317"/>
                    </a:lnTo>
                    <a:lnTo>
                      <a:pt x="532" y="321"/>
                    </a:lnTo>
                    <a:lnTo>
                      <a:pt x="535" y="329"/>
                    </a:lnTo>
                    <a:lnTo>
                      <a:pt x="536" y="338"/>
                    </a:lnTo>
                    <a:lnTo>
                      <a:pt x="538" y="348"/>
                    </a:lnTo>
                    <a:lnTo>
                      <a:pt x="536" y="348"/>
                    </a:lnTo>
                    <a:lnTo>
                      <a:pt x="532" y="351"/>
                    </a:lnTo>
                    <a:lnTo>
                      <a:pt x="528" y="351"/>
                    </a:lnTo>
                    <a:lnTo>
                      <a:pt x="525" y="353"/>
                    </a:lnTo>
                    <a:lnTo>
                      <a:pt x="520" y="355"/>
                    </a:lnTo>
                    <a:lnTo>
                      <a:pt x="514" y="356"/>
                    </a:lnTo>
                    <a:lnTo>
                      <a:pt x="508" y="357"/>
                    </a:lnTo>
                    <a:lnTo>
                      <a:pt x="501" y="359"/>
                    </a:lnTo>
                    <a:lnTo>
                      <a:pt x="492" y="360"/>
                    </a:lnTo>
                    <a:lnTo>
                      <a:pt x="485" y="362"/>
                    </a:lnTo>
                    <a:lnTo>
                      <a:pt x="473" y="362"/>
                    </a:lnTo>
                    <a:lnTo>
                      <a:pt x="464" y="363"/>
                    </a:lnTo>
                    <a:lnTo>
                      <a:pt x="451" y="363"/>
                    </a:lnTo>
                    <a:lnTo>
                      <a:pt x="439" y="363"/>
                    </a:lnTo>
                    <a:lnTo>
                      <a:pt x="429" y="364"/>
                    </a:lnTo>
                    <a:lnTo>
                      <a:pt x="423" y="371"/>
                    </a:lnTo>
                    <a:lnTo>
                      <a:pt x="418" y="375"/>
                    </a:lnTo>
                    <a:lnTo>
                      <a:pt x="415" y="382"/>
                    </a:lnTo>
                    <a:lnTo>
                      <a:pt x="412" y="388"/>
                    </a:lnTo>
                    <a:lnTo>
                      <a:pt x="410" y="396"/>
                    </a:lnTo>
                    <a:lnTo>
                      <a:pt x="407" y="403"/>
                    </a:lnTo>
                    <a:lnTo>
                      <a:pt x="405" y="412"/>
                    </a:lnTo>
                    <a:lnTo>
                      <a:pt x="403" y="419"/>
                    </a:lnTo>
                    <a:lnTo>
                      <a:pt x="402" y="428"/>
                    </a:lnTo>
                    <a:lnTo>
                      <a:pt x="400" y="437"/>
                    </a:lnTo>
                    <a:lnTo>
                      <a:pt x="400" y="446"/>
                    </a:lnTo>
                    <a:lnTo>
                      <a:pt x="400" y="455"/>
                    </a:lnTo>
                    <a:lnTo>
                      <a:pt x="400" y="464"/>
                    </a:lnTo>
                    <a:lnTo>
                      <a:pt x="398" y="472"/>
                    </a:lnTo>
                    <a:lnTo>
                      <a:pt x="396" y="481"/>
                    </a:lnTo>
                    <a:lnTo>
                      <a:pt x="392" y="491"/>
                    </a:lnTo>
                    <a:lnTo>
                      <a:pt x="389" y="503"/>
                    </a:lnTo>
                    <a:lnTo>
                      <a:pt x="383" y="514"/>
                    </a:lnTo>
                    <a:lnTo>
                      <a:pt x="377" y="527"/>
                    </a:lnTo>
                    <a:lnTo>
                      <a:pt x="371" y="538"/>
                    </a:lnTo>
                    <a:lnTo>
                      <a:pt x="365" y="550"/>
                    </a:lnTo>
                    <a:lnTo>
                      <a:pt x="356" y="559"/>
                    </a:lnTo>
                    <a:lnTo>
                      <a:pt x="349" y="569"/>
                    </a:lnTo>
                    <a:lnTo>
                      <a:pt x="340" y="576"/>
                    </a:lnTo>
                    <a:lnTo>
                      <a:pt x="331" y="584"/>
                    </a:lnTo>
                    <a:lnTo>
                      <a:pt x="321" y="587"/>
                    </a:lnTo>
                    <a:lnTo>
                      <a:pt x="312" y="592"/>
                    </a:lnTo>
                    <a:lnTo>
                      <a:pt x="302" y="592"/>
                    </a:lnTo>
                    <a:lnTo>
                      <a:pt x="293" y="591"/>
                    </a:lnTo>
                    <a:lnTo>
                      <a:pt x="282" y="587"/>
                    </a:lnTo>
                    <a:lnTo>
                      <a:pt x="274" y="584"/>
                    </a:lnTo>
                    <a:lnTo>
                      <a:pt x="265" y="580"/>
                    </a:lnTo>
                    <a:lnTo>
                      <a:pt x="259" y="576"/>
                    </a:lnTo>
                    <a:lnTo>
                      <a:pt x="252" y="572"/>
                    </a:lnTo>
                    <a:lnTo>
                      <a:pt x="247" y="568"/>
                    </a:lnTo>
                    <a:lnTo>
                      <a:pt x="241" y="565"/>
                    </a:lnTo>
                    <a:lnTo>
                      <a:pt x="239" y="562"/>
                    </a:lnTo>
                    <a:lnTo>
                      <a:pt x="231" y="554"/>
                    </a:lnTo>
                    <a:lnTo>
                      <a:pt x="228" y="550"/>
                    </a:lnTo>
                    <a:lnTo>
                      <a:pt x="227" y="545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8" y="568"/>
                    </a:lnTo>
                    <a:lnTo>
                      <a:pt x="238" y="575"/>
                    </a:lnTo>
                    <a:lnTo>
                      <a:pt x="251" y="585"/>
                    </a:lnTo>
                    <a:lnTo>
                      <a:pt x="266" y="595"/>
                    </a:lnTo>
                    <a:lnTo>
                      <a:pt x="284" y="607"/>
                    </a:lnTo>
                    <a:lnTo>
                      <a:pt x="304" y="617"/>
                    </a:lnTo>
                    <a:lnTo>
                      <a:pt x="326" y="627"/>
                    </a:lnTo>
                    <a:lnTo>
                      <a:pt x="349" y="634"/>
                    </a:lnTo>
                    <a:lnTo>
                      <a:pt x="373" y="637"/>
                    </a:lnTo>
                    <a:lnTo>
                      <a:pt x="397" y="636"/>
                    </a:lnTo>
                    <a:lnTo>
                      <a:pt x="423" y="633"/>
                    </a:lnTo>
                    <a:lnTo>
                      <a:pt x="446" y="623"/>
                    </a:lnTo>
                    <a:lnTo>
                      <a:pt x="470" y="606"/>
                    </a:lnTo>
                    <a:lnTo>
                      <a:pt x="492" y="583"/>
                    </a:lnTo>
                    <a:lnTo>
                      <a:pt x="515" y="552"/>
                    </a:lnTo>
                    <a:lnTo>
                      <a:pt x="514" y="549"/>
                    </a:lnTo>
                    <a:lnTo>
                      <a:pt x="508" y="544"/>
                    </a:lnTo>
                    <a:lnTo>
                      <a:pt x="503" y="541"/>
                    </a:lnTo>
                    <a:lnTo>
                      <a:pt x="498" y="539"/>
                    </a:lnTo>
                    <a:lnTo>
                      <a:pt x="492" y="535"/>
                    </a:lnTo>
                    <a:lnTo>
                      <a:pt x="487" y="533"/>
                    </a:lnTo>
                    <a:lnTo>
                      <a:pt x="479" y="530"/>
                    </a:lnTo>
                    <a:lnTo>
                      <a:pt x="472" y="527"/>
                    </a:lnTo>
                    <a:lnTo>
                      <a:pt x="467" y="522"/>
                    </a:lnTo>
                    <a:lnTo>
                      <a:pt x="461" y="519"/>
                    </a:lnTo>
                    <a:lnTo>
                      <a:pt x="451" y="511"/>
                    </a:lnTo>
                    <a:lnTo>
                      <a:pt x="446" y="505"/>
                    </a:lnTo>
                    <a:lnTo>
                      <a:pt x="546" y="530"/>
                    </a:lnTo>
                    <a:lnTo>
                      <a:pt x="566" y="468"/>
                    </a:lnTo>
                    <a:lnTo>
                      <a:pt x="569" y="468"/>
                    </a:lnTo>
                    <a:lnTo>
                      <a:pt x="574" y="471"/>
                    </a:lnTo>
                    <a:lnTo>
                      <a:pt x="577" y="472"/>
                    </a:lnTo>
                    <a:lnTo>
                      <a:pt x="583" y="475"/>
                    </a:lnTo>
                    <a:lnTo>
                      <a:pt x="588" y="477"/>
                    </a:lnTo>
                    <a:lnTo>
                      <a:pt x="595" y="480"/>
                    </a:lnTo>
                    <a:lnTo>
                      <a:pt x="599" y="481"/>
                    </a:lnTo>
                    <a:lnTo>
                      <a:pt x="606" y="484"/>
                    </a:lnTo>
                    <a:lnTo>
                      <a:pt x="612" y="485"/>
                    </a:lnTo>
                    <a:lnTo>
                      <a:pt x="617" y="487"/>
                    </a:lnTo>
                    <a:lnTo>
                      <a:pt x="623" y="488"/>
                    </a:lnTo>
                    <a:lnTo>
                      <a:pt x="628" y="489"/>
                    </a:lnTo>
                    <a:lnTo>
                      <a:pt x="634" y="489"/>
                    </a:lnTo>
                    <a:lnTo>
                      <a:pt x="639" y="489"/>
                    </a:lnTo>
                    <a:lnTo>
                      <a:pt x="640" y="486"/>
                    </a:lnTo>
                    <a:lnTo>
                      <a:pt x="643" y="482"/>
                    </a:lnTo>
                    <a:lnTo>
                      <a:pt x="643" y="476"/>
                    </a:lnTo>
                    <a:lnTo>
                      <a:pt x="644" y="469"/>
                    </a:lnTo>
                    <a:lnTo>
                      <a:pt x="641" y="459"/>
                    </a:lnTo>
                    <a:lnTo>
                      <a:pt x="640" y="449"/>
                    </a:lnTo>
                    <a:lnTo>
                      <a:pt x="638" y="439"/>
                    </a:lnTo>
                    <a:lnTo>
                      <a:pt x="636" y="429"/>
                    </a:lnTo>
                    <a:lnTo>
                      <a:pt x="632" y="417"/>
                    </a:lnTo>
                    <a:lnTo>
                      <a:pt x="628" y="407"/>
                    </a:lnTo>
                    <a:lnTo>
                      <a:pt x="626" y="397"/>
                    </a:lnTo>
                    <a:lnTo>
                      <a:pt x="624" y="388"/>
                    </a:lnTo>
                    <a:lnTo>
                      <a:pt x="620" y="378"/>
                    </a:lnTo>
                    <a:lnTo>
                      <a:pt x="618" y="372"/>
                    </a:lnTo>
                    <a:lnTo>
                      <a:pt x="617" y="366"/>
                    </a:lnTo>
                    <a:lnTo>
                      <a:pt x="617" y="364"/>
                    </a:lnTo>
                    <a:lnTo>
                      <a:pt x="617" y="360"/>
                    </a:lnTo>
                    <a:lnTo>
                      <a:pt x="622" y="354"/>
                    </a:lnTo>
                    <a:lnTo>
                      <a:pt x="627" y="346"/>
                    </a:lnTo>
                    <a:lnTo>
                      <a:pt x="635" y="339"/>
                    </a:lnTo>
                    <a:lnTo>
                      <a:pt x="643" y="328"/>
                    </a:lnTo>
                    <a:lnTo>
                      <a:pt x="651" y="315"/>
                    </a:lnTo>
                    <a:lnTo>
                      <a:pt x="661" y="302"/>
                    </a:lnTo>
                    <a:lnTo>
                      <a:pt x="670" y="288"/>
                    </a:lnTo>
                    <a:lnTo>
                      <a:pt x="676" y="271"/>
                    </a:lnTo>
                    <a:lnTo>
                      <a:pt x="682" y="254"/>
                    </a:lnTo>
                    <a:lnTo>
                      <a:pt x="686" y="235"/>
                    </a:lnTo>
                    <a:lnTo>
                      <a:pt x="686" y="216"/>
                    </a:lnTo>
                    <a:lnTo>
                      <a:pt x="684" y="194"/>
                    </a:lnTo>
                    <a:lnTo>
                      <a:pt x="677" y="173"/>
                    </a:lnTo>
                    <a:lnTo>
                      <a:pt x="666" y="151"/>
                    </a:lnTo>
                    <a:lnTo>
                      <a:pt x="651" y="129"/>
                    </a:lnTo>
                    <a:lnTo>
                      <a:pt x="674" y="88"/>
                    </a:lnTo>
                    <a:lnTo>
                      <a:pt x="672" y="86"/>
                    </a:lnTo>
                    <a:lnTo>
                      <a:pt x="670" y="83"/>
                    </a:lnTo>
                    <a:lnTo>
                      <a:pt x="666" y="78"/>
                    </a:lnTo>
                    <a:lnTo>
                      <a:pt x="661" y="73"/>
                    </a:lnTo>
                    <a:lnTo>
                      <a:pt x="654" y="67"/>
                    </a:lnTo>
                    <a:lnTo>
                      <a:pt x="646" y="60"/>
                    </a:lnTo>
                    <a:lnTo>
                      <a:pt x="636" y="52"/>
                    </a:lnTo>
                    <a:lnTo>
                      <a:pt x="626" y="45"/>
                    </a:lnTo>
                    <a:lnTo>
                      <a:pt x="613" y="36"/>
                    </a:lnTo>
                    <a:lnTo>
                      <a:pt x="599" y="29"/>
                    </a:lnTo>
                    <a:lnTo>
                      <a:pt x="584" y="21"/>
                    </a:lnTo>
                    <a:lnTo>
                      <a:pt x="570" y="16"/>
                    </a:lnTo>
                    <a:lnTo>
                      <a:pt x="551" y="9"/>
                    </a:lnTo>
                    <a:lnTo>
                      <a:pt x="533" y="6"/>
                    </a:lnTo>
                    <a:lnTo>
                      <a:pt x="513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500" y="5"/>
                    </a:lnTo>
                    <a:lnTo>
                      <a:pt x="507" y="8"/>
                    </a:lnTo>
                    <a:lnTo>
                      <a:pt x="513" y="9"/>
                    </a:lnTo>
                    <a:lnTo>
                      <a:pt x="522" y="13"/>
                    </a:lnTo>
                    <a:lnTo>
                      <a:pt x="531" y="17"/>
                    </a:lnTo>
                    <a:lnTo>
                      <a:pt x="541" y="21"/>
                    </a:lnTo>
                    <a:lnTo>
                      <a:pt x="550" y="26"/>
                    </a:lnTo>
                    <a:lnTo>
                      <a:pt x="560" y="31"/>
                    </a:lnTo>
                    <a:lnTo>
                      <a:pt x="570" y="36"/>
                    </a:lnTo>
                    <a:lnTo>
                      <a:pt x="580" y="42"/>
                    </a:lnTo>
                    <a:lnTo>
                      <a:pt x="587" y="48"/>
                    </a:lnTo>
                    <a:lnTo>
                      <a:pt x="596" y="55"/>
                    </a:lnTo>
                    <a:lnTo>
                      <a:pt x="604" y="61"/>
                    </a:lnTo>
                    <a:lnTo>
                      <a:pt x="611" y="69"/>
                    </a:lnTo>
                    <a:lnTo>
                      <a:pt x="607" y="67"/>
                    </a:lnTo>
                    <a:lnTo>
                      <a:pt x="599" y="66"/>
                    </a:lnTo>
                    <a:lnTo>
                      <a:pt x="594" y="63"/>
                    </a:lnTo>
                    <a:lnTo>
                      <a:pt x="588" y="62"/>
                    </a:lnTo>
                    <a:lnTo>
                      <a:pt x="583" y="60"/>
                    </a:lnTo>
                    <a:lnTo>
                      <a:pt x="576" y="59"/>
                    </a:lnTo>
                    <a:lnTo>
                      <a:pt x="570" y="56"/>
                    </a:lnTo>
                    <a:lnTo>
                      <a:pt x="562" y="55"/>
                    </a:lnTo>
                    <a:lnTo>
                      <a:pt x="555" y="53"/>
                    </a:lnTo>
                    <a:lnTo>
                      <a:pt x="549" y="52"/>
                    </a:lnTo>
                    <a:lnTo>
                      <a:pt x="542" y="50"/>
                    </a:lnTo>
                    <a:lnTo>
                      <a:pt x="538" y="49"/>
                    </a:lnTo>
                    <a:lnTo>
                      <a:pt x="531" y="49"/>
                    </a:lnTo>
                    <a:lnTo>
                      <a:pt x="528" y="49"/>
                    </a:lnTo>
                    <a:lnTo>
                      <a:pt x="524" y="62"/>
                    </a:lnTo>
                    <a:lnTo>
                      <a:pt x="527" y="62"/>
                    </a:lnTo>
                    <a:lnTo>
                      <a:pt x="536" y="63"/>
                    </a:lnTo>
                    <a:lnTo>
                      <a:pt x="542" y="63"/>
                    </a:lnTo>
                    <a:lnTo>
                      <a:pt x="549" y="65"/>
                    </a:lnTo>
                    <a:lnTo>
                      <a:pt x="556" y="66"/>
                    </a:lnTo>
                    <a:lnTo>
                      <a:pt x="565" y="68"/>
                    </a:lnTo>
                    <a:lnTo>
                      <a:pt x="573" y="69"/>
                    </a:lnTo>
                    <a:lnTo>
                      <a:pt x="582" y="72"/>
                    </a:lnTo>
                    <a:lnTo>
                      <a:pt x="590" y="76"/>
                    </a:lnTo>
                    <a:lnTo>
                      <a:pt x="597" y="78"/>
                    </a:lnTo>
                    <a:lnTo>
                      <a:pt x="604" y="81"/>
                    </a:lnTo>
                    <a:lnTo>
                      <a:pt x="611" y="86"/>
                    </a:lnTo>
                    <a:lnTo>
                      <a:pt x="616" y="90"/>
                    </a:lnTo>
                    <a:lnTo>
                      <a:pt x="619" y="95"/>
                    </a:lnTo>
                    <a:lnTo>
                      <a:pt x="616" y="93"/>
                    </a:lnTo>
                    <a:lnTo>
                      <a:pt x="606" y="91"/>
                    </a:lnTo>
                    <a:lnTo>
                      <a:pt x="592" y="88"/>
                    </a:lnTo>
                    <a:lnTo>
                      <a:pt x="572" y="84"/>
                    </a:lnTo>
                    <a:lnTo>
                      <a:pt x="549" y="81"/>
                    </a:lnTo>
                    <a:lnTo>
                      <a:pt x="522" y="80"/>
                    </a:lnTo>
                    <a:lnTo>
                      <a:pt x="492" y="82"/>
                    </a:lnTo>
                    <a:lnTo>
                      <a:pt x="461" y="89"/>
                    </a:lnTo>
                    <a:lnTo>
                      <a:pt x="427" y="97"/>
                    </a:lnTo>
                    <a:lnTo>
                      <a:pt x="393" y="112"/>
                    </a:lnTo>
                    <a:lnTo>
                      <a:pt x="358" y="132"/>
                    </a:lnTo>
                    <a:lnTo>
                      <a:pt x="325" y="160"/>
                    </a:lnTo>
                    <a:lnTo>
                      <a:pt x="292" y="194"/>
                    </a:lnTo>
                    <a:lnTo>
                      <a:pt x="262" y="239"/>
                    </a:lnTo>
                    <a:lnTo>
                      <a:pt x="234" y="291"/>
                    </a:lnTo>
                    <a:lnTo>
                      <a:pt x="209" y="356"/>
                    </a:lnTo>
                    <a:lnTo>
                      <a:pt x="208" y="354"/>
                    </a:lnTo>
                    <a:lnTo>
                      <a:pt x="208" y="349"/>
                    </a:lnTo>
                    <a:lnTo>
                      <a:pt x="207" y="341"/>
                    </a:lnTo>
                    <a:lnTo>
                      <a:pt x="208" y="332"/>
                    </a:lnTo>
                    <a:lnTo>
                      <a:pt x="208" y="319"/>
                    </a:lnTo>
                    <a:lnTo>
                      <a:pt x="211" y="304"/>
                    </a:lnTo>
                    <a:lnTo>
                      <a:pt x="215" y="288"/>
                    </a:lnTo>
                    <a:lnTo>
                      <a:pt x="220" y="271"/>
                    </a:lnTo>
                    <a:lnTo>
                      <a:pt x="227" y="252"/>
                    </a:lnTo>
                    <a:lnTo>
                      <a:pt x="237" y="231"/>
                    </a:lnTo>
                    <a:lnTo>
                      <a:pt x="249" y="210"/>
                    </a:lnTo>
                    <a:lnTo>
                      <a:pt x="265" y="191"/>
                    </a:lnTo>
                    <a:lnTo>
                      <a:pt x="283" y="168"/>
                    </a:lnTo>
                    <a:lnTo>
                      <a:pt x="307" y="147"/>
                    </a:lnTo>
                    <a:lnTo>
                      <a:pt x="331" y="125"/>
                    </a:lnTo>
                    <a:lnTo>
                      <a:pt x="363" y="105"/>
                    </a:lnTo>
                    <a:lnTo>
                      <a:pt x="342" y="94"/>
                    </a:lnTo>
                    <a:lnTo>
                      <a:pt x="339" y="95"/>
                    </a:lnTo>
                    <a:lnTo>
                      <a:pt x="333" y="100"/>
                    </a:lnTo>
                    <a:lnTo>
                      <a:pt x="324" y="104"/>
                    </a:lnTo>
                    <a:lnTo>
                      <a:pt x="314" y="113"/>
                    </a:lnTo>
                    <a:lnTo>
                      <a:pt x="301" y="124"/>
                    </a:lnTo>
                    <a:lnTo>
                      <a:pt x="287" y="136"/>
                    </a:lnTo>
                    <a:lnTo>
                      <a:pt x="271" y="152"/>
                    </a:lnTo>
                    <a:lnTo>
                      <a:pt x="255" y="171"/>
                    </a:lnTo>
                    <a:lnTo>
                      <a:pt x="238" y="187"/>
                    </a:lnTo>
                    <a:lnTo>
                      <a:pt x="220" y="208"/>
                    </a:lnTo>
                    <a:lnTo>
                      <a:pt x="205" y="229"/>
                    </a:lnTo>
                    <a:lnTo>
                      <a:pt x="190" y="254"/>
                    </a:lnTo>
                    <a:lnTo>
                      <a:pt x="176" y="278"/>
                    </a:lnTo>
                    <a:lnTo>
                      <a:pt x="165" y="304"/>
                    </a:lnTo>
                    <a:lnTo>
                      <a:pt x="156" y="332"/>
                    </a:lnTo>
                    <a:lnTo>
                      <a:pt x="150" y="361"/>
                    </a:lnTo>
                    <a:lnTo>
                      <a:pt x="150" y="359"/>
                    </a:lnTo>
                    <a:lnTo>
                      <a:pt x="148" y="356"/>
                    </a:lnTo>
                    <a:lnTo>
                      <a:pt x="147" y="349"/>
                    </a:lnTo>
                    <a:lnTo>
                      <a:pt x="146" y="342"/>
                    </a:lnTo>
                    <a:lnTo>
                      <a:pt x="145" y="332"/>
                    </a:lnTo>
                    <a:lnTo>
                      <a:pt x="145" y="321"/>
                    </a:lnTo>
                    <a:lnTo>
                      <a:pt x="146" y="308"/>
                    </a:lnTo>
                    <a:lnTo>
                      <a:pt x="150" y="293"/>
                    </a:lnTo>
                    <a:lnTo>
                      <a:pt x="151" y="277"/>
                    </a:lnTo>
                    <a:lnTo>
                      <a:pt x="156" y="261"/>
                    </a:lnTo>
                    <a:lnTo>
                      <a:pt x="162" y="243"/>
                    </a:lnTo>
                    <a:lnTo>
                      <a:pt x="172" y="226"/>
                    </a:lnTo>
                    <a:lnTo>
                      <a:pt x="183" y="206"/>
                    </a:lnTo>
                    <a:lnTo>
                      <a:pt x="197" y="188"/>
                    </a:lnTo>
                    <a:lnTo>
                      <a:pt x="214" y="170"/>
                    </a:lnTo>
                    <a:lnTo>
                      <a:pt x="235" y="151"/>
                    </a:lnTo>
                    <a:lnTo>
                      <a:pt x="208" y="146"/>
                    </a:lnTo>
                    <a:lnTo>
                      <a:pt x="206" y="146"/>
                    </a:lnTo>
                    <a:lnTo>
                      <a:pt x="204" y="149"/>
                    </a:lnTo>
                    <a:lnTo>
                      <a:pt x="197" y="154"/>
                    </a:lnTo>
                    <a:lnTo>
                      <a:pt x="192" y="161"/>
                    </a:lnTo>
                    <a:lnTo>
                      <a:pt x="183" y="170"/>
                    </a:lnTo>
                    <a:lnTo>
                      <a:pt x="174" y="178"/>
                    </a:lnTo>
                    <a:lnTo>
                      <a:pt x="164" y="189"/>
                    </a:lnTo>
                    <a:lnTo>
                      <a:pt x="154" y="203"/>
                    </a:lnTo>
                    <a:lnTo>
                      <a:pt x="143" y="215"/>
                    </a:lnTo>
                    <a:lnTo>
                      <a:pt x="132" y="229"/>
                    </a:lnTo>
                    <a:lnTo>
                      <a:pt x="122" y="243"/>
                    </a:lnTo>
                    <a:lnTo>
                      <a:pt x="113" y="258"/>
                    </a:lnTo>
                    <a:lnTo>
                      <a:pt x="103" y="273"/>
                    </a:lnTo>
                    <a:lnTo>
                      <a:pt x="96" y="288"/>
                    </a:lnTo>
                    <a:lnTo>
                      <a:pt x="90" y="304"/>
                    </a:lnTo>
                    <a:lnTo>
                      <a:pt x="87" y="321"/>
                    </a:lnTo>
                    <a:lnTo>
                      <a:pt x="85" y="318"/>
                    </a:lnTo>
                    <a:lnTo>
                      <a:pt x="85" y="311"/>
                    </a:lnTo>
                    <a:lnTo>
                      <a:pt x="85" y="300"/>
                    </a:lnTo>
                    <a:lnTo>
                      <a:pt x="87" y="287"/>
                    </a:lnTo>
                    <a:lnTo>
                      <a:pt x="89" y="269"/>
                    </a:lnTo>
                    <a:lnTo>
                      <a:pt x="93" y="250"/>
                    </a:lnTo>
                    <a:lnTo>
                      <a:pt x="101" y="229"/>
                    </a:lnTo>
                    <a:lnTo>
                      <a:pt x="111" y="206"/>
                    </a:lnTo>
                    <a:lnTo>
                      <a:pt x="123" y="182"/>
                    </a:lnTo>
                    <a:lnTo>
                      <a:pt x="140" y="156"/>
                    </a:lnTo>
                    <a:lnTo>
                      <a:pt x="161" y="130"/>
                    </a:lnTo>
                    <a:lnTo>
                      <a:pt x="187" y="105"/>
                    </a:lnTo>
                    <a:lnTo>
                      <a:pt x="218" y="79"/>
                    </a:lnTo>
                    <a:lnTo>
                      <a:pt x="256" y="56"/>
                    </a:lnTo>
                    <a:lnTo>
                      <a:pt x="298" y="32"/>
                    </a:lnTo>
                    <a:lnTo>
                      <a:pt x="350" y="13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8" name="Freeform 40"/>
              <p:cNvSpPr>
                <a:spLocks/>
              </p:cNvSpPr>
              <p:nvPr/>
            </p:nvSpPr>
            <p:spPr bwMode="auto">
              <a:xfrm flipH="1">
                <a:off x="4361" y="1767"/>
                <a:ext cx="87" cy="80"/>
              </a:xfrm>
              <a:custGeom>
                <a:avLst/>
                <a:gdLst>
                  <a:gd name="T0" fmla="*/ 1 w 172"/>
                  <a:gd name="T1" fmla="*/ 1 h 160"/>
                  <a:gd name="T2" fmla="*/ 1 w 172"/>
                  <a:gd name="T3" fmla="*/ 1 h 160"/>
                  <a:gd name="T4" fmla="*/ 1 w 172"/>
                  <a:gd name="T5" fmla="*/ 1 h 160"/>
                  <a:gd name="T6" fmla="*/ 1 w 172"/>
                  <a:gd name="T7" fmla="*/ 1 h 160"/>
                  <a:gd name="T8" fmla="*/ 1 w 172"/>
                  <a:gd name="T9" fmla="*/ 1 h 160"/>
                  <a:gd name="T10" fmla="*/ 1 w 172"/>
                  <a:gd name="T11" fmla="*/ 1 h 160"/>
                  <a:gd name="T12" fmla="*/ 1 w 172"/>
                  <a:gd name="T13" fmla="*/ 1 h 160"/>
                  <a:gd name="T14" fmla="*/ 1 w 172"/>
                  <a:gd name="T15" fmla="*/ 1 h 160"/>
                  <a:gd name="T16" fmla="*/ 1 w 172"/>
                  <a:gd name="T17" fmla="*/ 1 h 160"/>
                  <a:gd name="T18" fmla="*/ 1 w 172"/>
                  <a:gd name="T19" fmla="*/ 1 h 160"/>
                  <a:gd name="T20" fmla="*/ 1 w 172"/>
                  <a:gd name="T21" fmla="*/ 1 h 160"/>
                  <a:gd name="T22" fmla="*/ 1 w 172"/>
                  <a:gd name="T23" fmla="*/ 1 h 160"/>
                  <a:gd name="T24" fmla="*/ 1 w 172"/>
                  <a:gd name="T25" fmla="*/ 1 h 160"/>
                  <a:gd name="T26" fmla="*/ 1 w 172"/>
                  <a:gd name="T27" fmla="*/ 1 h 160"/>
                  <a:gd name="T28" fmla="*/ 1 w 172"/>
                  <a:gd name="T29" fmla="*/ 1 h 160"/>
                  <a:gd name="T30" fmla="*/ 1 w 172"/>
                  <a:gd name="T31" fmla="*/ 1 h 160"/>
                  <a:gd name="T32" fmla="*/ 1 w 172"/>
                  <a:gd name="T33" fmla="*/ 1 h 160"/>
                  <a:gd name="T34" fmla="*/ 1 w 172"/>
                  <a:gd name="T35" fmla="*/ 1 h 160"/>
                  <a:gd name="T36" fmla="*/ 1 w 172"/>
                  <a:gd name="T37" fmla="*/ 1 h 160"/>
                  <a:gd name="T38" fmla="*/ 1 w 172"/>
                  <a:gd name="T39" fmla="*/ 1 h 160"/>
                  <a:gd name="T40" fmla="*/ 1 w 172"/>
                  <a:gd name="T41" fmla="*/ 0 h 160"/>
                  <a:gd name="T42" fmla="*/ 1 w 172"/>
                  <a:gd name="T43" fmla="*/ 1 h 160"/>
                  <a:gd name="T44" fmla="*/ 1 w 172"/>
                  <a:gd name="T45" fmla="*/ 1 h 160"/>
                  <a:gd name="T46" fmla="*/ 0 w 172"/>
                  <a:gd name="T47" fmla="*/ 1 h 160"/>
                  <a:gd name="T48" fmla="*/ 1 w 172"/>
                  <a:gd name="T49" fmla="*/ 1 h 160"/>
                  <a:gd name="T50" fmla="*/ 1 w 172"/>
                  <a:gd name="T51" fmla="*/ 1 h 160"/>
                  <a:gd name="T52" fmla="*/ 1 w 172"/>
                  <a:gd name="T53" fmla="*/ 1 h 160"/>
                  <a:gd name="T54" fmla="*/ 1 w 172"/>
                  <a:gd name="T55" fmla="*/ 1 h 160"/>
                  <a:gd name="T56" fmla="*/ 1 w 172"/>
                  <a:gd name="T57" fmla="*/ 1 h 160"/>
                  <a:gd name="T58" fmla="*/ 1 w 172"/>
                  <a:gd name="T59" fmla="*/ 1 h 160"/>
                  <a:gd name="T60" fmla="*/ 1 w 172"/>
                  <a:gd name="T61" fmla="*/ 1 h 160"/>
                  <a:gd name="T62" fmla="*/ 1 w 172"/>
                  <a:gd name="T63" fmla="*/ 1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2"/>
                  <a:gd name="T97" fmla="*/ 0 h 160"/>
                  <a:gd name="T98" fmla="*/ 172 w 172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2" h="160">
                    <a:moveTo>
                      <a:pt x="172" y="145"/>
                    </a:moveTo>
                    <a:lnTo>
                      <a:pt x="157" y="138"/>
                    </a:lnTo>
                    <a:lnTo>
                      <a:pt x="142" y="132"/>
                    </a:lnTo>
                    <a:lnTo>
                      <a:pt x="129" y="125"/>
                    </a:lnTo>
                    <a:lnTo>
                      <a:pt x="119" y="120"/>
                    </a:lnTo>
                    <a:lnTo>
                      <a:pt x="108" y="112"/>
                    </a:lnTo>
                    <a:lnTo>
                      <a:pt x="100" y="107"/>
                    </a:lnTo>
                    <a:lnTo>
                      <a:pt x="90" y="100"/>
                    </a:lnTo>
                    <a:lnTo>
                      <a:pt x="84" y="94"/>
                    </a:lnTo>
                    <a:lnTo>
                      <a:pt x="76" y="88"/>
                    </a:lnTo>
                    <a:lnTo>
                      <a:pt x="69" y="80"/>
                    </a:lnTo>
                    <a:lnTo>
                      <a:pt x="63" y="73"/>
                    </a:lnTo>
                    <a:lnTo>
                      <a:pt x="56" y="67"/>
                    </a:lnTo>
                    <a:lnTo>
                      <a:pt x="50" y="60"/>
                    </a:lnTo>
                    <a:lnTo>
                      <a:pt x="43" y="54"/>
                    </a:lnTo>
                    <a:lnTo>
                      <a:pt x="36" y="48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2" y="36"/>
                    </a:lnTo>
                    <a:lnTo>
                      <a:pt x="34" y="33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63" y="20"/>
                    </a:lnTo>
                    <a:lnTo>
                      <a:pt x="72" y="19"/>
                    </a:lnTo>
                    <a:lnTo>
                      <a:pt x="83" y="19"/>
                    </a:lnTo>
                    <a:lnTo>
                      <a:pt x="94" y="19"/>
                    </a:lnTo>
                    <a:lnTo>
                      <a:pt x="109" y="22"/>
                    </a:lnTo>
                    <a:lnTo>
                      <a:pt x="125" y="25"/>
                    </a:lnTo>
                    <a:lnTo>
                      <a:pt x="145" y="30"/>
                    </a:lnTo>
                    <a:lnTo>
                      <a:pt x="162" y="15"/>
                    </a:lnTo>
                    <a:lnTo>
                      <a:pt x="160" y="14"/>
                    </a:lnTo>
                    <a:lnTo>
                      <a:pt x="158" y="13"/>
                    </a:lnTo>
                    <a:lnTo>
                      <a:pt x="155" y="10"/>
                    </a:lnTo>
                    <a:lnTo>
                      <a:pt x="149" y="9"/>
                    </a:lnTo>
                    <a:lnTo>
                      <a:pt x="142" y="7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5" y="3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7" y="2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2" y="12"/>
                    </a:lnTo>
                    <a:lnTo>
                      <a:pt x="16" y="18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8" y="41"/>
                    </a:lnTo>
                    <a:lnTo>
                      <a:pt x="10" y="47"/>
                    </a:lnTo>
                    <a:lnTo>
                      <a:pt x="16" y="55"/>
                    </a:lnTo>
                    <a:lnTo>
                      <a:pt x="22" y="65"/>
                    </a:lnTo>
                    <a:lnTo>
                      <a:pt x="31" y="76"/>
                    </a:lnTo>
                    <a:lnTo>
                      <a:pt x="40" y="85"/>
                    </a:lnTo>
                    <a:lnTo>
                      <a:pt x="51" y="96"/>
                    </a:lnTo>
                    <a:lnTo>
                      <a:pt x="62" y="107"/>
                    </a:lnTo>
                    <a:lnTo>
                      <a:pt x="76" y="119"/>
                    </a:lnTo>
                    <a:lnTo>
                      <a:pt x="89" y="129"/>
                    </a:lnTo>
                    <a:lnTo>
                      <a:pt x="106" y="140"/>
                    </a:lnTo>
                    <a:lnTo>
                      <a:pt x="123" y="150"/>
                    </a:lnTo>
                    <a:lnTo>
                      <a:pt x="142" y="160"/>
                    </a:lnTo>
                    <a:lnTo>
                      <a:pt x="172" y="145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9" name="Freeform 41"/>
              <p:cNvSpPr>
                <a:spLocks/>
              </p:cNvSpPr>
              <p:nvPr/>
            </p:nvSpPr>
            <p:spPr bwMode="auto">
              <a:xfrm flipH="1">
                <a:off x="4311" y="1742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0" name="Freeform 42"/>
              <p:cNvSpPr>
                <a:spLocks/>
              </p:cNvSpPr>
              <p:nvPr/>
            </p:nvSpPr>
            <p:spPr bwMode="auto">
              <a:xfrm flipH="1">
                <a:off x="4288" y="1851"/>
                <a:ext cx="463" cy="375"/>
              </a:xfrm>
              <a:custGeom>
                <a:avLst/>
                <a:gdLst>
                  <a:gd name="T0" fmla="*/ 3 w 925"/>
                  <a:gd name="T1" fmla="*/ 2 h 750"/>
                  <a:gd name="T2" fmla="*/ 3 w 925"/>
                  <a:gd name="T3" fmla="*/ 2 h 750"/>
                  <a:gd name="T4" fmla="*/ 3 w 925"/>
                  <a:gd name="T5" fmla="*/ 1 h 750"/>
                  <a:gd name="T6" fmla="*/ 3 w 925"/>
                  <a:gd name="T7" fmla="*/ 2 h 750"/>
                  <a:gd name="T8" fmla="*/ 3 w 925"/>
                  <a:gd name="T9" fmla="*/ 2 h 750"/>
                  <a:gd name="T10" fmla="*/ 3 w 925"/>
                  <a:gd name="T11" fmla="*/ 2 h 750"/>
                  <a:gd name="T12" fmla="*/ 2 w 925"/>
                  <a:gd name="T13" fmla="*/ 2 h 750"/>
                  <a:gd name="T14" fmla="*/ 1 w 925"/>
                  <a:gd name="T15" fmla="*/ 2 h 750"/>
                  <a:gd name="T16" fmla="*/ 1 w 925"/>
                  <a:gd name="T17" fmla="*/ 1 h 750"/>
                  <a:gd name="T18" fmla="*/ 2 w 925"/>
                  <a:gd name="T19" fmla="*/ 1 h 750"/>
                  <a:gd name="T20" fmla="*/ 2 w 925"/>
                  <a:gd name="T21" fmla="*/ 1 h 750"/>
                  <a:gd name="T22" fmla="*/ 2 w 925"/>
                  <a:gd name="T23" fmla="*/ 1 h 750"/>
                  <a:gd name="T24" fmla="*/ 1 w 925"/>
                  <a:gd name="T25" fmla="*/ 1 h 750"/>
                  <a:gd name="T26" fmla="*/ 1 w 925"/>
                  <a:gd name="T27" fmla="*/ 1 h 750"/>
                  <a:gd name="T28" fmla="*/ 1 w 925"/>
                  <a:gd name="T29" fmla="*/ 1 h 750"/>
                  <a:gd name="T30" fmla="*/ 1 w 925"/>
                  <a:gd name="T31" fmla="*/ 1 h 750"/>
                  <a:gd name="T32" fmla="*/ 1 w 925"/>
                  <a:gd name="T33" fmla="*/ 2 h 750"/>
                  <a:gd name="T34" fmla="*/ 1 w 925"/>
                  <a:gd name="T35" fmla="*/ 2 h 750"/>
                  <a:gd name="T36" fmla="*/ 2 w 925"/>
                  <a:gd name="T37" fmla="*/ 3 h 750"/>
                  <a:gd name="T38" fmla="*/ 2 w 925"/>
                  <a:gd name="T39" fmla="*/ 3 h 750"/>
                  <a:gd name="T40" fmla="*/ 2 w 925"/>
                  <a:gd name="T41" fmla="*/ 3 h 750"/>
                  <a:gd name="T42" fmla="*/ 2 w 925"/>
                  <a:gd name="T43" fmla="*/ 3 h 750"/>
                  <a:gd name="T44" fmla="*/ 2 w 925"/>
                  <a:gd name="T45" fmla="*/ 3 h 750"/>
                  <a:gd name="T46" fmla="*/ 2 w 925"/>
                  <a:gd name="T47" fmla="*/ 3 h 750"/>
                  <a:gd name="T48" fmla="*/ 2 w 925"/>
                  <a:gd name="T49" fmla="*/ 3 h 750"/>
                  <a:gd name="T50" fmla="*/ 2 w 925"/>
                  <a:gd name="T51" fmla="*/ 3 h 750"/>
                  <a:gd name="T52" fmla="*/ 2 w 925"/>
                  <a:gd name="T53" fmla="*/ 3 h 750"/>
                  <a:gd name="T54" fmla="*/ 2 w 925"/>
                  <a:gd name="T55" fmla="*/ 3 h 750"/>
                  <a:gd name="T56" fmla="*/ 3 w 925"/>
                  <a:gd name="T57" fmla="*/ 3 h 750"/>
                  <a:gd name="T58" fmla="*/ 3 w 925"/>
                  <a:gd name="T59" fmla="*/ 3 h 750"/>
                  <a:gd name="T60" fmla="*/ 3 w 925"/>
                  <a:gd name="T61" fmla="*/ 3 h 750"/>
                  <a:gd name="T62" fmla="*/ 3 w 925"/>
                  <a:gd name="T63" fmla="*/ 3 h 750"/>
                  <a:gd name="T64" fmla="*/ 3 w 925"/>
                  <a:gd name="T65" fmla="*/ 3 h 750"/>
                  <a:gd name="T66" fmla="*/ 3 w 925"/>
                  <a:gd name="T67" fmla="*/ 3 h 750"/>
                  <a:gd name="T68" fmla="*/ 3 w 925"/>
                  <a:gd name="T69" fmla="*/ 3 h 750"/>
                  <a:gd name="T70" fmla="*/ 3 w 925"/>
                  <a:gd name="T71" fmla="*/ 3 h 750"/>
                  <a:gd name="T72" fmla="*/ 2 w 925"/>
                  <a:gd name="T73" fmla="*/ 3 h 750"/>
                  <a:gd name="T74" fmla="*/ 2 w 925"/>
                  <a:gd name="T75" fmla="*/ 3 h 750"/>
                  <a:gd name="T76" fmla="*/ 3 w 925"/>
                  <a:gd name="T77" fmla="*/ 3 h 750"/>
                  <a:gd name="T78" fmla="*/ 3 w 925"/>
                  <a:gd name="T79" fmla="*/ 3 h 750"/>
                  <a:gd name="T80" fmla="*/ 3 w 925"/>
                  <a:gd name="T81" fmla="*/ 3 h 750"/>
                  <a:gd name="T82" fmla="*/ 3 w 925"/>
                  <a:gd name="T83" fmla="*/ 3 h 750"/>
                  <a:gd name="T84" fmla="*/ 3 w 925"/>
                  <a:gd name="T85" fmla="*/ 3 h 750"/>
                  <a:gd name="T86" fmla="*/ 3 w 925"/>
                  <a:gd name="T87" fmla="*/ 3 h 750"/>
                  <a:gd name="T88" fmla="*/ 4 w 925"/>
                  <a:gd name="T89" fmla="*/ 3 h 750"/>
                  <a:gd name="T90" fmla="*/ 4 w 925"/>
                  <a:gd name="T91" fmla="*/ 3 h 750"/>
                  <a:gd name="T92" fmla="*/ 4 w 925"/>
                  <a:gd name="T93" fmla="*/ 3 h 750"/>
                  <a:gd name="T94" fmla="*/ 4 w 925"/>
                  <a:gd name="T95" fmla="*/ 3 h 750"/>
                  <a:gd name="T96" fmla="*/ 4 w 925"/>
                  <a:gd name="T97" fmla="*/ 3 h 750"/>
                  <a:gd name="T98" fmla="*/ 4 w 925"/>
                  <a:gd name="T99" fmla="*/ 3 h 750"/>
                  <a:gd name="T100" fmla="*/ 4 w 925"/>
                  <a:gd name="T101" fmla="*/ 2 h 750"/>
                  <a:gd name="T102" fmla="*/ 4 w 925"/>
                  <a:gd name="T103" fmla="*/ 2 h 750"/>
                  <a:gd name="T104" fmla="*/ 4 w 925"/>
                  <a:gd name="T105" fmla="*/ 2 h 750"/>
                  <a:gd name="T106" fmla="*/ 4 w 925"/>
                  <a:gd name="T107" fmla="*/ 2 h 750"/>
                  <a:gd name="T108" fmla="*/ 4 w 925"/>
                  <a:gd name="T109" fmla="*/ 2 h 750"/>
                  <a:gd name="T110" fmla="*/ 4 w 925"/>
                  <a:gd name="T111" fmla="*/ 2 h 750"/>
                  <a:gd name="T112" fmla="*/ 4 w 925"/>
                  <a:gd name="T113" fmla="*/ 2 h 750"/>
                  <a:gd name="T114" fmla="*/ 4 w 925"/>
                  <a:gd name="T115" fmla="*/ 2 h 7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25"/>
                  <a:gd name="T175" fmla="*/ 0 h 750"/>
                  <a:gd name="T176" fmla="*/ 925 w 925"/>
                  <a:gd name="T177" fmla="*/ 750 h 7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25" h="750">
                    <a:moveTo>
                      <a:pt x="783" y="423"/>
                    </a:moveTo>
                    <a:lnTo>
                      <a:pt x="691" y="458"/>
                    </a:lnTo>
                    <a:lnTo>
                      <a:pt x="606" y="421"/>
                    </a:lnTo>
                    <a:lnTo>
                      <a:pt x="607" y="418"/>
                    </a:lnTo>
                    <a:lnTo>
                      <a:pt x="613" y="416"/>
                    </a:lnTo>
                    <a:lnTo>
                      <a:pt x="621" y="411"/>
                    </a:lnTo>
                    <a:lnTo>
                      <a:pt x="632" y="405"/>
                    </a:lnTo>
                    <a:lnTo>
                      <a:pt x="643" y="396"/>
                    </a:lnTo>
                    <a:lnTo>
                      <a:pt x="659" y="387"/>
                    </a:lnTo>
                    <a:lnTo>
                      <a:pt x="672" y="376"/>
                    </a:lnTo>
                    <a:lnTo>
                      <a:pt x="689" y="365"/>
                    </a:lnTo>
                    <a:lnTo>
                      <a:pt x="703" y="351"/>
                    </a:lnTo>
                    <a:lnTo>
                      <a:pt x="717" y="338"/>
                    </a:lnTo>
                    <a:lnTo>
                      <a:pt x="730" y="321"/>
                    </a:lnTo>
                    <a:lnTo>
                      <a:pt x="741" y="304"/>
                    </a:lnTo>
                    <a:lnTo>
                      <a:pt x="751" y="286"/>
                    </a:lnTo>
                    <a:lnTo>
                      <a:pt x="756" y="267"/>
                    </a:lnTo>
                    <a:lnTo>
                      <a:pt x="758" y="247"/>
                    </a:lnTo>
                    <a:lnTo>
                      <a:pt x="757" y="226"/>
                    </a:lnTo>
                    <a:lnTo>
                      <a:pt x="726" y="235"/>
                    </a:lnTo>
                    <a:lnTo>
                      <a:pt x="727" y="238"/>
                    </a:lnTo>
                    <a:lnTo>
                      <a:pt x="727" y="244"/>
                    </a:lnTo>
                    <a:lnTo>
                      <a:pt x="728" y="251"/>
                    </a:lnTo>
                    <a:lnTo>
                      <a:pt x="727" y="259"/>
                    </a:lnTo>
                    <a:lnTo>
                      <a:pt x="726" y="270"/>
                    </a:lnTo>
                    <a:lnTo>
                      <a:pt x="722" y="281"/>
                    </a:lnTo>
                    <a:lnTo>
                      <a:pt x="718" y="296"/>
                    </a:lnTo>
                    <a:lnTo>
                      <a:pt x="711" y="308"/>
                    </a:lnTo>
                    <a:lnTo>
                      <a:pt x="702" y="323"/>
                    </a:lnTo>
                    <a:lnTo>
                      <a:pt x="689" y="338"/>
                    </a:lnTo>
                    <a:lnTo>
                      <a:pt x="673" y="352"/>
                    </a:lnTo>
                    <a:lnTo>
                      <a:pt x="653" y="366"/>
                    </a:lnTo>
                    <a:lnTo>
                      <a:pt x="630" y="381"/>
                    </a:lnTo>
                    <a:lnTo>
                      <a:pt x="601" y="394"/>
                    </a:lnTo>
                    <a:lnTo>
                      <a:pt x="569" y="408"/>
                    </a:lnTo>
                    <a:lnTo>
                      <a:pt x="535" y="400"/>
                    </a:lnTo>
                    <a:lnTo>
                      <a:pt x="627" y="308"/>
                    </a:lnTo>
                    <a:lnTo>
                      <a:pt x="612" y="292"/>
                    </a:lnTo>
                    <a:lnTo>
                      <a:pt x="609" y="293"/>
                    </a:lnTo>
                    <a:lnTo>
                      <a:pt x="604" y="298"/>
                    </a:lnTo>
                    <a:lnTo>
                      <a:pt x="596" y="306"/>
                    </a:lnTo>
                    <a:lnTo>
                      <a:pt x="585" y="317"/>
                    </a:lnTo>
                    <a:lnTo>
                      <a:pt x="570" y="328"/>
                    </a:lnTo>
                    <a:lnTo>
                      <a:pt x="553" y="342"/>
                    </a:lnTo>
                    <a:lnTo>
                      <a:pt x="533" y="358"/>
                    </a:lnTo>
                    <a:lnTo>
                      <a:pt x="512" y="373"/>
                    </a:lnTo>
                    <a:lnTo>
                      <a:pt x="486" y="387"/>
                    </a:lnTo>
                    <a:lnTo>
                      <a:pt x="460" y="403"/>
                    </a:lnTo>
                    <a:lnTo>
                      <a:pt x="431" y="416"/>
                    </a:lnTo>
                    <a:lnTo>
                      <a:pt x="401" y="429"/>
                    </a:lnTo>
                    <a:lnTo>
                      <a:pt x="369" y="439"/>
                    </a:lnTo>
                    <a:lnTo>
                      <a:pt x="336" y="447"/>
                    </a:lnTo>
                    <a:lnTo>
                      <a:pt x="302" y="453"/>
                    </a:lnTo>
                    <a:lnTo>
                      <a:pt x="266" y="455"/>
                    </a:lnTo>
                    <a:lnTo>
                      <a:pt x="96" y="318"/>
                    </a:lnTo>
                    <a:lnTo>
                      <a:pt x="98" y="316"/>
                    </a:lnTo>
                    <a:lnTo>
                      <a:pt x="105" y="312"/>
                    </a:lnTo>
                    <a:lnTo>
                      <a:pt x="115" y="306"/>
                    </a:lnTo>
                    <a:lnTo>
                      <a:pt x="129" y="298"/>
                    </a:lnTo>
                    <a:lnTo>
                      <a:pt x="146" y="286"/>
                    </a:lnTo>
                    <a:lnTo>
                      <a:pt x="164" y="274"/>
                    </a:lnTo>
                    <a:lnTo>
                      <a:pt x="182" y="258"/>
                    </a:lnTo>
                    <a:lnTo>
                      <a:pt x="203" y="243"/>
                    </a:lnTo>
                    <a:lnTo>
                      <a:pt x="220" y="223"/>
                    </a:lnTo>
                    <a:lnTo>
                      <a:pt x="238" y="201"/>
                    </a:lnTo>
                    <a:lnTo>
                      <a:pt x="253" y="177"/>
                    </a:lnTo>
                    <a:lnTo>
                      <a:pt x="267" y="153"/>
                    </a:lnTo>
                    <a:lnTo>
                      <a:pt x="276" y="126"/>
                    </a:lnTo>
                    <a:lnTo>
                      <a:pt x="283" y="98"/>
                    </a:lnTo>
                    <a:lnTo>
                      <a:pt x="284" y="68"/>
                    </a:lnTo>
                    <a:lnTo>
                      <a:pt x="280" y="37"/>
                    </a:lnTo>
                    <a:lnTo>
                      <a:pt x="381" y="32"/>
                    </a:lnTo>
                    <a:lnTo>
                      <a:pt x="379" y="29"/>
                    </a:lnTo>
                    <a:lnTo>
                      <a:pt x="375" y="24"/>
                    </a:lnTo>
                    <a:lnTo>
                      <a:pt x="369" y="19"/>
                    </a:lnTo>
                    <a:lnTo>
                      <a:pt x="365" y="16"/>
                    </a:lnTo>
                    <a:lnTo>
                      <a:pt x="358" y="13"/>
                    </a:lnTo>
                    <a:lnTo>
                      <a:pt x="353" y="9"/>
                    </a:lnTo>
                    <a:lnTo>
                      <a:pt x="342" y="5"/>
                    </a:lnTo>
                    <a:lnTo>
                      <a:pt x="332" y="3"/>
                    </a:lnTo>
                    <a:lnTo>
                      <a:pt x="319" y="0"/>
                    </a:lnTo>
                    <a:lnTo>
                      <a:pt x="307" y="0"/>
                    </a:lnTo>
                    <a:lnTo>
                      <a:pt x="292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38" y="14"/>
                    </a:lnTo>
                    <a:lnTo>
                      <a:pt x="215" y="19"/>
                    </a:lnTo>
                    <a:lnTo>
                      <a:pt x="197" y="26"/>
                    </a:lnTo>
                    <a:lnTo>
                      <a:pt x="179" y="32"/>
                    </a:lnTo>
                    <a:lnTo>
                      <a:pt x="162" y="39"/>
                    </a:lnTo>
                    <a:lnTo>
                      <a:pt x="147" y="47"/>
                    </a:lnTo>
                    <a:lnTo>
                      <a:pt x="134" y="54"/>
                    </a:lnTo>
                    <a:lnTo>
                      <a:pt x="122" y="60"/>
                    </a:lnTo>
                    <a:lnTo>
                      <a:pt x="112" y="68"/>
                    </a:lnTo>
                    <a:lnTo>
                      <a:pt x="101" y="72"/>
                    </a:lnTo>
                    <a:lnTo>
                      <a:pt x="92" y="79"/>
                    </a:lnTo>
                    <a:lnTo>
                      <a:pt x="85" y="84"/>
                    </a:lnTo>
                    <a:lnTo>
                      <a:pt x="80" y="89"/>
                    </a:lnTo>
                    <a:lnTo>
                      <a:pt x="72" y="96"/>
                    </a:lnTo>
                    <a:lnTo>
                      <a:pt x="70" y="98"/>
                    </a:lnTo>
                    <a:lnTo>
                      <a:pt x="67" y="98"/>
                    </a:lnTo>
                    <a:lnTo>
                      <a:pt x="65" y="102"/>
                    </a:lnTo>
                    <a:lnTo>
                      <a:pt x="59" y="107"/>
                    </a:lnTo>
                    <a:lnTo>
                      <a:pt x="54" y="117"/>
                    </a:lnTo>
                    <a:lnTo>
                      <a:pt x="45" y="125"/>
                    </a:lnTo>
                    <a:lnTo>
                      <a:pt x="39" y="139"/>
                    </a:lnTo>
                    <a:lnTo>
                      <a:pt x="31" y="153"/>
                    </a:lnTo>
                    <a:lnTo>
                      <a:pt x="23" y="170"/>
                    </a:lnTo>
                    <a:lnTo>
                      <a:pt x="15" y="187"/>
                    </a:lnTo>
                    <a:lnTo>
                      <a:pt x="10" y="208"/>
                    </a:lnTo>
                    <a:lnTo>
                      <a:pt x="4" y="230"/>
                    </a:lnTo>
                    <a:lnTo>
                      <a:pt x="2" y="256"/>
                    </a:lnTo>
                    <a:lnTo>
                      <a:pt x="0" y="280"/>
                    </a:lnTo>
                    <a:lnTo>
                      <a:pt x="2" y="309"/>
                    </a:lnTo>
                    <a:lnTo>
                      <a:pt x="7" y="339"/>
                    </a:lnTo>
                    <a:lnTo>
                      <a:pt x="14" y="370"/>
                    </a:lnTo>
                    <a:lnTo>
                      <a:pt x="15" y="373"/>
                    </a:lnTo>
                    <a:lnTo>
                      <a:pt x="18" y="377"/>
                    </a:lnTo>
                    <a:lnTo>
                      <a:pt x="21" y="385"/>
                    </a:lnTo>
                    <a:lnTo>
                      <a:pt x="23" y="393"/>
                    </a:lnTo>
                    <a:lnTo>
                      <a:pt x="30" y="402"/>
                    </a:lnTo>
                    <a:lnTo>
                      <a:pt x="34" y="412"/>
                    </a:lnTo>
                    <a:lnTo>
                      <a:pt x="43" y="424"/>
                    </a:lnTo>
                    <a:lnTo>
                      <a:pt x="49" y="435"/>
                    </a:lnTo>
                    <a:lnTo>
                      <a:pt x="57" y="447"/>
                    </a:lnTo>
                    <a:lnTo>
                      <a:pt x="66" y="459"/>
                    </a:lnTo>
                    <a:lnTo>
                      <a:pt x="77" y="473"/>
                    </a:lnTo>
                    <a:lnTo>
                      <a:pt x="87" y="484"/>
                    </a:lnTo>
                    <a:lnTo>
                      <a:pt x="99" y="495"/>
                    </a:lnTo>
                    <a:lnTo>
                      <a:pt x="112" y="505"/>
                    </a:lnTo>
                    <a:lnTo>
                      <a:pt x="126" y="515"/>
                    </a:lnTo>
                    <a:lnTo>
                      <a:pt x="321" y="596"/>
                    </a:lnTo>
                    <a:lnTo>
                      <a:pt x="322" y="599"/>
                    </a:lnTo>
                    <a:lnTo>
                      <a:pt x="326" y="606"/>
                    </a:lnTo>
                    <a:lnTo>
                      <a:pt x="328" y="612"/>
                    </a:lnTo>
                    <a:lnTo>
                      <a:pt x="330" y="617"/>
                    </a:lnTo>
                    <a:lnTo>
                      <a:pt x="335" y="624"/>
                    </a:lnTo>
                    <a:lnTo>
                      <a:pt x="340" y="631"/>
                    </a:lnTo>
                    <a:lnTo>
                      <a:pt x="344" y="637"/>
                    </a:lnTo>
                    <a:lnTo>
                      <a:pt x="350" y="644"/>
                    </a:lnTo>
                    <a:lnTo>
                      <a:pt x="356" y="651"/>
                    </a:lnTo>
                    <a:lnTo>
                      <a:pt x="363" y="656"/>
                    </a:lnTo>
                    <a:lnTo>
                      <a:pt x="368" y="660"/>
                    </a:lnTo>
                    <a:lnTo>
                      <a:pt x="375" y="664"/>
                    </a:lnTo>
                    <a:lnTo>
                      <a:pt x="381" y="667"/>
                    </a:lnTo>
                    <a:lnTo>
                      <a:pt x="389" y="670"/>
                    </a:lnTo>
                    <a:lnTo>
                      <a:pt x="390" y="673"/>
                    </a:lnTo>
                    <a:lnTo>
                      <a:pt x="396" y="681"/>
                    </a:lnTo>
                    <a:lnTo>
                      <a:pt x="398" y="687"/>
                    </a:lnTo>
                    <a:lnTo>
                      <a:pt x="402" y="694"/>
                    </a:lnTo>
                    <a:lnTo>
                      <a:pt x="407" y="700"/>
                    </a:lnTo>
                    <a:lnTo>
                      <a:pt x="412" y="709"/>
                    </a:lnTo>
                    <a:lnTo>
                      <a:pt x="417" y="715"/>
                    </a:lnTo>
                    <a:lnTo>
                      <a:pt x="421" y="721"/>
                    </a:lnTo>
                    <a:lnTo>
                      <a:pt x="427" y="728"/>
                    </a:lnTo>
                    <a:lnTo>
                      <a:pt x="432" y="735"/>
                    </a:lnTo>
                    <a:lnTo>
                      <a:pt x="437" y="740"/>
                    </a:lnTo>
                    <a:lnTo>
                      <a:pt x="442" y="744"/>
                    </a:lnTo>
                    <a:lnTo>
                      <a:pt x="445" y="747"/>
                    </a:lnTo>
                    <a:lnTo>
                      <a:pt x="451" y="750"/>
                    </a:lnTo>
                    <a:lnTo>
                      <a:pt x="456" y="750"/>
                    </a:lnTo>
                    <a:lnTo>
                      <a:pt x="463" y="750"/>
                    </a:lnTo>
                    <a:lnTo>
                      <a:pt x="468" y="749"/>
                    </a:lnTo>
                    <a:lnTo>
                      <a:pt x="471" y="747"/>
                    </a:lnTo>
                    <a:lnTo>
                      <a:pt x="473" y="743"/>
                    </a:lnTo>
                    <a:lnTo>
                      <a:pt x="474" y="738"/>
                    </a:lnTo>
                    <a:lnTo>
                      <a:pt x="473" y="731"/>
                    </a:lnTo>
                    <a:lnTo>
                      <a:pt x="471" y="723"/>
                    </a:lnTo>
                    <a:lnTo>
                      <a:pt x="469" y="718"/>
                    </a:lnTo>
                    <a:lnTo>
                      <a:pt x="468" y="712"/>
                    </a:lnTo>
                    <a:lnTo>
                      <a:pt x="465" y="707"/>
                    </a:lnTo>
                    <a:lnTo>
                      <a:pt x="463" y="701"/>
                    </a:lnTo>
                    <a:lnTo>
                      <a:pt x="460" y="695"/>
                    </a:lnTo>
                    <a:lnTo>
                      <a:pt x="458" y="688"/>
                    </a:lnTo>
                    <a:lnTo>
                      <a:pt x="455" y="683"/>
                    </a:lnTo>
                    <a:lnTo>
                      <a:pt x="454" y="676"/>
                    </a:lnTo>
                    <a:lnTo>
                      <a:pt x="451" y="670"/>
                    </a:lnTo>
                    <a:lnTo>
                      <a:pt x="449" y="664"/>
                    </a:lnTo>
                    <a:lnTo>
                      <a:pt x="447" y="659"/>
                    </a:lnTo>
                    <a:lnTo>
                      <a:pt x="445" y="656"/>
                    </a:lnTo>
                    <a:lnTo>
                      <a:pt x="443" y="651"/>
                    </a:lnTo>
                    <a:lnTo>
                      <a:pt x="443" y="648"/>
                    </a:lnTo>
                    <a:lnTo>
                      <a:pt x="443" y="646"/>
                    </a:lnTo>
                    <a:lnTo>
                      <a:pt x="444" y="645"/>
                    </a:lnTo>
                    <a:lnTo>
                      <a:pt x="447" y="643"/>
                    </a:lnTo>
                    <a:lnTo>
                      <a:pt x="453" y="645"/>
                    </a:lnTo>
                    <a:lnTo>
                      <a:pt x="454" y="645"/>
                    </a:lnTo>
                    <a:lnTo>
                      <a:pt x="456" y="649"/>
                    </a:lnTo>
                    <a:lnTo>
                      <a:pt x="460" y="653"/>
                    </a:lnTo>
                    <a:lnTo>
                      <a:pt x="464" y="660"/>
                    </a:lnTo>
                    <a:lnTo>
                      <a:pt x="468" y="666"/>
                    </a:lnTo>
                    <a:lnTo>
                      <a:pt x="472" y="674"/>
                    </a:lnTo>
                    <a:lnTo>
                      <a:pt x="479" y="683"/>
                    </a:lnTo>
                    <a:lnTo>
                      <a:pt x="484" y="691"/>
                    </a:lnTo>
                    <a:lnTo>
                      <a:pt x="490" y="698"/>
                    </a:lnTo>
                    <a:lnTo>
                      <a:pt x="495" y="707"/>
                    </a:lnTo>
                    <a:lnTo>
                      <a:pt x="501" y="712"/>
                    </a:lnTo>
                    <a:lnTo>
                      <a:pt x="508" y="720"/>
                    </a:lnTo>
                    <a:lnTo>
                      <a:pt x="514" y="723"/>
                    </a:lnTo>
                    <a:lnTo>
                      <a:pt x="522" y="727"/>
                    </a:lnTo>
                    <a:lnTo>
                      <a:pt x="527" y="729"/>
                    </a:lnTo>
                    <a:lnTo>
                      <a:pt x="535" y="729"/>
                    </a:lnTo>
                    <a:lnTo>
                      <a:pt x="538" y="725"/>
                    </a:lnTo>
                    <a:lnTo>
                      <a:pt x="542" y="720"/>
                    </a:lnTo>
                    <a:lnTo>
                      <a:pt x="543" y="712"/>
                    </a:lnTo>
                    <a:lnTo>
                      <a:pt x="544" y="706"/>
                    </a:lnTo>
                    <a:lnTo>
                      <a:pt x="542" y="697"/>
                    </a:lnTo>
                    <a:lnTo>
                      <a:pt x="541" y="688"/>
                    </a:lnTo>
                    <a:lnTo>
                      <a:pt x="537" y="679"/>
                    </a:lnTo>
                    <a:lnTo>
                      <a:pt x="535" y="672"/>
                    </a:lnTo>
                    <a:lnTo>
                      <a:pt x="531" y="663"/>
                    </a:lnTo>
                    <a:lnTo>
                      <a:pt x="526" y="653"/>
                    </a:lnTo>
                    <a:lnTo>
                      <a:pt x="523" y="645"/>
                    </a:lnTo>
                    <a:lnTo>
                      <a:pt x="520" y="639"/>
                    </a:lnTo>
                    <a:lnTo>
                      <a:pt x="516" y="632"/>
                    </a:lnTo>
                    <a:lnTo>
                      <a:pt x="514" y="628"/>
                    </a:lnTo>
                    <a:lnTo>
                      <a:pt x="513" y="625"/>
                    </a:lnTo>
                    <a:lnTo>
                      <a:pt x="514" y="625"/>
                    </a:lnTo>
                    <a:lnTo>
                      <a:pt x="520" y="630"/>
                    </a:lnTo>
                    <a:lnTo>
                      <a:pt x="527" y="633"/>
                    </a:lnTo>
                    <a:lnTo>
                      <a:pt x="537" y="639"/>
                    </a:lnTo>
                    <a:lnTo>
                      <a:pt x="546" y="645"/>
                    </a:lnTo>
                    <a:lnTo>
                      <a:pt x="556" y="652"/>
                    </a:lnTo>
                    <a:lnTo>
                      <a:pt x="564" y="657"/>
                    </a:lnTo>
                    <a:lnTo>
                      <a:pt x="569" y="663"/>
                    </a:lnTo>
                    <a:lnTo>
                      <a:pt x="571" y="666"/>
                    </a:lnTo>
                    <a:lnTo>
                      <a:pt x="578" y="670"/>
                    </a:lnTo>
                    <a:lnTo>
                      <a:pt x="585" y="674"/>
                    </a:lnTo>
                    <a:lnTo>
                      <a:pt x="592" y="676"/>
                    </a:lnTo>
                    <a:lnTo>
                      <a:pt x="600" y="677"/>
                    </a:lnTo>
                    <a:lnTo>
                      <a:pt x="607" y="678"/>
                    </a:lnTo>
                    <a:lnTo>
                      <a:pt x="612" y="677"/>
                    </a:lnTo>
                    <a:lnTo>
                      <a:pt x="617" y="676"/>
                    </a:lnTo>
                    <a:lnTo>
                      <a:pt x="617" y="674"/>
                    </a:lnTo>
                    <a:lnTo>
                      <a:pt x="617" y="669"/>
                    </a:lnTo>
                    <a:lnTo>
                      <a:pt x="615" y="663"/>
                    </a:lnTo>
                    <a:lnTo>
                      <a:pt x="612" y="658"/>
                    </a:lnTo>
                    <a:lnTo>
                      <a:pt x="607" y="649"/>
                    </a:lnTo>
                    <a:lnTo>
                      <a:pt x="604" y="641"/>
                    </a:lnTo>
                    <a:lnTo>
                      <a:pt x="597" y="631"/>
                    </a:lnTo>
                    <a:lnTo>
                      <a:pt x="592" y="622"/>
                    </a:lnTo>
                    <a:lnTo>
                      <a:pt x="585" y="611"/>
                    </a:lnTo>
                    <a:lnTo>
                      <a:pt x="578" y="602"/>
                    </a:lnTo>
                    <a:lnTo>
                      <a:pt x="570" y="592"/>
                    </a:lnTo>
                    <a:lnTo>
                      <a:pt x="564" y="582"/>
                    </a:lnTo>
                    <a:lnTo>
                      <a:pt x="557" y="573"/>
                    </a:lnTo>
                    <a:lnTo>
                      <a:pt x="550" y="566"/>
                    </a:lnTo>
                    <a:lnTo>
                      <a:pt x="545" y="560"/>
                    </a:lnTo>
                    <a:lnTo>
                      <a:pt x="539" y="557"/>
                    </a:lnTo>
                    <a:lnTo>
                      <a:pt x="534" y="551"/>
                    </a:lnTo>
                    <a:lnTo>
                      <a:pt x="527" y="549"/>
                    </a:lnTo>
                    <a:lnTo>
                      <a:pt x="523" y="547"/>
                    </a:lnTo>
                    <a:lnTo>
                      <a:pt x="518" y="547"/>
                    </a:lnTo>
                    <a:lnTo>
                      <a:pt x="511" y="547"/>
                    </a:lnTo>
                    <a:lnTo>
                      <a:pt x="505" y="551"/>
                    </a:lnTo>
                    <a:lnTo>
                      <a:pt x="501" y="555"/>
                    </a:lnTo>
                    <a:lnTo>
                      <a:pt x="497" y="560"/>
                    </a:lnTo>
                    <a:lnTo>
                      <a:pt x="496" y="563"/>
                    </a:lnTo>
                    <a:lnTo>
                      <a:pt x="496" y="565"/>
                    </a:lnTo>
                    <a:lnTo>
                      <a:pt x="484" y="571"/>
                    </a:lnTo>
                    <a:lnTo>
                      <a:pt x="481" y="566"/>
                    </a:lnTo>
                    <a:lnTo>
                      <a:pt x="474" y="559"/>
                    </a:lnTo>
                    <a:lnTo>
                      <a:pt x="469" y="554"/>
                    </a:lnTo>
                    <a:lnTo>
                      <a:pt x="464" y="551"/>
                    </a:lnTo>
                    <a:lnTo>
                      <a:pt x="459" y="549"/>
                    </a:lnTo>
                    <a:lnTo>
                      <a:pt x="454" y="550"/>
                    </a:lnTo>
                    <a:lnTo>
                      <a:pt x="443" y="555"/>
                    </a:lnTo>
                    <a:lnTo>
                      <a:pt x="438" y="564"/>
                    </a:lnTo>
                    <a:lnTo>
                      <a:pt x="433" y="571"/>
                    </a:lnTo>
                    <a:lnTo>
                      <a:pt x="432" y="575"/>
                    </a:lnTo>
                    <a:lnTo>
                      <a:pt x="358" y="524"/>
                    </a:lnTo>
                    <a:lnTo>
                      <a:pt x="451" y="497"/>
                    </a:lnTo>
                    <a:lnTo>
                      <a:pt x="625" y="522"/>
                    </a:lnTo>
                    <a:lnTo>
                      <a:pt x="623" y="522"/>
                    </a:lnTo>
                    <a:lnTo>
                      <a:pt x="622" y="526"/>
                    </a:lnTo>
                    <a:lnTo>
                      <a:pt x="621" y="530"/>
                    </a:lnTo>
                    <a:lnTo>
                      <a:pt x="620" y="536"/>
                    </a:lnTo>
                    <a:lnTo>
                      <a:pt x="619" y="541"/>
                    </a:lnTo>
                    <a:lnTo>
                      <a:pt x="618" y="547"/>
                    </a:lnTo>
                    <a:lnTo>
                      <a:pt x="618" y="551"/>
                    </a:lnTo>
                    <a:lnTo>
                      <a:pt x="619" y="557"/>
                    </a:lnTo>
                    <a:lnTo>
                      <a:pt x="621" y="560"/>
                    </a:lnTo>
                    <a:lnTo>
                      <a:pt x="627" y="569"/>
                    </a:lnTo>
                    <a:lnTo>
                      <a:pt x="636" y="576"/>
                    </a:lnTo>
                    <a:lnTo>
                      <a:pt x="646" y="586"/>
                    </a:lnTo>
                    <a:lnTo>
                      <a:pt x="654" y="594"/>
                    </a:lnTo>
                    <a:lnTo>
                      <a:pt x="664" y="603"/>
                    </a:lnTo>
                    <a:lnTo>
                      <a:pt x="672" y="609"/>
                    </a:lnTo>
                    <a:lnTo>
                      <a:pt x="681" y="614"/>
                    </a:lnTo>
                    <a:lnTo>
                      <a:pt x="685" y="614"/>
                    </a:lnTo>
                    <a:lnTo>
                      <a:pt x="692" y="614"/>
                    </a:lnTo>
                    <a:lnTo>
                      <a:pt x="696" y="611"/>
                    </a:lnTo>
                    <a:lnTo>
                      <a:pt x="701" y="607"/>
                    </a:lnTo>
                    <a:lnTo>
                      <a:pt x="700" y="601"/>
                    </a:lnTo>
                    <a:lnTo>
                      <a:pt x="695" y="592"/>
                    </a:lnTo>
                    <a:lnTo>
                      <a:pt x="692" y="585"/>
                    </a:lnTo>
                    <a:lnTo>
                      <a:pt x="686" y="581"/>
                    </a:lnTo>
                    <a:lnTo>
                      <a:pt x="680" y="573"/>
                    </a:lnTo>
                    <a:lnTo>
                      <a:pt x="672" y="566"/>
                    </a:lnTo>
                    <a:lnTo>
                      <a:pt x="695" y="550"/>
                    </a:lnTo>
                    <a:lnTo>
                      <a:pt x="699" y="551"/>
                    </a:lnTo>
                    <a:lnTo>
                      <a:pt x="703" y="553"/>
                    </a:lnTo>
                    <a:lnTo>
                      <a:pt x="709" y="557"/>
                    </a:lnTo>
                    <a:lnTo>
                      <a:pt x="715" y="559"/>
                    </a:lnTo>
                    <a:lnTo>
                      <a:pt x="723" y="563"/>
                    </a:lnTo>
                    <a:lnTo>
                      <a:pt x="732" y="568"/>
                    </a:lnTo>
                    <a:lnTo>
                      <a:pt x="741" y="572"/>
                    </a:lnTo>
                    <a:lnTo>
                      <a:pt x="749" y="576"/>
                    </a:lnTo>
                    <a:lnTo>
                      <a:pt x="758" y="581"/>
                    </a:lnTo>
                    <a:lnTo>
                      <a:pt x="766" y="584"/>
                    </a:lnTo>
                    <a:lnTo>
                      <a:pt x="775" y="589"/>
                    </a:lnTo>
                    <a:lnTo>
                      <a:pt x="782" y="592"/>
                    </a:lnTo>
                    <a:lnTo>
                      <a:pt x="788" y="594"/>
                    </a:lnTo>
                    <a:lnTo>
                      <a:pt x="794" y="596"/>
                    </a:lnTo>
                    <a:lnTo>
                      <a:pt x="798" y="599"/>
                    </a:lnTo>
                    <a:lnTo>
                      <a:pt x="804" y="599"/>
                    </a:lnTo>
                    <a:lnTo>
                      <a:pt x="810" y="597"/>
                    </a:lnTo>
                    <a:lnTo>
                      <a:pt x="814" y="594"/>
                    </a:lnTo>
                    <a:lnTo>
                      <a:pt x="818" y="593"/>
                    </a:lnTo>
                    <a:lnTo>
                      <a:pt x="822" y="584"/>
                    </a:lnTo>
                    <a:lnTo>
                      <a:pt x="826" y="580"/>
                    </a:lnTo>
                    <a:lnTo>
                      <a:pt x="822" y="574"/>
                    </a:lnTo>
                    <a:lnTo>
                      <a:pt x="816" y="569"/>
                    </a:lnTo>
                    <a:lnTo>
                      <a:pt x="810" y="563"/>
                    </a:lnTo>
                    <a:lnTo>
                      <a:pt x="806" y="560"/>
                    </a:lnTo>
                    <a:lnTo>
                      <a:pt x="800" y="555"/>
                    </a:lnTo>
                    <a:lnTo>
                      <a:pt x="796" y="552"/>
                    </a:lnTo>
                    <a:lnTo>
                      <a:pt x="789" y="547"/>
                    </a:lnTo>
                    <a:lnTo>
                      <a:pt x="784" y="543"/>
                    </a:lnTo>
                    <a:lnTo>
                      <a:pt x="778" y="539"/>
                    </a:lnTo>
                    <a:lnTo>
                      <a:pt x="775" y="536"/>
                    </a:lnTo>
                    <a:lnTo>
                      <a:pt x="767" y="531"/>
                    </a:lnTo>
                    <a:lnTo>
                      <a:pt x="765" y="530"/>
                    </a:lnTo>
                    <a:lnTo>
                      <a:pt x="768" y="530"/>
                    </a:lnTo>
                    <a:lnTo>
                      <a:pt x="772" y="531"/>
                    </a:lnTo>
                    <a:lnTo>
                      <a:pt x="777" y="533"/>
                    </a:lnTo>
                    <a:lnTo>
                      <a:pt x="783" y="536"/>
                    </a:lnTo>
                    <a:lnTo>
                      <a:pt x="789" y="537"/>
                    </a:lnTo>
                    <a:lnTo>
                      <a:pt x="797" y="540"/>
                    </a:lnTo>
                    <a:lnTo>
                      <a:pt x="806" y="543"/>
                    </a:lnTo>
                    <a:lnTo>
                      <a:pt x="814" y="545"/>
                    </a:lnTo>
                    <a:lnTo>
                      <a:pt x="821" y="547"/>
                    </a:lnTo>
                    <a:lnTo>
                      <a:pt x="829" y="549"/>
                    </a:lnTo>
                    <a:lnTo>
                      <a:pt x="837" y="551"/>
                    </a:lnTo>
                    <a:lnTo>
                      <a:pt x="843" y="552"/>
                    </a:lnTo>
                    <a:lnTo>
                      <a:pt x="850" y="554"/>
                    </a:lnTo>
                    <a:lnTo>
                      <a:pt x="856" y="555"/>
                    </a:lnTo>
                    <a:lnTo>
                      <a:pt x="859" y="557"/>
                    </a:lnTo>
                    <a:lnTo>
                      <a:pt x="869" y="552"/>
                    </a:lnTo>
                    <a:lnTo>
                      <a:pt x="878" y="544"/>
                    </a:lnTo>
                    <a:lnTo>
                      <a:pt x="882" y="534"/>
                    </a:lnTo>
                    <a:lnTo>
                      <a:pt x="884" y="528"/>
                    </a:lnTo>
                    <a:lnTo>
                      <a:pt x="881" y="524"/>
                    </a:lnTo>
                    <a:lnTo>
                      <a:pt x="879" y="523"/>
                    </a:lnTo>
                    <a:lnTo>
                      <a:pt x="874" y="520"/>
                    </a:lnTo>
                    <a:lnTo>
                      <a:pt x="869" y="517"/>
                    </a:lnTo>
                    <a:lnTo>
                      <a:pt x="862" y="512"/>
                    </a:lnTo>
                    <a:lnTo>
                      <a:pt x="856" y="509"/>
                    </a:lnTo>
                    <a:lnTo>
                      <a:pt x="848" y="503"/>
                    </a:lnTo>
                    <a:lnTo>
                      <a:pt x="841" y="500"/>
                    </a:lnTo>
                    <a:lnTo>
                      <a:pt x="832" y="496"/>
                    </a:lnTo>
                    <a:lnTo>
                      <a:pt x="825" y="491"/>
                    </a:lnTo>
                    <a:lnTo>
                      <a:pt x="818" y="488"/>
                    </a:lnTo>
                    <a:lnTo>
                      <a:pt x="812" y="485"/>
                    </a:lnTo>
                    <a:lnTo>
                      <a:pt x="807" y="481"/>
                    </a:lnTo>
                    <a:lnTo>
                      <a:pt x="804" y="479"/>
                    </a:lnTo>
                    <a:lnTo>
                      <a:pt x="800" y="478"/>
                    </a:lnTo>
                    <a:lnTo>
                      <a:pt x="816" y="471"/>
                    </a:lnTo>
                    <a:lnTo>
                      <a:pt x="820" y="474"/>
                    </a:lnTo>
                    <a:lnTo>
                      <a:pt x="824" y="476"/>
                    </a:lnTo>
                    <a:lnTo>
                      <a:pt x="831" y="479"/>
                    </a:lnTo>
                    <a:lnTo>
                      <a:pt x="837" y="482"/>
                    </a:lnTo>
                    <a:lnTo>
                      <a:pt x="846" y="488"/>
                    </a:lnTo>
                    <a:lnTo>
                      <a:pt x="856" y="490"/>
                    </a:lnTo>
                    <a:lnTo>
                      <a:pt x="866" y="496"/>
                    </a:lnTo>
                    <a:lnTo>
                      <a:pt x="874" y="499"/>
                    </a:lnTo>
                    <a:lnTo>
                      <a:pt x="883" y="502"/>
                    </a:lnTo>
                    <a:lnTo>
                      <a:pt x="892" y="505"/>
                    </a:lnTo>
                    <a:lnTo>
                      <a:pt x="901" y="508"/>
                    </a:lnTo>
                    <a:lnTo>
                      <a:pt x="908" y="508"/>
                    </a:lnTo>
                    <a:lnTo>
                      <a:pt x="914" y="508"/>
                    </a:lnTo>
                    <a:lnTo>
                      <a:pt x="919" y="506"/>
                    </a:lnTo>
                    <a:lnTo>
                      <a:pt x="923" y="502"/>
                    </a:lnTo>
                    <a:lnTo>
                      <a:pt x="924" y="494"/>
                    </a:lnTo>
                    <a:lnTo>
                      <a:pt x="925" y="488"/>
                    </a:lnTo>
                    <a:lnTo>
                      <a:pt x="924" y="481"/>
                    </a:lnTo>
                    <a:lnTo>
                      <a:pt x="923" y="478"/>
                    </a:lnTo>
                    <a:lnTo>
                      <a:pt x="915" y="474"/>
                    </a:lnTo>
                    <a:lnTo>
                      <a:pt x="910" y="471"/>
                    </a:lnTo>
                    <a:lnTo>
                      <a:pt x="904" y="468"/>
                    </a:lnTo>
                    <a:lnTo>
                      <a:pt x="900" y="467"/>
                    </a:lnTo>
                    <a:lnTo>
                      <a:pt x="893" y="464"/>
                    </a:lnTo>
                    <a:lnTo>
                      <a:pt x="888" y="461"/>
                    </a:lnTo>
                    <a:lnTo>
                      <a:pt x="880" y="458"/>
                    </a:lnTo>
                    <a:lnTo>
                      <a:pt x="874" y="455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0" y="450"/>
                    </a:lnTo>
                    <a:lnTo>
                      <a:pt x="853" y="448"/>
                    </a:lnTo>
                    <a:lnTo>
                      <a:pt x="843" y="444"/>
                    </a:lnTo>
                    <a:lnTo>
                      <a:pt x="835" y="440"/>
                    </a:lnTo>
                    <a:lnTo>
                      <a:pt x="825" y="436"/>
                    </a:lnTo>
                    <a:lnTo>
                      <a:pt x="818" y="433"/>
                    </a:lnTo>
                    <a:lnTo>
                      <a:pt x="811" y="431"/>
                    </a:lnTo>
                    <a:lnTo>
                      <a:pt x="810" y="431"/>
                    </a:lnTo>
                    <a:lnTo>
                      <a:pt x="783" y="42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1" name="Freeform 43"/>
              <p:cNvSpPr>
                <a:spLocks/>
              </p:cNvSpPr>
              <p:nvPr/>
            </p:nvSpPr>
            <p:spPr bwMode="auto">
              <a:xfrm flipH="1">
                <a:off x="4330" y="1754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2" name="Freeform 44"/>
              <p:cNvSpPr>
                <a:spLocks/>
              </p:cNvSpPr>
              <p:nvPr/>
            </p:nvSpPr>
            <p:spPr bwMode="auto">
              <a:xfrm flipH="1">
                <a:off x="4361" y="1797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246" name="Group 45"/>
            <p:cNvGrpSpPr>
              <a:grpSpLocks/>
            </p:cNvGrpSpPr>
            <p:nvPr/>
          </p:nvGrpSpPr>
          <p:grpSpPr bwMode="auto">
            <a:xfrm>
              <a:off x="3360" y="2887"/>
              <a:ext cx="1488" cy="1241"/>
              <a:chOff x="3360" y="2887"/>
              <a:chExt cx="1488" cy="1241"/>
            </a:xfrm>
          </p:grpSpPr>
          <p:pic>
            <p:nvPicPr>
              <p:cNvPr id="95259" name="Picture 46" descr="bd05339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0" y="2887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5260" name="Group 47"/>
              <p:cNvGrpSpPr>
                <a:grpSpLocks/>
              </p:cNvGrpSpPr>
              <p:nvPr/>
            </p:nvGrpSpPr>
            <p:grpSpPr bwMode="auto">
              <a:xfrm flipH="1">
                <a:off x="4080" y="3731"/>
                <a:ext cx="432" cy="349"/>
                <a:chOff x="3888" y="2304"/>
                <a:chExt cx="816" cy="541"/>
              </a:xfrm>
            </p:grpSpPr>
            <p:pic>
              <p:nvPicPr>
                <p:cNvPr id="95261" name="Picture 48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049" y="2287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5262" name="Picture 49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145" y="2143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95247" name="Group 50"/>
            <p:cNvGrpSpPr>
              <a:grpSpLocks/>
            </p:cNvGrpSpPr>
            <p:nvPr/>
          </p:nvGrpSpPr>
          <p:grpSpPr bwMode="auto">
            <a:xfrm>
              <a:off x="1632" y="2112"/>
              <a:ext cx="2459" cy="2064"/>
              <a:chOff x="1344" y="1654"/>
              <a:chExt cx="3389" cy="2570"/>
            </a:xfrm>
          </p:grpSpPr>
          <p:sp>
            <p:nvSpPr>
              <p:cNvPr id="95256" name="Freeform 51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7" name="Text Box 52"/>
              <p:cNvSpPr txBox="1">
                <a:spLocks noChangeArrowheads="1"/>
              </p:cNvSpPr>
              <p:nvPr/>
            </p:nvSpPr>
            <p:spPr bwMode="auto">
              <a:xfrm>
                <a:off x="3550" y="1654"/>
                <a:ext cx="486" cy="6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95258" name="Text Box 53"/>
              <p:cNvSpPr txBox="1">
                <a:spLocks noChangeArrowheads="1"/>
              </p:cNvSpPr>
              <p:nvPr/>
            </p:nvSpPr>
            <p:spPr bwMode="auto">
              <a:xfrm>
                <a:off x="4291" y="2006"/>
                <a:ext cx="442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  <p:grpSp>
          <p:nvGrpSpPr>
            <p:cNvPr id="95248" name="Group 54"/>
            <p:cNvGrpSpPr>
              <a:grpSpLocks/>
            </p:cNvGrpSpPr>
            <p:nvPr/>
          </p:nvGrpSpPr>
          <p:grpSpPr bwMode="auto">
            <a:xfrm>
              <a:off x="2357" y="2839"/>
              <a:ext cx="732" cy="1065"/>
              <a:chOff x="2304" y="2592"/>
              <a:chExt cx="1008" cy="1327"/>
            </a:xfrm>
          </p:grpSpPr>
          <p:sp>
            <p:nvSpPr>
              <p:cNvPr id="95249" name="Line 55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0" name="Line 56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1" name="Line 57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2" name="Line 58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3" name="Line 59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254" name="Text Box 60"/>
              <p:cNvSpPr txBox="1">
                <a:spLocks noChangeArrowheads="1"/>
              </p:cNvSpPr>
              <p:nvPr/>
            </p:nvSpPr>
            <p:spPr bwMode="auto">
              <a:xfrm>
                <a:off x="2346" y="2858"/>
                <a:ext cx="397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95255" name="Text Box 61"/>
              <p:cNvSpPr txBox="1">
                <a:spLocks noChangeArrowheads="1"/>
              </p:cNvSpPr>
              <p:nvPr/>
            </p:nvSpPr>
            <p:spPr bwMode="auto">
              <a:xfrm>
                <a:off x="2907" y="3312"/>
                <a:ext cx="375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</p:grpSp>
      <p:sp>
        <p:nvSpPr>
          <p:cNvPr id="785470" name="Text Box 62"/>
          <p:cNvSpPr txBox="1">
            <a:spLocks noChangeArrowheads="1"/>
          </p:cNvSpPr>
          <p:nvPr/>
        </p:nvSpPr>
        <p:spPr bwMode="auto">
          <a:xfrm>
            <a:off x="0" y="2038350"/>
            <a:ext cx="8566150" cy="266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 sz="3000"/>
              <a:t> flow </a:t>
            </a:r>
            <a:r>
              <a:rPr lang="en-US" altLang="en-US" sz="3000" i="1"/>
              <a:t>F</a:t>
            </a:r>
            <a:r>
              <a:rPr lang="en-US" altLang="en-US" sz="3000"/>
              <a:t>, alg either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finds a better flow </a:t>
            </a:r>
            <a:r>
              <a:rPr lang="en-US" altLang="en-US" sz="3000" i="1"/>
              <a:t>F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or finds cut </a:t>
            </a:r>
            <a:r>
              <a:rPr lang="en-US" altLang="en-US" sz="3000" i="1"/>
              <a:t>C</a:t>
            </a:r>
            <a:r>
              <a:rPr lang="en-US" altLang="en-US" sz="3000"/>
              <a:t> such that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Alg stops with an </a:t>
            </a:r>
            <a:r>
              <a:rPr lang="en-US" altLang="en-US" sz="3000" i="1"/>
              <a:t>F</a:t>
            </a:r>
            <a:r>
              <a:rPr lang="en-US" altLang="en-US" sz="3000"/>
              <a:t> and </a:t>
            </a:r>
            <a:r>
              <a:rPr lang="en-US" altLang="en-US" sz="3000" i="1"/>
              <a:t>C</a:t>
            </a:r>
            <a:r>
              <a:rPr lang="en-US" altLang="en-US" sz="3000"/>
              <a:t> for which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i="1"/>
              <a:t>F</a:t>
            </a:r>
            <a:r>
              <a:rPr lang="en-US" altLang="en-US" sz="3000"/>
              <a:t> witnesses that the optimal flow can't be less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i="1"/>
              <a:t>C</a:t>
            </a:r>
            <a:r>
              <a:rPr lang="en-US" altLang="en-US" sz="3000"/>
              <a:t> witnesses that it can't be more.</a:t>
            </a:r>
          </a:p>
        </p:txBody>
      </p:sp>
      <p:sp>
        <p:nvSpPr>
          <p:cNvPr id="95238" name="Freeform 63"/>
          <p:cNvSpPr>
            <a:spLocks/>
          </p:cNvSpPr>
          <p:nvPr/>
        </p:nvSpPr>
        <p:spPr bwMode="auto">
          <a:xfrm>
            <a:off x="5181600" y="1524000"/>
            <a:ext cx="228600" cy="304800"/>
          </a:xfrm>
          <a:custGeom>
            <a:avLst/>
            <a:gdLst>
              <a:gd name="T0" fmla="*/ 0 w 144"/>
              <a:gd name="T1" fmla="*/ 2147483647 h 192"/>
              <a:gd name="T2" fmla="*/ 2147483647 w 144"/>
              <a:gd name="T3" fmla="*/ 2147483647 h 192"/>
              <a:gd name="T4" fmla="*/ 2147483647 w 144"/>
              <a:gd name="T5" fmla="*/ 0 h 192"/>
              <a:gd name="T6" fmla="*/ 0 60000 65536"/>
              <a:gd name="T7" fmla="*/ 0 60000 65536"/>
              <a:gd name="T8" fmla="*/ 0 60000 65536"/>
              <a:gd name="T9" fmla="*/ 0 w 144"/>
              <a:gd name="T10" fmla="*/ 0 h 192"/>
              <a:gd name="T11" fmla="*/ 144 w 144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92">
                <a:moveTo>
                  <a:pt x="0" y="144"/>
                </a:moveTo>
                <a:lnTo>
                  <a:pt x="56" y="192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5472" name="Freeform 64"/>
          <p:cNvSpPr>
            <a:spLocks/>
          </p:cNvSpPr>
          <p:nvPr/>
        </p:nvSpPr>
        <p:spPr bwMode="auto">
          <a:xfrm>
            <a:off x="3987800" y="2425700"/>
            <a:ext cx="228600" cy="304800"/>
          </a:xfrm>
          <a:custGeom>
            <a:avLst/>
            <a:gdLst>
              <a:gd name="T0" fmla="*/ 0 w 144"/>
              <a:gd name="T1" fmla="*/ 2147483647 h 192"/>
              <a:gd name="T2" fmla="*/ 2147483647 w 144"/>
              <a:gd name="T3" fmla="*/ 2147483647 h 192"/>
              <a:gd name="T4" fmla="*/ 2147483647 w 144"/>
              <a:gd name="T5" fmla="*/ 0 h 192"/>
              <a:gd name="T6" fmla="*/ 0 60000 65536"/>
              <a:gd name="T7" fmla="*/ 0 60000 65536"/>
              <a:gd name="T8" fmla="*/ 0 60000 65536"/>
              <a:gd name="T9" fmla="*/ 0 w 144"/>
              <a:gd name="T10" fmla="*/ 0 h 192"/>
              <a:gd name="T11" fmla="*/ 144 w 144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92">
                <a:moveTo>
                  <a:pt x="0" y="144"/>
                </a:moveTo>
                <a:lnTo>
                  <a:pt x="56" y="192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5473" name="Freeform 65"/>
          <p:cNvSpPr>
            <a:spLocks/>
          </p:cNvSpPr>
          <p:nvPr/>
        </p:nvSpPr>
        <p:spPr bwMode="auto">
          <a:xfrm>
            <a:off x="6934200" y="2895600"/>
            <a:ext cx="228600" cy="304800"/>
          </a:xfrm>
          <a:custGeom>
            <a:avLst/>
            <a:gdLst>
              <a:gd name="T0" fmla="*/ 0 w 144"/>
              <a:gd name="T1" fmla="*/ 2147483647 h 192"/>
              <a:gd name="T2" fmla="*/ 2147483647 w 144"/>
              <a:gd name="T3" fmla="*/ 2147483647 h 192"/>
              <a:gd name="T4" fmla="*/ 2147483647 w 144"/>
              <a:gd name="T5" fmla="*/ 0 h 192"/>
              <a:gd name="T6" fmla="*/ 0 60000 65536"/>
              <a:gd name="T7" fmla="*/ 0 60000 65536"/>
              <a:gd name="T8" fmla="*/ 0 60000 65536"/>
              <a:gd name="T9" fmla="*/ 0 w 144"/>
              <a:gd name="T10" fmla="*/ 0 h 192"/>
              <a:gd name="T11" fmla="*/ 144 w 144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92">
                <a:moveTo>
                  <a:pt x="0" y="144"/>
                </a:moveTo>
                <a:lnTo>
                  <a:pt x="56" y="192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5474" name="Oval 66"/>
          <p:cNvSpPr>
            <a:spLocks noChangeArrowheads="1"/>
          </p:cNvSpPr>
          <p:nvPr/>
        </p:nvSpPr>
        <p:spPr bwMode="auto">
          <a:xfrm>
            <a:off x="3505200" y="838200"/>
            <a:ext cx="5334000" cy="685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5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5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54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54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5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5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854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54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85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85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854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8547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854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8547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854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8547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85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5472" grpId="0" animBg="1"/>
      <p:bldP spid="785473" grpId="0" animBg="1"/>
      <p:bldP spid="785474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796675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2133600" y="762000"/>
            <a:ext cx="3857625" cy="3124200"/>
            <a:chOff x="240" y="1728"/>
            <a:chExt cx="2430" cy="1968"/>
          </a:xfrm>
        </p:grpSpPr>
        <p:pic>
          <p:nvPicPr>
            <p:cNvPr id="21538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9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0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1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2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3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4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5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21531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2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3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4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5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6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7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21527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28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29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30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796718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 loves whom.</a:t>
            </a:r>
          </a:p>
        </p:txBody>
      </p:sp>
      <p:sp>
        <p:nvSpPr>
          <p:cNvPr id="796719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 should be matched with whom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 as many as possible matched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21524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25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526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796724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 matches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Can we do better?</a:t>
            </a:r>
          </a:p>
        </p:txBody>
      </p:sp>
      <p:sp>
        <p:nvSpPr>
          <p:cNvPr id="796725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 matches</a:t>
            </a:r>
          </a:p>
        </p:txBody>
      </p:sp>
    </p:spTree>
    <p:extLst>
      <p:ext uri="{BB962C8B-B14F-4D97-AF65-F5344CB8AC3E}">
        <p14:creationId xmlns:p14="http://schemas.microsoft.com/office/powerpoint/2010/main" val="3851570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6" grpId="0"/>
      <p:bldP spid="796718" grpId="0"/>
      <p:bldP spid="796719" grpId="0"/>
      <p:bldP spid="796724" grpId="0"/>
      <p:bldP spid="796724" grpId="1"/>
      <p:bldP spid="796725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sp>
        <p:nvSpPr>
          <p:cNvPr id="22531" name="Freeform 3"/>
          <p:cNvSpPr>
            <a:spLocks/>
          </p:cNvSpPr>
          <p:nvPr/>
        </p:nvSpPr>
        <p:spPr bwMode="auto">
          <a:xfrm>
            <a:off x="3492500" y="1206500"/>
            <a:ext cx="812800" cy="1422400"/>
          </a:xfrm>
          <a:custGeom>
            <a:avLst/>
            <a:gdLst>
              <a:gd name="T0" fmla="*/ 0 w 512"/>
              <a:gd name="T1" fmla="*/ 0 h 896"/>
              <a:gd name="T2" fmla="*/ 2147483647 w 512"/>
              <a:gd name="T3" fmla="*/ 2147483647 h 896"/>
              <a:gd name="T4" fmla="*/ 0 60000 65536"/>
              <a:gd name="T5" fmla="*/ 0 60000 65536"/>
              <a:gd name="T6" fmla="*/ 0 w 512"/>
              <a:gd name="T7" fmla="*/ 0 h 896"/>
              <a:gd name="T8" fmla="*/ 512 w 512"/>
              <a:gd name="T9" fmla="*/ 896 h 89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2" h="896">
                <a:moveTo>
                  <a:pt x="0" y="0"/>
                </a:moveTo>
                <a:lnTo>
                  <a:pt x="512" y="896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2" name="Freeform 4"/>
          <p:cNvSpPr>
            <a:spLocks/>
          </p:cNvSpPr>
          <p:nvPr/>
        </p:nvSpPr>
        <p:spPr bwMode="auto">
          <a:xfrm>
            <a:off x="3543300" y="1892300"/>
            <a:ext cx="736600" cy="774700"/>
          </a:xfrm>
          <a:custGeom>
            <a:avLst/>
            <a:gdLst>
              <a:gd name="T0" fmla="*/ 0 w 464"/>
              <a:gd name="T1" fmla="*/ 0 h 488"/>
              <a:gd name="T2" fmla="*/ 2147483647 w 464"/>
              <a:gd name="T3" fmla="*/ 2147483647 h 488"/>
              <a:gd name="T4" fmla="*/ 2147483647 w 464"/>
              <a:gd name="T5" fmla="*/ 2147483647 h 488"/>
              <a:gd name="T6" fmla="*/ 0 60000 65536"/>
              <a:gd name="T7" fmla="*/ 0 60000 65536"/>
              <a:gd name="T8" fmla="*/ 0 60000 65536"/>
              <a:gd name="T9" fmla="*/ 0 w 464"/>
              <a:gd name="T10" fmla="*/ 0 h 488"/>
              <a:gd name="T11" fmla="*/ 464 w 464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64" h="488">
                <a:moveTo>
                  <a:pt x="0" y="0"/>
                </a:moveTo>
                <a:lnTo>
                  <a:pt x="464" y="464"/>
                </a:lnTo>
                <a:lnTo>
                  <a:pt x="456" y="488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3" name="Freeform 5"/>
          <p:cNvSpPr>
            <a:spLocks/>
          </p:cNvSpPr>
          <p:nvPr/>
        </p:nvSpPr>
        <p:spPr bwMode="auto">
          <a:xfrm>
            <a:off x="3517900" y="1168400"/>
            <a:ext cx="762000" cy="1447800"/>
          </a:xfrm>
          <a:custGeom>
            <a:avLst/>
            <a:gdLst>
              <a:gd name="T0" fmla="*/ 0 w 480"/>
              <a:gd name="T1" fmla="*/ 2147483647 h 912"/>
              <a:gd name="T2" fmla="*/ 2147483647 w 480"/>
              <a:gd name="T3" fmla="*/ 0 h 912"/>
              <a:gd name="T4" fmla="*/ 0 60000 65536"/>
              <a:gd name="T5" fmla="*/ 0 60000 65536"/>
              <a:gd name="T6" fmla="*/ 0 w 480"/>
              <a:gd name="T7" fmla="*/ 0 h 912"/>
              <a:gd name="T8" fmla="*/ 480 w 480"/>
              <a:gd name="T9" fmla="*/ 912 h 91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0" h="912">
                <a:moveTo>
                  <a:pt x="0" y="912"/>
                </a:moveTo>
                <a:lnTo>
                  <a:pt x="48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4" name="Line 6"/>
          <p:cNvSpPr>
            <a:spLocks noChangeShapeType="1"/>
          </p:cNvSpPr>
          <p:nvPr/>
        </p:nvSpPr>
        <p:spPr bwMode="auto">
          <a:xfrm flipV="1">
            <a:off x="3632200" y="3352800"/>
            <a:ext cx="685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5" name="Freeform 7"/>
          <p:cNvSpPr>
            <a:spLocks/>
          </p:cNvSpPr>
          <p:nvPr/>
        </p:nvSpPr>
        <p:spPr bwMode="auto">
          <a:xfrm>
            <a:off x="3556000" y="1168400"/>
            <a:ext cx="723900" cy="685800"/>
          </a:xfrm>
          <a:custGeom>
            <a:avLst/>
            <a:gdLst>
              <a:gd name="T0" fmla="*/ 0 w 456"/>
              <a:gd name="T1" fmla="*/ 0 h 432"/>
              <a:gd name="T2" fmla="*/ 2147483647 w 456"/>
              <a:gd name="T3" fmla="*/ 2147483647 h 432"/>
              <a:gd name="T4" fmla="*/ 0 60000 65536"/>
              <a:gd name="T5" fmla="*/ 0 60000 65536"/>
              <a:gd name="T6" fmla="*/ 0 w 456"/>
              <a:gd name="T7" fmla="*/ 0 h 432"/>
              <a:gd name="T8" fmla="*/ 456 w 456"/>
              <a:gd name="T9" fmla="*/ 432 h 4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6" h="432">
                <a:moveTo>
                  <a:pt x="0" y="0"/>
                </a:moveTo>
                <a:lnTo>
                  <a:pt x="456" y="43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6" name="Freeform 8"/>
          <p:cNvSpPr>
            <a:spLocks/>
          </p:cNvSpPr>
          <p:nvPr/>
        </p:nvSpPr>
        <p:spPr bwMode="auto">
          <a:xfrm>
            <a:off x="3492500" y="1968500"/>
            <a:ext cx="850900" cy="1333500"/>
          </a:xfrm>
          <a:custGeom>
            <a:avLst/>
            <a:gdLst>
              <a:gd name="T0" fmla="*/ 0 w 536"/>
              <a:gd name="T1" fmla="*/ 0 h 840"/>
              <a:gd name="T2" fmla="*/ 2147483647 w 536"/>
              <a:gd name="T3" fmla="*/ 2147483647 h 840"/>
              <a:gd name="T4" fmla="*/ 0 60000 65536"/>
              <a:gd name="T5" fmla="*/ 0 60000 65536"/>
              <a:gd name="T6" fmla="*/ 0 w 536"/>
              <a:gd name="T7" fmla="*/ 0 h 840"/>
              <a:gd name="T8" fmla="*/ 536 w 536"/>
              <a:gd name="T9" fmla="*/ 840 h 8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6" h="840">
                <a:moveTo>
                  <a:pt x="0" y="0"/>
                </a:moveTo>
                <a:lnTo>
                  <a:pt x="536" y="84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7" name="Freeform 9"/>
          <p:cNvSpPr>
            <a:spLocks/>
          </p:cNvSpPr>
          <p:nvPr/>
        </p:nvSpPr>
        <p:spPr bwMode="auto">
          <a:xfrm>
            <a:off x="3632200" y="1206500"/>
            <a:ext cx="685800" cy="2146300"/>
          </a:xfrm>
          <a:custGeom>
            <a:avLst/>
            <a:gdLst>
              <a:gd name="T0" fmla="*/ 0 w 432"/>
              <a:gd name="T1" fmla="*/ 2147483647 h 1352"/>
              <a:gd name="T2" fmla="*/ 2147483647 w 432"/>
              <a:gd name="T3" fmla="*/ 0 h 1352"/>
              <a:gd name="T4" fmla="*/ 0 60000 65536"/>
              <a:gd name="T5" fmla="*/ 0 60000 65536"/>
              <a:gd name="T6" fmla="*/ 0 w 432"/>
              <a:gd name="T7" fmla="*/ 0 h 1352"/>
              <a:gd name="T8" fmla="*/ 432 w 432"/>
              <a:gd name="T9" fmla="*/ 1352 h 13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1352">
                <a:moveTo>
                  <a:pt x="0" y="1352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8" name="Oval 10"/>
          <p:cNvSpPr>
            <a:spLocks noChangeArrowheads="1"/>
          </p:cNvSpPr>
          <p:nvPr/>
        </p:nvSpPr>
        <p:spPr bwMode="auto">
          <a:xfrm>
            <a:off x="34671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39" name="Oval 11"/>
          <p:cNvSpPr>
            <a:spLocks noChangeArrowheads="1"/>
          </p:cNvSpPr>
          <p:nvPr/>
        </p:nvSpPr>
        <p:spPr bwMode="auto">
          <a:xfrm>
            <a:off x="43180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0" name="Oval 12"/>
          <p:cNvSpPr>
            <a:spLocks noChangeArrowheads="1"/>
          </p:cNvSpPr>
          <p:nvPr/>
        </p:nvSpPr>
        <p:spPr bwMode="auto">
          <a:xfrm>
            <a:off x="34163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1" name="Oval 13"/>
          <p:cNvSpPr>
            <a:spLocks noChangeArrowheads="1"/>
          </p:cNvSpPr>
          <p:nvPr/>
        </p:nvSpPr>
        <p:spPr bwMode="auto">
          <a:xfrm>
            <a:off x="42672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2" name="Oval 14"/>
          <p:cNvSpPr>
            <a:spLocks noChangeArrowheads="1"/>
          </p:cNvSpPr>
          <p:nvPr/>
        </p:nvSpPr>
        <p:spPr bwMode="auto">
          <a:xfrm>
            <a:off x="34163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3" name="Oval 15"/>
          <p:cNvSpPr>
            <a:spLocks noChangeArrowheads="1"/>
          </p:cNvSpPr>
          <p:nvPr/>
        </p:nvSpPr>
        <p:spPr bwMode="auto">
          <a:xfrm>
            <a:off x="42672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4" name="Oval 16"/>
          <p:cNvSpPr>
            <a:spLocks noChangeArrowheads="1"/>
          </p:cNvSpPr>
          <p:nvPr/>
        </p:nvSpPr>
        <p:spPr bwMode="auto">
          <a:xfrm>
            <a:off x="34163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5" name="Oval 17"/>
          <p:cNvSpPr>
            <a:spLocks noChangeArrowheads="1"/>
          </p:cNvSpPr>
          <p:nvPr/>
        </p:nvSpPr>
        <p:spPr bwMode="auto">
          <a:xfrm>
            <a:off x="42672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6" name="Oval 18"/>
          <p:cNvSpPr>
            <a:spLocks noChangeArrowheads="1"/>
          </p:cNvSpPr>
          <p:nvPr/>
        </p:nvSpPr>
        <p:spPr bwMode="auto">
          <a:xfrm>
            <a:off x="22860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7" name="Oval 19"/>
          <p:cNvSpPr>
            <a:spLocks noChangeArrowheads="1"/>
          </p:cNvSpPr>
          <p:nvPr/>
        </p:nvSpPr>
        <p:spPr bwMode="auto">
          <a:xfrm>
            <a:off x="54864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2039938" y="1919288"/>
            <a:ext cx="3222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594350" y="19192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22550" name="Freeform 22"/>
          <p:cNvSpPr>
            <a:spLocks/>
          </p:cNvSpPr>
          <p:nvPr/>
        </p:nvSpPr>
        <p:spPr bwMode="auto">
          <a:xfrm>
            <a:off x="2438400" y="22479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1" name="Freeform 23"/>
          <p:cNvSpPr>
            <a:spLocks/>
          </p:cNvSpPr>
          <p:nvPr/>
        </p:nvSpPr>
        <p:spPr bwMode="auto">
          <a:xfrm>
            <a:off x="2438400" y="22098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2" name="Freeform 24"/>
          <p:cNvSpPr>
            <a:spLocks/>
          </p:cNvSpPr>
          <p:nvPr/>
        </p:nvSpPr>
        <p:spPr bwMode="auto">
          <a:xfrm>
            <a:off x="2438400" y="19177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3" name="Freeform 25"/>
          <p:cNvSpPr>
            <a:spLocks/>
          </p:cNvSpPr>
          <p:nvPr/>
        </p:nvSpPr>
        <p:spPr bwMode="auto">
          <a:xfrm>
            <a:off x="2413000" y="11938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4" name="Freeform 26"/>
          <p:cNvSpPr>
            <a:spLocks/>
          </p:cNvSpPr>
          <p:nvPr/>
        </p:nvSpPr>
        <p:spPr bwMode="auto">
          <a:xfrm flipH="1">
            <a:off x="4445000" y="22098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5" name="Freeform 27"/>
          <p:cNvSpPr>
            <a:spLocks/>
          </p:cNvSpPr>
          <p:nvPr/>
        </p:nvSpPr>
        <p:spPr bwMode="auto">
          <a:xfrm flipH="1">
            <a:off x="4445000" y="21717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6" name="Freeform 28"/>
          <p:cNvSpPr>
            <a:spLocks/>
          </p:cNvSpPr>
          <p:nvPr/>
        </p:nvSpPr>
        <p:spPr bwMode="auto">
          <a:xfrm flipH="1">
            <a:off x="4445000" y="18796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2557" name="Freeform 29"/>
          <p:cNvSpPr>
            <a:spLocks/>
          </p:cNvSpPr>
          <p:nvPr/>
        </p:nvSpPr>
        <p:spPr bwMode="auto">
          <a:xfrm flipH="1">
            <a:off x="4419600" y="11557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97726" name="Text Box 30"/>
          <p:cNvSpPr txBox="1">
            <a:spLocks noChangeArrowheads="1"/>
          </p:cNvSpPr>
          <p:nvPr/>
        </p:nvSpPr>
        <p:spPr bwMode="auto">
          <a:xfrm>
            <a:off x="1524000" y="3657600"/>
            <a:ext cx="59356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= 1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Total flow out of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  <a:sym typeface="Symbol" pitchFamily="18" charset="2"/>
              </a:rPr>
              <a:t>=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flow into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  <a:sym typeface="Symbol" pitchFamily="18" charset="2"/>
              </a:rPr>
              <a:t>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1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Boy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matched to at most one girl.</a:t>
            </a:r>
          </a:p>
        </p:txBody>
      </p:sp>
      <p:sp>
        <p:nvSpPr>
          <p:cNvPr id="797727" name="Text Box 31"/>
          <p:cNvSpPr txBox="1">
            <a:spLocks noChangeArrowheads="1"/>
          </p:cNvSpPr>
          <p:nvPr/>
        </p:nvSpPr>
        <p:spPr bwMode="auto">
          <a:xfrm>
            <a:off x="2562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797728" name="Text Box 32"/>
          <p:cNvSpPr txBox="1">
            <a:spLocks noChangeArrowheads="1"/>
          </p:cNvSpPr>
          <p:nvPr/>
        </p:nvSpPr>
        <p:spPr bwMode="auto">
          <a:xfrm>
            <a:off x="1524000" y="5027613"/>
            <a:ext cx="589915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= 1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Total flow into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=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flow out of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  <a:sym typeface="Symbol" pitchFamily="18" charset="2"/>
              </a:rPr>
              <a:t>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1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Girl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matched to at most one boy.</a:t>
            </a:r>
          </a:p>
        </p:txBody>
      </p:sp>
      <p:sp>
        <p:nvSpPr>
          <p:cNvPr id="797729" name="Text Box 33"/>
          <p:cNvSpPr txBox="1">
            <a:spLocks noChangeArrowheads="1"/>
          </p:cNvSpPr>
          <p:nvPr/>
        </p:nvSpPr>
        <p:spPr bwMode="auto">
          <a:xfrm>
            <a:off x="5105400" y="26670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22562" name="Text Box 34"/>
          <p:cNvSpPr txBox="1">
            <a:spLocks noChangeArrowheads="1"/>
          </p:cNvSpPr>
          <p:nvPr/>
        </p:nvSpPr>
        <p:spPr bwMode="auto">
          <a:xfrm>
            <a:off x="3171825" y="3114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</a:t>
            </a:r>
          </a:p>
        </p:txBody>
      </p:sp>
      <p:sp>
        <p:nvSpPr>
          <p:cNvPr id="22563" name="Text Box 35"/>
          <p:cNvSpPr txBox="1">
            <a:spLocks noChangeArrowheads="1"/>
          </p:cNvSpPr>
          <p:nvPr/>
        </p:nvSpPr>
        <p:spPr bwMode="auto">
          <a:xfrm>
            <a:off x="4448175" y="3124200"/>
            <a:ext cx="3413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1378804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727" grpId="0"/>
      <p:bldP spid="797729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146"/>
          <p:cNvGrpSpPr>
            <a:grpSpLocks/>
          </p:cNvGrpSpPr>
          <p:nvPr/>
        </p:nvGrpSpPr>
        <p:grpSpPr bwMode="auto">
          <a:xfrm>
            <a:off x="1346200" y="1130300"/>
            <a:ext cx="3352800" cy="2298700"/>
            <a:chOff x="1440" y="2544"/>
            <a:chExt cx="2112" cy="1448"/>
          </a:xfrm>
        </p:grpSpPr>
        <p:sp>
          <p:nvSpPr>
            <p:cNvPr id="55383" name="Oval 147"/>
            <p:cNvSpPr>
              <a:spLocks noChangeArrowheads="1"/>
            </p:cNvSpPr>
            <p:nvPr/>
          </p:nvSpPr>
          <p:spPr bwMode="auto">
            <a:xfrm>
              <a:off x="3456" y="316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4" name="Oval 148"/>
            <p:cNvSpPr>
              <a:spLocks noChangeArrowheads="1"/>
            </p:cNvSpPr>
            <p:nvPr/>
          </p:nvSpPr>
          <p:spPr bwMode="auto">
            <a:xfrm>
              <a:off x="1440" y="316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5" name="Oval 149"/>
            <p:cNvSpPr>
              <a:spLocks noChangeArrowheads="1"/>
            </p:cNvSpPr>
            <p:nvPr/>
          </p:nvSpPr>
          <p:spPr bwMode="auto">
            <a:xfrm>
              <a:off x="2136" y="348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6" name="Oval 150"/>
            <p:cNvSpPr>
              <a:spLocks noChangeArrowheads="1"/>
            </p:cNvSpPr>
            <p:nvPr/>
          </p:nvSpPr>
          <p:spPr bwMode="auto">
            <a:xfrm>
              <a:off x="2184" y="389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7" name="Oval 151"/>
            <p:cNvSpPr>
              <a:spLocks noChangeArrowheads="1"/>
            </p:cNvSpPr>
            <p:nvPr/>
          </p:nvSpPr>
          <p:spPr bwMode="auto">
            <a:xfrm>
              <a:off x="2152" y="3024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8" name="Oval 152"/>
            <p:cNvSpPr>
              <a:spLocks noChangeArrowheads="1"/>
            </p:cNvSpPr>
            <p:nvPr/>
          </p:nvSpPr>
          <p:spPr bwMode="auto">
            <a:xfrm>
              <a:off x="2152" y="255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89" name="Oval 153"/>
            <p:cNvSpPr>
              <a:spLocks noChangeArrowheads="1"/>
            </p:cNvSpPr>
            <p:nvPr/>
          </p:nvSpPr>
          <p:spPr bwMode="auto">
            <a:xfrm>
              <a:off x="2696" y="2544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90" name="Oval 154"/>
            <p:cNvSpPr>
              <a:spLocks noChangeArrowheads="1"/>
            </p:cNvSpPr>
            <p:nvPr/>
          </p:nvSpPr>
          <p:spPr bwMode="auto">
            <a:xfrm>
              <a:off x="2704" y="297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91" name="Oval 155"/>
            <p:cNvSpPr>
              <a:spLocks noChangeArrowheads="1"/>
            </p:cNvSpPr>
            <p:nvPr/>
          </p:nvSpPr>
          <p:spPr bwMode="auto">
            <a:xfrm>
              <a:off x="2712" y="34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92" name="Oval 156"/>
            <p:cNvSpPr>
              <a:spLocks noChangeArrowheads="1"/>
            </p:cNvSpPr>
            <p:nvPr/>
          </p:nvSpPr>
          <p:spPr bwMode="auto">
            <a:xfrm>
              <a:off x="2728" y="387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sp>
        <p:nvSpPr>
          <p:cNvPr id="55300" name="Freeform 3"/>
          <p:cNvSpPr>
            <a:spLocks/>
          </p:cNvSpPr>
          <p:nvPr/>
        </p:nvSpPr>
        <p:spPr bwMode="auto">
          <a:xfrm>
            <a:off x="2551113" y="1206500"/>
            <a:ext cx="812800" cy="1422400"/>
          </a:xfrm>
          <a:custGeom>
            <a:avLst/>
            <a:gdLst>
              <a:gd name="T0" fmla="*/ 0 w 512"/>
              <a:gd name="T1" fmla="*/ 0 h 896"/>
              <a:gd name="T2" fmla="*/ 2147483647 w 512"/>
              <a:gd name="T3" fmla="*/ 2147483647 h 896"/>
              <a:gd name="T4" fmla="*/ 0 60000 65536"/>
              <a:gd name="T5" fmla="*/ 0 60000 65536"/>
              <a:gd name="T6" fmla="*/ 0 w 512"/>
              <a:gd name="T7" fmla="*/ 0 h 896"/>
              <a:gd name="T8" fmla="*/ 512 w 512"/>
              <a:gd name="T9" fmla="*/ 896 h 89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2" h="896">
                <a:moveTo>
                  <a:pt x="0" y="0"/>
                </a:moveTo>
                <a:lnTo>
                  <a:pt x="512" y="896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1" name="Freeform 4"/>
          <p:cNvSpPr>
            <a:spLocks/>
          </p:cNvSpPr>
          <p:nvPr/>
        </p:nvSpPr>
        <p:spPr bwMode="auto">
          <a:xfrm>
            <a:off x="2601913" y="1892300"/>
            <a:ext cx="736600" cy="774700"/>
          </a:xfrm>
          <a:custGeom>
            <a:avLst/>
            <a:gdLst>
              <a:gd name="T0" fmla="*/ 0 w 464"/>
              <a:gd name="T1" fmla="*/ 0 h 488"/>
              <a:gd name="T2" fmla="*/ 2147483647 w 464"/>
              <a:gd name="T3" fmla="*/ 2147483647 h 488"/>
              <a:gd name="T4" fmla="*/ 2147483647 w 464"/>
              <a:gd name="T5" fmla="*/ 2147483647 h 488"/>
              <a:gd name="T6" fmla="*/ 0 60000 65536"/>
              <a:gd name="T7" fmla="*/ 0 60000 65536"/>
              <a:gd name="T8" fmla="*/ 0 60000 65536"/>
              <a:gd name="T9" fmla="*/ 0 w 464"/>
              <a:gd name="T10" fmla="*/ 0 h 488"/>
              <a:gd name="T11" fmla="*/ 464 w 464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64" h="488">
                <a:moveTo>
                  <a:pt x="0" y="0"/>
                </a:moveTo>
                <a:lnTo>
                  <a:pt x="464" y="464"/>
                </a:lnTo>
                <a:lnTo>
                  <a:pt x="456" y="488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2" name="Freeform 5"/>
          <p:cNvSpPr>
            <a:spLocks/>
          </p:cNvSpPr>
          <p:nvPr/>
        </p:nvSpPr>
        <p:spPr bwMode="auto">
          <a:xfrm>
            <a:off x="2576513" y="1168400"/>
            <a:ext cx="762000" cy="1447800"/>
          </a:xfrm>
          <a:custGeom>
            <a:avLst/>
            <a:gdLst>
              <a:gd name="T0" fmla="*/ 0 w 480"/>
              <a:gd name="T1" fmla="*/ 2147483647 h 912"/>
              <a:gd name="T2" fmla="*/ 2147483647 w 480"/>
              <a:gd name="T3" fmla="*/ 0 h 912"/>
              <a:gd name="T4" fmla="*/ 0 60000 65536"/>
              <a:gd name="T5" fmla="*/ 0 60000 65536"/>
              <a:gd name="T6" fmla="*/ 0 w 480"/>
              <a:gd name="T7" fmla="*/ 0 h 912"/>
              <a:gd name="T8" fmla="*/ 480 w 480"/>
              <a:gd name="T9" fmla="*/ 912 h 91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0" h="912">
                <a:moveTo>
                  <a:pt x="0" y="912"/>
                </a:moveTo>
                <a:lnTo>
                  <a:pt x="48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 flipV="1">
            <a:off x="2690813" y="3352800"/>
            <a:ext cx="685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4" name="Freeform 7"/>
          <p:cNvSpPr>
            <a:spLocks/>
          </p:cNvSpPr>
          <p:nvPr/>
        </p:nvSpPr>
        <p:spPr bwMode="auto">
          <a:xfrm>
            <a:off x="2614613" y="1168400"/>
            <a:ext cx="723900" cy="685800"/>
          </a:xfrm>
          <a:custGeom>
            <a:avLst/>
            <a:gdLst>
              <a:gd name="T0" fmla="*/ 0 w 456"/>
              <a:gd name="T1" fmla="*/ 0 h 432"/>
              <a:gd name="T2" fmla="*/ 2147483647 w 456"/>
              <a:gd name="T3" fmla="*/ 2147483647 h 432"/>
              <a:gd name="T4" fmla="*/ 0 60000 65536"/>
              <a:gd name="T5" fmla="*/ 0 60000 65536"/>
              <a:gd name="T6" fmla="*/ 0 w 456"/>
              <a:gd name="T7" fmla="*/ 0 h 432"/>
              <a:gd name="T8" fmla="*/ 456 w 456"/>
              <a:gd name="T9" fmla="*/ 432 h 4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6" h="432">
                <a:moveTo>
                  <a:pt x="0" y="0"/>
                </a:moveTo>
                <a:lnTo>
                  <a:pt x="456" y="43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5" name="Freeform 8"/>
          <p:cNvSpPr>
            <a:spLocks/>
          </p:cNvSpPr>
          <p:nvPr/>
        </p:nvSpPr>
        <p:spPr bwMode="auto">
          <a:xfrm>
            <a:off x="2551113" y="1968500"/>
            <a:ext cx="850900" cy="1333500"/>
          </a:xfrm>
          <a:custGeom>
            <a:avLst/>
            <a:gdLst>
              <a:gd name="T0" fmla="*/ 0 w 536"/>
              <a:gd name="T1" fmla="*/ 0 h 840"/>
              <a:gd name="T2" fmla="*/ 2147483647 w 536"/>
              <a:gd name="T3" fmla="*/ 2147483647 h 840"/>
              <a:gd name="T4" fmla="*/ 0 60000 65536"/>
              <a:gd name="T5" fmla="*/ 0 60000 65536"/>
              <a:gd name="T6" fmla="*/ 0 w 536"/>
              <a:gd name="T7" fmla="*/ 0 h 840"/>
              <a:gd name="T8" fmla="*/ 536 w 536"/>
              <a:gd name="T9" fmla="*/ 840 h 8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6" h="840">
                <a:moveTo>
                  <a:pt x="0" y="0"/>
                </a:moveTo>
                <a:lnTo>
                  <a:pt x="536" y="84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6" name="Freeform 9"/>
          <p:cNvSpPr>
            <a:spLocks/>
          </p:cNvSpPr>
          <p:nvPr/>
        </p:nvSpPr>
        <p:spPr bwMode="auto">
          <a:xfrm>
            <a:off x="2690813" y="1206500"/>
            <a:ext cx="685800" cy="2146300"/>
          </a:xfrm>
          <a:custGeom>
            <a:avLst/>
            <a:gdLst>
              <a:gd name="T0" fmla="*/ 0 w 432"/>
              <a:gd name="T1" fmla="*/ 2147483647 h 1352"/>
              <a:gd name="T2" fmla="*/ 2147483647 w 432"/>
              <a:gd name="T3" fmla="*/ 0 h 1352"/>
              <a:gd name="T4" fmla="*/ 0 60000 65536"/>
              <a:gd name="T5" fmla="*/ 0 60000 65536"/>
              <a:gd name="T6" fmla="*/ 0 w 432"/>
              <a:gd name="T7" fmla="*/ 0 h 1352"/>
              <a:gd name="T8" fmla="*/ 432 w 432"/>
              <a:gd name="T9" fmla="*/ 1352 h 13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1352">
                <a:moveTo>
                  <a:pt x="0" y="1352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07" name="Text Box 20"/>
          <p:cNvSpPr txBox="1">
            <a:spLocks noChangeArrowheads="1"/>
          </p:cNvSpPr>
          <p:nvPr/>
        </p:nvSpPr>
        <p:spPr bwMode="auto">
          <a:xfrm>
            <a:off x="1098550" y="19192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55308" name="Text Box 21"/>
          <p:cNvSpPr txBox="1">
            <a:spLocks noChangeArrowheads="1"/>
          </p:cNvSpPr>
          <p:nvPr/>
        </p:nvSpPr>
        <p:spPr bwMode="auto">
          <a:xfrm>
            <a:off x="4652963" y="19192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55309" name="Freeform 22"/>
          <p:cNvSpPr>
            <a:spLocks/>
          </p:cNvSpPr>
          <p:nvPr/>
        </p:nvSpPr>
        <p:spPr bwMode="auto">
          <a:xfrm>
            <a:off x="1497013" y="22479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0" name="Freeform 23"/>
          <p:cNvSpPr>
            <a:spLocks/>
          </p:cNvSpPr>
          <p:nvPr/>
        </p:nvSpPr>
        <p:spPr bwMode="auto">
          <a:xfrm>
            <a:off x="1497013" y="22098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1" name="Freeform 24"/>
          <p:cNvSpPr>
            <a:spLocks/>
          </p:cNvSpPr>
          <p:nvPr/>
        </p:nvSpPr>
        <p:spPr bwMode="auto">
          <a:xfrm>
            <a:off x="1497013" y="19177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2" name="Freeform 25"/>
          <p:cNvSpPr>
            <a:spLocks/>
          </p:cNvSpPr>
          <p:nvPr/>
        </p:nvSpPr>
        <p:spPr bwMode="auto">
          <a:xfrm>
            <a:off x="1471613" y="11938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3" name="Freeform 26"/>
          <p:cNvSpPr>
            <a:spLocks/>
          </p:cNvSpPr>
          <p:nvPr/>
        </p:nvSpPr>
        <p:spPr bwMode="auto">
          <a:xfrm flipH="1">
            <a:off x="3503613" y="22098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4" name="Freeform 27"/>
          <p:cNvSpPr>
            <a:spLocks/>
          </p:cNvSpPr>
          <p:nvPr/>
        </p:nvSpPr>
        <p:spPr bwMode="auto">
          <a:xfrm flipH="1">
            <a:off x="3503613" y="21717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5" name="Freeform 28"/>
          <p:cNvSpPr>
            <a:spLocks/>
          </p:cNvSpPr>
          <p:nvPr/>
        </p:nvSpPr>
        <p:spPr bwMode="auto">
          <a:xfrm flipH="1">
            <a:off x="3503613" y="18796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6" name="Freeform 29"/>
          <p:cNvSpPr>
            <a:spLocks/>
          </p:cNvSpPr>
          <p:nvPr/>
        </p:nvSpPr>
        <p:spPr bwMode="auto">
          <a:xfrm flipH="1">
            <a:off x="3478213" y="11557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5317" name="Text Box 110"/>
          <p:cNvSpPr txBox="1">
            <a:spLocks noChangeArrowheads="1"/>
          </p:cNvSpPr>
          <p:nvPr/>
        </p:nvSpPr>
        <p:spPr bwMode="auto">
          <a:xfrm>
            <a:off x="285750" y="1066800"/>
            <a:ext cx="9159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Flow</a:t>
            </a:r>
          </a:p>
        </p:txBody>
      </p:sp>
      <p:grpSp>
        <p:nvGrpSpPr>
          <p:cNvPr id="3" name="Group 175"/>
          <p:cNvGrpSpPr>
            <a:grpSpLocks/>
          </p:cNvGrpSpPr>
          <p:nvPr/>
        </p:nvGrpSpPr>
        <p:grpSpPr bwMode="auto">
          <a:xfrm>
            <a:off x="304800" y="3733800"/>
            <a:ext cx="5572125" cy="2603500"/>
            <a:chOff x="192" y="2352"/>
            <a:chExt cx="3510" cy="1640"/>
          </a:xfrm>
        </p:grpSpPr>
        <p:grpSp>
          <p:nvGrpSpPr>
            <p:cNvPr id="55354" name="Group 145"/>
            <p:cNvGrpSpPr>
              <a:grpSpLocks/>
            </p:cNvGrpSpPr>
            <p:nvPr/>
          </p:nvGrpSpPr>
          <p:grpSpPr bwMode="auto">
            <a:xfrm>
              <a:off x="1440" y="2544"/>
              <a:ext cx="2112" cy="1448"/>
              <a:chOff x="1440" y="2544"/>
              <a:chExt cx="2112" cy="1448"/>
            </a:xfrm>
          </p:grpSpPr>
          <p:sp>
            <p:nvSpPr>
              <p:cNvPr id="55373" name="Oval 116"/>
              <p:cNvSpPr>
                <a:spLocks noChangeArrowheads="1"/>
              </p:cNvSpPr>
              <p:nvPr/>
            </p:nvSpPr>
            <p:spPr bwMode="auto">
              <a:xfrm>
                <a:off x="3456" y="316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4" name="Oval 101"/>
              <p:cNvSpPr>
                <a:spLocks noChangeArrowheads="1"/>
              </p:cNvSpPr>
              <p:nvPr/>
            </p:nvSpPr>
            <p:spPr bwMode="auto">
              <a:xfrm>
                <a:off x="1440" y="316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5" name="Oval 102"/>
              <p:cNvSpPr>
                <a:spLocks noChangeArrowheads="1"/>
              </p:cNvSpPr>
              <p:nvPr/>
            </p:nvSpPr>
            <p:spPr bwMode="auto">
              <a:xfrm>
                <a:off x="2136" y="348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6" name="Oval 103"/>
              <p:cNvSpPr>
                <a:spLocks noChangeArrowheads="1"/>
              </p:cNvSpPr>
              <p:nvPr/>
            </p:nvSpPr>
            <p:spPr bwMode="auto">
              <a:xfrm>
                <a:off x="2184" y="389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7" name="Oval 104"/>
              <p:cNvSpPr>
                <a:spLocks noChangeArrowheads="1"/>
              </p:cNvSpPr>
              <p:nvPr/>
            </p:nvSpPr>
            <p:spPr bwMode="auto">
              <a:xfrm>
                <a:off x="2152" y="3024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8" name="Oval 105"/>
              <p:cNvSpPr>
                <a:spLocks noChangeArrowheads="1"/>
              </p:cNvSpPr>
              <p:nvPr/>
            </p:nvSpPr>
            <p:spPr bwMode="auto">
              <a:xfrm>
                <a:off x="2152" y="255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79" name="Oval 106"/>
              <p:cNvSpPr>
                <a:spLocks noChangeArrowheads="1"/>
              </p:cNvSpPr>
              <p:nvPr/>
            </p:nvSpPr>
            <p:spPr bwMode="auto">
              <a:xfrm>
                <a:off x="2696" y="2544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80" name="Oval 107"/>
              <p:cNvSpPr>
                <a:spLocks noChangeArrowheads="1"/>
              </p:cNvSpPr>
              <p:nvPr/>
            </p:nvSpPr>
            <p:spPr bwMode="auto">
              <a:xfrm>
                <a:off x="2704" y="297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81" name="Oval 108"/>
              <p:cNvSpPr>
                <a:spLocks noChangeArrowheads="1"/>
              </p:cNvSpPr>
              <p:nvPr/>
            </p:nvSpPr>
            <p:spPr bwMode="auto">
              <a:xfrm>
                <a:off x="2712" y="345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82" name="Oval 109"/>
              <p:cNvSpPr>
                <a:spLocks noChangeArrowheads="1"/>
              </p:cNvSpPr>
              <p:nvPr/>
            </p:nvSpPr>
            <p:spPr bwMode="auto">
              <a:xfrm>
                <a:off x="2728" y="387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55355" name="Freeform 72"/>
            <p:cNvSpPr>
              <a:spLocks/>
            </p:cNvSpPr>
            <p:nvPr/>
          </p:nvSpPr>
          <p:spPr bwMode="auto">
            <a:xfrm>
              <a:off x="2200" y="2612"/>
              <a:ext cx="512" cy="896"/>
            </a:xfrm>
            <a:custGeom>
              <a:avLst/>
              <a:gdLst>
                <a:gd name="T0" fmla="*/ 0 w 512"/>
                <a:gd name="T1" fmla="*/ 0 h 896"/>
                <a:gd name="T2" fmla="*/ 512 w 512"/>
                <a:gd name="T3" fmla="*/ 896 h 896"/>
                <a:gd name="T4" fmla="*/ 0 60000 65536"/>
                <a:gd name="T5" fmla="*/ 0 60000 65536"/>
                <a:gd name="T6" fmla="*/ 0 w 512"/>
                <a:gd name="T7" fmla="*/ 0 h 896"/>
                <a:gd name="T8" fmla="*/ 512 w 512"/>
                <a:gd name="T9" fmla="*/ 896 h 89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12" h="896">
                  <a:moveTo>
                    <a:pt x="0" y="0"/>
                  </a:moveTo>
                  <a:lnTo>
                    <a:pt x="512" y="896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6" name="Freeform 73"/>
            <p:cNvSpPr>
              <a:spLocks/>
            </p:cNvSpPr>
            <p:nvPr/>
          </p:nvSpPr>
          <p:spPr bwMode="auto">
            <a:xfrm>
              <a:off x="2232" y="3044"/>
              <a:ext cx="464" cy="488"/>
            </a:xfrm>
            <a:custGeom>
              <a:avLst/>
              <a:gdLst>
                <a:gd name="T0" fmla="*/ 0 w 464"/>
                <a:gd name="T1" fmla="*/ 0 h 488"/>
                <a:gd name="T2" fmla="*/ 464 w 464"/>
                <a:gd name="T3" fmla="*/ 464 h 488"/>
                <a:gd name="T4" fmla="*/ 456 w 464"/>
                <a:gd name="T5" fmla="*/ 488 h 488"/>
                <a:gd name="T6" fmla="*/ 0 60000 65536"/>
                <a:gd name="T7" fmla="*/ 0 60000 65536"/>
                <a:gd name="T8" fmla="*/ 0 60000 65536"/>
                <a:gd name="T9" fmla="*/ 0 w 464"/>
                <a:gd name="T10" fmla="*/ 0 h 488"/>
                <a:gd name="T11" fmla="*/ 464 w 464"/>
                <a:gd name="T12" fmla="*/ 488 h 4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4" h="488">
                  <a:moveTo>
                    <a:pt x="0" y="0"/>
                  </a:moveTo>
                  <a:lnTo>
                    <a:pt x="464" y="464"/>
                  </a:lnTo>
                  <a:lnTo>
                    <a:pt x="456" y="488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7" name="Freeform 74"/>
            <p:cNvSpPr>
              <a:spLocks/>
            </p:cNvSpPr>
            <p:nvPr/>
          </p:nvSpPr>
          <p:spPr bwMode="auto">
            <a:xfrm>
              <a:off x="2216" y="2588"/>
              <a:ext cx="480" cy="912"/>
            </a:xfrm>
            <a:custGeom>
              <a:avLst/>
              <a:gdLst>
                <a:gd name="T0" fmla="*/ 0 w 480"/>
                <a:gd name="T1" fmla="*/ 912 h 912"/>
                <a:gd name="T2" fmla="*/ 480 w 480"/>
                <a:gd name="T3" fmla="*/ 0 h 912"/>
                <a:gd name="T4" fmla="*/ 0 60000 65536"/>
                <a:gd name="T5" fmla="*/ 0 60000 65536"/>
                <a:gd name="T6" fmla="*/ 0 w 480"/>
                <a:gd name="T7" fmla="*/ 0 h 912"/>
                <a:gd name="T8" fmla="*/ 480 w 480"/>
                <a:gd name="T9" fmla="*/ 912 h 9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80" h="912">
                  <a:moveTo>
                    <a:pt x="0" y="912"/>
                  </a:moveTo>
                  <a:lnTo>
                    <a:pt x="480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8" name="Line 75"/>
            <p:cNvSpPr>
              <a:spLocks noChangeShapeType="1"/>
            </p:cNvSpPr>
            <p:nvPr/>
          </p:nvSpPr>
          <p:spPr bwMode="auto">
            <a:xfrm flipV="1">
              <a:off x="2288" y="3964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9" name="Freeform 76"/>
            <p:cNvSpPr>
              <a:spLocks/>
            </p:cNvSpPr>
            <p:nvPr/>
          </p:nvSpPr>
          <p:spPr bwMode="auto">
            <a:xfrm>
              <a:off x="2240" y="2588"/>
              <a:ext cx="456" cy="432"/>
            </a:xfrm>
            <a:custGeom>
              <a:avLst/>
              <a:gdLst>
                <a:gd name="T0" fmla="*/ 0 w 456"/>
                <a:gd name="T1" fmla="*/ 0 h 432"/>
                <a:gd name="T2" fmla="*/ 456 w 456"/>
                <a:gd name="T3" fmla="*/ 432 h 432"/>
                <a:gd name="T4" fmla="*/ 0 60000 65536"/>
                <a:gd name="T5" fmla="*/ 0 60000 65536"/>
                <a:gd name="T6" fmla="*/ 0 w 456"/>
                <a:gd name="T7" fmla="*/ 0 h 432"/>
                <a:gd name="T8" fmla="*/ 456 w 456"/>
                <a:gd name="T9" fmla="*/ 432 h 4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56" h="432">
                  <a:moveTo>
                    <a:pt x="0" y="0"/>
                  </a:moveTo>
                  <a:lnTo>
                    <a:pt x="456" y="432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0" name="Freeform 77"/>
            <p:cNvSpPr>
              <a:spLocks/>
            </p:cNvSpPr>
            <p:nvPr/>
          </p:nvSpPr>
          <p:spPr bwMode="auto">
            <a:xfrm>
              <a:off x="2200" y="3092"/>
              <a:ext cx="536" cy="840"/>
            </a:xfrm>
            <a:custGeom>
              <a:avLst/>
              <a:gdLst>
                <a:gd name="T0" fmla="*/ 0 w 536"/>
                <a:gd name="T1" fmla="*/ 0 h 840"/>
                <a:gd name="T2" fmla="*/ 536 w 536"/>
                <a:gd name="T3" fmla="*/ 840 h 840"/>
                <a:gd name="T4" fmla="*/ 0 60000 65536"/>
                <a:gd name="T5" fmla="*/ 0 60000 65536"/>
                <a:gd name="T6" fmla="*/ 0 w 536"/>
                <a:gd name="T7" fmla="*/ 0 h 840"/>
                <a:gd name="T8" fmla="*/ 536 w 536"/>
                <a:gd name="T9" fmla="*/ 840 h 84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36" h="840">
                  <a:moveTo>
                    <a:pt x="0" y="0"/>
                  </a:moveTo>
                  <a:lnTo>
                    <a:pt x="536" y="84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1" name="Freeform 78"/>
            <p:cNvSpPr>
              <a:spLocks/>
            </p:cNvSpPr>
            <p:nvPr/>
          </p:nvSpPr>
          <p:spPr bwMode="auto">
            <a:xfrm>
              <a:off x="2288" y="2612"/>
              <a:ext cx="432" cy="1352"/>
            </a:xfrm>
            <a:custGeom>
              <a:avLst/>
              <a:gdLst>
                <a:gd name="T0" fmla="*/ 0 w 432"/>
                <a:gd name="T1" fmla="*/ 1352 h 1352"/>
                <a:gd name="T2" fmla="*/ 432 w 432"/>
                <a:gd name="T3" fmla="*/ 0 h 1352"/>
                <a:gd name="T4" fmla="*/ 0 60000 65536"/>
                <a:gd name="T5" fmla="*/ 0 60000 65536"/>
                <a:gd name="T6" fmla="*/ 0 w 432"/>
                <a:gd name="T7" fmla="*/ 0 h 1352"/>
                <a:gd name="T8" fmla="*/ 432 w 432"/>
                <a:gd name="T9" fmla="*/ 1352 h 13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1352">
                  <a:moveTo>
                    <a:pt x="0" y="1352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2" name="Text Box 89"/>
            <p:cNvSpPr txBox="1">
              <a:spLocks noChangeArrowheads="1"/>
            </p:cNvSpPr>
            <p:nvPr/>
          </p:nvSpPr>
          <p:spPr bwMode="auto">
            <a:xfrm>
              <a:off x="1285" y="3061"/>
              <a:ext cx="20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</a:t>
              </a:r>
            </a:p>
          </p:txBody>
        </p:sp>
        <p:sp>
          <p:nvSpPr>
            <p:cNvPr id="55363" name="Text Box 90"/>
            <p:cNvSpPr txBox="1">
              <a:spLocks noChangeArrowheads="1"/>
            </p:cNvSpPr>
            <p:nvPr/>
          </p:nvSpPr>
          <p:spPr bwMode="auto">
            <a:xfrm>
              <a:off x="3524" y="3061"/>
              <a:ext cx="1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</a:t>
              </a:r>
            </a:p>
          </p:txBody>
        </p:sp>
        <p:sp>
          <p:nvSpPr>
            <p:cNvPr id="55364" name="Freeform 91"/>
            <p:cNvSpPr>
              <a:spLocks/>
            </p:cNvSpPr>
            <p:nvPr/>
          </p:nvSpPr>
          <p:spPr bwMode="auto">
            <a:xfrm>
              <a:off x="1536" y="3268"/>
              <a:ext cx="648" cy="672"/>
            </a:xfrm>
            <a:custGeom>
              <a:avLst/>
              <a:gdLst>
                <a:gd name="T0" fmla="*/ 0 w 648"/>
                <a:gd name="T1" fmla="*/ 0 h 672"/>
                <a:gd name="T2" fmla="*/ 648 w 648"/>
                <a:gd name="T3" fmla="*/ 672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5" name="Freeform 92"/>
            <p:cNvSpPr>
              <a:spLocks/>
            </p:cNvSpPr>
            <p:nvPr/>
          </p:nvSpPr>
          <p:spPr bwMode="auto">
            <a:xfrm>
              <a:off x="1536" y="3244"/>
              <a:ext cx="624" cy="280"/>
            </a:xfrm>
            <a:custGeom>
              <a:avLst/>
              <a:gdLst>
                <a:gd name="T0" fmla="*/ 0 w 624"/>
                <a:gd name="T1" fmla="*/ 0 h 280"/>
                <a:gd name="T2" fmla="*/ 624 w 624"/>
                <a:gd name="T3" fmla="*/ 280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6" name="Freeform 93"/>
            <p:cNvSpPr>
              <a:spLocks/>
            </p:cNvSpPr>
            <p:nvPr/>
          </p:nvSpPr>
          <p:spPr bwMode="auto">
            <a:xfrm>
              <a:off x="1536" y="3060"/>
              <a:ext cx="632" cy="160"/>
            </a:xfrm>
            <a:custGeom>
              <a:avLst/>
              <a:gdLst>
                <a:gd name="T0" fmla="*/ 0 w 632"/>
                <a:gd name="T1" fmla="*/ 160 h 160"/>
                <a:gd name="T2" fmla="*/ 632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7" name="Freeform 94"/>
            <p:cNvSpPr>
              <a:spLocks/>
            </p:cNvSpPr>
            <p:nvPr/>
          </p:nvSpPr>
          <p:spPr bwMode="auto">
            <a:xfrm>
              <a:off x="1520" y="2604"/>
              <a:ext cx="640" cy="608"/>
            </a:xfrm>
            <a:custGeom>
              <a:avLst/>
              <a:gdLst>
                <a:gd name="T0" fmla="*/ 0 w 640"/>
                <a:gd name="T1" fmla="*/ 608 h 608"/>
                <a:gd name="T2" fmla="*/ 640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8" name="Freeform 95"/>
            <p:cNvSpPr>
              <a:spLocks/>
            </p:cNvSpPr>
            <p:nvPr/>
          </p:nvSpPr>
          <p:spPr bwMode="auto">
            <a:xfrm flipH="1">
              <a:off x="2800" y="3244"/>
              <a:ext cx="648" cy="672"/>
            </a:xfrm>
            <a:custGeom>
              <a:avLst/>
              <a:gdLst>
                <a:gd name="T0" fmla="*/ 0 w 648"/>
                <a:gd name="T1" fmla="*/ 0 h 672"/>
                <a:gd name="T2" fmla="*/ 648 w 648"/>
                <a:gd name="T3" fmla="*/ 672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69" name="Freeform 96"/>
            <p:cNvSpPr>
              <a:spLocks/>
            </p:cNvSpPr>
            <p:nvPr/>
          </p:nvSpPr>
          <p:spPr bwMode="auto">
            <a:xfrm flipH="1">
              <a:off x="2800" y="3220"/>
              <a:ext cx="624" cy="280"/>
            </a:xfrm>
            <a:custGeom>
              <a:avLst/>
              <a:gdLst>
                <a:gd name="T0" fmla="*/ 0 w 624"/>
                <a:gd name="T1" fmla="*/ 0 h 280"/>
                <a:gd name="T2" fmla="*/ 624 w 624"/>
                <a:gd name="T3" fmla="*/ 280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70" name="Freeform 97"/>
            <p:cNvSpPr>
              <a:spLocks/>
            </p:cNvSpPr>
            <p:nvPr/>
          </p:nvSpPr>
          <p:spPr bwMode="auto">
            <a:xfrm flipH="1">
              <a:off x="2800" y="3036"/>
              <a:ext cx="632" cy="160"/>
            </a:xfrm>
            <a:custGeom>
              <a:avLst/>
              <a:gdLst>
                <a:gd name="T0" fmla="*/ 0 w 632"/>
                <a:gd name="T1" fmla="*/ 160 h 160"/>
                <a:gd name="T2" fmla="*/ 632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71" name="Freeform 98"/>
            <p:cNvSpPr>
              <a:spLocks/>
            </p:cNvSpPr>
            <p:nvPr/>
          </p:nvSpPr>
          <p:spPr bwMode="auto">
            <a:xfrm flipH="1">
              <a:off x="2784" y="2580"/>
              <a:ext cx="640" cy="608"/>
            </a:xfrm>
            <a:custGeom>
              <a:avLst/>
              <a:gdLst>
                <a:gd name="T0" fmla="*/ 0 w 640"/>
                <a:gd name="T1" fmla="*/ 608 h 608"/>
                <a:gd name="T2" fmla="*/ 640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72" name="Text Box 111"/>
            <p:cNvSpPr txBox="1">
              <a:spLocks noChangeArrowheads="1"/>
            </p:cNvSpPr>
            <p:nvPr/>
          </p:nvSpPr>
          <p:spPr bwMode="auto">
            <a:xfrm>
              <a:off x="192" y="2352"/>
              <a:ext cx="20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Augmentation Graph</a:t>
              </a:r>
            </a:p>
          </p:txBody>
        </p:sp>
      </p:grpSp>
      <p:grpSp>
        <p:nvGrpSpPr>
          <p:cNvPr id="5" name="Group 170"/>
          <p:cNvGrpSpPr>
            <a:grpSpLocks/>
          </p:cNvGrpSpPr>
          <p:nvPr/>
        </p:nvGrpSpPr>
        <p:grpSpPr bwMode="auto">
          <a:xfrm>
            <a:off x="1803400" y="3724275"/>
            <a:ext cx="6756400" cy="2524125"/>
            <a:chOff x="1136" y="2346"/>
            <a:chExt cx="4256" cy="1590"/>
          </a:xfrm>
        </p:grpSpPr>
        <p:sp>
          <p:nvSpPr>
            <p:cNvPr id="55352" name="Freeform 113"/>
            <p:cNvSpPr>
              <a:spLocks/>
            </p:cNvSpPr>
            <p:nvPr/>
          </p:nvSpPr>
          <p:spPr bwMode="auto">
            <a:xfrm>
              <a:off x="1136" y="2552"/>
              <a:ext cx="2696" cy="1384"/>
            </a:xfrm>
            <a:custGeom>
              <a:avLst/>
              <a:gdLst>
                <a:gd name="T0" fmla="*/ 0 w 2696"/>
                <a:gd name="T1" fmla="*/ 624 h 1384"/>
                <a:gd name="T2" fmla="*/ 368 w 2696"/>
                <a:gd name="T3" fmla="*/ 632 h 1384"/>
                <a:gd name="T4" fmla="*/ 1064 w 2696"/>
                <a:gd name="T5" fmla="*/ 928 h 1384"/>
                <a:gd name="T6" fmla="*/ 1592 w 2696"/>
                <a:gd name="T7" fmla="*/ 0 h 1384"/>
                <a:gd name="T8" fmla="*/ 1120 w 2696"/>
                <a:gd name="T9" fmla="*/ 1384 h 1384"/>
                <a:gd name="T10" fmla="*/ 1640 w 2696"/>
                <a:gd name="T11" fmla="*/ 1384 h 1384"/>
                <a:gd name="T12" fmla="*/ 1072 w 2696"/>
                <a:gd name="T13" fmla="*/ 520 h 1384"/>
                <a:gd name="T14" fmla="*/ 1584 w 2696"/>
                <a:gd name="T15" fmla="*/ 992 h 1384"/>
                <a:gd name="T16" fmla="*/ 1048 w 2696"/>
                <a:gd name="T17" fmla="*/ 40 h 1384"/>
                <a:gd name="T18" fmla="*/ 1608 w 2696"/>
                <a:gd name="T19" fmla="*/ 504 h 1384"/>
                <a:gd name="T20" fmla="*/ 2304 w 2696"/>
                <a:gd name="T21" fmla="*/ 656 h 1384"/>
                <a:gd name="T22" fmla="*/ 2696 w 2696"/>
                <a:gd name="T23" fmla="*/ 672 h 13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6"/>
                <a:gd name="T37" fmla="*/ 0 h 1384"/>
                <a:gd name="T38" fmla="*/ 2696 w 2696"/>
                <a:gd name="T39" fmla="*/ 1384 h 138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6" h="1384">
                  <a:moveTo>
                    <a:pt x="0" y="624"/>
                  </a:moveTo>
                  <a:lnTo>
                    <a:pt x="368" y="632"/>
                  </a:lnTo>
                  <a:lnTo>
                    <a:pt x="1064" y="928"/>
                  </a:lnTo>
                  <a:lnTo>
                    <a:pt x="1592" y="0"/>
                  </a:lnTo>
                  <a:lnTo>
                    <a:pt x="1120" y="1384"/>
                  </a:lnTo>
                  <a:lnTo>
                    <a:pt x="1640" y="1384"/>
                  </a:lnTo>
                  <a:lnTo>
                    <a:pt x="1072" y="520"/>
                  </a:lnTo>
                  <a:lnTo>
                    <a:pt x="1584" y="992"/>
                  </a:lnTo>
                  <a:lnTo>
                    <a:pt x="1048" y="40"/>
                  </a:lnTo>
                  <a:lnTo>
                    <a:pt x="1608" y="504"/>
                  </a:lnTo>
                  <a:lnTo>
                    <a:pt x="2304" y="656"/>
                  </a:lnTo>
                  <a:lnTo>
                    <a:pt x="2696" y="672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353" name="Text Box 114"/>
            <p:cNvSpPr txBox="1">
              <a:spLocks noChangeArrowheads="1"/>
            </p:cNvSpPr>
            <p:nvPr/>
          </p:nvSpPr>
          <p:spPr bwMode="auto">
            <a:xfrm>
              <a:off x="3542" y="2346"/>
              <a:ext cx="185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Augmentation Path</a:t>
              </a:r>
            </a:p>
          </p:txBody>
        </p:sp>
      </p:grpSp>
      <p:sp>
        <p:nvSpPr>
          <p:cNvPr id="799859" name="Text Box 115"/>
          <p:cNvSpPr txBox="1">
            <a:spLocks noChangeArrowheads="1"/>
          </p:cNvSpPr>
          <p:nvPr/>
        </p:nvSpPr>
        <p:spPr bwMode="auto">
          <a:xfrm>
            <a:off x="5638800" y="4357688"/>
            <a:ext cx="2649538" cy="247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Alternates 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adding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removing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adding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removing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adding edge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Extra edge added</a:t>
            </a:r>
          </a:p>
        </p:txBody>
      </p:sp>
      <p:grpSp>
        <p:nvGrpSpPr>
          <p:cNvPr id="6" name="Group 174"/>
          <p:cNvGrpSpPr>
            <a:grpSpLocks/>
          </p:cNvGrpSpPr>
          <p:nvPr/>
        </p:nvGrpSpPr>
        <p:grpSpPr bwMode="auto">
          <a:xfrm>
            <a:off x="4724400" y="981075"/>
            <a:ext cx="4191000" cy="2447925"/>
            <a:chOff x="2976" y="618"/>
            <a:chExt cx="2640" cy="1542"/>
          </a:xfrm>
        </p:grpSpPr>
        <p:grpSp>
          <p:nvGrpSpPr>
            <p:cNvPr id="55322" name="Group 168"/>
            <p:cNvGrpSpPr>
              <a:grpSpLocks/>
            </p:cNvGrpSpPr>
            <p:nvPr/>
          </p:nvGrpSpPr>
          <p:grpSpPr bwMode="auto">
            <a:xfrm>
              <a:off x="3199" y="712"/>
              <a:ext cx="2417" cy="1448"/>
              <a:chOff x="3199" y="712"/>
              <a:chExt cx="2417" cy="1448"/>
            </a:xfrm>
          </p:grpSpPr>
          <p:grpSp>
            <p:nvGrpSpPr>
              <p:cNvPr id="55324" name="Group 157"/>
              <p:cNvGrpSpPr>
                <a:grpSpLocks/>
              </p:cNvGrpSpPr>
              <p:nvPr/>
            </p:nvGrpSpPr>
            <p:grpSpPr bwMode="auto">
              <a:xfrm>
                <a:off x="3360" y="712"/>
                <a:ext cx="2112" cy="1448"/>
                <a:chOff x="1440" y="2544"/>
                <a:chExt cx="2112" cy="1448"/>
              </a:xfrm>
            </p:grpSpPr>
            <p:sp>
              <p:nvSpPr>
                <p:cNvPr id="55342" name="Oval 158"/>
                <p:cNvSpPr>
                  <a:spLocks noChangeArrowheads="1"/>
                </p:cNvSpPr>
                <p:nvPr/>
              </p:nvSpPr>
              <p:spPr bwMode="auto">
                <a:xfrm>
                  <a:off x="3456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3" name="Oval 159"/>
                <p:cNvSpPr>
                  <a:spLocks noChangeArrowheads="1"/>
                </p:cNvSpPr>
                <p:nvPr/>
              </p:nvSpPr>
              <p:spPr bwMode="auto">
                <a:xfrm>
                  <a:off x="1440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4" name="Oval 160"/>
                <p:cNvSpPr>
                  <a:spLocks noChangeArrowheads="1"/>
                </p:cNvSpPr>
                <p:nvPr/>
              </p:nvSpPr>
              <p:spPr bwMode="auto">
                <a:xfrm>
                  <a:off x="2136" y="348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5" name="Oval 161"/>
                <p:cNvSpPr>
                  <a:spLocks noChangeArrowheads="1"/>
                </p:cNvSpPr>
                <p:nvPr/>
              </p:nvSpPr>
              <p:spPr bwMode="auto">
                <a:xfrm>
                  <a:off x="2184" y="389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6" name="Oval 162"/>
                <p:cNvSpPr>
                  <a:spLocks noChangeArrowheads="1"/>
                </p:cNvSpPr>
                <p:nvPr/>
              </p:nvSpPr>
              <p:spPr bwMode="auto">
                <a:xfrm>
                  <a:off x="2152" y="3024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7" name="Oval 163"/>
                <p:cNvSpPr>
                  <a:spLocks noChangeArrowheads="1"/>
                </p:cNvSpPr>
                <p:nvPr/>
              </p:nvSpPr>
              <p:spPr bwMode="auto">
                <a:xfrm>
                  <a:off x="2152" y="2552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8" name="Oval 164"/>
                <p:cNvSpPr>
                  <a:spLocks noChangeArrowheads="1"/>
                </p:cNvSpPr>
                <p:nvPr/>
              </p:nvSpPr>
              <p:spPr bwMode="auto">
                <a:xfrm>
                  <a:off x="2696" y="2544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49" name="Oval 165"/>
                <p:cNvSpPr>
                  <a:spLocks noChangeArrowheads="1"/>
                </p:cNvSpPr>
                <p:nvPr/>
              </p:nvSpPr>
              <p:spPr bwMode="auto">
                <a:xfrm>
                  <a:off x="2704" y="297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50" name="Oval 166"/>
                <p:cNvSpPr>
                  <a:spLocks noChangeArrowheads="1"/>
                </p:cNvSpPr>
                <p:nvPr/>
              </p:nvSpPr>
              <p:spPr bwMode="auto">
                <a:xfrm>
                  <a:off x="2712" y="345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351" name="Oval 167"/>
                <p:cNvSpPr>
                  <a:spLocks noChangeArrowheads="1"/>
                </p:cNvSpPr>
                <p:nvPr/>
              </p:nvSpPr>
              <p:spPr bwMode="auto">
                <a:xfrm>
                  <a:off x="2728" y="3872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55325" name="Freeform 118"/>
              <p:cNvSpPr>
                <a:spLocks/>
              </p:cNvSpPr>
              <p:nvPr/>
            </p:nvSpPr>
            <p:spPr bwMode="auto">
              <a:xfrm>
                <a:off x="4114" y="760"/>
                <a:ext cx="512" cy="896"/>
              </a:xfrm>
              <a:custGeom>
                <a:avLst/>
                <a:gdLst>
                  <a:gd name="T0" fmla="*/ 0 w 512"/>
                  <a:gd name="T1" fmla="*/ 0 h 896"/>
                  <a:gd name="T2" fmla="*/ 512 w 512"/>
                  <a:gd name="T3" fmla="*/ 896 h 896"/>
                  <a:gd name="T4" fmla="*/ 0 60000 65536"/>
                  <a:gd name="T5" fmla="*/ 0 60000 65536"/>
                  <a:gd name="T6" fmla="*/ 0 w 512"/>
                  <a:gd name="T7" fmla="*/ 0 h 896"/>
                  <a:gd name="T8" fmla="*/ 512 w 512"/>
                  <a:gd name="T9" fmla="*/ 896 h 89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12" h="896">
                    <a:moveTo>
                      <a:pt x="0" y="0"/>
                    </a:moveTo>
                    <a:lnTo>
                      <a:pt x="512" y="896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26" name="Freeform 119"/>
              <p:cNvSpPr>
                <a:spLocks/>
              </p:cNvSpPr>
              <p:nvPr/>
            </p:nvSpPr>
            <p:spPr bwMode="auto">
              <a:xfrm>
                <a:off x="4146" y="1192"/>
                <a:ext cx="464" cy="488"/>
              </a:xfrm>
              <a:custGeom>
                <a:avLst/>
                <a:gdLst>
                  <a:gd name="T0" fmla="*/ 0 w 464"/>
                  <a:gd name="T1" fmla="*/ 0 h 488"/>
                  <a:gd name="T2" fmla="*/ 464 w 464"/>
                  <a:gd name="T3" fmla="*/ 464 h 488"/>
                  <a:gd name="T4" fmla="*/ 456 w 464"/>
                  <a:gd name="T5" fmla="*/ 488 h 488"/>
                  <a:gd name="T6" fmla="*/ 0 60000 65536"/>
                  <a:gd name="T7" fmla="*/ 0 60000 65536"/>
                  <a:gd name="T8" fmla="*/ 0 60000 65536"/>
                  <a:gd name="T9" fmla="*/ 0 w 464"/>
                  <a:gd name="T10" fmla="*/ 0 h 488"/>
                  <a:gd name="T11" fmla="*/ 464 w 464"/>
                  <a:gd name="T12" fmla="*/ 488 h 4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64" h="488">
                    <a:moveTo>
                      <a:pt x="0" y="0"/>
                    </a:moveTo>
                    <a:lnTo>
                      <a:pt x="464" y="464"/>
                    </a:lnTo>
                    <a:lnTo>
                      <a:pt x="456" y="488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27" name="Freeform 120"/>
              <p:cNvSpPr>
                <a:spLocks/>
              </p:cNvSpPr>
              <p:nvPr/>
            </p:nvSpPr>
            <p:spPr bwMode="auto">
              <a:xfrm>
                <a:off x="4130" y="736"/>
                <a:ext cx="480" cy="912"/>
              </a:xfrm>
              <a:custGeom>
                <a:avLst/>
                <a:gdLst>
                  <a:gd name="T0" fmla="*/ 0 w 480"/>
                  <a:gd name="T1" fmla="*/ 912 h 912"/>
                  <a:gd name="T2" fmla="*/ 480 w 480"/>
                  <a:gd name="T3" fmla="*/ 0 h 912"/>
                  <a:gd name="T4" fmla="*/ 0 60000 65536"/>
                  <a:gd name="T5" fmla="*/ 0 60000 65536"/>
                  <a:gd name="T6" fmla="*/ 0 w 480"/>
                  <a:gd name="T7" fmla="*/ 0 h 912"/>
                  <a:gd name="T8" fmla="*/ 480 w 480"/>
                  <a:gd name="T9" fmla="*/ 912 h 9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80" h="912">
                    <a:moveTo>
                      <a:pt x="0" y="912"/>
                    </a:moveTo>
                    <a:lnTo>
                      <a:pt x="48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28" name="Line 121"/>
              <p:cNvSpPr>
                <a:spLocks noChangeShapeType="1"/>
              </p:cNvSpPr>
              <p:nvPr/>
            </p:nvSpPr>
            <p:spPr bwMode="auto">
              <a:xfrm flipV="1">
                <a:off x="4202" y="2112"/>
                <a:ext cx="43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29" name="Freeform 122"/>
              <p:cNvSpPr>
                <a:spLocks/>
              </p:cNvSpPr>
              <p:nvPr/>
            </p:nvSpPr>
            <p:spPr bwMode="auto">
              <a:xfrm>
                <a:off x="4154" y="736"/>
                <a:ext cx="456" cy="432"/>
              </a:xfrm>
              <a:custGeom>
                <a:avLst/>
                <a:gdLst>
                  <a:gd name="T0" fmla="*/ 0 w 456"/>
                  <a:gd name="T1" fmla="*/ 0 h 432"/>
                  <a:gd name="T2" fmla="*/ 456 w 456"/>
                  <a:gd name="T3" fmla="*/ 432 h 432"/>
                  <a:gd name="T4" fmla="*/ 0 60000 65536"/>
                  <a:gd name="T5" fmla="*/ 0 60000 65536"/>
                  <a:gd name="T6" fmla="*/ 0 w 456"/>
                  <a:gd name="T7" fmla="*/ 0 h 432"/>
                  <a:gd name="T8" fmla="*/ 456 w 456"/>
                  <a:gd name="T9" fmla="*/ 432 h 4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56" h="432">
                    <a:moveTo>
                      <a:pt x="0" y="0"/>
                    </a:moveTo>
                    <a:lnTo>
                      <a:pt x="456" y="43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0" name="Freeform 123"/>
              <p:cNvSpPr>
                <a:spLocks/>
              </p:cNvSpPr>
              <p:nvPr/>
            </p:nvSpPr>
            <p:spPr bwMode="auto">
              <a:xfrm>
                <a:off x="4114" y="1240"/>
                <a:ext cx="536" cy="840"/>
              </a:xfrm>
              <a:custGeom>
                <a:avLst/>
                <a:gdLst>
                  <a:gd name="T0" fmla="*/ 0 w 536"/>
                  <a:gd name="T1" fmla="*/ 0 h 840"/>
                  <a:gd name="T2" fmla="*/ 536 w 536"/>
                  <a:gd name="T3" fmla="*/ 840 h 840"/>
                  <a:gd name="T4" fmla="*/ 0 60000 65536"/>
                  <a:gd name="T5" fmla="*/ 0 60000 65536"/>
                  <a:gd name="T6" fmla="*/ 0 w 536"/>
                  <a:gd name="T7" fmla="*/ 0 h 840"/>
                  <a:gd name="T8" fmla="*/ 536 w 536"/>
                  <a:gd name="T9" fmla="*/ 840 h 84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36" h="840">
                    <a:moveTo>
                      <a:pt x="0" y="0"/>
                    </a:moveTo>
                    <a:lnTo>
                      <a:pt x="536" y="8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1" name="Freeform 124"/>
              <p:cNvSpPr>
                <a:spLocks/>
              </p:cNvSpPr>
              <p:nvPr/>
            </p:nvSpPr>
            <p:spPr bwMode="auto">
              <a:xfrm>
                <a:off x="4202" y="760"/>
                <a:ext cx="432" cy="1352"/>
              </a:xfrm>
              <a:custGeom>
                <a:avLst/>
                <a:gdLst>
                  <a:gd name="T0" fmla="*/ 0 w 432"/>
                  <a:gd name="T1" fmla="*/ 1352 h 1352"/>
                  <a:gd name="T2" fmla="*/ 432 w 432"/>
                  <a:gd name="T3" fmla="*/ 0 h 1352"/>
                  <a:gd name="T4" fmla="*/ 0 60000 65536"/>
                  <a:gd name="T5" fmla="*/ 0 60000 65536"/>
                  <a:gd name="T6" fmla="*/ 0 w 432"/>
                  <a:gd name="T7" fmla="*/ 0 h 1352"/>
                  <a:gd name="T8" fmla="*/ 432 w 432"/>
                  <a:gd name="T9" fmla="*/ 1352 h 13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32" h="1352">
                    <a:moveTo>
                      <a:pt x="0" y="1352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2" name="Text Box 135"/>
              <p:cNvSpPr txBox="1">
                <a:spLocks noChangeArrowheads="1"/>
              </p:cNvSpPr>
              <p:nvPr/>
            </p:nvSpPr>
            <p:spPr bwMode="auto">
              <a:xfrm>
                <a:off x="3199" y="1209"/>
                <a:ext cx="20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</a:t>
                </a:r>
              </a:p>
            </p:txBody>
          </p:sp>
          <p:sp>
            <p:nvSpPr>
              <p:cNvPr id="55333" name="Text Box 136"/>
              <p:cNvSpPr txBox="1">
                <a:spLocks noChangeArrowheads="1"/>
              </p:cNvSpPr>
              <p:nvPr/>
            </p:nvSpPr>
            <p:spPr bwMode="auto">
              <a:xfrm>
                <a:off x="5438" y="1209"/>
                <a:ext cx="1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t</a:t>
                </a:r>
              </a:p>
            </p:txBody>
          </p:sp>
          <p:sp>
            <p:nvSpPr>
              <p:cNvPr id="55334" name="Freeform 137"/>
              <p:cNvSpPr>
                <a:spLocks/>
              </p:cNvSpPr>
              <p:nvPr/>
            </p:nvSpPr>
            <p:spPr bwMode="auto">
              <a:xfrm>
                <a:off x="3450" y="1416"/>
                <a:ext cx="648" cy="672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  <a:gd name="T6" fmla="*/ 0 w 648"/>
                  <a:gd name="T7" fmla="*/ 0 h 672"/>
                  <a:gd name="T8" fmla="*/ 648 w 648"/>
                  <a:gd name="T9" fmla="*/ 672 h 67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5" name="Freeform 138"/>
              <p:cNvSpPr>
                <a:spLocks/>
              </p:cNvSpPr>
              <p:nvPr/>
            </p:nvSpPr>
            <p:spPr bwMode="auto">
              <a:xfrm>
                <a:off x="3450" y="1392"/>
                <a:ext cx="624" cy="280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  <a:gd name="T6" fmla="*/ 0 w 624"/>
                  <a:gd name="T7" fmla="*/ 0 h 280"/>
                  <a:gd name="T8" fmla="*/ 624 w 624"/>
                  <a:gd name="T9" fmla="*/ 280 h 2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6" name="Freeform 139"/>
              <p:cNvSpPr>
                <a:spLocks/>
              </p:cNvSpPr>
              <p:nvPr/>
            </p:nvSpPr>
            <p:spPr bwMode="auto">
              <a:xfrm>
                <a:off x="3450" y="1208"/>
                <a:ext cx="632" cy="160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  <a:gd name="T6" fmla="*/ 0 w 632"/>
                  <a:gd name="T7" fmla="*/ 0 h 160"/>
                  <a:gd name="T8" fmla="*/ 632 w 632"/>
                  <a:gd name="T9" fmla="*/ 160 h 16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7" name="Freeform 140"/>
              <p:cNvSpPr>
                <a:spLocks/>
              </p:cNvSpPr>
              <p:nvPr/>
            </p:nvSpPr>
            <p:spPr bwMode="auto">
              <a:xfrm>
                <a:off x="3434" y="752"/>
                <a:ext cx="640" cy="608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  <a:gd name="T6" fmla="*/ 0 w 640"/>
                  <a:gd name="T7" fmla="*/ 0 h 608"/>
                  <a:gd name="T8" fmla="*/ 640 w 640"/>
                  <a:gd name="T9" fmla="*/ 608 h 60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8" name="Freeform 141"/>
              <p:cNvSpPr>
                <a:spLocks/>
              </p:cNvSpPr>
              <p:nvPr/>
            </p:nvSpPr>
            <p:spPr bwMode="auto">
              <a:xfrm flipH="1">
                <a:off x="4714" y="1392"/>
                <a:ext cx="648" cy="672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  <a:gd name="T6" fmla="*/ 0 w 648"/>
                  <a:gd name="T7" fmla="*/ 0 h 672"/>
                  <a:gd name="T8" fmla="*/ 648 w 648"/>
                  <a:gd name="T9" fmla="*/ 672 h 67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39" name="Freeform 142"/>
              <p:cNvSpPr>
                <a:spLocks/>
              </p:cNvSpPr>
              <p:nvPr/>
            </p:nvSpPr>
            <p:spPr bwMode="auto">
              <a:xfrm flipH="1">
                <a:off x="4714" y="1368"/>
                <a:ext cx="624" cy="280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  <a:gd name="T6" fmla="*/ 0 w 624"/>
                  <a:gd name="T7" fmla="*/ 0 h 280"/>
                  <a:gd name="T8" fmla="*/ 624 w 624"/>
                  <a:gd name="T9" fmla="*/ 280 h 2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40" name="Freeform 143"/>
              <p:cNvSpPr>
                <a:spLocks/>
              </p:cNvSpPr>
              <p:nvPr/>
            </p:nvSpPr>
            <p:spPr bwMode="auto">
              <a:xfrm flipH="1">
                <a:off x="4714" y="1184"/>
                <a:ext cx="632" cy="160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  <a:gd name="T6" fmla="*/ 0 w 632"/>
                  <a:gd name="T7" fmla="*/ 0 h 160"/>
                  <a:gd name="T8" fmla="*/ 632 w 632"/>
                  <a:gd name="T9" fmla="*/ 160 h 16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41" name="Freeform 144"/>
              <p:cNvSpPr>
                <a:spLocks/>
              </p:cNvSpPr>
              <p:nvPr/>
            </p:nvSpPr>
            <p:spPr bwMode="auto">
              <a:xfrm flipH="1">
                <a:off x="4698" y="728"/>
                <a:ext cx="640" cy="608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  <a:gd name="T6" fmla="*/ 0 w 640"/>
                  <a:gd name="T7" fmla="*/ 0 h 608"/>
                  <a:gd name="T8" fmla="*/ 640 w 640"/>
                  <a:gd name="T9" fmla="*/ 608 h 60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55323" name="Text Box 173"/>
            <p:cNvSpPr txBox="1">
              <a:spLocks noChangeArrowheads="1"/>
            </p:cNvSpPr>
            <p:nvPr/>
          </p:nvSpPr>
          <p:spPr bwMode="auto">
            <a:xfrm>
              <a:off x="2976" y="618"/>
              <a:ext cx="105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New Flow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9146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08963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7620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33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56347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8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9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0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1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2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3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56343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4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5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6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56335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 loves whom.</a:t>
            </a:r>
          </a:p>
        </p:txBody>
      </p:sp>
      <p:sp>
        <p:nvSpPr>
          <p:cNvPr id="56336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 should be matched with whom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 as many as possible matched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56340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1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2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809012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 matches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Can we do better?</a:t>
            </a:r>
          </a:p>
        </p:txBody>
      </p:sp>
      <p:sp>
        <p:nvSpPr>
          <p:cNvPr id="809013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 matches</a:t>
            </a:r>
          </a:p>
        </p:txBody>
      </p:sp>
      <p:sp>
        <p:nvSpPr>
          <p:cNvPr id="3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481524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2" grpId="0"/>
      <p:bldP spid="809012" grpId="1"/>
      <p:bldP spid="809013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123728"/>
            <a:ext cx="8229600" cy="66988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706102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4600" y="4038600"/>
            <a:ext cx="2205079" cy="152458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686" y="4041901"/>
            <a:ext cx="2146190" cy="15049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 Application: Matching</a:t>
            </a:r>
            <a:endParaRPr kumimoji="0" lang="en-CA" altLang="en-US" sz="4400" b="0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362200" y="457200"/>
            <a:ext cx="4796210" cy="1905000"/>
            <a:chOff x="2362200" y="533400"/>
            <a:chExt cx="4796210" cy="1905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62200" y="685800"/>
              <a:ext cx="4796210" cy="1531123"/>
            </a:xfrm>
            <a:prstGeom prst="rect">
              <a:avLst/>
            </a:prstGeom>
          </p:spPr>
        </p:pic>
        <p:cxnSp>
          <p:nvCxnSpPr>
            <p:cNvPr id="8" name="Straight Connector 7"/>
            <p:cNvCxnSpPr/>
            <p:nvPr/>
          </p:nvCxnSpPr>
          <p:spPr bwMode="auto">
            <a:xfrm flipV="1">
              <a:off x="4811486" y="533400"/>
              <a:ext cx="0" cy="1905000"/>
            </a:xfrm>
            <a:prstGeom prst="line">
              <a:avLst/>
            </a:prstGeom>
            <a:noFill/>
            <a:ln w="98425" cap="flat" cmpd="sng" algn="ctr">
              <a:solidFill>
                <a:srgbClr val="0000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" name="Text Box 47"/>
          <p:cNvSpPr txBox="1">
            <a:spLocks noChangeArrowheads="1"/>
          </p:cNvSpPr>
          <p:nvPr/>
        </p:nvSpPr>
        <p:spPr bwMode="auto">
          <a:xfrm>
            <a:off x="4887686" y="3230378"/>
            <a:ext cx="218425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 is</a:t>
            </a:r>
          </a:p>
        </p:txBody>
      </p:sp>
      <p:sp>
        <p:nvSpPr>
          <p:cNvPr id="11" name="Text Box 47"/>
          <p:cNvSpPr txBox="1">
            <a:spLocks noChangeArrowheads="1"/>
          </p:cNvSpPr>
          <p:nvPr/>
        </p:nvSpPr>
        <p:spPr bwMode="auto">
          <a:xfrm>
            <a:off x="152400" y="5546851"/>
            <a:ext cx="5257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  a set A={1,3,5}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whose neighborhood set N(A) = {B,D}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|A| &gt; |N(A)|</a:t>
            </a:r>
          </a:p>
        </p:txBody>
      </p:sp>
      <p:sp>
        <p:nvSpPr>
          <p:cNvPr id="12" name="Text Box 47"/>
          <p:cNvSpPr txBox="1">
            <a:spLocks noChangeArrowheads="1"/>
          </p:cNvSpPr>
          <p:nvPr/>
        </p:nvSpPr>
        <p:spPr bwMode="auto">
          <a:xfrm>
            <a:off x="2209800" y="3200400"/>
            <a:ext cx="274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no matching is </a:t>
            </a:r>
          </a:p>
        </p:txBody>
      </p:sp>
      <p:sp>
        <p:nvSpPr>
          <p:cNvPr id="13" name="Text Box 47"/>
          <p:cNvSpPr txBox="1">
            <a:spLocks noChangeArrowheads="1"/>
          </p:cNvSpPr>
          <p:nvPr/>
        </p:nvSpPr>
        <p:spPr bwMode="auto">
          <a:xfrm>
            <a:off x="5219921" y="5546851"/>
            <a:ext cx="16177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matching.</a:t>
            </a:r>
          </a:p>
        </p:txBody>
      </p:sp>
      <p:sp>
        <p:nvSpPr>
          <p:cNvPr id="5" name="Text Box 47"/>
          <p:cNvSpPr txBox="1">
            <a:spLocks noChangeArrowheads="1"/>
          </p:cNvSpPr>
          <p:nvPr/>
        </p:nvSpPr>
        <p:spPr bwMode="auto">
          <a:xfrm>
            <a:off x="2644244" y="2057400"/>
            <a:ext cx="428995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Can you find a perfect matching?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every boy &amp; girl matched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Give a small witness/proof.</a:t>
            </a:r>
          </a:p>
        </p:txBody>
      </p:sp>
    </p:spTree>
    <p:extLst>
      <p:ext uri="{BB962C8B-B14F-4D97-AF65-F5344CB8AC3E}">
        <p14:creationId xmlns:p14="http://schemas.microsoft.com/office/powerpoint/2010/main" val="4218801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4600" y="4038600"/>
            <a:ext cx="2205079" cy="152458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686" y="4041901"/>
            <a:ext cx="2146190" cy="15049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 Application: Matching</a:t>
            </a:r>
            <a:endParaRPr kumimoji="0" lang="en-CA" altLang="en-US" sz="4400" b="0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362200" y="457200"/>
            <a:ext cx="4796210" cy="1905000"/>
            <a:chOff x="2362200" y="533400"/>
            <a:chExt cx="4796210" cy="1905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62200" y="685800"/>
              <a:ext cx="4796210" cy="1531123"/>
            </a:xfrm>
            <a:prstGeom prst="rect">
              <a:avLst/>
            </a:prstGeom>
          </p:spPr>
        </p:pic>
        <p:cxnSp>
          <p:nvCxnSpPr>
            <p:cNvPr id="8" name="Straight Connector 7"/>
            <p:cNvCxnSpPr/>
            <p:nvPr/>
          </p:nvCxnSpPr>
          <p:spPr bwMode="auto">
            <a:xfrm flipV="1">
              <a:off x="4811486" y="533400"/>
              <a:ext cx="0" cy="1905000"/>
            </a:xfrm>
            <a:prstGeom prst="line">
              <a:avLst/>
            </a:prstGeom>
            <a:noFill/>
            <a:ln w="98425" cap="flat" cmpd="sng" algn="ctr">
              <a:solidFill>
                <a:srgbClr val="0000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" name="Text Box 47"/>
          <p:cNvSpPr txBox="1">
            <a:spLocks noChangeArrowheads="1"/>
          </p:cNvSpPr>
          <p:nvPr/>
        </p:nvSpPr>
        <p:spPr bwMode="auto">
          <a:xfrm>
            <a:off x="4887686" y="3230378"/>
            <a:ext cx="218425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 is</a:t>
            </a:r>
          </a:p>
        </p:txBody>
      </p:sp>
      <p:sp>
        <p:nvSpPr>
          <p:cNvPr id="11" name="Text Box 47"/>
          <p:cNvSpPr txBox="1">
            <a:spLocks noChangeArrowheads="1"/>
          </p:cNvSpPr>
          <p:nvPr/>
        </p:nvSpPr>
        <p:spPr bwMode="auto">
          <a:xfrm>
            <a:off x="152400" y="5546851"/>
            <a:ext cx="5257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  a set A={1,3,5}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whose neighborhood set N(A) = {B,D}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|A| &gt; |N(A)|</a:t>
            </a:r>
          </a:p>
        </p:txBody>
      </p:sp>
      <p:sp>
        <p:nvSpPr>
          <p:cNvPr id="12" name="Text Box 47"/>
          <p:cNvSpPr txBox="1">
            <a:spLocks noChangeArrowheads="1"/>
          </p:cNvSpPr>
          <p:nvPr/>
        </p:nvSpPr>
        <p:spPr bwMode="auto">
          <a:xfrm>
            <a:off x="2209800" y="3200400"/>
            <a:ext cx="274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no matching is </a:t>
            </a:r>
          </a:p>
        </p:txBody>
      </p:sp>
      <p:sp>
        <p:nvSpPr>
          <p:cNvPr id="13" name="Text Box 47"/>
          <p:cNvSpPr txBox="1">
            <a:spLocks noChangeArrowheads="1"/>
          </p:cNvSpPr>
          <p:nvPr/>
        </p:nvSpPr>
        <p:spPr bwMode="auto">
          <a:xfrm>
            <a:off x="5219921" y="5546851"/>
            <a:ext cx="16177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579329" y="2057400"/>
            <a:ext cx="4419801" cy="1219200"/>
            <a:chOff x="2579329" y="2057400"/>
            <a:chExt cx="4419801" cy="1219200"/>
          </a:xfrm>
        </p:grpSpPr>
        <p:sp>
          <p:nvSpPr>
            <p:cNvPr id="5" name="Text Box 47"/>
            <p:cNvSpPr txBox="1">
              <a:spLocks noChangeArrowheads="1"/>
            </p:cNvSpPr>
            <p:nvPr/>
          </p:nvSpPr>
          <p:spPr bwMode="auto">
            <a:xfrm>
              <a:off x="2579329" y="2057400"/>
              <a:ext cx="441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Theorem: For every boy-girl input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can find one of these </a:t>
              </a:r>
            </a:p>
          </p:txBody>
        </p:sp>
        <p:cxnSp>
          <p:nvCxnSpPr>
            <p:cNvPr id="15" name="Straight Arrow Connector 14"/>
            <p:cNvCxnSpPr/>
            <p:nvPr/>
          </p:nvCxnSpPr>
          <p:spPr bwMode="auto">
            <a:xfrm flipH="1">
              <a:off x="3886200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16" name="Straight Arrow Connector 15"/>
            <p:cNvCxnSpPr/>
            <p:nvPr/>
          </p:nvCxnSpPr>
          <p:spPr bwMode="auto">
            <a:xfrm>
              <a:off x="4587607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262170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6" name="Text Box 47"/>
          <p:cNvSpPr txBox="1">
            <a:spLocks noChangeArrowheads="1"/>
          </p:cNvSpPr>
          <p:nvPr/>
        </p:nvSpPr>
        <p:spPr bwMode="auto">
          <a:xfrm>
            <a:off x="429693" y="4129088"/>
            <a:ext cx="866615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Build the corresponding network flow instance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Start with flow though the red edges.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Run the network flow algorithm from there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until you find a maximum flow.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a min cut.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a set of boys whose neighborhood set is too small.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2109788" y="762000"/>
            <a:ext cx="3857625" cy="3405188"/>
            <a:chOff x="2109788" y="762000"/>
            <a:chExt cx="3857625" cy="3405188"/>
          </a:xfrm>
        </p:grpSpPr>
        <p:grpSp>
          <p:nvGrpSpPr>
            <p:cNvPr id="6" name="Group 5"/>
            <p:cNvGrpSpPr/>
            <p:nvPr/>
          </p:nvGrpSpPr>
          <p:grpSpPr>
            <a:xfrm>
              <a:off x="2109788" y="762000"/>
              <a:ext cx="3857625" cy="3405188"/>
              <a:chOff x="2109788" y="762000"/>
              <a:chExt cx="3857625" cy="3405188"/>
            </a:xfrm>
          </p:grpSpPr>
          <p:sp>
            <p:nvSpPr>
              <p:cNvPr id="56335" name="Text Box 46"/>
              <p:cNvSpPr txBox="1">
                <a:spLocks noChangeArrowheads="1"/>
              </p:cNvSpPr>
              <p:nvPr/>
            </p:nvSpPr>
            <p:spPr bwMode="auto">
              <a:xfrm>
                <a:off x="2871788" y="3648075"/>
                <a:ext cx="2779712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Who loves whom.</a:t>
                </a:r>
              </a:p>
            </p:txBody>
          </p:sp>
          <p:grpSp>
            <p:nvGrpSpPr>
              <p:cNvPr id="3" name="Group 2"/>
              <p:cNvGrpSpPr/>
              <p:nvPr/>
            </p:nvGrpSpPr>
            <p:grpSpPr>
              <a:xfrm>
                <a:off x="2109788" y="762000"/>
                <a:ext cx="3857625" cy="3124200"/>
                <a:chOff x="2109788" y="762000"/>
                <a:chExt cx="3857625" cy="3124200"/>
              </a:xfrm>
            </p:grpSpPr>
            <p:grpSp>
              <p:nvGrpSpPr>
                <p:cNvPr id="56332" name="Group 24"/>
                <p:cNvGrpSpPr>
                  <a:grpSpLocks/>
                </p:cNvGrpSpPr>
                <p:nvPr/>
              </p:nvGrpSpPr>
              <p:grpSpPr bwMode="auto">
                <a:xfrm>
                  <a:off x="2109788" y="762000"/>
                  <a:ext cx="3857625" cy="3124200"/>
                  <a:chOff x="240" y="1728"/>
                  <a:chExt cx="2430" cy="1968"/>
                </a:xfrm>
              </p:grpSpPr>
              <p:pic>
                <p:nvPicPr>
                  <p:cNvPr id="56354" name="Picture 25" descr="j0198455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160" y="2688"/>
                    <a:ext cx="398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5" name="Picture 26" descr="j0396724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14" y="3168"/>
                    <a:ext cx="456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6" name="Picture 27" descr="j0233040"/>
                  <p:cNvPicPr>
                    <a:picLocks noChangeAspect="1" noChangeArrowheads="1"/>
                  </p:cNvPicPr>
                  <p:nvPr/>
                </p:nvPicPr>
                <p:blipFill>
                  <a:blip r:embed="rId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160" y="1728"/>
                    <a:ext cx="384" cy="3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7" name="Picture 28" descr="j0334222"/>
                  <p:cNvPicPr>
                    <a:picLocks noChangeAspect="1" noChangeArrowheads="1"/>
                  </p:cNvPicPr>
                  <p:nvPr/>
                </p:nvPicPr>
                <p:blipFill>
                  <a:blip r:embed="rId6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112" y="2160"/>
                    <a:ext cx="302" cy="4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8" name="Picture 29" descr="j0232906"/>
                  <p:cNvPicPr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2" y="1728"/>
                    <a:ext cx="232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59" name="Picture 30" descr="j0232139"/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40" y="2256"/>
                    <a:ext cx="475" cy="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60" name="Picture 31" descr="j0397518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6" y="2688"/>
                    <a:ext cx="382" cy="3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56361" name="Picture 32" descr="j0334220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6" y="3120"/>
                    <a:ext cx="333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" name="Group 1"/>
                <p:cNvGrpSpPr/>
                <p:nvPr/>
              </p:nvGrpSpPr>
              <p:grpSpPr>
                <a:xfrm>
                  <a:off x="3479800" y="1066801"/>
                  <a:ext cx="889000" cy="2338388"/>
                  <a:chOff x="3479800" y="1066801"/>
                  <a:chExt cx="889000" cy="2338388"/>
                </a:xfrm>
              </p:grpSpPr>
              <p:sp>
                <p:nvSpPr>
                  <p:cNvPr id="56347" name="Line 34"/>
                  <p:cNvSpPr>
                    <a:spLocks noChangeShapeType="1"/>
                  </p:cNvSpPr>
                  <p:nvPr/>
                </p:nvSpPr>
                <p:spPr bwMode="auto">
                  <a:xfrm>
                    <a:off x="3556000" y="1066801"/>
                    <a:ext cx="812800" cy="160020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48" name="Line 35"/>
                  <p:cNvSpPr>
                    <a:spLocks noChangeShapeType="1"/>
                  </p:cNvSpPr>
                  <p:nvPr/>
                </p:nvSpPr>
                <p:spPr bwMode="auto">
                  <a:xfrm>
                    <a:off x="3479800" y="1828801"/>
                    <a:ext cx="863600" cy="814388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49" name="Line 3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56000" y="2643189"/>
                    <a:ext cx="762000" cy="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50" name="Line 3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32200" y="2659064"/>
                    <a:ext cx="711200" cy="693738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51" name="Line 38"/>
                  <p:cNvSpPr>
                    <a:spLocks noChangeShapeType="1"/>
                  </p:cNvSpPr>
                  <p:nvPr/>
                </p:nvSpPr>
                <p:spPr bwMode="auto">
                  <a:xfrm>
                    <a:off x="3556000" y="1066801"/>
                    <a:ext cx="762000" cy="83820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52" name="Line 39"/>
                  <p:cNvSpPr>
                    <a:spLocks noChangeShapeType="1"/>
                  </p:cNvSpPr>
                  <p:nvPr/>
                </p:nvSpPr>
                <p:spPr bwMode="auto">
                  <a:xfrm>
                    <a:off x="3479800" y="1828801"/>
                    <a:ext cx="838200" cy="84137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56353" name="Line 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32200" y="1905001"/>
                    <a:ext cx="685800" cy="1447800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  <p:sp>
                <p:nvSpPr>
                  <p:cNvPr id="34" name="Line 36"/>
                  <p:cNvSpPr>
                    <a:spLocks noChangeShapeType="1"/>
                  </p:cNvSpPr>
                  <p:nvPr/>
                </p:nvSpPr>
                <p:spPr bwMode="auto">
                  <a:xfrm>
                    <a:off x="3581400" y="2667001"/>
                    <a:ext cx="736600" cy="738188"/>
                  </a:xfrm>
                  <a:prstGeom prst="line">
                    <a:avLst/>
                  </a:prstGeom>
                  <a:noFill/>
                  <a:ln w="3810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35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3606800" y="1905000"/>
                  <a:ext cx="711200" cy="708933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36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3581400" y="1066800"/>
                  <a:ext cx="736600" cy="1570945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5" name="Group 4"/>
            <p:cNvGrpSpPr/>
            <p:nvPr/>
          </p:nvGrpSpPr>
          <p:grpSpPr>
            <a:xfrm>
              <a:off x="2751398" y="790335"/>
              <a:ext cx="2429016" cy="2850269"/>
              <a:chOff x="2751398" y="790335"/>
              <a:chExt cx="2429016" cy="2850269"/>
            </a:xfrm>
          </p:grpSpPr>
          <p:sp>
            <p:nvSpPr>
              <p:cNvPr id="4" name="Rectangle 3"/>
              <p:cNvSpPr/>
              <p:nvPr/>
            </p:nvSpPr>
            <p:spPr>
              <a:xfrm>
                <a:off x="2762337" y="808667"/>
                <a:ext cx="82266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Sam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2798813" y="1524000"/>
                <a:ext cx="78258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Bob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2751398" y="2324427"/>
                <a:ext cx="86273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John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2751918" y="3108515"/>
                <a:ext cx="84350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Fred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4308206" y="3117384"/>
                <a:ext cx="80342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Ann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4343400" y="2286000"/>
                <a:ext cx="72327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Sue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4268787" y="1567507"/>
                <a:ext cx="86113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Beth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4218291" y="790335"/>
                <a:ext cx="96212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Mary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4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pSp>
        <p:nvGrpSpPr>
          <p:cNvPr id="9" name="Group 8"/>
          <p:cNvGrpSpPr/>
          <p:nvPr/>
        </p:nvGrpSpPr>
        <p:grpSpPr>
          <a:xfrm>
            <a:off x="3606800" y="1904998"/>
            <a:ext cx="736600" cy="1447802"/>
            <a:chOff x="3606800" y="1904998"/>
            <a:chExt cx="736600" cy="1447802"/>
          </a:xfrm>
        </p:grpSpPr>
        <p:sp>
          <p:nvSpPr>
            <p:cNvPr id="45" name="Line 37"/>
            <p:cNvSpPr>
              <a:spLocks noChangeShapeType="1"/>
            </p:cNvSpPr>
            <p:nvPr/>
          </p:nvSpPr>
          <p:spPr bwMode="auto">
            <a:xfrm flipV="1">
              <a:off x="3632200" y="2659062"/>
              <a:ext cx="711200" cy="6937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7" name="Line 36"/>
            <p:cNvSpPr>
              <a:spLocks noChangeShapeType="1"/>
            </p:cNvSpPr>
            <p:nvPr/>
          </p:nvSpPr>
          <p:spPr bwMode="auto">
            <a:xfrm flipV="1">
              <a:off x="3606800" y="1904998"/>
              <a:ext cx="711200" cy="70893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8151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6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6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6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6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63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63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64422" y="152400"/>
            <a:ext cx="7226978" cy="3124200"/>
            <a:chOff x="164422" y="152400"/>
            <a:chExt cx="7226978" cy="3124200"/>
          </a:xfrm>
        </p:grpSpPr>
        <p:grpSp>
          <p:nvGrpSpPr>
            <p:cNvPr id="56332" name="Group 24"/>
            <p:cNvGrpSpPr>
              <a:grpSpLocks/>
            </p:cNvGrpSpPr>
            <p:nvPr/>
          </p:nvGrpSpPr>
          <p:grpSpPr bwMode="auto">
            <a:xfrm>
              <a:off x="2109788" y="152400"/>
              <a:ext cx="3857625" cy="3124200"/>
              <a:chOff x="240" y="1728"/>
              <a:chExt cx="2430" cy="1968"/>
            </a:xfrm>
          </p:grpSpPr>
          <p:pic>
            <p:nvPicPr>
              <p:cNvPr id="56354" name="Picture 25" descr="j0198455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0" y="2688"/>
                <a:ext cx="398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5" name="Picture 26" descr="j03967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4" y="3168"/>
                <a:ext cx="456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6" name="Picture 27" descr="j023304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0" y="1728"/>
                <a:ext cx="384" cy="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7" name="Picture 28" descr="j033422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2" y="2160"/>
                <a:ext cx="302" cy="4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8" name="Picture 29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59" name="Picture 30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60" name="Picture 31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61" name="Picture 32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" name="Group 1"/>
            <p:cNvGrpSpPr/>
            <p:nvPr/>
          </p:nvGrpSpPr>
          <p:grpSpPr>
            <a:xfrm>
              <a:off x="3479800" y="457201"/>
              <a:ext cx="889000" cy="2338388"/>
              <a:chOff x="3479800" y="1066801"/>
              <a:chExt cx="889000" cy="2338388"/>
            </a:xfrm>
          </p:grpSpPr>
          <p:sp>
            <p:nvSpPr>
              <p:cNvPr id="56347" name="Line 34"/>
              <p:cNvSpPr>
                <a:spLocks noChangeShapeType="1"/>
              </p:cNvSpPr>
              <p:nvPr/>
            </p:nvSpPr>
            <p:spPr bwMode="auto">
              <a:xfrm>
                <a:off x="3556000" y="1066801"/>
                <a:ext cx="812800" cy="16002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348" name="Line 35"/>
              <p:cNvSpPr>
                <a:spLocks noChangeShapeType="1"/>
              </p:cNvSpPr>
              <p:nvPr/>
            </p:nvSpPr>
            <p:spPr bwMode="auto">
              <a:xfrm>
                <a:off x="3479800" y="1828801"/>
                <a:ext cx="863600" cy="81438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349" name="Line 36"/>
              <p:cNvSpPr>
                <a:spLocks noChangeShapeType="1"/>
              </p:cNvSpPr>
              <p:nvPr/>
            </p:nvSpPr>
            <p:spPr bwMode="auto">
              <a:xfrm flipV="1">
                <a:off x="3556000" y="2643189"/>
                <a:ext cx="762000" cy="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351" name="Line 38"/>
              <p:cNvSpPr>
                <a:spLocks noChangeShapeType="1"/>
              </p:cNvSpPr>
              <p:nvPr/>
            </p:nvSpPr>
            <p:spPr bwMode="auto">
              <a:xfrm>
                <a:off x="3556000" y="1066801"/>
                <a:ext cx="762000" cy="8382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353" name="Line 40"/>
              <p:cNvSpPr>
                <a:spLocks noChangeShapeType="1"/>
              </p:cNvSpPr>
              <p:nvPr/>
            </p:nvSpPr>
            <p:spPr bwMode="auto">
              <a:xfrm flipV="1">
                <a:off x="3632200" y="1905001"/>
                <a:ext cx="685800" cy="14478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" name="Line 36"/>
              <p:cNvSpPr>
                <a:spLocks noChangeShapeType="1"/>
              </p:cNvSpPr>
              <p:nvPr/>
            </p:nvSpPr>
            <p:spPr bwMode="auto">
              <a:xfrm>
                <a:off x="3581400" y="2667001"/>
                <a:ext cx="736600" cy="73818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42" name="Line 37"/>
            <p:cNvSpPr>
              <a:spLocks noChangeShapeType="1"/>
            </p:cNvSpPr>
            <p:nvPr/>
          </p:nvSpPr>
          <p:spPr bwMode="auto">
            <a:xfrm flipV="1">
              <a:off x="3650174" y="2082625"/>
              <a:ext cx="711200" cy="6937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8" name="Text Box 20"/>
            <p:cNvSpPr txBox="1">
              <a:spLocks noChangeArrowheads="1"/>
            </p:cNvSpPr>
            <p:nvPr/>
          </p:nvSpPr>
          <p:spPr bwMode="auto">
            <a:xfrm>
              <a:off x="914400" y="1309688"/>
              <a:ext cx="322263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</a:t>
              </a:r>
            </a:p>
          </p:txBody>
        </p:sp>
        <p:sp>
          <p:nvSpPr>
            <p:cNvPr id="39" name="Freeform 22"/>
            <p:cNvSpPr>
              <a:spLocks/>
            </p:cNvSpPr>
            <p:nvPr/>
          </p:nvSpPr>
          <p:spPr bwMode="auto">
            <a:xfrm>
              <a:off x="1312863" y="1638300"/>
              <a:ext cx="1028700" cy="1066800"/>
            </a:xfrm>
            <a:custGeom>
              <a:avLst/>
              <a:gdLst>
                <a:gd name="T0" fmla="*/ 0 w 648"/>
                <a:gd name="T1" fmla="*/ 0 h 672"/>
                <a:gd name="T2" fmla="*/ 2147483647 w 648"/>
                <a:gd name="T3" fmla="*/ 2147483647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0" name="Freeform 23"/>
            <p:cNvSpPr>
              <a:spLocks/>
            </p:cNvSpPr>
            <p:nvPr/>
          </p:nvSpPr>
          <p:spPr bwMode="auto">
            <a:xfrm>
              <a:off x="1312863" y="1600200"/>
              <a:ext cx="990600" cy="444500"/>
            </a:xfrm>
            <a:custGeom>
              <a:avLst/>
              <a:gdLst>
                <a:gd name="T0" fmla="*/ 0 w 624"/>
                <a:gd name="T1" fmla="*/ 0 h 280"/>
                <a:gd name="T2" fmla="*/ 2147483647 w 624"/>
                <a:gd name="T3" fmla="*/ 2147483647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4" name="Freeform 25"/>
            <p:cNvSpPr>
              <a:spLocks/>
            </p:cNvSpPr>
            <p:nvPr/>
          </p:nvSpPr>
          <p:spPr bwMode="auto">
            <a:xfrm>
              <a:off x="1287463" y="584200"/>
              <a:ext cx="1016000" cy="965200"/>
            </a:xfrm>
            <a:custGeom>
              <a:avLst/>
              <a:gdLst>
                <a:gd name="T0" fmla="*/ 0 w 640"/>
                <a:gd name="T1" fmla="*/ 2147483647 h 608"/>
                <a:gd name="T2" fmla="*/ 2147483647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5" name="Text Box 21"/>
            <p:cNvSpPr txBox="1">
              <a:spLocks noChangeArrowheads="1"/>
            </p:cNvSpPr>
            <p:nvPr/>
          </p:nvSpPr>
          <p:spPr bwMode="auto">
            <a:xfrm>
              <a:off x="7108825" y="1309688"/>
              <a:ext cx="282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</a:t>
              </a:r>
            </a:p>
          </p:txBody>
        </p:sp>
        <p:sp>
          <p:nvSpPr>
            <p:cNvPr id="47" name="Freeform 26"/>
            <p:cNvSpPr>
              <a:spLocks/>
            </p:cNvSpPr>
            <p:nvPr/>
          </p:nvSpPr>
          <p:spPr bwMode="auto">
            <a:xfrm flipH="1">
              <a:off x="5959475" y="1600200"/>
              <a:ext cx="1028700" cy="1066800"/>
            </a:xfrm>
            <a:custGeom>
              <a:avLst/>
              <a:gdLst>
                <a:gd name="T0" fmla="*/ 0 w 648"/>
                <a:gd name="T1" fmla="*/ 0 h 672"/>
                <a:gd name="T2" fmla="*/ 2147483647 w 648"/>
                <a:gd name="T3" fmla="*/ 2147483647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8" name="Freeform 27"/>
            <p:cNvSpPr>
              <a:spLocks/>
            </p:cNvSpPr>
            <p:nvPr/>
          </p:nvSpPr>
          <p:spPr bwMode="auto">
            <a:xfrm flipH="1">
              <a:off x="5959475" y="1562100"/>
              <a:ext cx="990600" cy="444500"/>
            </a:xfrm>
            <a:custGeom>
              <a:avLst/>
              <a:gdLst>
                <a:gd name="T0" fmla="*/ 0 w 624"/>
                <a:gd name="T1" fmla="*/ 0 h 280"/>
                <a:gd name="T2" fmla="*/ 2147483647 w 624"/>
                <a:gd name="T3" fmla="*/ 2147483647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9" name="Freeform 28"/>
            <p:cNvSpPr>
              <a:spLocks/>
            </p:cNvSpPr>
            <p:nvPr/>
          </p:nvSpPr>
          <p:spPr bwMode="auto">
            <a:xfrm flipH="1">
              <a:off x="5959475" y="1270000"/>
              <a:ext cx="1003300" cy="254000"/>
            </a:xfrm>
            <a:custGeom>
              <a:avLst/>
              <a:gdLst>
                <a:gd name="T0" fmla="*/ 0 w 632"/>
                <a:gd name="T1" fmla="*/ 2147483647 h 160"/>
                <a:gd name="T2" fmla="*/ 2147483647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2751398" y="228600"/>
              <a:ext cx="2429016" cy="2850269"/>
              <a:chOff x="2751398" y="790335"/>
              <a:chExt cx="2429016" cy="2850269"/>
            </a:xfrm>
          </p:grpSpPr>
          <p:sp>
            <p:nvSpPr>
              <p:cNvPr id="87" name="Rectangle 86"/>
              <p:cNvSpPr/>
              <p:nvPr/>
            </p:nvSpPr>
            <p:spPr>
              <a:xfrm>
                <a:off x="2762337" y="808667"/>
                <a:ext cx="82266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Sam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2798813" y="1524000"/>
                <a:ext cx="78258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Bob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2751398" y="2324427"/>
                <a:ext cx="86273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John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2751918" y="3108515"/>
                <a:ext cx="84350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Fred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4308206" y="3117384"/>
                <a:ext cx="80342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Ann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4343400" y="2286000"/>
                <a:ext cx="72327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Sue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4268787" y="1567507"/>
                <a:ext cx="86113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Beth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4218291" y="790335"/>
                <a:ext cx="96212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Mary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05" name="Text Box 47"/>
            <p:cNvSpPr txBox="1">
              <a:spLocks noChangeArrowheads="1"/>
            </p:cNvSpPr>
            <p:nvPr/>
          </p:nvSpPr>
          <p:spPr bwMode="auto">
            <a:xfrm>
              <a:off x="164422" y="228600"/>
              <a:ext cx="18341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Current Flow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5895" y="3490123"/>
            <a:ext cx="7314619" cy="3124200"/>
            <a:chOff x="65895" y="3490123"/>
            <a:chExt cx="7314619" cy="3124200"/>
          </a:xfrm>
        </p:grpSpPr>
        <p:grpSp>
          <p:nvGrpSpPr>
            <p:cNvPr id="53" name="Group 24"/>
            <p:cNvGrpSpPr>
              <a:grpSpLocks/>
            </p:cNvGrpSpPr>
            <p:nvPr/>
          </p:nvGrpSpPr>
          <p:grpSpPr bwMode="auto">
            <a:xfrm>
              <a:off x="2098902" y="3490123"/>
              <a:ext cx="3857625" cy="3124200"/>
              <a:chOff x="240" y="1728"/>
              <a:chExt cx="2430" cy="1968"/>
            </a:xfrm>
          </p:grpSpPr>
          <p:pic>
            <p:nvPicPr>
              <p:cNvPr id="65" name="Picture 25" descr="j0198455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0" y="2688"/>
                <a:ext cx="398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26" descr="j03967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14" y="3168"/>
                <a:ext cx="456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7" name="Picture 27" descr="j023304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60" y="1728"/>
                <a:ext cx="384" cy="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" name="Picture 28" descr="j033422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2" y="2160"/>
                <a:ext cx="302" cy="4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" name="Picture 29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" name="Picture 30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31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" name="Picture 32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4" name="Group 53"/>
            <p:cNvGrpSpPr/>
            <p:nvPr/>
          </p:nvGrpSpPr>
          <p:grpSpPr>
            <a:xfrm>
              <a:off x="3468914" y="3794924"/>
              <a:ext cx="889000" cy="2338388"/>
              <a:chOff x="3479800" y="1066801"/>
              <a:chExt cx="889000" cy="2338388"/>
            </a:xfrm>
          </p:grpSpPr>
          <p:sp>
            <p:nvSpPr>
              <p:cNvPr id="57" name="Line 34"/>
              <p:cNvSpPr>
                <a:spLocks noChangeShapeType="1"/>
              </p:cNvSpPr>
              <p:nvPr/>
            </p:nvSpPr>
            <p:spPr bwMode="auto">
              <a:xfrm>
                <a:off x="3556000" y="1066801"/>
                <a:ext cx="812800" cy="16002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" name="Line 35"/>
              <p:cNvSpPr>
                <a:spLocks noChangeShapeType="1"/>
              </p:cNvSpPr>
              <p:nvPr/>
            </p:nvSpPr>
            <p:spPr bwMode="auto">
              <a:xfrm>
                <a:off x="3479800" y="1828801"/>
                <a:ext cx="863600" cy="81438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" name="Line 36"/>
              <p:cNvSpPr>
                <a:spLocks noChangeShapeType="1"/>
              </p:cNvSpPr>
              <p:nvPr/>
            </p:nvSpPr>
            <p:spPr bwMode="auto">
              <a:xfrm flipV="1">
                <a:off x="3556000" y="2643189"/>
                <a:ext cx="762000" cy="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" name="Line 38"/>
              <p:cNvSpPr>
                <a:spLocks noChangeShapeType="1"/>
              </p:cNvSpPr>
              <p:nvPr/>
            </p:nvSpPr>
            <p:spPr bwMode="auto">
              <a:xfrm>
                <a:off x="3556000" y="1066801"/>
                <a:ext cx="762000" cy="8382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" name="Line 40"/>
              <p:cNvSpPr>
                <a:spLocks noChangeShapeType="1"/>
              </p:cNvSpPr>
              <p:nvPr/>
            </p:nvSpPr>
            <p:spPr bwMode="auto">
              <a:xfrm flipV="1">
                <a:off x="3632200" y="1905001"/>
                <a:ext cx="685800" cy="1447800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" name="Line 36"/>
              <p:cNvSpPr>
                <a:spLocks noChangeShapeType="1"/>
              </p:cNvSpPr>
              <p:nvPr/>
            </p:nvSpPr>
            <p:spPr bwMode="auto">
              <a:xfrm>
                <a:off x="3581400" y="2667001"/>
                <a:ext cx="736600" cy="738188"/>
              </a:xfrm>
              <a:prstGeom prst="line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arrow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73" name="Line 37"/>
            <p:cNvSpPr>
              <a:spLocks noChangeShapeType="1"/>
            </p:cNvSpPr>
            <p:nvPr/>
          </p:nvSpPr>
          <p:spPr bwMode="auto">
            <a:xfrm flipV="1">
              <a:off x="3560956" y="5424380"/>
              <a:ext cx="727529" cy="611413"/>
            </a:xfrm>
            <a:prstGeom prst="line">
              <a:avLst/>
            </a:prstGeom>
            <a:noFill/>
            <a:ln w="38100">
              <a:solidFill>
                <a:srgbClr val="FFC000"/>
              </a:solidFill>
              <a:round/>
              <a:headEnd type="arrow"/>
              <a:tailEnd type="none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6" name="Text Box 20"/>
            <p:cNvSpPr txBox="1">
              <a:spLocks noChangeArrowheads="1"/>
            </p:cNvSpPr>
            <p:nvPr/>
          </p:nvSpPr>
          <p:spPr bwMode="auto">
            <a:xfrm>
              <a:off x="903514" y="4647411"/>
              <a:ext cx="322263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</a:t>
              </a:r>
            </a:p>
          </p:txBody>
        </p:sp>
        <p:sp>
          <p:nvSpPr>
            <p:cNvPr id="77" name="Freeform 22"/>
            <p:cNvSpPr>
              <a:spLocks/>
            </p:cNvSpPr>
            <p:nvPr/>
          </p:nvSpPr>
          <p:spPr bwMode="auto">
            <a:xfrm>
              <a:off x="1301977" y="4976023"/>
              <a:ext cx="1028700" cy="1066800"/>
            </a:xfrm>
            <a:custGeom>
              <a:avLst/>
              <a:gdLst>
                <a:gd name="T0" fmla="*/ 0 w 648"/>
                <a:gd name="T1" fmla="*/ 0 h 672"/>
                <a:gd name="T2" fmla="*/ 2147483647 w 648"/>
                <a:gd name="T3" fmla="*/ 2147483647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rgbClr val="FFC000"/>
              </a:solidFill>
              <a:round/>
              <a:headEnd type="arrow"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Freeform 23"/>
            <p:cNvSpPr>
              <a:spLocks/>
            </p:cNvSpPr>
            <p:nvPr/>
          </p:nvSpPr>
          <p:spPr bwMode="auto">
            <a:xfrm>
              <a:off x="1301977" y="4937923"/>
              <a:ext cx="990600" cy="444500"/>
            </a:xfrm>
            <a:custGeom>
              <a:avLst/>
              <a:gdLst>
                <a:gd name="T0" fmla="*/ 0 w 624"/>
                <a:gd name="T1" fmla="*/ 0 h 280"/>
                <a:gd name="T2" fmla="*/ 2147483647 w 624"/>
                <a:gd name="T3" fmla="*/ 2147483647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rgbClr val="FFC000"/>
              </a:solidFill>
              <a:round/>
              <a:headEnd type="arrow"/>
              <a:tailEnd type="none" w="lg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0" name="Freeform 25"/>
            <p:cNvSpPr>
              <a:spLocks/>
            </p:cNvSpPr>
            <p:nvPr/>
          </p:nvSpPr>
          <p:spPr bwMode="auto">
            <a:xfrm>
              <a:off x="1276577" y="3921923"/>
              <a:ext cx="1016000" cy="965200"/>
            </a:xfrm>
            <a:custGeom>
              <a:avLst/>
              <a:gdLst>
                <a:gd name="T0" fmla="*/ 0 w 640"/>
                <a:gd name="T1" fmla="*/ 2147483647 h 608"/>
                <a:gd name="T2" fmla="*/ 2147483647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6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1" name="Text Box 21"/>
            <p:cNvSpPr txBox="1">
              <a:spLocks noChangeArrowheads="1"/>
            </p:cNvSpPr>
            <p:nvPr/>
          </p:nvSpPr>
          <p:spPr bwMode="auto">
            <a:xfrm>
              <a:off x="7097939" y="4647411"/>
              <a:ext cx="282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</a:t>
              </a:r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 flipH="1">
              <a:off x="5948589" y="4937923"/>
              <a:ext cx="1028700" cy="1066800"/>
            </a:xfrm>
            <a:custGeom>
              <a:avLst/>
              <a:gdLst>
                <a:gd name="T0" fmla="*/ 0 w 648"/>
                <a:gd name="T1" fmla="*/ 0 h 672"/>
                <a:gd name="T2" fmla="*/ 2147483647 w 648"/>
                <a:gd name="T3" fmla="*/ 2147483647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 flipH="1">
              <a:off x="5948589" y="4899823"/>
              <a:ext cx="990600" cy="444500"/>
            </a:xfrm>
            <a:custGeom>
              <a:avLst/>
              <a:gdLst>
                <a:gd name="T0" fmla="*/ 0 w 624"/>
                <a:gd name="T1" fmla="*/ 0 h 280"/>
                <a:gd name="T2" fmla="*/ 2147483647 w 624"/>
                <a:gd name="T3" fmla="*/ 2147483647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rgbClr val="FFC000"/>
              </a:solidFill>
              <a:round/>
              <a:headEnd type="none" w="med" len="med"/>
              <a:tailEnd type="arrow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4" name="Freeform 28"/>
            <p:cNvSpPr>
              <a:spLocks/>
            </p:cNvSpPr>
            <p:nvPr/>
          </p:nvSpPr>
          <p:spPr bwMode="auto">
            <a:xfrm flipH="1">
              <a:off x="5948589" y="4607723"/>
              <a:ext cx="1003300" cy="254000"/>
            </a:xfrm>
            <a:custGeom>
              <a:avLst/>
              <a:gdLst>
                <a:gd name="T0" fmla="*/ 0 w 632"/>
                <a:gd name="T1" fmla="*/ 2147483647 h 160"/>
                <a:gd name="T2" fmla="*/ 2147483647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rgbClr val="FFC000"/>
              </a:solidFill>
              <a:round/>
              <a:headEnd type="none" w="med" len="med"/>
              <a:tailEnd type="arrow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2762337" y="3498501"/>
              <a:ext cx="2429016" cy="2850269"/>
              <a:chOff x="2751398" y="790335"/>
              <a:chExt cx="2429016" cy="2850269"/>
            </a:xfrm>
          </p:grpSpPr>
          <p:sp>
            <p:nvSpPr>
              <p:cNvPr id="96" name="Rectangle 95"/>
              <p:cNvSpPr/>
              <p:nvPr/>
            </p:nvSpPr>
            <p:spPr>
              <a:xfrm>
                <a:off x="2762337" y="808667"/>
                <a:ext cx="82266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Sam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798813" y="1524000"/>
                <a:ext cx="78258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Bob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2751398" y="2324427"/>
                <a:ext cx="862737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John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2751918" y="3108515"/>
                <a:ext cx="843501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Fred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4308206" y="3117384"/>
                <a:ext cx="80342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Ann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4343400" y="2286000"/>
                <a:ext cx="723275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Sue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4268787" y="1567507"/>
                <a:ext cx="86113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Beth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4218291" y="790335"/>
                <a:ext cx="96212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Mary</a:t>
                </a:r>
                <a:endParaRPr kumimoji="0" lang="en-CA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104" name="Text Box 47"/>
            <p:cNvSpPr txBox="1">
              <a:spLocks noChangeArrowheads="1"/>
            </p:cNvSpPr>
            <p:nvPr/>
          </p:nvSpPr>
          <p:spPr bwMode="auto">
            <a:xfrm>
              <a:off x="65895" y="3505200"/>
              <a:ext cx="194316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Augmentation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Graph</a:t>
              </a:r>
            </a:p>
          </p:txBody>
        </p:sp>
      </p:grpSp>
      <p:sp>
        <p:nvSpPr>
          <p:cNvPr id="115" name="Line 37"/>
          <p:cNvSpPr>
            <a:spLocks noChangeShapeType="1"/>
          </p:cNvSpPr>
          <p:nvPr/>
        </p:nvSpPr>
        <p:spPr bwMode="auto">
          <a:xfrm flipV="1">
            <a:off x="3581400" y="4633689"/>
            <a:ext cx="707086" cy="671300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 type="arrow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6" name="Line 36"/>
          <p:cNvSpPr>
            <a:spLocks noChangeShapeType="1"/>
          </p:cNvSpPr>
          <p:nvPr/>
        </p:nvSpPr>
        <p:spPr bwMode="auto">
          <a:xfrm flipV="1">
            <a:off x="3549876" y="3684831"/>
            <a:ext cx="736600" cy="15709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7" name="Freeform 24"/>
          <p:cNvSpPr>
            <a:spLocks/>
          </p:cNvSpPr>
          <p:nvPr/>
        </p:nvSpPr>
        <p:spPr bwMode="auto">
          <a:xfrm>
            <a:off x="1298349" y="4622011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" name="Freeform 29"/>
          <p:cNvSpPr>
            <a:spLocks/>
          </p:cNvSpPr>
          <p:nvPr/>
        </p:nvSpPr>
        <p:spPr bwMode="auto">
          <a:xfrm flipH="1">
            <a:off x="5919561" y="3860011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9" name="Line 39"/>
          <p:cNvSpPr>
            <a:spLocks noChangeShapeType="1"/>
          </p:cNvSpPr>
          <p:nvPr/>
        </p:nvSpPr>
        <p:spPr bwMode="auto">
          <a:xfrm>
            <a:off x="3436257" y="4529936"/>
            <a:ext cx="838200" cy="8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" name="Text Box 47"/>
          <p:cNvSpPr txBox="1">
            <a:spLocks noChangeArrowheads="1"/>
          </p:cNvSpPr>
          <p:nvPr/>
        </p:nvSpPr>
        <p:spPr bwMode="auto">
          <a:xfrm>
            <a:off x="74208" y="5549418"/>
            <a:ext cx="17395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s-t path</a:t>
            </a: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127496" y="628649"/>
            <a:ext cx="17828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Update Flow</a:t>
            </a:r>
          </a:p>
        </p:txBody>
      </p:sp>
    </p:spTree>
    <p:extLst>
      <p:ext uri="{BB962C8B-B14F-4D97-AF65-F5344CB8AC3E}">
        <p14:creationId xmlns:p14="http://schemas.microsoft.com/office/powerpoint/2010/main" val="2378193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1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  <p:bldP spid="116" grpId="0" animBg="1"/>
      <p:bldP spid="117" grpId="0" animBg="1"/>
      <p:bldP spid="118" grpId="0" animBg="1"/>
      <p:bldP spid="119" grpId="0" animBg="1"/>
      <p:bldP spid="120" grpId="0"/>
      <p:bldP spid="121" grpId="0" animBg="1"/>
      <p:bldP spid="122" grpId="0" animBg="1"/>
      <p:bldP spid="123" grpId="0" animBg="1"/>
      <p:bldP spid="124" grpId="0" animBg="1"/>
      <p:bldP spid="125" grpId="0" animBg="1"/>
      <p:bldP spid="12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3539" name="Picture 3" descr="j028379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895600" cy="281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3540" name="Text Box 4"/>
          <p:cNvSpPr txBox="1">
            <a:spLocks noChangeArrowheads="1"/>
          </p:cNvSpPr>
          <p:nvPr/>
        </p:nvSpPr>
        <p:spPr bwMode="auto">
          <a:xfrm>
            <a:off x="0" y="381000"/>
            <a:ext cx="9372600" cy="2277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chemeClr val="accent1"/>
                </a:solidFill>
              </a:rPr>
              <a:t>Solution:</a:t>
            </a:r>
            <a:r>
              <a:rPr lang="en-US" altLang="en-US" sz="2800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The amount of flow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L/sec through each edge.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Flow can’t exceed capacity i.e.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</a:t>
            </a:r>
            <a:r>
              <a:rPr lang="en-US" altLang="en-US" dirty="0">
                <a:sym typeface="Symbol" pitchFamily="18" charset="2"/>
              </a:rPr>
              <a:t></a:t>
            </a:r>
            <a:r>
              <a:rPr lang="en-US" altLang="en-US" dirty="0"/>
              <a:t> </a:t>
            </a:r>
            <a:r>
              <a:rPr lang="en-US" altLang="en-US" i="1" dirty="0"/>
              <a:t>c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L/sec.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Unidirectional flow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No leaks, no extra flow.</a:t>
            </a:r>
          </a:p>
        </p:txBody>
      </p:sp>
      <p:sp>
        <p:nvSpPr>
          <p:cNvPr id="12293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3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3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1524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/>
          <p:cNvGrpSpPr/>
          <p:nvPr/>
        </p:nvGrpSpPr>
        <p:grpSpPr>
          <a:xfrm>
            <a:off x="3479800" y="457201"/>
            <a:ext cx="889000" cy="2338388"/>
            <a:chOff x="3479800" y="1066801"/>
            <a:chExt cx="889000" cy="2338388"/>
          </a:xfrm>
        </p:grpSpPr>
        <p:sp>
          <p:nvSpPr>
            <p:cNvPr id="56347" name="Line 34"/>
            <p:cNvSpPr>
              <a:spLocks noChangeShapeType="1"/>
            </p:cNvSpPr>
            <p:nvPr/>
          </p:nvSpPr>
          <p:spPr bwMode="auto">
            <a:xfrm>
              <a:off x="3556000" y="1066801"/>
              <a:ext cx="812800" cy="160020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8" name="Line 35"/>
            <p:cNvSpPr>
              <a:spLocks noChangeShapeType="1"/>
            </p:cNvSpPr>
            <p:nvPr/>
          </p:nvSpPr>
          <p:spPr bwMode="auto">
            <a:xfrm>
              <a:off x="3479800" y="1828801"/>
              <a:ext cx="863600" cy="81438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49" name="Line 36"/>
            <p:cNvSpPr>
              <a:spLocks noChangeShapeType="1"/>
            </p:cNvSpPr>
            <p:nvPr/>
          </p:nvSpPr>
          <p:spPr bwMode="auto">
            <a:xfrm flipV="1">
              <a:off x="3556000" y="2643189"/>
              <a:ext cx="762000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1" name="Line 38"/>
            <p:cNvSpPr>
              <a:spLocks noChangeShapeType="1"/>
            </p:cNvSpPr>
            <p:nvPr/>
          </p:nvSpPr>
          <p:spPr bwMode="auto">
            <a:xfrm>
              <a:off x="3556000" y="1066801"/>
              <a:ext cx="762000" cy="83820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353" name="Line 40"/>
            <p:cNvSpPr>
              <a:spLocks noChangeShapeType="1"/>
            </p:cNvSpPr>
            <p:nvPr/>
          </p:nvSpPr>
          <p:spPr bwMode="auto">
            <a:xfrm flipV="1">
              <a:off x="3632200" y="1905001"/>
              <a:ext cx="685800" cy="144780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4" name="Line 36"/>
            <p:cNvSpPr>
              <a:spLocks noChangeShapeType="1"/>
            </p:cNvSpPr>
            <p:nvPr/>
          </p:nvSpPr>
          <p:spPr bwMode="auto">
            <a:xfrm>
              <a:off x="3581400" y="2667001"/>
              <a:ext cx="736600" cy="73818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arrow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42" name="Line 37"/>
          <p:cNvSpPr>
            <a:spLocks noChangeShapeType="1"/>
          </p:cNvSpPr>
          <p:nvPr/>
        </p:nvSpPr>
        <p:spPr bwMode="auto">
          <a:xfrm flipV="1">
            <a:off x="3650174" y="2082625"/>
            <a:ext cx="711200" cy="69373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914400" y="13096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39" name="Freeform 22"/>
          <p:cNvSpPr>
            <a:spLocks/>
          </p:cNvSpPr>
          <p:nvPr/>
        </p:nvSpPr>
        <p:spPr bwMode="auto">
          <a:xfrm>
            <a:off x="1312863" y="16383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0" name="Freeform 23"/>
          <p:cNvSpPr>
            <a:spLocks/>
          </p:cNvSpPr>
          <p:nvPr/>
        </p:nvSpPr>
        <p:spPr bwMode="auto">
          <a:xfrm>
            <a:off x="1312863" y="16002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4" name="Freeform 25"/>
          <p:cNvSpPr>
            <a:spLocks/>
          </p:cNvSpPr>
          <p:nvPr/>
        </p:nvSpPr>
        <p:spPr bwMode="auto">
          <a:xfrm>
            <a:off x="1287463" y="5842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5" name="Text Box 21"/>
          <p:cNvSpPr txBox="1">
            <a:spLocks noChangeArrowheads="1"/>
          </p:cNvSpPr>
          <p:nvPr/>
        </p:nvSpPr>
        <p:spPr bwMode="auto">
          <a:xfrm>
            <a:off x="7108825" y="13096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47" name="Freeform 26"/>
          <p:cNvSpPr>
            <a:spLocks/>
          </p:cNvSpPr>
          <p:nvPr/>
        </p:nvSpPr>
        <p:spPr bwMode="auto">
          <a:xfrm flipH="1">
            <a:off x="5959475" y="16002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8" name="Freeform 27"/>
          <p:cNvSpPr>
            <a:spLocks/>
          </p:cNvSpPr>
          <p:nvPr/>
        </p:nvSpPr>
        <p:spPr bwMode="auto">
          <a:xfrm flipH="1">
            <a:off x="5959475" y="15621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9" name="Freeform 28"/>
          <p:cNvSpPr>
            <a:spLocks/>
          </p:cNvSpPr>
          <p:nvPr/>
        </p:nvSpPr>
        <p:spPr bwMode="auto">
          <a:xfrm flipH="1">
            <a:off x="5959475" y="12700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762337" y="246932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798813" y="962265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2751398" y="1762692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751918" y="2546780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4308206" y="2555649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343400" y="1724265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268787" y="1005772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4218291" y="228600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5" name="Text Box 47"/>
          <p:cNvSpPr txBox="1">
            <a:spLocks noChangeArrowheads="1"/>
          </p:cNvSpPr>
          <p:nvPr/>
        </p:nvSpPr>
        <p:spPr bwMode="auto">
          <a:xfrm>
            <a:off x="164422" y="228600"/>
            <a:ext cx="18341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Current Flow</a:t>
            </a: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76203" y="628649"/>
            <a:ext cx="188545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Min-Cut</a:t>
            </a:r>
          </a:p>
        </p:txBody>
      </p:sp>
      <p:grpSp>
        <p:nvGrpSpPr>
          <p:cNvPr id="106" name="Group 24"/>
          <p:cNvGrpSpPr>
            <a:grpSpLocks/>
          </p:cNvGrpSpPr>
          <p:nvPr/>
        </p:nvGrpSpPr>
        <p:grpSpPr bwMode="auto">
          <a:xfrm>
            <a:off x="2098902" y="3490123"/>
            <a:ext cx="3857625" cy="3124200"/>
            <a:chOff x="240" y="1728"/>
            <a:chExt cx="2430" cy="1968"/>
          </a:xfrm>
        </p:grpSpPr>
        <p:pic>
          <p:nvPicPr>
            <p:cNvPr id="107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8" name="Line 34"/>
          <p:cNvSpPr>
            <a:spLocks noChangeShapeType="1"/>
          </p:cNvSpPr>
          <p:nvPr/>
        </p:nvSpPr>
        <p:spPr bwMode="auto">
          <a:xfrm>
            <a:off x="3545114" y="3794924"/>
            <a:ext cx="812800" cy="1600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9" name="Line 35"/>
          <p:cNvSpPr>
            <a:spLocks noChangeShapeType="1"/>
          </p:cNvSpPr>
          <p:nvPr/>
        </p:nvSpPr>
        <p:spPr bwMode="auto">
          <a:xfrm>
            <a:off x="3468914" y="4556924"/>
            <a:ext cx="863600" cy="8143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0" name="Line 36"/>
          <p:cNvSpPr>
            <a:spLocks noChangeShapeType="1"/>
          </p:cNvSpPr>
          <p:nvPr/>
        </p:nvSpPr>
        <p:spPr bwMode="auto">
          <a:xfrm flipV="1">
            <a:off x="3545114" y="5371312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1" name="Line 38"/>
          <p:cNvSpPr>
            <a:spLocks noChangeShapeType="1"/>
          </p:cNvSpPr>
          <p:nvPr/>
        </p:nvSpPr>
        <p:spPr bwMode="auto">
          <a:xfrm>
            <a:off x="3545114" y="3794924"/>
            <a:ext cx="762000" cy="838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2" name="Line 40"/>
          <p:cNvSpPr>
            <a:spLocks noChangeShapeType="1"/>
          </p:cNvSpPr>
          <p:nvPr/>
        </p:nvSpPr>
        <p:spPr bwMode="auto">
          <a:xfrm flipV="1">
            <a:off x="3621314" y="4633124"/>
            <a:ext cx="685800" cy="14478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" name="Line 36"/>
          <p:cNvSpPr>
            <a:spLocks noChangeShapeType="1"/>
          </p:cNvSpPr>
          <p:nvPr/>
        </p:nvSpPr>
        <p:spPr bwMode="auto">
          <a:xfrm>
            <a:off x="3570514" y="5395124"/>
            <a:ext cx="736600" cy="7381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" name="Line 36"/>
          <p:cNvSpPr>
            <a:spLocks noChangeShapeType="1"/>
          </p:cNvSpPr>
          <p:nvPr/>
        </p:nvSpPr>
        <p:spPr bwMode="auto">
          <a:xfrm flipV="1">
            <a:off x="3595914" y="4749881"/>
            <a:ext cx="563162" cy="592174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" name="Line 37"/>
          <p:cNvSpPr>
            <a:spLocks noChangeShapeType="1"/>
          </p:cNvSpPr>
          <p:nvPr/>
        </p:nvSpPr>
        <p:spPr bwMode="auto">
          <a:xfrm flipV="1">
            <a:off x="3560956" y="5424380"/>
            <a:ext cx="727529" cy="611413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 type="arrow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6" name="Line 36"/>
          <p:cNvSpPr>
            <a:spLocks noChangeShapeType="1"/>
          </p:cNvSpPr>
          <p:nvPr/>
        </p:nvSpPr>
        <p:spPr bwMode="auto">
          <a:xfrm flipV="1">
            <a:off x="3540999" y="3733014"/>
            <a:ext cx="736600" cy="1570943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 type="arrow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7" name="Line 37"/>
          <p:cNvSpPr>
            <a:spLocks noChangeShapeType="1"/>
          </p:cNvSpPr>
          <p:nvPr/>
        </p:nvSpPr>
        <p:spPr bwMode="auto">
          <a:xfrm>
            <a:off x="3424886" y="4518486"/>
            <a:ext cx="863600" cy="115203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 type="arrow"/>
            <a:tailEnd type="none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8" name="Text Box 20"/>
          <p:cNvSpPr txBox="1">
            <a:spLocks noChangeArrowheads="1"/>
          </p:cNvSpPr>
          <p:nvPr/>
        </p:nvSpPr>
        <p:spPr bwMode="auto">
          <a:xfrm>
            <a:off x="903514" y="4647411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139" name="Freeform 22"/>
          <p:cNvSpPr>
            <a:spLocks/>
          </p:cNvSpPr>
          <p:nvPr/>
        </p:nvSpPr>
        <p:spPr bwMode="auto">
          <a:xfrm>
            <a:off x="1301977" y="4976023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arrow"/>
            <a:tailEnd type="non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0" name="Freeform 23"/>
          <p:cNvSpPr>
            <a:spLocks/>
          </p:cNvSpPr>
          <p:nvPr/>
        </p:nvSpPr>
        <p:spPr bwMode="auto">
          <a:xfrm>
            <a:off x="1301977" y="4937923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arrow"/>
            <a:tailEnd type="non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1" name="Freeform 24"/>
          <p:cNvSpPr>
            <a:spLocks/>
          </p:cNvSpPr>
          <p:nvPr/>
        </p:nvSpPr>
        <p:spPr bwMode="auto">
          <a:xfrm>
            <a:off x="1301977" y="4645823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arrow"/>
            <a:tailEnd type="non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2" name="Freeform 25"/>
          <p:cNvSpPr>
            <a:spLocks/>
          </p:cNvSpPr>
          <p:nvPr/>
        </p:nvSpPr>
        <p:spPr bwMode="auto">
          <a:xfrm>
            <a:off x="1276577" y="3921923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3" name="Text Box 21"/>
          <p:cNvSpPr txBox="1">
            <a:spLocks noChangeArrowheads="1"/>
          </p:cNvSpPr>
          <p:nvPr/>
        </p:nvSpPr>
        <p:spPr bwMode="auto">
          <a:xfrm>
            <a:off x="7097939" y="4647411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144" name="Freeform 26"/>
          <p:cNvSpPr>
            <a:spLocks/>
          </p:cNvSpPr>
          <p:nvPr/>
        </p:nvSpPr>
        <p:spPr bwMode="auto">
          <a:xfrm flipH="1">
            <a:off x="5948589" y="4937923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5" name="Freeform 27"/>
          <p:cNvSpPr>
            <a:spLocks/>
          </p:cNvSpPr>
          <p:nvPr/>
        </p:nvSpPr>
        <p:spPr bwMode="auto">
          <a:xfrm flipH="1">
            <a:off x="5948589" y="4899823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none" w="med" len="med"/>
            <a:tailEnd type="arrow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6" name="Freeform 28"/>
          <p:cNvSpPr>
            <a:spLocks/>
          </p:cNvSpPr>
          <p:nvPr/>
        </p:nvSpPr>
        <p:spPr bwMode="auto">
          <a:xfrm flipH="1">
            <a:off x="5948589" y="4607723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none" w="med" len="med"/>
            <a:tailEnd type="arrow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7" name="Freeform 29"/>
          <p:cNvSpPr>
            <a:spLocks/>
          </p:cNvSpPr>
          <p:nvPr/>
        </p:nvSpPr>
        <p:spPr bwMode="auto">
          <a:xfrm flipH="1">
            <a:off x="5923189" y="3883823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rgbClr val="FFC000"/>
            </a:solidFill>
            <a:round/>
            <a:headEnd type="none" w="med" len="med"/>
            <a:tailEnd type="arrow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2773276" y="3516833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2809752" y="4232166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1" name="Rectangle 150"/>
          <p:cNvSpPr/>
          <p:nvPr/>
        </p:nvSpPr>
        <p:spPr>
          <a:xfrm>
            <a:off x="2762337" y="5032593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2762857" y="5816681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4319145" y="5825550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4354339" y="4994166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5" name="Rectangle 154"/>
          <p:cNvSpPr/>
          <p:nvPr/>
        </p:nvSpPr>
        <p:spPr>
          <a:xfrm>
            <a:off x="4279726" y="4275673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6" name="Rectangle 155"/>
          <p:cNvSpPr/>
          <p:nvPr/>
        </p:nvSpPr>
        <p:spPr>
          <a:xfrm>
            <a:off x="4229230" y="3498501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57" name="Text Box 47"/>
          <p:cNvSpPr txBox="1">
            <a:spLocks noChangeArrowheads="1"/>
          </p:cNvSpPr>
          <p:nvPr/>
        </p:nvSpPr>
        <p:spPr bwMode="auto">
          <a:xfrm>
            <a:off x="65895" y="3505200"/>
            <a:ext cx="194316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Augmentation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Graph</a:t>
            </a:r>
          </a:p>
        </p:txBody>
      </p:sp>
      <p:sp>
        <p:nvSpPr>
          <p:cNvPr id="158" name="Text Box 47"/>
          <p:cNvSpPr txBox="1">
            <a:spLocks noChangeArrowheads="1"/>
          </p:cNvSpPr>
          <p:nvPr/>
        </p:nvSpPr>
        <p:spPr bwMode="auto">
          <a:xfrm>
            <a:off x="74208" y="5549418"/>
            <a:ext cx="17395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s-t path</a:t>
            </a:r>
          </a:p>
        </p:txBody>
      </p:sp>
    </p:spTree>
    <p:extLst>
      <p:ext uri="{BB962C8B-B14F-4D97-AF65-F5344CB8AC3E}">
        <p14:creationId xmlns:p14="http://schemas.microsoft.com/office/powerpoint/2010/main" val="1600694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4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4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6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9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0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7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82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18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19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1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0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0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7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0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1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1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1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2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2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45" grpId="0"/>
      <p:bldP spid="87" grpId="0"/>
      <p:bldP spid="88" grpId="0"/>
      <p:bldP spid="89" grpId="0"/>
      <p:bldP spid="90" grpId="0"/>
      <p:bldP spid="90" grpId="1"/>
      <p:bldP spid="91" grpId="0"/>
      <p:bldP spid="92" grpId="0"/>
      <p:bldP spid="93" grpId="0"/>
      <p:bldP spid="94" grpId="0"/>
      <p:bldP spid="126" grpId="0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/>
      <p:bldP spid="138" grpId="1"/>
      <p:bldP spid="139" grpId="0" animBg="1"/>
      <p:bldP spid="140" grpId="0" animBg="1"/>
      <p:bldP spid="141" grpId="0" animBg="1"/>
      <p:bldP spid="142" grpId="0" animBg="1"/>
      <p:bldP spid="143" grpId="0"/>
      <p:bldP spid="144" grpId="0" animBg="1"/>
      <p:bldP spid="145" grpId="0" animBg="1"/>
      <p:bldP spid="146" grpId="0" animBg="1"/>
      <p:bldP spid="147" grpId="0" animBg="1"/>
      <p:bldP spid="149" grpId="0"/>
      <p:bldP spid="149" grpId="1"/>
      <p:bldP spid="150" grpId="0"/>
      <p:bldP spid="150" grpId="1"/>
      <p:bldP spid="151" grpId="0"/>
      <p:bldP spid="152" grpId="0"/>
      <p:bldP spid="152" grpId="1"/>
      <p:bldP spid="153" grpId="0"/>
      <p:bldP spid="154" grpId="0"/>
      <p:bldP spid="154" grpId="1"/>
      <p:bldP spid="155" grpId="0"/>
      <p:bldP spid="155" grpId="1"/>
      <p:bldP spid="156" grpId="0"/>
      <p:bldP spid="157" grpId="0"/>
      <p:bldP spid="158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4600" y="4038600"/>
            <a:ext cx="2205079" cy="152458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686" y="4041901"/>
            <a:ext cx="2146190" cy="15049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 Application: Matching</a:t>
            </a:r>
            <a:endParaRPr kumimoji="0" lang="en-CA" altLang="en-US" sz="4400" b="0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362200" y="457200"/>
            <a:ext cx="4796210" cy="1905000"/>
            <a:chOff x="2362200" y="533400"/>
            <a:chExt cx="4796210" cy="1905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62200" y="685800"/>
              <a:ext cx="4796210" cy="1531123"/>
            </a:xfrm>
            <a:prstGeom prst="rect">
              <a:avLst/>
            </a:prstGeom>
          </p:spPr>
        </p:pic>
        <p:cxnSp>
          <p:nvCxnSpPr>
            <p:cNvPr id="8" name="Straight Connector 7"/>
            <p:cNvCxnSpPr/>
            <p:nvPr/>
          </p:nvCxnSpPr>
          <p:spPr bwMode="auto">
            <a:xfrm flipV="1">
              <a:off x="4811486" y="533400"/>
              <a:ext cx="0" cy="1905000"/>
            </a:xfrm>
            <a:prstGeom prst="line">
              <a:avLst/>
            </a:prstGeom>
            <a:noFill/>
            <a:ln w="98425" cap="flat" cmpd="sng" algn="ctr">
              <a:solidFill>
                <a:srgbClr val="0000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" name="Text Box 47"/>
          <p:cNvSpPr txBox="1">
            <a:spLocks noChangeArrowheads="1"/>
          </p:cNvSpPr>
          <p:nvPr/>
        </p:nvSpPr>
        <p:spPr bwMode="auto">
          <a:xfrm>
            <a:off x="4887686" y="3230378"/>
            <a:ext cx="218425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 is</a:t>
            </a:r>
          </a:p>
        </p:txBody>
      </p:sp>
      <p:sp>
        <p:nvSpPr>
          <p:cNvPr id="11" name="Text Box 47"/>
          <p:cNvSpPr txBox="1">
            <a:spLocks noChangeArrowheads="1"/>
          </p:cNvSpPr>
          <p:nvPr/>
        </p:nvSpPr>
        <p:spPr bwMode="auto">
          <a:xfrm>
            <a:off x="152400" y="5546851"/>
            <a:ext cx="5257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  a set A={1,3,5}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whose neighborhood set N(A) = {B,D}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|A| &gt; |N(A)|</a:t>
            </a:r>
          </a:p>
        </p:txBody>
      </p:sp>
      <p:sp>
        <p:nvSpPr>
          <p:cNvPr id="12" name="Text Box 47"/>
          <p:cNvSpPr txBox="1">
            <a:spLocks noChangeArrowheads="1"/>
          </p:cNvSpPr>
          <p:nvPr/>
        </p:nvSpPr>
        <p:spPr bwMode="auto">
          <a:xfrm>
            <a:off x="2209800" y="3200400"/>
            <a:ext cx="274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no matching is </a:t>
            </a:r>
          </a:p>
        </p:txBody>
      </p:sp>
      <p:sp>
        <p:nvSpPr>
          <p:cNvPr id="13" name="Text Box 47"/>
          <p:cNvSpPr txBox="1">
            <a:spLocks noChangeArrowheads="1"/>
          </p:cNvSpPr>
          <p:nvPr/>
        </p:nvSpPr>
        <p:spPr bwMode="auto">
          <a:xfrm>
            <a:off x="5219921" y="5546851"/>
            <a:ext cx="16177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579329" y="2057400"/>
            <a:ext cx="4419801" cy="1219200"/>
            <a:chOff x="2579329" y="2057400"/>
            <a:chExt cx="4419801" cy="1219200"/>
          </a:xfrm>
        </p:grpSpPr>
        <p:sp>
          <p:nvSpPr>
            <p:cNvPr id="5" name="Text Box 47"/>
            <p:cNvSpPr txBox="1">
              <a:spLocks noChangeArrowheads="1"/>
            </p:cNvSpPr>
            <p:nvPr/>
          </p:nvSpPr>
          <p:spPr bwMode="auto">
            <a:xfrm>
              <a:off x="2579329" y="2057400"/>
              <a:ext cx="441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Theorem: For every boy-girl input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can find one of these </a:t>
              </a:r>
            </a:p>
          </p:txBody>
        </p:sp>
        <p:cxnSp>
          <p:nvCxnSpPr>
            <p:cNvPr id="15" name="Straight Arrow Connector 14"/>
            <p:cNvCxnSpPr/>
            <p:nvPr/>
          </p:nvCxnSpPr>
          <p:spPr bwMode="auto">
            <a:xfrm flipH="1">
              <a:off x="3886200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16" name="Straight Arrow Connector 15"/>
            <p:cNvCxnSpPr/>
            <p:nvPr/>
          </p:nvCxnSpPr>
          <p:spPr bwMode="auto">
            <a:xfrm>
              <a:off x="4587607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21248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1524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914400" y="13096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39" name="Freeform 22"/>
          <p:cNvSpPr>
            <a:spLocks/>
          </p:cNvSpPr>
          <p:nvPr/>
        </p:nvSpPr>
        <p:spPr bwMode="auto">
          <a:xfrm>
            <a:off x="1312863" y="16383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0" name="Freeform 23"/>
          <p:cNvSpPr>
            <a:spLocks/>
          </p:cNvSpPr>
          <p:nvPr/>
        </p:nvSpPr>
        <p:spPr bwMode="auto">
          <a:xfrm>
            <a:off x="1312863" y="16002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4" name="Freeform 25"/>
          <p:cNvSpPr>
            <a:spLocks/>
          </p:cNvSpPr>
          <p:nvPr/>
        </p:nvSpPr>
        <p:spPr bwMode="auto">
          <a:xfrm>
            <a:off x="1287463" y="5842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5" name="Text Box 21"/>
          <p:cNvSpPr txBox="1">
            <a:spLocks noChangeArrowheads="1"/>
          </p:cNvSpPr>
          <p:nvPr/>
        </p:nvSpPr>
        <p:spPr bwMode="auto">
          <a:xfrm>
            <a:off x="7108825" y="13096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47" name="Freeform 26"/>
          <p:cNvSpPr>
            <a:spLocks/>
          </p:cNvSpPr>
          <p:nvPr/>
        </p:nvSpPr>
        <p:spPr bwMode="auto">
          <a:xfrm flipH="1">
            <a:off x="5959475" y="16002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8" name="Freeform 27"/>
          <p:cNvSpPr>
            <a:spLocks/>
          </p:cNvSpPr>
          <p:nvPr/>
        </p:nvSpPr>
        <p:spPr bwMode="auto">
          <a:xfrm flipH="1">
            <a:off x="5959475" y="15621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9" name="Freeform 28"/>
          <p:cNvSpPr>
            <a:spLocks/>
          </p:cNvSpPr>
          <p:nvPr/>
        </p:nvSpPr>
        <p:spPr bwMode="auto">
          <a:xfrm flipH="1">
            <a:off x="5959475" y="12700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762337" y="246932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798813" y="962265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2751398" y="1762692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751918" y="2546780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4308206" y="2555649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343400" y="1724265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268787" y="1005772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4218291" y="228600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5" name="Text Box 47"/>
          <p:cNvSpPr txBox="1">
            <a:spLocks noChangeArrowheads="1"/>
          </p:cNvSpPr>
          <p:nvPr/>
        </p:nvSpPr>
        <p:spPr bwMode="auto">
          <a:xfrm>
            <a:off x="351974" y="228600"/>
            <a:ext cx="14590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Max Flow</a:t>
            </a: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7" name="Line 34"/>
          <p:cNvSpPr>
            <a:spLocks noChangeShapeType="1"/>
          </p:cNvSpPr>
          <p:nvPr/>
        </p:nvSpPr>
        <p:spPr bwMode="auto">
          <a:xfrm>
            <a:off x="3556000" y="457201"/>
            <a:ext cx="812800" cy="1600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8" name="Line 35"/>
          <p:cNvSpPr>
            <a:spLocks noChangeShapeType="1"/>
          </p:cNvSpPr>
          <p:nvPr/>
        </p:nvSpPr>
        <p:spPr bwMode="auto">
          <a:xfrm>
            <a:off x="3479800" y="1219201"/>
            <a:ext cx="863600" cy="8143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9" name="Line 36"/>
          <p:cNvSpPr>
            <a:spLocks noChangeShapeType="1"/>
          </p:cNvSpPr>
          <p:nvPr/>
        </p:nvSpPr>
        <p:spPr bwMode="auto">
          <a:xfrm flipV="1">
            <a:off x="3556000" y="2033589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1" name="Line 38"/>
          <p:cNvSpPr>
            <a:spLocks noChangeShapeType="1"/>
          </p:cNvSpPr>
          <p:nvPr/>
        </p:nvSpPr>
        <p:spPr bwMode="auto">
          <a:xfrm>
            <a:off x="3556000" y="457201"/>
            <a:ext cx="762000" cy="838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3" name="Line 40"/>
          <p:cNvSpPr>
            <a:spLocks noChangeShapeType="1"/>
          </p:cNvSpPr>
          <p:nvPr/>
        </p:nvSpPr>
        <p:spPr bwMode="auto">
          <a:xfrm flipV="1">
            <a:off x="3632200" y="1295401"/>
            <a:ext cx="685800" cy="14478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4" name="Line 36"/>
          <p:cNvSpPr>
            <a:spLocks noChangeShapeType="1"/>
          </p:cNvSpPr>
          <p:nvPr/>
        </p:nvSpPr>
        <p:spPr bwMode="auto">
          <a:xfrm>
            <a:off x="3581400" y="2057401"/>
            <a:ext cx="736600" cy="7381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2" name="Line 37"/>
          <p:cNvSpPr>
            <a:spLocks noChangeShapeType="1"/>
          </p:cNvSpPr>
          <p:nvPr/>
        </p:nvSpPr>
        <p:spPr bwMode="auto">
          <a:xfrm flipV="1">
            <a:off x="3650174" y="2082625"/>
            <a:ext cx="711200" cy="69373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396804" y="628649"/>
            <a:ext cx="1244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Min-Cut</a:t>
            </a:r>
          </a:p>
        </p:txBody>
      </p:sp>
      <p:sp>
        <p:nvSpPr>
          <p:cNvPr id="81" name="Text Box 46"/>
          <p:cNvSpPr txBox="1">
            <a:spLocks noChangeArrowheads="1"/>
          </p:cNvSpPr>
          <p:nvPr/>
        </p:nvSpPr>
        <p:spPr bwMode="auto">
          <a:xfrm>
            <a:off x="1499759" y="3161885"/>
            <a:ext cx="469231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If the max flow has value n,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then we found a perfect matching.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Otherwise, max flow &lt; n,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then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 of min cut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We must find: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pic>
        <p:nvPicPr>
          <p:cNvPr id="84" name="Picture 8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598738" y="5158330"/>
            <a:ext cx="2205079" cy="1524580"/>
          </a:xfrm>
          <a:prstGeom prst="rect">
            <a:avLst/>
          </a:prstGeom>
        </p:spPr>
      </p:pic>
      <p:sp>
        <p:nvSpPr>
          <p:cNvPr id="85" name="Text Box 47"/>
          <p:cNvSpPr txBox="1">
            <a:spLocks noChangeArrowheads="1"/>
          </p:cNvSpPr>
          <p:nvPr/>
        </p:nvSpPr>
        <p:spPr bwMode="auto">
          <a:xfrm>
            <a:off x="4770480" y="6239152"/>
            <a:ext cx="17648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|A| &gt; |N(A)|</a:t>
            </a:r>
          </a:p>
        </p:txBody>
      </p:sp>
      <p:sp>
        <p:nvSpPr>
          <p:cNvPr id="5" name="Rectangle 4"/>
          <p:cNvSpPr/>
          <p:nvPr/>
        </p:nvSpPr>
        <p:spPr>
          <a:xfrm>
            <a:off x="6048106" y="2142063"/>
            <a:ext cx="31053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 of min cut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n.</a:t>
            </a:r>
          </a:p>
        </p:txBody>
      </p:sp>
    </p:spTree>
    <p:extLst>
      <p:ext uri="{BB962C8B-B14F-4D97-AF65-F5344CB8AC3E}">
        <p14:creationId xmlns:p14="http://schemas.microsoft.com/office/powerpoint/2010/main" val="2841130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0052 0.31389 L 2.25514E-17 3.7037E-7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05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5" grpId="0"/>
      <p:bldP spid="5" grpId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1524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914400" y="13096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39" name="Freeform 22"/>
          <p:cNvSpPr>
            <a:spLocks/>
          </p:cNvSpPr>
          <p:nvPr/>
        </p:nvSpPr>
        <p:spPr bwMode="auto">
          <a:xfrm>
            <a:off x="1312863" y="16383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0" name="Freeform 23"/>
          <p:cNvSpPr>
            <a:spLocks/>
          </p:cNvSpPr>
          <p:nvPr/>
        </p:nvSpPr>
        <p:spPr bwMode="auto">
          <a:xfrm>
            <a:off x="1312863" y="16002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4" name="Freeform 25"/>
          <p:cNvSpPr>
            <a:spLocks/>
          </p:cNvSpPr>
          <p:nvPr/>
        </p:nvSpPr>
        <p:spPr bwMode="auto">
          <a:xfrm>
            <a:off x="1287463" y="5842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5" name="Text Box 21"/>
          <p:cNvSpPr txBox="1">
            <a:spLocks noChangeArrowheads="1"/>
          </p:cNvSpPr>
          <p:nvPr/>
        </p:nvSpPr>
        <p:spPr bwMode="auto">
          <a:xfrm>
            <a:off x="7108825" y="13096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47" name="Freeform 26"/>
          <p:cNvSpPr>
            <a:spLocks/>
          </p:cNvSpPr>
          <p:nvPr/>
        </p:nvSpPr>
        <p:spPr bwMode="auto">
          <a:xfrm flipH="1">
            <a:off x="5959475" y="16002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8" name="Freeform 27"/>
          <p:cNvSpPr>
            <a:spLocks/>
          </p:cNvSpPr>
          <p:nvPr/>
        </p:nvSpPr>
        <p:spPr bwMode="auto">
          <a:xfrm flipH="1">
            <a:off x="5959475" y="15621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9" name="Freeform 28"/>
          <p:cNvSpPr>
            <a:spLocks/>
          </p:cNvSpPr>
          <p:nvPr/>
        </p:nvSpPr>
        <p:spPr bwMode="auto">
          <a:xfrm flipH="1">
            <a:off x="5959475" y="12700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762337" y="246932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798813" y="962265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2751398" y="1762692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751918" y="2546780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4308206" y="2555649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343400" y="1724265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268787" y="1005772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4218291" y="228600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5" name="Text Box 47"/>
          <p:cNvSpPr txBox="1">
            <a:spLocks noChangeArrowheads="1"/>
          </p:cNvSpPr>
          <p:nvPr/>
        </p:nvSpPr>
        <p:spPr bwMode="auto">
          <a:xfrm>
            <a:off x="351974" y="228600"/>
            <a:ext cx="14590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Max Flow</a:t>
            </a: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7" name="Line 34"/>
          <p:cNvSpPr>
            <a:spLocks noChangeShapeType="1"/>
          </p:cNvSpPr>
          <p:nvPr/>
        </p:nvSpPr>
        <p:spPr bwMode="auto">
          <a:xfrm>
            <a:off x="3556000" y="457201"/>
            <a:ext cx="812800" cy="1600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8" name="Line 35"/>
          <p:cNvSpPr>
            <a:spLocks noChangeShapeType="1"/>
          </p:cNvSpPr>
          <p:nvPr/>
        </p:nvSpPr>
        <p:spPr bwMode="auto">
          <a:xfrm>
            <a:off x="3479800" y="1219201"/>
            <a:ext cx="863600" cy="8143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9" name="Line 36"/>
          <p:cNvSpPr>
            <a:spLocks noChangeShapeType="1"/>
          </p:cNvSpPr>
          <p:nvPr/>
        </p:nvSpPr>
        <p:spPr bwMode="auto">
          <a:xfrm flipV="1">
            <a:off x="3556000" y="2033589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1" name="Line 38"/>
          <p:cNvSpPr>
            <a:spLocks noChangeShapeType="1"/>
          </p:cNvSpPr>
          <p:nvPr/>
        </p:nvSpPr>
        <p:spPr bwMode="auto">
          <a:xfrm>
            <a:off x="3556000" y="457201"/>
            <a:ext cx="762000" cy="8382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3" name="Line 40"/>
          <p:cNvSpPr>
            <a:spLocks noChangeShapeType="1"/>
          </p:cNvSpPr>
          <p:nvPr/>
        </p:nvSpPr>
        <p:spPr bwMode="auto">
          <a:xfrm flipV="1">
            <a:off x="3632200" y="1295401"/>
            <a:ext cx="685800" cy="14478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4" name="Line 36"/>
          <p:cNvSpPr>
            <a:spLocks noChangeShapeType="1"/>
          </p:cNvSpPr>
          <p:nvPr/>
        </p:nvSpPr>
        <p:spPr bwMode="auto">
          <a:xfrm>
            <a:off x="3581400" y="2057401"/>
            <a:ext cx="736600" cy="7381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2" name="Line 37"/>
          <p:cNvSpPr>
            <a:spLocks noChangeShapeType="1"/>
          </p:cNvSpPr>
          <p:nvPr/>
        </p:nvSpPr>
        <p:spPr bwMode="auto">
          <a:xfrm flipV="1">
            <a:off x="3650174" y="2082625"/>
            <a:ext cx="711200" cy="69373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396804" y="628649"/>
            <a:ext cx="1244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Min-Cut</a:t>
            </a:r>
          </a:p>
        </p:txBody>
      </p:sp>
      <p:sp>
        <p:nvSpPr>
          <p:cNvPr id="81" name="Text Box 46"/>
          <p:cNvSpPr txBox="1">
            <a:spLocks noChangeArrowheads="1"/>
          </p:cNvSpPr>
          <p:nvPr/>
        </p:nvSpPr>
        <p:spPr bwMode="auto">
          <a:xfrm>
            <a:off x="1499759" y="3161885"/>
            <a:ext cx="6414256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A such |A| &gt; |N(A)|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= {Sam, Bob, Fred}   N(A) = {Beth, Sue}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Compute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of Cut: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Make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edges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have infinite capacity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even one in cut would kill capacity.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Crossing cut would require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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girl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       But N(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boy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) 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girl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  <a:sym typeface="Wingdings" panose="05000000000000000000" pitchFamily="2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Wingdings" panose="05000000000000000000" pitchFamily="2" charset="2"/>
              </a:rPr>
              <a:t>       Hence none of these edges in cut.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048106" y="2142063"/>
            <a:ext cx="31053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 of min cut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n.</a:t>
            </a:r>
          </a:p>
        </p:txBody>
      </p:sp>
    </p:spTree>
    <p:extLst>
      <p:ext uri="{BB962C8B-B14F-4D97-AF65-F5344CB8AC3E}">
        <p14:creationId xmlns:p14="http://schemas.microsoft.com/office/powerpoint/2010/main" val="923053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500" fill="hold"/>
                                        <p:tgtEl>
                                          <p:spTgt spid="5634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5634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5634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5634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500" fill="hold"/>
                                        <p:tgtEl>
                                          <p:spTgt spid="5634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5634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5635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5635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3" dur="500" fill="hold"/>
                                        <p:tgtEl>
                                          <p:spTgt spid="5635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5635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1524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8" name="Text Box 20"/>
          <p:cNvSpPr txBox="1">
            <a:spLocks noChangeArrowheads="1"/>
          </p:cNvSpPr>
          <p:nvPr/>
        </p:nvSpPr>
        <p:spPr bwMode="auto">
          <a:xfrm>
            <a:off x="914400" y="13096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39" name="Freeform 22"/>
          <p:cNvSpPr>
            <a:spLocks/>
          </p:cNvSpPr>
          <p:nvPr/>
        </p:nvSpPr>
        <p:spPr bwMode="auto">
          <a:xfrm>
            <a:off x="1312863" y="16383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0" name="Freeform 23"/>
          <p:cNvSpPr>
            <a:spLocks/>
          </p:cNvSpPr>
          <p:nvPr/>
        </p:nvSpPr>
        <p:spPr bwMode="auto">
          <a:xfrm>
            <a:off x="1312863" y="16002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4" name="Freeform 25"/>
          <p:cNvSpPr>
            <a:spLocks/>
          </p:cNvSpPr>
          <p:nvPr/>
        </p:nvSpPr>
        <p:spPr bwMode="auto">
          <a:xfrm>
            <a:off x="1287463" y="5842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5" name="Text Box 21"/>
          <p:cNvSpPr txBox="1">
            <a:spLocks noChangeArrowheads="1"/>
          </p:cNvSpPr>
          <p:nvPr/>
        </p:nvSpPr>
        <p:spPr bwMode="auto">
          <a:xfrm>
            <a:off x="7108825" y="13096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</p:txBody>
      </p:sp>
      <p:sp>
        <p:nvSpPr>
          <p:cNvPr id="47" name="Freeform 26"/>
          <p:cNvSpPr>
            <a:spLocks/>
          </p:cNvSpPr>
          <p:nvPr/>
        </p:nvSpPr>
        <p:spPr bwMode="auto">
          <a:xfrm flipH="1">
            <a:off x="5959475" y="16002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8" name="Freeform 27"/>
          <p:cNvSpPr>
            <a:spLocks/>
          </p:cNvSpPr>
          <p:nvPr/>
        </p:nvSpPr>
        <p:spPr bwMode="auto">
          <a:xfrm flipH="1">
            <a:off x="5959475" y="15621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9" name="Freeform 28"/>
          <p:cNvSpPr>
            <a:spLocks/>
          </p:cNvSpPr>
          <p:nvPr/>
        </p:nvSpPr>
        <p:spPr bwMode="auto">
          <a:xfrm flipH="1">
            <a:off x="5959475" y="12700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762337" y="246932"/>
            <a:ext cx="8226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Sam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798813" y="962265"/>
            <a:ext cx="7825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Bob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2751398" y="1762692"/>
            <a:ext cx="8627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John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2751918" y="2546780"/>
            <a:ext cx="8435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Fred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4308206" y="2555649"/>
            <a:ext cx="8034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Ann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343400" y="1724265"/>
            <a:ext cx="723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Sue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268787" y="1005772"/>
            <a:ext cx="86113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Beth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4218291" y="228600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Mary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5" name="Text Box 47"/>
          <p:cNvSpPr txBox="1">
            <a:spLocks noChangeArrowheads="1"/>
          </p:cNvSpPr>
          <p:nvPr/>
        </p:nvSpPr>
        <p:spPr bwMode="auto">
          <a:xfrm>
            <a:off x="351974" y="228600"/>
            <a:ext cx="14590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Max Flow</a:t>
            </a:r>
          </a:p>
        </p:txBody>
      </p:sp>
      <p:sp>
        <p:nvSpPr>
          <p:cNvPr id="122" name="Line 36"/>
          <p:cNvSpPr>
            <a:spLocks noChangeShapeType="1"/>
          </p:cNvSpPr>
          <p:nvPr/>
        </p:nvSpPr>
        <p:spPr bwMode="auto">
          <a:xfrm flipV="1">
            <a:off x="3581400" y="457200"/>
            <a:ext cx="736600" cy="157094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7" name="Line 34"/>
          <p:cNvSpPr>
            <a:spLocks noChangeShapeType="1"/>
          </p:cNvSpPr>
          <p:nvPr/>
        </p:nvSpPr>
        <p:spPr bwMode="auto">
          <a:xfrm>
            <a:off x="3556000" y="457201"/>
            <a:ext cx="8128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8" name="Line 35"/>
          <p:cNvSpPr>
            <a:spLocks noChangeShapeType="1"/>
          </p:cNvSpPr>
          <p:nvPr/>
        </p:nvSpPr>
        <p:spPr bwMode="auto">
          <a:xfrm>
            <a:off x="3479800" y="1219201"/>
            <a:ext cx="863600" cy="81438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49" name="Line 36"/>
          <p:cNvSpPr>
            <a:spLocks noChangeShapeType="1"/>
          </p:cNvSpPr>
          <p:nvPr/>
        </p:nvSpPr>
        <p:spPr bwMode="auto">
          <a:xfrm flipV="1">
            <a:off x="3556000" y="2033589"/>
            <a:ext cx="7620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1" name="Line 38"/>
          <p:cNvSpPr>
            <a:spLocks noChangeShapeType="1"/>
          </p:cNvSpPr>
          <p:nvPr/>
        </p:nvSpPr>
        <p:spPr bwMode="auto">
          <a:xfrm>
            <a:off x="3556000" y="457201"/>
            <a:ext cx="7620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6353" name="Line 40"/>
          <p:cNvSpPr>
            <a:spLocks noChangeShapeType="1"/>
          </p:cNvSpPr>
          <p:nvPr/>
        </p:nvSpPr>
        <p:spPr bwMode="auto">
          <a:xfrm flipV="1">
            <a:off x="3632200" y="1295401"/>
            <a:ext cx="6858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4" name="Line 36"/>
          <p:cNvSpPr>
            <a:spLocks noChangeShapeType="1"/>
          </p:cNvSpPr>
          <p:nvPr/>
        </p:nvSpPr>
        <p:spPr bwMode="auto">
          <a:xfrm>
            <a:off x="3581400" y="2057401"/>
            <a:ext cx="736600" cy="73818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42" name="Line 37"/>
          <p:cNvSpPr>
            <a:spLocks noChangeShapeType="1"/>
          </p:cNvSpPr>
          <p:nvPr/>
        </p:nvSpPr>
        <p:spPr bwMode="auto">
          <a:xfrm flipV="1">
            <a:off x="3650174" y="2082625"/>
            <a:ext cx="711200" cy="6937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1" name="Line 39"/>
          <p:cNvSpPr>
            <a:spLocks noChangeShapeType="1"/>
          </p:cNvSpPr>
          <p:nvPr/>
        </p:nvSpPr>
        <p:spPr bwMode="auto">
          <a:xfrm>
            <a:off x="3479800" y="1219201"/>
            <a:ext cx="838200" cy="8413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" name="Line 36"/>
          <p:cNvSpPr>
            <a:spLocks noChangeShapeType="1"/>
          </p:cNvSpPr>
          <p:nvPr/>
        </p:nvSpPr>
        <p:spPr bwMode="auto">
          <a:xfrm flipV="1">
            <a:off x="3568711" y="1380463"/>
            <a:ext cx="681685" cy="64066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>
            <a:off x="1312863" y="13081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5" name="Freeform 29"/>
          <p:cNvSpPr>
            <a:spLocks/>
          </p:cNvSpPr>
          <p:nvPr/>
        </p:nvSpPr>
        <p:spPr bwMode="auto">
          <a:xfrm flipH="1">
            <a:off x="5934075" y="5461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6" name="Text Box 47"/>
          <p:cNvSpPr txBox="1">
            <a:spLocks noChangeArrowheads="1"/>
          </p:cNvSpPr>
          <p:nvPr/>
        </p:nvSpPr>
        <p:spPr bwMode="auto">
          <a:xfrm>
            <a:off x="396804" y="628649"/>
            <a:ext cx="1244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Min-Cut</a:t>
            </a:r>
          </a:p>
        </p:txBody>
      </p:sp>
      <p:sp>
        <p:nvSpPr>
          <p:cNvPr id="81" name="Text Box 46"/>
          <p:cNvSpPr txBox="1">
            <a:spLocks noChangeArrowheads="1"/>
          </p:cNvSpPr>
          <p:nvPr/>
        </p:nvSpPr>
        <p:spPr bwMode="auto">
          <a:xfrm>
            <a:off x="1499759" y="3161885"/>
            <a:ext cx="6414256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 A such |A| &gt; |N(A)|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= {Sam, Bob, Fred}   N(A) = {Beth, Sue}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Compute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of Cut: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# cut edge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from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boy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=   n - 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|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# cut edge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from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girl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= 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N(A)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|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Total capacity of cut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=  n - |A| + |N(A)|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|A|  &gt; |N(A)|  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048106" y="2142063"/>
            <a:ext cx="31053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capacity of min cut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n.</a:t>
            </a:r>
          </a:p>
        </p:txBody>
      </p:sp>
      <p:sp>
        <p:nvSpPr>
          <p:cNvPr id="2" name="Rectangle 1"/>
          <p:cNvSpPr/>
          <p:nvPr/>
        </p:nvSpPr>
        <p:spPr>
          <a:xfrm>
            <a:off x="4661155" y="6073050"/>
            <a:ext cx="58862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 n</a:t>
            </a:r>
          </a:p>
        </p:txBody>
      </p:sp>
    </p:spTree>
    <p:extLst>
      <p:ext uri="{BB962C8B-B14F-4D97-AF65-F5344CB8AC3E}">
        <p14:creationId xmlns:p14="http://schemas.microsoft.com/office/powerpoint/2010/main" val="274493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2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4600" y="4038600"/>
            <a:ext cx="2205079" cy="152458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686" y="4041901"/>
            <a:ext cx="2146190" cy="1504950"/>
          </a:xfrm>
          <a:prstGeom prst="rect">
            <a:avLst/>
          </a:prstGeom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 Application: Matching</a:t>
            </a:r>
            <a:endParaRPr kumimoji="0" lang="en-CA" altLang="en-US" sz="4400" b="0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362200" y="457200"/>
            <a:ext cx="4796210" cy="1905000"/>
            <a:chOff x="2362200" y="533400"/>
            <a:chExt cx="4796210" cy="1905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62200" y="685800"/>
              <a:ext cx="4796210" cy="1531123"/>
            </a:xfrm>
            <a:prstGeom prst="rect">
              <a:avLst/>
            </a:prstGeom>
          </p:spPr>
        </p:pic>
        <p:cxnSp>
          <p:nvCxnSpPr>
            <p:cNvPr id="8" name="Straight Connector 7"/>
            <p:cNvCxnSpPr/>
            <p:nvPr/>
          </p:nvCxnSpPr>
          <p:spPr bwMode="auto">
            <a:xfrm flipV="1">
              <a:off x="4811486" y="533400"/>
              <a:ext cx="0" cy="1905000"/>
            </a:xfrm>
            <a:prstGeom prst="line">
              <a:avLst/>
            </a:prstGeom>
            <a:noFill/>
            <a:ln w="98425" cap="flat" cmpd="sng" algn="ctr">
              <a:solidFill>
                <a:srgbClr val="00006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" name="Text Box 47"/>
          <p:cNvSpPr txBox="1">
            <a:spLocks noChangeArrowheads="1"/>
          </p:cNvSpPr>
          <p:nvPr/>
        </p:nvSpPr>
        <p:spPr bwMode="auto">
          <a:xfrm>
            <a:off x="4887686" y="3230378"/>
            <a:ext cx="218425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 is</a:t>
            </a:r>
          </a:p>
        </p:txBody>
      </p:sp>
      <p:sp>
        <p:nvSpPr>
          <p:cNvPr id="11" name="Text Box 47"/>
          <p:cNvSpPr txBox="1">
            <a:spLocks noChangeArrowheads="1"/>
          </p:cNvSpPr>
          <p:nvPr/>
        </p:nvSpPr>
        <p:spPr bwMode="auto">
          <a:xfrm>
            <a:off x="152400" y="5546851"/>
            <a:ext cx="5257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  a set A={1,3,5}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whose neighborhood set N(A) = {B,D}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|A| &gt; |N(A)|</a:t>
            </a:r>
          </a:p>
        </p:txBody>
      </p:sp>
      <p:sp>
        <p:nvSpPr>
          <p:cNvPr id="12" name="Text Box 47"/>
          <p:cNvSpPr txBox="1">
            <a:spLocks noChangeArrowheads="1"/>
          </p:cNvSpPr>
          <p:nvPr/>
        </p:nvSpPr>
        <p:spPr bwMode="auto">
          <a:xfrm>
            <a:off x="2209800" y="3200400"/>
            <a:ext cx="274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proof there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no matching is </a:t>
            </a:r>
          </a:p>
        </p:txBody>
      </p:sp>
      <p:sp>
        <p:nvSpPr>
          <p:cNvPr id="13" name="Text Box 47"/>
          <p:cNvSpPr txBox="1">
            <a:spLocks noChangeArrowheads="1"/>
          </p:cNvSpPr>
          <p:nvPr/>
        </p:nvSpPr>
        <p:spPr bwMode="auto">
          <a:xfrm>
            <a:off x="5219921" y="5546851"/>
            <a:ext cx="16177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matching.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579329" y="2057400"/>
            <a:ext cx="4419801" cy="1219200"/>
            <a:chOff x="2579329" y="2057400"/>
            <a:chExt cx="4419801" cy="1219200"/>
          </a:xfrm>
        </p:grpSpPr>
        <p:sp>
          <p:nvSpPr>
            <p:cNvPr id="5" name="Text Box 47"/>
            <p:cNvSpPr txBox="1">
              <a:spLocks noChangeArrowheads="1"/>
            </p:cNvSpPr>
            <p:nvPr/>
          </p:nvSpPr>
          <p:spPr bwMode="auto">
            <a:xfrm>
              <a:off x="2579329" y="2057400"/>
              <a:ext cx="441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Theorem: For every boy-girl input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can find one of these</a:t>
              </a:r>
            </a:p>
          </p:txBody>
        </p:sp>
        <p:cxnSp>
          <p:nvCxnSpPr>
            <p:cNvPr id="15" name="Straight Arrow Connector 14"/>
            <p:cNvCxnSpPr/>
            <p:nvPr/>
          </p:nvCxnSpPr>
          <p:spPr bwMode="auto">
            <a:xfrm flipH="1">
              <a:off x="3886200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16" name="Straight Arrow Connector 15"/>
            <p:cNvCxnSpPr/>
            <p:nvPr/>
          </p:nvCxnSpPr>
          <p:spPr bwMode="auto">
            <a:xfrm>
              <a:off x="4587607" y="2895600"/>
              <a:ext cx="533400" cy="38100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717327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786468" name="Freeform 36"/>
          <p:cNvSpPr>
            <a:spLocks/>
          </p:cNvSpPr>
          <p:nvPr/>
        </p:nvSpPr>
        <p:spPr bwMode="auto">
          <a:xfrm>
            <a:off x="457200" y="312420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32" y="1260"/>
                  <a:pt x="1624" y="1231"/>
                </a:cubicBezTo>
                <a:cubicBezTo>
                  <a:pt x="1816" y="1202"/>
                  <a:pt x="2012" y="1367"/>
                  <a:pt x="2184" y="1359"/>
                </a:cubicBezTo>
                <a:cubicBezTo>
                  <a:pt x="2356" y="1351"/>
                  <a:pt x="2448" y="1360"/>
                  <a:pt x="2656" y="1183"/>
                </a:cubicBezTo>
                <a:cubicBezTo>
                  <a:pt x="2864" y="1006"/>
                  <a:pt x="3156" y="440"/>
                  <a:pt x="3432" y="295"/>
                </a:cubicBezTo>
                <a:cubicBezTo>
                  <a:pt x="3708" y="150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6471" name="Freeform 39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6473" name="Text Box 41"/>
          <p:cNvSpPr txBox="1">
            <a:spLocks noChangeArrowheads="1"/>
          </p:cNvSpPr>
          <p:nvPr/>
        </p:nvSpPr>
        <p:spPr bwMode="auto">
          <a:xfrm>
            <a:off x="668338" y="9906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Problems:</a:t>
            </a:r>
          </a:p>
        </p:txBody>
      </p:sp>
      <p:sp>
        <p:nvSpPr>
          <p:cNvPr id="786474" name="Text Box 42"/>
          <p:cNvSpPr txBox="1">
            <a:spLocks noChangeArrowheads="1"/>
          </p:cNvSpPr>
          <p:nvPr/>
        </p:nvSpPr>
        <p:spPr bwMode="auto">
          <a:xfrm>
            <a:off x="914400" y="1584325"/>
            <a:ext cx="380365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 our Network Flow </a:t>
            </a:r>
            <a:br>
              <a:rPr lang="en-US" altLang="en-US" sz="3000"/>
            </a:br>
            <a:r>
              <a:rPr lang="en-US" altLang="en-US" sz="3000"/>
              <a:t>Algorithm get stuck </a:t>
            </a:r>
            <a:br>
              <a:rPr lang="en-US" altLang="en-US" sz="3000"/>
            </a:br>
            <a:r>
              <a:rPr lang="en-US" altLang="en-US" sz="3000"/>
              <a:t>in a local maximum?</a:t>
            </a:r>
          </a:p>
        </p:txBody>
      </p:sp>
      <p:grpSp>
        <p:nvGrpSpPr>
          <p:cNvPr id="2" name="Group 66"/>
          <p:cNvGrpSpPr>
            <a:grpSpLocks/>
          </p:cNvGrpSpPr>
          <p:nvPr/>
        </p:nvGrpSpPr>
        <p:grpSpPr bwMode="auto">
          <a:xfrm>
            <a:off x="2743200" y="2590800"/>
            <a:ext cx="6096000" cy="2514600"/>
            <a:chOff x="1728" y="1632"/>
            <a:chExt cx="3840" cy="1584"/>
          </a:xfrm>
        </p:grpSpPr>
        <p:grpSp>
          <p:nvGrpSpPr>
            <p:cNvPr id="96272" name="Group 43"/>
            <p:cNvGrpSpPr>
              <a:grpSpLocks/>
            </p:cNvGrpSpPr>
            <p:nvPr/>
          </p:nvGrpSpPr>
          <p:grpSpPr bwMode="auto">
            <a:xfrm>
              <a:off x="1728" y="2768"/>
              <a:ext cx="240" cy="448"/>
              <a:chOff x="2432" y="1328"/>
              <a:chExt cx="906" cy="2075"/>
            </a:xfrm>
          </p:grpSpPr>
          <p:sp>
            <p:nvSpPr>
              <p:cNvPr id="96282" name="Freeform 44"/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566 w 410"/>
                  <a:gd name="T1" fmla="*/ 195 h 406"/>
                  <a:gd name="T2" fmla="*/ 457 w 410"/>
                  <a:gd name="T3" fmla="*/ 69 h 406"/>
                  <a:gd name="T4" fmla="*/ 350 w 410"/>
                  <a:gd name="T5" fmla="*/ 0 h 406"/>
                  <a:gd name="T6" fmla="*/ 222 w 410"/>
                  <a:gd name="T7" fmla="*/ 0 h 406"/>
                  <a:gd name="T8" fmla="*/ 85 w 410"/>
                  <a:gd name="T9" fmla="*/ 44 h 406"/>
                  <a:gd name="T10" fmla="*/ 20 w 410"/>
                  <a:gd name="T11" fmla="*/ 119 h 406"/>
                  <a:gd name="T12" fmla="*/ 0 w 410"/>
                  <a:gd name="T13" fmla="*/ 221 h 406"/>
                  <a:gd name="T14" fmla="*/ 20 w 410"/>
                  <a:gd name="T15" fmla="*/ 355 h 406"/>
                  <a:gd name="T16" fmla="*/ 104 w 410"/>
                  <a:gd name="T17" fmla="*/ 510 h 406"/>
                  <a:gd name="T18" fmla="*/ 256 w 410"/>
                  <a:gd name="T19" fmla="*/ 610 h 406"/>
                  <a:gd name="T20" fmla="*/ 371 w 410"/>
                  <a:gd name="T21" fmla="*/ 661 h 406"/>
                  <a:gd name="T22" fmla="*/ 490 w 410"/>
                  <a:gd name="T23" fmla="*/ 680 h 406"/>
                  <a:gd name="T24" fmla="*/ 585 w 410"/>
                  <a:gd name="T25" fmla="*/ 655 h 406"/>
                  <a:gd name="T26" fmla="*/ 639 w 410"/>
                  <a:gd name="T27" fmla="*/ 610 h 406"/>
                  <a:gd name="T28" fmla="*/ 670 w 410"/>
                  <a:gd name="T29" fmla="*/ 510 h 406"/>
                  <a:gd name="T30" fmla="*/ 664 w 410"/>
                  <a:gd name="T31" fmla="*/ 389 h 406"/>
                  <a:gd name="T32" fmla="*/ 627 w 410"/>
                  <a:gd name="T33" fmla="*/ 290 h 406"/>
                  <a:gd name="T34" fmla="*/ 842 w 410"/>
                  <a:gd name="T35" fmla="*/ 195 h 406"/>
                  <a:gd name="T36" fmla="*/ 864 w 410"/>
                  <a:gd name="T37" fmla="*/ 154 h 406"/>
                  <a:gd name="T38" fmla="*/ 842 w 410"/>
                  <a:gd name="T39" fmla="*/ 135 h 406"/>
                  <a:gd name="T40" fmla="*/ 607 w 410"/>
                  <a:gd name="T41" fmla="*/ 246 h 406"/>
                  <a:gd name="T42" fmla="*/ 566 w 410"/>
                  <a:gd name="T43" fmla="*/ 195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3" name="Freeform 45"/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4" name="Freeform 46"/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563 w 309"/>
                  <a:gd name="T1" fmla="*/ 353 h 673"/>
                  <a:gd name="T2" fmla="*/ 498 w 309"/>
                  <a:gd name="T3" fmla="*/ 143 h 673"/>
                  <a:gd name="T4" fmla="*/ 427 w 309"/>
                  <a:gd name="T5" fmla="*/ 42 h 673"/>
                  <a:gd name="T6" fmla="*/ 263 w 309"/>
                  <a:gd name="T7" fmla="*/ 0 h 673"/>
                  <a:gd name="T8" fmla="*/ 104 w 309"/>
                  <a:gd name="T9" fmla="*/ 18 h 673"/>
                  <a:gd name="T10" fmla="*/ 32 w 309"/>
                  <a:gd name="T11" fmla="*/ 126 h 673"/>
                  <a:gd name="T12" fmla="*/ 42 w 309"/>
                  <a:gd name="T13" fmla="*/ 260 h 673"/>
                  <a:gd name="T14" fmla="*/ 84 w 309"/>
                  <a:gd name="T15" fmla="*/ 478 h 673"/>
                  <a:gd name="T16" fmla="*/ 84 w 309"/>
                  <a:gd name="T17" fmla="*/ 670 h 673"/>
                  <a:gd name="T18" fmla="*/ 32 w 309"/>
                  <a:gd name="T19" fmla="*/ 836 h 673"/>
                  <a:gd name="T20" fmla="*/ 0 w 309"/>
                  <a:gd name="T21" fmla="*/ 931 h 673"/>
                  <a:gd name="T22" fmla="*/ 20 w 309"/>
                  <a:gd name="T23" fmla="*/ 1016 h 673"/>
                  <a:gd name="T24" fmla="*/ 94 w 309"/>
                  <a:gd name="T25" fmla="*/ 1058 h 673"/>
                  <a:gd name="T26" fmla="*/ 193 w 309"/>
                  <a:gd name="T27" fmla="*/ 1098 h 673"/>
                  <a:gd name="T28" fmla="*/ 284 w 309"/>
                  <a:gd name="T29" fmla="*/ 1117 h 673"/>
                  <a:gd name="T30" fmla="*/ 407 w 309"/>
                  <a:gd name="T31" fmla="*/ 1117 h 673"/>
                  <a:gd name="T32" fmla="*/ 543 w 309"/>
                  <a:gd name="T33" fmla="*/ 1031 h 673"/>
                  <a:gd name="T34" fmla="*/ 648 w 309"/>
                  <a:gd name="T35" fmla="*/ 854 h 673"/>
                  <a:gd name="T36" fmla="*/ 640 w 309"/>
                  <a:gd name="T37" fmla="*/ 695 h 673"/>
                  <a:gd name="T38" fmla="*/ 575 w 309"/>
                  <a:gd name="T39" fmla="*/ 510 h 673"/>
                  <a:gd name="T40" fmla="*/ 563 w 309"/>
                  <a:gd name="T41" fmla="*/ 353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5" name="Freeform 47"/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487 w 235"/>
                  <a:gd name="T1" fmla="*/ 23 h 973"/>
                  <a:gd name="T2" fmla="*/ 355 w 235"/>
                  <a:gd name="T3" fmla="*/ 0 h 973"/>
                  <a:gd name="T4" fmla="*/ 276 w 235"/>
                  <a:gd name="T5" fmla="*/ 23 h 973"/>
                  <a:gd name="T6" fmla="*/ 245 w 235"/>
                  <a:gd name="T7" fmla="*/ 110 h 973"/>
                  <a:gd name="T8" fmla="*/ 276 w 235"/>
                  <a:gd name="T9" fmla="*/ 578 h 973"/>
                  <a:gd name="T10" fmla="*/ 276 w 235"/>
                  <a:gd name="T11" fmla="*/ 686 h 973"/>
                  <a:gd name="T12" fmla="*/ 234 w 235"/>
                  <a:gd name="T13" fmla="*/ 892 h 973"/>
                  <a:gd name="T14" fmla="*/ 222 w 235"/>
                  <a:gd name="T15" fmla="*/ 1130 h 973"/>
                  <a:gd name="T16" fmla="*/ 245 w 235"/>
                  <a:gd name="T17" fmla="*/ 1249 h 973"/>
                  <a:gd name="T18" fmla="*/ 222 w 235"/>
                  <a:gd name="T19" fmla="*/ 1316 h 973"/>
                  <a:gd name="T20" fmla="*/ 67 w 235"/>
                  <a:gd name="T21" fmla="*/ 1419 h 973"/>
                  <a:gd name="T22" fmla="*/ 0 w 235"/>
                  <a:gd name="T23" fmla="*/ 1548 h 973"/>
                  <a:gd name="T24" fmla="*/ 14 w 235"/>
                  <a:gd name="T25" fmla="*/ 1587 h 973"/>
                  <a:gd name="T26" fmla="*/ 132 w 235"/>
                  <a:gd name="T27" fmla="*/ 1632 h 973"/>
                  <a:gd name="T28" fmla="*/ 165 w 235"/>
                  <a:gd name="T29" fmla="*/ 1614 h 973"/>
                  <a:gd name="T30" fmla="*/ 176 w 235"/>
                  <a:gd name="T31" fmla="*/ 1537 h 973"/>
                  <a:gd name="T32" fmla="*/ 212 w 235"/>
                  <a:gd name="T33" fmla="*/ 1430 h 973"/>
                  <a:gd name="T34" fmla="*/ 265 w 235"/>
                  <a:gd name="T35" fmla="*/ 1378 h 973"/>
                  <a:gd name="T36" fmla="*/ 332 w 235"/>
                  <a:gd name="T37" fmla="*/ 1344 h 973"/>
                  <a:gd name="T38" fmla="*/ 388 w 235"/>
                  <a:gd name="T39" fmla="*/ 1300 h 973"/>
                  <a:gd name="T40" fmla="*/ 401 w 235"/>
                  <a:gd name="T41" fmla="*/ 1265 h 973"/>
                  <a:gd name="T42" fmla="*/ 366 w 235"/>
                  <a:gd name="T43" fmla="*/ 1225 h 973"/>
                  <a:gd name="T44" fmla="*/ 332 w 235"/>
                  <a:gd name="T45" fmla="*/ 1199 h 973"/>
                  <a:gd name="T46" fmla="*/ 312 w 235"/>
                  <a:gd name="T47" fmla="*/ 1097 h 973"/>
                  <a:gd name="T48" fmla="*/ 332 w 235"/>
                  <a:gd name="T49" fmla="*/ 881 h 973"/>
                  <a:gd name="T50" fmla="*/ 408 w 235"/>
                  <a:gd name="T51" fmla="*/ 637 h 973"/>
                  <a:gd name="T52" fmla="*/ 487 w 235"/>
                  <a:gd name="T53" fmla="*/ 442 h 973"/>
                  <a:gd name="T54" fmla="*/ 510 w 235"/>
                  <a:gd name="T55" fmla="*/ 205 h 973"/>
                  <a:gd name="T56" fmla="*/ 487 w 235"/>
                  <a:gd name="T57" fmla="*/ 23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6" name="Freeform 48"/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268 w 384"/>
                  <a:gd name="T1" fmla="*/ 205 h 821"/>
                  <a:gd name="T2" fmla="*/ 246 w 384"/>
                  <a:gd name="T3" fmla="*/ 67 h 821"/>
                  <a:gd name="T4" fmla="*/ 151 w 384"/>
                  <a:gd name="T5" fmla="*/ 0 h 821"/>
                  <a:gd name="T6" fmla="*/ 5 w 384"/>
                  <a:gd name="T7" fmla="*/ 5 h 821"/>
                  <a:gd name="T8" fmla="*/ 0 w 384"/>
                  <a:gd name="T9" fmla="*/ 67 h 821"/>
                  <a:gd name="T10" fmla="*/ 5 w 384"/>
                  <a:gd name="T11" fmla="*/ 197 h 821"/>
                  <a:gd name="T12" fmla="*/ 85 w 384"/>
                  <a:gd name="T13" fmla="*/ 393 h 821"/>
                  <a:gd name="T14" fmla="*/ 143 w 384"/>
                  <a:gd name="T15" fmla="*/ 537 h 821"/>
                  <a:gd name="T16" fmla="*/ 202 w 384"/>
                  <a:gd name="T17" fmla="*/ 730 h 821"/>
                  <a:gd name="T18" fmla="*/ 224 w 384"/>
                  <a:gd name="T19" fmla="*/ 902 h 821"/>
                  <a:gd name="T20" fmla="*/ 224 w 384"/>
                  <a:gd name="T21" fmla="*/ 1036 h 821"/>
                  <a:gd name="T22" fmla="*/ 193 w 384"/>
                  <a:gd name="T23" fmla="*/ 1141 h 821"/>
                  <a:gd name="T24" fmla="*/ 162 w 384"/>
                  <a:gd name="T25" fmla="*/ 1175 h 821"/>
                  <a:gd name="T26" fmla="*/ 162 w 384"/>
                  <a:gd name="T27" fmla="*/ 1207 h 821"/>
                  <a:gd name="T28" fmla="*/ 202 w 384"/>
                  <a:gd name="T29" fmla="*/ 1259 h 821"/>
                  <a:gd name="T30" fmla="*/ 279 w 384"/>
                  <a:gd name="T31" fmla="*/ 1276 h 821"/>
                  <a:gd name="T32" fmla="*/ 399 w 384"/>
                  <a:gd name="T33" fmla="*/ 1276 h 821"/>
                  <a:gd name="T34" fmla="*/ 613 w 384"/>
                  <a:gd name="T35" fmla="*/ 1320 h 821"/>
                  <a:gd name="T36" fmla="*/ 676 w 384"/>
                  <a:gd name="T37" fmla="*/ 1380 h 821"/>
                  <a:gd name="T38" fmla="*/ 777 w 384"/>
                  <a:gd name="T39" fmla="*/ 1343 h 821"/>
                  <a:gd name="T40" fmla="*/ 817 w 384"/>
                  <a:gd name="T41" fmla="*/ 1259 h 821"/>
                  <a:gd name="T42" fmla="*/ 777 w 384"/>
                  <a:gd name="T43" fmla="*/ 1226 h 821"/>
                  <a:gd name="T44" fmla="*/ 591 w 384"/>
                  <a:gd name="T45" fmla="*/ 1207 h 821"/>
                  <a:gd name="T46" fmla="*/ 388 w 384"/>
                  <a:gd name="T47" fmla="*/ 1207 h 821"/>
                  <a:gd name="T48" fmla="*/ 300 w 384"/>
                  <a:gd name="T49" fmla="*/ 1199 h 821"/>
                  <a:gd name="T50" fmla="*/ 279 w 384"/>
                  <a:gd name="T51" fmla="*/ 1149 h 821"/>
                  <a:gd name="T52" fmla="*/ 300 w 384"/>
                  <a:gd name="T53" fmla="*/ 1053 h 821"/>
                  <a:gd name="T54" fmla="*/ 313 w 384"/>
                  <a:gd name="T55" fmla="*/ 893 h 821"/>
                  <a:gd name="T56" fmla="*/ 290 w 384"/>
                  <a:gd name="T57" fmla="*/ 713 h 821"/>
                  <a:gd name="T58" fmla="*/ 256 w 384"/>
                  <a:gd name="T59" fmla="*/ 477 h 821"/>
                  <a:gd name="T60" fmla="*/ 268 w 384"/>
                  <a:gd name="T61" fmla="*/ 272 h 821"/>
                  <a:gd name="T62" fmla="*/ 268 w 384"/>
                  <a:gd name="T63" fmla="*/ 205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7" name="Freeform 49"/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273" name="Text Box 50"/>
            <p:cNvSpPr txBox="1">
              <a:spLocks noChangeArrowheads="1"/>
            </p:cNvSpPr>
            <p:nvPr/>
          </p:nvSpPr>
          <p:spPr bwMode="auto">
            <a:xfrm>
              <a:off x="1968" y="2784"/>
              <a:ext cx="116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Local Max</a:t>
              </a:r>
            </a:p>
          </p:txBody>
        </p:sp>
        <p:grpSp>
          <p:nvGrpSpPr>
            <p:cNvPr id="96274" name="Group 51"/>
            <p:cNvGrpSpPr>
              <a:grpSpLocks/>
            </p:cNvGrpSpPr>
            <p:nvPr/>
          </p:nvGrpSpPr>
          <p:grpSpPr bwMode="auto">
            <a:xfrm>
              <a:off x="4032" y="1632"/>
              <a:ext cx="240" cy="448"/>
              <a:chOff x="2432" y="1328"/>
              <a:chExt cx="906" cy="2075"/>
            </a:xfrm>
          </p:grpSpPr>
          <p:sp>
            <p:nvSpPr>
              <p:cNvPr id="96276" name="Freeform 52"/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566 w 410"/>
                  <a:gd name="T1" fmla="*/ 195 h 406"/>
                  <a:gd name="T2" fmla="*/ 457 w 410"/>
                  <a:gd name="T3" fmla="*/ 69 h 406"/>
                  <a:gd name="T4" fmla="*/ 350 w 410"/>
                  <a:gd name="T5" fmla="*/ 0 h 406"/>
                  <a:gd name="T6" fmla="*/ 222 w 410"/>
                  <a:gd name="T7" fmla="*/ 0 h 406"/>
                  <a:gd name="T8" fmla="*/ 85 w 410"/>
                  <a:gd name="T9" fmla="*/ 44 h 406"/>
                  <a:gd name="T10" fmla="*/ 20 w 410"/>
                  <a:gd name="T11" fmla="*/ 119 h 406"/>
                  <a:gd name="T12" fmla="*/ 0 w 410"/>
                  <a:gd name="T13" fmla="*/ 221 h 406"/>
                  <a:gd name="T14" fmla="*/ 20 w 410"/>
                  <a:gd name="T15" fmla="*/ 355 h 406"/>
                  <a:gd name="T16" fmla="*/ 104 w 410"/>
                  <a:gd name="T17" fmla="*/ 510 h 406"/>
                  <a:gd name="T18" fmla="*/ 256 w 410"/>
                  <a:gd name="T19" fmla="*/ 610 h 406"/>
                  <a:gd name="T20" fmla="*/ 371 w 410"/>
                  <a:gd name="T21" fmla="*/ 661 h 406"/>
                  <a:gd name="T22" fmla="*/ 490 w 410"/>
                  <a:gd name="T23" fmla="*/ 680 h 406"/>
                  <a:gd name="T24" fmla="*/ 585 w 410"/>
                  <a:gd name="T25" fmla="*/ 655 h 406"/>
                  <a:gd name="T26" fmla="*/ 639 w 410"/>
                  <a:gd name="T27" fmla="*/ 610 h 406"/>
                  <a:gd name="T28" fmla="*/ 670 w 410"/>
                  <a:gd name="T29" fmla="*/ 510 h 406"/>
                  <a:gd name="T30" fmla="*/ 664 w 410"/>
                  <a:gd name="T31" fmla="*/ 389 h 406"/>
                  <a:gd name="T32" fmla="*/ 627 w 410"/>
                  <a:gd name="T33" fmla="*/ 290 h 406"/>
                  <a:gd name="T34" fmla="*/ 842 w 410"/>
                  <a:gd name="T35" fmla="*/ 195 h 406"/>
                  <a:gd name="T36" fmla="*/ 864 w 410"/>
                  <a:gd name="T37" fmla="*/ 154 h 406"/>
                  <a:gd name="T38" fmla="*/ 842 w 410"/>
                  <a:gd name="T39" fmla="*/ 135 h 406"/>
                  <a:gd name="T40" fmla="*/ 607 w 410"/>
                  <a:gd name="T41" fmla="*/ 246 h 406"/>
                  <a:gd name="T42" fmla="*/ 566 w 410"/>
                  <a:gd name="T43" fmla="*/ 195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7" name="Freeform 53"/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8" name="Freeform 54"/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563 w 309"/>
                  <a:gd name="T1" fmla="*/ 353 h 673"/>
                  <a:gd name="T2" fmla="*/ 498 w 309"/>
                  <a:gd name="T3" fmla="*/ 143 h 673"/>
                  <a:gd name="T4" fmla="*/ 427 w 309"/>
                  <a:gd name="T5" fmla="*/ 42 h 673"/>
                  <a:gd name="T6" fmla="*/ 263 w 309"/>
                  <a:gd name="T7" fmla="*/ 0 h 673"/>
                  <a:gd name="T8" fmla="*/ 104 w 309"/>
                  <a:gd name="T9" fmla="*/ 18 h 673"/>
                  <a:gd name="T10" fmla="*/ 32 w 309"/>
                  <a:gd name="T11" fmla="*/ 126 h 673"/>
                  <a:gd name="T12" fmla="*/ 42 w 309"/>
                  <a:gd name="T13" fmla="*/ 260 h 673"/>
                  <a:gd name="T14" fmla="*/ 84 w 309"/>
                  <a:gd name="T15" fmla="*/ 478 h 673"/>
                  <a:gd name="T16" fmla="*/ 84 w 309"/>
                  <a:gd name="T17" fmla="*/ 670 h 673"/>
                  <a:gd name="T18" fmla="*/ 32 w 309"/>
                  <a:gd name="T19" fmla="*/ 836 h 673"/>
                  <a:gd name="T20" fmla="*/ 0 w 309"/>
                  <a:gd name="T21" fmla="*/ 931 h 673"/>
                  <a:gd name="T22" fmla="*/ 20 w 309"/>
                  <a:gd name="T23" fmla="*/ 1016 h 673"/>
                  <a:gd name="T24" fmla="*/ 94 w 309"/>
                  <a:gd name="T25" fmla="*/ 1058 h 673"/>
                  <a:gd name="T26" fmla="*/ 193 w 309"/>
                  <a:gd name="T27" fmla="*/ 1098 h 673"/>
                  <a:gd name="T28" fmla="*/ 284 w 309"/>
                  <a:gd name="T29" fmla="*/ 1117 h 673"/>
                  <a:gd name="T30" fmla="*/ 407 w 309"/>
                  <a:gd name="T31" fmla="*/ 1117 h 673"/>
                  <a:gd name="T32" fmla="*/ 543 w 309"/>
                  <a:gd name="T33" fmla="*/ 1031 h 673"/>
                  <a:gd name="T34" fmla="*/ 648 w 309"/>
                  <a:gd name="T35" fmla="*/ 854 h 673"/>
                  <a:gd name="T36" fmla="*/ 640 w 309"/>
                  <a:gd name="T37" fmla="*/ 695 h 673"/>
                  <a:gd name="T38" fmla="*/ 575 w 309"/>
                  <a:gd name="T39" fmla="*/ 510 h 673"/>
                  <a:gd name="T40" fmla="*/ 563 w 309"/>
                  <a:gd name="T41" fmla="*/ 353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9" name="Freeform 55"/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487 w 235"/>
                  <a:gd name="T1" fmla="*/ 23 h 973"/>
                  <a:gd name="T2" fmla="*/ 355 w 235"/>
                  <a:gd name="T3" fmla="*/ 0 h 973"/>
                  <a:gd name="T4" fmla="*/ 276 w 235"/>
                  <a:gd name="T5" fmla="*/ 23 h 973"/>
                  <a:gd name="T6" fmla="*/ 245 w 235"/>
                  <a:gd name="T7" fmla="*/ 110 h 973"/>
                  <a:gd name="T8" fmla="*/ 276 w 235"/>
                  <a:gd name="T9" fmla="*/ 578 h 973"/>
                  <a:gd name="T10" fmla="*/ 276 w 235"/>
                  <a:gd name="T11" fmla="*/ 686 h 973"/>
                  <a:gd name="T12" fmla="*/ 234 w 235"/>
                  <a:gd name="T13" fmla="*/ 892 h 973"/>
                  <a:gd name="T14" fmla="*/ 222 w 235"/>
                  <a:gd name="T15" fmla="*/ 1130 h 973"/>
                  <a:gd name="T16" fmla="*/ 245 w 235"/>
                  <a:gd name="T17" fmla="*/ 1249 h 973"/>
                  <a:gd name="T18" fmla="*/ 222 w 235"/>
                  <a:gd name="T19" fmla="*/ 1316 h 973"/>
                  <a:gd name="T20" fmla="*/ 67 w 235"/>
                  <a:gd name="T21" fmla="*/ 1419 h 973"/>
                  <a:gd name="T22" fmla="*/ 0 w 235"/>
                  <a:gd name="T23" fmla="*/ 1548 h 973"/>
                  <a:gd name="T24" fmla="*/ 14 w 235"/>
                  <a:gd name="T25" fmla="*/ 1587 h 973"/>
                  <a:gd name="T26" fmla="*/ 132 w 235"/>
                  <a:gd name="T27" fmla="*/ 1632 h 973"/>
                  <a:gd name="T28" fmla="*/ 165 w 235"/>
                  <a:gd name="T29" fmla="*/ 1614 h 973"/>
                  <a:gd name="T30" fmla="*/ 176 w 235"/>
                  <a:gd name="T31" fmla="*/ 1537 h 973"/>
                  <a:gd name="T32" fmla="*/ 212 w 235"/>
                  <a:gd name="T33" fmla="*/ 1430 h 973"/>
                  <a:gd name="T34" fmla="*/ 265 w 235"/>
                  <a:gd name="T35" fmla="*/ 1378 h 973"/>
                  <a:gd name="T36" fmla="*/ 332 w 235"/>
                  <a:gd name="T37" fmla="*/ 1344 h 973"/>
                  <a:gd name="T38" fmla="*/ 388 w 235"/>
                  <a:gd name="T39" fmla="*/ 1300 h 973"/>
                  <a:gd name="T40" fmla="*/ 401 w 235"/>
                  <a:gd name="T41" fmla="*/ 1265 h 973"/>
                  <a:gd name="T42" fmla="*/ 366 w 235"/>
                  <a:gd name="T43" fmla="*/ 1225 h 973"/>
                  <a:gd name="T44" fmla="*/ 332 w 235"/>
                  <a:gd name="T45" fmla="*/ 1199 h 973"/>
                  <a:gd name="T46" fmla="*/ 312 w 235"/>
                  <a:gd name="T47" fmla="*/ 1097 h 973"/>
                  <a:gd name="T48" fmla="*/ 332 w 235"/>
                  <a:gd name="T49" fmla="*/ 881 h 973"/>
                  <a:gd name="T50" fmla="*/ 408 w 235"/>
                  <a:gd name="T51" fmla="*/ 637 h 973"/>
                  <a:gd name="T52" fmla="*/ 487 w 235"/>
                  <a:gd name="T53" fmla="*/ 442 h 973"/>
                  <a:gd name="T54" fmla="*/ 510 w 235"/>
                  <a:gd name="T55" fmla="*/ 205 h 973"/>
                  <a:gd name="T56" fmla="*/ 487 w 235"/>
                  <a:gd name="T57" fmla="*/ 23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0" name="Freeform 56"/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268 w 384"/>
                  <a:gd name="T1" fmla="*/ 205 h 821"/>
                  <a:gd name="T2" fmla="*/ 246 w 384"/>
                  <a:gd name="T3" fmla="*/ 67 h 821"/>
                  <a:gd name="T4" fmla="*/ 151 w 384"/>
                  <a:gd name="T5" fmla="*/ 0 h 821"/>
                  <a:gd name="T6" fmla="*/ 5 w 384"/>
                  <a:gd name="T7" fmla="*/ 5 h 821"/>
                  <a:gd name="T8" fmla="*/ 0 w 384"/>
                  <a:gd name="T9" fmla="*/ 67 h 821"/>
                  <a:gd name="T10" fmla="*/ 5 w 384"/>
                  <a:gd name="T11" fmla="*/ 197 h 821"/>
                  <a:gd name="T12" fmla="*/ 85 w 384"/>
                  <a:gd name="T13" fmla="*/ 393 h 821"/>
                  <a:gd name="T14" fmla="*/ 143 w 384"/>
                  <a:gd name="T15" fmla="*/ 537 h 821"/>
                  <a:gd name="T16" fmla="*/ 202 w 384"/>
                  <a:gd name="T17" fmla="*/ 730 h 821"/>
                  <a:gd name="T18" fmla="*/ 224 w 384"/>
                  <a:gd name="T19" fmla="*/ 902 h 821"/>
                  <a:gd name="T20" fmla="*/ 224 w 384"/>
                  <a:gd name="T21" fmla="*/ 1036 h 821"/>
                  <a:gd name="T22" fmla="*/ 193 w 384"/>
                  <a:gd name="T23" fmla="*/ 1141 h 821"/>
                  <a:gd name="T24" fmla="*/ 162 w 384"/>
                  <a:gd name="T25" fmla="*/ 1175 h 821"/>
                  <a:gd name="T26" fmla="*/ 162 w 384"/>
                  <a:gd name="T27" fmla="*/ 1207 h 821"/>
                  <a:gd name="T28" fmla="*/ 202 w 384"/>
                  <a:gd name="T29" fmla="*/ 1259 h 821"/>
                  <a:gd name="T30" fmla="*/ 279 w 384"/>
                  <a:gd name="T31" fmla="*/ 1276 h 821"/>
                  <a:gd name="T32" fmla="*/ 399 w 384"/>
                  <a:gd name="T33" fmla="*/ 1276 h 821"/>
                  <a:gd name="T34" fmla="*/ 613 w 384"/>
                  <a:gd name="T35" fmla="*/ 1320 h 821"/>
                  <a:gd name="T36" fmla="*/ 676 w 384"/>
                  <a:gd name="T37" fmla="*/ 1380 h 821"/>
                  <a:gd name="T38" fmla="*/ 777 w 384"/>
                  <a:gd name="T39" fmla="*/ 1343 h 821"/>
                  <a:gd name="T40" fmla="*/ 817 w 384"/>
                  <a:gd name="T41" fmla="*/ 1259 h 821"/>
                  <a:gd name="T42" fmla="*/ 777 w 384"/>
                  <a:gd name="T43" fmla="*/ 1226 h 821"/>
                  <a:gd name="T44" fmla="*/ 591 w 384"/>
                  <a:gd name="T45" fmla="*/ 1207 h 821"/>
                  <a:gd name="T46" fmla="*/ 388 w 384"/>
                  <a:gd name="T47" fmla="*/ 1207 h 821"/>
                  <a:gd name="T48" fmla="*/ 300 w 384"/>
                  <a:gd name="T49" fmla="*/ 1199 h 821"/>
                  <a:gd name="T50" fmla="*/ 279 w 384"/>
                  <a:gd name="T51" fmla="*/ 1149 h 821"/>
                  <a:gd name="T52" fmla="*/ 300 w 384"/>
                  <a:gd name="T53" fmla="*/ 1053 h 821"/>
                  <a:gd name="T54" fmla="*/ 313 w 384"/>
                  <a:gd name="T55" fmla="*/ 893 h 821"/>
                  <a:gd name="T56" fmla="*/ 290 w 384"/>
                  <a:gd name="T57" fmla="*/ 713 h 821"/>
                  <a:gd name="T58" fmla="*/ 256 w 384"/>
                  <a:gd name="T59" fmla="*/ 477 h 821"/>
                  <a:gd name="T60" fmla="*/ 268 w 384"/>
                  <a:gd name="T61" fmla="*/ 272 h 821"/>
                  <a:gd name="T62" fmla="*/ 268 w 384"/>
                  <a:gd name="T63" fmla="*/ 205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1" name="Freeform 57"/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275" name="Text Box 58"/>
            <p:cNvSpPr txBox="1">
              <a:spLocks noChangeArrowheads="1"/>
            </p:cNvSpPr>
            <p:nvPr/>
          </p:nvSpPr>
          <p:spPr bwMode="auto">
            <a:xfrm>
              <a:off x="4298" y="1680"/>
              <a:ext cx="12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Global Max</a:t>
              </a:r>
            </a:p>
          </p:txBody>
        </p:sp>
      </p:grpSp>
      <p:grpSp>
        <p:nvGrpSpPr>
          <p:cNvPr id="96264" name="Group 59"/>
          <p:cNvGrpSpPr>
            <a:grpSpLocks noChangeAspect="1"/>
          </p:cNvGrpSpPr>
          <p:nvPr/>
        </p:nvGrpSpPr>
        <p:grpSpPr bwMode="auto">
          <a:xfrm rot="870642">
            <a:off x="3217863" y="5564188"/>
            <a:ext cx="668337" cy="836612"/>
            <a:chOff x="2227" y="1194"/>
            <a:chExt cx="1944" cy="2413"/>
          </a:xfrm>
        </p:grpSpPr>
        <p:sp>
          <p:nvSpPr>
            <p:cNvPr id="96266" name="Freeform 6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7" name="Freeform 6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8" name="Freeform 6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9" name="Freeform 6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0" name="Freeform 6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1" name="Freeform 6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6499" name="Text Box 67"/>
          <p:cNvSpPr txBox="1">
            <a:spLocks noChangeArrowheads="1"/>
          </p:cNvSpPr>
          <p:nvPr/>
        </p:nvSpPr>
        <p:spPr bwMode="auto">
          <a:xfrm>
            <a:off x="3213100" y="2886075"/>
            <a:ext cx="7381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No!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6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6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6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6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86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6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86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86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6468" grpId="0" animBg="1"/>
      <p:bldP spid="786471" grpId="0" animBg="1"/>
      <p:bldP spid="786473" grpId="0"/>
      <p:bldP spid="786474" grpId="0"/>
      <p:bldP spid="786499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97283" name="Freeform 4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7284" name="Text Box 5"/>
          <p:cNvSpPr txBox="1">
            <a:spLocks noChangeArrowheads="1"/>
          </p:cNvSpPr>
          <p:nvPr/>
        </p:nvSpPr>
        <p:spPr bwMode="auto">
          <a:xfrm>
            <a:off x="668338" y="9906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Problems:</a:t>
            </a:r>
          </a:p>
        </p:txBody>
      </p:sp>
      <p:grpSp>
        <p:nvGrpSpPr>
          <p:cNvPr id="97285" name="Group 24"/>
          <p:cNvGrpSpPr>
            <a:grpSpLocks noChangeAspect="1"/>
          </p:cNvGrpSpPr>
          <p:nvPr/>
        </p:nvGrpSpPr>
        <p:grpSpPr bwMode="auto">
          <a:xfrm rot="870642">
            <a:off x="3217863" y="5564188"/>
            <a:ext cx="668337" cy="836612"/>
            <a:chOff x="2227" y="1194"/>
            <a:chExt cx="1944" cy="2413"/>
          </a:xfrm>
        </p:grpSpPr>
        <p:sp>
          <p:nvSpPr>
            <p:cNvPr id="97288" name="Freeform 25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9" name="Freeform 26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0" name="Freeform 27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1" name="Freeform 28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2" name="Freeform 29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3" name="Freeform 30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7488" name="Text Box 32"/>
          <p:cNvSpPr txBox="1">
            <a:spLocks noChangeArrowheads="1"/>
          </p:cNvSpPr>
          <p:nvPr/>
        </p:nvSpPr>
        <p:spPr bwMode="auto">
          <a:xfrm>
            <a:off x="1295400" y="1371600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Running time?</a:t>
            </a:r>
          </a:p>
        </p:txBody>
      </p:sp>
      <p:sp>
        <p:nvSpPr>
          <p:cNvPr id="787489" name="Text Box 33"/>
          <p:cNvSpPr txBox="1">
            <a:spLocks noChangeArrowheads="1"/>
          </p:cNvSpPr>
          <p:nvPr/>
        </p:nvSpPr>
        <p:spPr bwMode="auto">
          <a:xfrm>
            <a:off x="1328738" y="1922463"/>
            <a:ext cx="42338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you take small step,</a:t>
            </a:r>
            <a:br>
              <a:rPr lang="en-US" altLang="en-US" sz="3000"/>
            </a:br>
            <a:r>
              <a:rPr lang="en-US" altLang="en-US" sz="3000"/>
              <a:t>could be exponential time.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7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7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7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7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7488" grpId="0"/>
      <p:bldP spid="787489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98307" name="Picture 8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352550"/>
            <a:ext cx="75628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99331" name="Picture 4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352550"/>
            <a:ext cx="75628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2" name="Freeform 5"/>
          <p:cNvSpPr>
            <a:spLocks/>
          </p:cNvSpPr>
          <p:nvPr/>
        </p:nvSpPr>
        <p:spPr bwMode="auto">
          <a:xfrm>
            <a:off x="1828800" y="1993900"/>
            <a:ext cx="6096000" cy="2997200"/>
          </a:xfrm>
          <a:custGeom>
            <a:avLst/>
            <a:gdLst>
              <a:gd name="T0" fmla="*/ 0 w 3840"/>
              <a:gd name="T1" fmla="*/ 2147483647 h 1888"/>
              <a:gd name="T2" fmla="*/ 2147483647 w 3840"/>
              <a:gd name="T3" fmla="*/ 2147483647 h 1888"/>
              <a:gd name="T4" fmla="*/ 2147483647 w 3840"/>
              <a:gd name="T5" fmla="*/ 0 h 1888"/>
              <a:gd name="T6" fmla="*/ 2147483647 w 3840"/>
              <a:gd name="T7" fmla="*/ 2147483647 h 1888"/>
              <a:gd name="T8" fmla="*/ 0 60000 65536"/>
              <a:gd name="T9" fmla="*/ 0 60000 65536"/>
              <a:gd name="T10" fmla="*/ 0 60000 65536"/>
              <a:gd name="T11" fmla="*/ 0 60000 65536"/>
              <a:gd name="T12" fmla="*/ 0 w 3840"/>
              <a:gd name="T13" fmla="*/ 0 h 1888"/>
              <a:gd name="T14" fmla="*/ 3840 w 3840"/>
              <a:gd name="T15" fmla="*/ 1888 h 18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40" h="1888">
                <a:moveTo>
                  <a:pt x="0" y="952"/>
                </a:moveTo>
                <a:lnTo>
                  <a:pt x="2360" y="1888"/>
                </a:lnTo>
                <a:lnTo>
                  <a:pt x="1392" y="0"/>
                </a:lnTo>
                <a:lnTo>
                  <a:pt x="3840" y="953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9333" name="Text Box 7"/>
          <p:cNvSpPr txBox="1">
            <a:spLocks noChangeArrowheads="1"/>
          </p:cNvSpPr>
          <p:nvPr/>
        </p:nvSpPr>
        <p:spPr bwMode="auto">
          <a:xfrm>
            <a:off x="5662613" y="6010275"/>
            <a:ext cx="18049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Add flow 1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5300" name="Text Box 4"/>
          <p:cNvSpPr txBox="1">
            <a:spLocks noChangeArrowheads="1"/>
          </p:cNvSpPr>
          <p:nvPr/>
        </p:nvSpPr>
        <p:spPr bwMode="auto">
          <a:xfrm>
            <a:off x="0" y="381000"/>
            <a:ext cx="8229600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chemeClr val="accent1"/>
                </a:solidFill>
              </a:rPr>
              <a:t>Solution:</a:t>
            </a:r>
            <a:r>
              <a:rPr lang="en-US" altLang="en-US" sz="2800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The amount of flow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L/sec through each edge.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Flow can’t exceed capacity i.e.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</a:t>
            </a:r>
            <a:r>
              <a:rPr lang="en-US" altLang="en-US" dirty="0">
                <a:sym typeface="Symbol" pitchFamily="18" charset="2"/>
              </a:rPr>
              <a:t></a:t>
            </a:r>
            <a:r>
              <a:rPr lang="en-US" altLang="en-US" dirty="0"/>
              <a:t> </a:t>
            </a:r>
            <a:r>
              <a:rPr lang="en-US" altLang="en-US" i="1" dirty="0"/>
              <a:t>c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L/sec.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Unidirectional flow</a:t>
            </a:r>
          </a:p>
          <a:p>
            <a:pPr lvl="1" eaLnBrk="1" hangingPunct="1">
              <a:buFontTx/>
              <a:buChar char="•"/>
            </a:pPr>
            <a:r>
              <a:rPr lang="en-US" altLang="en-US" dirty="0"/>
              <a:t>No leaks, no extra flow.</a:t>
            </a:r>
          </a:p>
          <a:p>
            <a:pPr lvl="2" eaLnBrk="1" hangingPunct="1">
              <a:buFontTx/>
              <a:buNone/>
            </a:pPr>
            <a:r>
              <a:rPr lang="en-US" altLang="en-US" sz="2800" dirty="0"/>
              <a:t>  For each node </a:t>
            </a:r>
            <a:r>
              <a:rPr lang="en-US" altLang="en-US" sz="2800" i="1" dirty="0"/>
              <a:t>v</a:t>
            </a:r>
            <a:r>
              <a:rPr lang="en-US" altLang="en-US" sz="2800" dirty="0"/>
              <a:t>: flow in = flow out</a:t>
            </a:r>
          </a:p>
          <a:p>
            <a:pPr lvl="1" eaLnBrk="1" hangingPunct="1">
              <a:buFontTx/>
              <a:buNone/>
            </a:pPr>
            <a:r>
              <a:rPr lang="en-US" altLang="en-US" dirty="0">
                <a:sym typeface="Symbol" pitchFamily="18" charset="2"/>
              </a:rPr>
              <a:t>              </a:t>
            </a:r>
            <a:r>
              <a:rPr lang="en-US" altLang="en-US" i="1" baseline="-25000" dirty="0"/>
              <a:t>u</a:t>
            </a:r>
            <a:r>
              <a:rPr lang="en-US" altLang="en-US" i="1" dirty="0"/>
              <a:t> 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u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v</a:t>
            </a:r>
            <a:r>
              <a:rPr lang="en-US" altLang="en-US" baseline="-25000" dirty="0"/>
              <a:t>&gt;</a:t>
            </a:r>
            <a:r>
              <a:rPr lang="en-US" altLang="en-US" dirty="0"/>
              <a:t> = </a:t>
            </a:r>
            <a:r>
              <a:rPr lang="en-US" altLang="en-US" dirty="0">
                <a:sym typeface="Symbol" pitchFamily="18" charset="2"/>
              </a:rPr>
              <a:t></a:t>
            </a:r>
            <a:r>
              <a:rPr lang="en-US" altLang="en-US" i="1" baseline="-25000" dirty="0"/>
              <a:t>w</a:t>
            </a:r>
            <a:r>
              <a:rPr lang="en-US" altLang="en-US" dirty="0"/>
              <a:t> </a:t>
            </a:r>
            <a:r>
              <a:rPr lang="en-US" altLang="en-US" i="1" dirty="0"/>
              <a:t>F</a:t>
            </a:r>
            <a:r>
              <a:rPr lang="en-US" altLang="en-US" baseline="-25000" dirty="0"/>
              <a:t>&lt;</a:t>
            </a:r>
            <a:r>
              <a:rPr lang="en-US" altLang="en-US" i="1" baseline="-25000" dirty="0" err="1"/>
              <a:t>v</a:t>
            </a:r>
            <a:r>
              <a:rPr lang="en-US" altLang="en-US" baseline="-25000" dirty="0" err="1"/>
              <a:t>,</a:t>
            </a:r>
            <a:r>
              <a:rPr lang="en-US" altLang="en-US" i="1" baseline="-25000" dirty="0" err="1"/>
              <a:t>w</a:t>
            </a:r>
            <a:r>
              <a:rPr lang="en-US" altLang="en-US" baseline="-25000" dirty="0"/>
              <a:t>&gt;</a:t>
            </a:r>
          </a:p>
        </p:txBody>
      </p:sp>
      <p:sp>
        <p:nvSpPr>
          <p:cNvPr id="13316" name="Line 6"/>
          <p:cNvSpPr>
            <a:spLocks noChangeShapeType="1"/>
          </p:cNvSpPr>
          <p:nvPr/>
        </p:nvSpPr>
        <p:spPr bwMode="auto">
          <a:xfrm>
            <a:off x="4140200" y="4267200"/>
            <a:ext cx="0" cy="45720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2" name="Group 37"/>
          <p:cNvGrpSpPr>
            <a:grpSpLocks/>
          </p:cNvGrpSpPr>
          <p:nvPr/>
        </p:nvGrpSpPr>
        <p:grpSpPr bwMode="auto">
          <a:xfrm>
            <a:off x="533400" y="3717925"/>
            <a:ext cx="8305800" cy="2835275"/>
            <a:chOff x="336" y="2342"/>
            <a:chExt cx="5232" cy="1786"/>
          </a:xfrm>
        </p:grpSpPr>
        <p:pic>
          <p:nvPicPr>
            <p:cNvPr id="13319" name="Picture 7" descr="bd05339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" y="2887"/>
              <a:ext cx="1488" cy="1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320" name="Group 8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13322" name="Group 9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13325" name="AutoShape 10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6" name="Freeform 11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7" name="Freeform 12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8" name="Freeform 13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9" name="Freeform 14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0" name="Freeform 15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1" name="Freeform 16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2" name="Freeform 17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3" name="Freeform 18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4" name="Freeform 19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5" name="Freeform 20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6" name="Freeform 21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7" name="Freeform 22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8" name="Freeform 23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9" name="Freeform 24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0" name="Freeform 25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1" name="Freeform 26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2" name="Freeform 27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3" name="Freeform 28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4" name="Freeform 29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5" name="Freeform 30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6" name="Freeform 31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7" name="Freeform 32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3323" name="Picture 33" descr="hm00385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24" name="Picture 34" descr="hm00385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3321" name="Text Box 36"/>
            <p:cNvSpPr txBox="1">
              <a:spLocks noChangeArrowheads="1"/>
            </p:cNvSpPr>
            <p:nvPr/>
          </p:nvSpPr>
          <p:spPr bwMode="auto">
            <a:xfrm>
              <a:off x="3697" y="2342"/>
              <a:ext cx="187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Except for </a:t>
              </a:r>
              <a:r>
                <a:rPr lang="en-US" altLang="en-US" sz="3000" i="1"/>
                <a:t>s</a:t>
              </a:r>
              <a:r>
                <a:rPr lang="en-US" altLang="en-US" sz="3000"/>
                <a:t> and </a:t>
              </a:r>
              <a:r>
                <a:rPr lang="en-US" altLang="en-US" sz="3000" i="1"/>
                <a:t>t</a:t>
              </a:r>
              <a:r>
                <a:rPr lang="en-US" altLang="en-US" sz="3000"/>
                <a:t>.</a:t>
              </a:r>
            </a:p>
          </p:txBody>
        </p:sp>
      </p:grpSp>
      <p:sp>
        <p:nvSpPr>
          <p:cNvPr id="13318" name="Rectangle 3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3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53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530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30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9530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9530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00355" name="Picture 4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352550"/>
            <a:ext cx="75628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6" name="Freeform 5"/>
          <p:cNvSpPr>
            <a:spLocks/>
          </p:cNvSpPr>
          <p:nvPr/>
        </p:nvSpPr>
        <p:spPr bwMode="auto">
          <a:xfrm>
            <a:off x="1828800" y="1968500"/>
            <a:ext cx="6096000" cy="3073400"/>
          </a:xfrm>
          <a:custGeom>
            <a:avLst/>
            <a:gdLst>
              <a:gd name="T0" fmla="*/ 0 w 3840"/>
              <a:gd name="T1" fmla="*/ 2147483647 h 1936"/>
              <a:gd name="T2" fmla="*/ 2147483647 w 3840"/>
              <a:gd name="T3" fmla="*/ 0 h 1936"/>
              <a:gd name="T4" fmla="*/ 2147483647 w 3840"/>
              <a:gd name="T5" fmla="*/ 2147483647 h 1936"/>
              <a:gd name="T6" fmla="*/ 2147483647 w 3840"/>
              <a:gd name="T7" fmla="*/ 2147483647 h 1936"/>
              <a:gd name="T8" fmla="*/ 0 60000 65536"/>
              <a:gd name="T9" fmla="*/ 0 60000 65536"/>
              <a:gd name="T10" fmla="*/ 0 60000 65536"/>
              <a:gd name="T11" fmla="*/ 0 60000 65536"/>
              <a:gd name="T12" fmla="*/ 0 w 3840"/>
              <a:gd name="T13" fmla="*/ 0 h 1936"/>
              <a:gd name="T14" fmla="*/ 3840 w 3840"/>
              <a:gd name="T15" fmla="*/ 1936 h 19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840" h="1936">
                <a:moveTo>
                  <a:pt x="0" y="968"/>
                </a:moveTo>
                <a:lnTo>
                  <a:pt x="1400" y="0"/>
                </a:lnTo>
                <a:lnTo>
                  <a:pt x="2352" y="1936"/>
                </a:lnTo>
                <a:lnTo>
                  <a:pt x="3840" y="969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0357" name="Text Box 6"/>
          <p:cNvSpPr txBox="1">
            <a:spLocks noChangeArrowheads="1"/>
          </p:cNvSpPr>
          <p:nvPr/>
        </p:nvSpPr>
        <p:spPr bwMode="auto">
          <a:xfrm>
            <a:off x="5662613" y="6010275"/>
            <a:ext cx="18049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Add flow 1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101379" name="Freeform 3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1380" name="Text Box 4"/>
          <p:cNvSpPr txBox="1">
            <a:spLocks noChangeArrowheads="1"/>
          </p:cNvSpPr>
          <p:nvPr/>
        </p:nvSpPr>
        <p:spPr bwMode="auto">
          <a:xfrm>
            <a:off x="668338" y="9906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Problems:</a:t>
            </a: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 rot="870642">
            <a:off x="3200400" y="5954713"/>
            <a:ext cx="657225" cy="822325"/>
            <a:chOff x="2227" y="1194"/>
            <a:chExt cx="1944" cy="2413"/>
          </a:xfrm>
        </p:grpSpPr>
        <p:sp>
          <p:nvSpPr>
            <p:cNvPr id="101384" name="Freeform 6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5" name="Freeform 7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6" name="Freeform 8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7" name="Freeform 9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8" name="Freeform 10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9" name="Freeform 11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382" name="Text Box 12"/>
          <p:cNvSpPr txBox="1">
            <a:spLocks noChangeArrowheads="1"/>
          </p:cNvSpPr>
          <p:nvPr/>
        </p:nvSpPr>
        <p:spPr bwMode="auto">
          <a:xfrm>
            <a:off x="1295400" y="1371600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Running time?</a:t>
            </a:r>
          </a:p>
        </p:txBody>
      </p:sp>
      <p:sp>
        <p:nvSpPr>
          <p:cNvPr id="791565" name="Text Box 13"/>
          <p:cNvSpPr txBox="1">
            <a:spLocks noChangeArrowheads="1"/>
          </p:cNvSpPr>
          <p:nvPr/>
        </p:nvSpPr>
        <p:spPr bwMode="auto">
          <a:xfrm>
            <a:off x="1328738" y="1922463"/>
            <a:ext cx="6286500" cy="411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000"/>
              <a:t>If each iteration you take </a:t>
            </a:r>
            <a:br>
              <a:rPr lang="en-US" altLang="en-US" sz="3000"/>
            </a:br>
            <a:r>
              <a:rPr lang="en-US" altLang="en-US" sz="3000"/>
              <a:t> the biggest step possible,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Alg is poly time</a:t>
            </a:r>
          </a:p>
          <a:p>
            <a:pPr lvl="2" eaLnBrk="1" hangingPunct="1"/>
            <a:r>
              <a:rPr lang="en-US" altLang="en-US" sz="3000"/>
              <a:t> in number of nodes </a:t>
            </a:r>
          </a:p>
          <a:p>
            <a:pPr lvl="2" eaLnBrk="1" hangingPunct="1"/>
            <a:r>
              <a:rPr lang="en-US" altLang="en-US" sz="3000"/>
              <a:t> and number of bits in capacities.</a:t>
            </a:r>
          </a:p>
          <a:p>
            <a:pPr eaLnBrk="1" hangingPunct="1"/>
            <a:r>
              <a:rPr lang="en-US" altLang="en-US" sz="3000"/>
              <a:t> </a:t>
            </a:r>
            <a:r>
              <a:rPr lang="en-US" altLang="en-US" sz="2800"/>
              <a:t>If each iteration you take </a:t>
            </a:r>
            <a:br>
              <a:rPr lang="en-US" altLang="en-US" sz="2800"/>
            </a:br>
            <a:r>
              <a:rPr lang="en-US" altLang="en-US" sz="2800"/>
              <a:t>   path with the fewest edges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Alg is poly time </a:t>
            </a:r>
          </a:p>
          <a:p>
            <a:pPr lvl="2" eaLnBrk="1" hangingPunct="1"/>
            <a:r>
              <a:rPr lang="en-US" altLang="en-US" sz="2800"/>
              <a:t>in number of nodes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15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15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915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915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15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15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915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915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22222E-6 L 0.3283 -0.47222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400" y="-23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15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15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915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915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5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915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915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 descr="captur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5613" y="954088"/>
            <a:ext cx="5692775" cy="494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Rectangle 3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200" dirty="0">
                <a:solidFill>
                  <a:schemeClr val="tx2"/>
                </a:solidFill>
              </a:rPr>
              <a:t>Taking the biggest step possible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Freeform 3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 rot="870642">
            <a:off x="3200400" y="5954713"/>
            <a:ext cx="657225" cy="822325"/>
            <a:chOff x="2227" y="1194"/>
            <a:chExt cx="1944" cy="2413"/>
          </a:xfrm>
        </p:grpSpPr>
        <p:sp>
          <p:nvSpPr>
            <p:cNvPr id="26632" name="Freeform 6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81 w 600"/>
                <a:gd name="T1" fmla="*/ 29 h 608"/>
                <a:gd name="T2" fmla="*/ 78 w 600"/>
                <a:gd name="T3" fmla="*/ 17 h 608"/>
                <a:gd name="T4" fmla="*/ 72 w 600"/>
                <a:gd name="T5" fmla="*/ 8 h 608"/>
                <a:gd name="T6" fmla="*/ 60 w 600"/>
                <a:gd name="T7" fmla="*/ 2 h 608"/>
                <a:gd name="T8" fmla="*/ 39 w 600"/>
                <a:gd name="T9" fmla="*/ 0 h 608"/>
                <a:gd name="T10" fmla="*/ 21 w 600"/>
                <a:gd name="T11" fmla="*/ 2 h 608"/>
                <a:gd name="T12" fmla="*/ 4 w 600"/>
                <a:gd name="T13" fmla="*/ 12 h 608"/>
                <a:gd name="T14" fmla="*/ 0 w 600"/>
                <a:gd name="T15" fmla="*/ 23 h 608"/>
                <a:gd name="T16" fmla="*/ 4 w 600"/>
                <a:gd name="T17" fmla="*/ 36 h 608"/>
                <a:gd name="T18" fmla="*/ 11 w 600"/>
                <a:gd name="T19" fmla="*/ 44 h 608"/>
                <a:gd name="T20" fmla="*/ 19 w 600"/>
                <a:gd name="T21" fmla="*/ 51 h 608"/>
                <a:gd name="T22" fmla="*/ 28 w 600"/>
                <a:gd name="T23" fmla="*/ 57 h 608"/>
                <a:gd name="T24" fmla="*/ 37 w 600"/>
                <a:gd name="T25" fmla="*/ 59 h 608"/>
                <a:gd name="T26" fmla="*/ 51 w 600"/>
                <a:gd name="T27" fmla="*/ 57 h 608"/>
                <a:gd name="T28" fmla="*/ 64 w 600"/>
                <a:gd name="T29" fmla="*/ 52 h 608"/>
                <a:gd name="T30" fmla="*/ 73 w 600"/>
                <a:gd name="T31" fmla="*/ 44 h 608"/>
                <a:gd name="T32" fmla="*/ 81 w 600"/>
                <a:gd name="T33" fmla="*/ 38 h 608"/>
                <a:gd name="T34" fmla="*/ 84 w 600"/>
                <a:gd name="T35" fmla="*/ 35 h 608"/>
                <a:gd name="T36" fmla="*/ 118 w 600"/>
                <a:gd name="T37" fmla="*/ 29 h 608"/>
                <a:gd name="T38" fmla="*/ 126 w 600"/>
                <a:gd name="T39" fmla="*/ 26 h 608"/>
                <a:gd name="T40" fmla="*/ 121 w 600"/>
                <a:gd name="T41" fmla="*/ 23 h 608"/>
                <a:gd name="T42" fmla="*/ 81 w 600"/>
                <a:gd name="T43" fmla="*/ 2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3" name="Freeform 7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43 w 619"/>
                <a:gd name="T1" fmla="*/ 38 h 1085"/>
                <a:gd name="T2" fmla="*/ 59 w 619"/>
                <a:gd name="T3" fmla="*/ 19 h 1085"/>
                <a:gd name="T4" fmla="*/ 86 w 619"/>
                <a:gd name="T5" fmla="*/ 1 h 1085"/>
                <a:gd name="T6" fmla="*/ 98 w 619"/>
                <a:gd name="T7" fmla="*/ 0 h 1085"/>
                <a:gd name="T8" fmla="*/ 119 w 619"/>
                <a:gd name="T9" fmla="*/ 8 h 1085"/>
                <a:gd name="T10" fmla="*/ 128 w 619"/>
                <a:gd name="T11" fmla="*/ 20 h 1085"/>
                <a:gd name="T12" fmla="*/ 128 w 619"/>
                <a:gd name="T13" fmla="*/ 38 h 1085"/>
                <a:gd name="T14" fmla="*/ 113 w 619"/>
                <a:gd name="T15" fmla="*/ 72 h 1085"/>
                <a:gd name="T16" fmla="*/ 95 w 619"/>
                <a:gd name="T17" fmla="*/ 99 h 1085"/>
                <a:gd name="T18" fmla="*/ 88 w 619"/>
                <a:gd name="T19" fmla="*/ 121 h 1085"/>
                <a:gd name="T20" fmla="*/ 83 w 619"/>
                <a:gd name="T21" fmla="*/ 147 h 1085"/>
                <a:gd name="T22" fmla="*/ 88 w 619"/>
                <a:gd name="T23" fmla="*/ 171 h 1085"/>
                <a:gd name="T24" fmla="*/ 93 w 619"/>
                <a:gd name="T25" fmla="*/ 195 h 1085"/>
                <a:gd name="T26" fmla="*/ 93 w 619"/>
                <a:gd name="T27" fmla="*/ 223 h 1085"/>
                <a:gd name="T28" fmla="*/ 86 w 619"/>
                <a:gd name="T29" fmla="*/ 239 h 1085"/>
                <a:gd name="T30" fmla="*/ 70 w 619"/>
                <a:gd name="T31" fmla="*/ 249 h 1085"/>
                <a:gd name="T32" fmla="*/ 50 w 619"/>
                <a:gd name="T33" fmla="*/ 258 h 1085"/>
                <a:gd name="T34" fmla="*/ 33 w 619"/>
                <a:gd name="T35" fmla="*/ 258 h 1085"/>
                <a:gd name="T36" fmla="*/ 21 w 619"/>
                <a:gd name="T37" fmla="*/ 251 h 1085"/>
                <a:gd name="T38" fmla="*/ 5 w 619"/>
                <a:gd name="T39" fmla="*/ 221 h 1085"/>
                <a:gd name="T40" fmla="*/ 0 w 619"/>
                <a:gd name="T41" fmla="*/ 190 h 1085"/>
                <a:gd name="T42" fmla="*/ 1 w 619"/>
                <a:gd name="T43" fmla="*/ 150 h 1085"/>
                <a:gd name="T44" fmla="*/ 14 w 619"/>
                <a:gd name="T45" fmla="*/ 99 h 1085"/>
                <a:gd name="T46" fmla="*/ 26 w 619"/>
                <a:gd name="T47" fmla="*/ 66 h 1085"/>
                <a:gd name="T48" fmla="*/ 43 w 619"/>
                <a:gd name="T49" fmla="*/ 38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4" name="Freeform 8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4 h 808"/>
                <a:gd name="T2" fmla="*/ 78 w 782"/>
                <a:gd name="T3" fmla="*/ 0 h 808"/>
                <a:gd name="T4" fmla="*/ 189 w 782"/>
                <a:gd name="T5" fmla="*/ 0 h 808"/>
                <a:gd name="T6" fmla="*/ 399 w 782"/>
                <a:gd name="T7" fmla="*/ 3 h 808"/>
                <a:gd name="T8" fmla="*/ 645 w 782"/>
                <a:gd name="T9" fmla="*/ 5 h 808"/>
                <a:gd name="T10" fmla="*/ 738 w 782"/>
                <a:gd name="T11" fmla="*/ 11 h 808"/>
                <a:gd name="T12" fmla="*/ 780 w 782"/>
                <a:gd name="T13" fmla="*/ 19 h 808"/>
                <a:gd name="T14" fmla="*/ 788 w 782"/>
                <a:gd name="T15" fmla="*/ 32 h 808"/>
                <a:gd name="T16" fmla="*/ 760 w 782"/>
                <a:gd name="T17" fmla="*/ 45 h 808"/>
                <a:gd name="T18" fmla="*/ 684 w 782"/>
                <a:gd name="T19" fmla="*/ 64 h 808"/>
                <a:gd name="T20" fmla="*/ 586 w 782"/>
                <a:gd name="T21" fmla="*/ 80 h 808"/>
                <a:gd name="T22" fmla="*/ 510 w 782"/>
                <a:gd name="T23" fmla="*/ 95 h 808"/>
                <a:gd name="T24" fmla="*/ 479 w 782"/>
                <a:gd name="T25" fmla="*/ 106 h 808"/>
                <a:gd name="T26" fmla="*/ 457 w 782"/>
                <a:gd name="T27" fmla="*/ 115 h 808"/>
                <a:gd name="T28" fmla="*/ 465 w 782"/>
                <a:gd name="T29" fmla="*/ 121 h 808"/>
                <a:gd name="T30" fmla="*/ 471 w 782"/>
                <a:gd name="T31" fmla="*/ 125 h 808"/>
                <a:gd name="T32" fmla="*/ 560 w 782"/>
                <a:gd name="T33" fmla="*/ 125 h 808"/>
                <a:gd name="T34" fmla="*/ 699 w 782"/>
                <a:gd name="T35" fmla="*/ 122 h 808"/>
                <a:gd name="T36" fmla="*/ 788 w 782"/>
                <a:gd name="T37" fmla="*/ 122 h 808"/>
                <a:gd name="T38" fmla="*/ 881 w 782"/>
                <a:gd name="T39" fmla="*/ 127 h 808"/>
                <a:gd name="T40" fmla="*/ 909 w 782"/>
                <a:gd name="T41" fmla="*/ 133 h 808"/>
                <a:gd name="T42" fmla="*/ 881 w 782"/>
                <a:gd name="T43" fmla="*/ 140 h 808"/>
                <a:gd name="T44" fmla="*/ 842 w 782"/>
                <a:gd name="T45" fmla="*/ 142 h 808"/>
                <a:gd name="T46" fmla="*/ 780 w 782"/>
                <a:gd name="T47" fmla="*/ 139 h 808"/>
                <a:gd name="T48" fmla="*/ 695 w 782"/>
                <a:gd name="T49" fmla="*/ 131 h 808"/>
                <a:gd name="T50" fmla="*/ 605 w 782"/>
                <a:gd name="T51" fmla="*/ 133 h 808"/>
                <a:gd name="T52" fmla="*/ 457 w 782"/>
                <a:gd name="T53" fmla="*/ 137 h 808"/>
                <a:gd name="T54" fmla="*/ 413 w 782"/>
                <a:gd name="T55" fmla="*/ 136 h 808"/>
                <a:gd name="T56" fmla="*/ 389 w 782"/>
                <a:gd name="T57" fmla="*/ 131 h 808"/>
                <a:gd name="T58" fmla="*/ 389 w 782"/>
                <a:gd name="T59" fmla="*/ 119 h 808"/>
                <a:gd name="T60" fmla="*/ 389 w 782"/>
                <a:gd name="T61" fmla="*/ 104 h 808"/>
                <a:gd name="T62" fmla="*/ 452 w 782"/>
                <a:gd name="T63" fmla="*/ 91 h 808"/>
                <a:gd name="T64" fmla="*/ 546 w 782"/>
                <a:gd name="T65" fmla="*/ 72 h 808"/>
                <a:gd name="T66" fmla="*/ 628 w 782"/>
                <a:gd name="T67" fmla="*/ 56 h 808"/>
                <a:gd name="T68" fmla="*/ 680 w 782"/>
                <a:gd name="T69" fmla="*/ 45 h 808"/>
                <a:gd name="T70" fmla="*/ 707 w 782"/>
                <a:gd name="T71" fmla="*/ 34 h 808"/>
                <a:gd name="T72" fmla="*/ 695 w 782"/>
                <a:gd name="T73" fmla="*/ 28 h 808"/>
                <a:gd name="T74" fmla="*/ 658 w 782"/>
                <a:gd name="T75" fmla="*/ 20 h 808"/>
                <a:gd name="T76" fmla="*/ 605 w 782"/>
                <a:gd name="T77" fmla="*/ 18 h 808"/>
                <a:gd name="T78" fmla="*/ 546 w 782"/>
                <a:gd name="T79" fmla="*/ 18 h 808"/>
                <a:gd name="T80" fmla="*/ 416 w 782"/>
                <a:gd name="T81" fmla="*/ 18 h 808"/>
                <a:gd name="T82" fmla="*/ 224 w 782"/>
                <a:gd name="T83" fmla="*/ 23 h 808"/>
                <a:gd name="T84" fmla="*/ 82 w 782"/>
                <a:gd name="T85" fmla="*/ 25 h 808"/>
                <a:gd name="T86" fmla="*/ 24 w 782"/>
                <a:gd name="T87" fmla="*/ 23 h 808"/>
                <a:gd name="T88" fmla="*/ 0 w 782"/>
                <a:gd name="T89" fmla="*/ 20 h 808"/>
                <a:gd name="T90" fmla="*/ 0 w 782"/>
                <a:gd name="T91" fmla="*/ 14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5" name="Freeform 9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1506 w 992"/>
                <a:gd name="T1" fmla="*/ 41 h 770"/>
                <a:gd name="T2" fmla="*/ 1534 w 992"/>
                <a:gd name="T3" fmla="*/ 28 h 770"/>
                <a:gd name="T4" fmla="*/ 1640 w 992"/>
                <a:gd name="T5" fmla="*/ 23 h 770"/>
                <a:gd name="T6" fmla="*/ 1770 w 992"/>
                <a:gd name="T7" fmla="*/ 22 h 770"/>
                <a:gd name="T8" fmla="*/ 1848 w 992"/>
                <a:gd name="T9" fmla="*/ 28 h 770"/>
                <a:gd name="T10" fmla="*/ 1813 w 992"/>
                <a:gd name="T11" fmla="*/ 40 h 770"/>
                <a:gd name="T12" fmla="*/ 1742 w 992"/>
                <a:gd name="T13" fmla="*/ 55 h 770"/>
                <a:gd name="T14" fmla="*/ 1597 w 992"/>
                <a:gd name="T15" fmla="*/ 72 h 770"/>
                <a:gd name="T16" fmla="*/ 1418 w 992"/>
                <a:gd name="T17" fmla="*/ 87 h 770"/>
                <a:gd name="T18" fmla="*/ 1270 w 992"/>
                <a:gd name="T19" fmla="*/ 95 h 770"/>
                <a:gd name="T20" fmla="*/ 1103 w 992"/>
                <a:gd name="T21" fmla="*/ 99 h 770"/>
                <a:gd name="T22" fmla="*/ 944 w 992"/>
                <a:gd name="T23" fmla="*/ 98 h 770"/>
                <a:gd name="T24" fmla="*/ 824 w 992"/>
                <a:gd name="T25" fmla="*/ 93 h 770"/>
                <a:gd name="T26" fmla="*/ 780 w 992"/>
                <a:gd name="T27" fmla="*/ 86 h 770"/>
                <a:gd name="T28" fmla="*/ 730 w 992"/>
                <a:gd name="T29" fmla="*/ 73 h 770"/>
                <a:gd name="T30" fmla="*/ 673 w 992"/>
                <a:gd name="T31" fmla="*/ 49 h 770"/>
                <a:gd name="T32" fmla="*/ 630 w 992"/>
                <a:gd name="T33" fmla="*/ 32 h 770"/>
                <a:gd name="T34" fmla="*/ 630 w 992"/>
                <a:gd name="T35" fmla="*/ 13 h 770"/>
                <a:gd name="T36" fmla="*/ 601 w 992"/>
                <a:gd name="T37" fmla="*/ 10 h 770"/>
                <a:gd name="T38" fmla="*/ 518 w 992"/>
                <a:gd name="T39" fmla="*/ 9 h 770"/>
                <a:gd name="T40" fmla="*/ 416 w 992"/>
                <a:gd name="T41" fmla="*/ 14 h 770"/>
                <a:gd name="T42" fmla="*/ 322 w 992"/>
                <a:gd name="T43" fmla="*/ 23 h 770"/>
                <a:gd name="T44" fmla="*/ 214 w 992"/>
                <a:gd name="T45" fmla="*/ 28 h 770"/>
                <a:gd name="T46" fmla="*/ 50 w 992"/>
                <a:gd name="T47" fmla="*/ 28 h 770"/>
                <a:gd name="T48" fmla="*/ 0 w 992"/>
                <a:gd name="T49" fmla="*/ 25 h 770"/>
                <a:gd name="T50" fmla="*/ 0 w 992"/>
                <a:gd name="T51" fmla="*/ 20 h 770"/>
                <a:gd name="T52" fmla="*/ 74 w 992"/>
                <a:gd name="T53" fmla="*/ 16 h 770"/>
                <a:gd name="T54" fmla="*/ 152 w 992"/>
                <a:gd name="T55" fmla="*/ 17 h 770"/>
                <a:gd name="T56" fmla="*/ 221 w 992"/>
                <a:gd name="T57" fmla="*/ 17 h 770"/>
                <a:gd name="T58" fmla="*/ 352 w 992"/>
                <a:gd name="T59" fmla="*/ 10 h 770"/>
                <a:gd name="T60" fmla="*/ 479 w 992"/>
                <a:gd name="T61" fmla="*/ 3 h 770"/>
                <a:gd name="T62" fmla="*/ 601 w 992"/>
                <a:gd name="T63" fmla="*/ 1 h 770"/>
                <a:gd name="T64" fmla="*/ 773 w 992"/>
                <a:gd name="T65" fmla="*/ 0 h 770"/>
                <a:gd name="T66" fmla="*/ 780 w 992"/>
                <a:gd name="T67" fmla="*/ 5 h 770"/>
                <a:gd name="T68" fmla="*/ 740 w 992"/>
                <a:gd name="T69" fmla="*/ 11 h 770"/>
                <a:gd name="T70" fmla="*/ 730 w 992"/>
                <a:gd name="T71" fmla="*/ 27 h 770"/>
                <a:gd name="T72" fmla="*/ 780 w 992"/>
                <a:gd name="T73" fmla="*/ 47 h 770"/>
                <a:gd name="T74" fmla="*/ 861 w 992"/>
                <a:gd name="T75" fmla="*/ 66 h 770"/>
                <a:gd name="T76" fmla="*/ 930 w 992"/>
                <a:gd name="T77" fmla="*/ 78 h 770"/>
                <a:gd name="T78" fmla="*/ 1040 w 992"/>
                <a:gd name="T79" fmla="*/ 84 h 770"/>
                <a:gd name="T80" fmla="*/ 1146 w 992"/>
                <a:gd name="T81" fmla="*/ 84 h 770"/>
                <a:gd name="T82" fmla="*/ 1254 w 992"/>
                <a:gd name="T83" fmla="*/ 78 h 770"/>
                <a:gd name="T84" fmla="*/ 1396 w 992"/>
                <a:gd name="T85" fmla="*/ 66 h 770"/>
                <a:gd name="T86" fmla="*/ 1491 w 992"/>
                <a:gd name="T87" fmla="*/ 48 h 770"/>
                <a:gd name="T88" fmla="*/ 1506 w 992"/>
                <a:gd name="T89" fmla="*/ 4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6" name="Freeform 10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94 w 699"/>
                <a:gd name="T1" fmla="*/ 218 h 1216"/>
                <a:gd name="T2" fmla="*/ 119 w 699"/>
                <a:gd name="T3" fmla="*/ 246 h 1216"/>
                <a:gd name="T4" fmla="*/ 128 w 699"/>
                <a:gd name="T5" fmla="*/ 246 h 1216"/>
                <a:gd name="T6" fmla="*/ 145 w 699"/>
                <a:gd name="T7" fmla="*/ 257 h 1216"/>
                <a:gd name="T8" fmla="*/ 148 w 699"/>
                <a:gd name="T9" fmla="*/ 269 h 1216"/>
                <a:gd name="T10" fmla="*/ 143 w 699"/>
                <a:gd name="T11" fmla="*/ 285 h 1216"/>
                <a:gd name="T12" fmla="*/ 130 w 699"/>
                <a:gd name="T13" fmla="*/ 287 h 1216"/>
                <a:gd name="T14" fmla="*/ 113 w 699"/>
                <a:gd name="T15" fmla="*/ 275 h 1216"/>
                <a:gd name="T16" fmla="*/ 81 w 699"/>
                <a:gd name="T17" fmla="*/ 240 h 1216"/>
                <a:gd name="T18" fmla="*/ 60 w 699"/>
                <a:gd name="T19" fmla="*/ 208 h 1216"/>
                <a:gd name="T20" fmla="*/ 50 w 699"/>
                <a:gd name="T21" fmla="*/ 182 h 1216"/>
                <a:gd name="T22" fmla="*/ 43 w 699"/>
                <a:gd name="T23" fmla="*/ 139 h 1216"/>
                <a:gd name="T24" fmla="*/ 43 w 699"/>
                <a:gd name="T25" fmla="*/ 82 h 1216"/>
                <a:gd name="T26" fmla="*/ 42 w 699"/>
                <a:gd name="T27" fmla="*/ 68 h 1216"/>
                <a:gd name="T28" fmla="*/ 33 w 699"/>
                <a:gd name="T29" fmla="*/ 56 h 1216"/>
                <a:gd name="T30" fmla="*/ 5 w 699"/>
                <a:gd name="T31" fmla="*/ 59 h 1216"/>
                <a:gd name="T32" fmla="*/ 0 w 699"/>
                <a:gd name="T33" fmla="*/ 53 h 1216"/>
                <a:gd name="T34" fmla="*/ 6 w 699"/>
                <a:gd name="T35" fmla="*/ 49 h 1216"/>
                <a:gd name="T36" fmla="*/ 26 w 699"/>
                <a:gd name="T37" fmla="*/ 47 h 1216"/>
                <a:gd name="T38" fmla="*/ 29 w 699"/>
                <a:gd name="T39" fmla="*/ 44 h 1216"/>
                <a:gd name="T40" fmla="*/ 1 w 699"/>
                <a:gd name="T41" fmla="*/ 25 h 1216"/>
                <a:gd name="T42" fmla="*/ 1 w 699"/>
                <a:gd name="T43" fmla="*/ 19 h 1216"/>
                <a:gd name="T44" fmla="*/ 6 w 699"/>
                <a:gd name="T45" fmla="*/ 17 h 1216"/>
                <a:gd name="T46" fmla="*/ 29 w 699"/>
                <a:gd name="T47" fmla="*/ 31 h 1216"/>
                <a:gd name="T48" fmla="*/ 34 w 699"/>
                <a:gd name="T49" fmla="*/ 29 h 1216"/>
                <a:gd name="T50" fmla="*/ 29 w 699"/>
                <a:gd name="T51" fmla="*/ 2 h 1216"/>
                <a:gd name="T52" fmla="*/ 33 w 699"/>
                <a:gd name="T53" fmla="*/ 0 h 1216"/>
                <a:gd name="T54" fmla="*/ 36 w 699"/>
                <a:gd name="T55" fmla="*/ 2 h 1216"/>
                <a:gd name="T56" fmla="*/ 42 w 699"/>
                <a:gd name="T57" fmla="*/ 29 h 1216"/>
                <a:gd name="T58" fmla="*/ 47 w 699"/>
                <a:gd name="T59" fmla="*/ 31 h 1216"/>
                <a:gd name="T60" fmla="*/ 60 w 699"/>
                <a:gd name="T61" fmla="*/ 2 h 1216"/>
                <a:gd name="T62" fmla="*/ 64 w 699"/>
                <a:gd name="T63" fmla="*/ 2 h 1216"/>
                <a:gd name="T64" fmla="*/ 64 w 699"/>
                <a:gd name="T65" fmla="*/ 10 h 1216"/>
                <a:gd name="T66" fmla="*/ 55 w 699"/>
                <a:gd name="T67" fmla="*/ 35 h 1216"/>
                <a:gd name="T68" fmla="*/ 55 w 699"/>
                <a:gd name="T69" fmla="*/ 47 h 1216"/>
                <a:gd name="T70" fmla="*/ 58 w 699"/>
                <a:gd name="T71" fmla="*/ 63 h 1216"/>
                <a:gd name="T72" fmla="*/ 56 w 699"/>
                <a:gd name="T73" fmla="*/ 86 h 1216"/>
                <a:gd name="T74" fmla="*/ 58 w 699"/>
                <a:gd name="T75" fmla="*/ 126 h 1216"/>
                <a:gd name="T76" fmla="*/ 62 w 699"/>
                <a:gd name="T77" fmla="*/ 151 h 1216"/>
                <a:gd name="T78" fmla="*/ 70 w 699"/>
                <a:gd name="T79" fmla="*/ 180 h 1216"/>
                <a:gd name="T80" fmla="*/ 81 w 699"/>
                <a:gd name="T81" fmla="*/ 202 h 1216"/>
                <a:gd name="T82" fmla="*/ 94 w 699"/>
                <a:gd name="T83" fmla="*/ 218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7" name="Freeform 11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3 w 915"/>
                <a:gd name="T1" fmla="*/ 150 h 1139"/>
                <a:gd name="T2" fmla="*/ 0 w 915"/>
                <a:gd name="T3" fmla="*/ 159 h 1139"/>
                <a:gd name="T4" fmla="*/ 3 w 915"/>
                <a:gd name="T5" fmla="*/ 170 h 1139"/>
                <a:gd name="T6" fmla="*/ 15 w 915"/>
                <a:gd name="T7" fmla="*/ 170 h 1139"/>
                <a:gd name="T8" fmla="*/ 49 w 915"/>
                <a:gd name="T9" fmla="*/ 165 h 1139"/>
                <a:gd name="T10" fmla="*/ 86 w 915"/>
                <a:gd name="T11" fmla="*/ 156 h 1139"/>
                <a:gd name="T12" fmla="*/ 117 w 915"/>
                <a:gd name="T13" fmla="*/ 141 h 1139"/>
                <a:gd name="T14" fmla="*/ 135 w 915"/>
                <a:gd name="T15" fmla="*/ 122 h 1139"/>
                <a:gd name="T16" fmla="*/ 150 w 915"/>
                <a:gd name="T17" fmla="*/ 88 h 1139"/>
                <a:gd name="T18" fmla="*/ 156 w 915"/>
                <a:gd name="T19" fmla="*/ 58 h 1139"/>
                <a:gd name="T20" fmla="*/ 156 w 915"/>
                <a:gd name="T21" fmla="*/ 42 h 1139"/>
                <a:gd name="T22" fmla="*/ 163 w 915"/>
                <a:gd name="T23" fmla="*/ 33 h 1139"/>
                <a:gd name="T24" fmla="*/ 178 w 915"/>
                <a:gd name="T25" fmla="*/ 30 h 1139"/>
                <a:gd name="T26" fmla="*/ 192 w 915"/>
                <a:gd name="T27" fmla="*/ 30 h 1139"/>
                <a:gd name="T28" fmla="*/ 193 w 915"/>
                <a:gd name="T29" fmla="*/ 25 h 1139"/>
                <a:gd name="T30" fmla="*/ 173 w 915"/>
                <a:gd name="T31" fmla="*/ 26 h 1139"/>
                <a:gd name="T32" fmla="*/ 170 w 915"/>
                <a:gd name="T33" fmla="*/ 23 h 1139"/>
                <a:gd name="T34" fmla="*/ 186 w 915"/>
                <a:gd name="T35" fmla="*/ 11 h 1139"/>
                <a:gd name="T36" fmla="*/ 183 w 915"/>
                <a:gd name="T37" fmla="*/ 7 h 1139"/>
                <a:gd name="T38" fmla="*/ 180 w 915"/>
                <a:gd name="T39" fmla="*/ 9 h 1139"/>
                <a:gd name="T40" fmla="*/ 167 w 915"/>
                <a:gd name="T41" fmla="*/ 18 h 1139"/>
                <a:gd name="T42" fmla="*/ 163 w 915"/>
                <a:gd name="T43" fmla="*/ 18 h 1139"/>
                <a:gd name="T44" fmla="*/ 163 w 915"/>
                <a:gd name="T45" fmla="*/ 2 h 1139"/>
                <a:gd name="T46" fmla="*/ 161 w 915"/>
                <a:gd name="T47" fmla="*/ 0 h 1139"/>
                <a:gd name="T48" fmla="*/ 156 w 915"/>
                <a:gd name="T49" fmla="*/ 1 h 1139"/>
                <a:gd name="T50" fmla="*/ 157 w 915"/>
                <a:gd name="T51" fmla="*/ 18 h 1139"/>
                <a:gd name="T52" fmla="*/ 154 w 915"/>
                <a:gd name="T53" fmla="*/ 19 h 1139"/>
                <a:gd name="T54" fmla="*/ 141 w 915"/>
                <a:gd name="T55" fmla="*/ 11 h 1139"/>
                <a:gd name="T56" fmla="*/ 131 w 915"/>
                <a:gd name="T57" fmla="*/ 9 h 1139"/>
                <a:gd name="T58" fmla="*/ 133 w 915"/>
                <a:gd name="T59" fmla="*/ 14 h 1139"/>
                <a:gd name="T60" fmla="*/ 148 w 915"/>
                <a:gd name="T61" fmla="*/ 24 h 1139"/>
                <a:gd name="T62" fmla="*/ 148 w 915"/>
                <a:gd name="T63" fmla="*/ 30 h 1139"/>
                <a:gd name="T64" fmla="*/ 142 w 915"/>
                <a:gd name="T65" fmla="*/ 42 h 1139"/>
                <a:gd name="T66" fmla="*/ 142 w 915"/>
                <a:gd name="T67" fmla="*/ 52 h 1139"/>
                <a:gd name="T68" fmla="*/ 142 w 915"/>
                <a:gd name="T69" fmla="*/ 69 h 1139"/>
                <a:gd name="T70" fmla="*/ 136 w 915"/>
                <a:gd name="T71" fmla="*/ 91 h 1139"/>
                <a:gd name="T72" fmla="*/ 130 w 915"/>
                <a:gd name="T73" fmla="*/ 104 h 1139"/>
                <a:gd name="T74" fmla="*/ 118 w 915"/>
                <a:gd name="T75" fmla="*/ 122 h 1139"/>
                <a:gd name="T76" fmla="*/ 105 w 915"/>
                <a:gd name="T77" fmla="*/ 136 h 1139"/>
                <a:gd name="T78" fmla="*/ 96 w 915"/>
                <a:gd name="T79" fmla="*/ 142 h 1139"/>
                <a:gd name="T80" fmla="*/ 70 w 915"/>
                <a:gd name="T81" fmla="*/ 149 h 1139"/>
                <a:gd name="T82" fmla="*/ 45 w 915"/>
                <a:gd name="T83" fmla="*/ 150 h 1139"/>
                <a:gd name="T84" fmla="*/ 20 w 915"/>
                <a:gd name="T85" fmla="*/ 153 h 1139"/>
                <a:gd name="T86" fmla="*/ 3 w 915"/>
                <a:gd name="T87" fmla="*/ 15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152400" y="838200"/>
            <a:ext cx="8534400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m = # edges </a:t>
            </a:r>
            <a:endParaRPr lang="en-US" altLang="en-US" dirty="0">
              <a:solidFill>
                <a:srgbClr val="FFFFFF"/>
              </a:solidFill>
              <a:sym typeface="Symbol"/>
            </a:endParaRP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  </a:t>
            </a:r>
            <a:r>
              <a:rPr lang="en-US" altLang="en-US" dirty="0">
                <a:solidFill>
                  <a:srgbClr val="FFFFFF"/>
                </a:solidFill>
              </a:rPr>
              <a:t>= # bits to specify capacities. </a:t>
            </a:r>
            <a:endParaRPr lang="en-US" altLang="en-US" dirty="0">
              <a:solidFill>
                <a:srgbClr val="FFFFFF"/>
              </a:solidFill>
              <a:sym typeface="Symbol"/>
            </a:endParaRP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The flow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must increase from 0 to up to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To be poly time, we could have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double each iteration.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But it does not </a:t>
            </a:r>
            <a:r>
              <a:rPr lang="en-US" altLang="en-US" dirty="0">
                <a:solidFill>
                  <a:srgbClr val="FFFFFF"/>
                </a:solidFill>
                <a:sym typeface="Wingdings" panose="05000000000000000000" pitchFamily="2" charset="2"/>
              </a:rPr>
              <a:t></a:t>
            </a:r>
            <a:endParaRPr lang="en-US" altLang="en-US" dirty="0">
              <a:solidFill>
                <a:srgbClr val="FFFFFF"/>
              </a:solidFill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400003" y="6333861"/>
            <a:ext cx="103586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F</a:t>
            </a:r>
            <a:r>
              <a:rPr lang="en-US" altLang="en-US" baseline="-25000" dirty="0">
                <a:solidFill>
                  <a:srgbClr val="FF9900"/>
                </a:solidFill>
              </a:rPr>
              <a:t>0 </a:t>
            </a:r>
            <a:r>
              <a:rPr lang="en-US" altLang="en-US" dirty="0">
                <a:solidFill>
                  <a:srgbClr val="FF9900"/>
                </a:solidFill>
              </a:rPr>
              <a:t>= 0</a:t>
            </a:r>
            <a:endParaRPr lang="en-US" dirty="0">
              <a:solidFill>
                <a:srgbClr val="FF9900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 bwMode="auto">
          <a:xfrm flipV="1">
            <a:off x="1661091" y="660904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5" name="Rectangle 24"/>
          <p:cNvSpPr/>
          <p:nvPr/>
        </p:nvSpPr>
        <p:spPr>
          <a:xfrm>
            <a:off x="323141" y="3070953"/>
            <a:ext cx="13864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rgbClr val="FF9900"/>
                </a:solidFill>
              </a:rPr>
              <a:t>F</a:t>
            </a:r>
            <a:r>
              <a:rPr lang="en-US" altLang="en-US" sz="2400" baseline="-25000" dirty="0">
                <a:solidFill>
                  <a:srgbClr val="FF9900"/>
                </a:solidFill>
              </a:rPr>
              <a:t>T </a:t>
            </a:r>
            <a:r>
              <a:rPr lang="en-US" altLang="en-US" sz="2400" dirty="0">
                <a:solidFill>
                  <a:srgbClr val="FF9900"/>
                </a:solidFill>
              </a:rPr>
              <a:t>= m</a:t>
            </a:r>
            <a:r>
              <a:rPr lang="en-US" altLang="en-US" sz="2400" dirty="0">
                <a:solidFill>
                  <a:srgbClr val="FF9900"/>
                </a:solidFill>
                <a:sym typeface="Symbol"/>
              </a:rPr>
              <a:t></a:t>
            </a:r>
            <a:r>
              <a:rPr lang="en-US" altLang="en-US" sz="2400" dirty="0">
                <a:solidFill>
                  <a:srgbClr val="FF9900"/>
                </a:solidFill>
              </a:rPr>
              <a:t>2</a:t>
            </a:r>
            <a:r>
              <a:rPr lang="en-US" altLang="en-US" sz="2400" baseline="30000" dirty="0">
                <a:solidFill>
                  <a:srgbClr val="FF9900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</p:txBody>
      </p:sp>
      <p:cxnSp>
        <p:nvCxnSpPr>
          <p:cNvPr id="29" name="Straight Connector 28"/>
          <p:cNvCxnSpPr/>
          <p:nvPr/>
        </p:nvCxnSpPr>
        <p:spPr bwMode="auto">
          <a:xfrm flipV="1">
            <a:off x="1676400" y="3319749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V="1">
            <a:off x="1665383" y="6541264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V="1">
            <a:off x="1665383" y="644303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V="1">
            <a:off x="1665383" y="6203656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1676400" y="5725098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 flipV="1">
            <a:off x="1709451" y="4854766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Rectangle 10"/>
          <p:cNvSpPr/>
          <p:nvPr/>
        </p:nvSpPr>
        <p:spPr>
          <a:xfrm>
            <a:off x="6183217" y="1699975"/>
            <a:ext cx="89319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</a:t>
            </a:r>
            <a:r>
              <a:rPr lang="en-US" altLang="en-US" dirty="0">
                <a:solidFill>
                  <a:srgbClr val="FFFFFF"/>
                </a:solidFill>
              </a:rPr>
              <a:t>2</a:t>
            </a:r>
            <a:r>
              <a:rPr lang="en-US" altLang="en-US" baseline="30000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</p:txBody>
      </p:sp>
      <p:sp>
        <p:nvSpPr>
          <p:cNvPr id="42" name="Rectangle 41"/>
          <p:cNvSpPr/>
          <p:nvPr/>
        </p:nvSpPr>
        <p:spPr>
          <a:xfrm>
            <a:off x="613887" y="3805535"/>
            <a:ext cx="190071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rgbClr val="FF9900"/>
                </a:solidFill>
              </a:rPr>
              <a:t>T</a:t>
            </a:r>
            <a:r>
              <a:rPr lang="en-US" altLang="en-US" sz="2400" baseline="-25000" dirty="0">
                <a:solidFill>
                  <a:srgbClr val="FF9900"/>
                </a:solidFill>
              </a:rPr>
              <a:t> </a:t>
            </a:r>
            <a:r>
              <a:rPr lang="en-US" altLang="en-US" sz="2400" dirty="0">
                <a:solidFill>
                  <a:srgbClr val="FF9900"/>
                </a:solidFill>
              </a:rPr>
              <a:t>= log(m) + </a:t>
            </a:r>
            <a:r>
              <a:rPr lang="en-US" altLang="en-US" sz="2400" dirty="0">
                <a:solidFill>
                  <a:srgbClr val="FF9900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3769921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22222E-6 L 0.3283 -0.47222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406" y="-2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500"/>
                            </p:stCondLst>
                            <p:childTnLst>
                              <p:par>
                                <p:cTn id="7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5" grpId="0"/>
      <p:bldP spid="11" grpId="0"/>
      <p:bldP spid="42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Freeform 3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 rot="870642">
            <a:off x="3200400" y="5954713"/>
            <a:ext cx="657225" cy="822325"/>
            <a:chOff x="2227" y="1194"/>
            <a:chExt cx="1944" cy="2413"/>
          </a:xfrm>
        </p:grpSpPr>
        <p:sp>
          <p:nvSpPr>
            <p:cNvPr id="26632" name="Freeform 6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81 w 600"/>
                <a:gd name="T1" fmla="*/ 29 h 608"/>
                <a:gd name="T2" fmla="*/ 78 w 600"/>
                <a:gd name="T3" fmla="*/ 17 h 608"/>
                <a:gd name="T4" fmla="*/ 72 w 600"/>
                <a:gd name="T5" fmla="*/ 8 h 608"/>
                <a:gd name="T6" fmla="*/ 60 w 600"/>
                <a:gd name="T7" fmla="*/ 2 h 608"/>
                <a:gd name="T8" fmla="*/ 39 w 600"/>
                <a:gd name="T9" fmla="*/ 0 h 608"/>
                <a:gd name="T10" fmla="*/ 21 w 600"/>
                <a:gd name="T11" fmla="*/ 2 h 608"/>
                <a:gd name="T12" fmla="*/ 4 w 600"/>
                <a:gd name="T13" fmla="*/ 12 h 608"/>
                <a:gd name="T14" fmla="*/ 0 w 600"/>
                <a:gd name="T15" fmla="*/ 23 h 608"/>
                <a:gd name="T16" fmla="*/ 4 w 600"/>
                <a:gd name="T17" fmla="*/ 36 h 608"/>
                <a:gd name="T18" fmla="*/ 11 w 600"/>
                <a:gd name="T19" fmla="*/ 44 h 608"/>
                <a:gd name="T20" fmla="*/ 19 w 600"/>
                <a:gd name="T21" fmla="*/ 51 h 608"/>
                <a:gd name="T22" fmla="*/ 28 w 600"/>
                <a:gd name="T23" fmla="*/ 57 h 608"/>
                <a:gd name="T24" fmla="*/ 37 w 600"/>
                <a:gd name="T25" fmla="*/ 59 h 608"/>
                <a:gd name="T26" fmla="*/ 51 w 600"/>
                <a:gd name="T27" fmla="*/ 57 h 608"/>
                <a:gd name="T28" fmla="*/ 64 w 600"/>
                <a:gd name="T29" fmla="*/ 52 h 608"/>
                <a:gd name="T30" fmla="*/ 73 w 600"/>
                <a:gd name="T31" fmla="*/ 44 h 608"/>
                <a:gd name="T32" fmla="*/ 81 w 600"/>
                <a:gd name="T33" fmla="*/ 38 h 608"/>
                <a:gd name="T34" fmla="*/ 84 w 600"/>
                <a:gd name="T35" fmla="*/ 35 h 608"/>
                <a:gd name="T36" fmla="*/ 118 w 600"/>
                <a:gd name="T37" fmla="*/ 29 h 608"/>
                <a:gd name="T38" fmla="*/ 126 w 600"/>
                <a:gd name="T39" fmla="*/ 26 h 608"/>
                <a:gd name="T40" fmla="*/ 121 w 600"/>
                <a:gd name="T41" fmla="*/ 23 h 608"/>
                <a:gd name="T42" fmla="*/ 81 w 600"/>
                <a:gd name="T43" fmla="*/ 2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3" name="Freeform 7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43 w 619"/>
                <a:gd name="T1" fmla="*/ 38 h 1085"/>
                <a:gd name="T2" fmla="*/ 59 w 619"/>
                <a:gd name="T3" fmla="*/ 19 h 1085"/>
                <a:gd name="T4" fmla="*/ 86 w 619"/>
                <a:gd name="T5" fmla="*/ 1 h 1085"/>
                <a:gd name="T6" fmla="*/ 98 w 619"/>
                <a:gd name="T7" fmla="*/ 0 h 1085"/>
                <a:gd name="T8" fmla="*/ 119 w 619"/>
                <a:gd name="T9" fmla="*/ 8 h 1085"/>
                <a:gd name="T10" fmla="*/ 128 w 619"/>
                <a:gd name="T11" fmla="*/ 20 h 1085"/>
                <a:gd name="T12" fmla="*/ 128 w 619"/>
                <a:gd name="T13" fmla="*/ 38 h 1085"/>
                <a:gd name="T14" fmla="*/ 113 w 619"/>
                <a:gd name="T15" fmla="*/ 72 h 1085"/>
                <a:gd name="T16" fmla="*/ 95 w 619"/>
                <a:gd name="T17" fmla="*/ 99 h 1085"/>
                <a:gd name="T18" fmla="*/ 88 w 619"/>
                <a:gd name="T19" fmla="*/ 121 h 1085"/>
                <a:gd name="T20" fmla="*/ 83 w 619"/>
                <a:gd name="T21" fmla="*/ 147 h 1085"/>
                <a:gd name="T22" fmla="*/ 88 w 619"/>
                <a:gd name="T23" fmla="*/ 171 h 1085"/>
                <a:gd name="T24" fmla="*/ 93 w 619"/>
                <a:gd name="T25" fmla="*/ 195 h 1085"/>
                <a:gd name="T26" fmla="*/ 93 w 619"/>
                <a:gd name="T27" fmla="*/ 223 h 1085"/>
                <a:gd name="T28" fmla="*/ 86 w 619"/>
                <a:gd name="T29" fmla="*/ 239 h 1085"/>
                <a:gd name="T30" fmla="*/ 70 w 619"/>
                <a:gd name="T31" fmla="*/ 249 h 1085"/>
                <a:gd name="T32" fmla="*/ 50 w 619"/>
                <a:gd name="T33" fmla="*/ 258 h 1085"/>
                <a:gd name="T34" fmla="*/ 33 w 619"/>
                <a:gd name="T35" fmla="*/ 258 h 1085"/>
                <a:gd name="T36" fmla="*/ 21 w 619"/>
                <a:gd name="T37" fmla="*/ 251 h 1085"/>
                <a:gd name="T38" fmla="*/ 5 w 619"/>
                <a:gd name="T39" fmla="*/ 221 h 1085"/>
                <a:gd name="T40" fmla="*/ 0 w 619"/>
                <a:gd name="T41" fmla="*/ 190 h 1085"/>
                <a:gd name="T42" fmla="*/ 1 w 619"/>
                <a:gd name="T43" fmla="*/ 150 h 1085"/>
                <a:gd name="T44" fmla="*/ 14 w 619"/>
                <a:gd name="T45" fmla="*/ 99 h 1085"/>
                <a:gd name="T46" fmla="*/ 26 w 619"/>
                <a:gd name="T47" fmla="*/ 66 h 1085"/>
                <a:gd name="T48" fmla="*/ 43 w 619"/>
                <a:gd name="T49" fmla="*/ 38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4" name="Freeform 8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4 h 808"/>
                <a:gd name="T2" fmla="*/ 78 w 782"/>
                <a:gd name="T3" fmla="*/ 0 h 808"/>
                <a:gd name="T4" fmla="*/ 189 w 782"/>
                <a:gd name="T5" fmla="*/ 0 h 808"/>
                <a:gd name="T6" fmla="*/ 399 w 782"/>
                <a:gd name="T7" fmla="*/ 3 h 808"/>
                <a:gd name="T8" fmla="*/ 645 w 782"/>
                <a:gd name="T9" fmla="*/ 5 h 808"/>
                <a:gd name="T10" fmla="*/ 738 w 782"/>
                <a:gd name="T11" fmla="*/ 11 h 808"/>
                <a:gd name="T12" fmla="*/ 780 w 782"/>
                <a:gd name="T13" fmla="*/ 19 h 808"/>
                <a:gd name="T14" fmla="*/ 788 w 782"/>
                <a:gd name="T15" fmla="*/ 32 h 808"/>
                <a:gd name="T16" fmla="*/ 760 w 782"/>
                <a:gd name="T17" fmla="*/ 45 h 808"/>
                <a:gd name="T18" fmla="*/ 684 w 782"/>
                <a:gd name="T19" fmla="*/ 64 h 808"/>
                <a:gd name="T20" fmla="*/ 586 w 782"/>
                <a:gd name="T21" fmla="*/ 80 h 808"/>
                <a:gd name="T22" fmla="*/ 510 w 782"/>
                <a:gd name="T23" fmla="*/ 95 h 808"/>
                <a:gd name="T24" fmla="*/ 479 w 782"/>
                <a:gd name="T25" fmla="*/ 106 h 808"/>
                <a:gd name="T26" fmla="*/ 457 w 782"/>
                <a:gd name="T27" fmla="*/ 115 h 808"/>
                <a:gd name="T28" fmla="*/ 465 w 782"/>
                <a:gd name="T29" fmla="*/ 121 h 808"/>
                <a:gd name="T30" fmla="*/ 471 w 782"/>
                <a:gd name="T31" fmla="*/ 125 h 808"/>
                <a:gd name="T32" fmla="*/ 560 w 782"/>
                <a:gd name="T33" fmla="*/ 125 h 808"/>
                <a:gd name="T34" fmla="*/ 699 w 782"/>
                <a:gd name="T35" fmla="*/ 122 h 808"/>
                <a:gd name="T36" fmla="*/ 788 w 782"/>
                <a:gd name="T37" fmla="*/ 122 h 808"/>
                <a:gd name="T38" fmla="*/ 881 w 782"/>
                <a:gd name="T39" fmla="*/ 127 h 808"/>
                <a:gd name="T40" fmla="*/ 909 w 782"/>
                <a:gd name="T41" fmla="*/ 133 h 808"/>
                <a:gd name="T42" fmla="*/ 881 w 782"/>
                <a:gd name="T43" fmla="*/ 140 h 808"/>
                <a:gd name="T44" fmla="*/ 842 w 782"/>
                <a:gd name="T45" fmla="*/ 142 h 808"/>
                <a:gd name="T46" fmla="*/ 780 w 782"/>
                <a:gd name="T47" fmla="*/ 139 h 808"/>
                <a:gd name="T48" fmla="*/ 695 w 782"/>
                <a:gd name="T49" fmla="*/ 131 h 808"/>
                <a:gd name="T50" fmla="*/ 605 w 782"/>
                <a:gd name="T51" fmla="*/ 133 h 808"/>
                <a:gd name="T52" fmla="*/ 457 w 782"/>
                <a:gd name="T53" fmla="*/ 137 h 808"/>
                <a:gd name="T54" fmla="*/ 413 w 782"/>
                <a:gd name="T55" fmla="*/ 136 h 808"/>
                <a:gd name="T56" fmla="*/ 389 w 782"/>
                <a:gd name="T57" fmla="*/ 131 h 808"/>
                <a:gd name="T58" fmla="*/ 389 w 782"/>
                <a:gd name="T59" fmla="*/ 119 h 808"/>
                <a:gd name="T60" fmla="*/ 389 w 782"/>
                <a:gd name="T61" fmla="*/ 104 h 808"/>
                <a:gd name="T62" fmla="*/ 452 w 782"/>
                <a:gd name="T63" fmla="*/ 91 h 808"/>
                <a:gd name="T64" fmla="*/ 546 w 782"/>
                <a:gd name="T65" fmla="*/ 72 h 808"/>
                <a:gd name="T66" fmla="*/ 628 w 782"/>
                <a:gd name="T67" fmla="*/ 56 h 808"/>
                <a:gd name="T68" fmla="*/ 680 w 782"/>
                <a:gd name="T69" fmla="*/ 45 h 808"/>
                <a:gd name="T70" fmla="*/ 707 w 782"/>
                <a:gd name="T71" fmla="*/ 34 h 808"/>
                <a:gd name="T72" fmla="*/ 695 w 782"/>
                <a:gd name="T73" fmla="*/ 28 h 808"/>
                <a:gd name="T74" fmla="*/ 658 w 782"/>
                <a:gd name="T75" fmla="*/ 20 h 808"/>
                <a:gd name="T76" fmla="*/ 605 w 782"/>
                <a:gd name="T77" fmla="*/ 18 h 808"/>
                <a:gd name="T78" fmla="*/ 546 w 782"/>
                <a:gd name="T79" fmla="*/ 18 h 808"/>
                <a:gd name="T80" fmla="*/ 416 w 782"/>
                <a:gd name="T81" fmla="*/ 18 h 808"/>
                <a:gd name="T82" fmla="*/ 224 w 782"/>
                <a:gd name="T83" fmla="*/ 23 h 808"/>
                <a:gd name="T84" fmla="*/ 82 w 782"/>
                <a:gd name="T85" fmla="*/ 25 h 808"/>
                <a:gd name="T86" fmla="*/ 24 w 782"/>
                <a:gd name="T87" fmla="*/ 23 h 808"/>
                <a:gd name="T88" fmla="*/ 0 w 782"/>
                <a:gd name="T89" fmla="*/ 20 h 808"/>
                <a:gd name="T90" fmla="*/ 0 w 782"/>
                <a:gd name="T91" fmla="*/ 14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5" name="Freeform 9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1506 w 992"/>
                <a:gd name="T1" fmla="*/ 41 h 770"/>
                <a:gd name="T2" fmla="*/ 1534 w 992"/>
                <a:gd name="T3" fmla="*/ 28 h 770"/>
                <a:gd name="T4" fmla="*/ 1640 w 992"/>
                <a:gd name="T5" fmla="*/ 23 h 770"/>
                <a:gd name="T6" fmla="*/ 1770 w 992"/>
                <a:gd name="T7" fmla="*/ 22 h 770"/>
                <a:gd name="T8" fmla="*/ 1848 w 992"/>
                <a:gd name="T9" fmla="*/ 28 h 770"/>
                <a:gd name="T10" fmla="*/ 1813 w 992"/>
                <a:gd name="T11" fmla="*/ 40 h 770"/>
                <a:gd name="T12" fmla="*/ 1742 w 992"/>
                <a:gd name="T13" fmla="*/ 55 h 770"/>
                <a:gd name="T14" fmla="*/ 1597 w 992"/>
                <a:gd name="T15" fmla="*/ 72 h 770"/>
                <a:gd name="T16" fmla="*/ 1418 w 992"/>
                <a:gd name="T17" fmla="*/ 87 h 770"/>
                <a:gd name="T18" fmla="*/ 1270 w 992"/>
                <a:gd name="T19" fmla="*/ 95 h 770"/>
                <a:gd name="T20" fmla="*/ 1103 w 992"/>
                <a:gd name="T21" fmla="*/ 99 h 770"/>
                <a:gd name="T22" fmla="*/ 944 w 992"/>
                <a:gd name="T23" fmla="*/ 98 h 770"/>
                <a:gd name="T24" fmla="*/ 824 w 992"/>
                <a:gd name="T25" fmla="*/ 93 h 770"/>
                <a:gd name="T26" fmla="*/ 780 w 992"/>
                <a:gd name="T27" fmla="*/ 86 h 770"/>
                <a:gd name="T28" fmla="*/ 730 w 992"/>
                <a:gd name="T29" fmla="*/ 73 h 770"/>
                <a:gd name="T30" fmla="*/ 673 w 992"/>
                <a:gd name="T31" fmla="*/ 49 h 770"/>
                <a:gd name="T32" fmla="*/ 630 w 992"/>
                <a:gd name="T33" fmla="*/ 32 h 770"/>
                <a:gd name="T34" fmla="*/ 630 w 992"/>
                <a:gd name="T35" fmla="*/ 13 h 770"/>
                <a:gd name="T36" fmla="*/ 601 w 992"/>
                <a:gd name="T37" fmla="*/ 10 h 770"/>
                <a:gd name="T38" fmla="*/ 518 w 992"/>
                <a:gd name="T39" fmla="*/ 9 h 770"/>
                <a:gd name="T40" fmla="*/ 416 w 992"/>
                <a:gd name="T41" fmla="*/ 14 h 770"/>
                <a:gd name="T42" fmla="*/ 322 w 992"/>
                <a:gd name="T43" fmla="*/ 23 h 770"/>
                <a:gd name="T44" fmla="*/ 214 w 992"/>
                <a:gd name="T45" fmla="*/ 28 h 770"/>
                <a:gd name="T46" fmla="*/ 50 w 992"/>
                <a:gd name="T47" fmla="*/ 28 h 770"/>
                <a:gd name="T48" fmla="*/ 0 w 992"/>
                <a:gd name="T49" fmla="*/ 25 h 770"/>
                <a:gd name="T50" fmla="*/ 0 w 992"/>
                <a:gd name="T51" fmla="*/ 20 h 770"/>
                <a:gd name="T52" fmla="*/ 74 w 992"/>
                <a:gd name="T53" fmla="*/ 16 h 770"/>
                <a:gd name="T54" fmla="*/ 152 w 992"/>
                <a:gd name="T55" fmla="*/ 17 h 770"/>
                <a:gd name="T56" fmla="*/ 221 w 992"/>
                <a:gd name="T57" fmla="*/ 17 h 770"/>
                <a:gd name="T58" fmla="*/ 352 w 992"/>
                <a:gd name="T59" fmla="*/ 10 h 770"/>
                <a:gd name="T60" fmla="*/ 479 w 992"/>
                <a:gd name="T61" fmla="*/ 3 h 770"/>
                <a:gd name="T62" fmla="*/ 601 w 992"/>
                <a:gd name="T63" fmla="*/ 1 h 770"/>
                <a:gd name="T64" fmla="*/ 773 w 992"/>
                <a:gd name="T65" fmla="*/ 0 h 770"/>
                <a:gd name="T66" fmla="*/ 780 w 992"/>
                <a:gd name="T67" fmla="*/ 5 h 770"/>
                <a:gd name="T68" fmla="*/ 740 w 992"/>
                <a:gd name="T69" fmla="*/ 11 h 770"/>
                <a:gd name="T70" fmla="*/ 730 w 992"/>
                <a:gd name="T71" fmla="*/ 27 h 770"/>
                <a:gd name="T72" fmla="*/ 780 w 992"/>
                <a:gd name="T73" fmla="*/ 47 h 770"/>
                <a:gd name="T74" fmla="*/ 861 w 992"/>
                <a:gd name="T75" fmla="*/ 66 h 770"/>
                <a:gd name="T76" fmla="*/ 930 w 992"/>
                <a:gd name="T77" fmla="*/ 78 h 770"/>
                <a:gd name="T78" fmla="*/ 1040 w 992"/>
                <a:gd name="T79" fmla="*/ 84 h 770"/>
                <a:gd name="T80" fmla="*/ 1146 w 992"/>
                <a:gd name="T81" fmla="*/ 84 h 770"/>
                <a:gd name="T82" fmla="*/ 1254 w 992"/>
                <a:gd name="T83" fmla="*/ 78 h 770"/>
                <a:gd name="T84" fmla="*/ 1396 w 992"/>
                <a:gd name="T85" fmla="*/ 66 h 770"/>
                <a:gd name="T86" fmla="*/ 1491 w 992"/>
                <a:gd name="T87" fmla="*/ 48 h 770"/>
                <a:gd name="T88" fmla="*/ 1506 w 992"/>
                <a:gd name="T89" fmla="*/ 4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6" name="Freeform 10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94 w 699"/>
                <a:gd name="T1" fmla="*/ 218 h 1216"/>
                <a:gd name="T2" fmla="*/ 119 w 699"/>
                <a:gd name="T3" fmla="*/ 246 h 1216"/>
                <a:gd name="T4" fmla="*/ 128 w 699"/>
                <a:gd name="T5" fmla="*/ 246 h 1216"/>
                <a:gd name="T6" fmla="*/ 145 w 699"/>
                <a:gd name="T7" fmla="*/ 257 h 1216"/>
                <a:gd name="T8" fmla="*/ 148 w 699"/>
                <a:gd name="T9" fmla="*/ 269 h 1216"/>
                <a:gd name="T10" fmla="*/ 143 w 699"/>
                <a:gd name="T11" fmla="*/ 285 h 1216"/>
                <a:gd name="T12" fmla="*/ 130 w 699"/>
                <a:gd name="T13" fmla="*/ 287 h 1216"/>
                <a:gd name="T14" fmla="*/ 113 w 699"/>
                <a:gd name="T15" fmla="*/ 275 h 1216"/>
                <a:gd name="T16" fmla="*/ 81 w 699"/>
                <a:gd name="T17" fmla="*/ 240 h 1216"/>
                <a:gd name="T18" fmla="*/ 60 w 699"/>
                <a:gd name="T19" fmla="*/ 208 h 1216"/>
                <a:gd name="T20" fmla="*/ 50 w 699"/>
                <a:gd name="T21" fmla="*/ 182 h 1216"/>
                <a:gd name="T22" fmla="*/ 43 w 699"/>
                <a:gd name="T23" fmla="*/ 139 h 1216"/>
                <a:gd name="T24" fmla="*/ 43 w 699"/>
                <a:gd name="T25" fmla="*/ 82 h 1216"/>
                <a:gd name="T26" fmla="*/ 42 w 699"/>
                <a:gd name="T27" fmla="*/ 68 h 1216"/>
                <a:gd name="T28" fmla="*/ 33 w 699"/>
                <a:gd name="T29" fmla="*/ 56 h 1216"/>
                <a:gd name="T30" fmla="*/ 5 w 699"/>
                <a:gd name="T31" fmla="*/ 59 h 1216"/>
                <a:gd name="T32" fmla="*/ 0 w 699"/>
                <a:gd name="T33" fmla="*/ 53 h 1216"/>
                <a:gd name="T34" fmla="*/ 6 w 699"/>
                <a:gd name="T35" fmla="*/ 49 h 1216"/>
                <a:gd name="T36" fmla="*/ 26 w 699"/>
                <a:gd name="T37" fmla="*/ 47 h 1216"/>
                <a:gd name="T38" fmla="*/ 29 w 699"/>
                <a:gd name="T39" fmla="*/ 44 h 1216"/>
                <a:gd name="T40" fmla="*/ 1 w 699"/>
                <a:gd name="T41" fmla="*/ 25 h 1216"/>
                <a:gd name="T42" fmla="*/ 1 w 699"/>
                <a:gd name="T43" fmla="*/ 19 h 1216"/>
                <a:gd name="T44" fmla="*/ 6 w 699"/>
                <a:gd name="T45" fmla="*/ 17 h 1216"/>
                <a:gd name="T46" fmla="*/ 29 w 699"/>
                <a:gd name="T47" fmla="*/ 31 h 1216"/>
                <a:gd name="T48" fmla="*/ 34 w 699"/>
                <a:gd name="T49" fmla="*/ 29 h 1216"/>
                <a:gd name="T50" fmla="*/ 29 w 699"/>
                <a:gd name="T51" fmla="*/ 2 h 1216"/>
                <a:gd name="T52" fmla="*/ 33 w 699"/>
                <a:gd name="T53" fmla="*/ 0 h 1216"/>
                <a:gd name="T54" fmla="*/ 36 w 699"/>
                <a:gd name="T55" fmla="*/ 2 h 1216"/>
                <a:gd name="T56" fmla="*/ 42 w 699"/>
                <a:gd name="T57" fmla="*/ 29 h 1216"/>
                <a:gd name="T58" fmla="*/ 47 w 699"/>
                <a:gd name="T59" fmla="*/ 31 h 1216"/>
                <a:gd name="T60" fmla="*/ 60 w 699"/>
                <a:gd name="T61" fmla="*/ 2 h 1216"/>
                <a:gd name="T62" fmla="*/ 64 w 699"/>
                <a:gd name="T63" fmla="*/ 2 h 1216"/>
                <a:gd name="T64" fmla="*/ 64 w 699"/>
                <a:gd name="T65" fmla="*/ 10 h 1216"/>
                <a:gd name="T66" fmla="*/ 55 w 699"/>
                <a:gd name="T67" fmla="*/ 35 h 1216"/>
                <a:gd name="T68" fmla="*/ 55 w 699"/>
                <a:gd name="T69" fmla="*/ 47 h 1216"/>
                <a:gd name="T70" fmla="*/ 58 w 699"/>
                <a:gd name="T71" fmla="*/ 63 h 1216"/>
                <a:gd name="T72" fmla="*/ 56 w 699"/>
                <a:gd name="T73" fmla="*/ 86 h 1216"/>
                <a:gd name="T74" fmla="*/ 58 w 699"/>
                <a:gd name="T75" fmla="*/ 126 h 1216"/>
                <a:gd name="T76" fmla="*/ 62 w 699"/>
                <a:gd name="T77" fmla="*/ 151 h 1216"/>
                <a:gd name="T78" fmla="*/ 70 w 699"/>
                <a:gd name="T79" fmla="*/ 180 h 1216"/>
                <a:gd name="T80" fmla="*/ 81 w 699"/>
                <a:gd name="T81" fmla="*/ 202 h 1216"/>
                <a:gd name="T82" fmla="*/ 94 w 699"/>
                <a:gd name="T83" fmla="*/ 218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637" name="Freeform 11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3 w 915"/>
                <a:gd name="T1" fmla="*/ 150 h 1139"/>
                <a:gd name="T2" fmla="*/ 0 w 915"/>
                <a:gd name="T3" fmla="*/ 159 h 1139"/>
                <a:gd name="T4" fmla="*/ 3 w 915"/>
                <a:gd name="T5" fmla="*/ 170 h 1139"/>
                <a:gd name="T6" fmla="*/ 15 w 915"/>
                <a:gd name="T7" fmla="*/ 170 h 1139"/>
                <a:gd name="T8" fmla="*/ 49 w 915"/>
                <a:gd name="T9" fmla="*/ 165 h 1139"/>
                <a:gd name="T10" fmla="*/ 86 w 915"/>
                <a:gd name="T11" fmla="*/ 156 h 1139"/>
                <a:gd name="T12" fmla="*/ 117 w 915"/>
                <a:gd name="T13" fmla="*/ 141 h 1139"/>
                <a:gd name="T14" fmla="*/ 135 w 915"/>
                <a:gd name="T15" fmla="*/ 122 h 1139"/>
                <a:gd name="T16" fmla="*/ 150 w 915"/>
                <a:gd name="T17" fmla="*/ 88 h 1139"/>
                <a:gd name="T18" fmla="*/ 156 w 915"/>
                <a:gd name="T19" fmla="*/ 58 h 1139"/>
                <a:gd name="T20" fmla="*/ 156 w 915"/>
                <a:gd name="T21" fmla="*/ 42 h 1139"/>
                <a:gd name="T22" fmla="*/ 163 w 915"/>
                <a:gd name="T23" fmla="*/ 33 h 1139"/>
                <a:gd name="T24" fmla="*/ 178 w 915"/>
                <a:gd name="T25" fmla="*/ 30 h 1139"/>
                <a:gd name="T26" fmla="*/ 192 w 915"/>
                <a:gd name="T27" fmla="*/ 30 h 1139"/>
                <a:gd name="T28" fmla="*/ 193 w 915"/>
                <a:gd name="T29" fmla="*/ 25 h 1139"/>
                <a:gd name="T30" fmla="*/ 173 w 915"/>
                <a:gd name="T31" fmla="*/ 26 h 1139"/>
                <a:gd name="T32" fmla="*/ 170 w 915"/>
                <a:gd name="T33" fmla="*/ 23 h 1139"/>
                <a:gd name="T34" fmla="*/ 186 w 915"/>
                <a:gd name="T35" fmla="*/ 11 h 1139"/>
                <a:gd name="T36" fmla="*/ 183 w 915"/>
                <a:gd name="T37" fmla="*/ 7 h 1139"/>
                <a:gd name="T38" fmla="*/ 180 w 915"/>
                <a:gd name="T39" fmla="*/ 9 h 1139"/>
                <a:gd name="T40" fmla="*/ 167 w 915"/>
                <a:gd name="T41" fmla="*/ 18 h 1139"/>
                <a:gd name="T42" fmla="*/ 163 w 915"/>
                <a:gd name="T43" fmla="*/ 18 h 1139"/>
                <a:gd name="T44" fmla="*/ 163 w 915"/>
                <a:gd name="T45" fmla="*/ 2 h 1139"/>
                <a:gd name="T46" fmla="*/ 161 w 915"/>
                <a:gd name="T47" fmla="*/ 0 h 1139"/>
                <a:gd name="T48" fmla="*/ 156 w 915"/>
                <a:gd name="T49" fmla="*/ 1 h 1139"/>
                <a:gd name="T50" fmla="*/ 157 w 915"/>
                <a:gd name="T51" fmla="*/ 18 h 1139"/>
                <a:gd name="T52" fmla="*/ 154 w 915"/>
                <a:gd name="T53" fmla="*/ 19 h 1139"/>
                <a:gd name="T54" fmla="*/ 141 w 915"/>
                <a:gd name="T55" fmla="*/ 11 h 1139"/>
                <a:gd name="T56" fmla="*/ 131 w 915"/>
                <a:gd name="T57" fmla="*/ 9 h 1139"/>
                <a:gd name="T58" fmla="*/ 133 w 915"/>
                <a:gd name="T59" fmla="*/ 14 h 1139"/>
                <a:gd name="T60" fmla="*/ 148 w 915"/>
                <a:gd name="T61" fmla="*/ 24 h 1139"/>
                <a:gd name="T62" fmla="*/ 148 w 915"/>
                <a:gd name="T63" fmla="*/ 30 h 1139"/>
                <a:gd name="T64" fmla="*/ 142 w 915"/>
                <a:gd name="T65" fmla="*/ 42 h 1139"/>
                <a:gd name="T66" fmla="*/ 142 w 915"/>
                <a:gd name="T67" fmla="*/ 52 h 1139"/>
                <a:gd name="T68" fmla="*/ 142 w 915"/>
                <a:gd name="T69" fmla="*/ 69 h 1139"/>
                <a:gd name="T70" fmla="*/ 136 w 915"/>
                <a:gd name="T71" fmla="*/ 91 h 1139"/>
                <a:gd name="T72" fmla="*/ 130 w 915"/>
                <a:gd name="T73" fmla="*/ 104 h 1139"/>
                <a:gd name="T74" fmla="*/ 118 w 915"/>
                <a:gd name="T75" fmla="*/ 122 h 1139"/>
                <a:gd name="T76" fmla="*/ 105 w 915"/>
                <a:gd name="T77" fmla="*/ 136 h 1139"/>
                <a:gd name="T78" fmla="*/ 96 w 915"/>
                <a:gd name="T79" fmla="*/ 142 h 1139"/>
                <a:gd name="T80" fmla="*/ 70 w 915"/>
                <a:gd name="T81" fmla="*/ 149 h 1139"/>
                <a:gd name="T82" fmla="*/ 45 w 915"/>
                <a:gd name="T83" fmla="*/ 150 h 1139"/>
                <a:gd name="T84" fmla="*/ 20 w 915"/>
                <a:gd name="T85" fmla="*/ 153 h 1139"/>
                <a:gd name="T86" fmla="*/ 3 w 915"/>
                <a:gd name="T87" fmla="*/ 15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152400" y="838200"/>
            <a:ext cx="8534400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How much the flow can increase by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= </a:t>
            </a:r>
            <a:r>
              <a:rPr lang="en-US" altLang="en-US" dirty="0" err="1">
                <a:solidFill>
                  <a:srgbClr val="FFFFFF"/>
                </a:solidFill>
              </a:rPr>
              <a:t>MaxFlow</a:t>
            </a:r>
            <a:r>
              <a:rPr lang="en-US" altLang="en-US" dirty="0">
                <a:solidFill>
                  <a:srgbClr val="FFFFFF"/>
                </a:solidFill>
              </a:rPr>
              <a:t> -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To be poly time, we could have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half each iteration.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Or decrease by a (1-1/m) factor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116272" y="6336536"/>
            <a:ext cx="1603324" cy="116955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R</a:t>
            </a:r>
            <a:r>
              <a:rPr lang="en-US" altLang="en-US" baseline="-25000" dirty="0">
                <a:solidFill>
                  <a:srgbClr val="FF9900"/>
                </a:solidFill>
              </a:rPr>
              <a:t>0 </a:t>
            </a:r>
            <a:r>
              <a:rPr lang="en-US" altLang="en-US" dirty="0">
                <a:solidFill>
                  <a:srgbClr val="FF9900"/>
                </a:solidFill>
              </a:rPr>
              <a:t>= m</a:t>
            </a:r>
            <a:r>
              <a:rPr lang="en-US" altLang="en-US" dirty="0">
                <a:solidFill>
                  <a:srgbClr val="FF9900"/>
                </a:solidFill>
                <a:sym typeface="Symbol"/>
              </a:rPr>
              <a:t></a:t>
            </a:r>
            <a:r>
              <a:rPr lang="en-US" altLang="en-US" dirty="0">
                <a:solidFill>
                  <a:srgbClr val="FF9900"/>
                </a:solidFill>
              </a:rPr>
              <a:t>2</a:t>
            </a:r>
            <a:r>
              <a:rPr lang="en-US" altLang="en-US" baseline="30000" dirty="0">
                <a:solidFill>
                  <a:srgbClr val="FF9900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= 0</a:t>
            </a:r>
            <a:endParaRPr lang="en-US" dirty="0">
              <a:solidFill>
                <a:srgbClr val="FF9900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 bwMode="auto">
          <a:xfrm flipV="1">
            <a:off x="1661091" y="6608203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5" name="Rectangle 24"/>
          <p:cNvSpPr/>
          <p:nvPr/>
        </p:nvSpPr>
        <p:spPr>
          <a:xfrm>
            <a:off x="542368" y="3070953"/>
            <a:ext cx="9479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rgbClr val="FF9900"/>
                </a:solidFill>
              </a:rPr>
              <a:t>R</a:t>
            </a:r>
            <a:r>
              <a:rPr lang="en-US" altLang="en-US" sz="2400" baseline="-25000" dirty="0">
                <a:solidFill>
                  <a:srgbClr val="FF9900"/>
                </a:solidFill>
              </a:rPr>
              <a:t>T </a:t>
            </a:r>
            <a:r>
              <a:rPr lang="en-US" altLang="en-US" sz="2400" dirty="0">
                <a:solidFill>
                  <a:srgbClr val="FF9900"/>
                </a:solidFill>
              </a:rPr>
              <a:t>= 0</a:t>
            </a:r>
            <a:endParaRPr lang="en-US" altLang="en-US" sz="2400" baseline="30000" dirty="0">
              <a:solidFill>
                <a:srgbClr val="FF9900"/>
              </a:solidFill>
              <a:latin typeface="Vijaya" panose="020B0604020202020204" pitchFamily="34" charset="0"/>
              <a:cs typeface="Vijaya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 flipV="1">
            <a:off x="1676400" y="3319749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V="1">
            <a:off x="1676400" y="4930884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V="1">
            <a:off x="1676400" y="4082586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V="1">
            <a:off x="1676400" y="3689732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1676400" y="3505118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 flipV="1">
            <a:off x="1676400" y="341882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286566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22222E-6 L 0.3283 -0.47222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406" y="-2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5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1"/>
          <p:cNvSpPr>
            <a:spLocks noChangeArrowheads="1"/>
          </p:cNvSpPr>
          <p:nvPr/>
        </p:nvSpPr>
        <p:spPr bwMode="auto">
          <a:xfrm>
            <a:off x="152400" y="838200"/>
            <a:ext cx="8153400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How much the flow can increase by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= </a:t>
            </a:r>
            <a:r>
              <a:rPr lang="en-US" altLang="en-US" dirty="0" err="1">
                <a:solidFill>
                  <a:srgbClr val="FFFFFF"/>
                </a:solidFill>
              </a:rPr>
              <a:t>MaxFlow</a:t>
            </a:r>
            <a:r>
              <a:rPr lang="en-US" altLang="en-US" dirty="0">
                <a:solidFill>
                  <a:srgbClr val="FFFFFF"/>
                </a:solidFill>
              </a:rPr>
              <a:t> -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Choose any cut C =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U,V.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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 err="1">
                <a:solidFill>
                  <a:srgbClr val="FFFFFF"/>
                </a:solidFill>
                <a:sym typeface="Symbol"/>
              </a:rPr>
              <a:t></a:t>
            </a:r>
            <a:r>
              <a:rPr lang="en-US" altLang="en-US" baseline="-25000" dirty="0" err="1">
                <a:solidFill>
                  <a:srgbClr val="FFFFFF"/>
                </a:solidFill>
              </a:rPr>
              <a:t>C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augment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endParaRPr lang="en-US" altLang="en-US" dirty="0">
              <a:solidFill>
                <a:srgbClr val="FFFFFF"/>
              </a:solidFill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5410200" y="3946525"/>
            <a:ext cx="4114800" cy="2835275"/>
            <a:chOff x="2133600" y="2625725"/>
            <a:chExt cx="5257800" cy="4324350"/>
          </a:xfrm>
        </p:grpSpPr>
        <p:pic>
          <p:nvPicPr>
            <p:cNvPr id="23" name="Picture 3" descr="j009954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2677319" y="2829719"/>
              <a:ext cx="3560762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Text Box 5"/>
            <p:cNvSpPr txBox="1">
              <a:spLocks noChangeArrowheads="1"/>
            </p:cNvSpPr>
            <p:nvPr/>
          </p:nvSpPr>
          <p:spPr bwMode="auto">
            <a:xfrm>
              <a:off x="2335213" y="3276600"/>
              <a:ext cx="331787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rgbClr val="00FFFF"/>
                  </a:solidFill>
                </a:rPr>
                <a:t>s</a:t>
              </a:r>
            </a:p>
          </p:txBody>
        </p:sp>
        <p:sp>
          <p:nvSpPr>
            <p:cNvPr id="25" name="Text Box 6"/>
            <p:cNvSpPr txBox="1">
              <a:spLocks noChangeArrowheads="1"/>
            </p:cNvSpPr>
            <p:nvPr/>
          </p:nvSpPr>
          <p:spPr bwMode="auto">
            <a:xfrm>
              <a:off x="6643688" y="6400800"/>
              <a:ext cx="290512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rgbClr val="00FFFF"/>
                  </a:solidFill>
                </a:rPr>
                <a:t>t</a:t>
              </a:r>
            </a:p>
          </p:txBody>
        </p:sp>
        <p:grpSp>
          <p:nvGrpSpPr>
            <p:cNvPr id="26" name="Group 25"/>
            <p:cNvGrpSpPr>
              <a:grpSpLocks/>
            </p:cNvGrpSpPr>
            <p:nvPr/>
          </p:nvGrpSpPr>
          <p:grpSpPr bwMode="auto">
            <a:xfrm>
              <a:off x="2133600" y="2625725"/>
              <a:ext cx="5257800" cy="4079875"/>
              <a:chOff x="1344" y="1654"/>
              <a:chExt cx="3312" cy="2570"/>
            </a:xfrm>
          </p:grpSpPr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Text Box 9"/>
              <p:cNvSpPr txBox="1">
                <a:spLocks noChangeArrowheads="1"/>
              </p:cNvSpPr>
              <p:nvPr/>
            </p:nvSpPr>
            <p:spPr bwMode="auto">
              <a:xfrm>
                <a:off x="3648" y="1654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U</a:t>
                </a:r>
              </a:p>
            </p:txBody>
          </p:sp>
          <p:sp>
            <p:nvSpPr>
              <p:cNvPr id="37" name="Text Box 10"/>
              <p:cNvSpPr txBox="1">
                <a:spLocks noChangeArrowheads="1"/>
              </p:cNvSpPr>
              <p:nvPr/>
            </p:nvSpPr>
            <p:spPr bwMode="auto">
              <a:xfrm>
                <a:off x="4367" y="2006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V</a:t>
                </a:r>
              </a:p>
            </p:txBody>
          </p:sp>
        </p:grpSp>
        <p:grpSp>
          <p:nvGrpSpPr>
            <p:cNvPr id="27" name="Group 26"/>
            <p:cNvGrpSpPr>
              <a:grpSpLocks/>
            </p:cNvGrpSpPr>
            <p:nvPr/>
          </p:nvGrpSpPr>
          <p:grpSpPr bwMode="auto">
            <a:xfrm>
              <a:off x="3657600" y="4114800"/>
              <a:ext cx="1600200" cy="1981200"/>
              <a:chOff x="2304" y="2592"/>
              <a:chExt cx="1008" cy="1248"/>
            </a:xfrm>
          </p:grpSpPr>
          <p:sp>
            <p:nvSpPr>
              <p:cNvPr id="28" name="Line 12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Line 13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Line 14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Line 15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Text Box 17"/>
              <p:cNvSpPr txBox="1">
                <a:spLocks noChangeArrowheads="1"/>
              </p:cNvSpPr>
              <p:nvPr/>
            </p:nvSpPr>
            <p:spPr bwMode="auto">
              <a:xfrm>
                <a:off x="2426" y="2859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 dirty="0">
                    <a:solidFill>
                      <a:srgbClr val="00FFFF"/>
                    </a:solidFill>
                  </a:rPr>
                  <a:t>u</a:t>
                </a:r>
              </a:p>
            </p:txBody>
          </p:sp>
          <p:sp>
            <p:nvSpPr>
              <p:cNvPr id="34" name="Text Box 18"/>
              <p:cNvSpPr txBox="1">
                <a:spLocks noChangeArrowheads="1"/>
              </p:cNvSpPr>
              <p:nvPr/>
            </p:nvSpPr>
            <p:spPr bwMode="auto">
              <a:xfrm>
                <a:off x="2976" y="3312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v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1"/>
          <p:cNvSpPr>
            <a:spLocks noChangeArrowheads="1"/>
          </p:cNvSpPr>
          <p:nvPr/>
        </p:nvSpPr>
        <p:spPr bwMode="auto">
          <a:xfrm>
            <a:off x="152400" y="856595"/>
            <a:ext cx="8153400" cy="4401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</a:rPr>
              <a:t>Let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amount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increases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     = the min augment in augmenting path 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</a:rPr>
              <a:t>Let Cut =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U,V </a:t>
            </a:r>
            <a:br>
              <a:rPr lang="en-US" altLang="en-US" dirty="0">
                <a:solidFill>
                  <a:srgbClr val="FFFFFF"/>
                </a:solidFill>
                <a:sym typeface="Symbol"/>
              </a:rPr>
            </a:br>
            <a:r>
              <a:rPr lang="en-US" altLang="en-US" dirty="0">
                <a:solidFill>
                  <a:srgbClr val="FFFFFF"/>
                </a:solidFill>
                <a:sym typeface="Symbol"/>
              </a:rPr>
              <a:t>       where nodes </a:t>
            </a:r>
            <a:r>
              <a:rPr lang="en-US" altLang="en-US" dirty="0" err="1">
                <a:solidFill>
                  <a:srgbClr val="FFFFFF"/>
                </a:solidFill>
                <a:sym typeface="Symbol"/>
              </a:rPr>
              <a:t>uU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 are reachable from s</a:t>
            </a:r>
            <a:br>
              <a:rPr lang="en-US" altLang="en-US" dirty="0">
                <a:solidFill>
                  <a:srgbClr val="FFFFFF"/>
                </a:solidFill>
                <a:sym typeface="Symbol"/>
              </a:rPr>
            </a:br>
            <a:r>
              <a:rPr lang="en-US" altLang="en-US" dirty="0">
                <a:solidFill>
                  <a:srgbClr val="FFFFFF"/>
                </a:solidFill>
                <a:sym typeface="Symbol"/>
              </a:rPr>
              <a:t>       with edges with augment amount &gt;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,</a:t>
            </a:r>
            <a:br>
              <a:rPr lang="en-US" altLang="en-US" dirty="0">
                <a:solidFill>
                  <a:srgbClr val="FFFFFF"/>
                </a:solidFill>
                <a:sym typeface="Symbol"/>
              </a:rPr>
            </a:br>
            <a:r>
              <a:rPr lang="en-US" altLang="en-US" dirty="0">
                <a:solidFill>
                  <a:srgbClr val="FFFFFF"/>
                </a:solidFill>
                <a:sym typeface="Symbol"/>
              </a:rPr>
              <a:t>        i.e. the last graph in previous algorithm</a:t>
            </a:r>
            <a:br>
              <a:rPr lang="en-US" altLang="en-US" dirty="0">
                <a:solidFill>
                  <a:srgbClr val="FFFFFF"/>
                </a:solidFill>
                <a:sym typeface="Symbol"/>
              </a:rPr>
            </a:br>
            <a:r>
              <a:rPr lang="en-US" altLang="en-US" dirty="0">
                <a:solidFill>
                  <a:srgbClr val="FFFFFF"/>
                </a:solidFill>
                <a:sym typeface="Symbol"/>
              </a:rPr>
              <a:t>        for which s is not reachable from t.</a:t>
            </a:r>
            <a:endParaRPr lang="en-US" altLang="en-US" dirty="0">
              <a:solidFill>
                <a:srgbClr val="FFFFFF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  <a:sym typeface="Symbol"/>
              </a:rPr>
              <a:t>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 err="1">
                <a:solidFill>
                  <a:srgbClr val="FFFFFF"/>
                </a:solidFill>
                <a:sym typeface="Symbol"/>
              </a:rPr>
              <a:t></a:t>
            </a:r>
            <a:r>
              <a:rPr lang="en-US" altLang="en-US" baseline="-25000" dirty="0" err="1">
                <a:solidFill>
                  <a:srgbClr val="FFFFFF"/>
                </a:solidFill>
              </a:rPr>
              <a:t>C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augment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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 err="1">
                <a:solidFill>
                  <a:srgbClr val="FFFFFF"/>
                </a:solidFill>
                <a:sym typeface="Symbol"/>
              </a:rPr>
              <a:t></a:t>
            </a:r>
            <a:r>
              <a:rPr lang="en-US" altLang="en-US" baseline="-25000" dirty="0" err="1">
                <a:solidFill>
                  <a:srgbClr val="FFFFFF"/>
                </a:solidFill>
              </a:rPr>
              <a:t>C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m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   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         </a:t>
            </a:r>
            <a:r>
              <a:rPr lang="en-US" altLang="en-US" sz="2400" dirty="0">
                <a:solidFill>
                  <a:srgbClr val="FFFFFF"/>
                </a:solidFill>
              </a:rPr>
              <a:t>(where m = # edges in graph)</a:t>
            </a:r>
            <a:endParaRPr lang="en-US" altLang="en-US" sz="3600" dirty="0">
              <a:solidFill>
                <a:srgbClr val="FFFFFF"/>
              </a:solidFill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410200" y="3946525"/>
            <a:ext cx="4114800" cy="2835275"/>
            <a:chOff x="2133600" y="2625725"/>
            <a:chExt cx="5257800" cy="4324350"/>
          </a:xfrm>
        </p:grpSpPr>
        <p:pic>
          <p:nvPicPr>
            <p:cNvPr id="6" name="Picture 3" descr="j009954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2677319" y="2829719"/>
              <a:ext cx="3560762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Text Box 5"/>
            <p:cNvSpPr txBox="1">
              <a:spLocks noChangeArrowheads="1"/>
            </p:cNvSpPr>
            <p:nvPr/>
          </p:nvSpPr>
          <p:spPr bwMode="auto">
            <a:xfrm>
              <a:off x="2335213" y="3276600"/>
              <a:ext cx="331787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rgbClr val="00FFFF"/>
                  </a:solidFill>
                </a:rPr>
                <a:t>s</a:t>
              </a:r>
            </a:p>
          </p:txBody>
        </p:sp>
        <p:sp>
          <p:nvSpPr>
            <p:cNvPr id="8" name="Text Box 6"/>
            <p:cNvSpPr txBox="1">
              <a:spLocks noChangeArrowheads="1"/>
            </p:cNvSpPr>
            <p:nvPr/>
          </p:nvSpPr>
          <p:spPr bwMode="auto">
            <a:xfrm>
              <a:off x="6643688" y="6400800"/>
              <a:ext cx="290512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rgbClr val="00FFFF"/>
                  </a:solidFill>
                </a:rPr>
                <a:t>t</a:t>
              </a:r>
            </a:p>
          </p:txBody>
        </p:sp>
        <p:grpSp>
          <p:nvGrpSpPr>
            <p:cNvPr id="9" name="Group 8"/>
            <p:cNvGrpSpPr>
              <a:grpSpLocks/>
            </p:cNvGrpSpPr>
            <p:nvPr/>
          </p:nvGrpSpPr>
          <p:grpSpPr bwMode="auto">
            <a:xfrm>
              <a:off x="2133600" y="2625725"/>
              <a:ext cx="5257800" cy="4079875"/>
              <a:chOff x="1344" y="1654"/>
              <a:chExt cx="3312" cy="2570"/>
            </a:xfrm>
          </p:grpSpPr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Text Box 9"/>
              <p:cNvSpPr txBox="1">
                <a:spLocks noChangeArrowheads="1"/>
              </p:cNvSpPr>
              <p:nvPr/>
            </p:nvSpPr>
            <p:spPr bwMode="auto">
              <a:xfrm>
                <a:off x="3648" y="1654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U</a:t>
                </a:r>
              </a:p>
            </p:txBody>
          </p:sp>
          <p:sp>
            <p:nvSpPr>
              <p:cNvPr id="20" name="Text Box 10"/>
              <p:cNvSpPr txBox="1">
                <a:spLocks noChangeArrowheads="1"/>
              </p:cNvSpPr>
              <p:nvPr/>
            </p:nvSpPr>
            <p:spPr bwMode="auto">
              <a:xfrm>
                <a:off x="4367" y="2006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V</a:t>
                </a:r>
              </a:p>
            </p:txBody>
          </p:sp>
        </p:grpSp>
        <p:grpSp>
          <p:nvGrpSpPr>
            <p:cNvPr id="10" name="Group 9"/>
            <p:cNvGrpSpPr>
              <a:grpSpLocks/>
            </p:cNvGrpSpPr>
            <p:nvPr/>
          </p:nvGrpSpPr>
          <p:grpSpPr bwMode="auto">
            <a:xfrm>
              <a:off x="3657600" y="4114800"/>
              <a:ext cx="1600200" cy="1981200"/>
              <a:chOff x="2304" y="2592"/>
              <a:chExt cx="1008" cy="1248"/>
            </a:xfrm>
          </p:grpSpPr>
          <p:sp>
            <p:nvSpPr>
              <p:cNvPr id="11" name="Line 12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Line 13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Line 14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Line 15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Line 16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Text Box 17"/>
              <p:cNvSpPr txBox="1">
                <a:spLocks noChangeArrowheads="1"/>
              </p:cNvSpPr>
              <p:nvPr/>
            </p:nvSpPr>
            <p:spPr bwMode="auto">
              <a:xfrm>
                <a:off x="2426" y="2859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 dirty="0">
                    <a:solidFill>
                      <a:srgbClr val="00FFFF"/>
                    </a:solidFill>
                  </a:rPr>
                  <a:t>u</a:t>
                </a:r>
              </a:p>
            </p:txBody>
          </p:sp>
          <p:sp>
            <p:nvSpPr>
              <p:cNvPr id="17" name="Text Box 18"/>
              <p:cNvSpPr txBox="1">
                <a:spLocks noChangeArrowheads="1"/>
              </p:cNvSpPr>
              <p:nvPr/>
            </p:nvSpPr>
            <p:spPr bwMode="auto">
              <a:xfrm>
                <a:off x="2976" y="3312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rgbClr val="00FFFF"/>
                    </a:solidFill>
                  </a:rPr>
                  <a:t>v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5227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6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1"/>
          <p:cNvSpPr>
            <a:spLocks noChangeArrowheads="1"/>
          </p:cNvSpPr>
          <p:nvPr/>
        </p:nvSpPr>
        <p:spPr bwMode="auto">
          <a:xfrm>
            <a:off x="152400" y="788075"/>
            <a:ext cx="81534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</a:t>
            </a:r>
            <a:r>
              <a:rPr lang="en-US" altLang="en-US" dirty="0" err="1">
                <a:solidFill>
                  <a:srgbClr val="FFFFFF"/>
                </a:solidFill>
              </a:rPr>
              <a:t>MaxFlow</a:t>
            </a:r>
            <a:r>
              <a:rPr lang="en-US" altLang="en-US" dirty="0">
                <a:solidFill>
                  <a:srgbClr val="FFFFFF"/>
                </a:solidFill>
              </a:rPr>
              <a:t> –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    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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baseline="-25000" dirty="0" err="1">
                <a:solidFill>
                  <a:srgbClr val="FFFFFF"/>
                </a:solidFill>
                <a:sym typeface="Symbol"/>
              </a:rPr>
              <a:t></a:t>
            </a:r>
            <a:r>
              <a:rPr lang="en-US" altLang="en-US" baseline="-25000" dirty="0" err="1">
                <a:solidFill>
                  <a:srgbClr val="FFFFFF"/>
                </a:solidFill>
              </a:rPr>
              <a:t>C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augment</a:t>
            </a:r>
            <a:r>
              <a:rPr lang="en-US" altLang="en-US" baseline="-25000" dirty="0" err="1">
                <a:solidFill>
                  <a:srgbClr val="FFFFFF"/>
                </a:solidFill>
              </a:rPr>
              <a:t>e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5" name="Rectangle 1"/>
          <p:cNvSpPr>
            <a:spLocks noChangeArrowheads="1"/>
          </p:cNvSpPr>
          <p:nvPr/>
        </p:nvSpPr>
        <p:spPr bwMode="auto">
          <a:xfrm>
            <a:off x="3225188" y="1252251"/>
            <a:ext cx="5791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m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w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m  </a:t>
            </a:r>
            <a:r>
              <a:rPr lang="en-US" altLang="en-US" dirty="0">
                <a:solidFill>
                  <a:srgbClr val="FFFFFF"/>
                </a:solidFill>
              </a:rPr>
              <a:t>amount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increases</a:t>
            </a:r>
          </a:p>
        </p:txBody>
      </p:sp>
      <p:sp>
        <p:nvSpPr>
          <p:cNvPr id="7" name="Rectangle 1"/>
          <p:cNvSpPr>
            <a:spLocks noChangeArrowheads="1"/>
          </p:cNvSpPr>
          <p:nvPr/>
        </p:nvSpPr>
        <p:spPr bwMode="auto">
          <a:xfrm>
            <a:off x="4462749" y="1697597"/>
            <a:ext cx="5791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 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m  </a:t>
            </a:r>
            <a:r>
              <a:rPr lang="en-US" altLang="en-US" dirty="0">
                <a:solidFill>
                  <a:srgbClr val="FFFFFF"/>
                </a:solidFill>
              </a:rPr>
              <a:t>amount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decreases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2209800"/>
            <a:ext cx="48109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t+1</a:t>
            </a:r>
            <a:r>
              <a:rPr lang="en-US" altLang="en-US" dirty="0">
                <a:solidFill>
                  <a:srgbClr val="FFFFFF"/>
                </a:solidFill>
              </a:rPr>
              <a:t>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= 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</a:rPr>
              <a:t>- amount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decreases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055783" y="2667000"/>
            <a:ext cx="19944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baseline="-25000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</a:rPr>
              <a:t>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10943" y="2667000"/>
            <a:ext cx="205537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= </a:t>
            </a:r>
            <a:r>
              <a:rPr lang="en-US" altLang="en-US" dirty="0">
                <a:solidFill>
                  <a:srgbClr val="FFFFFF"/>
                </a:solidFill>
              </a:rPr>
              <a:t> 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29588" y="3581400"/>
            <a:ext cx="4915128" cy="18158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Decreasing by an </a:t>
            </a:r>
            <a:r>
              <a:rPr lang="en-US" altLang="en-US" dirty="0" err="1">
                <a:solidFill>
                  <a:srgbClr val="FFFFFF"/>
                </a:solidFill>
              </a:rPr>
              <a:t>m</a:t>
            </a:r>
            <a:r>
              <a:rPr lang="en-US" altLang="en-US" baseline="30000" dirty="0" err="1">
                <a:solidFill>
                  <a:srgbClr val="FFFFFF"/>
                </a:solidFill>
              </a:rPr>
              <a:t>th</a:t>
            </a:r>
            <a:r>
              <a:rPr lang="en-US" altLang="en-US" dirty="0">
                <a:solidFill>
                  <a:srgbClr val="FFFFFF"/>
                </a:solidFill>
              </a:rPr>
              <a:t>!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Does this stop after m iterations?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No because as decreases,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the decrease decreases.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877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6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/>
      <p:bldP spid="10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Freeform 3"/>
          <p:cNvSpPr>
            <a:spLocks/>
          </p:cNvSpPr>
          <p:nvPr/>
        </p:nvSpPr>
        <p:spPr bwMode="auto">
          <a:xfrm>
            <a:off x="457200" y="310515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152400" y="838200"/>
            <a:ext cx="8534400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= How much the flow can increase by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 = </a:t>
            </a:r>
            <a:r>
              <a:rPr lang="en-US" altLang="en-US" dirty="0" err="1">
                <a:solidFill>
                  <a:srgbClr val="FFFFFF"/>
                </a:solidFill>
              </a:rPr>
              <a:t>MaxFlow</a:t>
            </a:r>
            <a:r>
              <a:rPr lang="en-US" altLang="en-US" dirty="0">
                <a:solidFill>
                  <a:srgbClr val="FFFFFF"/>
                </a:solidFill>
              </a:rPr>
              <a:t> - F</a:t>
            </a:r>
            <a:r>
              <a:rPr lang="en-US" altLang="en-US" baseline="-25000" dirty="0">
                <a:solidFill>
                  <a:srgbClr val="FFFFFF"/>
                </a:solidFill>
              </a:rPr>
              <a:t>t</a:t>
            </a: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To be poly time, we could have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br>
              <a:rPr lang="en-US" altLang="en-US" dirty="0">
                <a:solidFill>
                  <a:srgbClr val="FFFFFF"/>
                </a:solidFill>
              </a:rPr>
            </a:br>
            <a:r>
              <a:rPr lang="en-US" altLang="en-US" dirty="0">
                <a:solidFill>
                  <a:srgbClr val="FFFFFF"/>
                </a:solidFill>
              </a:rPr>
              <a:t>    decrease by a (1-1/m) factor each iteration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116272" y="6336536"/>
            <a:ext cx="1603324" cy="116955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R</a:t>
            </a:r>
            <a:r>
              <a:rPr lang="en-US" altLang="en-US" baseline="-25000" dirty="0">
                <a:solidFill>
                  <a:srgbClr val="FF9900"/>
                </a:solidFill>
              </a:rPr>
              <a:t>0 </a:t>
            </a:r>
            <a:r>
              <a:rPr lang="en-US" altLang="en-US" dirty="0">
                <a:solidFill>
                  <a:srgbClr val="FF9900"/>
                </a:solidFill>
              </a:rPr>
              <a:t>= m</a:t>
            </a:r>
            <a:r>
              <a:rPr lang="en-US" altLang="en-US" dirty="0">
                <a:solidFill>
                  <a:srgbClr val="FF9900"/>
                </a:solidFill>
                <a:sym typeface="Symbol"/>
              </a:rPr>
              <a:t></a:t>
            </a:r>
            <a:r>
              <a:rPr lang="en-US" altLang="en-US" dirty="0">
                <a:solidFill>
                  <a:srgbClr val="FF9900"/>
                </a:solidFill>
              </a:rPr>
              <a:t>2</a:t>
            </a:r>
            <a:r>
              <a:rPr lang="en-US" altLang="en-US" baseline="30000" dirty="0">
                <a:solidFill>
                  <a:srgbClr val="FF9900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</a:rPr>
              <a:t>= 0</a:t>
            </a:r>
            <a:endParaRPr lang="en-US" dirty="0">
              <a:solidFill>
                <a:srgbClr val="FF9900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 bwMode="auto">
          <a:xfrm flipV="1">
            <a:off x="1661091" y="6608203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5" name="Rectangle 24"/>
          <p:cNvSpPr/>
          <p:nvPr/>
        </p:nvSpPr>
        <p:spPr>
          <a:xfrm>
            <a:off x="542368" y="3070953"/>
            <a:ext cx="9479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dirty="0">
                <a:solidFill>
                  <a:srgbClr val="FF9900"/>
                </a:solidFill>
              </a:rPr>
              <a:t>R</a:t>
            </a:r>
            <a:r>
              <a:rPr lang="en-US" altLang="en-US" sz="2400" baseline="-25000" dirty="0">
                <a:solidFill>
                  <a:srgbClr val="FF9900"/>
                </a:solidFill>
              </a:rPr>
              <a:t>T </a:t>
            </a:r>
            <a:r>
              <a:rPr lang="en-US" altLang="en-US" sz="2400" dirty="0">
                <a:solidFill>
                  <a:srgbClr val="FF9900"/>
                </a:solidFill>
              </a:rPr>
              <a:t>= 0</a:t>
            </a:r>
            <a:endParaRPr lang="en-US" altLang="en-US" sz="2400" baseline="30000" dirty="0">
              <a:solidFill>
                <a:srgbClr val="FF9900"/>
              </a:solidFill>
              <a:latin typeface="Vijaya" panose="020B0604020202020204" pitchFamily="34" charset="0"/>
              <a:cs typeface="Vijaya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 flipV="1">
            <a:off x="1661091" y="3319749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V="1">
            <a:off x="1661091" y="579120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V="1">
            <a:off x="1661091" y="525780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V="1">
            <a:off x="1661091" y="479042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1661091" y="434340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 flipV="1">
            <a:off x="1661091" y="395222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/>
          <p:nvPr/>
        </p:nvCxnSpPr>
        <p:spPr bwMode="auto">
          <a:xfrm flipV="1">
            <a:off x="1661091" y="3657600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/>
          <p:nvPr/>
        </p:nvCxnSpPr>
        <p:spPr bwMode="auto">
          <a:xfrm flipV="1">
            <a:off x="1661091" y="3538169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" name="Rectangle 22"/>
          <p:cNvSpPr/>
          <p:nvPr/>
        </p:nvSpPr>
        <p:spPr>
          <a:xfrm>
            <a:off x="228600" y="2600980"/>
            <a:ext cx="26997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t+1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</a:t>
            </a:r>
            <a:r>
              <a:rPr lang="en-US" altLang="en-US" dirty="0">
                <a:solidFill>
                  <a:srgbClr val="FFFFFF"/>
                </a:solidFill>
              </a:rPr>
              <a:t> 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cxnSp>
        <p:nvCxnSpPr>
          <p:cNvPr id="28" name="Straight Connector 27"/>
          <p:cNvCxnSpPr/>
          <p:nvPr/>
        </p:nvCxnSpPr>
        <p:spPr bwMode="auto">
          <a:xfrm flipV="1">
            <a:off x="1661091" y="3451871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1665383" y="3385851"/>
            <a:ext cx="6400800" cy="1018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le 36"/>
          <p:cNvSpPr/>
          <p:nvPr/>
        </p:nvSpPr>
        <p:spPr>
          <a:xfrm>
            <a:off x="2286000" y="3796605"/>
            <a:ext cx="6253443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End game: 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2</a:t>
            </a:r>
            <a:r>
              <a:rPr lang="en-US" altLang="en-US" dirty="0">
                <a:solidFill>
                  <a:srgbClr val="FFFFFF"/>
                </a:solidFill>
              </a:rPr>
              <a:t>,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4</a:t>
            </a:r>
            <a:r>
              <a:rPr lang="en-US" altLang="en-US" dirty="0">
                <a:solidFill>
                  <a:srgbClr val="FFFFFF"/>
                </a:solidFill>
              </a:rPr>
              <a:t>,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8</a:t>
            </a:r>
            <a:r>
              <a:rPr lang="en-US" altLang="en-US" dirty="0">
                <a:solidFill>
                  <a:srgbClr val="FFFFFF"/>
                </a:solidFill>
              </a:rPr>
              <a:t>,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16</a:t>
            </a:r>
            <a:r>
              <a:rPr lang="en-US" altLang="en-US" dirty="0">
                <a:solidFill>
                  <a:srgbClr val="FFFFFF"/>
                </a:solidFill>
              </a:rPr>
              <a:t>, …. ?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All flows are integers. 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Hence, decreasing R</a:t>
            </a:r>
            <a:r>
              <a:rPr lang="en-US" altLang="en-US" baseline="-25000" dirty="0">
                <a:solidFill>
                  <a:srgbClr val="FFFFFF"/>
                </a:solidFill>
              </a:rPr>
              <a:t>T 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&lt;</a:t>
            </a:r>
            <a:r>
              <a:rPr lang="en-US" altLang="en-US" dirty="0">
                <a:solidFill>
                  <a:srgbClr val="FFFFFF"/>
                </a:solidFill>
              </a:rPr>
              <a:t> 1 is good enough.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7075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23" name="Rectangle 22"/>
          <p:cNvSpPr/>
          <p:nvPr/>
        </p:nvSpPr>
        <p:spPr>
          <a:xfrm>
            <a:off x="228600" y="848380"/>
            <a:ext cx="26997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t+1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 </a:t>
            </a:r>
            <a:r>
              <a:rPr lang="en-US" altLang="en-US" dirty="0">
                <a:solidFill>
                  <a:srgbClr val="FFFFFF"/>
                </a:solidFill>
              </a:rPr>
              <a:t> 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 </a:t>
            </a:r>
            <a:r>
              <a:rPr lang="en-US" altLang="en-US" dirty="0" err="1">
                <a:solidFill>
                  <a:srgbClr val="FFFFFF"/>
                </a:solidFill>
              </a:rPr>
              <a:t>R</a:t>
            </a:r>
            <a:r>
              <a:rPr lang="en-US" altLang="en-US" baseline="-25000" dirty="0" err="1">
                <a:solidFill>
                  <a:srgbClr val="FFFFFF"/>
                </a:solidFill>
              </a:rPr>
              <a:t>t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370902" y="1414749"/>
            <a:ext cx="85933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T  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≤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3048000" y="1436783"/>
            <a:ext cx="6559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&lt; 1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240315" y="1412239"/>
            <a:ext cx="195970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506536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5" grpId="0"/>
      <p:bldP spid="3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23" name="Text Box 3"/>
          <p:cNvSpPr txBox="1">
            <a:spLocks noChangeArrowheads="1"/>
          </p:cNvSpPr>
          <p:nvPr/>
        </p:nvSpPr>
        <p:spPr bwMode="auto">
          <a:xfrm>
            <a:off x="0" y="381000"/>
            <a:ext cx="9372600" cy="371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Value of Solution: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Flow from </a:t>
            </a:r>
            <a:r>
              <a:rPr lang="en-US" altLang="en-US" sz="3200" i="1"/>
              <a:t>s</a:t>
            </a:r>
            <a:r>
              <a:rPr lang="en-US" altLang="en-US" sz="3200"/>
              <a:t> into the network</a:t>
            </a:r>
          </a:p>
          <a:p>
            <a:pPr lvl="1" eaLnBrk="1" hangingPunct="1">
              <a:buFontTx/>
              <a:buNone/>
            </a:pPr>
            <a:r>
              <a:rPr lang="en-US" altLang="en-US" sz="3200"/>
              <a:t>        minus flow from the network back into </a:t>
            </a:r>
            <a:r>
              <a:rPr lang="en-US" altLang="en-US" sz="3200" i="1"/>
              <a:t>s</a:t>
            </a:r>
            <a:r>
              <a:rPr lang="en-US" altLang="en-US" sz="3200"/>
              <a:t>.</a:t>
            </a:r>
          </a:p>
          <a:p>
            <a:pPr lvl="1" eaLnBrk="1" hangingPunct="1">
              <a:buFontTx/>
              <a:buNone/>
            </a:pPr>
            <a:r>
              <a:rPr lang="en-US" altLang="en-US" sz="3200"/>
              <a:t>         rate(</a:t>
            </a:r>
            <a:r>
              <a:rPr lang="en-US" altLang="en-US" sz="3200" i="1"/>
              <a:t>F</a:t>
            </a:r>
            <a:r>
              <a:rPr lang="en-US" altLang="en-US" sz="3200"/>
              <a:t>) =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u</a:t>
            </a:r>
            <a:r>
              <a:rPr lang="en-US" altLang="en-US" sz="3000" i="1"/>
              <a:t> 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s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  <a:p>
            <a:pPr lvl="1" eaLnBrk="1" hangingPunct="1">
              <a:buFontTx/>
              <a:buNone/>
            </a:pPr>
            <a:r>
              <a:rPr lang="en-US" altLang="en-US" sz="3000"/>
              <a:t>                      = flow from network into </a:t>
            </a:r>
            <a:r>
              <a:rPr lang="en-US" altLang="en-US" sz="3000" i="1"/>
              <a:t>t</a:t>
            </a:r>
            <a:r>
              <a:rPr lang="en-US" altLang="en-US" sz="3000"/>
              <a:t> </a:t>
            </a:r>
          </a:p>
          <a:p>
            <a:pPr lvl="1" eaLnBrk="1" hangingPunct="1">
              <a:buFontTx/>
              <a:buNone/>
            </a:pPr>
            <a:r>
              <a:rPr lang="en-US" altLang="en-US" sz="3000"/>
              <a:t>                         minus flow back in.</a:t>
            </a:r>
          </a:p>
          <a:p>
            <a:pPr lvl="1" eaLnBrk="1" hangingPunct="1">
              <a:buFontTx/>
              <a:buNone/>
            </a:pPr>
            <a:r>
              <a:rPr lang="en-US" altLang="en-US" sz="3000"/>
              <a:t>                      =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u 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t</a:t>
            </a:r>
            <a:r>
              <a:rPr lang="en-US" altLang="en-US" sz="3000" baseline="-25000"/>
              <a:t>&gt;</a:t>
            </a:r>
            <a:r>
              <a:rPr lang="en-US" altLang="en-US" sz="3000"/>
              <a:t> -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v 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t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  <a:p>
            <a:pPr lvl="1" eaLnBrk="1" hangingPunct="1">
              <a:buFontTx/>
              <a:buNone/>
            </a:pPr>
            <a:endParaRPr lang="en-US" altLang="en-US" sz="3000" baseline="-25000"/>
          </a:p>
        </p:txBody>
      </p:sp>
      <p:sp>
        <p:nvSpPr>
          <p:cNvPr id="14340" name="Line 5"/>
          <p:cNvSpPr>
            <a:spLocks noChangeShapeType="1"/>
          </p:cNvSpPr>
          <p:nvPr/>
        </p:nvSpPr>
        <p:spPr bwMode="auto">
          <a:xfrm>
            <a:off x="4140200" y="4267200"/>
            <a:ext cx="0" cy="45720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533400" y="4278313"/>
            <a:ext cx="2590800" cy="1970087"/>
            <a:chOff x="288" y="2448"/>
            <a:chExt cx="1632" cy="1241"/>
          </a:xfrm>
        </p:grpSpPr>
        <p:grpSp>
          <p:nvGrpSpPr>
            <p:cNvPr id="14370" name="Group 9"/>
            <p:cNvGrpSpPr>
              <a:grpSpLocks/>
            </p:cNvGrpSpPr>
            <p:nvPr/>
          </p:nvGrpSpPr>
          <p:grpSpPr bwMode="auto">
            <a:xfrm flipH="1">
              <a:off x="432" y="2448"/>
              <a:ext cx="1488" cy="1241"/>
              <a:chOff x="192" y="2736"/>
              <a:chExt cx="1488" cy="1241"/>
            </a:xfrm>
          </p:grpSpPr>
          <p:sp>
            <p:nvSpPr>
              <p:cNvPr id="14373" name="AutoShape 10"/>
              <p:cNvSpPr>
                <a:spLocks noChangeAspect="1" noChangeArrowheads="1" noTextEdit="1"/>
              </p:cNvSpPr>
              <p:nvPr/>
            </p:nvSpPr>
            <p:spPr bwMode="auto">
              <a:xfrm>
                <a:off x="192" y="2736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4" name="Freeform 11"/>
              <p:cNvSpPr>
                <a:spLocks/>
              </p:cNvSpPr>
              <p:nvPr/>
            </p:nvSpPr>
            <p:spPr bwMode="auto">
              <a:xfrm>
                <a:off x="207" y="2747"/>
                <a:ext cx="1462" cy="1157"/>
              </a:xfrm>
              <a:custGeom>
                <a:avLst/>
                <a:gdLst>
                  <a:gd name="T0" fmla="*/ 4 w 2924"/>
                  <a:gd name="T1" fmla="*/ 1 h 2314"/>
                  <a:gd name="T2" fmla="*/ 4 w 2924"/>
                  <a:gd name="T3" fmla="*/ 1 h 2314"/>
                  <a:gd name="T4" fmla="*/ 3 w 2924"/>
                  <a:gd name="T5" fmla="*/ 1 h 2314"/>
                  <a:gd name="T6" fmla="*/ 3 w 2924"/>
                  <a:gd name="T7" fmla="*/ 1 h 2314"/>
                  <a:gd name="T8" fmla="*/ 3 w 2924"/>
                  <a:gd name="T9" fmla="*/ 1 h 2314"/>
                  <a:gd name="T10" fmla="*/ 2 w 2924"/>
                  <a:gd name="T11" fmla="*/ 1 h 2314"/>
                  <a:gd name="T12" fmla="*/ 2 w 2924"/>
                  <a:gd name="T13" fmla="*/ 1 h 2314"/>
                  <a:gd name="T14" fmla="*/ 1 w 2924"/>
                  <a:gd name="T15" fmla="*/ 1 h 2314"/>
                  <a:gd name="T16" fmla="*/ 1 w 2924"/>
                  <a:gd name="T17" fmla="*/ 1 h 2314"/>
                  <a:gd name="T18" fmla="*/ 1 w 2924"/>
                  <a:gd name="T19" fmla="*/ 2 h 2314"/>
                  <a:gd name="T20" fmla="*/ 1 w 2924"/>
                  <a:gd name="T21" fmla="*/ 2 h 2314"/>
                  <a:gd name="T22" fmla="*/ 1 w 2924"/>
                  <a:gd name="T23" fmla="*/ 3 h 2314"/>
                  <a:gd name="T24" fmla="*/ 1 w 2924"/>
                  <a:gd name="T25" fmla="*/ 3 h 2314"/>
                  <a:gd name="T26" fmla="*/ 1 w 2924"/>
                  <a:gd name="T27" fmla="*/ 3 h 2314"/>
                  <a:gd name="T28" fmla="*/ 1 w 2924"/>
                  <a:gd name="T29" fmla="*/ 4 h 2314"/>
                  <a:gd name="T30" fmla="*/ 1 w 2924"/>
                  <a:gd name="T31" fmla="*/ 5 h 2314"/>
                  <a:gd name="T32" fmla="*/ 1 w 2924"/>
                  <a:gd name="T33" fmla="*/ 5 h 2314"/>
                  <a:gd name="T34" fmla="*/ 1 w 2924"/>
                  <a:gd name="T35" fmla="*/ 5 h 2314"/>
                  <a:gd name="T36" fmla="*/ 1 w 2924"/>
                  <a:gd name="T37" fmla="*/ 6 h 2314"/>
                  <a:gd name="T38" fmla="*/ 1 w 2924"/>
                  <a:gd name="T39" fmla="*/ 7 h 2314"/>
                  <a:gd name="T40" fmla="*/ 1 w 2924"/>
                  <a:gd name="T41" fmla="*/ 7 h 2314"/>
                  <a:gd name="T42" fmla="*/ 1 w 2924"/>
                  <a:gd name="T43" fmla="*/ 8 h 2314"/>
                  <a:gd name="T44" fmla="*/ 1 w 2924"/>
                  <a:gd name="T45" fmla="*/ 9 h 2314"/>
                  <a:gd name="T46" fmla="*/ 2 w 2924"/>
                  <a:gd name="T47" fmla="*/ 9 h 2314"/>
                  <a:gd name="T48" fmla="*/ 2 w 2924"/>
                  <a:gd name="T49" fmla="*/ 9 h 2314"/>
                  <a:gd name="T50" fmla="*/ 3 w 2924"/>
                  <a:gd name="T51" fmla="*/ 9 h 2314"/>
                  <a:gd name="T52" fmla="*/ 3 w 2924"/>
                  <a:gd name="T53" fmla="*/ 9 h 2314"/>
                  <a:gd name="T54" fmla="*/ 3 w 2924"/>
                  <a:gd name="T55" fmla="*/ 9 h 2314"/>
                  <a:gd name="T56" fmla="*/ 5 w 2924"/>
                  <a:gd name="T57" fmla="*/ 9 h 2314"/>
                  <a:gd name="T58" fmla="*/ 6 w 2924"/>
                  <a:gd name="T59" fmla="*/ 9 h 2314"/>
                  <a:gd name="T60" fmla="*/ 6 w 2924"/>
                  <a:gd name="T61" fmla="*/ 9 h 2314"/>
                  <a:gd name="T62" fmla="*/ 7 w 2924"/>
                  <a:gd name="T63" fmla="*/ 9 h 2314"/>
                  <a:gd name="T64" fmla="*/ 8 w 2924"/>
                  <a:gd name="T65" fmla="*/ 9 h 2314"/>
                  <a:gd name="T66" fmla="*/ 9 w 2924"/>
                  <a:gd name="T67" fmla="*/ 9 h 2314"/>
                  <a:gd name="T68" fmla="*/ 9 w 2924"/>
                  <a:gd name="T69" fmla="*/ 9 h 2314"/>
                  <a:gd name="T70" fmla="*/ 10 w 2924"/>
                  <a:gd name="T71" fmla="*/ 9 h 2314"/>
                  <a:gd name="T72" fmla="*/ 11 w 2924"/>
                  <a:gd name="T73" fmla="*/ 9 h 2314"/>
                  <a:gd name="T74" fmla="*/ 11 w 2924"/>
                  <a:gd name="T75" fmla="*/ 9 h 2314"/>
                  <a:gd name="T76" fmla="*/ 11 w 2924"/>
                  <a:gd name="T77" fmla="*/ 9 h 2314"/>
                  <a:gd name="T78" fmla="*/ 11 w 2924"/>
                  <a:gd name="T79" fmla="*/ 8 h 2314"/>
                  <a:gd name="T80" fmla="*/ 11 w 2924"/>
                  <a:gd name="T81" fmla="*/ 7 h 2314"/>
                  <a:gd name="T82" fmla="*/ 11 w 2924"/>
                  <a:gd name="T83" fmla="*/ 7 h 2314"/>
                  <a:gd name="T84" fmla="*/ 12 w 2924"/>
                  <a:gd name="T85" fmla="*/ 7 h 2314"/>
                  <a:gd name="T86" fmla="*/ 12 w 2924"/>
                  <a:gd name="T87" fmla="*/ 7 h 2314"/>
                  <a:gd name="T88" fmla="*/ 12 w 2924"/>
                  <a:gd name="T89" fmla="*/ 6 h 2314"/>
                  <a:gd name="T90" fmla="*/ 12 w 2924"/>
                  <a:gd name="T91" fmla="*/ 5 h 2314"/>
                  <a:gd name="T92" fmla="*/ 12 w 2924"/>
                  <a:gd name="T93" fmla="*/ 5 h 2314"/>
                  <a:gd name="T94" fmla="*/ 12 w 2924"/>
                  <a:gd name="T95" fmla="*/ 5 h 2314"/>
                  <a:gd name="T96" fmla="*/ 11 w 2924"/>
                  <a:gd name="T97" fmla="*/ 4 h 2314"/>
                  <a:gd name="T98" fmla="*/ 11 w 2924"/>
                  <a:gd name="T99" fmla="*/ 3 h 2314"/>
                  <a:gd name="T100" fmla="*/ 10 w 2924"/>
                  <a:gd name="T101" fmla="*/ 3 h 2314"/>
                  <a:gd name="T102" fmla="*/ 9 w 2924"/>
                  <a:gd name="T103" fmla="*/ 3 h 2314"/>
                  <a:gd name="T104" fmla="*/ 8 w 2924"/>
                  <a:gd name="T105" fmla="*/ 3 h 2314"/>
                  <a:gd name="T106" fmla="*/ 7 w 2924"/>
                  <a:gd name="T107" fmla="*/ 3 h 2314"/>
                  <a:gd name="T108" fmla="*/ 7 w 2924"/>
                  <a:gd name="T109" fmla="*/ 3 h 2314"/>
                  <a:gd name="T110" fmla="*/ 7 w 2924"/>
                  <a:gd name="T111" fmla="*/ 2 h 2314"/>
                  <a:gd name="T112" fmla="*/ 6 w 2924"/>
                  <a:gd name="T113" fmla="*/ 2 h 2314"/>
                  <a:gd name="T114" fmla="*/ 6 w 2924"/>
                  <a:gd name="T115" fmla="*/ 1 h 2314"/>
                  <a:gd name="T116" fmla="*/ 6 w 2924"/>
                  <a:gd name="T117" fmla="*/ 1 h 2314"/>
                  <a:gd name="T118" fmla="*/ 5 w 2924"/>
                  <a:gd name="T119" fmla="*/ 1 h 2314"/>
                  <a:gd name="T120" fmla="*/ 5 w 2924"/>
                  <a:gd name="T121" fmla="*/ 1 h 2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24"/>
                  <a:gd name="T184" fmla="*/ 0 h 2314"/>
                  <a:gd name="T185" fmla="*/ 2924 w 2924"/>
                  <a:gd name="T186" fmla="*/ 2314 h 2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24" h="2314">
                    <a:moveTo>
                      <a:pt x="1167" y="80"/>
                    </a:moveTo>
                    <a:lnTo>
                      <a:pt x="1111" y="69"/>
                    </a:lnTo>
                    <a:lnTo>
                      <a:pt x="1064" y="58"/>
                    </a:lnTo>
                    <a:lnTo>
                      <a:pt x="1024" y="47"/>
                    </a:lnTo>
                    <a:lnTo>
                      <a:pt x="993" y="38"/>
                    </a:lnTo>
                    <a:lnTo>
                      <a:pt x="964" y="29"/>
                    </a:lnTo>
                    <a:lnTo>
                      <a:pt x="943" y="22"/>
                    </a:lnTo>
                    <a:lnTo>
                      <a:pt x="925" y="14"/>
                    </a:lnTo>
                    <a:lnTo>
                      <a:pt x="911" y="11"/>
                    </a:lnTo>
                    <a:lnTo>
                      <a:pt x="898" y="6"/>
                    </a:lnTo>
                    <a:lnTo>
                      <a:pt x="885" y="2"/>
                    </a:lnTo>
                    <a:lnTo>
                      <a:pt x="873" y="0"/>
                    </a:lnTo>
                    <a:lnTo>
                      <a:pt x="862" y="0"/>
                    </a:lnTo>
                    <a:lnTo>
                      <a:pt x="848" y="0"/>
                    </a:lnTo>
                    <a:lnTo>
                      <a:pt x="831" y="1"/>
                    </a:lnTo>
                    <a:lnTo>
                      <a:pt x="811" y="5"/>
                    </a:lnTo>
                    <a:lnTo>
                      <a:pt x="788" y="11"/>
                    </a:lnTo>
                    <a:lnTo>
                      <a:pt x="759" y="14"/>
                    </a:lnTo>
                    <a:lnTo>
                      <a:pt x="733" y="19"/>
                    </a:lnTo>
                    <a:lnTo>
                      <a:pt x="706" y="21"/>
                    </a:lnTo>
                    <a:lnTo>
                      <a:pt x="680" y="23"/>
                    </a:lnTo>
                    <a:lnTo>
                      <a:pt x="653" y="24"/>
                    </a:lnTo>
                    <a:lnTo>
                      <a:pt x="628" y="26"/>
                    </a:lnTo>
                    <a:lnTo>
                      <a:pt x="601" y="28"/>
                    </a:lnTo>
                    <a:lnTo>
                      <a:pt x="576" y="31"/>
                    </a:lnTo>
                    <a:lnTo>
                      <a:pt x="550" y="33"/>
                    </a:lnTo>
                    <a:lnTo>
                      <a:pt x="525" y="38"/>
                    </a:lnTo>
                    <a:lnTo>
                      <a:pt x="500" y="43"/>
                    </a:lnTo>
                    <a:lnTo>
                      <a:pt x="474" y="51"/>
                    </a:lnTo>
                    <a:lnTo>
                      <a:pt x="449" y="60"/>
                    </a:lnTo>
                    <a:lnTo>
                      <a:pt x="423" y="72"/>
                    </a:lnTo>
                    <a:lnTo>
                      <a:pt x="398" y="87"/>
                    </a:lnTo>
                    <a:lnTo>
                      <a:pt x="372" y="105"/>
                    </a:lnTo>
                    <a:lnTo>
                      <a:pt x="346" y="124"/>
                    </a:lnTo>
                    <a:lnTo>
                      <a:pt x="324" y="142"/>
                    </a:lnTo>
                    <a:lnTo>
                      <a:pt x="301" y="159"/>
                    </a:lnTo>
                    <a:lnTo>
                      <a:pt x="281" y="177"/>
                    </a:lnTo>
                    <a:lnTo>
                      <a:pt x="262" y="194"/>
                    </a:lnTo>
                    <a:lnTo>
                      <a:pt x="244" y="210"/>
                    </a:lnTo>
                    <a:lnTo>
                      <a:pt x="230" y="228"/>
                    </a:lnTo>
                    <a:lnTo>
                      <a:pt x="217" y="244"/>
                    </a:lnTo>
                    <a:lnTo>
                      <a:pt x="203" y="261"/>
                    </a:lnTo>
                    <a:lnTo>
                      <a:pt x="194" y="278"/>
                    </a:lnTo>
                    <a:lnTo>
                      <a:pt x="186" y="294"/>
                    </a:lnTo>
                    <a:lnTo>
                      <a:pt x="180" y="312"/>
                    </a:lnTo>
                    <a:lnTo>
                      <a:pt x="175" y="331"/>
                    </a:lnTo>
                    <a:lnTo>
                      <a:pt x="173" y="348"/>
                    </a:lnTo>
                    <a:lnTo>
                      <a:pt x="173" y="368"/>
                    </a:lnTo>
                    <a:lnTo>
                      <a:pt x="176" y="389"/>
                    </a:lnTo>
                    <a:lnTo>
                      <a:pt x="176" y="407"/>
                    </a:lnTo>
                    <a:lnTo>
                      <a:pt x="173" y="426"/>
                    </a:lnTo>
                    <a:lnTo>
                      <a:pt x="167" y="441"/>
                    </a:lnTo>
                    <a:lnTo>
                      <a:pt x="158" y="458"/>
                    </a:lnTo>
                    <a:lnTo>
                      <a:pt x="146" y="473"/>
                    </a:lnTo>
                    <a:lnTo>
                      <a:pt x="133" y="488"/>
                    </a:lnTo>
                    <a:lnTo>
                      <a:pt x="118" y="502"/>
                    </a:lnTo>
                    <a:lnTo>
                      <a:pt x="104" y="519"/>
                    </a:lnTo>
                    <a:lnTo>
                      <a:pt x="86" y="533"/>
                    </a:lnTo>
                    <a:lnTo>
                      <a:pt x="72" y="552"/>
                    </a:lnTo>
                    <a:lnTo>
                      <a:pt x="56" y="569"/>
                    </a:lnTo>
                    <a:lnTo>
                      <a:pt x="42" y="592"/>
                    </a:lnTo>
                    <a:lnTo>
                      <a:pt x="29" y="614"/>
                    </a:lnTo>
                    <a:lnTo>
                      <a:pt x="18" y="640"/>
                    </a:lnTo>
                    <a:lnTo>
                      <a:pt x="10" y="670"/>
                    </a:lnTo>
                    <a:lnTo>
                      <a:pt x="4" y="703"/>
                    </a:lnTo>
                    <a:lnTo>
                      <a:pt x="1" y="735"/>
                    </a:lnTo>
                    <a:lnTo>
                      <a:pt x="0" y="768"/>
                    </a:lnTo>
                    <a:lnTo>
                      <a:pt x="1" y="799"/>
                    </a:lnTo>
                    <a:lnTo>
                      <a:pt x="4" y="833"/>
                    </a:lnTo>
                    <a:lnTo>
                      <a:pt x="8" y="861"/>
                    </a:lnTo>
                    <a:lnTo>
                      <a:pt x="14" y="891"/>
                    </a:lnTo>
                    <a:lnTo>
                      <a:pt x="20" y="918"/>
                    </a:lnTo>
                    <a:lnTo>
                      <a:pt x="27" y="946"/>
                    </a:lnTo>
                    <a:lnTo>
                      <a:pt x="34" y="971"/>
                    </a:lnTo>
                    <a:lnTo>
                      <a:pt x="42" y="996"/>
                    </a:lnTo>
                    <a:lnTo>
                      <a:pt x="48" y="1018"/>
                    </a:lnTo>
                    <a:lnTo>
                      <a:pt x="56" y="1042"/>
                    </a:lnTo>
                    <a:lnTo>
                      <a:pt x="61" y="1061"/>
                    </a:lnTo>
                    <a:lnTo>
                      <a:pt x="66" y="1081"/>
                    </a:lnTo>
                    <a:lnTo>
                      <a:pt x="71" y="1100"/>
                    </a:lnTo>
                    <a:lnTo>
                      <a:pt x="73" y="1118"/>
                    </a:lnTo>
                    <a:lnTo>
                      <a:pt x="73" y="1134"/>
                    </a:lnTo>
                    <a:lnTo>
                      <a:pt x="72" y="1155"/>
                    </a:lnTo>
                    <a:lnTo>
                      <a:pt x="71" y="1178"/>
                    </a:lnTo>
                    <a:lnTo>
                      <a:pt x="68" y="1203"/>
                    </a:lnTo>
                    <a:lnTo>
                      <a:pt x="63" y="1227"/>
                    </a:lnTo>
                    <a:lnTo>
                      <a:pt x="60" y="1256"/>
                    </a:lnTo>
                    <a:lnTo>
                      <a:pt x="54" y="1286"/>
                    </a:lnTo>
                    <a:lnTo>
                      <a:pt x="50" y="1319"/>
                    </a:lnTo>
                    <a:lnTo>
                      <a:pt x="44" y="1351"/>
                    </a:lnTo>
                    <a:lnTo>
                      <a:pt x="39" y="1384"/>
                    </a:lnTo>
                    <a:lnTo>
                      <a:pt x="33" y="1420"/>
                    </a:lnTo>
                    <a:lnTo>
                      <a:pt x="29" y="1456"/>
                    </a:lnTo>
                    <a:lnTo>
                      <a:pt x="24" y="1493"/>
                    </a:lnTo>
                    <a:lnTo>
                      <a:pt x="21" y="1529"/>
                    </a:lnTo>
                    <a:lnTo>
                      <a:pt x="18" y="1567"/>
                    </a:lnTo>
                    <a:lnTo>
                      <a:pt x="16" y="1607"/>
                    </a:lnTo>
                    <a:lnTo>
                      <a:pt x="15" y="1644"/>
                    </a:lnTo>
                    <a:lnTo>
                      <a:pt x="19" y="1681"/>
                    </a:lnTo>
                    <a:lnTo>
                      <a:pt x="24" y="1717"/>
                    </a:lnTo>
                    <a:lnTo>
                      <a:pt x="32" y="1755"/>
                    </a:lnTo>
                    <a:lnTo>
                      <a:pt x="40" y="1789"/>
                    </a:lnTo>
                    <a:lnTo>
                      <a:pt x="52" y="1823"/>
                    </a:lnTo>
                    <a:lnTo>
                      <a:pt x="64" y="1855"/>
                    </a:lnTo>
                    <a:lnTo>
                      <a:pt x="77" y="1887"/>
                    </a:lnTo>
                    <a:lnTo>
                      <a:pt x="89" y="1915"/>
                    </a:lnTo>
                    <a:lnTo>
                      <a:pt x="103" y="1943"/>
                    </a:lnTo>
                    <a:lnTo>
                      <a:pt x="115" y="1967"/>
                    </a:lnTo>
                    <a:lnTo>
                      <a:pt x="128" y="1991"/>
                    </a:lnTo>
                    <a:lnTo>
                      <a:pt x="138" y="2011"/>
                    </a:lnTo>
                    <a:lnTo>
                      <a:pt x="147" y="2029"/>
                    </a:lnTo>
                    <a:lnTo>
                      <a:pt x="155" y="2045"/>
                    </a:lnTo>
                    <a:lnTo>
                      <a:pt x="161" y="2059"/>
                    </a:lnTo>
                    <a:lnTo>
                      <a:pt x="166" y="2068"/>
                    </a:lnTo>
                    <a:lnTo>
                      <a:pt x="178" y="2076"/>
                    </a:lnTo>
                    <a:lnTo>
                      <a:pt x="193" y="2084"/>
                    </a:lnTo>
                    <a:lnTo>
                      <a:pt x="212" y="2093"/>
                    </a:lnTo>
                    <a:lnTo>
                      <a:pt x="233" y="2097"/>
                    </a:lnTo>
                    <a:lnTo>
                      <a:pt x="257" y="2104"/>
                    </a:lnTo>
                    <a:lnTo>
                      <a:pt x="284" y="2107"/>
                    </a:lnTo>
                    <a:lnTo>
                      <a:pt x="312" y="2112"/>
                    </a:lnTo>
                    <a:lnTo>
                      <a:pt x="339" y="2114"/>
                    </a:lnTo>
                    <a:lnTo>
                      <a:pt x="369" y="2117"/>
                    </a:lnTo>
                    <a:lnTo>
                      <a:pt x="397" y="2118"/>
                    </a:lnTo>
                    <a:lnTo>
                      <a:pt x="425" y="2119"/>
                    </a:lnTo>
                    <a:lnTo>
                      <a:pt x="451" y="2121"/>
                    </a:lnTo>
                    <a:lnTo>
                      <a:pt x="475" y="2122"/>
                    </a:lnTo>
                    <a:lnTo>
                      <a:pt x="497" y="2122"/>
                    </a:lnTo>
                    <a:lnTo>
                      <a:pt x="517" y="2123"/>
                    </a:lnTo>
                    <a:lnTo>
                      <a:pt x="535" y="2124"/>
                    </a:lnTo>
                    <a:lnTo>
                      <a:pt x="556" y="2131"/>
                    </a:lnTo>
                    <a:lnTo>
                      <a:pt x="579" y="2139"/>
                    </a:lnTo>
                    <a:lnTo>
                      <a:pt x="605" y="2152"/>
                    </a:lnTo>
                    <a:lnTo>
                      <a:pt x="631" y="2164"/>
                    </a:lnTo>
                    <a:lnTo>
                      <a:pt x="661" y="2179"/>
                    </a:lnTo>
                    <a:lnTo>
                      <a:pt x="692" y="2196"/>
                    </a:lnTo>
                    <a:lnTo>
                      <a:pt x="726" y="2212"/>
                    </a:lnTo>
                    <a:lnTo>
                      <a:pt x="762" y="2228"/>
                    </a:lnTo>
                    <a:lnTo>
                      <a:pt x="800" y="2243"/>
                    </a:lnTo>
                    <a:lnTo>
                      <a:pt x="839" y="2258"/>
                    </a:lnTo>
                    <a:lnTo>
                      <a:pt x="883" y="2270"/>
                    </a:lnTo>
                    <a:lnTo>
                      <a:pt x="927" y="2280"/>
                    </a:lnTo>
                    <a:lnTo>
                      <a:pt x="975" y="2288"/>
                    </a:lnTo>
                    <a:lnTo>
                      <a:pt x="1024" y="2291"/>
                    </a:lnTo>
                    <a:lnTo>
                      <a:pt x="1078" y="2292"/>
                    </a:lnTo>
                    <a:lnTo>
                      <a:pt x="1127" y="2285"/>
                    </a:lnTo>
                    <a:lnTo>
                      <a:pt x="1174" y="2278"/>
                    </a:lnTo>
                    <a:lnTo>
                      <a:pt x="1217" y="2267"/>
                    </a:lnTo>
                    <a:lnTo>
                      <a:pt x="1258" y="2255"/>
                    </a:lnTo>
                    <a:lnTo>
                      <a:pt x="1293" y="2241"/>
                    </a:lnTo>
                    <a:lnTo>
                      <a:pt x="1330" y="2227"/>
                    </a:lnTo>
                    <a:lnTo>
                      <a:pt x="1365" y="2212"/>
                    </a:lnTo>
                    <a:lnTo>
                      <a:pt x="1401" y="2201"/>
                    </a:lnTo>
                    <a:lnTo>
                      <a:pt x="1434" y="2190"/>
                    </a:lnTo>
                    <a:lnTo>
                      <a:pt x="1470" y="2183"/>
                    </a:lnTo>
                    <a:lnTo>
                      <a:pt x="1507" y="2178"/>
                    </a:lnTo>
                    <a:lnTo>
                      <a:pt x="1546" y="2178"/>
                    </a:lnTo>
                    <a:lnTo>
                      <a:pt x="1590" y="2183"/>
                    </a:lnTo>
                    <a:lnTo>
                      <a:pt x="1635" y="2192"/>
                    </a:lnTo>
                    <a:lnTo>
                      <a:pt x="1685" y="2209"/>
                    </a:lnTo>
                    <a:lnTo>
                      <a:pt x="1740" y="2233"/>
                    </a:lnTo>
                    <a:lnTo>
                      <a:pt x="1794" y="2258"/>
                    </a:lnTo>
                    <a:lnTo>
                      <a:pt x="1843" y="2276"/>
                    </a:lnTo>
                    <a:lnTo>
                      <a:pt x="1887" y="2291"/>
                    </a:lnTo>
                    <a:lnTo>
                      <a:pt x="1928" y="2303"/>
                    </a:lnTo>
                    <a:lnTo>
                      <a:pt x="1965" y="2310"/>
                    </a:lnTo>
                    <a:lnTo>
                      <a:pt x="2001" y="2314"/>
                    </a:lnTo>
                    <a:lnTo>
                      <a:pt x="2033" y="2314"/>
                    </a:lnTo>
                    <a:lnTo>
                      <a:pt x="2066" y="2314"/>
                    </a:lnTo>
                    <a:lnTo>
                      <a:pt x="2096" y="2309"/>
                    </a:lnTo>
                    <a:lnTo>
                      <a:pt x="2128" y="2304"/>
                    </a:lnTo>
                    <a:lnTo>
                      <a:pt x="2161" y="2295"/>
                    </a:lnTo>
                    <a:lnTo>
                      <a:pt x="2196" y="2288"/>
                    </a:lnTo>
                    <a:lnTo>
                      <a:pt x="2232" y="2279"/>
                    </a:lnTo>
                    <a:lnTo>
                      <a:pt x="2273" y="2270"/>
                    </a:lnTo>
                    <a:lnTo>
                      <a:pt x="2315" y="2260"/>
                    </a:lnTo>
                    <a:lnTo>
                      <a:pt x="2365" y="2253"/>
                    </a:lnTo>
                    <a:lnTo>
                      <a:pt x="2412" y="2247"/>
                    </a:lnTo>
                    <a:lnTo>
                      <a:pt x="2456" y="2242"/>
                    </a:lnTo>
                    <a:lnTo>
                      <a:pt x="2496" y="2240"/>
                    </a:lnTo>
                    <a:lnTo>
                      <a:pt x="2534" y="2241"/>
                    </a:lnTo>
                    <a:lnTo>
                      <a:pt x="2565" y="2241"/>
                    </a:lnTo>
                    <a:lnTo>
                      <a:pt x="2594" y="2244"/>
                    </a:lnTo>
                    <a:lnTo>
                      <a:pt x="2620" y="2246"/>
                    </a:lnTo>
                    <a:lnTo>
                      <a:pt x="2642" y="2247"/>
                    </a:lnTo>
                    <a:lnTo>
                      <a:pt x="2661" y="2247"/>
                    </a:lnTo>
                    <a:lnTo>
                      <a:pt x="2676" y="2243"/>
                    </a:lnTo>
                    <a:lnTo>
                      <a:pt x="2690" y="2237"/>
                    </a:lnTo>
                    <a:lnTo>
                      <a:pt x="2701" y="2230"/>
                    </a:lnTo>
                    <a:lnTo>
                      <a:pt x="2708" y="2217"/>
                    </a:lnTo>
                    <a:lnTo>
                      <a:pt x="2714" y="2200"/>
                    </a:lnTo>
                    <a:lnTo>
                      <a:pt x="2717" y="2179"/>
                    </a:lnTo>
                    <a:lnTo>
                      <a:pt x="2719" y="2154"/>
                    </a:lnTo>
                    <a:lnTo>
                      <a:pt x="2719" y="2123"/>
                    </a:lnTo>
                    <a:lnTo>
                      <a:pt x="2720" y="2096"/>
                    </a:lnTo>
                    <a:lnTo>
                      <a:pt x="2722" y="2073"/>
                    </a:lnTo>
                    <a:lnTo>
                      <a:pt x="2724" y="2050"/>
                    </a:lnTo>
                    <a:lnTo>
                      <a:pt x="2727" y="2028"/>
                    </a:lnTo>
                    <a:lnTo>
                      <a:pt x="2732" y="2009"/>
                    </a:lnTo>
                    <a:lnTo>
                      <a:pt x="2735" y="1991"/>
                    </a:lnTo>
                    <a:lnTo>
                      <a:pt x="2741" y="1975"/>
                    </a:lnTo>
                    <a:lnTo>
                      <a:pt x="2745" y="1957"/>
                    </a:lnTo>
                    <a:lnTo>
                      <a:pt x="2751" y="1943"/>
                    </a:lnTo>
                    <a:lnTo>
                      <a:pt x="2757" y="1926"/>
                    </a:lnTo>
                    <a:lnTo>
                      <a:pt x="2764" y="1911"/>
                    </a:lnTo>
                    <a:lnTo>
                      <a:pt x="2769" y="1895"/>
                    </a:lnTo>
                    <a:lnTo>
                      <a:pt x="2777" y="1880"/>
                    </a:lnTo>
                    <a:lnTo>
                      <a:pt x="2783" y="1863"/>
                    </a:lnTo>
                    <a:lnTo>
                      <a:pt x="2790" y="1846"/>
                    </a:lnTo>
                    <a:lnTo>
                      <a:pt x="2798" y="1829"/>
                    </a:lnTo>
                    <a:lnTo>
                      <a:pt x="2807" y="1813"/>
                    </a:lnTo>
                    <a:lnTo>
                      <a:pt x="2816" y="1798"/>
                    </a:lnTo>
                    <a:lnTo>
                      <a:pt x="2828" y="1783"/>
                    </a:lnTo>
                    <a:lnTo>
                      <a:pt x="2839" y="1768"/>
                    </a:lnTo>
                    <a:lnTo>
                      <a:pt x="2851" y="1754"/>
                    </a:lnTo>
                    <a:lnTo>
                      <a:pt x="2863" y="1737"/>
                    </a:lnTo>
                    <a:lnTo>
                      <a:pt x="2875" y="1723"/>
                    </a:lnTo>
                    <a:lnTo>
                      <a:pt x="2884" y="1704"/>
                    </a:lnTo>
                    <a:lnTo>
                      <a:pt x="2894" y="1686"/>
                    </a:lnTo>
                    <a:lnTo>
                      <a:pt x="2903" y="1665"/>
                    </a:lnTo>
                    <a:lnTo>
                      <a:pt x="2910" y="1643"/>
                    </a:lnTo>
                    <a:lnTo>
                      <a:pt x="2914" y="1618"/>
                    </a:lnTo>
                    <a:lnTo>
                      <a:pt x="2916" y="1590"/>
                    </a:lnTo>
                    <a:lnTo>
                      <a:pt x="2916" y="1560"/>
                    </a:lnTo>
                    <a:lnTo>
                      <a:pt x="2915" y="1527"/>
                    </a:lnTo>
                    <a:lnTo>
                      <a:pt x="2911" y="1490"/>
                    </a:lnTo>
                    <a:lnTo>
                      <a:pt x="2911" y="1457"/>
                    </a:lnTo>
                    <a:lnTo>
                      <a:pt x="2911" y="1424"/>
                    </a:lnTo>
                    <a:lnTo>
                      <a:pt x="2914" y="1392"/>
                    </a:lnTo>
                    <a:lnTo>
                      <a:pt x="2916" y="1360"/>
                    </a:lnTo>
                    <a:lnTo>
                      <a:pt x="2918" y="1331"/>
                    </a:lnTo>
                    <a:lnTo>
                      <a:pt x="2921" y="1300"/>
                    </a:lnTo>
                    <a:lnTo>
                      <a:pt x="2924" y="1274"/>
                    </a:lnTo>
                    <a:lnTo>
                      <a:pt x="2923" y="1244"/>
                    </a:lnTo>
                    <a:lnTo>
                      <a:pt x="2922" y="1216"/>
                    </a:lnTo>
                    <a:lnTo>
                      <a:pt x="2917" y="1190"/>
                    </a:lnTo>
                    <a:lnTo>
                      <a:pt x="2912" y="1163"/>
                    </a:lnTo>
                    <a:lnTo>
                      <a:pt x="2901" y="1136"/>
                    </a:lnTo>
                    <a:lnTo>
                      <a:pt x="2887" y="1111"/>
                    </a:lnTo>
                    <a:lnTo>
                      <a:pt x="2871" y="1087"/>
                    </a:lnTo>
                    <a:lnTo>
                      <a:pt x="2849" y="1063"/>
                    </a:lnTo>
                    <a:lnTo>
                      <a:pt x="2824" y="1037"/>
                    </a:lnTo>
                    <a:lnTo>
                      <a:pt x="2804" y="1015"/>
                    </a:lnTo>
                    <a:lnTo>
                      <a:pt x="2786" y="993"/>
                    </a:lnTo>
                    <a:lnTo>
                      <a:pt x="2768" y="972"/>
                    </a:lnTo>
                    <a:lnTo>
                      <a:pt x="2750" y="952"/>
                    </a:lnTo>
                    <a:lnTo>
                      <a:pt x="2734" y="935"/>
                    </a:lnTo>
                    <a:lnTo>
                      <a:pt x="2714" y="918"/>
                    </a:lnTo>
                    <a:lnTo>
                      <a:pt x="2693" y="903"/>
                    </a:lnTo>
                    <a:lnTo>
                      <a:pt x="2667" y="888"/>
                    </a:lnTo>
                    <a:lnTo>
                      <a:pt x="2641" y="875"/>
                    </a:lnTo>
                    <a:lnTo>
                      <a:pt x="2608" y="861"/>
                    </a:lnTo>
                    <a:lnTo>
                      <a:pt x="2571" y="851"/>
                    </a:lnTo>
                    <a:lnTo>
                      <a:pt x="2528" y="841"/>
                    </a:lnTo>
                    <a:lnTo>
                      <a:pt x="2478" y="834"/>
                    </a:lnTo>
                    <a:lnTo>
                      <a:pt x="2421" y="826"/>
                    </a:lnTo>
                    <a:lnTo>
                      <a:pt x="2357" y="822"/>
                    </a:lnTo>
                    <a:lnTo>
                      <a:pt x="2289" y="814"/>
                    </a:lnTo>
                    <a:lnTo>
                      <a:pt x="2231" y="807"/>
                    </a:lnTo>
                    <a:lnTo>
                      <a:pt x="2175" y="797"/>
                    </a:lnTo>
                    <a:lnTo>
                      <a:pt x="2128" y="787"/>
                    </a:lnTo>
                    <a:lnTo>
                      <a:pt x="2085" y="776"/>
                    </a:lnTo>
                    <a:lnTo>
                      <a:pt x="2047" y="764"/>
                    </a:lnTo>
                    <a:lnTo>
                      <a:pt x="2015" y="750"/>
                    </a:lnTo>
                    <a:lnTo>
                      <a:pt x="1989" y="736"/>
                    </a:lnTo>
                    <a:lnTo>
                      <a:pt x="1963" y="720"/>
                    </a:lnTo>
                    <a:lnTo>
                      <a:pt x="1943" y="705"/>
                    </a:lnTo>
                    <a:lnTo>
                      <a:pt x="1926" y="688"/>
                    </a:lnTo>
                    <a:lnTo>
                      <a:pt x="1912" y="671"/>
                    </a:lnTo>
                    <a:lnTo>
                      <a:pt x="1901" y="654"/>
                    </a:lnTo>
                    <a:lnTo>
                      <a:pt x="1894" y="636"/>
                    </a:lnTo>
                    <a:lnTo>
                      <a:pt x="1887" y="619"/>
                    </a:lnTo>
                    <a:lnTo>
                      <a:pt x="1884" y="603"/>
                    </a:lnTo>
                    <a:lnTo>
                      <a:pt x="1875" y="584"/>
                    </a:lnTo>
                    <a:lnTo>
                      <a:pt x="1860" y="568"/>
                    </a:lnTo>
                    <a:lnTo>
                      <a:pt x="1839" y="554"/>
                    </a:lnTo>
                    <a:lnTo>
                      <a:pt x="1815" y="540"/>
                    </a:lnTo>
                    <a:lnTo>
                      <a:pt x="1785" y="525"/>
                    </a:lnTo>
                    <a:lnTo>
                      <a:pt x="1753" y="512"/>
                    </a:lnTo>
                    <a:lnTo>
                      <a:pt x="1719" y="499"/>
                    </a:lnTo>
                    <a:lnTo>
                      <a:pt x="1685" y="487"/>
                    </a:lnTo>
                    <a:lnTo>
                      <a:pt x="1648" y="472"/>
                    </a:lnTo>
                    <a:lnTo>
                      <a:pt x="1614" y="458"/>
                    </a:lnTo>
                    <a:lnTo>
                      <a:pt x="1581" y="442"/>
                    </a:lnTo>
                    <a:lnTo>
                      <a:pt x="1552" y="428"/>
                    </a:lnTo>
                    <a:lnTo>
                      <a:pt x="1523" y="410"/>
                    </a:lnTo>
                    <a:lnTo>
                      <a:pt x="1501" y="394"/>
                    </a:lnTo>
                    <a:lnTo>
                      <a:pt x="1483" y="374"/>
                    </a:lnTo>
                    <a:lnTo>
                      <a:pt x="1473" y="354"/>
                    </a:lnTo>
                    <a:lnTo>
                      <a:pt x="1461" y="331"/>
                    </a:lnTo>
                    <a:lnTo>
                      <a:pt x="1447" y="309"/>
                    </a:lnTo>
                    <a:lnTo>
                      <a:pt x="1428" y="285"/>
                    </a:lnTo>
                    <a:lnTo>
                      <a:pt x="1407" y="262"/>
                    </a:lnTo>
                    <a:lnTo>
                      <a:pt x="1383" y="238"/>
                    </a:lnTo>
                    <a:lnTo>
                      <a:pt x="1356" y="216"/>
                    </a:lnTo>
                    <a:lnTo>
                      <a:pt x="1330" y="194"/>
                    </a:lnTo>
                    <a:lnTo>
                      <a:pt x="1304" y="174"/>
                    </a:lnTo>
                    <a:lnTo>
                      <a:pt x="1277" y="153"/>
                    </a:lnTo>
                    <a:lnTo>
                      <a:pt x="1251" y="135"/>
                    </a:lnTo>
                    <a:lnTo>
                      <a:pt x="1228" y="118"/>
                    </a:lnTo>
                    <a:lnTo>
                      <a:pt x="1208" y="106"/>
                    </a:lnTo>
                    <a:lnTo>
                      <a:pt x="1190" y="94"/>
                    </a:lnTo>
                    <a:lnTo>
                      <a:pt x="1178" y="86"/>
                    </a:lnTo>
                    <a:lnTo>
                      <a:pt x="1168" y="81"/>
                    </a:lnTo>
                    <a:lnTo>
                      <a:pt x="1167" y="80"/>
                    </a:lnTo>
                    <a:close/>
                  </a:path>
                </a:pathLst>
              </a:custGeom>
              <a:solidFill>
                <a:srgbClr val="D1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5" name="Freeform 12"/>
              <p:cNvSpPr>
                <a:spLocks/>
              </p:cNvSpPr>
              <p:nvPr/>
            </p:nvSpPr>
            <p:spPr bwMode="auto">
              <a:xfrm>
                <a:off x="217" y="3283"/>
                <a:ext cx="1450" cy="506"/>
              </a:xfrm>
              <a:custGeom>
                <a:avLst/>
                <a:gdLst>
                  <a:gd name="T0" fmla="*/ 1 w 2899"/>
                  <a:gd name="T1" fmla="*/ 3 h 1011"/>
                  <a:gd name="T2" fmla="*/ 1 w 2899"/>
                  <a:gd name="T3" fmla="*/ 3 h 1011"/>
                  <a:gd name="T4" fmla="*/ 1 w 2899"/>
                  <a:gd name="T5" fmla="*/ 3 h 1011"/>
                  <a:gd name="T6" fmla="*/ 1 w 2899"/>
                  <a:gd name="T7" fmla="*/ 3 h 1011"/>
                  <a:gd name="T8" fmla="*/ 2 w 2899"/>
                  <a:gd name="T9" fmla="*/ 3 h 1011"/>
                  <a:gd name="T10" fmla="*/ 2 w 2899"/>
                  <a:gd name="T11" fmla="*/ 3 h 1011"/>
                  <a:gd name="T12" fmla="*/ 3 w 2899"/>
                  <a:gd name="T13" fmla="*/ 3 h 1011"/>
                  <a:gd name="T14" fmla="*/ 3 w 2899"/>
                  <a:gd name="T15" fmla="*/ 3 h 1011"/>
                  <a:gd name="T16" fmla="*/ 4 w 2899"/>
                  <a:gd name="T17" fmla="*/ 3 h 1011"/>
                  <a:gd name="T18" fmla="*/ 4 w 2899"/>
                  <a:gd name="T19" fmla="*/ 3 h 1011"/>
                  <a:gd name="T20" fmla="*/ 4 w 2899"/>
                  <a:gd name="T21" fmla="*/ 3 h 1011"/>
                  <a:gd name="T22" fmla="*/ 5 w 2899"/>
                  <a:gd name="T23" fmla="*/ 3 h 1011"/>
                  <a:gd name="T24" fmla="*/ 5 w 2899"/>
                  <a:gd name="T25" fmla="*/ 3 h 1011"/>
                  <a:gd name="T26" fmla="*/ 5 w 2899"/>
                  <a:gd name="T27" fmla="*/ 3 h 1011"/>
                  <a:gd name="T28" fmla="*/ 5 w 2899"/>
                  <a:gd name="T29" fmla="*/ 3 h 1011"/>
                  <a:gd name="T30" fmla="*/ 5 w 2899"/>
                  <a:gd name="T31" fmla="*/ 3 h 1011"/>
                  <a:gd name="T32" fmla="*/ 5 w 2899"/>
                  <a:gd name="T33" fmla="*/ 2 h 1011"/>
                  <a:gd name="T34" fmla="*/ 6 w 2899"/>
                  <a:gd name="T35" fmla="*/ 2 h 1011"/>
                  <a:gd name="T36" fmla="*/ 6 w 2899"/>
                  <a:gd name="T37" fmla="*/ 2 h 1011"/>
                  <a:gd name="T38" fmla="*/ 6 w 2899"/>
                  <a:gd name="T39" fmla="*/ 2 h 1011"/>
                  <a:gd name="T40" fmla="*/ 6 w 2899"/>
                  <a:gd name="T41" fmla="*/ 1 h 1011"/>
                  <a:gd name="T42" fmla="*/ 7 w 2899"/>
                  <a:gd name="T43" fmla="*/ 1 h 1011"/>
                  <a:gd name="T44" fmla="*/ 7 w 2899"/>
                  <a:gd name="T45" fmla="*/ 1 h 1011"/>
                  <a:gd name="T46" fmla="*/ 7 w 2899"/>
                  <a:gd name="T47" fmla="*/ 1 h 1011"/>
                  <a:gd name="T48" fmla="*/ 8 w 2899"/>
                  <a:gd name="T49" fmla="*/ 1 h 1011"/>
                  <a:gd name="T50" fmla="*/ 8 w 2899"/>
                  <a:gd name="T51" fmla="*/ 0 h 1011"/>
                  <a:gd name="T52" fmla="*/ 9 w 2899"/>
                  <a:gd name="T53" fmla="*/ 1 h 1011"/>
                  <a:gd name="T54" fmla="*/ 10 w 2899"/>
                  <a:gd name="T55" fmla="*/ 1 h 1011"/>
                  <a:gd name="T56" fmla="*/ 10 w 2899"/>
                  <a:gd name="T57" fmla="*/ 1 h 1011"/>
                  <a:gd name="T58" fmla="*/ 11 w 2899"/>
                  <a:gd name="T59" fmla="*/ 1 h 1011"/>
                  <a:gd name="T60" fmla="*/ 11 w 2899"/>
                  <a:gd name="T61" fmla="*/ 1 h 1011"/>
                  <a:gd name="T62" fmla="*/ 12 w 2899"/>
                  <a:gd name="T63" fmla="*/ 1 h 1011"/>
                  <a:gd name="T64" fmla="*/ 12 w 2899"/>
                  <a:gd name="T65" fmla="*/ 1 h 1011"/>
                  <a:gd name="T66" fmla="*/ 12 w 2899"/>
                  <a:gd name="T67" fmla="*/ 1 h 1011"/>
                  <a:gd name="T68" fmla="*/ 12 w 2899"/>
                  <a:gd name="T69" fmla="*/ 1 h 1011"/>
                  <a:gd name="T70" fmla="*/ 12 w 2899"/>
                  <a:gd name="T71" fmla="*/ 1 h 1011"/>
                  <a:gd name="T72" fmla="*/ 12 w 2899"/>
                  <a:gd name="T73" fmla="*/ 1 h 1011"/>
                  <a:gd name="T74" fmla="*/ 12 w 2899"/>
                  <a:gd name="T75" fmla="*/ 1 h 1011"/>
                  <a:gd name="T76" fmla="*/ 12 w 2899"/>
                  <a:gd name="T77" fmla="*/ 1 h 1011"/>
                  <a:gd name="T78" fmla="*/ 12 w 2899"/>
                  <a:gd name="T79" fmla="*/ 1 h 1011"/>
                  <a:gd name="T80" fmla="*/ 11 w 2899"/>
                  <a:gd name="T81" fmla="*/ 1 h 1011"/>
                  <a:gd name="T82" fmla="*/ 11 w 2899"/>
                  <a:gd name="T83" fmla="*/ 1 h 1011"/>
                  <a:gd name="T84" fmla="*/ 10 w 2899"/>
                  <a:gd name="T85" fmla="*/ 1 h 1011"/>
                  <a:gd name="T86" fmla="*/ 10 w 2899"/>
                  <a:gd name="T87" fmla="*/ 1 h 1011"/>
                  <a:gd name="T88" fmla="*/ 9 w 2899"/>
                  <a:gd name="T89" fmla="*/ 1 h 1011"/>
                  <a:gd name="T90" fmla="*/ 8 w 2899"/>
                  <a:gd name="T91" fmla="*/ 1 h 1011"/>
                  <a:gd name="T92" fmla="*/ 7 w 2899"/>
                  <a:gd name="T93" fmla="*/ 1 h 1011"/>
                  <a:gd name="T94" fmla="*/ 7 w 2899"/>
                  <a:gd name="T95" fmla="*/ 2 h 1011"/>
                  <a:gd name="T96" fmla="*/ 6 w 2899"/>
                  <a:gd name="T97" fmla="*/ 3 h 1011"/>
                  <a:gd name="T98" fmla="*/ 6 w 2899"/>
                  <a:gd name="T99" fmla="*/ 3 h 1011"/>
                  <a:gd name="T100" fmla="*/ 6 w 2899"/>
                  <a:gd name="T101" fmla="*/ 4 h 1011"/>
                  <a:gd name="T102" fmla="*/ 6 w 2899"/>
                  <a:gd name="T103" fmla="*/ 4 h 1011"/>
                  <a:gd name="T104" fmla="*/ 5 w 2899"/>
                  <a:gd name="T105" fmla="*/ 4 h 1011"/>
                  <a:gd name="T106" fmla="*/ 4 w 2899"/>
                  <a:gd name="T107" fmla="*/ 4 h 1011"/>
                  <a:gd name="T108" fmla="*/ 3 w 2899"/>
                  <a:gd name="T109" fmla="*/ 4 h 1011"/>
                  <a:gd name="T110" fmla="*/ 0 w 2899"/>
                  <a:gd name="T111" fmla="*/ 3 h 10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99"/>
                  <a:gd name="T169" fmla="*/ 0 h 1011"/>
                  <a:gd name="T170" fmla="*/ 2899 w 2899"/>
                  <a:gd name="T171" fmla="*/ 1011 h 101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99" h="1011">
                    <a:moveTo>
                      <a:pt x="0" y="666"/>
                    </a:moveTo>
                    <a:lnTo>
                      <a:pt x="5" y="666"/>
                    </a:lnTo>
                    <a:lnTo>
                      <a:pt x="22" y="667"/>
                    </a:lnTo>
                    <a:lnTo>
                      <a:pt x="48" y="669"/>
                    </a:lnTo>
                    <a:lnTo>
                      <a:pt x="84" y="673"/>
                    </a:lnTo>
                    <a:lnTo>
                      <a:pt x="125" y="675"/>
                    </a:lnTo>
                    <a:lnTo>
                      <a:pt x="174" y="679"/>
                    </a:lnTo>
                    <a:lnTo>
                      <a:pt x="227" y="684"/>
                    </a:lnTo>
                    <a:lnTo>
                      <a:pt x="287" y="689"/>
                    </a:lnTo>
                    <a:lnTo>
                      <a:pt x="347" y="695"/>
                    </a:lnTo>
                    <a:lnTo>
                      <a:pt x="410" y="699"/>
                    </a:lnTo>
                    <a:lnTo>
                      <a:pt x="474" y="706"/>
                    </a:lnTo>
                    <a:lnTo>
                      <a:pt x="537" y="711"/>
                    </a:lnTo>
                    <a:lnTo>
                      <a:pt x="598" y="717"/>
                    </a:lnTo>
                    <a:lnTo>
                      <a:pt x="656" y="723"/>
                    </a:lnTo>
                    <a:lnTo>
                      <a:pt x="711" y="729"/>
                    </a:lnTo>
                    <a:lnTo>
                      <a:pt x="760" y="735"/>
                    </a:lnTo>
                    <a:lnTo>
                      <a:pt x="806" y="738"/>
                    </a:lnTo>
                    <a:lnTo>
                      <a:pt x="851" y="738"/>
                    </a:lnTo>
                    <a:lnTo>
                      <a:pt x="894" y="734"/>
                    </a:lnTo>
                    <a:lnTo>
                      <a:pt x="937" y="727"/>
                    </a:lnTo>
                    <a:lnTo>
                      <a:pt x="977" y="717"/>
                    </a:lnTo>
                    <a:lnTo>
                      <a:pt x="1017" y="705"/>
                    </a:lnTo>
                    <a:lnTo>
                      <a:pt x="1053" y="689"/>
                    </a:lnTo>
                    <a:lnTo>
                      <a:pt x="1089" y="675"/>
                    </a:lnTo>
                    <a:lnTo>
                      <a:pt x="1120" y="655"/>
                    </a:lnTo>
                    <a:lnTo>
                      <a:pt x="1148" y="637"/>
                    </a:lnTo>
                    <a:lnTo>
                      <a:pt x="1175" y="618"/>
                    </a:lnTo>
                    <a:lnTo>
                      <a:pt x="1199" y="597"/>
                    </a:lnTo>
                    <a:lnTo>
                      <a:pt x="1218" y="576"/>
                    </a:lnTo>
                    <a:lnTo>
                      <a:pt x="1235" y="556"/>
                    </a:lnTo>
                    <a:lnTo>
                      <a:pt x="1247" y="536"/>
                    </a:lnTo>
                    <a:lnTo>
                      <a:pt x="1256" y="517"/>
                    </a:lnTo>
                    <a:lnTo>
                      <a:pt x="1263" y="494"/>
                    </a:lnTo>
                    <a:lnTo>
                      <a:pt x="1278" y="466"/>
                    </a:lnTo>
                    <a:lnTo>
                      <a:pt x="1296" y="434"/>
                    </a:lnTo>
                    <a:lnTo>
                      <a:pt x="1320" y="399"/>
                    </a:lnTo>
                    <a:lnTo>
                      <a:pt x="1346" y="360"/>
                    </a:lnTo>
                    <a:lnTo>
                      <a:pt x="1377" y="320"/>
                    </a:lnTo>
                    <a:lnTo>
                      <a:pt x="1411" y="279"/>
                    </a:lnTo>
                    <a:lnTo>
                      <a:pt x="1450" y="238"/>
                    </a:lnTo>
                    <a:lnTo>
                      <a:pt x="1490" y="196"/>
                    </a:lnTo>
                    <a:lnTo>
                      <a:pt x="1532" y="158"/>
                    </a:lnTo>
                    <a:lnTo>
                      <a:pt x="1575" y="121"/>
                    </a:lnTo>
                    <a:lnTo>
                      <a:pt x="1622" y="89"/>
                    </a:lnTo>
                    <a:lnTo>
                      <a:pt x="1667" y="60"/>
                    </a:lnTo>
                    <a:lnTo>
                      <a:pt x="1715" y="37"/>
                    </a:lnTo>
                    <a:lnTo>
                      <a:pt x="1764" y="18"/>
                    </a:lnTo>
                    <a:lnTo>
                      <a:pt x="1812" y="8"/>
                    </a:lnTo>
                    <a:lnTo>
                      <a:pt x="1866" y="3"/>
                    </a:lnTo>
                    <a:lnTo>
                      <a:pt x="1931" y="0"/>
                    </a:lnTo>
                    <a:lnTo>
                      <a:pt x="2005" y="0"/>
                    </a:lnTo>
                    <a:lnTo>
                      <a:pt x="2086" y="3"/>
                    </a:lnTo>
                    <a:lnTo>
                      <a:pt x="2173" y="6"/>
                    </a:lnTo>
                    <a:lnTo>
                      <a:pt x="2263" y="14"/>
                    </a:lnTo>
                    <a:lnTo>
                      <a:pt x="2352" y="22"/>
                    </a:lnTo>
                    <a:lnTo>
                      <a:pt x="2443" y="30"/>
                    </a:lnTo>
                    <a:lnTo>
                      <a:pt x="2529" y="39"/>
                    </a:lnTo>
                    <a:lnTo>
                      <a:pt x="2611" y="48"/>
                    </a:lnTo>
                    <a:lnTo>
                      <a:pt x="2686" y="56"/>
                    </a:lnTo>
                    <a:lnTo>
                      <a:pt x="2752" y="65"/>
                    </a:lnTo>
                    <a:lnTo>
                      <a:pt x="2806" y="71"/>
                    </a:lnTo>
                    <a:lnTo>
                      <a:pt x="2849" y="77"/>
                    </a:lnTo>
                    <a:lnTo>
                      <a:pt x="2874" y="81"/>
                    </a:lnTo>
                    <a:lnTo>
                      <a:pt x="2885" y="84"/>
                    </a:lnTo>
                    <a:lnTo>
                      <a:pt x="2885" y="85"/>
                    </a:lnTo>
                    <a:lnTo>
                      <a:pt x="2886" y="93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90" y="112"/>
                    </a:lnTo>
                    <a:lnTo>
                      <a:pt x="2892" y="121"/>
                    </a:lnTo>
                    <a:lnTo>
                      <a:pt x="2893" y="129"/>
                    </a:lnTo>
                    <a:lnTo>
                      <a:pt x="2894" y="138"/>
                    </a:lnTo>
                    <a:lnTo>
                      <a:pt x="2895" y="147"/>
                    </a:lnTo>
                    <a:lnTo>
                      <a:pt x="2896" y="155"/>
                    </a:lnTo>
                    <a:lnTo>
                      <a:pt x="2897" y="164"/>
                    </a:lnTo>
                    <a:lnTo>
                      <a:pt x="2898" y="173"/>
                    </a:lnTo>
                    <a:lnTo>
                      <a:pt x="2898" y="181"/>
                    </a:lnTo>
                    <a:lnTo>
                      <a:pt x="2899" y="190"/>
                    </a:lnTo>
                    <a:lnTo>
                      <a:pt x="2888" y="186"/>
                    </a:lnTo>
                    <a:lnTo>
                      <a:pt x="2860" y="179"/>
                    </a:lnTo>
                    <a:lnTo>
                      <a:pt x="2813" y="166"/>
                    </a:lnTo>
                    <a:lnTo>
                      <a:pt x="2754" y="154"/>
                    </a:lnTo>
                    <a:lnTo>
                      <a:pt x="2679" y="139"/>
                    </a:lnTo>
                    <a:lnTo>
                      <a:pt x="2598" y="124"/>
                    </a:lnTo>
                    <a:lnTo>
                      <a:pt x="2506" y="112"/>
                    </a:lnTo>
                    <a:lnTo>
                      <a:pt x="2409" y="105"/>
                    </a:lnTo>
                    <a:lnTo>
                      <a:pt x="2307" y="99"/>
                    </a:lnTo>
                    <a:lnTo>
                      <a:pt x="2203" y="101"/>
                    </a:lnTo>
                    <a:lnTo>
                      <a:pt x="2099" y="109"/>
                    </a:lnTo>
                    <a:lnTo>
                      <a:pt x="2000" y="128"/>
                    </a:lnTo>
                    <a:lnTo>
                      <a:pt x="1902" y="154"/>
                    </a:lnTo>
                    <a:lnTo>
                      <a:pt x="1813" y="193"/>
                    </a:lnTo>
                    <a:lnTo>
                      <a:pt x="1731" y="245"/>
                    </a:lnTo>
                    <a:lnTo>
                      <a:pt x="1662" y="310"/>
                    </a:lnTo>
                    <a:lnTo>
                      <a:pt x="1605" y="381"/>
                    </a:lnTo>
                    <a:lnTo>
                      <a:pt x="1560" y="453"/>
                    </a:lnTo>
                    <a:lnTo>
                      <a:pt x="1525" y="522"/>
                    </a:lnTo>
                    <a:lnTo>
                      <a:pt x="1498" y="590"/>
                    </a:lnTo>
                    <a:lnTo>
                      <a:pt x="1472" y="654"/>
                    </a:lnTo>
                    <a:lnTo>
                      <a:pt x="1447" y="716"/>
                    </a:lnTo>
                    <a:lnTo>
                      <a:pt x="1418" y="772"/>
                    </a:lnTo>
                    <a:lnTo>
                      <a:pt x="1383" y="826"/>
                    </a:lnTo>
                    <a:lnTo>
                      <a:pt x="1335" y="873"/>
                    </a:lnTo>
                    <a:lnTo>
                      <a:pt x="1275" y="915"/>
                    </a:lnTo>
                    <a:lnTo>
                      <a:pt x="1199" y="950"/>
                    </a:lnTo>
                    <a:lnTo>
                      <a:pt x="1103" y="978"/>
                    </a:lnTo>
                    <a:lnTo>
                      <a:pt x="984" y="998"/>
                    </a:lnTo>
                    <a:lnTo>
                      <a:pt x="838" y="1010"/>
                    </a:lnTo>
                    <a:lnTo>
                      <a:pt x="662" y="1011"/>
                    </a:lnTo>
                    <a:lnTo>
                      <a:pt x="454" y="1006"/>
                    </a:lnTo>
                    <a:lnTo>
                      <a:pt x="0" y="666"/>
                    </a:lnTo>
                    <a:close/>
                  </a:path>
                </a:pathLst>
              </a:custGeom>
              <a:solidFill>
                <a:srgbClr val="BFA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6" name="Freeform 13"/>
              <p:cNvSpPr>
                <a:spLocks/>
              </p:cNvSpPr>
              <p:nvPr/>
            </p:nvSpPr>
            <p:spPr bwMode="auto">
              <a:xfrm>
                <a:off x="235" y="2748"/>
                <a:ext cx="889" cy="566"/>
              </a:xfrm>
              <a:custGeom>
                <a:avLst/>
                <a:gdLst>
                  <a:gd name="T0" fmla="*/ 3 w 1778"/>
                  <a:gd name="T1" fmla="*/ 1 h 1132"/>
                  <a:gd name="T2" fmla="*/ 4 w 1778"/>
                  <a:gd name="T3" fmla="*/ 1 h 1132"/>
                  <a:gd name="T4" fmla="*/ 4 w 1778"/>
                  <a:gd name="T5" fmla="*/ 1 h 1132"/>
                  <a:gd name="T6" fmla="*/ 5 w 1778"/>
                  <a:gd name="T7" fmla="*/ 1 h 1132"/>
                  <a:gd name="T8" fmla="*/ 5 w 1778"/>
                  <a:gd name="T9" fmla="*/ 1 h 1132"/>
                  <a:gd name="T10" fmla="*/ 4 w 1778"/>
                  <a:gd name="T11" fmla="*/ 1 h 1132"/>
                  <a:gd name="T12" fmla="*/ 4 w 1778"/>
                  <a:gd name="T13" fmla="*/ 2 h 1132"/>
                  <a:gd name="T14" fmla="*/ 3 w 1778"/>
                  <a:gd name="T15" fmla="*/ 2 h 1132"/>
                  <a:gd name="T16" fmla="*/ 3 w 1778"/>
                  <a:gd name="T17" fmla="*/ 2 h 1132"/>
                  <a:gd name="T18" fmla="*/ 3 w 1778"/>
                  <a:gd name="T19" fmla="*/ 2 h 1132"/>
                  <a:gd name="T20" fmla="*/ 3 w 1778"/>
                  <a:gd name="T21" fmla="*/ 2 h 1132"/>
                  <a:gd name="T22" fmla="*/ 3 w 1778"/>
                  <a:gd name="T23" fmla="*/ 3 h 1132"/>
                  <a:gd name="T24" fmla="*/ 5 w 1778"/>
                  <a:gd name="T25" fmla="*/ 3 h 1132"/>
                  <a:gd name="T26" fmla="*/ 6 w 1778"/>
                  <a:gd name="T27" fmla="*/ 3 h 1132"/>
                  <a:gd name="T28" fmla="*/ 6 w 1778"/>
                  <a:gd name="T29" fmla="*/ 3 h 1132"/>
                  <a:gd name="T30" fmla="*/ 7 w 1778"/>
                  <a:gd name="T31" fmla="*/ 3 h 1132"/>
                  <a:gd name="T32" fmla="*/ 6 w 1778"/>
                  <a:gd name="T33" fmla="*/ 4 h 1132"/>
                  <a:gd name="T34" fmla="*/ 4 w 1778"/>
                  <a:gd name="T35" fmla="*/ 4 h 1132"/>
                  <a:gd name="T36" fmla="*/ 2 w 1778"/>
                  <a:gd name="T37" fmla="*/ 5 h 1132"/>
                  <a:gd name="T38" fmla="*/ 1 w 1778"/>
                  <a:gd name="T39" fmla="*/ 5 h 1132"/>
                  <a:gd name="T40" fmla="*/ 1 w 1778"/>
                  <a:gd name="T41" fmla="*/ 5 h 1132"/>
                  <a:gd name="T42" fmla="*/ 3 w 1778"/>
                  <a:gd name="T43" fmla="*/ 5 h 1132"/>
                  <a:gd name="T44" fmla="*/ 5 w 1778"/>
                  <a:gd name="T45" fmla="*/ 5 h 1132"/>
                  <a:gd name="T46" fmla="*/ 7 w 1778"/>
                  <a:gd name="T47" fmla="*/ 4 h 1132"/>
                  <a:gd name="T48" fmla="*/ 7 w 1778"/>
                  <a:gd name="T49" fmla="*/ 4 h 1132"/>
                  <a:gd name="T50" fmla="*/ 7 w 1778"/>
                  <a:gd name="T51" fmla="*/ 3 h 1132"/>
                  <a:gd name="T52" fmla="*/ 6 w 1778"/>
                  <a:gd name="T53" fmla="*/ 3 h 1132"/>
                  <a:gd name="T54" fmla="*/ 5 w 1778"/>
                  <a:gd name="T55" fmla="*/ 3 h 1132"/>
                  <a:gd name="T56" fmla="*/ 4 w 1778"/>
                  <a:gd name="T57" fmla="*/ 2 h 1132"/>
                  <a:gd name="T58" fmla="*/ 3 w 1778"/>
                  <a:gd name="T59" fmla="*/ 2 h 1132"/>
                  <a:gd name="T60" fmla="*/ 3 w 1778"/>
                  <a:gd name="T61" fmla="*/ 2 h 1132"/>
                  <a:gd name="T62" fmla="*/ 4 w 1778"/>
                  <a:gd name="T63" fmla="*/ 2 h 1132"/>
                  <a:gd name="T64" fmla="*/ 4 w 1778"/>
                  <a:gd name="T65" fmla="*/ 2 h 1132"/>
                  <a:gd name="T66" fmla="*/ 4 w 1778"/>
                  <a:gd name="T67" fmla="*/ 2 h 1132"/>
                  <a:gd name="T68" fmla="*/ 5 w 1778"/>
                  <a:gd name="T69" fmla="*/ 1 h 1132"/>
                  <a:gd name="T70" fmla="*/ 5 w 1778"/>
                  <a:gd name="T71" fmla="*/ 1 h 1132"/>
                  <a:gd name="T72" fmla="*/ 5 w 1778"/>
                  <a:gd name="T73" fmla="*/ 1 h 1132"/>
                  <a:gd name="T74" fmla="*/ 5 w 1778"/>
                  <a:gd name="T75" fmla="*/ 1 h 1132"/>
                  <a:gd name="T76" fmla="*/ 5 w 1778"/>
                  <a:gd name="T77" fmla="*/ 1 h 1132"/>
                  <a:gd name="T78" fmla="*/ 5 w 1778"/>
                  <a:gd name="T79" fmla="*/ 1 h 1132"/>
                  <a:gd name="T80" fmla="*/ 4 w 1778"/>
                  <a:gd name="T81" fmla="*/ 1 h 1132"/>
                  <a:gd name="T82" fmla="*/ 4 w 1778"/>
                  <a:gd name="T83" fmla="*/ 1 h 1132"/>
                  <a:gd name="T84" fmla="*/ 4 w 1778"/>
                  <a:gd name="T85" fmla="*/ 1 h 1132"/>
                  <a:gd name="T86" fmla="*/ 4 w 1778"/>
                  <a:gd name="T87" fmla="*/ 1 h 1132"/>
                  <a:gd name="T88" fmla="*/ 4 w 1778"/>
                  <a:gd name="T89" fmla="*/ 0 h 1132"/>
                  <a:gd name="T90" fmla="*/ 3 w 1778"/>
                  <a:gd name="T91" fmla="*/ 1 h 1132"/>
                  <a:gd name="T92" fmla="*/ 3 w 1778"/>
                  <a:gd name="T93" fmla="*/ 1 h 1132"/>
                  <a:gd name="T94" fmla="*/ 3 w 1778"/>
                  <a:gd name="T95" fmla="*/ 1 h 11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8"/>
                  <a:gd name="T145" fmla="*/ 0 h 1132"/>
                  <a:gd name="T146" fmla="*/ 1778 w 1778"/>
                  <a:gd name="T147" fmla="*/ 1132 h 11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8" h="1132">
                    <a:moveTo>
                      <a:pt x="637" y="21"/>
                    </a:moveTo>
                    <a:lnTo>
                      <a:pt x="643" y="21"/>
                    </a:lnTo>
                    <a:lnTo>
                      <a:pt x="657" y="24"/>
                    </a:lnTo>
                    <a:lnTo>
                      <a:pt x="679" y="26"/>
                    </a:lnTo>
                    <a:lnTo>
                      <a:pt x="711" y="31"/>
                    </a:lnTo>
                    <a:lnTo>
                      <a:pt x="746" y="36"/>
                    </a:lnTo>
                    <a:lnTo>
                      <a:pt x="786" y="45"/>
                    </a:lnTo>
                    <a:lnTo>
                      <a:pt x="829" y="53"/>
                    </a:lnTo>
                    <a:lnTo>
                      <a:pt x="875" y="66"/>
                    </a:lnTo>
                    <a:lnTo>
                      <a:pt x="919" y="77"/>
                    </a:lnTo>
                    <a:lnTo>
                      <a:pt x="964" y="90"/>
                    </a:lnTo>
                    <a:lnTo>
                      <a:pt x="1005" y="105"/>
                    </a:lnTo>
                    <a:lnTo>
                      <a:pt x="1044" y="124"/>
                    </a:lnTo>
                    <a:lnTo>
                      <a:pt x="1077" y="145"/>
                    </a:lnTo>
                    <a:lnTo>
                      <a:pt x="1104" y="167"/>
                    </a:lnTo>
                    <a:lnTo>
                      <a:pt x="1122" y="192"/>
                    </a:lnTo>
                    <a:lnTo>
                      <a:pt x="1133" y="218"/>
                    </a:lnTo>
                    <a:lnTo>
                      <a:pt x="1132" y="245"/>
                    </a:lnTo>
                    <a:lnTo>
                      <a:pt x="1122" y="270"/>
                    </a:lnTo>
                    <a:lnTo>
                      <a:pt x="1104" y="293"/>
                    </a:lnTo>
                    <a:lnTo>
                      <a:pt x="1080" y="317"/>
                    </a:lnTo>
                    <a:lnTo>
                      <a:pt x="1050" y="336"/>
                    </a:lnTo>
                    <a:lnTo>
                      <a:pt x="1016" y="357"/>
                    </a:lnTo>
                    <a:lnTo>
                      <a:pt x="979" y="375"/>
                    </a:lnTo>
                    <a:lnTo>
                      <a:pt x="941" y="393"/>
                    </a:lnTo>
                    <a:lnTo>
                      <a:pt x="902" y="407"/>
                    </a:lnTo>
                    <a:lnTo>
                      <a:pt x="864" y="419"/>
                    </a:lnTo>
                    <a:lnTo>
                      <a:pt x="828" y="430"/>
                    </a:lnTo>
                    <a:lnTo>
                      <a:pt x="797" y="440"/>
                    </a:lnTo>
                    <a:lnTo>
                      <a:pt x="770" y="448"/>
                    </a:lnTo>
                    <a:lnTo>
                      <a:pt x="749" y="454"/>
                    </a:lnTo>
                    <a:lnTo>
                      <a:pt x="735" y="457"/>
                    </a:lnTo>
                    <a:lnTo>
                      <a:pt x="732" y="459"/>
                    </a:lnTo>
                    <a:lnTo>
                      <a:pt x="727" y="460"/>
                    </a:lnTo>
                    <a:lnTo>
                      <a:pt x="714" y="466"/>
                    </a:lnTo>
                    <a:lnTo>
                      <a:pt x="696" y="474"/>
                    </a:lnTo>
                    <a:lnTo>
                      <a:pt x="675" y="486"/>
                    </a:lnTo>
                    <a:lnTo>
                      <a:pt x="650" y="499"/>
                    </a:lnTo>
                    <a:lnTo>
                      <a:pt x="627" y="517"/>
                    </a:lnTo>
                    <a:lnTo>
                      <a:pt x="605" y="533"/>
                    </a:lnTo>
                    <a:lnTo>
                      <a:pt x="588" y="554"/>
                    </a:lnTo>
                    <a:lnTo>
                      <a:pt x="576" y="572"/>
                    </a:lnTo>
                    <a:lnTo>
                      <a:pt x="574" y="593"/>
                    </a:lnTo>
                    <a:lnTo>
                      <a:pt x="581" y="613"/>
                    </a:lnTo>
                    <a:lnTo>
                      <a:pt x="601" y="634"/>
                    </a:lnTo>
                    <a:lnTo>
                      <a:pt x="634" y="653"/>
                    </a:lnTo>
                    <a:lnTo>
                      <a:pt x="685" y="671"/>
                    </a:lnTo>
                    <a:lnTo>
                      <a:pt x="752" y="688"/>
                    </a:lnTo>
                    <a:lnTo>
                      <a:pt x="842" y="703"/>
                    </a:lnTo>
                    <a:lnTo>
                      <a:pt x="937" y="716"/>
                    </a:lnTo>
                    <a:lnTo>
                      <a:pt x="1024" y="727"/>
                    </a:lnTo>
                    <a:lnTo>
                      <a:pt x="1105" y="737"/>
                    </a:lnTo>
                    <a:lnTo>
                      <a:pt x="1181" y="747"/>
                    </a:lnTo>
                    <a:lnTo>
                      <a:pt x="1248" y="754"/>
                    </a:lnTo>
                    <a:lnTo>
                      <a:pt x="1309" y="763"/>
                    </a:lnTo>
                    <a:lnTo>
                      <a:pt x="1364" y="773"/>
                    </a:lnTo>
                    <a:lnTo>
                      <a:pt x="1416" y="782"/>
                    </a:lnTo>
                    <a:lnTo>
                      <a:pt x="1459" y="790"/>
                    </a:lnTo>
                    <a:lnTo>
                      <a:pt x="1499" y="800"/>
                    </a:lnTo>
                    <a:lnTo>
                      <a:pt x="1532" y="811"/>
                    </a:lnTo>
                    <a:lnTo>
                      <a:pt x="1561" y="824"/>
                    </a:lnTo>
                    <a:lnTo>
                      <a:pt x="1584" y="838"/>
                    </a:lnTo>
                    <a:lnTo>
                      <a:pt x="1603" y="855"/>
                    </a:lnTo>
                    <a:lnTo>
                      <a:pt x="1619" y="874"/>
                    </a:lnTo>
                    <a:lnTo>
                      <a:pt x="1631" y="896"/>
                    </a:lnTo>
                    <a:lnTo>
                      <a:pt x="1619" y="916"/>
                    </a:lnTo>
                    <a:lnTo>
                      <a:pt x="1573" y="936"/>
                    </a:lnTo>
                    <a:lnTo>
                      <a:pt x="1497" y="951"/>
                    </a:lnTo>
                    <a:lnTo>
                      <a:pt x="1395" y="968"/>
                    </a:lnTo>
                    <a:lnTo>
                      <a:pt x="1273" y="980"/>
                    </a:lnTo>
                    <a:lnTo>
                      <a:pt x="1134" y="992"/>
                    </a:lnTo>
                    <a:lnTo>
                      <a:pt x="986" y="1001"/>
                    </a:lnTo>
                    <a:lnTo>
                      <a:pt x="833" y="1010"/>
                    </a:lnTo>
                    <a:lnTo>
                      <a:pt x="678" y="1015"/>
                    </a:lnTo>
                    <a:lnTo>
                      <a:pt x="528" y="1021"/>
                    </a:lnTo>
                    <a:lnTo>
                      <a:pt x="386" y="1025"/>
                    </a:lnTo>
                    <a:lnTo>
                      <a:pt x="261" y="1029"/>
                    </a:lnTo>
                    <a:lnTo>
                      <a:pt x="153" y="1030"/>
                    </a:lnTo>
                    <a:lnTo>
                      <a:pt x="72" y="1032"/>
                    </a:lnTo>
                    <a:lnTo>
                      <a:pt x="18" y="1033"/>
                    </a:lnTo>
                    <a:lnTo>
                      <a:pt x="0" y="1034"/>
                    </a:lnTo>
                    <a:lnTo>
                      <a:pt x="22" y="1132"/>
                    </a:lnTo>
                    <a:lnTo>
                      <a:pt x="39" y="1132"/>
                    </a:lnTo>
                    <a:lnTo>
                      <a:pt x="90" y="1131"/>
                    </a:lnTo>
                    <a:lnTo>
                      <a:pt x="168" y="1128"/>
                    </a:lnTo>
                    <a:lnTo>
                      <a:pt x="271" y="1126"/>
                    </a:lnTo>
                    <a:lnTo>
                      <a:pt x="393" y="1121"/>
                    </a:lnTo>
                    <a:lnTo>
                      <a:pt x="530" y="1116"/>
                    </a:lnTo>
                    <a:lnTo>
                      <a:pt x="678" y="1109"/>
                    </a:lnTo>
                    <a:lnTo>
                      <a:pt x="833" y="1100"/>
                    </a:lnTo>
                    <a:lnTo>
                      <a:pt x="986" y="1089"/>
                    </a:lnTo>
                    <a:lnTo>
                      <a:pt x="1140" y="1078"/>
                    </a:lnTo>
                    <a:lnTo>
                      <a:pt x="1286" y="1064"/>
                    </a:lnTo>
                    <a:lnTo>
                      <a:pt x="1421" y="1050"/>
                    </a:lnTo>
                    <a:lnTo>
                      <a:pt x="1539" y="1031"/>
                    </a:lnTo>
                    <a:lnTo>
                      <a:pt x="1639" y="1012"/>
                    </a:lnTo>
                    <a:lnTo>
                      <a:pt x="1713" y="990"/>
                    </a:lnTo>
                    <a:lnTo>
                      <a:pt x="1758" y="965"/>
                    </a:lnTo>
                    <a:lnTo>
                      <a:pt x="1777" y="938"/>
                    </a:lnTo>
                    <a:lnTo>
                      <a:pt x="1778" y="912"/>
                    </a:lnTo>
                    <a:lnTo>
                      <a:pt x="1763" y="885"/>
                    </a:lnTo>
                    <a:lnTo>
                      <a:pt x="1736" y="858"/>
                    </a:lnTo>
                    <a:lnTo>
                      <a:pt x="1695" y="832"/>
                    </a:lnTo>
                    <a:lnTo>
                      <a:pt x="1642" y="805"/>
                    </a:lnTo>
                    <a:lnTo>
                      <a:pt x="1581" y="781"/>
                    </a:lnTo>
                    <a:lnTo>
                      <a:pt x="1513" y="758"/>
                    </a:lnTo>
                    <a:lnTo>
                      <a:pt x="1437" y="734"/>
                    </a:lnTo>
                    <a:lnTo>
                      <a:pt x="1358" y="713"/>
                    </a:lnTo>
                    <a:lnTo>
                      <a:pt x="1275" y="694"/>
                    </a:lnTo>
                    <a:lnTo>
                      <a:pt x="1192" y="679"/>
                    </a:lnTo>
                    <a:lnTo>
                      <a:pt x="1109" y="665"/>
                    </a:lnTo>
                    <a:lnTo>
                      <a:pt x="1029" y="654"/>
                    </a:lnTo>
                    <a:lnTo>
                      <a:pt x="952" y="645"/>
                    </a:lnTo>
                    <a:lnTo>
                      <a:pt x="881" y="640"/>
                    </a:lnTo>
                    <a:lnTo>
                      <a:pt x="818" y="635"/>
                    </a:lnTo>
                    <a:lnTo>
                      <a:pt x="771" y="629"/>
                    </a:lnTo>
                    <a:lnTo>
                      <a:pt x="734" y="621"/>
                    </a:lnTo>
                    <a:lnTo>
                      <a:pt x="710" y="612"/>
                    </a:lnTo>
                    <a:lnTo>
                      <a:pt x="693" y="600"/>
                    </a:lnTo>
                    <a:lnTo>
                      <a:pt x="687" y="587"/>
                    </a:lnTo>
                    <a:lnTo>
                      <a:pt x="687" y="576"/>
                    </a:lnTo>
                    <a:lnTo>
                      <a:pt x="694" y="564"/>
                    </a:lnTo>
                    <a:lnTo>
                      <a:pt x="706" y="551"/>
                    </a:lnTo>
                    <a:lnTo>
                      <a:pt x="721" y="539"/>
                    </a:lnTo>
                    <a:lnTo>
                      <a:pt x="739" y="527"/>
                    </a:lnTo>
                    <a:lnTo>
                      <a:pt x="760" y="518"/>
                    </a:lnTo>
                    <a:lnTo>
                      <a:pt x="781" y="508"/>
                    </a:lnTo>
                    <a:lnTo>
                      <a:pt x="801" y="501"/>
                    </a:lnTo>
                    <a:lnTo>
                      <a:pt x="818" y="496"/>
                    </a:lnTo>
                    <a:lnTo>
                      <a:pt x="835" y="496"/>
                    </a:lnTo>
                    <a:lnTo>
                      <a:pt x="850" y="492"/>
                    </a:lnTo>
                    <a:lnTo>
                      <a:pt x="874" y="486"/>
                    </a:lnTo>
                    <a:lnTo>
                      <a:pt x="901" y="477"/>
                    </a:lnTo>
                    <a:lnTo>
                      <a:pt x="934" y="468"/>
                    </a:lnTo>
                    <a:lnTo>
                      <a:pt x="969" y="454"/>
                    </a:lnTo>
                    <a:lnTo>
                      <a:pt x="1007" y="438"/>
                    </a:lnTo>
                    <a:lnTo>
                      <a:pt x="1044" y="422"/>
                    </a:lnTo>
                    <a:lnTo>
                      <a:pt x="1083" y="404"/>
                    </a:lnTo>
                    <a:lnTo>
                      <a:pt x="1118" y="383"/>
                    </a:lnTo>
                    <a:lnTo>
                      <a:pt x="1150" y="362"/>
                    </a:lnTo>
                    <a:lnTo>
                      <a:pt x="1180" y="340"/>
                    </a:lnTo>
                    <a:lnTo>
                      <a:pt x="1204" y="318"/>
                    </a:lnTo>
                    <a:lnTo>
                      <a:pt x="1220" y="293"/>
                    </a:lnTo>
                    <a:lnTo>
                      <a:pt x="1230" y="269"/>
                    </a:lnTo>
                    <a:lnTo>
                      <a:pt x="1231" y="245"/>
                    </a:lnTo>
                    <a:lnTo>
                      <a:pt x="1223" y="221"/>
                    </a:lnTo>
                    <a:lnTo>
                      <a:pt x="1206" y="197"/>
                    </a:lnTo>
                    <a:lnTo>
                      <a:pt x="1192" y="177"/>
                    </a:lnTo>
                    <a:lnTo>
                      <a:pt x="1175" y="160"/>
                    </a:lnTo>
                    <a:lnTo>
                      <a:pt x="1159" y="143"/>
                    </a:lnTo>
                    <a:lnTo>
                      <a:pt x="1142" y="127"/>
                    </a:lnTo>
                    <a:lnTo>
                      <a:pt x="1126" y="115"/>
                    </a:lnTo>
                    <a:lnTo>
                      <a:pt x="1110" y="103"/>
                    </a:lnTo>
                    <a:lnTo>
                      <a:pt x="1096" y="95"/>
                    </a:lnTo>
                    <a:lnTo>
                      <a:pt x="1080" y="87"/>
                    </a:lnTo>
                    <a:lnTo>
                      <a:pt x="1067" y="80"/>
                    </a:lnTo>
                    <a:lnTo>
                      <a:pt x="1055" y="74"/>
                    </a:lnTo>
                    <a:lnTo>
                      <a:pt x="1045" y="71"/>
                    </a:lnTo>
                    <a:lnTo>
                      <a:pt x="1036" y="67"/>
                    </a:lnTo>
                    <a:lnTo>
                      <a:pt x="1032" y="67"/>
                    </a:lnTo>
                    <a:lnTo>
                      <a:pt x="1027" y="66"/>
                    </a:lnTo>
                    <a:lnTo>
                      <a:pt x="1026" y="66"/>
                    </a:lnTo>
                    <a:lnTo>
                      <a:pt x="1024" y="64"/>
                    </a:lnTo>
                    <a:lnTo>
                      <a:pt x="1022" y="62"/>
                    </a:lnTo>
                    <a:lnTo>
                      <a:pt x="1015" y="58"/>
                    </a:lnTo>
                    <a:lnTo>
                      <a:pt x="1010" y="56"/>
                    </a:lnTo>
                    <a:lnTo>
                      <a:pt x="998" y="49"/>
                    </a:lnTo>
                    <a:lnTo>
                      <a:pt x="989" y="45"/>
                    </a:lnTo>
                    <a:lnTo>
                      <a:pt x="975" y="38"/>
                    </a:lnTo>
                    <a:lnTo>
                      <a:pt x="963" y="32"/>
                    </a:lnTo>
                    <a:lnTo>
                      <a:pt x="947" y="27"/>
                    </a:lnTo>
                    <a:lnTo>
                      <a:pt x="930" y="20"/>
                    </a:lnTo>
                    <a:lnTo>
                      <a:pt x="910" y="15"/>
                    </a:lnTo>
                    <a:lnTo>
                      <a:pt x="890" y="10"/>
                    </a:lnTo>
                    <a:lnTo>
                      <a:pt x="868" y="6"/>
                    </a:lnTo>
                    <a:lnTo>
                      <a:pt x="846" y="3"/>
                    </a:lnTo>
                    <a:lnTo>
                      <a:pt x="822" y="0"/>
                    </a:lnTo>
                    <a:lnTo>
                      <a:pt x="798" y="0"/>
                    </a:lnTo>
                    <a:lnTo>
                      <a:pt x="794" y="0"/>
                    </a:lnTo>
                    <a:lnTo>
                      <a:pt x="788" y="0"/>
                    </a:lnTo>
                    <a:lnTo>
                      <a:pt x="780" y="1"/>
                    </a:lnTo>
                    <a:lnTo>
                      <a:pt x="770" y="4"/>
                    </a:lnTo>
                    <a:lnTo>
                      <a:pt x="756" y="5"/>
                    </a:lnTo>
                    <a:lnTo>
                      <a:pt x="743" y="7"/>
                    </a:lnTo>
                    <a:lnTo>
                      <a:pt x="729" y="8"/>
                    </a:lnTo>
                    <a:lnTo>
                      <a:pt x="714" y="10"/>
                    </a:lnTo>
                    <a:lnTo>
                      <a:pt x="700" y="11"/>
                    </a:lnTo>
                    <a:lnTo>
                      <a:pt x="686" y="14"/>
                    </a:lnTo>
                    <a:lnTo>
                      <a:pt x="671" y="16"/>
                    </a:lnTo>
                    <a:lnTo>
                      <a:pt x="660" y="18"/>
                    </a:lnTo>
                    <a:lnTo>
                      <a:pt x="650" y="19"/>
                    </a:lnTo>
                    <a:lnTo>
                      <a:pt x="644" y="20"/>
                    </a:lnTo>
                    <a:lnTo>
                      <a:pt x="638" y="20"/>
                    </a:lnTo>
                    <a:lnTo>
                      <a:pt x="637" y="21"/>
                    </a:lnTo>
                    <a:close/>
                  </a:path>
                </a:pathLst>
              </a:custGeom>
              <a:solidFill>
                <a:srgbClr val="B39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7" name="Freeform 14"/>
              <p:cNvSpPr>
                <a:spLocks/>
              </p:cNvSpPr>
              <p:nvPr/>
            </p:nvSpPr>
            <p:spPr bwMode="auto">
              <a:xfrm>
                <a:off x="192" y="3529"/>
                <a:ext cx="1325" cy="437"/>
              </a:xfrm>
              <a:custGeom>
                <a:avLst/>
                <a:gdLst>
                  <a:gd name="T0" fmla="*/ 1 w 2650"/>
                  <a:gd name="T1" fmla="*/ 1 h 874"/>
                  <a:gd name="T2" fmla="*/ 1 w 2650"/>
                  <a:gd name="T3" fmla="*/ 1 h 874"/>
                  <a:gd name="T4" fmla="*/ 1 w 2650"/>
                  <a:gd name="T5" fmla="*/ 1 h 874"/>
                  <a:gd name="T6" fmla="*/ 1 w 2650"/>
                  <a:gd name="T7" fmla="*/ 1 h 874"/>
                  <a:gd name="T8" fmla="*/ 2 w 2650"/>
                  <a:gd name="T9" fmla="*/ 2 h 874"/>
                  <a:gd name="T10" fmla="*/ 2 w 2650"/>
                  <a:gd name="T11" fmla="*/ 2 h 874"/>
                  <a:gd name="T12" fmla="*/ 3 w 2650"/>
                  <a:gd name="T13" fmla="*/ 2 h 874"/>
                  <a:gd name="T14" fmla="*/ 3 w 2650"/>
                  <a:gd name="T15" fmla="*/ 2 h 874"/>
                  <a:gd name="T16" fmla="*/ 3 w 2650"/>
                  <a:gd name="T17" fmla="*/ 2 h 874"/>
                  <a:gd name="T18" fmla="*/ 3 w 2650"/>
                  <a:gd name="T19" fmla="*/ 2 h 874"/>
                  <a:gd name="T20" fmla="*/ 3 w 2650"/>
                  <a:gd name="T21" fmla="*/ 3 h 874"/>
                  <a:gd name="T22" fmla="*/ 4 w 2650"/>
                  <a:gd name="T23" fmla="*/ 3 h 874"/>
                  <a:gd name="T24" fmla="*/ 5 w 2650"/>
                  <a:gd name="T25" fmla="*/ 3 h 874"/>
                  <a:gd name="T26" fmla="*/ 5 w 2650"/>
                  <a:gd name="T27" fmla="*/ 3 h 874"/>
                  <a:gd name="T28" fmla="*/ 6 w 2650"/>
                  <a:gd name="T29" fmla="*/ 3 h 874"/>
                  <a:gd name="T30" fmla="*/ 6 w 2650"/>
                  <a:gd name="T31" fmla="*/ 3 h 874"/>
                  <a:gd name="T32" fmla="*/ 7 w 2650"/>
                  <a:gd name="T33" fmla="*/ 3 h 874"/>
                  <a:gd name="T34" fmla="*/ 7 w 2650"/>
                  <a:gd name="T35" fmla="*/ 3 h 874"/>
                  <a:gd name="T36" fmla="*/ 9 w 2650"/>
                  <a:gd name="T37" fmla="*/ 3 h 874"/>
                  <a:gd name="T38" fmla="*/ 9 w 2650"/>
                  <a:gd name="T39" fmla="*/ 3 h 874"/>
                  <a:gd name="T40" fmla="*/ 9 w 2650"/>
                  <a:gd name="T41" fmla="*/ 3 h 874"/>
                  <a:gd name="T42" fmla="*/ 10 w 2650"/>
                  <a:gd name="T43" fmla="*/ 3 h 874"/>
                  <a:gd name="T44" fmla="*/ 10 w 2650"/>
                  <a:gd name="T45" fmla="*/ 3 h 874"/>
                  <a:gd name="T46" fmla="*/ 11 w 2650"/>
                  <a:gd name="T47" fmla="*/ 3 h 874"/>
                  <a:gd name="T48" fmla="*/ 11 w 2650"/>
                  <a:gd name="T49" fmla="*/ 3 h 874"/>
                  <a:gd name="T50" fmla="*/ 11 w 2650"/>
                  <a:gd name="T51" fmla="*/ 3 h 874"/>
                  <a:gd name="T52" fmla="*/ 10 w 2650"/>
                  <a:gd name="T53" fmla="*/ 3 h 874"/>
                  <a:gd name="T54" fmla="*/ 10 w 2650"/>
                  <a:gd name="T55" fmla="*/ 4 h 874"/>
                  <a:gd name="T56" fmla="*/ 9 w 2650"/>
                  <a:gd name="T57" fmla="*/ 4 h 874"/>
                  <a:gd name="T58" fmla="*/ 9 w 2650"/>
                  <a:gd name="T59" fmla="*/ 4 h 874"/>
                  <a:gd name="T60" fmla="*/ 9 w 2650"/>
                  <a:gd name="T61" fmla="*/ 4 h 874"/>
                  <a:gd name="T62" fmla="*/ 8 w 2650"/>
                  <a:gd name="T63" fmla="*/ 4 h 874"/>
                  <a:gd name="T64" fmla="*/ 7 w 2650"/>
                  <a:gd name="T65" fmla="*/ 4 h 874"/>
                  <a:gd name="T66" fmla="*/ 7 w 2650"/>
                  <a:gd name="T67" fmla="*/ 4 h 874"/>
                  <a:gd name="T68" fmla="*/ 6 w 2650"/>
                  <a:gd name="T69" fmla="*/ 4 h 874"/>
                  <a:gd name="T70" fmla="*/ 5 w 2650"/>
                  <a:gd name="T71" fmla="*/ 4 h 874"/>
                  <a:gd name="T72" fmla="*/ 5 w 2650"/>
                  <a:gd name="T73" fmla="*/ 4 h 874"/>
                  <a:gd name="T74" fmla="*/ 5 w 2650"/>
                  <a:gd name="T75" fmla="*/ 4 h 874"/>
                  <a:gd name="T76" fmla="*/ 5 w 2650"/>
                  <a:gd name="T77" fmla="*/ 4 h 874"/>
                  <a:gd name="T78" fmla="*/ 5 w 2650"/>
                  <a:gd name="T79" fmla="*/ 4 h 874"/>
                  <a:gd name="T80" fmla="*/ 3 w 2650"/>
                  <a:gd name="T81" fmla="*/ 4 h 874"/>
                  <a:gd name="T82" fmla="*/ 3 w 2650"/>
                  <a:gd name="T83" fmla="*/ 4 h 874"/>
                  <a:gd name="T84" fmla="*/ 3 w 2650"/>
                  <a:gd name="T85" fmla="*/ 3 h 874"/>
                  <a:gd name="T86" fmla="*/ 3 w 2650"/>
                  <a:gd name="T87" fmla="*/ 3 h 874"/>
                  <a:gd name="T88" fmla="*/ 2 w 2650"/>
                  <a:gd name="T89" fmla="*/ 3 h 874"/>
                  <a:gd name="T90" fmla="*/ 2 w 2650"/>
                  <a:gd name="T91" fmla="*/ 3 h 874"/>
                  <a:gd name="T92" fmla="*/ 2 w 2650"/>
                  <a:gd name="T93" fmla="*/ 3 h 874"/>
                  <a:gd name="T94" fmla="*/ 1 w 2650"/>
                  <a:gd name="T95" fmla="*/ 3 h 874"/>
                  <a:gd name="T96" fmla="*/ 1 w 2650"/>
                  <a:gd name="T97" fmla="*/ 3 h 874"/>
                  <a:gd name="T98" fmla="*/ 1 w 2650"/>
                  <a:gd name="T99" fmla="*/ 2 h 874"/>
                  <a:gd name="T100" fmla="*/ 1 w 2650"/>
                  <a:gd name="T101" fmla="*/ 2 h 874"/>
                  <a:gd name="T102" fmla="*/ 0 w 2650"/>
                  <a:gd name="T103" fmla="*/ 2 h 874"/>
                  <a:gd name="T104" fmla="*/ 0 w 2650"/>
                  <a:gd name="T105" fmla="*/ 1 h 874"/>
                  <a:gd name="T106" fmla="*/ 1 w 2650"/>
                  <a:gd name="T107" fmla="*/ 1 h 874"/>
                  <a:gd name="T108" fmla="*/ 1 w 2650"/>
                  <a:gd name="T109" fmla="*/ 1 h 874"/>
                  <a:gd name="T110" fmla="*/ 1 w 2650"/>
                  <a:gd name="T111" fmla="*/ 1 h 8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50"/>
                  <a:gd name="T169" fmla="*/ 0 h 874"/>
                  <a:gd name="T170" fmla="*/ 2650 w 2650"/>
                  <a:gd name="T171" fmla="*/ 874 h 87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50" h="874">
                    <a:moveTo>
                      <a:pt x="46" y="0"/>
                    </a:moveTo>
                    <a:lnTo>
                      <a:pt x="46" y="2"/>
                    </a:lnTo>
                    <a:lnTo>
                      <a:pt x="46" y="6"/>
                    </a:lnTo>
                    <a:lnTo>
                      <a:pt x="48" y="10"/>
                    </a:lnTo>
                    <a:lnTo>
                      <a:pt x="51" y="20"/>
                    </a:lnTo>
                    <a:lnTo>
                      <a:pt x="53" y="30"/>
                    </a:lnTo>
                    <a:lnTo>
                      <a:pt x="57" y="44"/>
                    </a:lnTo>
                    <a:lnTo>
                      <a:pt x="63" y="57"/>
                    </a:lnTo>
                    <a:lnTo>
                      <a:pt x="71" y="72"/>
                    </a:lnTo>
                    <a:lnTo>
                      <a:pt x="78" y="88"/>
                    </a:lnTo>
                    <a:lnTo>
                      <a:pt x="90" y="106"/>
                    </a:lnTo>
                    <a:lnTo>
                      <a:pt x="103" y="124"/>
                    </a:lnTo>
                    <a:lnTo>
                      <a:pt x="119" y="143"/>
                    </a:lnTo>
                    <a:lnTo>
                      <a:pt x="136" y="162"/>
                    </a:lnTo>
                    <a:lnTo>
                      <a:pt x="158" y="182"/>
                    </a:lnTo>
                    <a:lnTo>
                      <a:pt x="181" y="201"/>
                    </a:lnTo>
                    <a:lnTo>
                      <a:pt x="208" y="220"/>
                    </a:lnTo>
                    <a:lnTo>
                      <a:pt x="235" y="238"/>
                    </a:lnTo>
                    <a:lnTo>
                      <a:pt x="266" y="256"/>
                    </a:lnTo>
                    <a:lnTo>
                      <a:pt x="297" y="271"/>
                    </a:lnTo>
                    <a:lnTo>
                      <a:pt x="331" y="288"/>
                    </a:lnTo>
                    <a:lnTo>
                      <a:pt x="364" y="300"/>
                    </a:lnTo>
                    <a:lnTo>
                      <a:pt x="396" y="313"/>
                    </a:lnTo>
                    <a:lnTo>
                      <a:pt x="428" y="326"/>
                    </a:lnTo>
                    <a:lnTo>
                      <a:pt x="460" y="338"/>
                    </a:lnTo>
                    <a:lnTo>
                      <a:pt x="490" y="347"/>
                    </a:lnTo>
                    <a:lnTo>
                      <a:pt x="517" y="356"/>
                    </a:lnTo>
                    <a:lnTo>
                      <a:pt x="543" y="363"/>
                    </a:lnTo>
                    <a:lnTo>
                      <a:pt x="567" y="371"/>
                    </a:lnTo>
                    <a:lnTo>
                      <a:pt x="586" y="377"/>
                    </a:lnTo>
                    <a:lnTo>
                      <a:pt x="604" y="383"/>
                    </a:lnTo>
                    <a:lnTo>
                      <a:pt x="616" y="387"/>
                    </a:lnTo>
                    <a:lnTo>
                      <a:pt x="625" y="393"/>
                    </a:lnTo>
                    <a:lnTo>
                      <a:pt x="630" y="396"/>
                    </a:lnTo>
                    <a:lnTo>
                      <a:pt x="639" y="405"/>
                    </a:lnTo>
                    <a:lnTo>
                      <a:pt x="650" y="414"/>
                    </a:lnTo>
                    <a:lnTo>
                      <a:pt x="664" y="426"/>
                    </a:lnTo>
                    <a:lnTo>
                      <a:pt x="680" y="437"/>
                    </a:lnTo>
                    <a:lnTo>
                      <a:pt x="698" y="452"/>
                    </a:lnTo>
                    <a:lnTo>
                      <a:pt x="719" y="465"/>
                    </a:lnTo>
                    <a:lnTo>
                      <a:pt x="741" y="480"/>
                    </a:lnTo>
                    <a:lnTo>
                      <a:pt x="764" y="494"/>
                    </a:lnTo>
                    <a:lnTo>
                      <a:pt x="788" y="508"/>
                    </a:lnTo>
                    <a:lnTo>
                      <a:pt x="815" y="520"/>
                    </a:lnTo>
                    <a:lnTo>
                      <a:pt x="845" y="532"/>
                    </a:lnTo>
                    <a:lnTo>
                      <a:pt x="873" y="542"/>
                    </a:lnTo>
                    <a:lnTo>
                      <a:pt x="905" y="551"/>
                    </a:lnTo>
                    <a:lnTo>
                      <a:pt x="937" y="557"/>
                    </a:lnTo>
                    <a:lnTo>
                      <a:pt x="972" y="561"/>
                    </a:lnTo>
                    <a:lnTo>
                      <a:pt x="1008" y="561"/>
                    </a:lnTo>
                    <a:lnTo>
                      <a:pt x="1050" y="562"/>
                    </a:lnTo>
                    <a:lnTo>
                      <a:pt x="1096" y="561"/>
                    </a:lnTo>
                    <a:lnTo>
                      <a:pt x="1146" y="560"/>
                    </a:lnTo>
                    <a:lnTo>
                      <a:pt x="1197" y="558"/>
                    </a:lnTo>
                    <a:lnTo>
                      <a:pt x="1251" y="555"/>
                    </a:lnTo>
                    <a:lnTo>
                      <a:pt x="1306" y="553"/>
                    </a:lnTo>
                    <a:lnTo>
                      <a:pt x="1360" y="551"/>
                    </a:lnTo>
                    <a:lnTo>
                      <a:pt x="1412" y="548"/>
                    </a:lnTo>
                    <a:lnTo>
                      <a:pt x="1463" y="544"/>
                    </a:lnTo>
                    <a:lnTo>
                      <a:pt x="1509" y="543"/>
                    </a:lnTo>
                    <a:lnTo>
                      <a:pt x="1553" y="541"/>
                    </a:lnTo>
                    <a:lnTo>
                      <a:pt x="1592" y="539"/>
                    </a:lnTo>
                    <a:lnTo>
                      <a:pt x="1625" y="539"/>
                    </a:lnTo>
                    <a:lnTo>
                      <a:pt x="1652" y="539"/>
                    </a:lnTo>
                    <a:lnTo>
                      <a:pt x="1670" y="541"/>
                    </a:lnTo>
                    <a:lnTo>
                      <a:pt x="1688" y="543"/>
                    </a:lnTo>
                    <a:lnTo>
                      <a:pt x="1712" y="548"/>
                    </a:lnTo>
                    <a:lnTo>
                      <a:pt x="1743" y="555"/>
                    </a:lnTo>
                    <a:lnTo>
                      <a:pt x="1780" y="564"/>
                    </a:lnTo>
                    <a:lnTo>
                      <a:pt x="1817" y="573"/>
                    </a:lnTo>
                    <a:lnTo>
                      <a:pt x="1859" y="584"/>
                    </a:lnTo>
                    <a:lnTo>
                      <a:pt x="1901" y="595"/>
                    </a:lnTo>
                    <a:lnTo>
                      <a:pt x="1946" y="607"/>
                    </a:lnTo>
                    <a:lnTo>
                      <a:pt x="1987" y="619"/>
                    </a:lnTo>
                    <a:lnTo>
                      <a:pt x="2029" y="630"/>
                    </a:lnTo>
                    <a:lnTo>
                      <a:pt x="2066" y="638"/>
                    </a:lnTo>
                    <a:lnTo>
                      <a:pt x="2102" y="648"/>
                    </a:lnTo>
                    <a:lnTo>
                      <a:pt x="2131" y="657"/>
                    </a:lnTo>
                    <a:lnTo>
                      <a:pt x="2156" y="663"/>
                    </a:lnTo>
                    <a:lnTo>
                      <a:pt x="2172" y="668"/>
                    </a:lnTo>
                    <a:lnTo>
                      <a:pt x="2181" y="672"/>
                    </a:lnTo>
                    <a:lnTo>
                      <a:pt x="2190" y="672"/>
                    </a:lnTo>
                    <a:lnTo>
                      <a:pt x="2207" y="672"/>
                    </a:lnTo>
                    <a:lnTo>
                      <a:pt x="2232" y="672"/>
                    </a:lnTo>
                    <a:lnTo>
                      <a:pt x="2263" y="673"/>
                    </a:lnTo>
                    <a:lnTo>
                      <a:pt x="2298" y="673"/>
                    </a:lnTo>
                    <a:lnTo>
                      <a:pt x="2339" y="674"/>
                    </a:lnTo>
                    <a:lnTo>
                      <a:pt x="2380" y="674"/>
                    </a:lnTo>
                    <a:lnTo>
                      <a:pt x="2423" y="675"/>
                    </a:lnTo>
                    <a:lnTo>
                      <a:pt x="2465" y="675"/>
                    </a:lnTo>
                    <a:lnTo>
                      <a:pt x="2506" y="675"/>
                    </a:lnTo>
                    <a:lnTo>
                      <a:pt x="2544" y="675"/>
                    </a:lnTo>
                    <a:lnTo>
                      <a:pt x="2579" y="675"/>
                    </a:lnTo>
                    <a:lnTo>
                      <a:pt x="2607" y="675"/>
                    </a:lnTo>
                    <a:lnTo>
                      <a:pt x="2629" y="675"/>
                    </a:lnTo>
                    <a:lnTo>
                      <a:pt x="2643" y="675"/>
                    </a:lnTo>
                    <a:lnTo>
                      <a:pt x="2650" y="676"/>
                    </a:lnTo>
                    <a:lnTo>
                      <a:pt x="2647" y="676"/>
                    </a:lnTo>
                    <a:lnTo>
                      <a:pt x="2641" y="678"/>
                    </a:lnTo>
                    <a:lnTo>
                      <a:pt x="2633" y="682"/>
                    </a:lnTo>
                    <a:lnTo>
                      <a:pt x="2622" y="687"/>
                    </a:lnTo>
                    <a:lnTo>
                      <a:pt x="2607" y="693"/>
                    </a:lnTo>
                    <a:lnTo>
                      <a:pt x="2591" y="700"/>
                    </a:lnTo>
                    <a:lnTo>
                      <a:pt x="2571" y="708"/>
                    </a:lnTo>
                    <a:lnTo>
                      <a:pt x="2550" y="718"/>
                    </a:lnTo>
                    <a:lnTo>
                      <a:pt x="2526" y="727"/>
                    </a:lnTo>
                    <a:lnTo>
                      <a:pt x="2501" y="737"/>
                    </a:lnTo>
                    <a:lnTo>
                      <a:pt x="2473" y="747"/>
                    </a:lnTo>
                    <a:lnTo>
                      <a:pt x="2444" y="758"/>
                    </a:lnTo>
                    <a:lnTo>
                      <a:pt x="2413" y="768"/>
                    </a:lnTo>
                    <a:lnTo>
                      <a:pt x="2383" y="778"/>
                    </a:lnTo>
                    <a:lnTo>
                      <a:pt x="2351" y="788"/>
                    </a:lnTo>
                    <a:lnTo>
                      <a:pt x="2319" y="799"/>
                    </a:lnTo>
                    <a:lnTo>
                      <a:pt x="2287" y="809"/>
                    </a:lnTo>
                    <a:lnTo>
                      <a:pt x="2260" y="818"/>
                    </a:lnTo>
                    <a:lnTo>
                      <a:pt x="2233" y="824"/>
                    </a:lnTo>
                    <a:lnTo>
                      <a:pt x="2211" y="833"/>
                    </a:lnTo>
                    <a:lnTo>
                      <a:pt x="2189" y="839"/>
                    </a:lnTo>
                    <a:lnTo>
                      <a:pt x="2170" y="845"/>
                    </a:lnTo>
                    <a:lnTo>
                      <a:pt x="2152" y="851"/>
                    </a:lnTo>
                    <a:lnTo>
                      <a:pt x="2135" y="856"/>
                    </a:lnTo>
                    <a:lnTo>
                      <a:pt x="2117" y="861"/>
                    </a:lnTo>
                    <a:lnTo>
                      <a:pt x="2102" y="865"/>
                    </a:lnTo>
                    <a:lnTo>
                      <a:pt x="2083" y="867"/>
                    </a:lnTo>
                    <a:lnTo>
                      <a:pt x="2066" y="871"/>
                    </a:lnTo>
                    <a:lnTo>
                      <a:pt x="2045" y="872"/>
                    </a:lnTo>
                    <a:lnTo>
                      <a:pt x="2024" y="874"/>
                    </a:lnTo>
                    <a:lnTo>
                      <a:pt x="2001" y="874"/>
                    </a:lnTo>
                    <a:lnTo>
                      <a:pt x="1977" y="874"/>
                    </a:lnTo>
                    <a:lnTo>
                      <a:pt x="1946" y="874"/>
                    </a:lnTo>
                    <a:lnTo>
                      <a:pt x="1910" y="872"/>
                    </a:lnTo>
                    <a:lnTo>
                      <a:pt x="1869" y="867"/>
                    </a:lnTo>
                    <a:lnTo>
                      <a:pt x="1826" y="862"/>
                    </a:lnTo>
                    <a:lnTo>
                      <a:pt x="1778" y="855"/>
                    </a:lnTo>
                    <a:lnTo>
                      <a:pt x="1729" y="848"/>
                    </a:lnTo>
                    <a:lnTo>
                      <a:pt x="1678" y="841"/>
                    </a:lnTo>
                    <a:lnTo>
                      <a:pt x="1630" y="834"/>
                    </a:lnTo>
                    <a:lnTo>
                      <a:pt x="1579" y="824"/>
                    </a:lnTo>
                    <a:lnTo>
                      <a:pt x="1532" y="818"/>
                    </a:lnTo>
                    <a:lnTo>
                      <a:pt x="1488" y="810"/>
                    </a:lnTo>
                    <a:lnTo>
                      <a:pt x="1450" y="804"/>
                    </a:lnTo>
                    <a:lnTo>
                      <a:pt x="1415" y="799"/>
                    </a:lnTo>
                    <a:lnTo>
                      <a:pt x="1385" y="794"/>
                    </a:lnTo>
                    <a:lnTo>
                      <a:pt x="1363" y="791"/>
                    </a:lnTo>
                    <a:lnTo>
                      <a:pt x="1350" y="791"/>
                    </a:lnTo>
                    <a:lnTo>
                      <a:pt x="1339" y="791"/>
                    </a:lnTo>
                    <a:lnTo>
                      <a:pt x="1329" y="791"/>
                    </a:lnTo>
                    <a:lnTo>
                      <a:pt x="1318" y="791"/>
                    </a:lnTo>
                    <a:lnTo>
                      <a:pt x="1307" y="791"/>
                    </a:lnTo>
                    <a:lnTo>
                      <a:pt x="1293" y="791"/>
                    </a:lnTo>
                    <a:lnTo>
                      <a:pt x="1279" y="791"/>
                    </a:lnTo>
                    <a:lnTo>
                      <a:pt x="1264" y="791"/>
                    </a:lnTo>
                    <a:lnTo>
                      <a:pt x="1247" y="791"/>
                    </a:lnTo>
                    <a:lnTo>
                      <a:pt x="1226" y="790"/>
                    </a:lnTo>
                    <a:lnTo>
                      <a:pt x="1205" y="790"/>
                    </a:lnTo>
                    <a:lnTo>
                      <a:pt x="1181" y="790"/>
                    </a:lnTo>
                    <a:lnTo>
                      <a:pt x="1154" y="790"/>
                    </a:lnTo>
                    <a:lnTo>
                      <a:pt x="1124" y="789"/>
                    </a:lnTo>
                    <a:lnTo>
                      <a:pt x="1091" y="788"/>
                    </a:lnTo>
                    <a:lnTo>
                      <a:pt x="1055" y="788"/>
                    </a:lnTo>
                    <a:lnTo>
                      <a:pt x="1016" y="787"/>
                    </a:lnTo>
                    <a:lnTo>
                      <a:pt x="973" y="783"/>
                    </a:lnTo>
                    <a:lnTo>
                      <a:pt x="934" y="783"/>
                    </a:lnTo>
                    <a:lnTo>
                      <a:pt x="895" y="783"/>
                    </a:lnTo>
                    <a:lnTo>
                      <a:pt x="860" y="783"/>
                    </a:lnTo>
                    <a:lnTo>
                      <a:pt x="826" y="782"/>
                    </a:lnTo>
                    <a:lnTo>
                      <a:pt x="794" y="781"/>
                    </a:lnTo>
                    <a:lnTo>
                      <a:pt x="763" y="780"/>
                    </a:lnTo>
                    <a:lnTo>
                      <a:pt x="733" y="780"/>
                    </a:lnTo>
                    <a:lnTo>
                      <a:pt x="705" y="775"/>
                    </a:lnTo>
                    <a:lnTo>
                      <a:pt x="678" y="773"/>
                    </a:lnTo>
                    <a:lnTo>
                      <a:pt x="652" y="767"/>
                    </a:lnTo>
                    <a:lnTo>
                      <a:pt x="629" y="761"/>
                    </a:lnTo>
                    <a:lnTo>
                      <a:pt x="607" y="752"/>
                    </a:lnTo>
                    <a:lnTo>
                      <a:pt x="587" y="741"/>
                    </a:lnTo>
                    <a:lnTo>
                      <a:pt x="568" y="729"/>
                    </a:lnTo>
                    <a:lnTo>
                      <a:pt x="551" y="715"/>
                    </a:lnTo>
                    <a:lnTo>
                      <a:pt x="533" y="697"/>
                    </a:lnTo>
                    <a:lnTo>
                      <a:pt x="515" y="684"/>
                    </a:lnTo>
                    <a:lnTo>
                      <a:pt x="497" y="672"/>
                    </a:lnTo>
                    <a:lnTo>
                      <a:pt x="480" y="663"/>
                    </a:lnTo>
                    <a:lnTo>
                      <a:pt x="461" y="654"/>
                    </a:lnTo>
                    <a:lnTo>
                      <a:pt x="443" y="647"/>
                    </a:lnTo>
                    <a:lnTo>
                      <a:pt x="422" y="641"/>
                    </a:lnTo>
                    <a:lnTo>
                      <a:pt x="404" y="636"/>
                    </a:lnTo>
                    <a:lnTo>
                      <a:pt x="383" y="631"/>
                    </a:lnTo>
                    <a:lnTo>
                      <a:pt x="361" y="626"/>
                    </a:lnTo>
                    <a:lnTo>
                      <a:pt x="339" y="622"/>
                    </a:lnTo>
                    <a:lnTo>
                      <a:pt x="317" y="617"/>
                    </a:lnTo>
                    <a:lnTo>
                      <a:pt x="293" y="612"/>
                    </a:lnTo>
                    <a:lnTo>
                      <a:pt x="269" y="605"/>
                    </a:lnTo>
                    <a:lnTo>
                      <a:pt x="243" y="597"/>
                    </a:lnTo>
                    <a:lnTo>
                      <a:pt x="218" y="590"/>
                    </a:lnTo>
                    <a:lnTo>
                      <a:pt x="191" y="578"/>
                    </a:lnTo>
                    <a:lnTo>
                      <a:pt x="167" y="565"/>
                    </a:lnTo>
                    <a:lnTo>
                      <a:pt x="144" y="550"/>
                    </a:lnTo>
                    <a:lnTo>
                      <a:pt x="124" y="534"/>
                    </a:lnTo>
                    <a:lnTo>
                      <a:pt x="103" y="517"/>
                    </a:lnTo>
                    <a:lnTo>
                      <a:pt x="85" y="498"/>
                    </a:lnTo>
                    <a:lnTo>
                      <a:pt x="69" y="479"/>
                    </a:lnTo>
                    <a:lnTo>
                      <a:pt x="55" y="460"/>
                    </a:lnTo>
                    <a:lnTo>
                      <a:pt x="42" y="441"/>
                    </a:lnTo>
                    <a:lnTo>
                      <a:pt x="31" y="420"/>
                    </a:lnTo>
                    <a:lnTo>
                      <a:pt x="21" y="398"/>
                    </a:lnTo>
                    <a:lnTo>
                      <a:pt x="12" y="380"/>
                    </a:lnTo>
                    <a:lnTo>
                      <a:pt x="6" y="359"/>
                    </a:lnTo>
                    <a:lnTo>
                      <a:pt x="0" y="341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0" y="289"/>
                    </a:lnTo>
                    <a:lnTo>
                      <a:pt x="0" y="268"/>
                    </a:lnTo>
                    <a:lnTo>
                      <a:pt x="0" y="246"/>
                    </a:lnTo>
                    <a:lnTo>
                      <a:pt x="2" y="223"/>
                    </a:lnTo>
                    <a:lnTo>
                      <a:pt x="6" y="196"/>
                    </a:lnTo>
                    <a:lnTo>
                      <a:pt x="10" y="172"/>
                    </a:lnTo>
                    <a:lnTo>
                      <a:pt x="14" y="145"/>
                    </a:lnTo>
                    <a:lnTo>
                      <a:pt x="20" y="121"/>
                    </a:lnTo>
                    <a:lnTo>
                      <a:pt x="23" y="96"/>
                    </a:lnTo>
                    <a:lnTo>
                      <a:pt x="29" y="73"/>
                    </a:lnTo>
                    <a:lnTo>
                      <a:pt x="33" y="54"/>
                    </a:lnTo>
                    <a:lnTo>
                      <a:pt x="38" y="36"/>
                    </a:lnTo>
                    <a:lnTo>
                      <a:pt x="41" y="21"/>
                    </a:lnTo>
                    <a:lnTo>
                      <a:pt x="44" y="10"/>
                    </a:lnTo>
                    <a:lnTo>
                      <a:pt x="45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8" name="Freeform 15"/>
              <p:cNvSpPr>
                <a:spLocks/>
              </p:cNvSpPr>
              <p:nvPr/>
            </p:nvSpPr>
            <p:spPr bwMode="auto">
              <a:xfrm>
                <a:off x="253" y="2857"/>
                <a:ext cx="946" cy="819"/>
              </a:xfrm>
              <a:custGeom>
                <a:avLst/>
                <a:gdLst>
                  <a:gd name="T0" fmla="*/ 2 w 1891"/>
                  <a:gd name="T1" fmla="*/ 0 h 1639"/>
                  <a:gd name="T2" fmla="*/ 3 w 1891"/>
                  <a:gd name="T3" fmla="*/ 0 h 1639"/>
                  <a:gd name="T4" fmla="*/ 4 w 1891"/>
                  <a:gd name="T5" fmla="*/ 0 h 1639"/>
                  <a:gd name="T6" fmla="*/ 3 w 1891"/>
                  <a:gd name="T7" fmla="*/ 0 h 1639"/>
                  <a:gd name="T8" fmla="*/ 1 w 1891"/>
                  <a:gd name="T9" fmla="*/ 1 h 1639"/>
                  <a:gd name="T10" fmla="*/ 1 w 1891"/>
                  <a:gd name="T11" fmla="*/ 1 h 1639"/>
                  <a:gd name="T12" fmla="*/ 2 w 1891"/>
                  <a:gd name="T13" fmla="*/ 2 h 1639"/>
                  <a:gd name="T14" fmla="*/ 3 w 1891"/>
                  <a:gd name="T15" fmla="*/ 2 h 1639"/>
                  <a:gd name="T16" fmla="*/ 5 w 1891"/>
                  <a:gd name="T17" fmla="*/ 2 h 1639"/>
                  <a:gd name="T18" fmla="*/ 6 w 1891"/>
                  <a:gd name="T19" fmla="*/ 2 h 1639"/>
                  <a:gd name="T20" fmla="*/ 6 w 1891"/>
                  <a:gd name="T21" fmla="*/ 3 h 1639"/>
                  <a:gd name="T22" fmla="*/ 2 w 1891"/>
                  <a:gd name="T23" fmla="*/ 4 h 1639"/>
                  <a:gd name="T24" fmla="*/ 2 w 1891"/>
                  <a:gd name="T25" fmla="*/ 4 h 1639"/>
                  <a:gd name="T26" fmla="*/ 5 w 1891"/>
                  <a:gd name="T27" fmla="*/ 4 h 1639"/>
                  <a:gd name="T28" fmla="*/ 8 w 1891"/>
                  <a:gd name="T29" fmla="*/ 4 h 1639"/>
                  <a:gd name="T30" fmla="*/ 7 w 1891"/>
                  <a:gd name="T31" fmla="*/ 4 h 1639"/>
                  <a:gd name="T32" fmla="*/ 6 w 1891"/>
                  <a:gd name="T33" fmla="*/ 6 h 1639"/>
                  <a:gd name="T34" fmla="*/ 1 w 1891"/>
                  <a:gd name="T35" fmla="*/ 4 h 1639"/>
                  <a:gd name="T36" fmla="*/ 1 w 1891"/>
                  <a:gd name="T37" fmla="*/ 4 h 1639"/>
                  <a:gd name="T38" fmla="*/ 2 w 1891"/>
                  <a:gd name="T39" fmla="*/ 3 h 1639"/>
                  <a:gd name="T40" fmla="*/ 5 w 1891"/>
                  <a:gd name="T41" fmla="*/ 3 h 1639"/>
                  <a:gd name="T42" fmla="*/ 5 w 1891"/>
                  <a:gd name="T43" fmla="*/ 3 h 1639"/>
                  <a:gd name="T44" fmla="*/ 4 w 1891"/>
                  <a:gd name="T45" fmla="*/ 2 h 1639"/>
                  <a:gd name="T46" fmla="*/ 1 w 1891"/>
                  <a:gd name="T47" fmla="*/ 2 h 1639"/>
                  <a:gd name="T48" fmla="*/ 0 w 1891"/>
                  <a:gd name="T49" fmla="*/ 2 h 1639"/>
                  <a:gd name="T50" fmla="*/ 1 w 1891"/>
                  <a:gd name="T51" fmla="*/ 1 h 1639"/>
                  <a:gd name="T52" fmla="*/ 2 w 1891"/>
                  <a:gd name="T53" fmla="*/ 1 h 1639"/>
                  <a:gd name="T54" fmla="*/ 3 w 1891"/>
                  <a:gd name="T55" fmla="*/ 0 h 1639"/>
                  <a:gd name="T56" fmla="*/ 3 w 1891"/>
                  <a:gd name="T57" fmla="*/ 0 h 1639"/>
                  <a:gd name="T58" fmla="*/ 3 w 1891"/>
                  <a:gd name="T59" fmla="*/ 0 h 1639"/>
                  <a:gd name="T60" fmla="*/ 2 w 1891"/>
                  <a:gd name="T61" fmla="*/ 0 h 1639"/>
                  <a:gd name="T62" fmla="*/ 1 w 1891"/>
                  <a:gd name="T63" fmla="*/ 0 h 1639"/>
                  <a:gd name="T64" fmla="*/ 1 w 1891"/>
                  <a:gd name="T65" fmla="*/ 0 h 16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91"/>
                  <a:gd name="T100" fmla="*/ 0 h 1639"/>
                  <a:gd name="T101" fmla="*/ 1891 w 1891"/>
                  <a:gd name="T102" fmla="*/ 1639 h 16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91" h="1639">
                    <a:moveTo>
                      <a:pt x="151" y="0"/>
                    </a:moveTo>
                    <a:lnTo>
                      <a:pt x="303" y="0"/>
                    </a:lnTo>
                    <a:lnTo>
                      <a:pt x="551" y="0"/>
                    </a:lnTo>
                    <a:lnTo>
                      <a:pt x="739" y="6"/>
                    </a:lnTo>
                    <a:lnTo>
                      <a:pt x="831" y="52"/>
                    </a:lnTo>
                    <a:lnTo>
                      <a:pt x="840" y="131"/>
                    </a:lnTo>
                    <a:lnTo>
                      <a:pt x="812" y="187"/>
                    </a:lnTo>
                    <a:lnTo>
                      <a:pt x="749" y="249"/>
                    </a:lnTo>
                    <a:lnTo>
                      <a:pt x="469" y="353"/>
                    </a:lnTo>
                    <a:lnTo>
                      <a:pt x="218" y="422"/>
                    </a:lnTo>
                    <a:lnTo>
                      <a:pt x="174" y="453"/>
                    </a:lnTo>
                    <a:lnTo>
                      <a:pt x="174" y="498"/>
                    </a:lnTo>
                    <a:lnTo>
                      <a:pt x="203" y="541"/>
                    </a:lnTo>
                    <a:lnTo>
                      <a:pt x="279" y="568"/>
                    </a:lnTo>
                    <a:lnTo>
                      <a:pt x="410" y="578"/>
                    </a:lnTo>
                    <a:lnTo>
                      <a:pt x="671" y="603"/>
                    </a:lnTo>
                    <a:lnTo>
                      <a:pt x="967" y="623"/>
                    </a:lnTo>
                    <a:lnTo>
                      <a:pt x="1147" y="656"/>
                    </a:lnTo>
                    <a:lnTo>
                      <a:pt x="1292" y="696"/>
                    </a:lnTo>
                    <a:lnTo>
                      <a:pt x="1343" y="763"/>
                    </a:lnTo>
                    <a:lnTo>
                      <a:pt x="1345" y="853"/>
                    </a:lnTo>
                    <a:lnTo>
                      <a:pt x="1282" y="918"/>
                    </a:lnTo>
                    <a:lnTo>
                      <a:pt x="285" y="1126"/>
                    </a:lnTo>
                    <a:lnTo>
                      <a:pt x="257" y="1141"/>
                    </a:lnTo>
                    <a:lnTo>
                      <a:pt x="261" y="1163"/>
                    </a:lnTo>
                    <a:lnTo>
                      <a:pt x="310" y="1186"/>
                    </a:lnTo>
                    <a:lnTo>
                      <a:pt x="1020" y="1180"/>
                    </a:lnTo>
                    <a:lnTo>
                      <a:pt x="1248" y="1134"/>
                    </a:lnTo>
                    <a:lnTo>
                      <a:pt x="1891" y="1000"/>
                    </a:lnTo>
                    <a:lnTo>
                      <a:pt x="1855" y="1066"/>
                    </a:lnTo>
                    <a:lnTo>
                      <a:pt x="1697" y="1116"/>
                    </a:lnTo>
                    <a:lnTo>
                      <a:pt x="1593" y="1203"/>
                    </a:lnTo>
                    <a:lnTo>
                      <a:pt x="1525" y="1317"/>
                    </a:lnTo>
                    <a:lnTo>
                      <a:pt x="1503" y="1639"/>
                    </a:lnTo>
                    <a:lnTo>
                      <a:pt x="206" y="1330"/>
                    </a:lnTo>
                    <a:lnTo>
                      <a:pt x="45" y="1170"/>
                    </a:lnTo>
                    <a:lnTo>
                      <a:pt x="60" y="1097"/>
                    </a:lnTo>
                    <a:lnTo>
                      <a:pt x="134" y="1031"/>
                    </a:lnTo>
                    <a:lnTo>
                      <a:pt x="191" y="997"/>
                    </a:lnTo>
                    <a:lnTo>
                      <a:pt x="419" y="953"/>
                    </a:lnTo>
                    <a:lnTo>
                      <a:pt x="850" y="878"/>
                    </a:lnTo>
                    <a:lnTo>
                      <a:pt x="1028" y="847"/>
                    </a:lnTo>
                    <a:lnTo>
                      <a:pt x="1075" y="811"/>
                    </a:lnTo>
                    <a:lnTo>
                      <a:pt x="1071" y="785"/>
                    </a:lnTo>
                    <a:lnTo>
                      <a:pt x="989" y="738"/>
                    </a:lnTo>
                    <a:lnTo>
                      <a:pt x="780" y="708"/>
                    </a:lnTo>
                    <a:lnTo>
                      <a:pt x="400" y="670"/>
                    </a:lnTo>
                    <a:lnTo>
                      <a:pt x="211" y="658"/>
                    </a:lnTo>
                    <a:lnTo>
                      <a:pt x="43" y="603"/>
                    </a:lnTo>
                    <a:lnTo>
                      <a:pt x="0" y="531"/>
                    </a:lnTo>
                    <a:lnTo>
                      <a:pt x="6" y="469"/>
                    </a:lnTo>
                    <a:lnTo>
                      <a:pt x="55" y="394"/>
                    </a:lnTo>
                    <a:lnTo>
                      <a:pt x="155" y="333"/>
                    </a:lnTo>
                    <a:lnTo>
                      <a:pt x="309" y="300"/>
                    </a:lnTo>
                    <a:lnTo>
                      <a:pt x="582" y="242"/>
                    </a:lnTo>
                    <a:lnTo>
                      <a:pt x="730" y="185"/>
                    </a:lnTo>
                    <a:lnTo>
                      <a:pt x="768" y="141"/>
                    </a:lnTo>
                    <a:lnTo>
                      <a:pt x="764" y="107"/>
                    </a:lnTo>
                    <a:lnTo>
                      <a:pt x="735" y="68"/>
                    </a:lnTo>
                    <a:lnTo>
                      <a:pt x="674" y="47"/>
                    </a:lnTo>
                    <a:lnTo>
                      <a:pt x="528" y="41"/>
                    </a:lnTo>
                    <a:lnTo>
                      <a:pt x="352" y="37"/>
                    </a:lnTo>
                    <a:lnTo>
                      <a:pt x="196" y="33"/>
                    </a:lnTo>
                    <a:lnTo>
                      <a:pt x="125" y="3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9" name="Freeform 16"/>
              <p:cNvSpPr>
                <a:spLocks/>
              </p:cNvSpPr>
              <p:nvPr/>
            </p:nvSpPr>
            <p:spPr bwMode="auto">
              <a:xfrm>
                <a:off x="268" y="3383"/>
                <a:ext cx="1170" cy="387"/>
              </a:xfrm>
              <a:custGeom>
                <a:avLst/>
                <a:gdLst>
                  <a:gd name="T0" fmla="*/ 0 w 2342"/>
                  <a:gd name="T1" fmla="*/ 0 h 775"/>
                  <a:gd name="T2" fmla="*/ 0 w 2342"/>
                  <a:gd name="T3" fmla="*/ 0 h 775"/>
                  <a:gd name="T4" fmla="*/ 0 w 2342"/>
                  <a:gd name="T5" fmla="*/ 0 h 775"/>
                  <a:gd name="T6" fmla="*/ 1 w 2342"/>
                  <a:gd name="T7" fmla="*/ 1 h 775"/>
                  <a:gd name="T8" fmla="*/ 1 w 2342"/>
                  <a:gd name="T9" fmla="*/ 1 h 775"/>
                  <a:gd name="T10" fmla="*/ 1 w 2342"/>
                  <a:gd name="T11" fmla="*/ 1 h 775"/>
                  <a:gd name="T12" fmla="*/ 1 w 2342"/>
                  <a:gd name="T13" fmla="*/ 0 h 775"/>
                  <a:gd name="T14" fmla="*/ 1 w 2342"/>
                  <a:gd name="T15" fmla="*/ 0 h 775"/>
                  <a:gd name="T16" fmla="*/ 2 w 2342"/>
                  <a:gd name="T17" fmla="*/ 1 h 775"/>
                  <a:gd name="T18" fmla="*/ 2 w 2342"/>
                  <a:gd name="T19" fmla="*/ 1 h 775"/>
                  <a:gd name="T20" fmla="*/ 1 w 2342"/>
                  <a:gd name="T21" fmla="*/ 0 h 775"/>
                  <a:gd name="T22" fmla="*/ 2 w 2342"/>
                  <a:gd name="T23" fmla="*/ 1 h 775"/>
                  <a:gd name="T24" fmla="*/ 2 w 2342"/>
                  <a:gd name="T25" fmla="*/ 1 h 775"/>
                  <a:gd name="T26" fmla="*/ 2 w 2342"/>
                  <a:gd name="T27" fmla="*/ 1 h 775"/>
                  <a:gd name="T28" fmla="*/ 2 w 2342"/>
                  <a:gd name="T29" fmla="*/ 1 h 775"/>
                  <a:gd name="T30" fmla="*/ 2 w 2342"/>
                  <a:gd name="T31" fmla="*/ 1 h 775"/>
                  <a:gd name="T32" fmla="*/ 3 w 2342"/>
                  <a:gd name="T33" fmla="*/ 1 h 775"/>
                  <a:gd name="T34" fmla="*/ 3 w 2342"/>
                  <a:gd name="T35" fmla="*/ 1 h 775"/>
                  <a:gd name="T36" fmla="*/ 2 w 2342"/>
                  <a:gd name="T37" fmla="*/ 1 h 775"/>
                  <a:gd name="T38" fmla="*/ 2 w 2342"/>
                  <a:gd name="T39" fmla="*/ 1 h 775"/>
                  <a:gd name="T40" fmla="*/ 3 w 2342"/>
                  <a:gd name="T41" fmla="*/ 1 h 775"/>
                  <a:gd name="T42" fmla="*/ 3 w 2342"/>
                  <a:gd name="T43" fmla="*/ 1 h 775"/>
                  <a:gd name="T44" fmla="*/ 3 w 2342"/>
                  <a:gd name="T45" fmla="*/ 1 h 775"/>
                  <a:gd name="T46" fmla="*/ 3 w 2342"/>
                  <a:gd name="T47" fmla="*/ 1 h 775"/>
                  <a:gd name="T48" fmla="*/ 3 w 2342"/>
                  <a:gd name="T49" fmla="*/ 1 h 775"/>
                  <a:gd name="T50" fmla="*/ 4 w 2342"/>
                  <a:gd name="T51" fmla="*/ 1 h 775"/>
                  <a:gd name="T52" fmla="*/ 4 w 2342"/>
                  <a:gd name="T53" fmla="*/ 1 h 775"/>
                  <a:gd name="T54" fmla="*/ 3 w 2342"/>
                  <a:gd name="T55" fmla="*/ 1 h 775"/>
                  <a:gd name="T56" fmla="*/ 4 w 2342"/>
                  <a:gd name="T57" fmla="*/ 1 h 775"/>
                  <a:gd name="T58" fmla="*/ 4 w 2342"/>
                  <a:gd name="T59" fmla="*/ 1 h 775"/>
                  <a:gd name="T60" fmla="*/ 5 w 2342"/>
                  <a:gd name="T61" fmla="*/ 1 h 775"/>
                  <a:gd name="T62" fmla="*/ 5 w 2342"/>
                  <a:gd name="T63" fmla="*/ 1 h 775"/>
                  <a:gd name="T64" fmla="*/ 4 w 2342"/>
                  <a:gd name="T65" fmla="*/ 1 h 775"/>
                  <a:gd name="T66" fmla="*/ 5 w 2342"/>
                  <a:gd name="T67" fmla="*/ 1 h 775"/>
                  <a:gd name="T68" fmla="*/ 5 w 2342"/>
                  <a:gd name="T69" fmla="*/ 1 h 775"/>
                  <a:gd name="T70" fmla="*/ 5 w 2342"/>
                  <a:gd name="T71" fmla="*/ 1 h 775"/>
                  <a:gd name="T72" fmla="*/ 6 w 2342"/>
                  <a:gd name="T73" fmla="*/ 0 h 775"/>
                  <a:gd name="T74" fmla="*/ 6 w 2342"/>
                  <a:gd name="T75" fmla="*/ 0 h 775"/>
                  <a:gd name="T76" fmla="*/ 6 w 2342"/>
                  <a:gd name="T77" fmla="*/ 0 h 775"/>
                  <a:gd name="T78" fmla="*/ 6 w 2342"/>
                  <a:gd name="T79" fmla="*/ 2 h 775"/>
                  <a:gd name="T80" fmla="*/ 6 w 2342"/>
                  <a:gd name="T81" fmla="*/ 2 h 775"/>
                  <a:gd name="T82" fmla="*/ 6 w 2342"/>
                  <a:gd name="T83" fmla="*/ 2 h 775"/>
                  <a:gd name="T84" fmla="*/ 7 w 2342"/>
                  <a:gd name="T85" fmla="*/ 2 h 775"/>
                  <a:gd name="T86" fmla="*/ 8 w 2342"/>
                  <a:gd name="T87" fmla="*/ 2 h 775"/>
                  <a:gd name="T88" fmla="*/ 8 w 2342"/>
                  <a:gd name="T89" fmla="*/ 2 h 775"/>
                  <a:gd name="T90" fmla="*/ 8 w 2342"/>
                  <a:gd name="T91" fmla="*/ 1 h 775"/>
                  <a:gd name="T92" fmla="*/ 9 w 2342"/>
                  <a:gd name="T93" fmla="*/ 1 h 775"/>
                  <a:gd name="T94" fmla="*/ 9 w 2342"/>
                  <a:gd name="T95" fmla="*/ 1 h 775"/>
                  <a:gd name="T96" fmla="*/ 9 w 2342"/>
                  <a:gd name="T97" fmla="*/ 1 h 775"/>
                  <a:gd name="T98" fmla="*/ 8 w 2342"/>
                  <a:gd name="T99" fmla="*/ 2 h 775"/>
                  <a:gd name="T100" fmla="*/ 8 w 2342"/>
                  <a:gd name="T101" fmla="*/ 2 h 775"/>
                  <a:gd name="T102" fmla="*/ 0 w 2342"/>
                  <a:gd name="T103" fmla="*/ 1 h 775"/>
                  <a:gd name="T104" fmla="*/ 0 w 2342"/>
                  <a:gd name="T105" fmla="*/ 1 h 775"/>
                  <a:gd name="T106" fmla="*/ 0 w 2342"/>
                  <a:gd name="T107" fmla="*/ 0 h 775"/>
                  <a:gd name="T108" fmla="*/ 0 w 2342"/>
                  <a:gd name="T109" fmla="*/ 0 h 775"/>
                  <a:gd name="T110" fmla="*/ 0 w 2342"/>
                  <a:gd name="T111" fmla="*/ 0 h 77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342"/>
                  <a:gd name="T169" fmla="*/ 0 h 775"/>
                  <a:gd name="T170" fmla="*/ 2342 w 2342"/>
                  <a:gd name="T171" fmla="*/ 775 h 77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342" h="775">
                    <a:moveTo>
                      <a:pt x="80" y="0"/>
                    </a:moveTo>
                    <a:lnTo>
                      <a:pt x="78" y="0"/>
                    </a:lnTo>
                    <a:lnTo>
                      <a:pt x="76" y="2"/>
                    </a:lnTo>
                    <a:lnTo>
                      <a:pt x="72" y="6"/>
                    </a:lnTo>
                    <a:lnTo>
                      <a:pt x="68" y="14"/>
                    </a:lnTo>
                    <a:lnTo>
                      <a:pt x="62" y="19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49" y="49"/>
                    </a:lnTo>
                    <a:lnTo>
                      <a:pt x="44" y="60"/>
                    </a:lnTo>
                    <a:lnTo>
                      <a:pt x="42" y="72"/>
                    </a:lnTo>
                    <a:lnTo>
                      <a:pt x="41" y="86"/>
                    </a:lnTo>
                    <a:lnTo>
                      <a:pt x="44" y="100"/>
                    </a:lnTo>
                    <a:lnTo>
                      <a:pt x="47" y="113"/>
                    </a:lnTo>
                    <a:lnTo>
                      <a:pt x="54" y="128"/>
                    </a:lnTo>
                    <a:lnTo>
                      <a:pt x="63" y="141"/>
                    </a:lnTo>
                    <a:lnTo>
                      <a:pt x="77" y="154"/>
                    </a:lnTo>
                    <a:lnTo>
                      <a:pt x="92" y="166"/>
                    </a:lnTo>
                    <a:lnTo>
                      <a:pt x="111" y="181"/>
                    </a:lnTo>
                    <a:lnTo>
                      <a:pt x="131" y="193"/>
                    </a:lnTo>
                    <a:lnTo>
                      <a:pt x="153" y="207"/>
                    </a:lnTo>
                    <a:lnTo>
                      <a:pt x="174" y="220"/>
                    </a:lnTo>
                    <a:lnTo>
                      <a:pt x="198" y="233"/>
                    </a:lnTo>
                    <a:lnTo>
                      <a:pt x="220" y="244"/>
                    </a:lnTo>
                    <a:lnTo>
                      <a:pt x="244" y="256"/>
                    </a:lnTo>
                    <a:lnTo>
                      <a:pt x="264" y="265"/>
                    </a:lnTo>
                    <a:lnTo>
                      <a:pt x="283" y="274"/>
                    </a:lnTo>
                    <a:lnTo>
                      <a:pt x="302" y="281"/>
                    </a:lnTo>
                    <a:lnTo>
                      <a:pt x="318" y="290"/>
                    </a:lnTo>
                    <a:lnTo>
                      <a:pt x="331" y="295"/>
                    </a:lnTo>
                    <a:lnTo>
                      <a:pt x="341" y="299"/>
                    </a:lnTo>
                    <a:lnTo>
                      <a:pt x="348" y="301"/>
                    </a:lnTo>
                    <a:lnTo>
                      <a:pt x="351" y="302"/>
                    </a:lnTo>
                    <a:lnTo>
                      <a:pt x="304" y="229"/>
                    </a:lnTo>
                    <a:lnTo>
                      <a:pt x="443" y="315"/>
                    </a:lnTo>
                    <a:lnTo>
                      <a:pt x="442" y="311"/>
                    </a:lnTo>
                    <a:lnTo>
                      <a:pt x="439" y="305"/>
                    </a:lnTo>
                    <a:lnTo>
                      <a:pt x="437" y="300"/>
                    </a:lnTo>
                    <a:lnTo>
                      <a:pt x="435" y="296"/>
                    </a:lnTo>
                    <a:lnTo>
                      <a:pt x="432" y="290"/>
                    </a:lnTo>
                    <a:lnTo>
                      <a:pt x="430" y="285"/>
                    </a:lnTo>
                    <a:lnTo>
                      <a:pt x="425" y="278"/>
                    </a:lnTo>
                    <a:lnTo>
                      <a:pt x="421" y="270"/>
                    </a:lnTo>
                    <a:lnTo>
                      <a:pt x="415" y="264"/>
                    </a:lnTo>
                    <a:lnTo>
                      <a:pt x="409" y="257"/>
                    </a:lnTo>
                    <a:lnTo>
                      <a:pt x="402" y="250"/>
                    </a:lnTo>
                    <a:lnTo>
                      <a:pt x="395" y="244"/>
                    </a:lnTo>
                    <a:lnTo>
                      <a:pt x="386" y="237"/>
                    </a:lnTo>
                    <a:lnTo>
                      <a:pt x="379" y="232"/>
                    </a:lnTo>
                    <a:lnTo>
                      <a:pt x="383" y="232"/>
                    </a:lnTo>
                    <a:lnTo>
                      <a:pt x="387" y="233"/>
                    </a:lnTo>
                    <a:lnTo>
                      <a:pt x="396" y="235"/>
                    </a:lnTo>
                    <a:lnTo>
                      <a:pt x="404" y="238"/>
                    </a:lnTo>
                    <a:lnTo>
                      <a:pt x="415" y="243"/>
                    </a:lnTo>
                    <a:lnTo>
                      <a:pt x="427" y="246"/>
                    </a:lnTo>
                    <a:lnTo>
                      <a:pt x="442" y="253"/>
                    </a:lnTo>
                    <a:lnTo>
                      <a:pt x="454" y="257"/>
                    </a:lnTo>
                    <a:lnTo>
                      <a:pt x="469" y="265"/>
                    </a:lnTo>
                    <a:lnTo>
                      <a:pt x="485" y="273"/>
                    </a:lnTo>
                    <a:lnTo>
                      <a:pt x="499" y="281"/>
                    </a:lnTo>
                    <a:lnTo>
                      <a:pt x="513" y="291"/>
                    </a:lnTo>
                    <a:lnTo>
                      <a:pt x="529" y="302"/>
                    </a:lnTo>
                    <a:lnTo>
                      <a:pt x="543" y="315"/>
                    </a:lnTo>
                    <a:lnTo>
                      <a:pt x="558" y="329"/>
                    </a:lnTo>
                    <a:lnTo>
                      <a:pt x="557" y="326"/>
                    </a:lnTo>
                    <a:lnTo>
                      <a:pt x="554" y="317"/>
                    </a:lnTo>
                    <a:lnTo>
                      <a:pt x="551" y="310"/>
                    </a:lnTo>
                    <a:lnTo>
                      <a:pt x="548" y="304"/>
                    </a:lnTo>
                    <a:lnTo>
                      <a:pt x="545" y="297"/>
                    </a:lnTo>
                    <a:lnTo>
                      <a:pt x="542" y="290"/>
                    </a:lnTo>
                    <a:lnTo>
                      <a:pt x="537" y="281"/>
                    </a:lnTo>
                    <a:lnTo>
                      <a:pt x="532" y="275"/>
                    </a:lnTo>
                    <a:lnTo>
                      <a:pt x="526" y="267"/>
                    </a:lnTo>
                    <a:lnTo>
                      <a:pt x="521" y="260"/>
                    </a:lnTo>
                    <a:lnTo>
                      <a:pt x="513" y="255"/>
                    </a:lnTo>
                    <a:lnTo>
                      <a:pt x="507" y="249"/>
                    </a:lnTo>
                    <a:lnTo>
                      <a:pt x="492" y="243"/>
                    </a:lnTo>
                    <a:lnTo>
                      <a:pt x="501" y="244"/>
                    </a:lnTo>
                    <a:lnTo>
                      <a:pt x="511" y="248"/>
                    </a:lnTo>
                    <a:lnTo>
                      <a:pt x="523" y="254"/>
                    </a:lnTo>
                    <a:lnTo>
                      <a:pt x="533" y="260"/>
                    </a:lnTo>
                    <a:lnTo>
                      <a:pt x="547" y="267"/>
                    </a:lnTo>
                    <a:lnTo>
                      <a:pt x="562" y="276"/>
                    </a:lnTo>
                    <a:lnTo>
                      <a:pt x="576" y="283"/>
                    </a:lnTo>
                    <a:lnTo>
                      <a:pt x="592" y="292"/>
                    </a:lnTo>
                    <a:lnTo>
                      <a:pt x="607" y="302"/>
                    </a:lnTo>
                    <a:lnTo>
                      <a:pt x="624" y="315"/>
                    </a:lnTo>
                    <a:lnTo>
                      <a:pt x="637" y="326"/>
                    </a:lnTo>
                    <a:lnTo>
                      <a:pt x="653" y="339"/>
                    </a:lnTo>
                    <a:lnTo>
                      <a:pt x="667" y="352"/>
                    </a:lnTo>
                    <a:lnTo>
                      <a:pt x="680" y="368"/>
                    </a:lnTo>
                    <a:lnTo>
                      <a:pt x="678" y="363"/>
                    </a:lnTo>
                    <a:lnTo>
                      <a:pt x="675" y="356"/>
                    </a:lnTo>
                    <a:lnTo>
                      <a:pt x="671" y="350"/>
                    </a:lnTo>
                    <a:lnTo>
                      <a:pt x="669" y="343"/>
                    </a:lnTo>
                    <a:lnTo>
                      <a:pt x="665" y="337"/>
                    </a:lnTo>
                    <a:lnTo>
                      <a:pt x="662" y="329"/>
                    </a:lnTo>
                    <a:lnTo>
                      <a:pt x="657" y="320"/>
                    </a:lnTo>
                    <a:lnTo>
                      <a:pt x="652" y="312"/>
                    </a:lnTo>
                    <a:lnTo>
                      <a:pt x="646" y="304"/>
                    </a:lnTo>
                    <a:lnTo>
                      <a:pt x="641" y="296"/>
                    </a:lnTo>
                    <a:lnTo>
                      <a:pt x="633" y="288"/>
                    </a:lnTo>
                    <a:lnTo>
                      <a:pt x="625" y="280"/>
                    </a:lnTo>
                    <a:lnTo>
                      <a:pt x="617" y="275"/>
                    </a:lnTo>
                    <a:lnTo>
                      <a:pt x="611" y="269"/>
                    </a:lnTo>
                    <a:lnTo>
                      <a:pt x="612" y="269"/>
                    </a:lnTo>
                    <a:lnTo>
                      <a:pt x="615" y="271"/>
                    </a:lnTo>
                    <a:lnTo>
                      <a:pt x="623" y="274"/>
                    </a:lnTo>
                    <a:lnTo>
                      <a:pt x="633" y="278"/>
                    </a:lnTo>
                    <a:lnTo>
                      <a:pt x="644" y="281"/>
                    </a:lnTo>
                    <a:lnTo>
                      <a:pt x="657" y="288"/>
                    </a:lnTo>
                    <a:lnTo>
                      <a:pt x="670" y="294"/>
                    </a:lnTo>
                    <a:lnTo>
                      <a:pt x="686" y="302"/>
                    </a:lnTo>
                    <a:lnTo>
                      <a:pt x="701" y="309"/>
                    </a:lnTo>
                    <a:lnTo>
                      <a:pt x="716" y="317"/>
                    </a:lnTo>
                    <a:lnTo>
                      <a:pt x="731" y="326"/>
                    </a:lnTo>
                    <a:lnTo>
                      <a:pt x="747" y="337"/>
                    </a:lnTo>
                    <a:lnTo>
                      <a:pt x="761" y="347"/>
                    </a:lnTo>
                    <a:lnTo>
                      <a:pt x="773" y="358"/>
                    </a:lnTo>
                    <a:lnTo>
                      <a:pt x="784" y="369"/>
                    </a:lnTo>
                    <a:lnTo>
                      <a:pt x="795" y="381"/>
                    </a:lnTo>
                    <a:lnTo>
                      <a:pt x="793" y="377"/>
                    </a:lnTo>
                    <a:lnTo>
                      <a:pt x="790" y="369"/>
                    </a:lnTo>
                    <a:lnTo>
                      <a:pt x="785" y="361"/>
                    </a:lnTo>
                    <a:lnTo>
                      <a:pt x="783" y="356"/>
                    </a:lnTo>
                    <a:lnTo>
                      <a:pt x="779" y="349"/>
                    </a:lnTo>
                    <a:lnTo>
                      <a:pt x="775" y="341"/>
                    </a:lnTo>
                    <a:lnTo>
                      <a:pt x="770" y="332"/>
                    </a:lnTo>
                    <a:lnTo>
                      <a:pt x="764" y="325"/>
                    </a:lnTo>
                    <a:lnTo>
                      <a:pt x="759" y="316"/>
                    </a:lnTo>
                    <a:lnTo>
                      <a:pt x="752" y="309"/>
                    </a:lnTo>
                    <a:lnTo>
                      <a:pt x="746" y="302"/>
                    </a:lnTo>
                    <a:lnTo>
                      <a:pt x="739" y="296"/>
                    </a:lnTo>
                    <a:lnTo>
                      <a:pt x="730" y="290"/>
                    </a:lnTo>
                    <a:lnTo>
                      <a:pt x="723" y="286"/>
                    </a:lnTo>
                    <a:lnTo>
                      <a:pt x="725" y="286"/>
                    </a:lnTo>
                    <a:lnTo>
                      <a:pt x="729" y="288"/>
                    </a:lnTo>
                    <a:lnTo>
                      <a:pt x="737" y="291"/>
                    </a:lnTo>
                    <a:lnTo>
                      <a:pt x="747" y="296"/>
                    </a:lnTo>
                    <a:lnTo>
                      <a:pt x="758" y="301"/>
                    </a:lnTo>
                    <a:lnTo>
                      <a:pt x="772" y="308"/>
                    </a:lnTo>
                    <a:lnTo>
                      <a:pt x="786" y="315"/>
                    </a:lnTo>
                    <a:lnTo>
                      <a:pt x="804" y="325"/>
                    </a:lnTo>
                    <a:lnTo>
                      <a:pt x="819" y="332"/>
                    </a:lnTo>
                    <a:lnTo>
                      <a:pt x="837" y="342"/>
                    </a:lnTo>
                    <a:lnTo>
                      <a:pt x="854" y="352"/>
                    </a:lnTo>
                    <a:lnTo>
                      <a:pt x="870" y="363"/>
                    </a:lnTo>
                    <a:lnTo>
                      <a:pt x="886" y="374"/>
                    </a:lnTo>
                    <a:lnTo>
                      <a:pt x="900" y="386"/>
                    </a:lnTo>
                    <a:lnTo>
                      <a:pt x="914" y="399"/>
                    </a:lnTo>
                    <a:lnTo>
                      <a:pt x="926" y="411"/>
                    </a:lnTo>
                    <a:lnTo>
                      <a:pt x="925" y="409"/>
                    </a:lnTo>
                    <a:lnTo>
                      <a:pt x="922" y="406"/>
                    </a:lnTo>
                    <a:lnTo>
                      <a:pt x="920" y="401"/>
                    </a:lnTo>
                    <a:lnTo>
                      <a:pt x="918" y="396"/>
                    </a:lnTo>
                    <a:lnTo>
                      <a:pt x="912" y="388"/>
                    </a:lnTo>
                    <a:lnTo>
                      <a:pt x="909" y="380"/>
                    </a:lnTo>
                    <a:lnTo>
                      <a:pt x="903" y="371"/>
                    </a:lnTo>
                    <a:lnTo>
                      <a:pt x="898" y="362"/>
                    </a:lnTo>
                    <a:lnTo>
                      <a:pt x="890" y="352"/>
                    </a:lnTo>
                    <a:lnTo>
                      <a:pt x="885" y="342"/>
                    </a:lnTo>
                    <a:lnTo>
                      <a:pt x="877" y="333"/>
                    </a:lnTo>
                    <a:lnTo>
                      <a:pt x="872" y="326"/>
                    </a:lnTo>
                    <a:lnTo>
                      <a:pt x="865" y="316"/>
                    </a:lnTo>
                    <a:lnTo>
                      <a:pt x="858" y="309"/>
                    </a:lnTo>
                    <a:lnTo>
                      <a:pt x="853" y="302"/>
                    </a:lnTo>
                    <a:lnTo>
                      <a:pt x="846" y="299"/>
                    </a:lnTo>
                    <a:lnTo>
                      <a:pt x="848" y="299"/>
                    </a:lnTo>
                    <a:lnTo>
                      <a:pt x="855" y="302"/>
                    </a:lnTo>
                    <a:lnTo>
                      <a:pt x="865" y="308"/>
                    </a:lnTo>
                    <a:lnTo>
                      <a:pt x="880" y="316"/>
                    </a:lnTo>
                    <a:lnTo>
                      <a:pt x="897" y="325"/>
                    </a:lnTo>
                    <a:lnTo>
                      <a:pt x="917" y="336"/>
                    </a:lnTo>
                    <a:lnTo>
                      <a:pt x="937" y="347"/>
                    </a:lnTo>
                    <a:lnTo>
                      <a:pt x="959" y="360"/>
                    </a:lnTo>
                    <a:lnTo>
                      <a:pt x="980" y="372"/>
                    </a:lnTo>
                    <a:lnTo>
                      <a:pt x="1002" y="384"/>
                    </a:lnTo>
                    <a:lnTo>
                      <a:pt x="1022" y="396"/>
                    </a:lnTo>
                    <a:lnTo>
                      <a:pt x="1042" y="411"/>
                    </a:lnTo>
                    <a:lnTo>
                      <a:pt x="1058" y="423"/>
                    </a:lnTo>
                    <a:lnTo>
                      <a:pt x="1074" y="435"/>
                    </a:lnTo>
                    <a:lnTo>
                      <a:pt x="1085" y="446"/>
                    </a:lnTo>
                    <a:lnTo>
                      <a:pt x="1079" y="436"/>
                    </a:lnTo>
                    <a:lnTo>
                      <a:pt x="1072" y="426"/>
                    </a:lnTo>
                    <a:lnTo>
                      <a:pt x="1064" y="416"/>
                    </a:lnTo>
                    <a:lnTo>
                      <a:pt x="1055" y="404"/>
                    </a:lnTo>
                    <a:lnTo>
                      <a:pt x="1047" y="393"/>
                    </a:lnTo>
                    <a:lnTo>
                      <a:pt x="1035" y="380"/>
                    </a:lnTo>
                    <a:lnTo>
                      <a:pt x="1025" y="367"/>
                    </a:lnTo>
                    <a:lnTo>
                      <a:pt x="1014" y="354"/>
                    </a:lnTo>
                    <a:lnTo>
                      <a:pt x="1004" y="344"/>
                    </a:lnTo>
                    <a:lnTo>
                      <a:pt x="993" y="333"/>
                    </a:lnTo>
                    <a:lnTo>
                      <a:pt x="983" y="326"/>
                    </a:lnTo>
                    <a:lnTo>
                      <a:pt x="973" y="318"/>
                    </a:lnTo>
                    <a:lnTo>
                      <a:pt x="964" y="315"/>
                    </a:lnTo>
                    <a:lnTo>
                      <a:pt x="967" y="315"/>
                    </a:lnTo>
                    <a:lnTo>
                      <a:pt x="973" y="318"/>
                    </a:lnTo>
                    <a:lnTo>
                      <a:pt x="984" y="323"/>
                    </a:lnTo>
                    <a:lnTo>
                      <a:pt x="1000" y="330"/>
                    </a:lnTo>
                    <a:lnTo>
                      <a:pt x="1015" y="338"/>
                    </a:lnTo>
                    <a:lnTo>
                      <a:pt x="1035" y="349"/>
                    </a:lnTo>
                    <a:lnTo>
                      <a:pt x="1057" y="360"/>
                    </a:lnTo>
                    <a:lnTo>
                      <a:pt x="1082" y="372"/>
                    </a:lnTo>
                    <a:lnTo>
                      <a:pt x="1104" y="384"/>
                    </a:lnTo>
                    <a:lnTo>
                      <a:pt x="1127" y="398"/>
                    </a:lnTo>
                    <a:lnTo>
                      <a:pt x="1148" y="411"/>
                    </a:lnTo>
                    <a:lnTo>
                      <a:pt x="1170" y="425"/>
                    </a:lnTo>
                    <a:lnTo>
                      <a:pt x="1188" y="438"/>
                    </a:lnTo>
                    <a:lnTo>
                      <a:pt x="1205" y="452"/>
                    </a:lnTo>
                    <a:lnTo>
                      <a:pt x="1219" y="463"/>
                    </a:lnTo>
                    <a:lnTo>
                      <a:pt x="1230" y="475"/>
                    </a:lnTo>
                    <a:lnTo>
                      <a:pt x="1141" y="350"/>
                    </a:lnTo>
                    <a:lnTo>
                      <a:pt x="1371" y="496"/>
                    </a:lnTo>
                    <a:lnTo>
                      <a:pt x="1370" y="494"/>
                    </a:lnTo>
                    <a:lnTo>
                      <a:pt x="1368" y="489"/>
                    </a:lnTo>
                    <a:lnTo>
                      <a:pt x="1365" y="483"/>
                    </a:lnTo>
                    <a:lnTo>
                      <a:pt x="1360" y="475"/>
                    </a:lnTo>
                    <a:lnTo>
                      <a:pt x="1355" y="464"/>
                    </a:lnTo>
                    <a:lnTo>
                      <a:pt x="1348" y="453"/>
                    </a:lnTo>
                    <a:lnTo>
                      <a:pt x="1340" y="441"/>
                    </a:lnTo>
                    <a:lnTo>
                      <a:pt x="1333" y="428"/>
                    </a:lnTo>
                    <a:lnTo>
                      <a:pt x="1324" y="414"/>
                    </a:lnTo>
                    <a:lnTo>
                      <a:pt x="1315" y="402"/>
                    </a:lnTo>
                    <a:lnTo>
                      <a:pt x="1306" y="389"/>
                    </a:lnTo>
                    <a:lnTo>
                      <a:pt x="1298" y="378"/>
                    </a:lnTo>
                    <a:lnTo>
                      <a:pt x="1287" y="367"/>
                    </a:lnTo>
                    <a:lnTo>
                      <a:pt x="1278" y="358"/>
                    </a:lnTo>
                    <a:lnTo>
                      <a:pt x="1270" y="350"/>
                    </a:lnTo>
                    <a:lnTo>
                      <a:pt x="1262" y="347"/>
                    </a:lnTo>
                    <a:lnTo>
                      <a:pt x="1263" y="347"/>
                    </a:lnTo>
                    <a:lnTo>
                      <a:pt x="1268" y="350"/>
                    </a:lnTo>
                    <a:lnTo>
                      <a:pt x="1277" y="352"/>
                    </a:lnTo>
                    <a:lnTo>
                      <a:pt x="1289" y="359"/>
                    </a:lnTo>
                    <a:lnTo>
                      <a:pt x="1303" y="364"/>
                    </a:lnTo>
                    <a:lnTo>
                      <a:pt x="1319" y="372"/>
                    </a:lnTo>
                    <a:lnTo>
                      <a:pt x="1336" y="381"/>
                    </a:lnTo>
                    <a:lnTo>
                      <a:pt x="1355" y="391"/>
                    </a:lnTo>
                    <a:lnTo>
                      <a:pt x="1372" y="400"/>
                    </a:lnTo>
                    <a:lnTo>
                      <a:pt x="1390" y="412"/>
                    </a:lnTo>
                    <a:lnTo>
                      <a:pt x="1409" y="424"/>
                    </a:lnTo>
                    <a:lnTo>
                      <a:pt x="1427" y="436"/>
                    </a:lnTo>
                    <a:lnTo>
                      <a:pt x="1442" y="448"/>
                    </a:lnTo>
                    <a:lnTo>
                      <a:pt x="1456" y="462"/>
                    </a:lnTo>
                    <a:lnTo>
                      <a:pt x="1469" y="474"/>
                    </a:lnTo>
                    <a:lnTo>
                      <a:pt x="1477" y="488"/>
                    </a:lnTo>
                    <a:lnTo>
                      <a:pt x="1475" y="483"/>
                    </a:lnTo>
                    <a:lnTo>
                      <a:pt x="1473" y="469"/>
                    </a:lnTo>
                    <a:lnTo>
                      <a:pt x="1471" y="449"/>
                    </a:lnTo>
                    <a:lnTo>
                      <a:pt x="1470" y="424"/>
                    </a:lnTo>
                    <a:lnTo>
                      <a:pt x="1469" y="393"/>
                    </a:lnTo>
                    <a:lnTo>
                      <a:pt x="1470" y="358"/>
                    </a:lnTo>
                    <a:lnTo>
                      <a:pt x="1476" y="319"/>
                    </a:lnTo>
                    <a:lnTo>
                      <a:pt x="1486" y="280"/>
                    </a:lnTo>
                    <a:lnTo>
                      <a:pt x="1501" y="237"/>
                    </a:lnTo>
                    <a:lnTo>
                      <a:pt x="1522" y="196"/>
                    </a:lnTo>
                    <a:lnTo>
                      <a:pt x="1549" y="154"/>
                    </a:lnTo>
                    <a:lnTo>
                      <a:pt x="1586" y="117"/>
                    </a:lnTo>
                    <a:lnTo>
                      <a:pt x="1630" y="80"/>
                    </a:lnTo>
                    <a:lnTo>
                      <a:pt x="1685" y="47"/>
                    </a:lnTo>
                    <a:lnTo>
                      <a:pt x="1750" y="21"/>
                    </a:lnTo>
                    <a:lnTo>
                      <a:pt x="1829" y="0"/>
                    </a:lnTo>
                    <a:lnTo>
                      <a:pt x="1831" y="17"/>
                    </a:lnTo>
                    <a:lnTo>
                      <a:pt x="1828" y="17"/>
                    </a:lnTo>
                    <a:lnTo>
                      <a:pt x="1819" y="19"/>
                    </a:lnTo>
                    <a:lnTo>
                      <a:pt x="1806" y="22"/>
                    </a:lnTo>
                    <a:lnTo>
                      <a:pt x="1790" y="27"/>
                    </a:lnTo>
                    <a:lnTo>
                      <a:pt x="1769" y="33"/>
                    </a:lnTo>
                    <a:lnTo>
                      <a:pt x="1747" y="42"/>
                    </a:lnTo>
                    <a:lnTo>
                      <a:pt x="1722" y="51"/>
                    </a:lnTo>
                    <a:lnTo>
                      <a:pt x="1697" y="66"/>
                    </a:lnTo>
                    <a:lnTo>
                      <a:pt x="1670" y="80"/>
                    </a:lnTo>
                    <a:lnTo>
                      <a:pt x="1643" y="98"/>
                    </a:lnTo>
                    <a:lnTo>
                      <a:pt x="1618" y="118"/>
                    </a:lnTo>
                    <a:lnTo>
                      <a:pt x="1593" y="142"/>
                    </a:lnTo>
                    <a:lnTo>
                      <a:pt x="1570" y="169"/>
                    </a:lnTo>
                    <a:lnTo>
                      <a:pt x="1550" y="199"/>
                    </a:lnTo>
                    <a:lnTo>
                      <a:pt x="1534" y="232"/>
                    </a:lnTo>
                    <a:lnTo>
                      <a:pt x="1523" y="269"/>
                    </a:lnTo>
                    <a:lnTo>
                      <a:pt x="1581" y="594"/>
                    </a:lnTo>
                    <a:lnTo>
                      <a:pt x="1581" y="595"/>
                    </a:lnTo>
                    <a:lnTo>
                      <a:pt x="1584" y="600"/>
                    </a:lnTo>
                    <a:lnTo>
                      <a:pt x="1588" y="604"/>
                    </a:lnTo>
                    <a:lnTo>
                      <a:pt x="1596" y="614"/>
                    </a:lnTo>
                    <a:lnTo>
                      <a:pt x="1603" y="623"/>
                    </a:lnTo>
                    <a:lnTo>
                      <a:pt x="1613" y="634"/>
                    </a:lnTo>
                    <a:lnTo>
                      <a:pt x="1626" y="646"/>
                    </a:lnTo>
                    <a:lnTo>
                      <a:pt x="1641" y="660"/>
                    </a:lnTo>
                    <a:lnTo>
                      <a:pt x="1655" y="672"/>
                    </a:lnTo>
                    <a:lnTo>
                      <a:pt x="1674" y="684"/>
                    </a:lnTo>
                    <a:lnTo>
                      <a:pt x="1694" y="695"/>
                    </a:lnTo>
                    <a:lnTo>
                      <a:pt x="1716" y="707"/>
                    </a:lnTo>
                    <a:lnTo>
                      <a:pt x="1739" y="716"/>
                    </a:lnTo>
                    <a:lnTo>
                      <a:pt x="1766" y="725"/>
                    </a:lnTo>
                    <a:lnTo>
                      <a:pt x="1792" y="731"/>
                    </a:lnTo>
                    <a:lnTo>
                      <a:pt x="1823" y="736"/>
                    </a:lnTo>
                    <a:lnTo>
                      <a:pt x="2022" y="709"/>
                    </a:lnTo>
                    <a:lnTo>
                      <a:pt x="2022" y="708"/>
                    </a:lnTo>
                    <a:lnTo>
                      <a:pt x="2026" y="708"/>
                    </a:lnTo>
                    <a:lnTo>
                      <a:pt x="2029" y="706"/>
                    </a:lnTo>
                    <a:lnTo>
                      <a:pt x="2035" y="705"/>
                    </a:lnTo>
                    <a:lnTo>
                      <a:pt x="2040" y="702"/>
                    </a:lnTo>
                    <a:lnTo>
                      <a:pt x="2048" y="698"/>
                    </a:lnTo>
                    <a:lnTo>
                      <a:pt x="2054" y="696"/>
                    </a:lnTo>
                    <a:lnTo>
                      <a:pt x="2064" y="694"/>
                    </a:lnTo>
                    <a:lnTo>
                      <a:pt x="2072" y="688"/>
                    </a:lnTo>
                    <a:lnTo>
                      <a:pt x="2080" y="685"/>
                    </a:lnTo>
                    <a:lnTo>
                      <a:pt x="2088" y="681"/>
                    </a:lnTo>
                    <a:lnTo>
                      <a:pt x="2096" y="676"/>
                    </a:lnTo>
                    <a:lnTo>
                      <a:pt x="2102" y="672"/>
                    </a:lnTo>
                    <a:lnTo>
                      <a:pt x="2110" y="667"/>
                    </a:lnTo>
                    <a:lnTo>
                      <a:pt x="2114" y="662"/>
                    </a:lnTo>
                    <a:lnTo>
                      <a:pt x="2120" y="658"/>
                    </a:lnTo>
                    <a:lnTo>
                      <a:pt x="2252" y="534"/>
                    </a:lnTo>
                    <a:lnTo>
                      <a:pt x="2252" y="532"/>
                    </a:lnTo>
                    <a:lnTo>
                      <a:pt x="2256" y="530"/>
                    </a:lnTo>
                    <a:lnTo>
                      <a:pt x="2258" y="526"/>
                    </a:lnTo>
                    <a:lnTo>
                      <a:pt x="2265" y="521"/>
                    </a:lnTo>
                    <a:lnTo>
                      <a:pt x="2270" y="514"/>
                    </a:lnTo>
                    <a:lnTo>
                      <a:pt x="2278" y="506"/>
                    </a:lnTo>
                    <a:lnTo>
                      <a:pt x="2283" y="496"/>
                    </a:lnTo>
                    <a:lnTo>
                      <a:pt x="2292" y="486"/>
                    </a:lnTo>
                    <a:lnTo>
                      <a:pt x="2298" y="473"/>
                    </a:lnTo>
                    <a:lnTo>
                      <a:pt x="2304" y="457"/>
                    </a:lnTo>
                    <a:lnTo>
                      <a:pt x="2310" y="442"/>
                    </a:lnTo>
                    <a:lnTo>
                      <a:pt x="2315" y="424"/>
                    </a:lnTo>
                    <a:lnTo>
                      <a:pt x="2316" y="404"/>
                    </a:lnTo>
                    <a:lnTo>
                      <a:pt x="2319" y="383"/>
                    </a:lnTo>
                    <a:lnTo>
                      <a:pt x="2319" y="361"/>
                    </a:lnTo>
                    <a:lnTo>
                      <a:pt x="2316" y="338"/>
                    </a:lnTo>
                    <a:lnTo>
                      <a:pt x="2342" y="368"/>
                    </a:lnTo>
                    <a:lnTo>
                      <a:pt x="2342" y="369"/>
                    </a:lnTo>
                    <a:lnTo>
                      <a:pt x="2342" y="372"/>
                    </a:lnTo>
                    <a:lnTo>
                      <a:pt x="2342" y="379"/>
                    </a:lnTo>
                    <a:lnTo>
                      <a:pt x="2342" y="389"/>
                    </a:lnTo>
                    <a:lnTo>
                      <a:pt x="2341" y="400"/>
                    </a:lnTo>
                    <a:lnTo>
                      <a:pt x="2341" y="412"/>
                    </a:lnTo>
                    <a:lnTo>
                      <a:pt x="2339" y="425"/>
                    </a:lnTo>
                    <a:lnTo>
                      <a:pt x="2339" y="441"/>
                    </a:lnTo>
                    <a:lnTo>
                      <a:pt x="2334" y="454"/>
                    </a:lnTo>
                    <a:lnTo>
                      <a:pt x="2331" y="468"/>
                    </a:lnTo>
                    <a:lnTo>
                      <a:pt x="2326" y="483"/>
                    </a:lnTo>
                    <a:lnTo>
                      <a:pt x="2321" y="497"/>
                    </a:lnTo>
                    <a:lnTo>
                      <a:pt x="2314" y="509"/>
                    </a:lnTo>
                    <a:lnTo>
                      <a:pt x="2305" y="521"/>
                    </a:lnTo>
                    <a:lnTo>
                      <a:pt x="2295" y="530"/>
                    </a:lnTo>
                    <a:lnTo>
                      <a:pt x="2286" y="539"/>
                    </a:lnTo>
                    <a:lnTo>
                      <a:pt x="2137" y="663"/>
                    </a:lnTo>
                    <a:lnTo>
                      <a:pt x="2136" y="664"/>
                    </a:lnTo>
                    <a:lnTo>
                      <a:pt x="2134" y="669"/>
                    </a:lnTo>
                    <a:lnTo>
                      <a:pt x="2130" y="676"/>
                    </a:lnTo>
                    <a:lnTo>
                      <a:pt x="2122" y="685"/>
                    </a:lnTo>
                    <a:lnTo>
                      <a:pt x="2116" y="689"/>
                    </a:lnTo>
                    <a:lnTo>
                      <a:pt x="2110" y="694"/>
                    </a:lnTo>
                    <a:lnTo>
                      <a:pt x="2103" y="697"/>
                    </a:lnTo>
                    <a:lnTo>
                      <a:pt x="2095" y="703"/>
                    </a:lnTo>
                    <a:lnTo>
                      <a:pt x="2085" y="707"/>
                    </a:lnTo>
                    <a:lnTo>
                      <a:pt x="2074" y="710"/>
                    </a:lnTo>
                    <a:lnTo>
                      <a:pt x="2061" y="714"/>
                    </a:lnTo>
                    <a:lnTo>
                      <a:pt x="2048" y="718"/>
                    </a:lnTo>
                    <a:lnTo>
                      <a:pt x="1944" y="731"/>
                    </a:lnTo>
                    <a:lnTo>
                      <a:pt x="1894" y="754"/>
                    </a:lnTo>
                    <a:lnTo>
                      <a:pt x="1875" y="775"/>
                    </a:lnTo>
                    <a:lnTo>
                      <a:pt x="187" y="302"/>
                    </a:lnTo>
                    <a:lnTo>
                      <a:pt x="185" y="302"/>
                    </a:lnTo>
                    <a:lnTo>
                      <a:pt x="180" y="300"/>
                    </a:lnTo>
                    <a:lnTo>
                      <a:pt x="172" y="297"/>
                    </a:lnTo>
                    <a:lnTo>
                      <a:pt x="163" y="292"/>
                    </a:lnTo>
                    <a:lnTo>
                      <a:pt x="151" y="287"/>
                    </a:lnTo>
                    <a:lnTo>
                      <a:pt x="138" y="280"/>
                    </a:lnTo>
                    <a:lnTo>
                      <a:pt x="123" y="274"/>
                    </a:lnTo>
                    <a:lnTo>
                      <a:pt x="110" y="266"/>
                    </a:lnTo>
                    <a:lnTo>
                      <a:pt x="93" y="256"/>
                    </a:lnTo>
                    <a:lnTo>
                      <a:pt x="78" y="245"/>
                    </a:lnTo>
                    <a:lnTo>
                      <a:pt x="63" y="232"/>
                    </a:lnTo>
                    <a:lnTo>
                      <a:pt x="50" y="220"/>
                    </a:lnTo>
                    <a:lnTo>
                      <a:pt x="36" y="203"/>
                    </a:lnTo>
                    <a:lnTo>
                      <a:pt x="25" y="187"/>
                    </a:lnTo>
                    <a:lnTo>
                      <a:pt x="15" y="170"/>
                    </a:lnTo>
                    <a:lnTo>
                      <a:pt x="8" y="152"/>
                    </a:lnTo>
                    <a:lnTo>
                      <a:pt x="3" y="133"/>
                    </a:lnTo>
                    <a:lnTo>
                      <a:pt x="0" y="116"/>
                    </a:lnTo>
                    <a:lnTo>
                      <a:pt x="0" y="99"/>
                    </a:lnTo>
                    <a:lnTo>
                      <a:pt x="5" y="85"/>
                    </a:lnTo>
                    <a:lnTo>
                      <a:pt x="9" y="70"/>
                    </a:lnTo>
                    <a:lnTo>
                      <a:pt x="16" y="58"/>
                    </a:lnTo>
                    <a:lnTo>
                      <a:pt x="23" y="46"/>
                    </a:lnTo>
                    <a:lnTo>
                      <a:pt x="31" y="36"/>
                    </a:lnTo>
                    <a:lnTo>
                      <a:pt x="40" y="26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8"/>
                    </a:lnTo>
                    <a:lnTo>
                      <a:pt x="69" y="3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0" name="Freeform 17"/>
              <p:cNvSpPr>
                <a:spLocks/>
              </p:cNvSpPr>
              <p:nvPr/>
            </p:nvSpPr>
            <p:spPr bwMode="auto">
              <a:xfrm>
                <a:off x="1374" y="3326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1" name="Freeform 18"/>
              <p:cNvSpPr>
                <a:spLocks/>
              </p:cNvSpPr>
              <p:nvPr/>
            </p:nvSpPr>
            <p:spPr bwMode="auto">
              <a:xfrm>
                <a:off x="380" y="3284"/>
                <a:ext cx="525" cy="142"/>
              </a:xfrm>
              <a:custGeom>
                <a:avLst/>
                <a:gdLst>
                  <a:gd name="T0" fmla="*/ 0 w 1050"/>
                  <a:gd name="T1" fmla="*/ 2 h 283"/>
                  <a:gd name="T2" fmla="*/ 0 w 1050"/>
                  <a:gd name="T3" fmla="*/ 2 h 283"/>
                  <a:gd name="T4" fmla="*/ 1 w 1050"/>
                  <a:gd name="T5" fmla="*/ 2 h 283"/>
                  <a:gd name="T6" fmla="*/ 1 w 1050"/>
                  <a:gd name="T7" fmla="*/ 2 h 283"/>
                  <a:gd name="T8" fmla="*/ 1 w 1050"/>
                  <a:gd name="T9" fmla="*/ 2 h 283"/>
                  <a:gd name="T10" fmla="*/ 1 w 1050"/>
                  <a:gd name="T11" fmla="*/ 1 h 283"/>
                  <a:gd name="T12" fmla="*/ 1 w 1050"/>
                  <a:gd name="T13" fmla="*/ 1 h 283"/>
                  <a:gd name="T14" fmla="*/ 1 w 1050"/>
                  <a:gd name="T15" fmla="*/ 1 h 283"/>
                  <a:gd name="T16" fmla="*/ 1 w 1050"/>
                  <a:gd name="T17" fmla="*/ 1 h 283"/>
                  <a:gd name="T18" fmla="*/ 1 w 1050"/>
                  <a:gd name="T19" fmla="*/ 1 h 283"/>
                  <a:gd name="T20" fmla="*/ 1 w 1050"/>
                  <a:gd name="T21" fmla="*/ 1 h 283"/>
                  <a:gd name="T22" fmla="*/ 1 w 1050"/>
                  <a:gd name="T23" fmla="*/ 1 h 283"/>
                  <a:gd name="T24" fmla="*/ 1 w 1050"/>
                  <a:gd name="T25" fmla="*/ 1 h 283"/>
                  <a:gd name="T26" fmla="*/ 1 w 1050"/>
                  <a:gd name="T27" fmla="*/ 1 h 283"/>
                  <a:gd name="T28" fmla="*/ 1 w 1050"/>
                  <a:gd name="T29" fmla="*/ 1 h 283"/>
                  <a:gd name="T30" fmla="*/ 1 w 1050"/>
                  <a:gd name="T31" fmla="*/ 1 h 283"/>
                  <a:gd name="T32" fmla="*/ 1 w 1050"/>
                  <a:gd name="T33" fmla="*/ 1 h 283"/>
                  <a:gd name="T34" fmla="*/ 1 w 1050"/>
                  <a:gd name="T35" fmla="*/ 1 h 283"/>
                  <a:gd name="T36" fmla="*/ 1 w 1050"/>
                  <a:gd name="T37" fmla="*/ 1 h 283"/>
                  <a:gd name="T38" fmla="*/ 1 w 1050"/>
                  <a:gd name="T39" fmla="*/ 1 h 283"/>
                  <a:gd name="T40" fmla="*/ 2 w 1050"/>
                  <a:gd name="T41" fmla="*/ 1 h 283"/>
                  <a:gd name="T42" fmla="*/ 2 w 1050"/>
                  <a:gd name="T43" fmla="*/ 1 h 283"/>
                  <a:gd name="T44" fmla="*/ 3 w 1050"/>
                  <a:gd name="T45" fmla="*/ 1 h 283"/>
                  <a:gd name="T46" fmla="*/ 2 w 1050"/>
                  <a:gd name="T47" fmla="*/ 1 h 283"/>
                  <a:gd name="T48" fmla="*/ 3 w 1050"/>
                  <a:gd name="T49" fmla="*/ 1 h 283"/>
                  <a:gd name="T50" fmla="*/ 3 w 1050"/>
                  <a:gd name="T51" fmla="*/ 1 h 283"/>
                  <a:gd name="T52" fmla="*/ 4 w 1050"/>
                  <a:gd name="T53" fmla="*/ 1 h 283"/>
                  <a:gd name="T54" fmla="*/ 4 w 1050"/>
                  <a:gd name="T55" fmla="*/ 1 h 283"/>
                  <a:gd name="T56" fmla="*/ 4 w 1050"/>
                  <a:gd name="T57" fmla="*/ 0 h 283"/>
                  <a:gd name="T58" fmla="*/ 4 w 1050"/>
                  <a:gd name="T59" fmla="*/ 1 h 283"/>
                  <a:gd name="T60" fmla="*/ 0 w 1050"/>
                  <a:gd name="T61" fmla="*/ 2 h 283"/>
                  <a:gd name="T62" fmla="*/ 0 w 1050"/>
                  <a:gd name="T63" fmla="*/ 2 h 2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50"/>
                  <a:gd name="T97" fmla="*/ 0 h 283"/>
                  <a:gd name="T98" fmla="*/ 1050 w 1050"/>
                  <a:gd name="T99" fmla="*/ 283 h 2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50" h="283">
                    <a:moveTo>
                      <a:pt x="0" y="283"/>
                    </a:moveTo>
                    <a:lnTo>
                      <a:pt x="0" y="281"/>
                    </a:lnTo>
                    <a:lnTo>
                      <a:pt x="4" y="277"/>
                    </a:lnTo>
                    <a:lnTo>
                      <a:pt x="10" y="271"/>
                    </a:lnTo>
                    <a:lnTo>
                      <a:pt x="16" y="264"/>
                    </a:lnTo>
                    <a:lnTo>
                      <a:pt x="24" y="254"/>
                    </a:lnTo>
                    <a:lnTo>
                      <a:pt x="34" y="244"/>
                    </a:lnTo>
                    <a:lnTo>
                      <a:pt x="45" y="233"/>
                    </a:lnTo>
                    <a:lnTo>
                      <a:pt x="56" y="223"/>
                    </a:lnTo>
                    <a:lnTo>
                      <a:pt x="68" y="211"/>
                    </a:lnTo>
                    <a:lnTo>
                      <a:pt x="82" y="201"/>
                    </a:lnTo>
                    <a:lnTo>
                      <a:pt x="95" y="190"/>
                    </a:lnTo>
                    <a:lnTo>
                      <a:pt x="109" y="182"/>
                    </a:lnTo>
                    <a:lnTo>
                      <a:pt x="121" y="173"/>
                    </a:lnTo>
                    <a:lnTo>
                      <a:pt x="135" y="168"/>
                    </a:lnTo>
                    <a:lnTo>
                      <a:pt x="147" y="164"/>
                    </a:lnTo>
                    <a:lnTo>
                      <a:pt x="159" y="163"/>
                    </a:lnTo>
                    <a:lnTo>
                      <a:pt x="103" y="226"/>
                    </a:lnTo>
                    <a:lnTo>
                      <a:pt x="351" y="115"/>
                    </a:lnTo>
                    <a:lnTo>
                      <a:pt x="294" y="171"/>
                    </a:lnTo>
                    <a:lnTo>
                      <a:pt x="506" y="98"/>
                    </a:lnTo>
                    <a:lnTo>
                      <a:pt x="437" y="158"/>
                    </a:lnTo>
                    <a:lnTo>
                      <a:pt x="647" y="63"/>
                    </a:lnTo>
                    <a:lnTo>
                      <a:pt x="586" y="131"/>
                    </a:lnTo>
                    <a:lnTo>
                      <a:pt x="801" y="33"/>
                    </a:lnTo>
                    <a:lnTo>
                      <a:pt x="742" y="103"/>
                    </a:lnTo>
                    <a:lnTo>
                      <a:pt x="945" y="16"/>
                    </a:lnTo>
                    <a:lnTo>
                      <a:pt x="898" y="84"/>
                    </a:lnTo>
                    <a:lnTo>
                      <a:pt x="1050" y="0"/>
                    </a:lnTo>
                    <a:lnTo>
                      <a:pt x="1031" y="56"/>
                    </a:ln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2" name="Freeform 19"/>
              <p:cNvSpPr>
                <a:spLocks/>
              </p:cNvSpPr>
              <p:nvPr/>
            </p:nvSpPr>
            <p:spPr bwMode="auto">
              <a:xfrm>
                <a:off x="250" y="2855"/>
                <a:ext cx="941" cy="603"/>
              </a:xfrm>
              <a:custGeom>
                <a:avLst/>
                <a:gdLst>
                  <a:gd name="T0" fmla="*/ 2 w 1883"/>
                  <a:gd name="T1" fmla="*/ 0 h 1207"/>
                  <a:gd name="T2" fmla="*/ 2 w 1883"/>
                  <a:gd name="T3" fmla="*/ 0 h 1207"/>
                  <a:gd name="T4" fmla="*/ 2 w 1883"/>
                  <a:gd name="T5" fmla="*/ 0 h 1207"/>
                  <a:gd name="T6" fmla="*/ 0 w 1883"/>
                  <a:gd name="T7" fmla="*/ 1 h 1207"/>
                  <a:gd name="T8" fmla="*/ 0 w 1883"/>
                  <a:gd name="T9" fmla="*/ 1 h 1207"/>
                  <a:gd name="T10" fmla="*/ 0 w 1883"/>
                  <a:gd name="T11" fmla="*/ 2 h 1207"/>
                  <a:gd name="T12" fmla="*/ 3 w 1883"/>
                  <a:gd name="T13" fmla="*/ 2 h 1207"/>
                  <a:gd name="T14" fmla="*/ 4 w 1883"/>
                  <a:gd name="T15" fmla="*/ 3 h 1207"/>
                  <a:gd name="T16" fmla="*/ 3 w 1883"/>
                  <a:gd name="T17" fmla="*/ 3 h 1207"/>
                  <a:gd name="T18" fmla="*/ 2 w 1883"/>
                  <a:gd name="T19" fmla="*/ 3 h 1207"/>
                  <a:gd name="T20" fmla="*/ 1 w 1883"/>
                  <a:gd name="T21" fmla="*/ 3 h 1207"/>
                  <a:gd name="T22" fmla="*/ 0 w 1883"/>
                  <a:gd name="T23" fmla="*/ 3 h 1207"/>
                  <a:gd name="T24" fmla="*/ 0 w 1883"/>
                  <a:gd name="T25" fmla="*/ 4 h 1207"/>
                  <a:gd name="T26" fmla="*/ 0 w 1883"/>
                  <a:gd name="T27" fmla="*/ 4 h 1207"/>
                  <a:gd name="T28" fmla="*/ 1 w 1883"/>
                  <a:gd name="T29" fmla="*/ 3 h 1207"/>
                  <a:gd name="T30" fmla="*/ 3 w 1883"/>
                  <a:gd name="T31" fmla="*/ 3 h 1207"/>
                  <a:gd name="T32" fmla="*/ 4 w 1883"/>
                  <a:gd name="T33" fmla="*/ 3 h 1207"/>
                  <a:gd name="T34" fmla="*/ 3 w 1883"/>
                  <a:gd name="T35" fmla="*/ 2 h 1207"/>
                  <a:gd name="T36" fmla="*/ 2 w 1883"/>
                  <a:gd name="T37" fmla="*/ 2 h 1207"/>
                  <a:gd name="T38" fmla="*/ 1 w 1883"/>
                  <a:gd name="T39" fmla="*/ 2 h 1207"/>
                  <a:gd name="T40" fmla="*/ 0 w 1883"/>
                  <a:gd name="T41" fmla="*/ 2 h 1207"/>
                  <a:gd name="T42" fmla="*/ 0 w 1883"/>
                  <a:gd name="T43" fmla="*/ 1 h 1207"/>
                  <a:gd name="T44" fmla="*/ 0 w 1883"/>
                  <a:gd name="T45" fmla="*/ 1 h 1207"/>
                  <a:gd name="T46" fmla="*/ 2 w 1883"/>
                  <a:gd name="T47" fmla="*/ 1 h 1207"/>
                  <a:gd name="T48" fmla="*/ 2 w 1883"/>
                  <a:gd name="T49" fmla="*/ 0 h 1207"/>
                  <a:gd name="T50" fmla="*/ 3 w 1883"/>
                  <a:gd name="T51" fmla="*/ 0 h 1207"/>
                  <a:gd name="T52" fmla="*/ 2 w 1883"/>
                  <a:gd name="T53" fmla="*/ 0 h 1207"/>
                  <a:gd name="T54" fmla="*/ 0 w 1883"/>
                  <a:gd name="T55" fmla="*/ 0 h 1207"/>
                  <a:gd name="T56" fmla="*/ 2 w 1883"/>
                  <a:gd name="T57" fmla="*/ 0 h 1207"/>
                  <a:gd name="T58" fmla="*/ 3 w 1883"/>
                  <a:gd name="T59" fmla="*/ 0 h 1207"/>
                  <a:gd name="T60" fmla="*/ 2 w 1883"/>
                  <a:gd name="T61" fmla="*/ 0 h 1207"/>
                  <a:gd name="T62" fmla="*/ 1 w 1883"/>
                  <a:gd name="T63" fmla="*/ 1 h 1207"/>
                  <a:gd name="T64" fmla="*/ 1 w 1883"/>
                  <a:gd name="T65" fmla="*/ 1 h 1207"/>
                  <a:gd name="T66" fmla="*/ 0 w 1883"/>
                  <a:gd name="T67" fmla="*/ 1 h 1207"/>
                  <a:gd name="T68" fmla="*/ 0 w 1883"/>
                  <a:gd name="T69" fmla="*/ 2 h 1207"/>
                  <a:gd name="T70" fmla="*/ 3 w 1883"/>
                  <a:gd name="T71" fmla="*/ 2 h 1207"/>
                  <a:gd name="T72" fmla="*/ 4 w 1883"/>
                  <a:gd name="T73" fmla="*/ 2 h 1207"/>
                  <a:gd name="T74" fmla="*/ 5 w 1883"/>
                  <a:gd name="T75" fmla="*/ 3 h 1207"/>
                  <a:gd name="T76" fmla="*/ 5 w 1883"/>
                  <a:gd name="T77" fmla="*/ 3 h 1207"/>
                  <a:gd name="T78" fmla="*/ 4 w 1883"/>
                  <a:gd name="T79" fmla="*/ 3 h 1207"/>
                  <a:gd name="T80" fmla="*/ 0 w 1883"/>
                  <a:gd name="T81" fmla="*/ 4 h 1207"/>
                  <a:gd name="T82" fmla="*/ 1 w 1883"/>
                  <a:gd name="T83" fmla="*/ 4 h 1207"/>
                  <a:gd name="T84" fmla="*/ 4 w 1883"/>
                  <a:gd name="T85" fmla="*/ 4 h 1207"/>
                  <a:gd name="T86" fmla="*/ 5 w 1883"/>
                  <a:gd name="T87" fmla="*/ 4 h 1207"/>
                  <a:gd name="T88" fmla="*/ 3 w 1883"/>
                  <a:gd name="T89" fmla="*/ 4 h 1207"/>
                  <a:gd name="T90" fmla="*/ 1 w 1883"/>
                  <a:gd name="T91" fmla="*/ 4 h 1207"/>
                  <a:gd name="T92" fmla="*/ 1 w 1883"/>
                  <a:gd name="T93" fmla="*/ 4 h 1207"/>
                  <a:gd name="T94" fmla="*/ 4 w 1883"/>
                  <a:gd name="T95" fmla="*/ 3 h 1207"/>
                  <a:gd name="T96" fmla="*/ 5 w 1883"/>
                  <a:gd name="T97" fmla="*/ 3 h 1207"/>
                  <a:gd name="T98" fmla="*/ 4 w 1883"/>
                  <a:gd name="T99" fmla="*/ 2 h 1207"/>
                  <a:gd name="T100" fmla="*/ 4 w 1883"/>
                  <a:gd name="T101" fmla="*/ 2 h 1207"/>
                  <a:gd name="T102" fmla="*/ 3 w 1883"/>
                  <a:gd name="T103" fmla="*/ 2 h 1207"/>
                  <a:gd name="T104" fmla="*/ 1 w 1883"/>
                  <a:gd name="T105" fmla="*/ 2 h 1207"/>
                  <a:gd name="T106" fmla="*/ 0 w 1883"/>
                  <a:gd name="T107" fmla="*/ 2 h 1207"/>
                  <a:gd name="T108" fmla="*/ 0 w 1883"/>
                  <a:gd name="T109" fmla="*/ 1 h 1207"/>
                  <a:gd name="T110" fmla="*/ 1 w 1883"/>
                  <a:gd name="T111" fmla="*/ 1 h 1207"/>
                  <a:gd name="T112" fmla="*/ 1 w 1883"/>
                  <a:gd name="T113" fmla="*/ 1 h 1207"/>
                  <a:gd name="T114" fmla="*/ 2 w 1883"/>
                  <a:gd name="T115" fmla="*/ 1 h 1207"/>
                  <a:gd name="T116" fmla="*/ 3 w 1883"/>
                  <a:gd name="T117" fmla="*/ 0 h 1207"/>
                  <a:gd name="T118" fmla="*/ 3 w 1883"/>
                  <a:gd name="T119" fmla="*/ 0 h 1207"/>
                  <a:gd name="T120" fmla="*/ 2 w 1883"/>
                  <a:gd name="T121" fmla="*/ 0 h 1207"/>
                  <a:gd name="T122" fmla="*/ 2 w 1883"/>
                  <a:gd name="T123" fmla="*/ 0 h 1207"/>
                  <a:gd name="T124" fmla="*/ 0 w 1883"/>
                  <a:gd name="T125" fmla="*/ 0 h 12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3"/>
                  <a:gd name="T190" fmla="*/ 0 h 1207"/>
                  <a:gd name="T191" fmla="*/ 1883 w 1883"/>
                  <a:gd name="T192" fmla="*/ 1207 h 12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3" h="1207">
                    <a:moveTo>
                      <a:pt x="156" y="0"/>
                    </a:moveTo>
                    <a:lnTo>
                      <a:pt x="122" y="41"/>
                    </a:lnTo>
                    <a:lnTo>
                      <a:pt x="659" y="55"/>
                    </a:lnTo>
                    <a:lnTo>
                      <a:pt x="663" y="55"/>
                    </a:lnTo>
                    <a:lnTo>
                      <a:pt x="669" y="55"/>
                    </a:lnTo>
                    <a:lnTo>
                      <a:pt x="677" y="57"/>
                    </a:lnTo>
                    <a:lnTo>
                      <a:pt x="684" y="58"/>
                    </a:lnTo>
                    <a:lnTo>
                      <a:pt x="694" y="62"/>
                    </a:lnTo>
                    <a:lnTo>
                      <a:pt x="705" y="63"/>
                    </a:lnTo>
                    <a:lnTo>
                      <a:pt x="716" y="68"/>
                    </a:lnTo>
                    <a:lnTo>
                      <a:pt x="726" y="72"/>
                    </a:lnTo>
                    <a:lnTo>
                      <a:pt x="736" y="77"/>
                    </a:lnTo>
                    <a:lnTo>
                      <a:pt x="744" y="84"/>
                    </a:lnTo>
                    <a:lnTo>
                      <a:pt x="753" y="91"/>
                    </a:lnTo>
                    <a:lnTo>
                      <a:pt x="760" y="98"/>
                    </a:lnTo>
                    <a:lnTo>
                      <a:pt x="764" y="108"/>
                    </a:lnTo>
                    <a:lnTo>
                      <a:pt x="767" y="119"/>
                    </a:lnTo>
                    <a:lnTo>
                      <a:pt x="768" y="131"/>
                    </a:lnTo>
                    <a:lnTo>
                      <a:pt x="764" y="142"/>
                    </a:lnTo>
                    <a:lnTo>
                      <a:pt x="758" y="153"/>
                    </a:lnTo>
                    <a:lnTo>
                      <a:pt x="748" y="164"/>
                    </a:lnTo>
                    <a:lnTo>
                      <a:pt x="737" y="175"/>
                    </a:lnTo>
                    <a:lnTo>
                      <a:pt x="722" y="184"/>
                    </a:lnTo>
                    <a:lnTo>
                      <a:pt x="706" y="194"/>
                    </a:lnTo>
                    <a:lnTo>
                      <a:pt x="691" y="202"/>
                    </a:lnTo>
                    <a:lnTo>
                      <a:pt x="674" y="211"/>
                    </a:lnTo>
                    <a:lnTo>
                      <a:pt x="657" y="216"/>
                    </a:lnTo>
                    <a:lnTo>
                      <a:pt x="640" y="223"/>
                    </a:lnTo>
                    <a:lnTo>
                      <a:pt x="626" y="227"/>
                    </a:lnTo>
                    <a:lnTo>
                      <a:pt x="613" y="233"/>
                    </a:lnTo>
                    <a:lnTo>
                      <a:pt x="600" y="235"/>
                    </a:lnTo>
                    <a:lnTo>
                      <a:pt x="592" y="238"/>
                    </a:lnTo>
                    <a:lnTo>
                      <a:pt x="586" y="241"/>
                    </a:lnTo>
                    <a:lnTo>
                      <a:pt x="585" y="242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2" y="324"/>
                    </a:lnTo>
                    <a:lnTo>
                      <a:pt x="173" y="327"/>
                    </a:lnTo>
                    <a:lnTo>
                      <a:pt x="160" y="331"/>
                    </a:lnTo>
                    <a:lnTo>
                      <a:pt x="145" y="337"/>
                    </a:lnTo>
                    <a:lnTo>
                      <a:pt x="128" y="345"/>
                    </a:lnTo>
                    <a:lnTo>
                      <a:pt x="111" y="353"/>
                    </a:lnTo>
                    <a:lnTo>
                      <a:pt x="93" y="367"/>
                    </a:lnTo>
                    <a:lnTo>
                      <a:pt x="75" y="379"/>
                    </a:lnTo>
                    <a:lnTo>
                      <a:pt x="56" y="394"/>
                    </a:lnTo>
                    <a:lnTo>
                      <a:pt x="41" y="411"/>
                    </a:lnTo>
                    <a:lnTo>
                      <a:pt x="27" y="432"/>
                    </a:lnTo>
                    <a:lnTo>
                      <a:pt x="14" y="453"/>
                    </a:lnTo>
                    <a:lnTo>
                      <a:pt x="6" y="477"/>
                    </a:lnTo>
                    <a:lnTo>
                      <a:pt x="0" y="503"/>
                    </a:lnTo>
                    <a:lnTo>
                      <a:pt x="0" y="534"/>
                    </a:lnTo>
                    <a:lnTo>
                      <a:pt x="6" y="560"/>
                    </a:lnTo>
                    <a:lnTo>
                      <a:pt x="20" y="586"/>
                    </a:lnTo>
                    <a:lnTo>
                      <a:pt x="42" y="606"/>
                    </a:lnTo>
                    <a:lnTo>
                      <a:pt x="70" y="624"/>
                    </a:lnTo>
                    <a:lnTo>
                      <a:pt x="102" y="640"/>
                    </a:lnTo>
                    <a:lnTo>
                      <a:pt x="138" y="652"/>
                    </a:lnTo>
                    <a:lnTo>
                      <a:pt x="177" y="661"/>
                    </a:lnTo>
                    <a:lnTo>
                      <a:pt x="217" y="670"/>
                    </a:lnTo>
                    <a:lnTo>
                      <a:pt x="255" y="675"/>
                    </a:lnTo>
                    <a:lnTo>
                      <a:pt x="294" y="679"/>
                    </a:lnTo>
                    <a:lnTo>
                      <a:pt x="330" y="681"/>
                    </a:lnTo>
                    <a:lnTo>
                      <a:pt x="363" y="683"/>
                    </a:lnTo>
                    <a:lnTo>
                      <a:pt x="389" y="683"/>
                    </a:lnTo>
                    <a:lnTo>
                      <a:pt x="410" y="684"/>
                    </a:lnTo>
                    <a:lnTo>
                      <a:pt x="425" y="684"/>
                    </a:lnTo>
                    <a:lnTo>
                      <a:pt x="430" y="685"/>
                    </a:lnTo>
                    <a:lnTo>
                      <a:pt x="930" y="736"/>
                    </a:lnTo>
                    <a:lnTo>
                      <a:pt x="932" y="736"/>
                    </a:lnTo>
                    <a:lnTo>
                      <a:pt x="938" y="737"/>
                    </a:lnTo>
                    <a:lnTo>
                      <a:pt x="946" y="739"/>
                    </a:lnTo>
                    <a:lnTo>
                      <a:pt x="960" y="744"/>
                    </a:lnTo>
                    <a:lnTo>
                      <a:pt x="974" y="746"/>
                    </a:lnTo>
                    <a:lnTo>
                      <a:pt x="989" y="751"/>
                    </a:lnTo>
                    <a:lnTo>
                      <a:pt x="1005" y="756"/>
                    </a:lnTo>
                    <a:lnTo>
                      <a:pt x="1023" y="764"/>
                    </a:lnTo>
                    <a:lnTo>
                      <a:pt x="1037" y="769"/>
                    </a:lnTo>
                    <a:lnTo>
                      <a:pt x="1050" y="776"/>
                    </a:lnTo>
                    <a:lnTo>
                      <a:pt x="1061" y="782"/>
                    </a:lnTo>
                    <a:lnTo>
                      <a:pt x="1070" y="791"/>
                    </a:lnTo>
                    <a:lnTo>
                      <a:pt x="1072" y="799"/>
                    </a:lnTo>
                    <a:lnTo>
                      <a:pt x="1072" y="807"/>
                    </a:lnTo>
                    <a:lnTo>
                      <a:pt x="1067" y="816"/>
                    </a:lnTo>
                    <a:lnTo>
                      <a:pt x="1057" y="826"/>
                    </a:lnTo>
                    <a:lnTo>
                      <a:pt x="1037" y="833"/>
                    </a:lnTo>
                    <a:lnTo>
                      <a:pt x="1013" y="841"/>
                    </a:lnTo>
                    <a:lnTo>
                      <a:pt x="982" y="850"/>
                    </a:lnTo>
                    <a:lnTo>
                      <a:pt x="947" y="860"/>
                    </a:lnTo>
                    <a:lnTo>
                      <a:pt x="910" y="868"/>
                    </a:lnTo>
                    <a:lnTo>
                      <a:pt x="869" y="875"/>
                    </a:lnTo>
                    <a:lnTo>
                      <a:pt x="828" y="884"/>
                    </a:lnTo>
                    <a:lnTo>
                      <a:pt x="786" y="892"/>
                    </a:lnTo>
                    <a:lnTo>
                      <a:pt x="745" y="897"/>
                    </a:lnTo>
                    <a:lnTo>
                      <a:pt x="706" y="904"/>
                    </a:lnTo>
                    <a:lnTo>
                      <a:pt x="670" y="908"/>
                    </a:lnTo>
                    <a:lnTo>
                      <a:pt x="640" y="915"/>
                    </a:lnTo>
                    <a:lnTo>
                      <a:pt x="614" y="918"/>
                    </a:lnTo>
                    <a:lnTo>
                      <a:pt x="593" y="922"/>
                    </a:lnTo>
                    <a:lnTo>
                      <a:pt x="580" y="924"/>
                    </a:lnTo>
                    <a:lnTo>
                      <a:pt x="577" y="925"/>
                    </a:lnTo>
                    <a:lnTo>
                      <a:pt x="572" y="925"/>
                    </a:lnTo>
                    <a:lnTo>
                      <a:pt x="562" y="927"/>
                    </a:lnTo>
                    <a:lnTo>
                      <a:pt x="545" y="929"/>
                    </a:lnTo>
                    <a:lnTo>
                      <a:pt x="523" y="934"/>
                    </a:lnTo>
                    <a:lnTo>
                      <a:pt x="498" y="937"/>
                    </a:lnTo>
                    <a:lnTo>
                      <a:pt x="468" y="943"/>
                    </a:lnTo>
                    <a:lnTo>
                      <a:pt x="437" y="949"/>
                    </a:lnTo>
                    <a:lnTo>
                      <a:pt x="405" y="955"/>
                    </a:lnTo>
                    <a:lnTo>
                      <a:pt x="370" y="960"/>
                    </a:lnTo>
                    <a:lnTo>
                      <a:pt x="338" y="966"/>
                    </a:lnTo>
                    <a:lnTo>
                      <a:pt x="306" y="973"/>
                    </a:lnTo>
                    <a:lnTo>
                      <a:pt x="279" y="978"/>
                    </a:lnTo>
                    <a:lnTo>
                      <a:pt x="251" y="984"/>
                    </a:lnTo>
                    <a:lnTo>
                      <a:pt x="230" y="988"/>
                    </a:lnTo>
                    <a:lnTo>
                      <a:pt x="213" y="992"/>
                    </a:lnTo>
                    <a:lnTo>
                      <a:pt x="203" y="997"/>
                    </a:lnTo>
                    <a:lnTo>
                      <a:pt x="195" y="999"/>
                    </a:lnTo>
                    <a:lnTo>
                      <a:pt x="187" y="1001"/>
                    </a:lnTo>
                    <a:lnTo>
                      <a:pt x="179" y="1006"/>
                    </a:lnTo>
                    <a:lnTo>
                      <a:pt x="170" y="1011"/>
                    </a:lnTo>
                    <a:lnTo>
                      <a:pt x="161" y="1016"/>
                    </a:lnTo>
                    <a:lnTo>
                      <a:pt x="153" y="1022"/>
                    </a:lnTo>
                    <a:lnTo>
                      <a:pt x="144" y="1028"/>
                    </a:lnTo>
                    <a:lnTo>
                      <a:pt x="135" y="1035"/>
                    </a:lnTo>
                    <a:lnTo>
                      <a:pt x="126" y="1041"/>
                    </a:lnTo>
                    <a:lnTo>
                      <a:pt x="117" y="1047"/>
                    </a:lnTo>
                    <a:lnTo>
                      <a:pt x="110" y="1053"/>
                    </a:lnTo>
                    <a:lnTo>
                      <a:pt x="102" y="1060"/>
                    </a:lnTo>
                    <a:lnTo>
                      <a:pt x="94" y="1065"/>
                    </a:lnTo>
                    <a:lnTo>
                      <a:pt x="89" y="1071"/>
                    </a:lnTo>
                    <a:lnTo>
                      <a:pt x="82" y="1078"/>
                    </a:lnTo>
                    <a:lnTo>
                      <a:pt x="77" y="1083"/>
                    </a:lnTo>
                    <a:lnTo>
                      <a:pt x="80" y="1109"/>
                    </a:lnTo>
                    <a:lnTo>
                      <a:pt x="81" y="1104"/>
                    </a:lnTo>
                    <a:lnTo>
                      <a:pt x="89" y="1096"/>
                    </a:lnTo>
                    <a:lnTo>
                      <a:pt x="92" y="1090"/>
                    </a:lnTo>
                    <a:lnTo>
                      <a:pt x="98" y="1083"/>
                    </a:lnTo>
                    <a:lnTo>
                      <a:pt x="105" y="1077"/>
                    </a:lnTo>
                    <a:lnTo>
                      <a:pt x="114" y="1070"/>
                    </a:lnTo>
                    <a:lnTo>
                      <a:pt x="122" y="1060"/>
                    </a:lnTo>
                    <a:lnTo>
                      <a:pt x="133" y="1052"/>
                    </a:lnTo>
                    <a:lnTo>
                      <a:pt x="143" y="1044"/>
                    </a:lnTo>
                    <a:lnTo>
                      <a:pt x="156" y="1037"/>
                    </a:lnTo>
                    <a:lnTo>
                      <a:pt x="168" y="1029"/>
                    </a:lnTo>
                    <a:lnTo>
                      <a:pt x="181" y="1023"/>
                    </a:lnTo>
                    <a:lnTo>
                      <a:pt x="196" y="1016"/>
                    </a:lnTo>
                    <a:lnTo>
                      <a:pt x="212" y="1011"/>
                    </a:lnTo>
                    <a:lnTo>
                      <a:pt x="234" y="1005"/>
                    </a:lnTo>
                    <a:lnTo>
                      <a:pt x="270" y="998"/>
                    </a:lnTo>
                    <a:lnTo>
                      <a:pt x="316" y="988"/>
                    </a:lnTo>
                    <a:lnTo>
                      <a:pt x="373" y="977"/>
                    </a:lnTo>
                    <a:lnTo>
                      <a:pt x="433" y="965"/>
                    </a:lnTo>
                    <a:lnTo>
                      <a:pt x="501" y="954"/>
                    </a:lnTo>
                    <a:lnTo>
                      <a:pt x="572" y="941"/>
                    </a:lnTo>
                    <a:lnTo>
                      <a:pt x="645" y="928"/>
                    </a:lnTo>
                    <a:lnTo>
                      <a:pt x="714" y="915"/>
                    </a:lnTo>
                    <a:lnTo>
                      <a:pt x="783" y="903"/>
                    </a:lnTo>
                    <a:lnTo>
                      <a:pt x="846" y="891"/>
                    </a:lnTo>
                    <a:lnTo>
                      <a:pt x="903" y="882"/>
                    </a:lnTo>
                    <a:lnTo>
                      <a:pt x="952" y="872"/>
                    </a:lnTo>
                    <a:lnTo>
                      <a:pt x="991" y="865"/>
                    </a:lnTo>
                    <a:lnTo>
                      <a:pt x="1016" y="861"/>
                    </a:lnTo>
                    <a:lnTo>
                      <a:pt x="1029" y="859"/>
                    </a:lnTo>
                    <a:lnTo>
                      <a:pt x="1035" y="855"/>
                    </a:lnTo>
                    <a:lnTo>
                      <a:pt x="1041" y="852"/>
                    </a:lnTo>
                    <a:lnTo>
                      <a:pt x="1049" y="848"/>
                    </a:lnTo>
                    <a:lnTo>
                      <a:pt x="1059" y="843"/>
                    </a:lnTo>
                    <a:lnTo>
                      <a:pt x="1067" y="838"/>
                    </a:lnTo>
                    <a:lnTo>
                      <a:pt x="1076" y="831"/>
                    </a:lnTo>
                    <a:lnTo>
                      <a:pt x="1082" y="824"/>
                    </a:lnTo>
                    <a:lnTo>
                      <a:pt x="1088" y="817"/>
                    </a:lnTo>
                    <a:lnTo>
                      <a:pt x="1090" y="808"/>
                    </a:lnTo>
                    <a:lnTo>
                      <a:pt x="1089" y="799"/>
                    </a:lnTo>
                    <a:lnTo>
                      <a:pt x="1085" y="789"/>
                    </a:lnTo>
                    <a:lnTo>
                      <a:pt x="1077" y="780"/>
                    </a:lnTo>
                    <a:lnTo>
                      <a:pt x="1062" y="768"/>
                    </a:lnTo>
                    <a:lnTo>
                      <a:pt x="1045" y="758"/>
                    </a:lnTo>
                    <a:lnTo>
                      <a:pt x="1020" y="747"/>
                    </a:lnTo>
                    <a:lnTo>
                      <a:pt x="991" y="736"/>
                    </a:lnTo>
                    <a:lnTo>
                      <a:pt x="985" y="735"/>
                    </a:lnTo>
                    <a:lnTo>
                      <a:pt x="974" y="734"/>
                    </a:lnTo>
                    <a:lnTo>
                      <a:pt x="955" y="729"/>
                    </a:lnTo>
                    <a:lnTo>
                      <a:pt x="931" y="726"/>
                    </a:lnTo>
                    <a:lnTo>
                      <a:pt x="900" y="721"/>
                    </a:lnTo>
                    <a:lnTo>
                      <a:pt x="865" y="715"/>
                    </a:lnTo>
                    <a:lnTo>
                      <a:pt x="826" y="709"/>
                    </a:lnTo>
                    <a:lnTo>
                      <a:pt x="785" y="704"/>
                    </a:lnTo>
                    <a:lnTo>
                      <a:pt x="740" y="698"/>
                    </a:lnTo>
                    <a:lnTo>
                      <a:pt x="692" y="692"/>
                    </a:lnTo>
                    <a:lnTo>
                      <a:pt x="642" y="686"/>
                    </a:lnTo>
                    <a:lnTo>
                      <a:pt x="594" y="681"/>
                    </a:lnTo>
                    <a:lnTo>
                      <a:pt x="545" y="675"/>
                    </a:lnTo>
                    <a:lnTo>
                      <a:pt x="496" y="673"/>
                    </a:lnTo>
                    <a:lnTo>
                      <a:pt x="449" y="670"/>
                    </a:lnTo>
                    <a:lnTo>
                      <a:pt x="406" y="670"/>
                    </a:lnTo>
                    <a:lnTo>
                      <a:pt x="400" y="669"/>
                    </a:lnTo>
                    <a:lnTo>
                      <a:pt x="389" y="669"/>
                    </a:lnTo>
                    <a:lnTo>
                      <a:pt x="372" y="667"/>
                    </a:lnTo>
                    <a:lnTo>
                      <a:pt x="348" y="666"/>
                    </a:lnTo>
                    <a:lnTo>
                      <a:pt x="320" y="664"/>
                    </a:lnTo>
                    <a:lnTo>
                      <a:pt x="290" y="661"/>
                    </a:lnTo>
                    <a:lnTo>
                      <a:pt x="255" y="656"/>
                    </a:lnTo>
                    <a:lnTo>
                      <a:pt x="222" y="652"/>
                    </a:lnTo>
                    <a:lnTo>
                      <a:pt x="187" y="644"/>
                    </a:lnTo>
                    <a:lnTo>
                      <a:pt x="153" y="635"/>
                    </a:lnTo>
                    <a:lnTo>
                      <a:pt x="121" y="625"/>
                    </a:lnTo>
                    <a:lnTo>
                      <a:pt x="91" y="613"/>
                    </a:lnTo>
                    <a:lnTo>
                      <a:pt x="65" y="598"/>
                    </a:lnTo>
                    <a:lnTo>
                      <a:pt x="44" y="581"/>
                    </a:lnTo>
                    <a:lnTo>
                      <a:pt x="30" y="560"/>
                    </a:lnTo>
                    <a:lnTo>
                      <a:pt x="22" y="539"/>
                    </a:lnTo>
                    <a:lnTo>
                      <a:pt x="20" y="515"/>
                    </a:lnTo>
                    <a:lnTo>
                      <a:pt x="20" y="494"/>
                    </a:lnTo>
                    <a:lnTo>
                      <a:pt x="26" y="474"/>
                    </a:lnTo>
                    <a:lnTo>
                      <a:pt x="33" y="455"/>
                    </a:lnTo>
                    <a:lnTo>
                      <a:pt x="43" y="438"/>
                    </a:lnTo>
                    <a:lnTo>
                      <a:pt x="54" y="421"/>
                    </a:lnTo>
                    <a:lnTo>
                      <a:pt x="69" y="407"/>
                    </a:lnTo>
                    <a:lnTo>
                      <a:pt x="84" y="394"/>
                    </a:lnTo>
                    <a:lnTo>
                      <a:pt x="100" y="381"/>
                    </a:lnTo>
                    <a:lnTo>
                      <a:pt x="115" y="371"/>
                    </a:lnTo>
                    <a:lnTo>
                      <a:pt x="131" y="361"/>
                    </a:lnTo>
                    <a:lnTo>
                      <a:pt x="146" y="353"/>
                    </a:lnTo>
                    <a:lnTo>
                      <a:pt x="160" y="347"/>
                    </a:lnTo>
                    <a:lnTo>
                      <a:pt x="174" y="341"/>
                    </a:lnTo>
                    <a:lnTo>
                      <a:pt x="185" y="338"/>
                    </a:lnTo>
                    <a:lnTo>
                      <a:pt x="194" y="337"/>
                    </a:lnTo>
                    <a:lnTo>
                      <a:pt x="203" y="334"/>
                    </a:lnTo>
                    <a:lnTo>
                      <a:pt x="221" y="330"/>
                    </a:lnTo>
                    <a:lnTo>
                      <a:pt x="243" y="326"/>
                    </a:lnTo>
                    <a:lnTo>
                      <a:pt x="271" y="320"/>
                    </a:lnTo>
                    <a:lnTo>
                      <a:pt x="301" y="315"/>
                    </a:lnTo>
                    <a:lnTo>
                      <a:pt x="334" y="308"/>
                    </a:lnTo>
                    <a:lnTo>
                      <a:pt x="368" y="302"/>
                    </a:lnTo>
                    <a:lnTo>
                      <a:pt x="404" y="295"/>
                    </a:lnTo>
                    <a:lnTo>
                      <a:pt x="437" y="288"/>
                    </a:lnTo>
                    <a:lnTo>
                      <a:pt x="470" y="282"/>
                    </a:lnTo>
                    <a:lnTo>
                      <a:pt x="500" y="275"/>
                    </a:lnTo>
                    <a:lnTo>
                      <a:pt x="529" y="271"/>
                    </a:lnTo>
                    <a:lnTo>
                      <a:pt x="552" y="266"/>
                    </a:lnTo>
                    <a:lnTo>
                      <a:pt x="568" y="263"/>
                    </a:lnTo>
                    <a:lnTo>
                      <a:pt x="580" y="261"/>
                    </a:lnTo>
                    <a:lnTo>
                      <a:pt x="585" y="261"/>
                    </a:lnTo>
                    <a:lnTo>
                      <a:pt x="587" y="260"/>
                    </a:lnTo>
                    <a:lnTo>
                      <a:pt x="593" y="258"/>
                    </a:lnTo>
                    <a:lnTo>
                      <a:pt x="603" y="256"/>
                    </a:lnTo>
                    <a:lnTo>
                      <a:pt x="615" y="254"/>
                    </a:lnTo>
                    <a:lnTo>
                      <a:pt x="629" y="248"/>
                    </a:lnTo>
                    <a:lnTo>
                      <a:pt x="647" y="244"/>
                    </a:lnTo>
                    <a:lnTo>
                      <a:pt x="664" y="237"/>
                    </a:lnTo>
                    <a:lnTo>
                      <a:pt x="683" y="232"/>
                    </a:lnTo>
                    <a:lnTo>
                      <a:pt x="702" y="223"/>
                    </a:lnTo>
                    <a:lnTo>
                      <a:pt x="720" y="213"/>
                    </a:lnTo>
                    <a:lnTo>
                      <a:pt x="736" y="202"/>
                    </a:lnTo>
                    <a:lnTo>
                      <a:pt x="752" y="191"/>
                    </a:lnTo>
                    <a:lnTo>
                      <a:pt x="764" y="178"/>
                    </a:lnTo>
                    <a:lnTo>
                      <a:pt x="774" y="164"/>
                    </a:lnTo>
                    <a:lnTo>
                      <a:pt x="781" y="149"/>
                    </a:lnTo>
                    <a:lnTo>
                      <a:pt x="784" y="132"/>
                    </a:lnTo>
                    <a:lnTo>
                      <a:pt x="781" y="115"/>
                    </a:lnTo>
                    <a:lnTo>
                      <a:pt x="775" y="100"/>
                    </a:lnTo>
                    <a:lnTo>
                      <a:pt x="767" y="87"/>
                    </a:lnTo>
                    <a:lnTo>
                      <a:pt x="758" y="77"/>
                    </a:lnTo>
                    <a:lnTo>
                      <a:pt x="746" y="67"/>
                    </a:lnTo>
                    <a:lnTo>
                      <a:pt x="734" y="61"/>
                    </a:lnTo>
                    <a:lnTo>
                      <a:pt x="721" y="54"/>
                    </a:lnTo>
                    <a:lnTo>
                      <a:pt x="708" y="51"/>
                    </a:lnTo>
                    <a:lnTo>
                      <a:pt x="694" y="46"/>
                    </a:lnTo>
                    <a:lnTo>
                      <a:pt x="681" y="43"/>
                    </a:lnTo>
                    <a:lnTo>
                      <a:pt x="669" y="41"/>
                    </a:lnTo>
                    <a:lnTo>
                      <a:pt x="659" y="39"/>
                    </a:lnTo>
                    <a:lnTo>
                      <a:pt x="648" y="38"/>
                    </a:lnTo>
                    <a:lnTo>
                      <a:pt x="641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140" y="31"/>
                    </a:lnTo>
                    <a:lnTo>
                      <a:pt x="157" y="13"/>
                    </a:lnTo>
                    <a:lnTo>
                      <a:pt x="161" y="12"/>
                    </a:lnTo>
                    <a:lnTo>
                      <a:pt x="180" y="11"/>
                    </a:lnTo>
                    <a:lnTo>
                      <a:pt x="208" y="10"/>
                    </a:lnTo>
                    <a:lnTo>
                      <a:pt x="245" y="10"/>
                    </a:lnTo>
                    <a:lnTo>
                      <a:pt x="288" y="9"/>
                    </a:lnTo>
                    <a:lnTo>
                      <a:pt x="337" y="7"/>
                    </a:lnTo>
                    <a:lnTo>
                      <a:pt x="390" y="7"/>
                    </a:lnTo>
                    <a:lnTo>
                      <a:pt x="447" y="9"/>
                    </a:lnTo>
                    <a:lnTo>
                      <a:pt x="502" y="9"/>
                    </a:lnTo>
                    <a:lnTo>
                      <a:pt x="557" y="10"/>
                    </a:lnTo>
                    <a:lnTo>
                      <a:pt x="610" y="11"/>
                    </a:lnTo>
                    <a:lnTo>
                      <a:pt x="660" y="14"/>
                    </a:lnTo>
                    <a:lnTo>
                      <a:pt x="704" y="16"/>
                    </a:lnTo>
                    <a:lnTo>
                      <a:pt x="741" y="22"/>
                    </a:lnTo>
                    <a:lnTo>
                      <a:pt x="770" y="27"/>
                    </a:lnTo>
                    <a:lnTo>
                      <a:pt x="789" y="36"/>
                    </a:lnTo>
                    <a:lnTo>
                      <a:pt x="800" y="44"/>
                    </a:lnTo>
                    <a:lnTo>
                      <a:pt x="812" y="53"/>
                    </a:lnTo>
                    <a:lnTo>
                      <a:pt x="819" y="63"/>
                    </a:lnTo>
                    <a:lnTo>
                      <a:pt x="828" y="75"/>
                    </a:lnTo>
                    <a:lnTo>
                      <a:pt x="833" y="86"/>
                    </a:lnTo>
                    <a:lnTo>
                      <a:pt x="836" y="99"/>
                    </a:lnTo>
                    <a:lnTo>
                      <a:pt x="838" y="112"/>
                    </a:lnTo>
                    <a:lnTo>
                      <a:pt x="839" y="127"/>
                    </a:lnTo>
                    <a:lnTo>
                      <a:pt x="836" y="140"/>
                    </a:lnTo>
                    <a:lnTo>
                      <a:pt x="831" y="153"/>
                    </a:lnTo>
                    <a:lnTo>
                      <a:pt x="826" y="167"/>
                    </a:lnTo>
                    <a:lnTo>
                      <a:pt x="819" y="181"/>
                    </a:lnTo>
                    <a:lnTo>
                      <a:pt x="808" y="194"/>
                    </a:lnTo>
                    <a:lnTo>
                      <a:pt x="797" y="208"/>
                    </a:lnTo>
                    <a:lnTo>
                      <a:pt x="782" y="220"/>
                    </a:lnTo>
                    <a:lnTo>
                      <a:pt x="766" y="233"/>
                    </a:lnTo>
                    <a:lnTo>
                      <a:pt x="746" y="244"/>
                    </a:lnTo>
                    <a:lnTo>
                      <a:pt x="724" y="256"/>
                    </a:lnTo>
                    <a:lnTo>
                      <a:pt x="698" y="268"/>
                    </a:lnTo>
                    <a:lnTo>
                      <a:pt x="671" y="281"/>
                    </a:lnTo>
                    <a:lnTo>
                      <a:pt x="642" y="290"/>
                    </a:lnTo>
                    <a:lnTo>
                      <a:pt x="614" y="302"/>
                    </a:lnTo>
                    <a:lnTo>
                      <a:pt x="583" y="311"/>
                    </a:lnTo>
                    <a:lnTo>
                      <a:pt x="555" y="321"/>
                    </a:lnTo>
                    <a:lnTo>
                      <a:pt x="525" y="329"/>
                    </a:lnTo>
                    <a:lnTo>
                      <a:pt x="500" y="338"/>
                    </a:lnTo>
                    <a:lnTo>
                      <a:pt x="477" y="344"/>
                    </a:lnTo>
                    <a:lnTo>
                      <a:pt x="454" y="351"/>
                    </a:lnTo>
                    <a:lnTo>
                      <a:pt x="437" y="356"/>
                    </a:lnTo>
                    <a:lnTo>
                      <a:pt x="425" y="360"/>
                    </a:lnTo>
                    <a:lnTo>
                      <a:pt x="416" y="362"/>
                    </a:lnTo>
                    <a:lnTo>
                      <a:pt x="414" y="362"/>
                    </a:lnTo>
                    <a:lnTo>
                      <a:pt x="410" y="362"/>
                    </a:lnTo>
                    <a:lnTo>
                      <a:pt x="404" y="362"/>
                    </a:lnTo>
                    <a:lnTo>
                      <a:pt x="391" y="363"/>
                    </a:lnTo>
                    <a:lnTo>
                      <a:pt x="377" y="367"/>
                    </a:lnTo>
                    <a:lnTo>
                      <a:pt x="359" y="370"/>
                    </a:lnTo>
                    <a:lnTo>
                      <a:pt x="341" y="373"/>
                    </a:lnTo>
                    <a:lnTo>
                      <a:pt x="320" y="378"/>
                    </a:lnTo>
                    <a:lnTo>
                      <a:pt x="299" y="386"/>
                    </a:lnTo>
                    <a:lnTo>
                      <a:pt x="275" y="391"/>
                    </a:lnTo>
                    <a:lnTo>
                      <a:pt x="254" y="399"/>
                    </a:lnTo>
                    <a:lnTo>
                      <a:pt x="233" y="409"/>
                    </a:lnTo>
                    <a:lnTo>
                      <a:pt x="216" y="420"/>
                    </a:lnTo>
                    <a:lnTo>
                      <a:pt x="199" y="431"/>
                    </a:lnTo>
                    <a:lnTo>
                      <a:pt x="186" y="444"/>
                    </a:lnTo>
                    <a:lnTo>
                      <a:pt x="176" y="460"/>
                    </a:lnTo>
                    <a:lnTo>
                      <a:pt x="170" y="477"/>
                    </a:lnTo>
                    <a:lnTo>
                      <a:pt x="168" y="492"/>
                    </a:lnTo>
                    <a:lnTo>
                      <a:pt x="170" y="507"/>
                    </a:lnTo>
                    <a:lnTo>
                      <a:pt x="177" y="519"/>
                    </a:lnTo>
                    <a:lnTo>
                      <a:pt x="186" y="531"/>
                    </a:lnTo>
                    <a:lnTo>
                      <a:pt x="196" y="540"/>
                    </a:lnTo>
                    <a:lnTo>
                      <a:pt x="209" y="550"/>
                    </a:lnTo>
                    <a:lnTo>
                      <a:pt x="224" y="558"/>
                    </a:lnTo>
                    <a:lnTo>
                      <a:pt x="239" y="565"/>
                    </a:lnTo>
                    <a:lnTo>
                      <a:pt x="254" y="570"/>
                    </a:lnTo>
                    <a:lnTo>
                      <a:pt x="270" y="573"/>
                    </a:lnTo>
                    <a:lnTo>
                      <a:pt x="283" y="577"/>
                    </a:lnTo>
                    <a:lnTo>
                      <a:pt x="296" y="581"/>
                    </a:lnTo>
                    <a:lnTo>
                      <a:pt x="306" y="582"/>
                    </a:lnTo>
                    <a:lnTo>
                      <a:pt x="316" y="583"/>
                    </a:lnTo>
                    <a:lnTo>
                      <a:pt x="321" y="583"/>
                    </a:lnTo>
                    <a:lnTo>
                      <a:pt x="324" y="585"/>
                    </a:lnTo>
                    <a:lnTo>
                      <a:pt x="933" y="633"/>
                    </a:lnTo>
                    <a:lnTo>
                      <a:pt x="935" y="633"/>
                    </a:lnTo>
                    <a:lnTo>
                      <a:pt x="946" y="634"/>
                    </a:lnTo>
                    <a:lnTo>
                      <a:pt x="963" y="635"/>
                    </a:lnTo>
                    <a:lnTo>
                      <a:pt x="985" y="639"/>
                    </a:lnTo>
                    <a:lnTo>
                      <a:pt x="1011" y="641"/>
                    </a:lnTo>
                    <a:lnTo>
                      <a:pt x="1040" y="645"/>
                    </a:lnTo>
                    <a:lnTo>
                      <a:pt x="1071" y="651"/>
                    </a:lnTo>
                    <a:lnTo>
                      <a:pt x="1106" y="656"/>
                    </a:lnTo>
                    <a:lnTo>
                      <a:pt x="1139" y="662"/>
                    </a:lnTo>
                    <a:lnTo>
                      <a:pt x="1172" y="669"/>
                    </a:lnTo>
                    <a:lnTo>
                      <a:pt x="1204" y="675"/>
                    </a:lnTo>
                    <a:lnTo>
                      <a:pt x="1234" y="684"/>
                    </a:lnTo>
                    <a:lnTo>
                      <a:pt x="1259" y="692"/>
                    </a:lnTo>
                    <a:lnTo>
                      <a:pt x="1282" y="701"/>
                    </a:lnTo>
                    <a:lnTo>
                      <a:pt x="1300" y="711"/>
                    </a:lnTo>
                    <a:lnTo>
                      <a:pt x="1312" y="723"/>
                    </a:lnTo>
                    <a:lnTo>
                      <a:pt x="1320" y="733"/>
                    </a:lnTo>
                    <a:lnTo>
                      <a:pt x="1327" y="745"/>
                    </a:lnTo>
                    <a:lnTo>
                      <a:pt x="1332" y="756"/>
                    </a:lnTo>
                    <a:lnTo>
                      <a:pt x="1338" y="769"/>
                    </a:lnTo>
                    <a:lnTo>
                      <a:pt x="1341" y="781"/>
                    </a:lnTo>
                    <a:lnTo>
                      <a:pt x="1344" y="796"/>
                    </a:lnTo>
                    <a:lnTo>
                      <a:pt x="1344" y="809"/>
                    </a:lnTo>
                    <a:lnTo>
                      <a:pt x="1345" y="823"/>
                    </a:lnTo>
                    <a:lnTo>
                      <a:pt x="1343" y="836"/>
                    </a:lnTo>
                    <a:lnTo>
                      <a:pt x="1340" y="848"/>
                    </a:lnTo>
                    <a:lnTo>
                      <a:pt x="1334" y="859"/>
                    </a:lnTo>
                    <a:lnTo>
                      <a:pt x="1329" y="871"/>
                    </a:lnTo>
                    <a:lnTo>
                      <a:pt x="1320" y="881"/>
                    </a:lnTo>
                    <a:lnTo>
                      <a:pt x="1310" y="891"/>
                    </a:lnTo>
                    <a:lnTo>
                      <a:pt x="1299" y="899"/>
                    </a:lnTo>
                    <a:lnTo>
                      <a:pt x="1287" y="907"/>
                    </a:lnTo>
                    <a:lnTo>
                      <a:pt x="1269" y="913"/>
                    </a:lnTo>
                    <a:lnTo>
                      <a:pt x="1249" y="918"/>
                    </a:lnTo>
                    <a:lnTo>
                      <a:pt x="1227" y="925"/>
                    </a:lnTo>
                    <a:lnTo>
                      <a:pt x="1204" y="932"/>
                    </a:lnTo>
                    <a:lnTo>
                      <a:pt x="1177" y="937"/>
                    </a:lnTo>
                    <a:lnTo>
                      <a:pt x="1152" y="943"/>
                    </a:lnTo>
                    <a:lnTo>
                      <a:pt x="1125" y="948"/>
                    </a:lnTo>
                    <a:lnTo>
                      <a:pt x="1101" y="954"/>
                    </a:lnTo>
                    <a:lnTo>
                      <a:pt x="1075" y="958"/>
                    </a:lnTo>
                    <a:lnTo>
                      <a:pt x="1051" y="963"/>
                    </a:lnTo>
                    <a:lnTo>
                      <a:pt x="1030" y="965"/>
                    </a:lnTo>
                    <a:lnTo>
                      <a:pt x="1013" y="969"/>
                    </a:lnTo>
                    <a:lnTo>
                      <a:pt x="997" y="971"/>
                    </a:lnTo>
                    <a:lnTo>
                      <a:pt x="985" y="974"/>
                    </a:lnTo>
                    <a:lnTo>
                      <a:pt x="978" y="975"/>
                    </a:lnTo>
                    <a:lnTo>
                      <a:pt x="976" y="976"/>
                    </a:lnTo>
                    <a:lnTo>
                      <a:pt x="269" y="1137"/>
                    </a:lnTo>
                    <a:lnTo>
                      <a:pt x="264" y="1137"/>
                    </a:lnTo>
                    <a:lnTo>
                      <a:pt x="259" y="1142"/>
                    </a:lnTo>
                    <a:lnTo>
                      <a:pt x="255" y="1145"/>
                    </a:lnTo>
                    <a:lnTo>
                      <a:pt x="254" y="1151"/>
                    </a:lnTo>
                    <a:lnTo>
                      <a:pt x="254" y="1158"/>
                    </a:lnTo>
                    <a:lnTo>
                      <a:pt x="258" y="1168"/>
                    </a:lnTo>
                    <a:lnTo>
                      <a:pt x="260" y="1173"/>
                    </a:lnTo>
                    <a:lnTo>
                      <a:pt x="264" y="1177"/>
                    </a:lnTo>
                    <a:lnTo>
                      <a:pt x="271" y="1182"/>
                    </a:lnTo>
                    <a:lnTo>
                      <a:pt x="281" y="1185"/>
                    </a:lnTo>
                    <a:lnTo>
                      <a:pt x="290" y="1188"/>
                    </a:lnTo>
                    <a:lnTo>
                      <a:pt x="301" y="1191"/>
                    </a:lnTo>
                    <a:lnTo>
                      <a:pt x="312" y="1195"/>
                    </a:lnTo>
                    <a:lnTo>
                      <a:pt x="324" y="1197"/>
                    </a:lnTo>
                    <a:lnTo>
                      <a:pt x="334" y="1198"/>
                    </a:lnTo>
                    <a:lnTo>
                      <a:pt x="345" y="1200"/>
                    </a:lnTo>
                    <a:lnTo>
                      <a:pt x="354" y="1201"/>
                    </a:lnTo>
                    <a:lnTo>
                      <a:pt x="364" y="1204"/>
                    </a:lnTo>
                    <a:lnTo>
                      <a:pt x="372" y="1205"/>
                    </a:lnTo>
                    <a:lnTo>
                      <a:pt x="377" y="1206"/>
                    </a:lnTo>
                    <a:lnTo>
                      <a:pt x="381" y="1206"/>
                    </a:lnTo>
                    <a:lnTo>
                      <a:pt x="384" y="1207"/>
                    </a:lnTo>
                    <a:lnTo>
                      <a:pt x="1024" y="1191"/>
                    </a:lnTo>
                    <a:lnTo>
                      <a:pt x="1869" y="1030"/>
                    </a:lnTo>
                    <a:lnTo>
                      <a:pt x="1883" y="999"/>
                    </a:lnTo>
                    <a:lnTo>
                      <a:pt x="1873" y="1000"/>
                    </a:lnTo>
                    <a:lnTo>
                      <a:pt x="1848" y="1006"/>
                    </a:lnTo>
                    <a:lnTo>
                      <a:pt x="1811" y="1014"/>
                    </a:lnTo>
                    <a:lnTo>
                      <a:pt x="1761" y="1025"/>
                    </a:lnTo>
                    <a:lnTo>
                      <a:pt x="1701" y="1037"/>
                    </a:lnTo>
                    <a:lnTo>
                      <a:pt x="1636" y="1052"/>
                    </a:lnTo>
                    <a:lnTo>
                      <a:pt x="1564" y="1068"/>
                    </a:lnTo>
                    <a:lnTo>
                      <a:pt x="1490" y="1084"/>
                    </a:lnTo>
                    <a:lnTo>
                      <a:pt x="1413" y="1100"/>
                    </a:lnTo>
                    <a:lnTo>
                      <a:pt x="1338" y="1116"/>
                    </a:lnTo>
                    <a:lnTo>
                      <a:pt x="1265" y="1130"/>
                    </a:lnTo>
                    <a:lnTo>
                      <a:pt x="1198" y="1144"/>
                    </a:lnTo>
                    <a:lnTo>
                      <a:pt x="1139" y="1154"/>
                    </a:lnTo>
                    <a:lnTo>
                      <a:pt x="1088" y="1163"/>
                    </a:lnTo>
                    <a:lnTo>
                      <a:pt x="1048" y="1169"/>
                    </a:lnTo>
                    <a:lnTo>
                      <a:pt x="1024" y="1173"/>
                    </a:lnTo>
                    <a:lnTo>
                      <a:pt x="999" y="1173"/>
                    </a:lnTo>
                    <a:lnTo>
                      <a:pt x="967" y="1173"/>
                    </a:lnTo>
                    <a:lnTo>
                      <a:pt x="928" y="1174"/>
                    </a:lnTo>
                    <a:lnTo>
                      <a:pt x="883" y="1175"/>
                    </a:lnTo>
                    <a:lnTo>
                      <a:pt x="831" y="1176"/>
                    </a:lnTo>
                    <a:lnTo>
                      <a:pt x="778" y="1178"/>
                    </a:lnTo>
                    <a:lnTo>
                      <a:pt x="722" y="1180"/>
                    </a:lnTo>
                    <a:lnTo>
                      <a:pt x="667" y="1183"/>
                    </a:lnTo>
                    <a:lnTo>
                      <a:pt x="609" y="1184"/>
                    </a:lnTo>
                    <a:lnTo>
                      <a:pt x="554" y="1185"/>
                    </a:lnTo>
                    <a:lnTo>
                      <a:pt x="500" y="1185"/>
                    </a:lnTo>
                    <a:lnTo>
                      <a:pt x="453" y="1185"/>
                    </a:lnTo>
                    <a:lnTo>
                      <a:pt x="408" y="1185"/>
                    </a:lnTo>
                    <a:lnTo>
                      <a:pt x="373" y="1185"/>
                    </a:lnTo>
                    <a:lnTo>
                      <a:pt x="343" y="1183"/>
                    </a:lnTo>
                    <a:lnTo>
                      <a:pt x="324" y="1180"/>
                    </a:lnTo>
                    <a:lnTo>
                      <a:pt x="309" y="1176"/>
                    </a:lnTo>
                    <a:lnTo>
                      <a:pt x="297" y="1174"/>
                    </a:lnTo>
                    <a:lnTo>
                      <a:pt x="289" y="1169"/>
                    </a:lnTo>
                    <a:lnTo>
                      <a:pt x="283" y="1166"/>
                    </a:lnTo>
                    <a:lnTo>
                      <a:pt x="275" y="1161"/>
                    </a:lnTo>
                    <a:lnTo>
                      <a:pt x="274" y="1155"/>
                    </a:lnTo>
                    <a:lnTo>
                      <a:pt x="275" y="1149"/>
                    </a:lnTo>
                    <a:lnTo>
                      <a:pt x="281" y="1146"/>
                    </a:lnTo>
                    <a:lnTo>
                      <a:pt x="284" y="1144"/>
                    </a:lnTo>
                    <a:lnTo>
                      <a:pt x="286" y="1144"/>
                    </a:lnTo>
                    <a:lnTo>
                      <a:pt x="1187" y="970"/>
                    </a:lnTo>
                    <a:lnTo>
                      <a:pt x="1188" y="969"/>
                    </a:lnTo>
                    <a:lnTo>
                      <a:pt x="1195" y="969"/>
                    </a:lnTo>
                    <a:lnTo>
                      <a:pt x="1203" y="967"/>
                    </a:lnTo>
                    <a:lnTo>
                      <a:pt x="1215" y="965"/>
                    </a:lnTo>
                    <a:lnTo>
                      <a:pt x="1228" y="962"/>
                    </a:lnTo>
                    <a:lnTo>
                      <a:pt x="1243" y="958"/>
                    </a:lnTo>
                    <a:lnTo>
                      <a:pt x="1259" y="953"/>
                    </a:lnTo>
                    <a:lnTo>
                      <a:pt x="1277" y="946"/>
                    </a:lnTo>
                    <a:lnTo>
                      <a:pt x="1292" y="936"/>
                    </a:lnTo>
                    <a:lnTo>
                      <a:pt x="1309" y="926"/>
                    </a:lnTo>
                    <a:lnTo>
                      <a:pt x="1322" y="913"/>
                    </a:lnTo>
                    <a:lnTo>
                      <a:pt x="1338" y="900"/>
                    </a:lnTo>
                    <a:lnTo>
                      <a:pt x="1349" y="882"/>
                    </a:lnTo>
                    <a:lnTo>
                      <a:pt x="1358" y="862"/>
                    </a:lnTo>
                    <a:lnTo>
                      <a:pt x="1363" y="841"/>
                    </a:lnTo>
                    <a:lnTo>
                      <a:pt x="1366" y="817"/>
                    </a:lnTo>
                    <a:lnTo>
                      <a:pt x="1364" y="791"/>
                    </a:lnTo>
                    <a:lnTo>
                      <a:pt x="1359" y="769"/>
                    </a:lnTo>
                    <a:lnTo>
                      <a:pt x="1350" y="750"/>
                    </a:lnTo>
                    <a:lnTo>
                      <a:pt x="1341" y="734"/>
                    </a:lnTo>
                    <a:lnTo>
                      <a:pt x="1328" y="718"/>
                    </a:lnTo>
                    <a:lnTo>
                      <a:pt x="1315" y="706"/>
                    </a:lnTo>
                    <a:lnTo>
                      <a:pt x="1299" y="696"/>
                    </a:lnTo>
                    <a:lnTo>
                      <a:pt x="1286" y="687"/>
                    </a:lnTo>
                    <a:lnTo>
                      <a:pt x="1270" y="680"/>
                    </a:lnTo>
                    <a:lnTo>
                      <a:pt x="1255" y="675"/>
                    </a:lnTo>
                    <a:lnTo>
                      <a:pt x="1242" y="670"/>
                    </a:lnTo>
                    <a:lnTo>
                      <a:pt x="1230" y="667"/>
                    </a:lnTo>
                    <a:lnTo>
                      <a:pt x="1218" y="664"/>
                    </a:lnTo>
                    <a:lnTo>
                      <a:pt x="1211" y="664"/>
                    </a:lnTo>
                    <a:lnTo>
                      <a:pt x="1206" y="664"/>
                    </a:lnTo>
                    <a:lnTo>
                      <a:pt x="1205" y="664"/>
                    </a:lnTo>
                    <a:lnTo>
                      <a:pt x="1202" y="663"/>
                    </a:lnTo>
                    <a:lnTo>
                      <a:pt x="1196" y="661"/>
                    </a:lnTo>
                    <a:lnTo>
                      <a:pt x="1184" y="658"/>
                    </a:lnTo>
                    <a:lnTo>
                      <a:pt x="1170" y="655"/>
                    </a:lnTo>
                    <a:lnTo>
                      <a:pt x="1151" y="651"/>
                    </a:lnTo>
                    <a:lnTo>
                      <a:pt x="1129" y="646"/>
                    </a:lnTo>
                    <a:lnTo>
                      <a:pt x="1101" y="641"/>
                    </a:lnTo>
                    <a:lnTo>
                      <a:pt x="1071" y="638"/>
                    </a:lnTo>
                    <a:lnTo>
                      <a:pt x="1037" y="631"/>
                    </a:lnTo>
                    <a:lnTo>
                      <a:pt x="1001" y="627"/>
                    </a:lnTo>
                    <a:lnTo>
                      <a:pt x="960" y="621"/>
                    </a:lnTo>
                    <a:lnTo>
                      <a:pt x="918" y="618"/>
                    </a:lnTo>
                    <a:lnTo>
                      <a:pt x="871" y="612"/>
                    </a:lnTo>
                    <a:lnTo>
                      <a:pt x="821" y="608"/>
                    </a:lnTo>
                    <a:lnTo>
                      <a:pt x="771" y="606"/>
                    </a:lnTo>
                    <a:lnTo>
                      <a:pt x="716" y="603"/>
                    </a:lnTo>
                    <a:lnTo>
                      <a:pt x="661" y="599"/>
                    </a:lnTo>
                    <a:lnTo>
                      <a:pt x="610" y="596"/>
                    </a:lnTo>
                    <a:lnTo>
                      <a:pt x="562" y="592"/>
                    </a:lnTo>
                    <a:lnTo>
                      <a:pt x="516" y="589"/>
                    </a:lnTo>
                    <a:lnTo>
                      <a:pt x="474" y="585"/>
                    </a:lnTo>
                    <a:lnTo>
                      <a:pt x="435" y="581"/>
                    </a:lnTo>
                    <a:lnTo>
                      <a:pt x="398" y="577"/>
                    </a:lnTo>
                    <a:lnTo>
                      <a:pt x="365" y="572"/>
                    </a:lnTo>
                    <a:lnTo>
                      <a:pt x="335" y="568"/>
                    </a:lnTo>
                    <a:lnTo>
                      <a:pt x="307" y="562"/>
                    </a:lnTo>
                    <a:lnTo>
                      <a:pt x="284" y="558"/>
                    </a:lnTo>
                    <a:lnTo>
                      <a:pt x="265" y="555"/>
                    </a:lnTo>
                    <a:lnTo>
                      <a:pt x="249" y="549"/>
                    </a:lnTo>
                    <a:lnTo>
                      <a:pt x="237" y="546"/>
                    </a:lnTo>
                    <a:lnTo>
                      <a:pt x="227" y="543"/>
                    </a:lnTo>
                    <a:lnTo>
                      <a:pt x="222" y="539"/>
                    </a:lnTo>
                    <a:lnTo>
                      <a:pt x="213" y="533"/>
                    </a:lnTo>
                    <a:lnTo>
                      <a:pt x="203" y="525"/>
                    </a:lnTo>
                    <a:lnTo>
                      <a:pt x="195" y="516"/>
                    </a:lnTo>
                    <a:lnTo>
                      <a:pt x="190" y="507"/>
                    </a:lnTo>
                    <a:lnTo>
                      <a:pt x="187" y="502"/>
                    </a:lnTo>
                    <a:lnTo>
                      <a:pt x="185" y="495"/>
                    </a:lnTo>
                    <a:lnTo>
                      <a:pt x="184" y="489"/>
                    </a:lnTo>
                    <a:lnTo>
                      <a:pt x="185" y="484"/>
                    </a:lnTo>
                    <a:lnTo>
                      <a:pt x="185" y="478"/>
                    </a:lnTo>
                    <a:lnTo>
                      <a:pt x="188" y="472"/>
                    </a:lnTo>
                    <a:lnTo>
                      <a:pt x="191" y="466"/>
                    </a:lnTo>
                    <a:lnTo>
                      <a:pt x="197" y="460"/>
                    </a:lnTo>
                    <a:lnTo>
                      <a:pt x="202" y="452"/>
                    </a:lnTo>
                    <a:lnTo>
                      <a:pt x="213" y="445"/>
                    </a:lnTo>
                    <a:lnTo>
                      <a:pt x="226" y="438"/>
                    </a:lnTo>
                    <a:lnTo>
                      <a:pt x="242" y="432"/>
                    </a:lnTo>
                    <a:lnTo>
                      <a:pt x="259" y="424"/>
                    </a:lnTo>
                    <a:lnTo>
                      <a:pt x="276" y="419"/>
                    </a:lnTo>
                    <a:lnTo>
                      <a:pt x="295" y="412"/>
                    </a:lnTo>
                    <a:lnTo>
                      <a:pt x="316" y="407"/>
                    </a:lnTo>
                    <a:lnTo>
                      <a:pt x="334" y="400"/>
                    </a:lnTo>
                    <a:lnTo>
                      <a:pt x="352" y="395"/>
                    </a:lnTo>
                    <a:lnTo>
                      <a:pt x="368" y="390"/>
                    </a:lnTo>
                    <a:lnTo>
                      <a:pt x="384" y="387"/>
                    </a:lnTo>
                    <a:lnTo>
                      <a:pt x="396" y="384"/>
                    </a:lnTo>
                    <a:lnTo>
                      <a:pt x="405" y="382"/>
                    </a:lnTo>
                    <a:lnTo>
                      <a:pt x="410" y="381"/>
                    </a:lnTo>
                    <a:lnTo>
                      <a:pt x="414" y="381"/>
                    </a:lnTo>
                    <a:lnTo>
                      <a:pt x="417" y="379"/>
                    </a:lnTo>
                    <a:lnTo>
                      <a:pt x="426" y="377"/>
                    </a:lnTo>
                    <a:lnTo>
                      <a:pt x="439" y="373"/>
                    </a:lnTo>
                    <a:lnTo>
                      <a:pt x="459" y="368"/>
                    </a:lnTo>
                    <a:lnTo>
                      <a:pt x="481" y="361"/>
                    </a:lnTo>
                    <a:lnTo>
                      <a:pt x="508" y="353"/>
                    </a:lnTo>
                    <a:lnTo>
                      <a:pt x="535" y="345"/>
                    </a:lnTo>
                    <a:lnTo>
                      <a:pt x="567" y="337"/>
                    </a:lnTo>
                    <a:lnTo>
                      <a:pt x="597" y="326"/>
                    </a:lnTo>
                    <a:lnTo>
                      <a:pt x="627" y="316"/>
                    </a:lnTo>
                    <a:lnTo>
                      <a:pt x="657" y="305"/>
                    </a:lnTo>
                    <a:lnTo>
                      <a:pt x="687" y="293"/>
                    </a:lnTo>
                    <a:lnTo>
                      <a:pt x="713" y="282"/>
                    </a:lnTo>
                    <a:lnTo>
                      <a:pt x="737" y="271"/>
                    </a:lnTo>
                    <a:lnTo>
                      <a:pt x="756" y="258"/>
                    </a:lnTo>
                    <a:lnTo>
                      <a:pt x="774" y="246"/>
                    </a:lnTo>
                    <a:lnTo>
                      <a:pt x="785" y="235"/>
                    </a:lnTo>
                    <a:lnTo>
                      <a:pt x="797" y="224"/>
                    </a:lnTo>
                    <a:lnTo>
                      <a:pt x="807" y="212"/>
                    </a:lnTo>
                    <a:lnTo>
                      <a:pt x="817" y="202"/>
                    </a:lnTo>
                    <a:lnTo>
                      <a:pt x="825" y="192"/>
                    </a:lnTo>
                    <a:lnTo>
                      <a:pt x="831" y="182"/>
                    </a:lnTo>
                    <a:lnTo>
                      <a:pt x="838" y="172"/>
                    </a:lnTo>
                    <a:lnTo>
                      <a:pt x="845" y="163"/>
                    </a:lnTo>
                    <a:lnTo>
                      <a:pt x="848" y="153"/>
                    </a:lnTo>
                    <a:lnTo>
                      <a:pt x="852" y="143"/>
                    </a:lnTo>
                    <a:lnTo>
                      <a:pt x="854" y="133"/>
                    </a:lnTo>
                    <a:lnTo>
                      <a:pt x="856" y="125"/>
                    </a:lnTo>
                    <a:lnTo>
                      <a:pt x="855" y="114"/>
                    </a:lnTo>
                    <a:lnTo>
                      <a:pt x="855" y="104"/>
                    </a:lnTo>
                    <a:lnTo>
                      <a:pt x="852" y="94"/>
                    </a:lnTo>
                    <a:lnTo>
                      <a:pt x="850" y="84"/>
                    </a:lnTo>
                    <a:lnTo>
                      <a:pt x="845" y="72"/>
                    </a:lnTo>
                    <a:lnTo>
                      <a:pt x="840" y="62"/>
                    </a:lnTo>
                    <a:lnTo>
                      <a:pt x="833" y="53"/>
                    </a:lnTo>
                    <a:lnTo>
                      <a:pt x="827" y="46"/>
                    </a:lnTo>
                    <a:lnTo>
                      <a:pt x="818" y="37"/>
                    </a:lnTo>
                    <a:lnTo>
                      <a:pt x="809" y="33"/>
                    </a:lnTo>
                    <a:lnTo>
                      <a:pt x="800" y="26"/>
                    </a:lnTo>
                    <a:lnTo>
                      <a:pt x="792" y="23"/>
                    </a:lnTo>
                    <a:lnTo>
                      <a:pt x="781" y="17"/>
                    </a:lnTo>
                    <a:lnTo>
                      <a:pt x="770" y="14"/>
                    </a:lnTo>
                    <a:lnTo>
                      <a:pt x="758" y="11"/>
                    </a:lnTo>
                    <a:lnTo>
                      <a:pt x="748" y="9"/>
                    </a:lnTo>
                    <a:lnTo>
                      <a:pt x="736" y="5"/>
                    </a:lnTo>
                    <a:lnTo>
                      <a:pt x="726" y="4"/>
                    </a:lnTo>
                    <a:lnTo>
                      <a:pt x="715" y="3"/>
                    </a:lnTo>
                    <a:lnTo>
                      <a:pt x="705" y="3"/>
                    </a:lnTo>
                    <a:lnTo>
                      <a:pt x="688" y="2"/>
                    </a:lnTo>
                    <a:lnTo>
                      <a:pt x="663" y="1"/>
                    </a:lnTo>
                    <a:lnTo>
                      <a:pt x="631" y="0"/>
                    </a:lnTo>
                    <a:lnTo>
                      <a:pt x="594" y="0"/>
                    </a:lnTo>
                    <a:lnTo>
                      <a:pt x="551" y="0"/>
                    </a:lnTo>
                    <a:lnTo>
                      <a:pt x="504" y="0"/>
                    </a:lnTo>
                    <a:lnTo>
                      <a:pt x="456" y="0"/>
                    </a:lnTo>
                    <a:lnTo>
                      <a:pt x="408" y="0"/>
                    </a:lnTo>
                    <a:lnTo>
                      <a:pt x="358" y="0"/>
                    </a:lnTo>
                    <a:lnTo>
                      <a:pt x="313" y="0"/>
                    </a:lnTo>
                    <a:lnTo>
                      <a:pt x="270" y="0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3" name="Freeform 20"/>
              <p:cNvSpPr>
                <a:spLocks/>
              </p:cNvSpPr>
              <p:nvPr/>
            </p:nvSpPr>
            <p:spPr bwMode="auto">
              <a:xfrm>
                <a:off x="431" y="3129"/>
                <a:ext cx="24" cy="208"/>
              </a:xfrm>
              <a:custGeom>
                <a:avLst/>
                <a:gdLst>
                  <a:gd name="T0" fmla="*/ 1 w 47"/>
                  <a:gd name="T1" fmla="*/ 2 h 416"/>
                  <a:gd name="T2" fmla="*/ 1 w 47"/>
                  <a:gd name="T3" fmla="*/ 1 h 416"/>
                  <a:gd name="T4" fmla="*/ 1 w 47"/>
                  <a:gd name="T5" fmla="*/ 1 h 416"/>
                  <a:gd name="T6" fmla="*/ 1 w 47"/>
                  <a:gd name="T7" fmla="*/ 1 h 416"/>
                  <a:gd name="T8" fmla="*/ 1 w 47"/>
                  <a:gd name="T9" fmla="*/ 1 h 416"/>
                  <a:gd name="T10" fmla="*/ 1 w 47"/>
                  <a:gd name="T11" fmla="*/ 1 h 416"/>
                  <a:gd name="T12" fmla="*/ 1 w 47"/>
                  <a:gd name="T13" fmla="*/ 1 h 416"/>
                  <a:gd name="T14" fmla="*/ 1 w 47"/>
                  <a:gd name="T15" fmla="*/ 1 h 416"/>
                  <a:gd name="T16" fmla="*/ 1 w 47"/>
                  <a:gd name="T17" fmla="*/ 1 h 416"/>
                  <a:gd name="T18" fmla="*/ 1 w 47"/>
                  <a:gd name="T19" fmla="*/ 1 h 416"/>
                  <a:gd name="T20" fmla="*/ 0 w 47"/>
                  <a:gd name="T21" fmla="*/ 1 h 416"/>
                  <a:gd name="T22" fmla="*/ 0 w 47"/>
                  <a:gd name="T23" fmla="*/ 1 h 416"/>
                  <a:gd name="T24" fmla="*/ 0 w 47"/>
                  <a:gd name="T25" fmla="*/ 1 h 416"/>
                  <a:gd name="T26" fmla="*/ 1 w 47"/>
                  <a:gd name="T27" fmla="*/ 1 h 416"/>
                  <a:gd name="T28" fmla="*/ 1 w 47"/>
                  <a:gd name="T29" fmla="*/ 1 h 416"/>
                  <a:gd name="T30" fmla="*/ 1 w 47"/>
                  <a:gd name="T31" fmla="*/ 1 h 416"/>
                  <a:gd name="T32" fmla="*/ 1 w 47"/>
                  <a:gd name="T33" fmla="*/ 1 h 416"/>
                  <a:gd name="T34" fmla="*/ 1 w 47"/>
                  <a:gd name="T35" fmla="*/ 0 h 416"/>
                  <a:gd name="T36" fmla="*/ 1 w 47"/>
                  <a:gd name="T37" fmla="*/ 0 h 416"/>
                  <a:gd name="T38" fmla="*/ 1 w 47"/>
                  <a:gd name="T39" fmla="*/ 1 h 416"/>
                  <a:gd name="T40" fmla="*/ 1 w 47"/>
                  <a:gd name="T41" fmla="*/ 1 h 416"/>
                  <a:gd name="T42" fmla="*/ 1 w 47"/>
                  <a:gd name="T43" fmla="*/ 1 h 416"/>
                  <a:gd name="T44" fmla="*/ 1 w 47"/>
                  <a:gd name="T45" fmla="*/ 1 h 416"/>
                  <a:gd name="T46" fmla="*/ 1 w 47"/>
                  <a:gd name="T47" fmla="*/ 1 h 416"/>
                  <a:gd name="T48" fmla="*/ 1 w 47"/>
                  <a:gd name="T49" fmla="*/ 1 h 416"/>
                  <a:gd name="T50" fmla="*/ 1 w 47"/>
                  <a:gd name="T51" fmla="*/ 1 h 416"/>
                  <a:gd name="T52" fmla="*/ 1 w 47"/>
                  <a:gd name="T53" fmla="*/ 1 h 416"/>
                  <a:gd name="T54" fmla="*/ 1 w 47"/>
                  <a:gd name="T55" fmla="*/ 1 h 416"/>
                  <a:gd name="T56" fmla="*/ 1 w 47"/>
                  <a:gd name="T57" fmla="*/ 1 h 416"/>
                  <a:gd name="T58" fmla="*/ 1 w 47"/>
                  <a:gd name="T59" fmla="*/ 1 h 416"/>
                  <a:gd name="T60" fmla="*/ 1 w 47"/>
                  <a:gd name="T61" fmla="*/ 1 h 416"/>
                  <a:gd name="T62" fmla="*/ 1 w 47"/>
                  <a:gd name="T63" fmla="*/ 1 h 416"/>
                  <a:gd name="T64" fmla="*/ 1 w 47"/>
                  <a:gd name="T65" fmla="*/ 1 h 416"/>
                  <a:gd name="T66" fmla="*/ 1 w 47"/>
                  <a:gd name="T67" fmla="*/ 1 h 416"/>
                  <a:gd name="T68" fmla="*/ 1 w 47"/>
                  <a:gd name="T69" fmla="*/ 2 h 416"/>
                  <a:gd name="T70" fmla="*/ 1 w 47"/>
                  <a:gd name="T71" fmla="*/ 2 h 416"/>
                  <a:gd name="T72" fmla="*/ 1 w 47"/>
                  <a:gd name="T73" fmla="*/ 2 h 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"/>
                  <a:gd name="T112" fmla="*/ 0 h 416"/>
                  <a:gd name="T113" fmla="*/ 47 w 47"/>
                  <a:gd name="T114" fmla="*/ 416 h 4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" h="416">
                    <a:moveTo>
                      <a:pt x="6" y="416"/>
                    </a:moveTo>
                    <a:lnTo>
                      <a:pt x="11" y="139"/>
                    </a:lnTo>
                    <a:lnTo>
                      <a:pt x="10" y="138"/>
                    </a:lnTo>
                    <a:lnTo>
                      <a:pt x="8" y="134"/>
                    </a:lnTo>
                    <a:lnTo>
                      <a:pt x="6" y="127"/>
                    </a:lnTo>
                    <a:lnTo>
                      <a:pt x="5" y="118"/>
                    </a:lnTo>
                    <a:lnTo>
                      <a:pt x="3" y="107"/>
                    </a:lnTo>
                    <a:lnTo>
                      <a:pt x="2" y="97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4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5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5" y="3"/>
                    </a:lnTo>
                    <a:lnTo>
                      <a:pt x="39" y="10"/>
                    </a:lnTo>
                    <a:lnTo>
                      <a:pt x="44" y="19"/>
                    </a:lnTo>
                    <a:lnTo>
                      <a:pt x="45" y="29"/>
                    </a:lnTo>
                    <a:lnTo>
                      <a:pt x="46" y="41"/>
                    </a:lnTo>
                    <a:lnTo>
                      <a:pt x="46" y="54"/>
                    </a:lnTo>
                    <a:lnTo>
                      <a:pt x="47" y="69"/>
                    </a:lnTo>
                    <a:lnTo>
                      <a:pt x="46" y="81"/>
                    </a:lnTo>
                    <a:lnTo>
                      <a:pt x="45" y="95"/>
                    </a:lnTo>
                    <a:lnTo>
                      <a:pt x="44" y="107"/>
                    </a:lnTo>
                    <a:lnTo>
                      <a:pt x="43" y="119"/>
                    </a:lnTo>
                    <a:lnTo>
                      <a:pt x="40" y="128"/>
                    </a:lnTo>
                    <a:lnTo>
                      <a:pt x="39" y="137"/>
                    </a:lnTo>
                    <a:lnTo>
                      <a:pt x="39" y="142"/>
                    </a:lnTo>
                    <a:lnTo>
                      <a:pt x="39" y="144"/>
                    </a:lnTo>
                    <a:lnTo>
                      <a:pt x="36" y="410"/>
                    </a:lnTo>
                    <a:lnTo>
                      <a:pt x="6" y="416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4" name="Freeform 21"/>
              <p:cNvSpPr>
                <a:spLocks/>
              </p:cNvSpPr>
              <p:nvPr/>
            </p:nvSpPr>
            <p:spPr bwMode="auto">
              <a:xfrm>
                <a:off x="711" y="3159"/>
                <a:ext cx="45" cy="126"/>
              </a:xfrm>
              <a:custGeom>
                <a:avLst/>
                <a:gdLst>
                  <a:gd name="T0" fmla="*/ 1 w 90"/>
                  <a:gd name="T1" fmla="*/ 1 h 252"/>
                  <a:gd name="T2" fmla="*/ 1 w 90"/>
                  <a:gd name="T3" fmla="*/ 1 h 252"/>
                  <a:gd name="T4" fmla="*/ 1 w 90"/>
                  <a:gd name="T5" fmla="*/ 1 h 252"/>
                  <a:gd name="T6" fmla="*/ 1 w 90"/>
                  <a:gd name="T7" fmla="*/ 1 h 252"/>
                  <a:gd name="T8" fmla="*/ 1 w 90"/>
                  <a:gd name="T9" fmla="*/ 1 h 252"/>
                  <a:gd name="T10" fmla="*/ 1 w 90"/>
                  <a:gd name="T11" fmla="*/ 1 h 252"/>
                  <a:gd name="T12" fmla="*/ 1 w 90"/>
                  <a:gd name="T13" fmla="*/ 1 h 252"/>
                  <a:gd name="T14" fmla="*/ 1 w 90"/>
                  <a:gd name="T15" fmla="*/ 1 h 252"/>
                  <a:gd name="T16" fmla="*/ 1 w 90"/>
                  <a:gd name="T17" fmla="*/ 1 h 252"/>
                  <a:gd name="T18" fmla="*/ 1 w 90"/>
                  <a:gd name="T19" fmla="*/ 1 h 252"/>
                  <a:gd name="T20" fmla="*/ 0 w 90"/>
                  <a:gd name="T21" fmla="*/ 1 h 252"/>
                  <a:gd name="T22" fmla="*/ 1 w 90"/>
                  <a:gd name="T23" fmla="*/ 1 h 252"/>
                  <a:gd name="T24" fmla="*/ 1 w 90"/>
                  <a:gd name="T25" fmla="*/ 1 h 252"/>
                  <a:gd name="T26" fmla="*/ 1 w 90"/>
                  <a:gd name="T27" fmla="*/ 1 h 252"/>
                  <a:gd name="T28" fmla="*/ 1 w 90"/>
                  <a:gd name="T29" fmla="*/ 1 h 252"/>
                  <a:gd name="T30" fmla="*/ 1 w 90"/>
                  <a:gd name="T31" fmla="*/ 1 h 252"/>
                  <a:gd name="T32" fmla="*/ 1 w 90"/>
                  <a:gd name="T33" fmla="*/ 1 h 252"/>
                  <a:gd name="T34" fmla="*/ 1 w 90"/>
                  <a:gd name="T35" fmla="*/ 1 h 252"/>
                  <a:gd name="T36" fmla="*/ 1 w 90"/>
                  <a:gd name="T37" fmla="*/ 0 h 252"/>
                  <a:gd name="T38" fmla="*/ 1 w 90"/>
                  <a:gd name="T39" fmla="*/ 0 h 252"/>
                  <a:gd name="T40" fmla="*/ 1 w 90"/>
                  <a:gd name="T41" fmla="*/ 1 h 252"/>
                  <a:gd name="T42" fmla="*/ 1 w 90"/>
                  <a:gd name="T43" fmla="*/ 1 h 252"/>
                  <a:gd name="T44" fmla="*/ 1 w 90"/>
                  <a:gd name="T45" fmla="*/ 1 h 252"/>
                  <a:gd name="T46" fmla="*/ 1 w 90"/>
                  <a:gd name="T47" fmla="*/ 1 h 252"/>
                  <a:gd name="T48" fmla="*/ 1 w 90"/>
                  <a:gd name="T49" fmla="*/ 1 h 252"/>
                  <a:gd name="T50" fmla="*/ 1 w 90"/>
                  <a:gd name="T51" fmla="*/ 1 h 252"/>
                  <a:gd name="T52" fmla="*/ 1 w 90"/>
                  <a:gd name="T53" fmla="*/ 1 h 252"/>
                  <a:gd name="T54" fmla="*/ 1 w 90"/>
                  <a:gd name="T55" fmla="*/ 1 h 252"/>
                  <a:gd name="T56" fmla="*/ 1 w 90"/>
                  <a:gd name="T57" fmla="*/ 1 h 252"/>
                  <a:gd name="T58" fmla="*/ 1 w 90"/>
                  <a:gd name="T59" fmla="*/ 1 h 252"/>
                  <a:gd name="T60" fmla="*/ 1 w 90"/>
                  <a:gd name="T61" fmla="*/ 1 h 252"/>
                  <a:gd name="T62" fmla="*/ 1 w 90"/>
                  <a:gd name="T63" fmla="*/ 1 h 252"/>
                  <a:gd name="T64" fmla="*/ 1 w 90"/>
                  <a:gd name="T65" fmla="*/ 1 h 252"/>
                  <a:gd name="T66" fmla="*/ 1 w 90"/>
                  <a:gd name="T67" fmla="*/ 1 h 252"/>
                  <a:gd name="T68" fmla="*/ 1 w 90"/>
                  <a:gd name="T69" fmla="*/ 1 h 252"/>
                  <a:gd name="T70" fmla="*/ 1 w 90"/>
                  <a:gd name="T71" fmla="*/ 1 h 252"/>
                  <a:gd name="T72" fmla="*/ 1 w 90"/>
                  <a:gd name="T73" fmla="*/ 1 h 252"/>
                  <a:gd name="T74" fmla="*/ 1 w 90"/>
                  <a:gd name="T75" fmla="*/ 1 h 252"/>
                  <a:gd name="T76" fmla="*/ 1 w 90"/>
                  <a:gd name="T77" fmla="*/ 1 h 252"/>
                  <a:gd name="T78" fmla="*/ 1 w 90"/>
                  <a:gd name="T79" fmla="*/ 1 h 252"/>
                  <a:gd name="T80" fmla="*/ 1 w 90"/>
                  <a:gd name="T81" fmla="*/ 1 h 252"/>
                  <a:gd name="T82" fmla="*/ 1 w 90"/>
                  <a:gd name="T83" fmla="*/ 1 h 252"/>
                  <a:gd name="T84" fmla="*/ 1 w 90"/>
                  <a:gd name="T85" fmla="*/ 1 h 252"/>
                  <a:gd name="T86" fmla="*/ 1 w 90"/>
                  <a:gd name="T87" fmla="*/ 1 h 252"/>
                  <a:gd name="T88" fmla="*/ 1 w 90"/>
                  <a:gd name="T89" fmla="*/ 1 h 252"/>
                  <a:gd name="T90" fmla="*/ 1 w 90"/>
                  <a:gd name="T91" fmla="*/ 1 h 252"/>
                  <a:gd name="T92" fmla="*/ 1 w 90"/>
                  <a:gd name="T93" fmla="*/ 1 h 252"/>
                  <a:gd name="T94" fmla="*/ 1 w 90"/>
                  <a:gd name="T95" fmla="*/ 1 h 252"/>
                  <a:gd name="T96" fmla="*/ 1 w 90"/>
                  <a:gd name="T97" fmla="*/ 1 h 25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0"/>
                  <a:gd name="T148" fmla="*/ 0 h 252"/>
                  <a:gd name="T149" fmla="*/ 90 w 90"/>
                  <a:gd name="T150" fmla="*/ 252 h 25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0" h="252">
                    <a:moveTo>
                      <a:pt x="16" y="252"/>
                    </a:moveTo>
                    <a:lnTo>
                      <a:pt x="18" y="145"/>
                    </a:lnTo>
                    <a:lnTo>
                      <a:pt x="17" y="142"/>
                    </a:lnTo>
                    <a:lnTo>
                      <a:pt x="14" y="137"/>
                    </a:lnTo>
                    <a:lnTo>
                      <a:pt x="12" y="130"/>
                    </a:lnTo>
                    <a:lnTo>
                      <a:pt x="10" y="121"/>
                    </a:lnTo>
                    <a:lnTo>
                      <a:pt x="7" y="109"/>
                    </a:lnTo>
                    <a:lnTo>
                      <a:pt x="4" y="98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58"/>
                    </a:lnTo>
                    <a:lnTo>
                      <a:pt x="1" y="45"/>
                    </a:lnTo>
                    <a:lnTo>
                      <a:pt x="3" y="33"/>
                    </a:lnTo>
                    <a:lnTo>
                      <a:pt x="10" y="23"/>
                    </a:lnTo>
                    <a:lnTo>
                      <a:pt x="16" y="13"/>
                    </a:lnTo>
                    <a:lnTo>
                      <a:pt x="24" y="8"/>
                    </a:lnTo>
                    <a:lnTo>
                      <a:pt x="37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3" y="10"/>
                    </a:lnTo>
                    <a:lnTo>
                      <a:pt x="87" y="18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5"/>
                    </a:lnTo>
                    <a:lnTo>
                      <a:pt x="82" y="30"/>
                    </a:lnTo>
                    <a:lnTo>
                      <a:pt x="80" y="36"/>
                    </a:lnTo>
                    <a:lnTo>
                      <a:pt x="74" y="43"/>
                    </a:lnTo>
                    <a:lnTo>
                      <a:pt x="70" y="53"/>
                    </a:lnTo>
                    <a:lnTo>
                      <a:pt x="65" y="62"/>
                    </a:lnTo>
                    <a:lnTo>
                      <a:pt x="62" y="73"/>
                    </a:lnTo>
                    <a:lnTo>
                      <a:pt x="58" y="83"/>
                    </a:lnTo>
                    <a:lnTo>
                      <a:pt x="55" y="93"/>
                    </a:lnTo>
                    <a:lnTo>
                      <a:pt x="53" y="103"/>
                    </a:lnTo>
                    <a:lnTo>
                      <a:pt x="54" y="114"/>
                    </a:lnTo>
                    <a:lnTo>
                      <a:pt x="55" y="123"/>
                    </a:lnTo>
                    <a:lnTo>
                      <a:pt x="59" y="130"/>
                    </a:lnTo>
                    <a:lnTo>
                      <a:pt x="65" y="137"/>
                    </a:lnTo>
                    <a:lnTo>
                      <a:pt x="74" y="145"/>
                    </a:lnTo>
                    <a:lnTo>
                      <a:pt x="72" y="147"/>
                    </a:lnTo>
                    <a:lnTo>
                      <a:pt x="65" y="154"/>
                    </a:lnTo>
                    <a:lnTo>
                      <a:pt x="56" y="158"/>
                    </a:lnTo>
                    <a:lnTo>
                      <a:pt x="53" y="160"/>
                    </a:lnTo>
                    <a:lnTo>
                      <a:pt x="53" y="244"/>
                    </a:lnTo>
                    <a:lnTo>
                      <a:pt x="16" y="25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5" name="Freeform 22"/>
              <p:cNvSpPr>
                <a:spLocks/>
              </p:cNvSpPr>
              <p:nvPr/>
            </p:nvSpPr>
            <p:spPr bwMode="auto">
              <a:xfrm>
                <a:off x="628" y="3291"/>
                <a:ext cx="46" cy="153"/>
              </a:xfrm>
              <a:custGeom>
                <a:avLst/>
                <a:gdLst>
                  <a:gd name="T0" fmla="*/ 0 w 92"/>
                  <a:gd name="T1" fmla="*/ 1 h 306"/>
                  <a:gd name="T2" fmla="*/ 0 w 92"/>
                  <a:gd name="T3" fmla="*/ 1 h 306"/>
                  <a:gd name="T4" fmla="*/ 1 w 92"/>
                  <a:gd name="T5" fmla="*/ 1 h 306"/>
                  <a:gd name="T6" fmla="*/ 1 w 92"/>
                  <a:gd name="T7" fmla="*/ 1 h 306"/>
                  <a:gd name="T8" fmla="*/ 1 w 92"/>
                  <a:gd name="T9" fmla="*/ 1 h 306"/>
                  <a:gd name="T10" fmla="*/ 1 w 92"/>
                  <a:gd name="T11" fmla="*/ 1 h 306"/>
                  <a:gd name="T12" fmla="*/ 1 w 92"/>
                  <a:gd name="T13" fmla="*/ 1 h 306"/>
                  <a:gd name="T14" fmla="*/ 1 w 92"/>
                  <a:gd name="T15" fmla="*/ 0 h 306"/>
                  <a:gd name="T16" fmla="*/ 1 w 92"/>
                  <a:gd name="T17" fmla="*/ 0 h 306"/>
                  <a:gd name="T18" fmla="*/ 1 w 92"/>
                  <a:gd name="T19" fmla="*/ 0 h 306"/>
                  <a:gd name="T20" fmla="*/ 1 w 92"/>
                  <a:gd name="T21" fmla="*/ 1 h 306"/>
                  <a:gd name="T22" fmla="*/ 1 w 92"/>
                  <a:gd name="T23" fmla="*/ 1 h 306"/>
                  <a:gd name="T24" fmla="*/ 1 w 92"/>
                  <a:gd name="T25" fmla="*/ 1 h 306"/>
                  <a:gd name="T26" fmla="*/ 1 w 92"/>
                  <a:gd name="T27" fmla="*/ 1 h 306"/>
                  <a:gd name="T28" fmla="*/ 1 w 92"/>
                  <a:gd name="T29" fmla="*/ 1 h 306"/>
                  <a:gd name="T30" fmla="*/ 1 w 92"/>
                  <a:gd name="T31" fmla="*/ 1 h 306"/>
                  <a:gd name="T32" fmla="*/ 1 w 92"/>
                  <a:gd name="T33" fmla="*/ 1 h 306"/>
                  <a:gd name="T34" fmla="*/ 1 w 92"/>
                  <a:gd name="T35" fmla="*/ 1 h 306"/>
                  <a:gd name="T36" fmla="*/ 1 w 92"/>
                  <a:gd name="T37" fmla="*/ 1 h 306"/>
                  <a:gd name="T38" fmla="*/ 1 w 92"/>
                  <a:gd name="T39" fmla="*/ 1 h 306"/>
                  <a:gd name="T40" fmla="*/ 1 w 92"/>
                  <a:gd name="T41" fmla="*/ 1 h 306"/>
                  <a:gd name="T42" fmla="*/ 1 w 92"/>
                  <a:gd name="T43" fmla="*/ 1 h 306"/>
                  <a:gd name="T44" fmla="*/ 1 w 92"/>
                  <a:gd name="T45" fmla="*/ 1 h 306"/>
                  <a:gd name="T46" fmla="*/ 1 w 92"/>
                  <a:gd name="T47" fmla="*/ 1 h 306"/>
                  <a:gd name="T48" fmla="*/ 1 w 92"/>
                  <a:gd name="T49" fmla="*/ 1 h 306"/>
                  <a:gd name="T50" fmla="*/ 1 w 92"/>
                  <a:gd name="T51" fmla="*/ 1 h 306"/>
                  <a:gd name="T52" fmla="*/ 1 w 92"/>
                  <a:gd name="T53" fmla="*/ 1 h 306"/>
                  <a:gd name="T54" fmla="*/ 1 w 92"/>
                  <a:gd name="T55" fmla="*/ 1 h 306"/>
                  <a:gd name="T56" fmla="*/ 1 w 92"/>
                  <a:gd name="T57" fmla="*/ 1 h 306"/>
                  <a:gd name="T58" fmla="*/ 1 w 92"/>
                  <a:gd name="T59" fmla="*/ 1 h 306"/>
                  <a:gd name="T60" fmla="*/ 1 w 92"/>
                  <a:gd name="T61" fmla="*/ 1 h 306"/>
                  <a:gd name="T62" fmla="*/ 1 w 92"/>
                  <a:gd name="T63" fmla="*/ 1 h 306"/>
                  <a:gd name="T64" fmla="*/ 1 w 92"/>
                  <a:gd name="T65" fmla="*/ 1 h 306"/>
                  <a:gd name="T66" fmla="*/ 1 w 92"/>
                  <a:gd name="T67" fmla="*/ 1 h 306"/>
                  <a:gd name="T68" fmla="*/ 1 w 92"/>
                  <a:gd name="T69" fmla="*/ 1 h 306"/>
                  <a:gd name="T70" fmla="*/ 1 w 92"/>
                  <a:gd name="T71" fmla="*/ 1 h 306"/>
                  <a:gd name="T72" fmla="*/ 1 w 92"/>
                  <a:gd name="T73" fmla="*/ 1 h 306"/>
                  <a:gd name="T74" fmla="*/ 1 w 92"/>
                  <a:gd name="T75" fmla="*/ 1 h 306"/>
                  <a:gd name="T76" fmla="*/ 1 w 92"/>
                  <a:gd name="T77" fmla="*/ 1 h 306"/>
                  <a:gd name="T78" fmla="*/ 1 w 92"/>
                  <a:gd name="T79" fmla="*/ 1 h 306"/>
                  <a:gd name="T80" fmla="*/ 1 w 92"/>
                  <a:gd name="T81" fmla="*/ 1 h 306"/>
                  <a:gd name="T82" fmla="*/ 1 w 92"/>
                  <a:gd name="T83" fmla="*/ 1 h 306"/>
                  <a:gd name="T84" fmla="*/ 1 w 92"/>
                  <a:gd name="T85" fmla="*/ 1 h 306"/>
                  <a:gd name="T86" fmla="*/ 1 w 92"/>
                  <a:gd name="T87" fmla="*/ 1 h 306"/>
                  <a:gd name="T88" fmla="*/ 1 w 92"/>
                  <a:gd name="T89" fmla="*/ 1 h 306"/>
                  <a:gd name="T90" fmla="*/ 1 w 92"/>
                  <a:gd name="T91" fmla="*/ 1 h 306"/>
                  <a:gd name="T92" fmla="*/ 1 w 92"/>
                  <a:gd name="T93" fmla="*/ 1 h 306"/>
                  <a:gd name="T94" fmla="*/ 1 w 92"/>
                  <a:gd name="T95" fmla="*/ 1 h 306"/>
                  <a:gd name="T96" fmla="*/ 1 w 92"/>
                  <a:gd name="T97" fmla="*/ 1 h 306"/>
                  <a:gd name="T98" fmla="*/ 1 w 92"/>
                  <a:gd name="T99" fmla="*/ 1 h 306"/>
                  <a:gd name="T100" fmla="*/ 1 w 92"/>
                  <a:gd name="T101" fmla="*/ 1 h 306"/>
                  <a:gd name="T102" fmla="*/ 1 w 92"/>
                  <a:gd name="T103" fmla="*/ 1 h 306"/>
                  <a:gd name="T104" fmla="*/ 1 w 92"/>
                  <a:gd name="T105" fmla="*/ 1 h 306"/>
                  <a:gd name="T106" fmla="*/ 1 w 92"/>
                  <a:gd name="T107" fmla="*/ 1 h 306"/>
                  <a:gd name="T108" fmla="*/ 1 w 92"/>
                  <a:gd name="T109" fmla="*/ 1 h 306"/>
                  <a:gd name="T110" fmla="*/ 0 w 92"/>
                  <a:gd name="T111" fmla="*/ 1 h 306"/>
                  <a:gd name="T112" fmla="*/ 0 w 92"/>
                  <a:gd name="T113" fmla="*/ 1 h 3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2"/>
                  <a:gd name="T172" fmla="*/ 0 h 306"/>
                  <a:gd name="T173" fmla="*/ 92 w 92"/>
                  <a:gd name="T174" fmla="*/ 306 h 3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2" h="306">
                    <a:moveTo>
                      <a:pt x="0" y="24"/>
                    </a:moveTo>
                    <a:lnTo>
                      <a:pt x="0" y="23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15" y="10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71" y="12"/>
                    </a:lnTo>
                    <a:lnTo>
                      <a:pt x="75" y="20"/>
                    </a:lnTo>
                    <a:lnTo>
                      <a:pt x="81" y="31"/>
                    </a:lnTo>
                    <a:lnTo>
                      <a:pt x="84" y="43"/>
                    </a:lnTo>
                    <a:lnTo>
                      <a:pt x="88" y="57"/>
                    </a:lnTo>
                    <a:lnTo>
                      <a:pt x="90" y="71"/>
                    </a:lnTo>
                    <a:lnTo>
                      <a:pt x="92" y="86"/>
                    </a:lnTo>
                    <a:lnTo>
                      <a:pt x="92" y="101"/>
                    </a:lnTo>
                    <a:lnTo>
                      <a:pt x="92" y="116"/>
                    </a:lnTo>
                    <a:lnTo>
                      <a:pt x="91" y="129"/>
                    </a:lnTo>
                    <a:lnTo>
                      <a:pt x="90" y="143"/>
                    </a:lnTo>
                    <a:lnTo>
                      <a:pt x="86" y="154"/>
                    </a:lnTo>
                    <a:lnTo>
                      <a:pt x="85" y="164"/>
                    </a:lnTo>
                    <a:lnTo>
                      <a:pt x="81" y="171"/>
                    </a:lnTo>
                    <a:lnTo>
                      <a:pt x="77" y="176"/>
                    </a:lnTo>
                    <a:lnTo>
                      <a:pt x="71" y="306"/>
                    </a:lnTo>
                    <a:lnTo>
                      <a:pt x="32" y="306"/>
                    </a:lnTo>
                    <a:lnTo>
                      <a:pt x="30" y="186"/>
                    </a:lnTo>
                    <a:lnTo>
                      <a:pt x="6" y="181"/>
                    </a:lnTo>
                    <a:lnTo>
                      <a:pt x="6" y="179"/>
                    </a:lnTo>
                    <a:lnTo>
                      <a:pt x="10" y="174"/>
                    </a:lnTo>
                    <a:lnTo>
                      <a:pt x="12" y="169"/>
                    </a:lnTo>
                    <a:lnTo>
                      <a:pt x="16" y="165"/>
                    </a:lnTo>
                    <a:lnTo>
                      <a:pt x="18" y="160"/>
                    </a:lnTo>
                    <a:lnTo>
                      <a:pt x="22" y="155"/>
                    </a:lnTo>
                    <a:lnTo>
                      <a:pt x="25" y="148"/>
                    </a:lnTo>
                    <a:lnTo>
                      <a:pt x="28" y="140"/>
                    </a:lnTo>
                    <a:lnTo>
                      <a:pt x="30" y="133"/>
                    </a:lnTo>
                    <a:lnTo>
                      <a:pt x="32" y="126"/>
                    </a:lnTo>
                    <a:lnTo>
                      <a:pt x="33" y="116"/>
                    </a:lnTo>
                    <a:lnTo>
                      <a:pt x="35" y="108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0" y="82"/>
                    </a:lnTo>
                    <a:lnTo>
                      <a:pt x="29" y="74"/>
                    </a:lnTo>
                    <a:lnTo>
                      <a:pt x="27" y="66"/>
                    </a:lnTo>
                    <a:lnTo>
                      <a:pt x="25" y="60"/>
                    </a:lnTo>
                    <a:lnTo>
                      <a:pt x="21" y="53"/>
                    </a:lnTo>
                    <a:lnTo>
                      <a:pt x="18" y="48"/>
                    </a:lnTo>
                    <a:lnTo>
                      <a:pt x="16" y="43"/>
                    </a:lnTo>
                    <a:lnTo>
                      <a:pt x="14" y="40"/>
                    </a:lnTo>
                    <a:lnTo>
                      <a:pt x="7" y="32"/>
                    </a:lnTo>
                    <a:lnTo>
                      <a:pt x="4" y="2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6" name="Freeform 23"/>
              <p:cNvSpPr>
                <a:spLocks/>
              </p:cNvSpPr>
              <p:nvPr/>
            </p:nvSpPr>
            <p:spPr bwMode="auto">
              <a:xfrm>
                <a:off x="822" y="3403"/>
                <a:ext cx="121" cy="525"/>
              </a:xfrm>
              <a:custGeom>
                <a:avLst/>
                <a:gdLst>
                  <a:gd name="T0" fmla="*/ 0 w 243"/>
                  <a:gd name="T1" fmla="*/ 0 h 1051"/>
                  <a:gd name="T2" fmla="*/ 0 w 243"/>
                  <a:gd name="T3" fmla="*/ 0 h 1051"/>
                  <a:gd name="T4" fmla="*/ 0 w 243"/>
                  <a:gd name="T5" fmla="*/ 0 h 1051"/>
                  <a:gd name="T6" fmla="*/ 0 w 243"/>
                  <a:gd name="T7" fmla="*/ 0 h 1051"/>
                  <a:gd name="T8" fmla="*/ 0 w 243"/>
                  <a:gd name="T9" fmla="*/ 0 h 1051"/>
                  <a:gd name="T10" fmla="*/ 0 w 243"/>
                  <a:gd name="T11" fmla="*/ 0 h 1051"/>
                  <a:gd name="T12" fmla="*/ 0 w 243"/>
                  <a:gd name="T13" fmla="*/ 0 h 1051"/>
                  <a:gd name="T14" fmla="*/ 0 w 243"/>
                  <a:gd name="T15" fmla="*/ 0 h 1051"/>
                  <a:gd name="T16" fmla="*/ 0 w 243"/>
                  <a:gd name="T17" fmla="*/ 1 h 1051"/>
                  <a:gd name="T18" fmla="*/ 0 w 243"/>
                  <a:gd name="T19" fmla="*/ 1 h 1051"/>
                  <a:gd name="T20" fmla="*/ 0 w 243"/>
                  <a:gd name="T21" fmla="*/ 1 h 1051"/>
                  <a:gd name="T22" fmla="*/ 0 w 243"/>
                  <a:gd name="T23" fmla="*/ 1 h 1051"/>
                  <a:gd name="T24" fmla="*/ 0 w 243"/>
                  <a:gd name="T25" fmla="*/ 2 h 1051"/>
                  <a:gd name="T26" fmla="*/ 0 w 243"/>
                  <a:gd name="T27" fmla="*/ 2 h 1051"/>
                  <a:gd name="T28" fmla="*/ 0 w 243"/>
                  <a:gd name="T29" fmla="*/ 2 h 1051"/>
                  <a:gd name="T30" fmla="*/ 0 w 243"/>
                  <a:gd name="T31" fmla="*/ 2 h 1051"/>
                  <a:gd name="T32" fmla="*/ 0 w 243"/>
                  <a:gd name="T33" fmla="*/ 4 h 1051"/>
                  <a:gd name="T34" fmla="*/ 0 w 243"/>
                  <a:gd name="T35" fmla="*/ 2 h 1051"/>
                  <a:gd name="T36" fmla="*/ 0 w 243"/>
                  <a:gd name="T37" fmla="*/ 2 h 1051"/>
                  <a:gd name="T38" fmla="*/ 0 w 243"/>
                  <a:gd name="T39" fmla="*/ 2 h 1051"/>
                  <a:gd name="T40" fmla="*/ 0 w 243"/>
                  <a:gd name="T41" fmla="*/ 1 h 1051"/>
                  <a:gd name="T42" fmla="*/ 0 w 243"/>
                  <a:gd name="T43" fmla="*/ 1 h 1051"/>
                  <a:gd name="T44" fmla="*/ 0 w 243"/>
                  <a:gd name="T45" fmla="*/ 1 h 1051"/>
                  <a:gd name="T46" fmla="*/ 0 w 243"/>
                  <a:gd name="T47" fmla="*/ 1 h 1051"/>
                  <a:gd name="T48" fmla="*/ 0 w 243"/>
                  <a:gd name="T49" fmla="*/ 1 h 1051"/>
                  <a:gd name="T50" fmla="*/ 0 w 243"/>
                  <a:gd name="T51" fmla="*/ 0 h 1051"/>
                  <a:gd name="T52" fmla="*/ 0 w 243"/>
                  <a:gd name="T53" fmla="*/ 0 h 1051"/>
                  <a:gd name="T54" fmla="*/ 0 w 243"/>
                  <a:gd name="T55" fmla="*/ 0 h 1051"/>
                  <a:gd name="T56" fmla="*/ 0 w 243"/>
                  <a:gd name="T57" fmla="*/ 0 h 1051"/>
                  <a:gd name="T58" fmla="*/ 0 w 243"/>
                  <a:gd name="T59" fmla="*/ 0 h 1051"/>
                  <a:gd name="T60" fmla="*/ 0 w 243"/>
                  <a:gd name="T61" fmla="*/ 0 h 1051"/>
                  <a:gd name="T62" fmla="*/ 0 w 243"/>
                  <a:gd name="T63" fmla="*/ 0 h 1051"/>
                  <a:gd name="T64" fmla="*/ 0 w 243"/>
                  <a:gd name="T65" fmla="*/ 0 h 1051"/>
                  <a:gd name="T66" fmla="*/ 0 w 243"/>
                  <a:gd name="T67" fmla="*/ 0 h 10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3"/>
                  <a:gd name="T103" fmla="*/ 0 h 1051"/>
                  <a:gd name="T104" fmla="*/ 243 w 243"/>
                  <a:gd name="T105" fmla="*/ 1051 h 10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3" h="1051">
                    <a:moveTo>
                      <a:pt x="243" y="10"/>
                    </a:moveTo>
                    <a:lnTo>
                      <a:pt x="240" y="8"/>
                    </a:lnTo>
                    <a:lnTo>
                      <a:pt x="233" y="7"/>
                    </a:lnTo>
                    <a:lnTo>
                      <a:pt x="222" y="5"/>
                    </a:lnTo>
                    <a:lnTo>
                      <a:pt x="208" y="3"/>
                    </a:lnTo>
                    <a:lnTo>
                      <a:pt x="190" y="0"/>
                    </a:lnTo>
                    <a:lnTo>
                      <a:pt x="172" y="2"/>
                    </a:lnTo>
                    <a:lnTo>
                      <a:pt x="151" y="4"/>
                    </a:lnTo>
                    <a:lnTo>
                      <a:pt x="131" y="9"/>
                    </a:lnTo>
                    <a:lnTo>
                      <a:pt x="109" y="18"/>
                    </a:lnTo>
                    <a:lnTo>
                      <a:pt x="87" y="31"/>
                    </a:lnTo>
                    <a:lnTo>
                      <a:pt x="65" y="48"/>
                    </a:lnTo>
                    <a:lnTo>
                      <a:pt x="49" y="72"/>
                    </a:lnTo>
                    <a:lnTo>
                      <a:pt x="31" y="101"/>
                    </a:lnTo>
                    <a:lnTo>
                      <a:pt x="19" y="136"/>
                    </a:lnTo>
                    <a:lnTo>
                      <a:pt x="8" y="181"/>
                    </a:lnTo>
                    <a:lnTo>
                      <a:pt x="3" y="233"/>
                    </a:lnTo>
                    <a:lnTo>
                      <a:pt x="0" y="286"/>
                    </a:lnTo>
                    <a:lnTo>
                      <a:pt x="0" y="332"/>
                    </a:lnTo>
                    <a:lnTo>
                      <a:pt x="2" y="373"/>
                    </a:lnTo>
                    <a:lnTo>
                      <a:pt x="7" y="411"/>
                    </a:lnTo>
                    <a:lnTo>
                      <a:pt x="10" y="442"/>
                    </a:lnTo>
                    <a:lnTo>
                      <a:pt x="17" y="469"/>
                    </a:lnTo>
                    <a:lnTo>
                      <a:pt x="23" y="492"/>
                    </a:lnTo>
                    <a:lnTo>
                      <a:pt x="31" y="512"/>
                    </a:lnTo>
                    <a:lnTo>
                      <a:pt x="39" y="528"/>
                    </a:lnTo>
                    <a:lnTo>
                      <a:pt x="45" y="540"/>
                    </a:lnTo>
                    <a:lnTo>
                      <a:pt x="53" y="549"/>
                    </a:lnTo>
                    <a:lnTo>
                      <a:pt x="61" y="557"/>
                    </a:lnTo>
                    <a:lnTo>
                      <a:pt x="65" y="561"/>
                    </a:lnTo>
                    <a:lnTo>
                      <a:pt x="71" y="564"/>
                    </a:lnTo>
                    <a:lnTo>
                      <a:pt x="73" y="566"/>
                    </a:lnTo>
                    <a:lnTo>
                      <a:pt x="75" y="568"/>
                    </a:lnTo>
                    <a:lnTo>
                      <a:pt x="83" y="1048"/>
                    </a:lnTo>
                    <a:lnTo>
                      <a:pt x="152" y="1051"/>
                    </a:lnTo>
                    <a:lnTo>
                      <a:pt x="156" y="564"/>
                    </a:lnTo>
                    <a:lnTo>
                      <a:pt x="155" y="562"/>
                    </a:lnTo>
                    <a:lnTo>
                      <a:pt x="153" y="557"/>
                    </a:lnTo>
                    <a:lnTo>
                      <a:pt x="147" y="548"/>
                    </a:lnTo>
                    <a:lnTo>
                      <a:pt x="143" y="537"/>
                    </a:lnTo>
                    <a:lnTo>
                      <a:pt x="135" y="521"/>
                    </a:lnTo>
                    <a:lnTo>
                      <a:pt x="128" y="503"/>
                    </a:lnTo>
                    <a:lnTo>
                      <a:pt x="122" y="484"/>
                    </a:lnTo>
                    <a:lnTo>
                      <a:pt x="115" y="461"/>
                    </a:lnTo>
                    <a:lnTo>
                      <a:pt x="109" y="436"/>
                    </a:lnTo>
                    <a:lnTo>
                      <a:pt x="102" y="411"/>
                    </a:lnTo>
                    <a:lnTo>
                      <a:pt x="96" y="382"/>
                    </a:lnTo>
                    <a:lnTo>
                      <a:pt x="93" y="353"/>
                    </a:lnTo>
                    <a:lnTo>
                      <a:pt x="90" y="321"/>
                    </a:lnTo>
                    <a:lnTo>
                      <a:pt x="91" y="290"/>
                    </a:lnTo>
                    <a:lnTo>
                      <a:pt x="93" y="257"/>
                    </a:lnTo>
                    <a:lnTo>
                      <a:pt x="99" y="225"/>
                    </a:lnTo>
                    <a:lnTo>
                      <a:pt x="104" y="192"/>
                    </a:lnTo>
                    <a:lnTo>
                      <a:pt x="113" y="163"/>
                    </a:lnTo>
                    <a:lnTo>
                      <a:pt x="122" y="135"/>
                    </a:lnTo>
                    <a:lnTo>
                      <a:pt x="134" y="113"/>
                    </a:lnTo>
                    <a:lnTo>
                      <a:pt x="145" y="93"/>
                    </a:lnTo>
                    <a:lnTo>
                      <a:pt x="157" y="77"/>
                    </a:lnTo>
                    <a:lnTo>
                      <a:pt x="169" y="61"/>
                    </a:lnTo>
                    <a:lnTo>
                      <a:pt x="183" y="49"/>
                    </a:lnTo>
                    <a:lnTo>
                      <a:pt x="194" y="38"/>
                    </a:lnTo>
                    <a:lnTo>
                      <a:pt x="205" y="30"/>
                    </a:lnTo>
                    <a:lnTo>
                      <a:pt x="215" y="23"/>
                    </a:lnTo>
                    <a:lnTo>
                      <a:pt x="225" y="18"/>
                    </a:lnTo>
                    <a:lnTo>
                      <a:pt x="232" y="14"/>
                    </a:lnTo>
                    <a:lnTo>
                      <a:pt x="238" y="11"/>
                    </a:lnTo>
                    <a:lnTo>
                      <a:pt x="241" y="10"/>
                    </a:lnTo>
                    <a:lnTo>
                      <a:pt x="243" y="10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7" name="Freeform 24"/>
              <p:cNvSpPr>
                <a:spLocks/>
              </p:cNvSpPr>
              <p:nvPr/>
            </p:nvSpPr>
            <p:spPr bwMode="auto">
              <a:xfrm>
                <a:off x="392" y="3434"/>
                <a:ext cx="54" cy="332"/>
              </a:xfrm>
              <a:custGeom>
                <a:avLst/>
                <a:gdLst>
                  <a:gd name="T0" fmla="*/ 1 w 108"/>
                  <a:gd name="T1" fmla="*/ 1 h 664"/>
                  <a:gd name="T2" fmla="*/ 1 w 108"/>
                  <a:gd name="T3" fmla="*/ 1 h 664"/>
                  <a:gd name="T4" fmla="*/ 1 w 108"/>
                  <a:gd name="T5" fmla="*/ 1 h 664"/>
                  <a:gd name="T6" fmla="*/ 1 w 108"/>
                  <a:gd name="T7" fmla="*/ 1 h 664"/>
                  <a:gd name="T8" fmla="*/ 1 w 108"/>
                  <a:gd name="T9" fmla="*/ 0 h 664"/>
                  <a:gd name="T10" fmla="*/ 1 w 108"/>
                  <a:gd name="T11" fmla="*/ 1 h 664"/>
                  <a:gd name="T12" fmla="*/ 1 w 108"/>
                  <a:gd name="T13" fmla="*/ 1 h 664"/>
                  <a:gd name="T14" fmla="*/ 1 w 108"/>
                  <a:gd name="T15" fmla="*/ 1 h 664"/>
                  <a:gd name="T16" fmla="*/ 1 w 108"/>
                  <a:gd name="T17" fmla="*/ 1 h 664"/>
                  <a:gd name="T18" fmla="*/ 1 w 108"/>
                  <a:gd name="T19" fmla="*/ 1 h 664"/>
                  <a:gd name="T20" fmla="*/ 0 w 108"/>
                  <a:gd name="T21" fmla="*/ 1 h 664"/>
                  <a:gd name="T22" fmla="*/ 0 w 108"/>
                  <a:gd name="T23" fmla="*/ 1 h 664"/>
                  <a:gd name="T24" fmla="*/ 1 w 108"/>
                  <a:gd name="T25" fmla="*/ 1 h 664"/>
                  <a:gd name="T26" fmla="*/ 1 w 108"/>
                  <a:gd name="T27" fmla="*/ 1 h 664"/>
                  <a:gd name="T28" fmla="*/ 1 w 108"/>
                  <a:gd name="T29" fmla="*/ 1 h 664"/>
                  <a:gd name="T30" fmla="*/ 1 w 108"/>
                  <a:gd name="T31" fmla="*/ 3 h 664"/>
                  <a:gd name="T32" fmla="*/ 1 w 108"/>
                  <a:gd name="T33" fmla="*/ 2 h 664"/>
                  <a:gd name="T34" fmla="*/ 1 w 108"/>
                  <a:gd name="T35" fmla="*/ 1 h 664"/>
                  <a:gd name="T36" fmla="*/ 1 w 108"/>
                  <a:gd name="T37" fmla="*/ 1 h 664"/>
                  <a:gd name="T38" fmla="*/ 1 w 108"/>
                  <a:gd name="T39" fmla="*/ 1 h 664"/>
                  <a:gd name="T40" fmla="*/ 1 w 108"/>
                  <a:gd name="T41" fmla="*/ 1 h 664"/>
                  <a:gd name="T42" fmla="*/ 1 w 108"/>
                  <a:gd name="T43" fmla="*/ 1 h 664"/>
                  <a:gd name="T44" fmla="*/ 1 w 108"/>
                  <a:gd name="T45" fmla="*/ 1 h 664"/>
                  <a:gd name="T46" fmla="*/ 1 w 108"/>
                  <a:gd name="T47" fmla="*/ 1 h 664"/>
                  <a:gd name="T48" fmla="*/ 1 w 108"/>
                  <a:gd name="T49" fmla="*/ 1 h 664"/>
                  <a:gd name="T50" fmla="*/ 1 w 108"/>
                  <a:gd name="T51" fmla="*/ 1 h 664"/>
                  <a:gd name="T52" fmla="*/ 1 w 108"/>
                  <a:gd name="T53" fmla="*/ 1 h 664"/>
                  <a:gd name="T54" fmla="*/ 1 w 108"/>
                  <a:gd name="T55" fmla="*/ 1 h 664"/>
                  <a:gd name="T56" fmla="*/ 1 w 108"/>
                  <a:gd name="T57" fmla="*/ 1 h 664"/>
                  <a:gd name="T58" fmla="*/ 1 w 108"/>
                  <a:gd name="T59" fmla="*/ 1 h 664"/>
                  <a:gd name="T60" fmla="*/ 1 w 108"/>
                  <a:gd name="T61" fmla="*/ 1 h 664"/>
                  <a:gd name="T62" fmla="*/ 1 w 108"/>
                  <a:gd name="T63" fmla="*/ 1 h 6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664"/>
                  <a:gd name="T98" fmla="*/ 108 w 108"/>
                  <a:gd name="T99" fmla="*/ 664 h 6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664">
                    <a:moveTo>
                      <a:pt x="108" y="27"/>
                    </a:moveTo>
                    <a:lnTo>
                      <a:pt x="108" y="24"/>
                    </a:lnTo>
                    <a:lnTo>
                      <a:pt x="104" y="17"/>
                    </a:lnTo>
                    <a:lnTo>
                      <a:pt x="100" y="14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85" y="5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8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2" y="28"/>
                    </a:lnTo>
                    <a:lnTo>
                      <a:pt x="17" y="40"/>
                    </a:lnTo>
                    <a:lnTo>
                      <a:pt x="11" y="53"/>
                    </a:lnTo>
                    <a:lnTo>
                      <a:pt x="8" y="70"/>
                    </a:lnTo>
                    <a:lnTo>
                      <a:pt x="3" y="85"/>
                    </a:lnTo>
                    <a:lnTo>
                      <a:pt x="1" y="104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6"/>
                    </a:lnTo>
                    <a:lnTo>
                      <a:pt x="6" y="213"/>
                    </a:lnTo>
                    <a:lnTo>
                      <a:pt x="9" y="227"/>
                    </a:lnTo>
                    <a:lnTo>
                      <a:pt x="13" y="241"/>
                    </a:lnTo>
                    <a:lnTo>
                      <a:pt x="19" y="251"/>
                    </a:lnTo>
                    <a:lnTo>
                      <a:pt x="26" y="260"/>
                    </a:lnTo>
                    <a:lnTo>
                      <a:pt x="21" y="664"/>
                    </a:lnTo>
                    <a:lnTo>
                      <a:pt x="64" y="664"/>
                    </a:lnTo>
                    <a:lnTo>
                      <a:pt x="59" y="268"/>
                    </a:lnTo>
                    <a:lnTo>
                      <a:pt x="90" y="242"/>
                    </a:lnTo>
                    <a:lnTo>
                      <a:pt x="87" y="241"/>
                    </a:lnTo>
                    <a:lnTo>
                      <a:pt x="83" y="240"/>
                    </a:lnTo>
                    <a:lnTo>
                      <a:pt x="79" y="236"/>
                    </a:lnTo>
                    <a:lnTo>
                      <a:pt x="73" y="229"/>
                    </a:lnTo>
                    <a:lnTo>
                      <a:pt x="70" y="223"/>
                    </a:lnTo>
                    <a:lnTo>
                      <a:pt x="69" y="214"/>
                    </a:lnTo>
                    <a:lnTo>
                      <a:pt x="66" y="204"/>
                    </a:lnTo>
                    <a:lnTo>
                      <a:pt x="66" y="192"/>
                    </a:lnTo>
                    <a:lnTo>
                      <a:pt x="65" y="177"/>
                    </a:lnTo>
                    <a:lnTo>
                      <a:pt x="66" y="160"/>
                    </a:lnTo>
                    <a:lnTo>
                      <a:pt x="69" y="140"/>
                    </a:lnTo>
                    <a:lnTo>
                      <a:pt x="72" y="118"/>
                    </a:lnTo>
                    <a:lnTo>
                      <a:pt x="72" y="115"/>
                    </a:lnTo>
                    <a:lnTo>
                      <a:pt x="72" y="113"/>
                    </a:lnTo>
                    <a:lnTo>
                      <a:pt x="72" y="108"/>
                    </a:lnTo>
                    <a:lnTo>
                      <a:pt x="74" y="103"/>
                    </a:lnTo>
                    <a:lnTo>
                      <a:pt x="75" y="97"/>
                    </a:lnTo>
                    <a:lnTo>
                      <a:pt x="77" y="90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6" y="58"/>
                    </a:lnTo>
                    <a:lnTo>
                      <a:pt x="90" y="50"/>
                    </a:lnTo>
                    <a:lnTo>
                      <a:pt x="93" y="45"/>
                    </a:lnTo>
                    <a:lnTo>
                      <a:pt x="96" y="38"/>
                    </a:lnTo>
                    <a:lnTo>
                      <a:pt x="100" y="32"/>
                    </a:lnTo>
                    <a:lnTo>
                      <a:pt x="103" y="2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8" name="Freeform 25"/>
              <p:cNvSpPr>
                <a:spLocks/>
              </p:cNvSpPr>
              <p:nvPr/>
            </p:nvSpPr>
            <p:spPr bwMode="auto">
              <a:xfrm>
                <a:off x="507" y="2972"/>
                <a:ext cx="29" cy="168"/>
              </a:xfrm>
              <a:custGeom>
                <a:avLst/>
                <a:gdLst>
                  <a:gd name="T0" fmla="*/ 0 w 59"/>
                  <a:gd name="T1" fmla="*/ 2 h 335"/>
                  <a:gd name="T2" fmla="*/ 0 w 59"/>
                  <a:gd name="T3" fmla="*/ 1 h 335"/>
                  <a:gd name="T4" fmla="*/ 0 w 59"/>
                  <a:gd name="T5" fmla="*/ 1 h 335"/>
                  <a:gd name="T6" fmla="*/ 0 w 59"/>
                  <a:gd name="T7" fmla="*/ 1 h 335"/>
                  <a:gd name="T8" fmla="*/ 0 w 59"/>
                  <a:gd name="T9" fmla="*/ 1 h 335"/>
                  <a:gd name="T10" fmla="*/ 0 w 59"/>
                  <a:gd name="T11" fmla="*/ 1 h 335"/>
                  <a:gd name="T12" fmla="*/ 0 w 59"/>
                  <a:gd name="T13" fmla="*/ 1 h 335"/>
                  <a:gd name="T14" fmla="*/ 0 w 59"/>
                  <a:gd name="T15" fmla="*/ 1 h 335"/>
                  <a:gd name="T16" fmla="*/ 0 w 59"/>
                  <a:gd name="T17" fmla="*/ 1 h 335"/>
                  <a:gd name="T18" fmla="*/ 0 w 59"/>
                  <a:gd name="T19" fmla="*/ 1 h 335"/>
                  <a:gd name="T20" fmla="*/ 0 w 59"/>
                  <a:gd name="T21" fmla="*/ 1 h 335"/>
                  <a:gd name="T22" fmla="*/ 0 w 59"/>
                  <a:gd name="T23" fmla="*/ 1 h 335"/>
                  <a:gd name="T24" fmla="*/ 0 w 59"/>
                  <a:gd name="T25" fmla="*/ 1 h 335"/>
                  <a:gd name="T26" fmla="*/ 0 w 59"/>
                  <a:gd name="T27" fmla="*/ 1 h 335"/>
                  <a:gd name="T28" fmla="*/ 0 w 59"/>
                  <a:gd name="T29" fmla="*/ 1 h 335"/>
                  <a:gd name="T30" fmla="*/ 0 w 59"/>
                  <a:gd name="T31" fmla="*/ 1 h 335"/>
                  <a:gd name="T32" fmla="*/ 0 w 59"/>
                  <a:gd name="T33" fmla="*/ 1 h 335"/>
                  <a:gd name="T34" fmla="*/ 0 w 59"/>
                  <a:gd name="T35" fmla="*/ 1 h 335"/>
                  <a:gd name="T36" fmla="*/ 0 w 59"/>
                  <a:gd name="T37" fmla="*/ 0 h 335"/>
                  <a:gd name="T38" fmla="*/ 0 w 59"/>
                  <a:gd name="T39" fmla="*/ 1 h 335"/>
                  <a:gd name="T40" fmla="*/ 0 w 59"/>
                  <a:gd name="T41" fmla="*/ 1 h 335"/>
                  <a:gd name="T42" fmla="*/ 0 w 59"/>
                  <a:gd name="T43" fmla="*/ 1 h 335"/>
                  <a:gd name="T44" fmla="*/ 0 w 59"/>
                  <a:gd name="T45" fmla="*/ 1 h 335"/>
                  <a:gd name="T46" fmla="*/ 0 w 59"/>
                  <a:gd name="T47" fmla="*/ 1 h 335"/>
                  <a:gd name="T48" fmla="*/ 0 w 59"/>
                  <a:gd name="T49" fmla="*/ 1 h 335"/>
                  <a:gd name="T50" fmla="*/ 0 w 59"/>
                  <a:gd name="T51" fmla="*/ 1 h 335"/>
                  <a:gd name="T52" fmla="*/ 0 w 59"/>
                  <a:gd name="T53" fmla="*/ 1 h 335"/>
                  <a:gd name="T54" fmla="*/ 0 w 59"/>
                  <a:gd name="T55" fmla="*/ 1 h 335"/>
                  <a:gd name="T56" fmla="*/ 0 w 59"/>
                  <a:gd name="T57" fmla="*/ 1 h 335"/>
                  <a:gd name="T58" fmla="*/ 0 w 59"/>
                  <a:gd name="T59" fmla="*/ 1 h 335"/>
                  <a:gd name="T60" fmla="*/ 0 w 59"/>
                  <a:gd name="T61" fmla="*/ 1 h 335"/>
                  <a:gd name="T62" fmla="*/ 0 w 59"/>
                  <a:gd name="T63" fmla="*/ 1 h 335"/>
                  <a:gd name="T64" fmla="*/ 0 w 59"/>
                  <a:gd name="T65" fmla="*/ 1 h 335"/>
                  <a:gd name="T66" fmla="*/ 0 w 59"/>
                  <a:gd name="T67" fmla="*/ 1 h 335"/>
                  <a:gd name="T68" fmla="*/ 0 w 59"/>
                  <a:gd name="T69" fmla="*/ 1 h 335"/>
                  <a:gd name="T70" fmla="*/ 0 w 59"/>
                  <a:gd name="T71" fmla="*/ 1 h 335"/>
                  <a:gd name="T72" fmla="*/ 0 w 59"/>
                  <a:gd name="T73" fmla="*/ 1 h 335"/>
                  <a:gd name="T74" fmla="*/ 0 w 59"/>
                  <a:gd name="T75" fmla="*/ 1 h 335"/>
                  <a:gd name="T76" fmla="*/ 0 w 59"/>
                  <a:gd name="T77" fmla="*/ 1 h 335"/>
                  <a:gd name="T78" fmla="*/ 0 w 59"/>
                  <a:gd name="T79" fmla="*/ 1 h 335"/>
                  <a:gd name="T80" fmla="*/ 0 w 59"/>
                  <a:gd name="T81" fmla="*/ 2 h 335"/>
                  <a:gd name="T82" fmla="*/ 0 w 59"/>
                  <a:gd name="T83" fmla="*/ 2 h 335"/>
                  <a:gd name="T84" fmla="*/ 0 w 59"/>
                  <a:gd name="T85" fmla="*/ 2 h 3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"/>
                  <a:gd name="T130" fmla="*/ 0 h 335"/>
                  <a:gd name="T131" fmla="*/ 59 w 59"/>
                  <a:gd name="T132" fmla="*/ 335 h 3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" h="335">
                    <a:moveTo>
                      <a:pt x="20" y="335"/>
                    </a:moveTo>
                    <a:lnTo>
                      <a:pt x="20" y="116"/>
                    </a:lnTo>
                    <a:lnTo>
                      <a:pt x="18" y="112"/>
                    </a:lnTo>
                    <a:lnTo>
                      <a:pt x="13" y="104"/>
                    </a:lnTo>
                    <a:lnTo>
                      <a:pt x="10" y="97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7"/>
                    </a:lnTo>
                    <a:lnTo>
                      <a:pt x="1" y="69"/>
                    </a:lnTo>
                    <a:lnTo>
                      <a:pt x="1" y="60"/>
                    </a:lnTo>
                    <a:lnTo>
                      <a:pt x="0" y="51"/>
                    </a:lnTo>
                    <a:lnTo>
                      <a:pt x="2" y="43"/>
                    </a:lnTo>
                    <a:lnTo>
                      <a:pt x="5" y="34"/>
                    </a:lnTo>
                    <a:lnTo>
                      <a:pt x="9" y="24"/>
                    </a:lnTo>
                    <a:lnTo>
                      <a:pt x="15" y="17"/>
                    </a:lnTo>
                    <a:lnTo>
                      <a:pt x="22" y="11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57" y="11"/>
                    </a:lnTo>
                    <a:lnTo>
                      <a:pt x="52" y="20"/>
                    </a:lnTo>
                    <a:lnTo>
                      <a:pt x="48" y="24"/>
                    </a:lnTo>
                    <a:lnTo>
                      <a:pt x="44" y="32"/>
                    </a:lnTo>
                    <a:lnTo>
                      <a:pt x="42" y="39"/>
                    </a:lnTo>
                    <a:lnTo>
                      <a:pt x="40" y="48"/>
                    </a:lnTo>
                    <a:lnTo>
                      <a:pt x="37" y="56"/>
                    </a:lnTo>
                    <a:lnTo>
                      <a:pt x="34" y="64"/>
                    </a:lnTo>
                    <a:lnTo>
                      <a:pt x="33" y="72"/>
                    </a:lnTo>
                    <a:lnTo>
                      <a:pt x="34" y="81"/>
                    </a:lnTo>
                    <a:lnTo>
                      <a:pt x="34" y="86"/>
                    </a:lnTo>
                    <a:lnTo>
                      <a:pt x="39" y="94"/>
                    </a:lnTo>
                    <a:lnTo>
                      <a:pt x="43" y="98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5" y="113"/>
                    </a:lnTo>
                    <a:lnTo>
                      <a:pt x="41" y="117"/>
                    </a:lnTo>
                    <a:lnTo>
                      <a:pt x="40" y="118"/>
                    </a:lnTo>
                    <a:lnTo>
                      <a:pt x="41" y="333"/>
                    </a:lnTo>
                    <a:lnTo>
                      <a:pt x="20" y="335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9" name="Freeform 26"/>
              <p:cNvSpPr>
                <a:spLocks/>
              </p:cNvSpPr>
              <p:nvPr/>
            </p:nvSpPr>
            <p:spPr bwMode="auto">
              <a:xfrm>
                <a:off x="603" y="2855"/>
                <a:ext cx="28" cy="93"/>
              </a:xfrm>
              <a:custGeom>
                <a:avLst/>
                <a:gdLst>
                  <a:gd name="T0" fmla="*/ 0 w 57"/>
                  <a:gd name="T1" fmla="*/ 0 h 187"/>
                  <a:gd name="T2" fmla="*/ 0 w 57"/>
                  <a:gd name="T3" fmla="*/ 0 h 187"/>
                  <a:gd name="T4" fmla="*/ 0 w 57"/>
                  <a:gd name="T5" fmla="*/ 0 h 187"/>
                  <a:gd name="T6" fmla="*/ 0 w 57"/>
                  <a:gd name="T7" fmla="*/ 0 h 187"/>
                  <a:gd name="T8" fmla="*/ 0 w 57"/>
                  <a:gd name="T9" fmla="*/ 0 h 187"/>
                  <a:gd name="T10" fmla="*/ 0 w 57"/>
                  <a:gd name="T11" fmla="*/ 0 h 187"/>
                  <a:gd name="T12" fmla="*/ 0 w 57"/>
                  <a:gd name="T13" fmla="*/ 0 h 187"/>
                  <a:gd name="T14" fmla="*/ 0 w 57"/>
                  <a:gd name="T15" fmla="*/ 0 h 187"/>
                  <a:gd name="T16" fmla="*/ 0 w 57"/>
                  <a:gd name="T17" fmla="*/ 0 h 187"/>
                  <a:gd name="T18" fmla="*/ 0 w 57"/>
                  <a:gd name="T19" fmla="*/ 0 h 187"/>
                  <a:gd name="T20" fmla="*/ 0 w 57"/>
                  <a:gd name="T21" fmla="*/ 0 h 187"/>
                  <a:gd name="T22" fmla="*/ 0 w 57"/>
                  <a:gd name="T23" fmla="*/ 0 h 187"/>
                  <a:gd name="T24" fmla="*/ 0 w 57"/>
                  <a:gd name="T25" fmla="*/ 0 h 187"/>
                  <a:gd name="T26" fmla="*/ 0 w 57"/>
                  <a:gd name="T27" fmla="*/ 0 h 187"/>
                  <a:gd name="T28" fmla="*/ 0 w 57"/>
                  <a:gd name="T29" fmla="*/ 0 h 187"/>
                  <a:gd name="T30" fmla="*/ 0 w 57"/>
                  <a:gd name="T31" fmla="*/ 0 h 187"/>
                  <a:gd name="T32" fmla="*/ 0 w 57"/>
                  <a:gd name="T33" fmla="*/ 0 h 187"/>
                  <a:gd name="T34" fmla="*/ 0 w 57"/>
                  <a:gd name="T35" fmla="*/ 0 h 187"/>
                  <a:gd name="T36" fmla="*/ 0 w 57"/>
                  <a:gd name="T37" fmla="*/ 0 h 187"/>
                  <a:gd name="T38" fmla="*/ 0 w 57"/>
                  <a:gd name="T39" fmla="*/ 0 h 187"/>
                  <a:gd name="T40" fmla="*/ 0 w 57"/>
                  <a:gd name="T41" fmla="*/ 0 h 187"/>
                  <a:gd name="T42" fmla="*/ 0 w 57"/>
                  <a:gd name="T43" fmla="*/ 0 h 187"/>
                  <a:gd name="T44" fmla="*/ 0 w 57"/>
                  <a:gd name="T45" fmla="*/ 0 h 187"/>
                  <a:gd name="T46" fmla="*/ 0 w 57"/>
                  <a:gd name="T47" fmla="*/ 0 h 187"/>
                  <a:gd name="T48" fmla="*/ 0 w 57"/>
                  <a:gd name="T49" fmla="*/ 0 h 187"/>
                  <a:gd name="T50" fmla="*/ 0 w 57"/>
                  <a:gd name="T51" fmla="*/ 0 h 187"/>
                  <a:gd name="T52" fmla="*/ 0 w 57"/>
                  <a:gd name="T53" fmla="*/ 0 h 187"/>
                  <a:gd name="T54" fmla="*/ 0 w 57"/>
                  <a:gd name="T55" fmla="*/ 0 h 187"/>
                  <a:gd name="T56" fmla="*/ 0 w 57"/>
                  <a:gd name="T57" fmla="*/ 0 h 187"/>
                  <a:gd name="T58" fmla="*/ 0 w 57"/>
                  <a:gd name="T59" fmla="*/ 0 h 187"/>
                  <a:gd name="T60" fmla="*/ 0 w 57"/>
                  <a:gd name="T61" fmla="*/ 0 h 187"/>
                  <a:gd name="T62" fmla="*/ 0 w 57"/>
                  <a:gd name="T63" fmla="*/ 0 h 187"/>
                  <a:gd name="T64" fmla="*/ 0 w 57"/>
                  <a:gd name="T65" fmla="*/ 0 h 187"/>
                  <a:gd name="T66" fmla="*/ 0 w 57"/>
                  <a:gd name="T67" fmla="*/ 0 h 187"/>
                  <a:gd name="T68" fmla="*/ 0 w 57"/>
                  <a:gd name="T69" fmla="*/ 0 h 187"/>
                  <a:gd name="T70" fmla="*/ 0 w 57"/>
                  <a:gd name="T71" fmla="*/ 0 h 1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7"/>
                  <a:gd name="T109" fmla="*/ 0 h 187"/>
                  <a:gd name="T110" fmla="*/ 57 w 57"/>
                  <a:gd name="T111" fmla="*/ 187 h 1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7" h="187">
                    <a:moveTo>
                      <a:pt x="33" y="79"/>
                    </a:moveTo>
                    <a:lnTo>
                      <a:pt x="31" y="76"/>
                    </a:lnTo>
                    <a:lnTo>
                      <a:pt x="31" y="68"/>
                    </a:lnTo>
                    <a:lnTo>
                      <a:pt x="30" y="62"/>
                    </a:lnTo>
                    <a:lnTo>
                      <a:pt x="30" y="57"/>
                    </a:lnTo>
                    <a:lnTo>
                      <a:pt x="30" y="51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3"/>
                    </a:lnTo>
                    <a:lnTo>
                      <a:pt x="31" y="26"/>
                    </a:lnTo>
                    <a:lnTo>
                      <a:pt x="34" y="23"/>
                    </a:lnTo>
                    <a:lnTo>
                      <a:pt x="39" y="15"/>
                    </a:lnTo>
                    <a:lnTo>
                      <a:pt x="47" y="12"/>
                    </a:lnTo>
                    <a:lnTo>
                      <a:pt x="57" y="13"/>
                    </a:lnTo>
                    <a:lnTo>
                      <a:pt x="55" y="10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2" y="9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3" y="28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6" y="72"/>
                    </a:lnTo>
                    <a:lnTo>
                      <a:pt x="12" y="76"/>
                    </a:lnTo>
                    <a:lnTo>
                      <a:pt x="16" y="187"/>
                    </a:lnTo>
                    <a:lnTo>
                      <a:pt x="37" y="173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0" name="Freeform 27"/>
              <p:cNvSpPr>
                <a:spLocks/>
              </p:cNvSpPr>
              <p:nvPr/>
            </p:nvSpPr>
            <p:spPr bwMode="auto">
              <a:xfrm>
                <a:off x="460" y="2849"/>
                <a:ext cx="24" cy="106"/>
              </a:xfrm>
              <a:custGeom>
                <a:avLst/>
                <a:gdLst>
                  <a:gd name="T0" fmla="*/ 0 w 50"/>
                  <a:gd name="T1" fmla="*/ 1 h 212"/>
                  <a:gd name="T2" fmla="*/ 0 w 50"/>
                  <a:gd name="T3" fmla="*/ 1 h 212"/>
                  <a:gd name="T4" fmla="*/ 0 w 50"/>
                  <a:gd name="T5" fmla="*/ 1 h 212"/>
                  <a:gd name="T6" fmla="*/ 0 w 50"/>
                  <a:gd name="T7" fmla="*/ 1 h 212"/>
                  <a:gd name="T8" fmla="*/ 0 w 50"/>
                  <a:gd name="T9" fmla="*/ 1 h 212"/>
                  <a:gd name="T10" fmla="*/ 0 w 50"/>
                  <a:gd name="T11" fmla="*/ 1 h 212"/>
                  <a:gd name="T12" fmla="*/ 0 w 50"/>
                  <a:gd name="T13" fmla="*/ 1 h 212"/>
                  <a:gd name="T14" fmla="*/ 0 w 50"/>
                  <a:gd name="T15" fmla="*/ 1 h 212"/>
                  <a:gd name="T16" fmla="*/ 0 w 50"/>
                  <a:gd name="T17" fmla="*/ 1 h 212"/>
                  <a:gd name="T18" fmla="*/ 0 w 50"/>
                  <a:gd name="T19" fmla="*/ 1 h 212"/>
                  <a:gd name="T20" fmla="*/ 0 w 50"/>
                  <a:gd name="T21" fmla="*/ 1 h 212"/>
                  <a:gd name="T22" fmla="*/ 0 w 50"/>
                  <a:gd name="T23" fmla="*/ 1 h 212"/>
                  <a:gd name="T24" fmla="*/ 0 w 50"/>
                  <a:gd name="T25" fmla="*/ 1 h 212"/>
                  <a:gd name="T26" fmla="*/ 0 w 50"/>
                  <a:gd name="T27" fmla="*/ 1 h 212"/>
                  <a:gd name="T28" fmla="*/ 0 w 50"/>
                  <a:gd name="T29" fmla="*/ 0 h 212"/>
                  <a:gd name="T30" fmla="*/ 0 w 50"/>
                  <a:gd name="T31" fmla="*/ 1 h 212"/>
                  <a:gd name="T32" fmla="*/ 0 w 50"/>
                  <a:gd name="T33" fmla="*/ 1 h 212"/>
                  <a:gd name="T34" fmla="*/ 0 w 50"/>
                  <a:gd name="T35" fmla="*/ 1 h 212"/>
                  <a:gd name="T36" fmla="*/ 0 w 50"/>
                  <a:gd name="T37" fmla="*/ 1 h 212"/>
                  <a:gd name="T38" fmla="*/ 0 w 50"/>
                  <a:gd name="T39" fmla="*/ 1 h 212"/>
                  <a:gd name="T40" fmla="*/ 0 w 50"/>
                  <a:gd name="T41" fmla="*/ 1 h 212"/>
                  <a:gd name="T42" fmla="*/ 0 w 50"/>
                  <a:gd name="T43" fmla="*/ 1 h 212"/>
                  <a:gd name="T44" fmla="*/ 0 w 50"/>
                  <a:gd name="T45" fmla="*/ 1 h 212"/>
                  <a:gd name="T46" fmla="*/ 0 w 50"/>
                  <a:gd name="T47" fmla="*/ 1 h 212"/>
                  <a:gd name="T48" fmla="*/ 0 w 50"/>
                  <a:gd name="T49" fmla="*/ 1 h 212"/>
                  <a:gd name="T50" fmla="*/ 0 w 50"/>
                  <a:gd name="T51" fmla="*/ 1 h 212"/>
                  <a:gd name="T52" fmla="*/ 0 w 50"/>
                  <a:gd name="T53" fmla="*/ 1 h 212"/>
                  <a:gd name="T54" fmla="*/ 0 w 50"/>
                  <a:gd name="T55" fmla="*/ 1 h 212"/>
                  <a:gd name="T56" fmla="*/ 0 w 50"/>
                  <a:gd name="T57" fmla="*/ 1 h 212"/>
                  <a:gd name="T58" fmla="*/ 0 w 50"/>
                  <a:gd name="T59" fmla="*/ 1 h 212"/>
                  <a:gd name="T60" fmla="*/ 0 w 50"/>
                  <a:gd name="T61" fmla="*/ 1 h 212"/>
                  <a:gd name="T62" fmla="*/ 0 w 50"/>
                  <a:gd name="T63" fmla="*/ 1 h 2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"/>
                  <a:gd name="T97" fmla="*/ 0 h 212"/>
                  <a:gd name="T98" fmla="*/ 50 w 50"/>
                  <a:gd name="T99" fmla="*/ 212 h 2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" h="212">
                    <a:moveTo>
                      <a:pt x="12" y="212"/>
                    </a:moveTo>
                    <a:lnTo>
                      <a:pt x="11" y="63"/>
                    </a:lnTo>
                    <a:lnTo>
                      <a:pt x="9" y="59"/>
                    </a:lnTo>
                    <a:lnTo>
                      <a:pt x="6" y="51"/>
                    </a:lnTo>
                    <a:lnTo>
                      <a:pt x="2" y="4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5" y="6"/>
                    </a:lnTo>
                    <a:lnTo>
                      <a:pt x="46" y="9"/>
                    </a:lnTo>
                    <a:lnTo>
                      <a:pt x="49" y="16"/>
                    </a:lnTo>
                    <a:lnTo>
                      <a:pt x="49" y="22"/>
                    </a:lnTo>
                    <a:lnTo>
                      <a:pt x="50" y="27"/>
                    </a:lnTo>
                    <a:lnTo>
                      <a:pt x="49" y="34"/>
                    </a:lnTo>
                    <a:lnTo>
                      <a:pt x="48" y="39"/>
                    </a:lnTo>
                    <a:lnTo>
                      <a:pt x="46" y="45"/>
                    </a:lnTo>
                    <a:lnTo>
                      <a:pt x="46" y="50"/>
                    </a:lnTo>
                    <a:lnTo>
                      <a:pt x="44" y="58"/>
                    </a:lnTo>
                    <a:lnTo>
                      <a:pt x="44" y="63"/>
                    </a:lnTo>
                    <a:lnTo>
                      <a:pt x="39" y="67"/>
                    </a:lnTo>
                    <a:lnTo>
                      <a:pt x="41" y="211"/>
                    </a:lnTo>
                    <a:lnTo>
                      <a:pt x="12" y="21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1" name="Freeform 28"/>
              <p:cNvSpPr>
                <a:spLocks/>
              </p:cNvSpPr>
              <p:nvPr/>
            </p:nvSpPr>
            <p:spPr bwMode="auto">
              <a:xfrm>
                <a:off x="358" y="2851"/>
                <a:ext cx="21" cy="87"/>
              </a:xfrm>
              <a:custGeom>
                <a:avLst/>
                <a:gdLst>
                  <a:gd name="T0" fmla="*/ 1 w 42"/>
                  <a:gd name="T1" fmla="*/ 1 h 174"/>
                  <a:gd name="T2" fmla="*/ 1 w 42"/>
                  <a:gd name="T3" fmla="*/ 1 h 174"/>
                  <a:gd name="T4" fmla="*/ 1 w 42"/>
                  <a:gd name="T5" fmla="*/ 1 h 174"/>
                  <a:gd name="T6" fmla="*/ 1 w 42"/>
                  <a:gd name="T7" fmla="*/ 1 h 174"/>
                  <a:gd name="T8" fmla="*/ 1 w 42"/>
                  <a:gd name="T9" fmla="*/ 1 h 174"/>
                  <a:gd name="T10" fmla="*/ 1 w 42"/>
                  <a:gd name="T11" fmla="*/ 1 h 174"/>
                  <a:gd name="T12" fmla="*/ 1 w 42"/>
                  <a:gd name="T13" fmla="*/ 1 h 174"/>
                  <a:gd name="T14" fmla="*/ 1 w 42"/>
                  <a:gd name="T15" fmla="*/ 1 h 174"/>
                  <a:gd name="T16" fmla="*/ 1 w 42"/>
                  <a:gd name="T17" fmla="*/ 1 h 174"/>
                  <a:gd name="T18" fmla="*/ 1 w 42"/>
                  <a:gd name="T19" fmla="*/ 1 h 174"/>
                  <a:gd name="T20" fmla="*/ 1 w 42"/>
                  <a:gd name="T21" fmla="*/ 1 h 174"/>
                  <a:gd name="T22" fmla="*/ 1 w 42"/>
                  <a:gd name="T23" fmla="*/ 1 h 174"/>
                  <a:gd name="T24" fmla="*/ 1 w 42"/>
                  <a:gd name="T25" fmla="*/ 0 h 174"/>
                  <a:gd name="T26" fmla="*/ 1 w 42"/>
                  <a:gd name="T27" fmla="*/ 1 h 174"/>
                  <a:gd name="T28" fmla="*/ 1 w 42"/>
                  <a:gd name="T29" fmla="*/ 1 h 174"/>
                  <a:gd name="T30" fmla="*/ 1 w 42"/>
                  <a:gd name="T31" fmla="*/ 1 h 174"/>
                  <a:gd name="T32" fmla="*/ 1 w 42"/>
                  <a:gd name="T33" fmla="*/ 1 h 174"/>
                  <a:gd name="T34" fmla="*/ 1 w 42"/>
                  <a:gd name="T35" fmla="*/ 1 h 174"/>
                  <a:gd name="T36" fmla="*/ 0 w 42"/>
                  <a:gd name="T37" fmla="*/ 1 h 174"/>
                  <a:gd name="T38" fmla="*/ 1 w 42"/>
                  <a:gd name="T39" fmla="*/ 1 h 174"/>
                  <a:gd name="T40" fmla="*/ 1 w 42"/>
                  <a:gd name="T41" fmla="*/ 1 h 174"/>
                  <a:gd name="T42" fmla="*/ 1 w 42"/>
                  <a:gd name="T43" fmla="*/ 1 h 174"/>
                  <a:gd name="T44" fmla="*/ 1 w 42"/>
                  <a:gd name="T45" fmla="*/ 1 h 174"/>
                  <a:gd name="T46" fmla="*/ 1 w 42"/>
                  <a:gd name="T47" fmla="*/ 1 h 174"/>
                  <a:gd name="T48" fmla="*/ 1 w 42"/>
                  <a:gd name="T49" fmla="*/ 1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74"/>
                  <a:gd name="T77" fmla="*/ 42 w 42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74">
                    <a:moveTo>
                      <a:pt x="32" y="169"/>
                    </a:moveTo>
                    <a:lnTo>
                      <a:pt x="32" y="53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38" y="35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2" y="18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1" y="34"/>
                    </a:lnTo>
                    <a:lnTo>
                      <a:pt x="3" y="42"/>
                    </a:lnTo>
                    <a:lnTo>
                      <a:pt x="7" y="49"/>
                    </a:lnTo>
                    <a:lnTo>
                      <a:pt x="7" y="174"/>
                    </a:lnTo>
                    <a:lnTo>
                      <a:pt x="32" y="16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2" name="Freeform 29"/>
              <p:cNvSpPr>
                <a:spLocks/>
              </p:cNvSpPr>
              <p:nvPr/>
            </p:nvSpPr>
            <p:spPr bwMode="auto">
              <a:xfrm>
                <a:off x="289" y="3099"/>
                <a:ext cx="59" cy="185"/>
              </a:xfrm>
              <a:custGeom>
                <a:avLst/>
                <a:gdLst>
                  <a:gd name="T0" fmla="*/ 0 w 120"/>
                  <a:gd name="T1" fmla="*/ 0 h 372"/>
                  <a:gd name="T2" fmla="*/ 0 w 120"/>
                  <a:gd name="T3" fmla="*/ 0 h 372"/>
                  <a:gd name="T4" fmla="*/ 0 w 120"/>
                  <a:gd name="T5" fmla="*/ 0 h 372"/>
                  <a:gd name="T6" fmla="*/ 0 w 120"/>
                  <a:gd name="T7" fmla="*/ 0 h 372"/>
                  <a:gd name="T8" fmla="*/ 0 w 120"/>
                  <a:gd name="T9" fmla="*/ 0 h 372"/>
                  <a:gd name="T10" fmla="*/ 0 w 120"/>
                  <a:gd name="T11" fmla="*/ 0 h 372"/>
                  <a:gd name="T12" fmla="*/ 0 w 120"/>
                  <a:gd name="T13" fmla="*/ 0 h 372"/>
                  <a:gd name="T14" fmla="*/ 0 w 120"/>
                  <a:gd name="T15" fmla="*/ 0 h 372"/>
                  <a:gd name="T16" fmla="*/ 0 w 120"/>
                  <a:gd name="T17" fmla="*/ 0 h 372"/>
                  <a:gd name="T18" fmla="*/ 0 w 120"/>
                  <a:gd name="T19" fmla="*/ 0 h 372"/>
                  <a:gd name="T20" fmla="*/ 0 w 120"/>
                  <a:gd name="T21" fmla="*/ 0 h 372"/>
                  <a:gd name="T22" fmla="*/ 0 w 120"/>
                  <a:gd name="T23" fmla="*/ 0 h 372"/>
                  <a:gd name="T24" fmla="*/ 0 w 120"/>
                  <a:gd name="T25" fmla="*/ 0 h 372"/>
                  <a:gd name="T26" fmla="*/ 0 w 120"/>
                  <a:gd name="T27" fmla="*/ 0 h 372"/>
                  <a:gd name="T28" fmla="*/ 0 w 120"/>
                  <a:gd name="T29" fmla="*/ 0 h 372"/>
                  <a:gd name="T30" fmla="*/ 0 w 120"/>
                  <a:gd name="T31" fmla="*/ 0 h 372"/>
                  <a:gd name="T32" fmla="*/ 0 w 120"/>
                  <a:gd name="T33" fmla="*/ 0 h 372"/>
                  <a:gd name="T34" fmla="*/ 0 w 120"/>
                  <a:gd name="T35" fmla="*/ 0 h 372"/>
                  <a:gd name="T36" fmla="*/ 0 w 120"/>
                  <a:gd name="T37" fmla="*/ 0 h 372"/>
                  <a:gd name="T38" fmla="*/ 0 w 120"/>
                  <a:gd name="T39" fmla="*/ 0 h 372"/>
                  <a:gd name="T40" fmla="*/ 0 w 120"/>
                  <a:gd name="T41" fmla="*/ 0 h 372"/>
                  <a:gd name="T42" fmla="*/ 0 w 120"/>
                  <a:gd name="T43" fmla="*/ 0 h 372"/>
                  <a:gd name="T44" fmla="*/ 0 w 120"/>
                  <a:gd name="T45" fmla="*/ 0 h 372"/>
                  <a:gd name="T46" fmla="*/ 0 w 120"/>
                  <a:gd name="T47" fmla="*/ 0 h 372"/>
                  <a:gd name="T48" fmla="*/ 0 w 120"/>
                  <a:gd name="T49" fmla="*/ 0 h 372"/>
                  <a:gd name="T50" fmla="*/ 0 w 120"/>
                  <a:gd name="T51" fmla="*/ 1 h 372"/>
                  <a:gd name="T52" fmla="*/ 0 w 120"/>
                  <a:gd name="T53" fmla="*/ 1 h 372"/>
                  <a:gd name="T54" fmla="*/ 0 w 120"/>
                  <a:gd name="T55" fmla="*/ 0 h 372"/>
                  <a:gd name="T56" fmla="*/ 0 w 120"/>
                  <a:gd name="T57" fmla="*/ 0 h 372"/>
                  <a:gd name="T58" fmla="*/ 0 w 120"/>
                  <a:gd name="T59" fmla="*/ 0 h 372"/>
                  <a:gd name="T60" fmla="*/ 0 w 120"/>
                  <a:gd name="T61" fmla="*/ 0 h 372"/>
                  <a:gd name="T62" fmla="*/ 0 w 120"/>
                  <a:gd name="T63" fmla="*/ 0 h 372"/>
                  <a:gd name="T64" fmla="*/ 0 w 120"/>
                  <a:gd name="T65" fmla="*/ 0 h 372"/>
                  <a:gd name="T66" fmla="*/ 0 w 120"/>
                  <a:gd name="T67" fmla="*/ 0 h 372"/>
                  <a:gd name="T68" fmla="*/ 0 w 120"/>
                  <a:gd name="T69" fmla="*/ 0 h 372"/>
                  <a:gd name="T70" fmla="*/ 0 w 120"/>
                  <a:gd name="T71" fmla="*/ 0 h 372"/>
                  <a:gd name="T72" fmla="*/ 0 w 120"/>
                  <a:gd name="T73" fmla="*/ 0 h 372"/>
                  <a:gd name="T74" fmla="*/ 0 w 120"/>
                  <a:gd name="T75" fmla="*/ 0 h 372"/>
                  <a:gd name="T76" fmla="*/ 0 w 120"/>
                  <a:gd name="T77" fmla="*/ 0 h 372"/>
                  <a:gd name="T78" fmla="*/ 0 w 120"/>
                  <a:gd name="T79" fmla="*/ 0 h 372"/>
                  <a:gd name="T80" fmla="*/ 0 w 120"/>
                  <a:gd name="T81" fmla="*/ 0 h 372"/>
                  <a:gd name="T82" fmla="*/ 0 w 120"/>
                  <a:gd name="T83" fmla="*/ 0 h 372"/>
                  <a:gd name="T84" fmla="*/ 0 w 120"/>
                  <a:gd name="T85" fmla="*/ 0 h 372"/>
                  <a:gd name="T86" fmla="*/ 0 w 120"/>
                  <a:gd name="T87" fmla="*/ 0 h 372"/>
                  <a:gd name="T88" fmla="*/ 0 w 120"/>
                  <a:gd name="T89" fmla="*/ 0 h 372"/>
                  <a:gd name="T90" fmla="*/ 0 w 120"/>
                  <a:gd name="T91" fmla="*/ 0 h 372"/>
                  <a:gd name="T92" fmla="*/ 0 w 120"/>
                  <a:gd name="T93" fmla="*/ 0 h 372"/>
                  <a:gd name="T94" fmla="*/ 0 w 120"/>
                  <a:gd name="T95" fmla="*/ 0 h 372"/>
                  <a:gd name="T96" fmla="*/ 0 w 120"/>
                  <a:gd name="T97" fmla="*/ 0 h 372"/>
                  <a:gd name="T98" fmla="*/ 0 w 120"/>
                  <a:gd name="T99" fmla="*/ 0 h 372"/>
                  <a:gd name="T100" fmla="*/ 0 w 120"/>
                  <a:gd name="T101" fmla="*/ 0 h 372"/>
                  <a:gd name="T102" fmla="*/ 0 w 120"/>
                  <a:gd name="T103" fmla="*/ 0 h 372"/>
                  <a:gd name="T104" fmla="*/ 0 w 120"/>
                  <a:gd name="T105" fmla="*/ 0 h 372"/>
                  <a:gd name="T106" fmla="*/ 0 w 120"/>
                  <a:gd name="T107" fmla="*/ 0 h 372"/>
                  <a:gd name="T108" fmla="*/ 0 w 120"/>
                  <a:gd name="T109" fmla="*/ 0 h 372"/>
                  <a:gd name="T110" fmla="*/ 0 w 120"/>
                  <a:gd name="T111" fmla="*/ 0 h 372"/>
                  <a:gd name="T112" fmla="*/ 0 w 120"/>
                  <a:gd name="T113" fmla="*/ 0 h 37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0"/>
                  <a:gd name="T172" fmla="*/ 0 h 372"/>
                  <a:gd name="T173" fmla="*/ 120 w 120"/>
                  <a:gd name="T174" fmla="*/ 372 h 37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0" h="372">
                    <a:moveTo>
                      <a:pt x="120" y="31"/>
                    </a:moveTo>
                    <a:lnTo>
                      <a:pt x="118" y="30"/>
                    </a:lnTo>
                    <a:lnTo>
                      <a:pt x="114" y="30"/>
                    </a:lnTo>
                    <a:lnTo>
                      <a:pt x="108" y="30"/>
                    </a:lnTo>
                    <a:lnTo>
                      <a:pt x="100" y="32"/>
                    </a:lnTo>
                    <a:lnTo>
                      <a:pt x="90" y="33"/>
                    </a:lnTo>
                    <a:lnTo>
                      <a:pt x="80" y="37"/>
                    </a:lnTo>
                    <a:lnTo>
                      <a:pt x="70" y="39"/>
                    </a:lnTo>
                    <a:lnTo>
                      <a:pt x="61" y="46"/>
                    </a:lnTo>
                    <a:lnTo>
                      <a:pt x="51" y="50"/>
                    </a:lnTo>
                    <a:lnTo>
                      <a:pt x="44" y="59"/>
                    </a:lnTo>
                    <a:lnTo>
                      <a:pt x="35" y="69"/>
                    </a:lnTo>
                    <a:lnTo>
                      <a:pt x="31" y="82"/>
                    </a:lnTo>
                    <a:lnTo>
                      <a:pt x="27" y="95"/>
                    </a:lnTo>
                    <a:lnTo>
                      <a:pt x="27" y="112"/>
                    </a:lnTo>
                    <a:lnTo>
                      <a:pt x="30" y="131"/>
                    </a:lnTo>
                    <a:lnTo>
                      <a:pt x="38" y="154"/>
                    </a:lnTo>
                    <a:lnTo>
                      <a:pt x="39" y="156"/>
                    </a:lnTo>
                    <a:lnTo>
                      <a:pt x="44" y="158"/>
                    </a:lnTo>
                    <a:lnTo>
                      <a:pt x="48" y="161"/>
                    </a:lnTo>
                    <a:lnTo>
                      <a:pt x="55" y="164"/>
                    </a:lnTo>
                    <a:lnTo>
                      <a:pt x="59" y="165"/>
                    </a:lnTo>
                    <a:lnTo>
                      <a:pt x="65" y="165"/>
                    </a:lnTo>
                    <a:lnTo>
                      <a:pt x="68" y="166"/>
                    </a:lnTo>
                    <a:lnTo>
                      <a:pt x="69" y="167"/>
                    </a:lnTo>
                    <a:lnTo>
                      <a:pt x="69" y="372"/>
                    </a:lnTo>
                    <a:lnTo>
                      <a:pt x="40" y="372"/>
                    </a:lnTo>
                    <a:lnTo>
                      <a:pt x="38" y="166"/>
                    </a:lnTo>
                    <a:lnTo>
                      <a:pt x="34" y="164"/>
                    </a:lnTo>
                    <a:lnTo>
                      <a:pt x="27" y="155"/>
                    </a:lnTo>
                    <a:lnTo>
                      <a:pt x="23" y="148"/>
                    </a:lnTo>
                    <a:lnTo>
                      <a:pt x="17" y="142"/>
                    </a:lnTo>
                    <a:lnTo>
                      <a:pt x="12" y="135"/>
                    </a:lnTo>
                    <a:lnTo>
                      <a:pt x="9" y="127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4"/>
                    </a:lnTo>
                    <a:lnTo>
                      <a:pt x="3" y="72"/>
                    </a:lnTo>
                    <a:lnTo>
                      <a:pt x="8" y="60"/>
                    </a:lnTo>
                    <a:lnTo>
                      <a:pt x="15" y="47"/>
                    </a:lnTo>
                    <a:lnTo>
                      <a:pt x="25" y="33"/>
                    </a:lnTo>
                    <a:lnTo>
                      <a:pt x="35" y="21"/>
                    </a:lnTo>
                    <a:lnTo>
                      <a:pt x="46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2"/>
                    </a:lnTo>
                    <a:lnTo>
                      <a:pt x="94" y="5"/>
                    </a:lnTo>
                    <a:lnTo>
                      <a:pt x="100" y="8"/>
                    </a:lnTo>
                    <a:lnTo>
                      <a:pt x="104" y="12"/>
                    </a:lnTo>
                    <a:lnTo>
                      <a:pt x="109" y="16"/>
                    </a:lnTo>
                    <a:lnTo>
                      <a:pt x="113" y="21"/>
                    </a:lnTo>
                    <a:lnTo>
                      <a:pt x="118" y="27"/>
                    </a:lnTo>
                    <a:lnTo>
                      <a:pt x="120" y="31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3" name="Freeform 30"/>
              <p:cNvSpPr>
                <a:spLocks/>
              </p:cNvSpPr>
              <p:nvPr/>
            </p:nvSpPr>
            <p:spPr bwMode="auto">
              <a:xfrm>
                <a:off x="1331" y="3338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4" name="Freeform 31"/>
              <p:cNvSpPr>
                <a:spLocks/>
              </p:cNvSpPr>
              <p:nvPr/>
            </p:nvSpPr>
            <p:spPr bwMode="auto">
              <a:xfrm>
                <a:off x="1311" y="3381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5" name="Freeform 32"/>
              <p:cNvSpPr>
                <a:spLocks/>
              </p:cNvSpPr>
              <p:nvPr/>
            </p:nvSpPr>
            <p:spPr bwMode="auto">
              <a:xfrm>
                <a:off x="953" y="3802"/>
                <a:ext cx="604" cy="164"/>
              </a:xfrm>
              <a:custGeom>
                <a:avLst/>
                <a:gdLst>
                  <a:gd name="T0" fmla="*/ 1 w 1209"/>
                  <a:gd name="T1" fmla="*/ 1 h 328"/>
                  <a:gd name="T2" fmla="*/ 1 w 1209"/>
                  <a:gd name="T3" fmla="*/ 1 h 328"/>
                  <a:gd name="T4" fmla="*/ 1 w 1209"/>
                  <a:gd name="T5" fmla="*/ 1 h 328"/>
                  <a:gd name="T6" fmla="*/ 1 w 1209"/>
                  <a:gd name="T7" fmla="*/ 1 h 328"/>
                  <a:gd name="T8" fmla="*/ 0 w 1209"/>
                  <a:gd name="T9" fmla="*/ 2 h 328"/>
                  <a:gd name="T10" fmla="*/ 0 w 1209"/>
                  <a:gd name="T11" fmla="*/ 2 h 328"/>
                  <a:gd name="T12" fmla="*/ 1 w 1209"/>
                  <a:gd name="T13" fmla="*/ 2 h 328"/>
                  <a:gd name="T14" fmla="*/ 1 w 1209"/>
                  <a:gd name="T15" fmla="*/ 2 h 328"/>
                  <a:gd name="T16" fmla="*/ 1 w 1209"/>
                  <a:gd name="T17" fmla="*/ 2 h 328"/>
                  <a:gd name="T18" fmla="*/ 1 w 1209"/>
                  <a:gd name="T19" fmla="*/ 2 h 328"/>
                  <a:gd name="T20" fmla="*/ 2 w 1209"/>
                  <a:gd name="T21" fmla="*/ 2 h 328"/>
                  <a:gd name="T22" fmla="*/ 2 w 1209"/>
                  <a:gd name="T23" fmla="*/ 2 h 328"/>
                  <a:gd name="T24" fmla="*/ 2 w 1209"/>
                  <a:gd name="T25" fmla="*/ 2 h 328"/>
                  <a:gd name="T26" fmla="*/ 3 w 1209"/>
                  <a:gd name="T27" fmla="*/ 2 h 328"/>
                  <a:gd name="T28" fmla="*/ 3 w 1209"/>
                  <a:gd name="T29" fmla="*/ 2 h 328"/>
                  <a:gd name="T30" fmla="*/ 3 w 1209"/>
                  <a:gd name="T31" fmla="*/ 2 h 328"/>
                  <a:gd name="T32" fmla="*/ 4 w 1209"/>
                  <a:gd name="T33" fmla="*/ 1 h 328"/>
                  <a:gd name="T34" fmla="*/ 4 w 1209"/>
                  <a:gd name="T35" fmla="*/ 1 h 328"/>
                  <a:gd name="T36" fmla="*/ 4 w 1209"/>
                  <a:gd name="T37" fmla="*/ 1 h 328"/>
                  <a:gd name="T38" fmla="*/ 4 w 1209"/>
                  <a:gd name="T39" fmla="*/ 1 h 328"/>
                  <a:gd name="T40" fmla="*/ 4 w 1209"/>
                  <a:gd name="T41" fmla="*/ 1 h 328"/>
                  <a:gd name="T42" fmla="*/ 4 w 1209"/>
                  <a:gd name="T43" fmla="*/ 1 h 328"/>
                  <a:gd name="T44" fmla="*/ 4 w 1209"/>
                  <a:gd name="T45" fmla="*/ 1 h 328"/>
                  <a:gd name="T46" fmla="*/ 4 w 1209"/>
                  <a:gd name="T47" fmla="*/ 1 h 328"/>
                  <a:gd name="T48" fmla="*/ 3 w 1209"/>
                  <a:gd name="T49" fmla="*/ 1 h 328"/>
                  <a:gd name="T50" fmla="*/ 3 w 1209"/>
                  <a:gd name="T51" fmla="*/ 1 h 328"/>
                  <a:gd name="T52" fmla="*/ 3 w 1209"/>
                  <a:gd name="T53" fmla="*/ 1 h 328"/>
                  <a:gd name="T54" fmla="*/ 2 w 1209"/>
                  <a:gd name="T55" fmla="*/ 1 h 328"/>
                  <a:gd name="T56" fmla="*/ 2 w 1209"/>
                  <a:gd name="T57" fmla="*/ 1 h 328"/>
                  <a:gd name="T58" fmla="*/ 2 w 1209"/>
                  <a:gd name="T59" fmla="*/ 1 h 328"/>
                  <a:gd name="T60" fmla="*/ 2 w 1209"/>
                  <a:gd name="T61" fmla="*/ 1 h 328"/>
                  <a:gd name="T62" fmla="*/ 1 w 1209"/>
                  <a:gd name="T63" fmla="*/ 1 h 328"/>
                  <a:gd name="T64" fmla="*/ 1 w 1209"/>
                  <a:gd name="T65" fmla="*/ 1 h 328"/>
                  <a:gd name="T66" fmla="*/ 1 w 1209"/>
                  <a:gd name="T67" fmla="*/ 1 h 328"/>
                  <a:gd name="T68" fmla="*/ 0 w 1209"/>
                  <a:gd name="T69" fmla="*/ 1 h 328"/>
                  <a:gd name="T70" fmla="*/ 0 w 1209"/>
                  <a:gd name="T71" fmla="*/ 1 h 328"/>
                  <a:gd name="T72" fmla="*/ 0 w 1209"/>
                  <a:gd name="T73" fmla="*/ 0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09"/>
                  <a:gd name="T112" fmla="*/ 0 h 328"/>
                  <a:gd name="T113" fmla="*/ 1209 w 1209"/>
                  <a:gd name="T114" fmla="*/ 328 h 3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09" h="328">
                    <a:moveTo>
                      <a:pt x="134" y="0"/>
                    </a:moveTo>
                    <a:lnTo>
                      <a:pt x="384" y="120"/>
                    </a:lnTo>
                    <a:lnTo>
                      <a:pt x="82" y="81"/>
                    </a:lnTo>
                    <a:lnTo>
                      <a:pt x="353" y="163"/>
                    </a:lnTo>
                    <a:lnTo>
                      <a:pt x="6" y="120"/>
                    </a:lnTo>
                    <a:lnTo>
                      <a:pt x="315" y="202"/>
                    </a:lnTo>
                    <a:lnTo>
                      <a:pt x="33" y="172"/>
                    </a:lnTo>
                    <a:lnTo>
                      <a:pt x="269" y="241"/>
                    </a:lnTo>
                    <a:lnTo>
                      <a:pt x="0" y="210"/>
                    </a:lnTo>
                    <a:lnTo>
                      <a:pt x="210" y="297"/>
                    </a:lnTo>
                    <a:lnTo>
                      <a:pt x="213" y="297"/>
                    </a:lnTo>
                    <a:lnTo>
                      <a:pt x="221" y="299"/>
                    </a:lnTo>
                    <a:lnTo>
                      <a:pt x="236" y="300"/>
                    </a:lnTo>
                    <a:lnTo>
                      <a:pt x="256" y="305"/>
                    </a:lnTo>
                    <a:lnTo>
                      <a:pt x="279" y="308"/>
                    </a:lnTo>
                    <a:lnTo>
                      <a:pt x="308" y="312"/>
                    </a:lnTo>
                    <a:lnTo>
                      <a:pt x="339" y="318"/>
                    </a:lnTo>
                    <a:lnTo>
                      <a:pt x="375" y="322"/>
                    </a:lnTo>
                    <a:lnTo>
                      <a:pt x="412" y="327"/>
                    </a:lnTo>
                    <a:lnTo>
                      <a:pt x="452" y="328"/>
                    </a:lnTo>
                    <a:lnTo>
                      <a:pt x="493" y="328"/>
                    </a:lnTo>
                    <a:lnTo>
                      <a:pt x="536" y="328"/>
                    </a:lnTo>
                    <a:lnTo>
                      <a:pt x="580" y="328"/>
                    </a:lnTo>
                    <a:lnTo>
                      <a:pt x="625" y="328"/>
                    </a:lnTo>
                    <a:lnTo>
                      <a:pt x="669" y="328"/>
                    </a:lnTo>
                    <a:lnTo>
                      <a:pt x="713" y="328"/>
                    </a:lnTo>
                    <a:lnTo>
                      <a:pt x="755" y="328"/>
                    </a:lnTo>
                    <a:lnTo>
                      <a:pt x="798" y="320"/>
                    </a:lnTo>
                    <a:lnTo>
                      <a:pt x="842" y="307"/>
                    </a:lnTo>
                    <a:lnTo>
                      <a:pt x="887" y="293"/>
                    </a:lnTo>
                    <a:lnTo>
                      <a:pt x="928" y="275"/>
                    </a:lnTo>
                    <a:lnTo>
                      <a:pt x="969" y="257"/>
                    </a:lnTo>
                    <a:lnTo>
                      <a:pt x="1008" y="238"/>
                    </a:lnTo>
                    <a:lnTo>
                      <a:pt x="1046" y="220"/>
                    </a:lnTo>
                    <a:lnTo>
                      <a:pt x="1079" y="200"/>
                    </a:lnTo>
                    <a:lnTo>
                      <a:pt x="1111" y="182"/>
                    </a:lnTo>
                    <a:lnTo>
                      <a:pt x="1139" y="164"/>
                    </a:lnTo>
                    <a:lnTo>
                      <a:pt x="1162" y="150"/>
                    </a:lnTo>
                    <a:lnTo>
                      <a:pt x="1182" y="137"/>
                    </a:lnTo>
                    <a:lnTo>
                      <a:pt x="1195" y="128"/>
                    </a:lnTo>
                    <a:lnTo>
                      <a:pt x="1205" y="122"/>
                    </a:lnTo>
                    <a:lnTo>
                      <a:pt x="1209" y="120"/>
                    </a:lnTo>
                    <a:lnTo>
                      <a:pt x="1203" y="119"/>
                    </a:lnTo>
                    <a:lnTo>
                      <a:pt x="1186" y="119"/>
                    </a:lnTo>
                    <a:lnTo>
                      <a:pt x="1161" y="119"/>
                    </a:lnTo>
                    <a:lnTo>
                      <a:pt x="1130" y="119"/>
                    </a:lnTo>
                    <a:lnTo>
                      <a:pt x="1091" y="119"/>
                    </a:lnTo>
                    <a:lnTo>
                      <a:pt x="1048" y="119"/>
                    </a:lnTo>
                    <a:lnTo>
                      <a:pt x="1002" y="119"/>
                    </a:lnTo>
                    <a:lnTo>
                      <a:pt x="955" y="119"/>
                    </a:lnTo>
                    <a:lnTo>
                      <a:pt x="905" y="118"/>
                    </a:lnTo>
                    <a:lnTo>
                      <a:pt x="857" y="117"/>
                    </a:lnTo>
                    <a:lnTo>
                      <a:pt x="811" y="116"/>
                    </a:lnTo>
                    <a:lnTo>
                      <a:pt x="770" y="116"/>
                    </a:lnTo>
                    <a:lnTo>
                      <a:pt x="731" y="115"/>
                    </a:lnTo>
                    <a:lnTo>
                      <a:pt x="701" y="113"/>
                    </a:lnTo>
                    <a:lnTo>
                      <a:pt x="678" y="113"/>
                    </a:lnTo>
                    <a:lnTo>
                      <a:pt x="665" y="112"/>
                    </a:lnTo>
                    <a:lnTo>
                      <a:pt x="650" y="108"/>
                    </a:lnTo>
                    <a:lnTo>
                      <a:pt x="627" y="103"/>
                    </a:lnTo>
                    <a:lnTo>
                      <a:pt x="597" y="97"/>
                    </a:lnTo>
                    <a:lnTo>
                      <a:pt x="561" y="90"/>
                    </a:lnTo>
                    <a:lnTo>
                      <a:pt x="519" y="79"/>
                    </a:lnTo>
                    <a:lnTo>
                      <a:pt x="475" y="70"/>
                    </a:lnTo>
                    <a:lnTo>
                      <a:pt x="427" y="60"/>
                    </a:lnTo>
                    <a:lnTo>
                      <a:pt x="381" y="51"/>
                    </a:lnTo>
                    <a:lnTo>
                      <a:pt x="332" y="42"/>
                    </a:lnTo>
                    <a:lnTo>
                      <a:pt x="288" y="32"/>
                    </a:lnTo>
                    <a:lnTo>
                      <a:pt x="246" y="22"/>
                    </a:lnTo>
                    <a:lnTo>
                      <a:pt x="209" y="15"/>
                    </a:lnTo>
                    <a:lnTo>
                      <a:pt x="177" y="8"/>
                    </a:lnTo>
                    <a:lnTo>
                      <a:pt x="154" y="4"/>
                    </a:lnTo>
                    <a:lnTo>
                      <a:pt x="138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7D7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4371" name="Picture 33" descr="hm00385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449" y="3007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72" name="Picture 34" descr="hm00385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545" y="2863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96356" name="Rectangle 36"/>
          <p:cNvSpPr>
            <a:spLocks noChangeArrowheads="1"/>
          </p:cNvSpPr>
          <p:nvPr/>
        </p:nvSpPr>
        <p:spPr bwMode="auto">
          <a:xfrm>
            <a:off x="4244975" y="1892300"/>
            <a:ext cx="1679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-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v</a:t>
            </a:r>
            <a:r>
              <a:rPr lang="en-US" altLang="en-US" sz="3000" i="1"/>
              <a:t> 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s</a:t>
            </a:r>
            <a:r>
              <a:rPr lang="en-US" altLang="en-US" sz="3000" baseline="-25000"/>
              <a:t>&gt;</a:t>
            </a:r>
          </a:p>
        </p:txBody>
      </p:sp>
      <p:grpSp>
        <p:nvGrpSpPr>
          <p:cNvPr id="4" name="Group 103"/>
          <p:cNvGrpSpPr>
            <a:grpSpLocks/>
          </p:cNvGrpSpPr>
          <p:nvPr/>
        </p:nvGrpSpPr>
        <p:grpSpPr bwMode="auto">
          <a:xfrm>
            <a:off x="1295400" y="5105400"/>
            <a:ext cx="614363" cy="609600"/>
            <a:chOff x="4172" y="1655"/>
            <a:chExt cx="579" cy="571"/>
          </a:xfrm>
        </p:grpSpPr>
        <p:sp>
          <p:nvSpPr>
            <p:cNvPr id="14360" name="Freeform 79"/>
            <p:cNvSpPr>
              <a:spLocks/>
            </p:cNvSpPr>
            <p:nvPr/>
          </p:nvSpPr>
          <p:spPr bwMode="auto">
            <a:xfrm flipH="1">
              <a:off x="4383" y="1860"/>
              <a:ext cx="338" cy="247"/>
            </a:xfrm>
            <a:custGeom>
              <a:avLst/>
              <a:gdLst>
                <a:gd name="T0" fmla="*/ 0 w 676"/>
                <a:gd name="T1" fmla="*/ 2 h 493"/>
                <a:gd name="T2" fmla="*/ 1 w 676"/>
                <a:gd name="T3" fmla="*/ 0 h 493"/>
                <a:gd name="T4" fmla="*/ 2 w 676"/>
                <a:gd name="T5" fmla="*/ 0 h 493"/>
                <a:gd name="T6" fmla="*/ 3 w 676"/>
                <a:gd name="T7" fmla="*/ 1 h 493"/>
                <a:gd name="T8" fmla="*/ 3 w 676"/>
                <a:gd name="T9" fmla="*/ 2 h 493"/>
                <a:gd name="T10" fmla="*/ 2 w 676"/>
                <a:gd name="T11" fmla="*/ 2 h 493"/>
                <a:gd name="T12" fmla="*/ 1 w 676"/>
                <a:gd name="T13" fmla="*/ 2 h 493"/>
                <a:gd name="T14" fmla="*/ 0 w 676"/>
                <a:gd name="T15" fmla="*/ 2 h 493"/>
                <a:gd name="T16" fmla="*/ 0 w 676"/>
                <a:gd name="T17" fmla="*/ 2 h 4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76"/>
                <a:gd name="T28" fmla="*/ 0 h 493"/>
                <a:gd name="T29" fmla="*/ 676 w 676"/>
                <a:gd name="T30" fmla="*/ 493 h 49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76" h="493">
                  <a:moveTo>
                    <a:pt x="0" y="322"/>
                  </a:moveTo>
                  <a:lnTo>
                    <a:pt x="222" y="0"/>
                  </a:lnTo>
                  <a:lnTo>
                    <a:pt x="380" y="0"/>
                  </a:lnTo>
                  <a:lnTo>
                    <a:pt x="676" y="220"/>
                  </a:lnTo>
                  <a:lnTo>
                    <a:pt x="672" y="289"/>
                  </a:lnTo>
                  <a:lnTo>
                    <a:pt x="500" y="426"/>
                  </a:lnTo>
                  <a:lnTo>
                    <a:pt x="132" y="493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C99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80"/>
            <p:cNvSpPr>
              <a:spLocks/>
            </p:cNvSpPr>
            <p:nvPr/>
          </p:nvSpPr>
          <p:spPr bwMode="auto">
            <a:xfrm flipH="1">
              <a:off x="4172" y="1655"/>
              <a:ext cx="395" cy="336"/>
            </a:xfrm>
            <a:custGeom>
              <a:avLst/>
              <a:gdLst>
                <a:gd name="T0" fmla="*/ 1 w 789"/>
                <a:gd name="T1" fmla="*/ 1 h 671"/>
                <a:gd name="T2" fmla="*/ 1 w 789"/>
                <a:gd name="T3" fmla="*/ 1 h 671"/>
                <a:gd name="T4" fmla="*/ 1 w 789"/>
                <a:gd name="T5" fmla="*/ 1 h 671"/>
                <a:gd name="T6" fmla="*/ 1 w 789"/>
                <a:gd name="T7" fmla="*/ 1 h 671"/>
                <a:gd name="T8" fmla="*/ 1 w 789"/>
                <a:gd name="T9" fmla="*/ 1 h 671"/>
                <a:gd name="T10" fmla="*/ 1 w 789"/>
                <a:gd name="T11" fmla="*/ 1 h 671"/>
                <a:gd name="T12" fmla="*/ 2 w 789"/>
                <a:gd name="T13" fmla="*/ 1 h 671"/>
                <a:gd name="T14" fmla="*/ 2 w 789"/>
                <a:gd name="T15" fmla="*/ 1 h 671"/>
                <a:gd name="T16" fmla="*/ 2 w 789"/>
                <a:gd name="T17" fmla="*/ 1 h 671"/>
                <a:gd name="T18" fmla="*/ 3 w 789"/>
                <a:gd name="T19" fmla="*/ 1 h 671"/>
                <a:gd name="T20" fmla="*/ 3 w 789"/>
                <a:gd name="T21" fmla="*/ 1 h 671"/>
                <a:gd name="T22" fmla="*/ 3 w 789"/>
                <a:gd name="T23" fmla="*/ 1 h 671"/>
                <a:gd name="T24" fmla="*/ 3 w 789"/>
                <a:gd name="T25" fmla="*/ 1 h 671"/>
                <a:gd name="T26" fmla="*/ 3 w 789"/>
                <a:gd name="T27" fmla="*/ 1 h 671"/>
                <a:gd name="T28" fmla="*/ 3 w 789"/>
                <a:gd name="T29" fmla="*/ 1 h 671"/>
                <a:gd name="T30" fmla="*/ 3 w 789"/>
                <a:gd name="T31" fmla="*/ 1 h 671"/>
                <a:gd name="T32" fmla="*/ 3 w 789"/>
                <a:gd name="T33" fmla="*/ 2 h 671"/>
                <a:gd name="T34" fmla="*/ 3 w 789"/>
                <a:gd name="T35" fmla="*/ 2 h 671"/>
                <a:gd name="T36" fmla="*/ 3 w 789"/>
                <a:gd name="T37" fmla="*/ 2 h 671"/>
                <a:gd name="T38" fmla="*/ 3 w 789"/>
                <a:gd name="T39" fmla="*/ 2 h 671"/>
                <a:gd name="T40" fmla="*/ 3 w 789"/>
                <a:gd name="T41" fmla="*/ 2 h 671"/>
                <a:gd name="T42" fmla="*/ 3 w 789"/>
                <a:gd name="T43" fmla="*/ 2 h 671"/>
                <a:gd name="T44" fmla="*/ 3 w 789"/>
                <a:gd name="T45" fmla="*/ 2 h 671"/>
                <a:gd name="T46" fmla="*/ 3 w 789"/>
                <a:gd name="T47" fmla="*/ 2 h 671"/>
                <a:gd name="T48" fmla="*/ 3 w 789"/>
                <a:gd name="T49" fmla="*/ 2 h 671"/>
                <a:gd name="T50" fmla="*/ 3 w 789"/>
                <a:gd name="T51" fmla="*/ 2 h 671"/>
                <a:gd name="T52" fmla="*/ 3 w 789"/>
                <a:gd name="T53" fmla="*/ 2 h 671"/>
                <a:gd name="T54" fmla="*/ 3 w 789"/>
                <a:gd name="T55" fmla="*/ 3 h 671"/>
                <a:gd name="T56" fmla="*/ 3 w 789"/>
                <a:gd name="T57" fmla="*/ 3 h 671"/>
                <a:gd name="T58" fmla="*/ 3 w 789"/>
                <a:gd name="T59" fmla="*/ 3 h 671"/>
                <a:gd name="T60" fmla="*/ 3 w 789"/>
                <a:gd name="T61" fmla="*/ 3 h 671"/>
                <a:gd name="T62" fmla="*/ 4 w 789"/>
                <a:gd name="T63" fmla="*/ 3 h 671"/>
                <a:gd name="T64" fmla="*/ 4 w 789"/>
                <a:gd name="T65" fmla="*/ 3 h 671"/>
                <a:gd name="T66" fmla="*/ 2 w 789"/>
                <a:gd name="T67" fmla="*/ 3 h 671"/>
                <a:gd name="T68" fmla="*/ 1 w 789"/>
                <a:gd name="T69" fmla="*/ 2 h 671"/>
                <a:gd name="T70" fmla="*/ 0 w 789"/>
                <a:gd name="T71" fmla="*/ 2 h 6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89"/>
                <a:gd name="T109" fmla="*/ 0 h 671"/>
                <a:gd name="T110" fmla="*/ 789 w 789"/>
                <a:gd name="T111" fmla="*/ 671 h 6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89" h="671">
                  <a:moveTo>
                    <a:pt x="0" y="257"/>
                  </a:moveTo>
                  <a:lnTo>
                    <a:pt x="1" y="253"/>
                  </a:lnTo>
                  <a:lnTo>
                    <a:pt x="8" y="244"/>
                  </a:lnTo>
                  <a:lnTo>
                    <a:pt x="18" y="232"/>
                  </a:lnTo>
                  <a:lnTo>
                    <a:pt x="31" y="216"/>
                  </a:lnTo>
                  <a:lnTo>
                    <a:pt x="46" y="195"/>
                  </a:lnTo>
                  <a:lnTo>
                    <a:pt x="66" y="174"/>
                  </a:lnTo>
                  <a:lnTo>
                    <a:pt x="88" y="149"/>
                  </a:lnTo>
                  <a:lnTo>
                    <a:pt x="114" y="126"/>
                  </a:lnTo>
                  <a:lnTo>
                    <a:pt x="140" y="101"/>
                  </a:lnTo>
                  <a:lnTo>
                    <a:pt x="169" y="77"/>
                  </a:lnTo>
                  <a:lnTo>
                    <a:pt x="199" y="55"/>
                  </a:lnTo>
                  <a:lnTo>
                    <a:pt x="232" y="37"/>
                  </a:lnTo>
                  <a:lnTo>
                    <a:pt x="264" y="20"/>
                  </a:lnTo>
                  <a:lnTo>
                    <a:pt x="299" y="9"/>
                  </a:lnTo>
                  <a:lnTo>
                    <a:pt x="333" y="1"/>
                  </a:lnTo>
                  <a:lnTo>
                    <a:pt x="368" y="0"/>
                  </a:lnTo>
                  <a:lnTo>
                    <a:pt x="486" y="12"/>
                  </a:lnTo>
                  <a:lnTo>
                    <a:pt x="624" y="91"/>
                  </a:lnTo>
                  <a:lnTo>
                    <a:pt x="624" y="92"/>
                  </a:lnTo>
                  <a:lnTo>
                    <a:pt x="627" y="95"/>
                  </a:lnTo>
                  <a:lnTo>
                    <a:pt x="631" y="103"/>
                  </a:lnTo>
                  <a:lnTo>
                    <a:pt x="638" y="114"/>
                  </a:lnTo>
                  <a:lnTo>
                    <a:pt x="645" y="125"/>
                  </a:lnTo>
                  <a:lnTo>
                    <a:pt x="653" y="139"/>
                  </a:lnTo>
                  <a:lnTo>
                    <a:pt x="662" y="153"/>
                  </a:lnTo>
                  <a:lnTo>
                    <a:pt x="671" y="170"/>
                  </a:lnTo>
                  <a:lnTo>
                    <a:pt x="680" y="186"/>
                  </a:lnTo>
                  <a:lnTo>
                    <a:pt x="688" y="205"/>
                  </a:lnTo>
                  <a:lnTo>
                    <a:pt x="695" y="221"/>
                  </a:lnTo>
                  <a:lnTo>
                    <a:pt x="704" y="239"/>
                  </a:lnTo>
                  <a:lnTo>
                    <a:pt x="709" y="255"/>
                  </a:lnTo>
                  <a:lnTo>
                    <a:pt x="714" y="271"/>
                  </a:lnTo>
                  <a:lnTo>
                    <a:pt x="716" y="286"/>
                  </a:lnTo>
                  <a:lnTo>
                    <a:pt x="719" y="301"/>
                  </a:lnTo>
                  <a:lnTo>
                    <a:pt x="718" y="306"/>
                  </a:lnTo>
                  <a:lnTo>
                    <a:pt x="715" y="314"/>
                  </a:lnTo>
                  <a:lnTo>
                    <a:pt x="712" y="323"/>
                  </a:lnTo>
                  <a:lnTo>
                    <a:pt x="709" y="333"/>
                  </a:lnTo>
                  <a:lnTo>
                    <a:pt x="704" y="342"/>
                  </a:lnTo>
                  <a:lnTo>
                    <a:pt x="700" y="352"/>
                  </a:lnTo>
                  <a:lnTo>
                    <a:pt x="694" y="362"/>
                  </a:lnTo>
                  <a:lnTo>
                    <a:pt x="691" y="374"/>
                  </a:lnTo>
                  <a:lnTo>
                    <a:pt x="684" y="385"/>
                  </a:lnTo>
                  <a:lnTo>
                    <a:pt x="680" y="397"/>
                  </a:lnTo>
                  <a:lnTo>
                    <a:pt x="676" y="409"/>
                  </a:lnTo>
                  <a:lnTo>
                    <a:pt x="672" y="425"/>
                  </a:lnTo>
                  <a:lnTo>
                    <a:pt x="669" y="438"/>
                  </a:lnTo>
                  <a:lnTo>
                    <a:pt x="667" y="452"/>
                  </a:lnTo>
                  <a:lnTo>
                    <a:pt x="667" y="468"/>
                  </a:lnTo>
                  <a:lnTo>
                    <a:pt x="668" y="484"/>
                  </a:lnTo>
                  <a:lnTo>
                    <a:pt x="669" y="492"/>
                  </a:lnTo>
                  <a:lnTo>
                    <a:pt x="672" y="501"/>
                  </a:lnTo>
                  <a:lnTo>
                    <a:pt x="678" y="511"/>
                  </a:lnTo>
                  <a:lnTo>
                    <a:pt x="687" y="523"/>
                  </a:lnTo>
                  <a:lnTo>
                    <a:pt x="695" y="535"/>
                  </a:lnTo>
                  <a:lnTo>
                    <a:pt x="705" y="547"/>
                  </a:lnTo>
                  <a:lnTo>
                    <a:pt x="716" y="559"/>
                  </a:lnTo>
                  <a:lnTo>
                    <a:pt x="729" y="573"/>
                  </a:lnTo>
                  <a:lnTo>
                    <a:pt x="740" y="584"/>
                  </a:lnTo>
                  <a:lnTo>
                    <a:pt x="751" y="595"/>
                  </a:lnTo>
                  <a:lnTo>
                    <a:pt x="761" y="604"/>
                  </a:lnTo>
                  <a:lnTo>
                    <a:pt x="771" y="614"/>
                  </a:lnTo>
                  <a:lnTo>
                    <a:pt x="777" y="621"/>
                  </a:lnTo>
                  <a:lnTo>
                    <a:pt x="784" y="627"/>
                  </a:lnTo>
                  <a:lnTo>
                    <a:pt x="787" y="630"/>
                  </a:lnTo>
                  <a:lnTo>
                    <a:pt x="789" y="632"/>
                  </a:lnTo>
                  <a:lnTo>
                    <a:pt x="506" y="671"/>
                  </a:lnTo>
                  <a:lnTo>
                    <a:pt x="407" y="566"/>
                  </a:lnTo>
                  <a:lnTo>
                    <a:pt x="4" y="347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CF8F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81"/>
            <p:cNvSpPr>
              <a:spLocks/>
            </p:cNvSpPr>
            <p:nvPr/>
          </p:nvSpPr>
          <p:spPr bwMode="auto">
            <a:xfrm flipH="1">
              <a:off x="4287" y="1703"/>
              <a:ext cx="225" cy="267"/>
            </a:xfrm>
            <a:custGeom>
              <a:avLst/>
              <a:gdLst>
                <a:gd name="T0" fmla="*/ 1 w 448"/>
                <a:gd name="T1" fmla="*/ 2 h 534"/>
                <a:gd name="T2" fmla="*/ 0 w 448"/>
                <a:gd name="T3" fmla="*/ 2 h 534"/>
                <a:gd name="T4" fmla="*/ 1 w 448"/>
                <a:gd name="T5" fmla="*/ 1 h 534"/>
                <a:gd name="T6" fmla="*/ 1 w 448"/>
                <a:gd name="T7" fmla="*/ 1 h 534"/>
                <a:gd name="T8" fmla="*/ 1 w 448"/>
                <a:gd name="T9" fmla="*/ 1 h 534"/>
                <a:gd name="T10" fmla="*/ 2 w 448"/>
                <a:gd name="T11" fmla="*/ 1 h 534"/>
                <a:gd name="T12" fmla="*/ 2 w 448"/>
                <a:gd name="T13" fmla="*/ 0 h 534"/>
                <a:gd name="T14" fmla="*/ 2 w 448"/>
                <a:gd name="T15" fmla="*/ 1 h 534"/>
                <a:gd name="T16" fmla="*/ 2 w 448"/>
                <a:gd name="T17" fmla="*/ 1 h 534"/>
                <a:gd name="T18" fmla="*/ 2 w 448"/>
                <a:gd name="T19" fmla="*/ 1 h 534"/>
                <a:gd name="T20" fmla="*/ 1 w 448"/>
                <a:gd name="T21" fmla="*/ 2 h 534"/>
                <a:gd name="T22" fmla="*/ 1 w 448"/>
                <a:gd name="T23" fmla="*/ 2 h 5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8"/>
                <a:gd name="T37" fmla="*/ 0 h 534"/>
                <a:gd name="T38" fmla="*/ 448 w 448"/>
                <a:gd name="T39" fmla="*/ 534 h 5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8" h="534">
                  <a:moveTo>
                    <a:pt x="183" y="534"/>
                  </a:moveTo>
                  <a:lnTo>
                    <a:pt x="0" y="440"/>
                  </a:lnTo>
                  <a:lnTo>
                    <a:pt x="58" y="269"/>
                  </a:lnTo>
                  <a:lnTo>
                    <a:pt x="107" y="148"/>
                  </a:lnTo>
                  <a:lnTo>
                    <a:pt x="179" y="64"/>
                  </a:lnTo>
                  <a:lnTo>
                    <a:pt x="274" y="6"/>
                  </a:lnTo>
                  <a:lnTo>
                    <a:pt x="370" y="0"/>
                  </a:lnTo>
                  <a:lnTo>
                    <a:pt x="448" y="12"/>
                  </a:lnTo>
                  <a:lnTo>
                    <a:pt x="399" y="328"/>
                  </a:lnTo>
                  <a:lnTo>
                    <a:pt x="273" y="376"/>
                  </a:lnTo>
                  <a:lnTo>
                    <a:pt x="183" y="534"/>
                  </a:lnTo>
                  <a:close/>
                </a:path>
              </a:pathLst>
            </a:custGeom>
            <a:solidFill>
              <a:srgbClr val="F79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83"/>
            <p:cNvSpPr>
              <a:spLocks/>
            </p:cNvSpPr>
            <p:nvPr/>
          </p:nvSpPr>
          <p:spPr bwMode="auto">
            <a:xfrm flipH="1">
              <a:off x="4318" y="1773"/>
              <a:ext cx="125" cy="68"/>
            </a:xfrm>
            <a:custGeom>
              <a:avLst/>
              <a:gdLst>
                <a:gd name="T0" fmla="*/ 0 w 251"/>
                <a:gd name="T1" fmla="*/ 1 h 136"/>
                <a:gd name="T2" fmla="*/ 0 w 251"/>
                <a:gd name="T3" fmla="*/ 0 h 136"/>
                <a:gd name="T4" fmla="*/ 0 w 251"/>
                <a:gd name="T5" fmla="*/ 1 h 136"/>
                <a:gd name="T6" fmla="*/ 0 w 251"/>
                <a:gd name="T7" fmla="*/ 1 h 136"/>
                <a:gd name="T8" fmla="*/ 0 w 251"/>
                <a:gd name="T9" fmla="*/ 1 h 136"/>
                <a:gd name="T10" fmla="*/ 0 w 251"/>
                <a:gd name="T11" fmla="*/ 1 h 136"/>
                <a:gd name="T12" fmla="*/ 0 w 251"/>
                <a:gd name="T13" fmla="*/ 1 h 136"/>
                <a:gd name="T14" fmla="*/ 0 w 251"/>
                <a:gd name="T15" fmla="*/ 1 h 136"/>
                <a:gd name="T16" fmla="*/ 0 w 251"/>
                <a:gd name="T17" fmla="*/ 1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1"/>
                <a:gd name="T28" fmla="*/ 0 h 136"/>
                <a:gd name="T29" fmla="*/ 251 w 251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1" h="136">
                  <a:moveTo>
                    <a:pt x="0" y="18"/>
                  </a:moveTo>
                  <a:lnTo>
                    <a:pt x="59" y="0"/>
                  </a:lnTo>
                  <a:lnTo>
                    <a:pt x="145" y="13"/>
                  </a:lnTo>
                  <a:lnTo>
                    <a:pt x="251" y="61"/>
                  </a:lnTo>
                  <a:lnTo>
                    <a:pt x="251" y="136"/>
                  </a:lnTo>
                  <a:lnTo>
                    <a:pt x="131" y="128"/>
                  </a:lnTo>
                  <a:lnTo>
                    <a:pt x="52" y="7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7F7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84"/>
            <p:cNvSpPr>
              <a:spLocks/>
            </p:cNvSpPr>
            <p:nvPr/>
          </p:nvSpPr>
          <p:spPr bwMode="auto">
            <a:xfrm flipH="1">
              <a:off x="4249" y="1657"/>
              <a:ext cx="343" cy="327"/>
            </a:xfrm>
            <a:custGeom>
              <a:avLst/>
              <a:gdLst>
                <a:gd name="T0" fmla="*/ 2 w 686"/>
                <a:gd name="T1" fmla="*/ 0 h 655"/>
                <a:gd name="T2" fmla="*/ 1 w 686"/>
                <a:gd name="T3" fmla="*/ 0 h 655"/>
                <a:gd name="T4" fmla="*/ 1 w 686"/>
                <a:gd name="T5" fmla="*/ 2 h 655"/>
                <a:gd name="T6" fmla="*/ 1 w 686"/>
                <a:gd name="T7" fmla="*/ 1 h 655"/>
                <a:gd name="T8" fmla="*/ 2 w 686"/>
                <a:gd name="T9" fmla="*/ 0 h 655"/>
                <a:gd name="T10" fmla="*/ 3 w 686"/>
                <a:gd name="T11" fmla="*/ 0 h 655"/>
                <a:gd name="T12" fmla="*/ 3 w 686"/>
                <a:gd name="T13" fmla="*/ 0 h 655"/>
                <a:gd name="T14" fmla="*/ 3 w 686"/>
                <a:gd name="T15" fmla="*/ 1 h 655"/>
                <a:gd name="T16" fmla="*/ 2 w 686"/>
                <a:gd name="T17" fmla="*/ 0 h 655"/>
                <a:gd name="T18" fmla="*/ 2 w 686"/>
                <a:gd name="T19" fmla="*/ 0 h 655"/>
                <a:gd name="T20" fmla="*/ 2 w 686"/>
                <a:gd name="T21" fmla="*/ 1 h 655"/>
                <a:gd name="T22" fmla="*/ 2 w 686"/>
                <a:gd name="T23" fmla="*/ 1 h 655"/>
                <a:gd name="T24" fmla="*/ 3 w 686"/>
                <a:gd name="T25" fmla="*/ 1 h 655"/>
                <a:gd name="T26" fmla="*/ 3 w 686"/>
                <a:gd name="T27" fmla="*/ 1 h 655"/>
                <a:gd name="T28" fmla="*/ 3 w 686"/>
                <a:gd name="T29" fmla="*/ 1 h 655"/>
                <a:gd name="T30" fmla="*/ 2 w 686"/>
                <a:gd name="T31" fmla="*/ 1 h 655"/>
                <a:gd name="T32" fmla="*/ 2 w 686"/>
                <a:gd name="T33" fmla="*/ 1 h 655"/>
                <a:gd name="T34" fmla="*/ 2 w 686"/>
                <a:gd name="T35" fmla="*/ 1 h 655"/>
                <a:gd name="T36" fmla="*/ 2 w 686"/>
                <a:gd name="T37" fmla="*/ 2 h 655"/>
                <a:gd name="T38" fmla="*/ 2 w 686"/>
                <a:gd name="T39" fmla="*/ 2 h 655"/>
                <a:gd name="T40" fmla="*/ 2 w 686"/>
                <a:gd name="T41" fmla="*/ 2 h 655"/>
                <a:gd name="T42" fmla="*/ 1 w 686"/>
                <a:gd name="T43" fmla="*/ 2 h 655"/>
                <a:gd name="T44" fmla="*/ 2 w 686"/>
                <a:gd name="T45" fmla="*/ 2 h 655"/>
                <a:gd name="T46" fmla="*/ 2 w 686"/>
                <a:gd name="T47" fmla="*/ 2 h 655"/>
                <a:gd name="T48" fmla="*/ 2 w 686"/>
                <a:gd name="T49" fmla="*/ 2 h 655"/>
                <a:gd name="T50" fmla="*/ 2 w 686"/>
                <a:gd name="T51" fmla="*/ 1 h 655"/>
                <a:gd name="T52" fmla="*/ 3 w 686"/>
                <a:gd name="T53" fmla="*/ 1 h 655"/>
                <a:gd name="T54" fmla="*/ 3 w 686"/>
                <a:gd name="T55" fmla="*/ 1 h 655"/>
                <a:gd name="T56" fmla="*/ 3 w 686"/>
                <a:gd name="T57" fmla="*/ 1 h 655"/>
                <a:gd name="T58" fmla="*/ 3 w 686"/>
                <a:gd name="T59" fmla="*/ 1 h 655"/>
                <a:gd name="T60" fmla="*/ 3 w 686"/>
                <a:gd name="T61" fmla="*/ 1 h 655"/>
                <a:gd name="T62" fmla="*/ 3 w 686"/>
                <a:gd name="T63" fmla="*/ 1 h 655"/>
                <a:gd name="T64" fmla="*/ 3 w 686"/>
                <a:gd name="T65" fmla="*/ 0 h 655"/>
                <a:gd name="T66" fmla="*/ 3 w 686"/>
                <a:gd name="T67" fmla="*/ 0 h 655"/>
                <a:gd name="T68" fmla="*/ 3 w 686"/>
                <a:gd name="T69" fmla="*/ 0 h 655"/>
                <a:gd name="T70" fmla="*/ 3 w 686"/>
                <a:gd name="T71" fmla="*/ 0 h 655"/>
                <a:gd name="T72" fmla="*/ 3 w 686"/>
                <a:gd name="T73" fmla="*/ 0 h 655"/>
                <a:gd name="T74" fmla="*/ 3 w 686"/>
                <a:gd name="T75" fmla="*/ 0 h 655"/>
                <a:gd name="T76" fmla="*/ 3 w 686"/>
                <a:gd name="T77" fmla="*/ 0 h 655"/>
                <a:gd name="T78" fmla="*/ 3 w 686"/>
                <a:gd name="T79" fmla="*/ 0 h 655"/>
                <a:gd name="T80" fmla="*/ 3 w 686"/>
                <a:gd name="T81" fmla="*/ 0 h 655"/>
                <a:gd name="T82" fmla="*/ 3 w 686"/>
                <a:gd name="T83" fmla="*/ 0 h 655"/>
                <a:gd name="T84" fmla="*/ 2 w 686"/>
                <a:gd name="T85" fmla="*/ 0 h 655"/>
                <a:gd name="T86" fmla="*/ 1 w 686"/>
                <a:gd name="T87" fmla="*/ 1 h 655"/>
                <a:gd name="T88" fmla="*/ 1 w 686"/>
                <a:gd name="T89" fmla="*/ 1 h 655"/>
                <a:gd name="T90" fmla="*/ 2 w 686"/>
                <a:gd name="T91" fmla="*/ 0 h 655"/>
                <a:gd name="T92" fmla="*/ 2 w 686"/>
                <a:gd name="T93" fmla="*/ 0 h 655"/>
                <a:gd name="T94" fmla="*/ 1 w 686"/>
                <a:gd name="T95" fmla="*/ 0 h 655"/>
                <a:gd name="T96" fmla="*/ 1 w 686"/>
                <a:gd name="T97" fmla="*/ 1 h 655"/>
                <a:gd name="T98" fmla="*/ 1 w 686"/>
                <a:gd name="T99" fmla="*/ 1 h 655"/>
                <a:gd name="T100" fmla="*/ 1 w 686"/>
                <a:gd name="T101" fmla="*/ 0 h 655"/>
                <a:gd name="T102" fmla="*/ 1 w 686"/>
                <a:gd name="T103" fmla="*/ 0 h 655"/>
                <a:gd name="T104" fmla="*/ 1 w 686"/>
                <a:gd name="T105" fmla="*/ 1 h 655"/>
                <a:gd name="T106" fmla="*/ 1 w 686"/>
                <a:gd name="T107" fmla="*/ 1 h 655"/>
                <a:gd name="T108" fmla="*/ 1 w 686"/>
                <a:gd name="T109" fmla="*/ 0 h 655"/>
                <a:gd name="T110" fmla="*/ 2 w 686"/>
                <a:gd name="T111" fmla="*/ 0 h 6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6"/>
                <a:gd name="T169" fmla="*/ 0 h 655"/>
                <a:gd name="T170" fmla="*/ 686 w 686"/>
                <a:gd name="T171" fmla="*/ 655 h 65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6" h="655">
                  <a:moveTo>
                    <a:pt x="354" y="0"/>
                  </a:moveTo>
                  <a:lnTo>
                    <a:pt x="352" y="0"/>
                  </a:lnTo>
                  <a:lnTo>
                    <a:pt x="343" y="3"/>
                  </a:lnTo>
                  <a:lnTo>
                    <a:pt x="330" y="7"/>
                  </a:lnTo>
                  <a:lnTo>
                    <a:pt x="312" y="14"/>
                  </a:lnTo>
                  <a:lnTo>
                    <a:pt x="291" y="21"/>
                  </a:lnTo>
                  <a:lnTo>
                    <a:pt x="267" y="32"/>
                  </a:lnTo>
                  <a:lnTo>
                    <a:pt x="240" y="46"/>
                  </a:lnTo>
                  <a:lnTo>
                    <a:pt x="214" y="63"/>
                  </a:lnTo>
                  <a:lnTo>
                    <a:pt x="183" y="82"/>
                  </a:lnTo>
                  <a:lnTo>
                    <a:pt x="154" y="105"/>
                  </a:lnTo>
                  <a:lnTo>
                    <a:pt x="124" y="132"/>
                  </a:lnTo>
                  <a:lnTo>
                    <a:pt x="95" y="162"/>
                  </a:lnTo>
                  <a:lnTo>
                    <a:pt x="68" y="195"/>
                  </a:lnTo>
                  <a:lnTo>
                    <a:pt x="42" y="233"/>
                  </a:lnTo>
                  <a:lnTo>
                    <a:pt x="19" y="275"/>
                  </a:lnTo>
                  <a:lnTo>
                    <a:pt x="0" y="322"/>
                  </a:lnTo>
                  <a:lnTo>
                    <a:pt x="51" y="420"/>
                  </a:lnTo>
                  <a:lnTo>
                    <a:pt x="36" y="458"/>
                  </a:lnTo>
                  <a:lnTo>
                    <a:pt x="108" y="542"/>
                  </a:lnTo>
                  <a:lnTo>
                    <a:pt x="103" y="589"/>
                  </a:lnTo>
                  <a:lnTo>
                    <a:pt x="188" y="655"/>
                  </a:lnTo>
                  <a:lnTo>
                    <a:pt x="187" y="647"/>
                  </a:lnTo>
                  <a:lnTo>
                    <a:pt x="187" y="628"/>
                  </a:lnTo>
                  <a:lnTo>
                    <a:pt x="187" y="600"/>
                  </a:lnTo>
                  <a:lnTo>
                    <a:pt x="190" y="563"/>
                  </a:lnTo>
                  <a:lnTo>
                    <a:pt x="195" y="519"/>
                  </a:lnTo>
                  <a:lnTo>
                    <a:pt x="202" y="470"/>
                  </a:lnTo>
                  <a:lnTo>
                    <a:pt x="211" y="418"/>
                  </a:lnTo>
                  <a:lnTo>
                    <a:pt x="227" y="366"/>
                  </a:lnTo>
                  <a:lnTo>
                    <a:pt x="244" y="312"/>
                  </a:lnTo>
                  <a:lnTo>
                    <a:pt x="268" y="264"/>
                  </a:lnTo>
                  <a:lnTo>
                    <a:pt x="298" y="217"/>
                  </a:lnTo>
                  <a:lnTo>
                    <a:pt x="334" y="176"/>
                  </a:lnTo>
                  <a:lnTo>
                    <a:pt x="377" y="143"/>
                  </a:lnTo>
                  <a:lnTo>
                    <a:pt x="428" y="119"/>
                  </a:lnTo>
                  <a:lnTo>
                    <a:pt x="487" y="107"/>
                  </a:lnTo>
                  <a:lnTo>
                    <a:pt x="556" y="108"/>
                  </a:lnTo>
                  <a:lnTo>
                    <a:pt x="574" y="123"/>
                  </a:lnTo>
                  <a:lnTo>
                    <a:pt x="573" y="124"/>
                  </a:lnTo>
                  <a:lnTo>
                    <a:pt x="573" y="128"/>
                  </a:lnTo>
                  <a:lnTo>
                    <a:pt x="571" y="134"/>
                  </a:lnTo>
                  <a:lnTo>
                    <a:pt x="571" y="143"/>
                  </a:lnTo>
                  <a:lnTo>
                    <a:pt x="569" y="153"/>
                  </a:lnTo>
                  <a:lnTo>
                    <a:pt x="566" y="165"/>
                  </a:lnTo>
                  <a:lnTo>
                    <a:pt x="563" y="177"/>
                  </a:lnTo>
                  <a:lnTo>
                    <a:pt x="560" y="192"/>
                  </a:lnTo>
                  <a:lnTo>
                    <a:pt x="555" y="204"/>
                  </a:lnTo>
                  <a:lnTo>
                    <a:pt x="551" y="217"/>
                  </a:lnTo>
                  <a:lnTo>
                    <a:pt x="546" y="228"/>
                  </a:lnTo>
                  <a:lnTo>
                    <a:pt x="542" y="240"/>
                  </a:lnTo>
                  <a:lnTo>
                    <a:pt x="536" y="249"/>
                  </a:lnTo>
                  <a:lnTo>
                    <a:pt x="530" y="257"/>
                  </a:lnTo>
                  <a:lnTo>
                    <a:pt x="523" y="264"/>
                  </a:lnTo>
                  <a:lnTo>
                    <a:pt x="515" y="267"/>
                  </a:lnTo>
                  <a:lnTo>
                    <a:pt x="513" y="265"/>
                  </a:lnTo>
                  <a:lnTo>
                    <a:pt x="504" y="261"/>
                  </a:lnTo>
                  <a:lnTo>
                    <a:pt x="499" y="258"/>
                  </a:lnTo>
                  <a:lnTo>
                    <a:pt x="493" y="255"/>
                  </a:lnTo>
                  <a:lnTo>
                    <a:pt x="488" y="252"/>
                  </a:lnTo>
                  <a:lnTo>
                    <a:pt x="481" y="250"/>
                  </a:lnTo>
                  <a:lnTo>
                    <a:pt x="475" y="247"/>
                  </a:lnTo>
                  <a:lnTo>
                    <a:pt x="468" y="244"/>
                  </a:lnTo>
                  <a:lnTo>
                    <a:pt x="461" y="240"/>
                  </a:lnTo>
                  <a:lnTo>
                    <a:pt x="457" y="239"/>
                  </a:lnTo>
                  <a:lnTo>
                    <a:pt x="447" y="235"/>
                  </a:lnTo>
                  <a:lnTo>
                    <a:pt x="443" y="234"/>
                  </a:lnTo>
                  <a:lnTo>
                    <a:pt x="437" y="236"/>
                  </a:lnTo>
                  <a:lnTo>
                    <a:pt x="434" y="244"/>
                  </a:lnTo>
                  <a:lnTo>
                    <a:pt x="430" y="249"/>
                  </a:lnTo>
                  <a:lnTo>
                    <a:pt x="428" y="255"/>
                  </a:lnTo>
                  <a:lnTo>
                    <a:pt x="426" y="262"/>
                  </a:lnTo>
                  <a:lnTo>
                    <a:pt x="426" y="270"/>
                  </a:lnTo>
                  <a:lnTo>
                    <a:pt x="424" y="276"/>
                  </a:lnTo>
                  <a:lnTo>
                    <a:pt x="425" y="285"/>
                  </a:lnTo>
                  <a:lnTo>
                    <a:pt x="425" y="290"/>
                  </a:lnTo>
                  <a:lnTo>
                    <a:pt x="428" y="299"/>
                  </a:lnTo>
                  <a:lnTo>
                    <a:pt x="431" y="304"/>
                  </a:lnTo>
                  <a:lnTo>
                    <a:pt x="437" y="310"/>
                  </a:lnTo>
                  <a:lnTo>
                    <a:pt x="444" y="314"/>
                  </a:lnTo>
                  <a:lnTo>
                    <a:pt x="452" y="320"/>
                  </a:lnTo>
                  <a:lnTo>
                    <a:pt x="460" y="321"/>
                  </a:lnTo>
                  <a:lnTo>
                    <a:pt x="469" y="323"/>
                  </a:lnTo>
                  <a:lnTo>
                    <a:pt x="477" y="323"/>
                  </a:lnTo>
                  <a:lnTo>
                    <a:pt x="483" y="324"/>
                  </a:lnTo>
                  <a:lnTo>
                    <a:pt x="490" y="323"/>
                  </a:lnTo>
                  <a:lnTo>
                    <a:pt x="496" y="322"/>
                  </a:lnTo>
                  <a:lnTo>
                    <a:pt x="500" y="321"/>
                  </a:lnTo>
                  <a:lnTo>
                    <a:pt x="504" y="320"/>
                  </a:lnTo>
                  <a:lnTo>
                    <a:pt x="511" y="314"/>
                  </a:lnTo>
                  <a:lnTo>
                    <a:pt x="517" y="311"/>
                  </a:lnTo>
                  <a:lnTo>
                    <a:pt x="519" y="308"/>
                  </a:lnTo>
                  <a:lnTo>
                    <a:pt x="521" y="308"/>
                  </a:lnTo>
                  <a:lnTo>
                    <a:pt x="523" y="310"/>
                  </a:lnTo>
                  <a:lnTo>
                    <a:pt x="529" y="317"/>
                  </a:lnTo>
                  <a:lnTo>
                    <a:pt x="532" y="321"/>
                  </a:lnTo>
                  <a:lnTo>
                    <a:pt x="535" y="329"/>
                  </a:lnTo>
                  <a:lnTo>
                    <a:pt x="536" y="338"/>
                  </a:lnTo>
                  <a:lnTo>
                    <a:pt x="538" y="348"/>
                  </a:lnTo>
                  <a:lnTo>
                    <a:pt x="536" y="348"/>
                  </a:lnTo>
                  <a:lnTo>
                    <a:pt x="532" y="351"/>
                  </a:lnTo>
                  <a:lnTo>
                    <a:pt x="528" y="351"/>
                  </a:lnTo>
                  <a:lnTo>
                    <a:pt x="525" y="353"/>
                  </a:lnTo>
                  <a:lnTo>
                    <a:pt x="520" y="355"/>
                  </a:lnTo>
                  <a:lnTo>
                    <a:pt x="514" y="356"/>
                  </a:lnTo>
                  <a:lnTo>
                    <a:pt x="508" y="357"/>
                  </a:lnTo>
                  <a:lnTo>
                    <a:pt x="501" y="359"/>
                  </a:lnTo>
                  <a:lnTo>
                    <a:pt x="492" y="360"/>
                  </a:lnTo>
                  <a:lnTo>
                    <a:pt x="485" y="362"/>
                  </a:lnTo>
                  <a:lnTo>
                    <a:pt x="473" y="362"/>
                  </a:lnTo>
                  <a:lnTo>
                    <a:pt x="464" y="363"/>
                  </a:lnTo>
                  <a:lnTo>
                    <a:pt x="451" y="363"/>
                  </a:lnTo>
                  <a:lnTo>
                    <a:pt x="439" y="363"/>
                  </a:lnTo>
                  <a:lnTo>
                    <a:pt x="429" y="364"/>
                  </a:lnTo>
                  <a:lnTo>
                    <a:pt x="423" y="371"/>
                  </a:lnTo>
                  <a:lnTo>
                    <a:pt x="418" y="375"/>
                  </a:lnTo>
                  <a:lnTo>
                    <a:pt x="415" y="382"/>
                  </a:lnTo>
                  <a:lnTo>
                    <a:pt x="412" y="388"/>
                  </a:lnTo>
                  <a:lnTo>
                    <a:pt x="410" y="396"/>
                  </a:lnTo>
                  <a:lnTo>
                    <a:pt x="407" y="403"/>
                  </a:lnTo>
                  <a:lnTo>
                    <a:pt x="405" y="412"/>
                  </a:lnTo>
                  <a:lnTo>
                    <a:pt x="403" y="419"/>
                  </a:lnTo>
                  <a:lnTo>
                    <a:pt x="402" y="428"/>
                  </a:lnTo>
                  <a:lnTo>
                    <a:pt x="400" y="437"/>
                  </a:lnTo>
                  <a:lnTo>
                    <a:pt x="400" y="446"/>
                  </a:lnTo>
                  <a:lnTo>
                    <a:pt x="400" y="455"/>
                  </a:lnTo>
                  <a:lnTo>
                    <a:pt x="400" y="464"/>
                  </a:lnTo>
                  <a:lnTo>
                    <a:pt x="398" y="472"/>
                  </a:lnTo>
                  <a:lnTo>
                    <a:pt x="396" y="481"/>
                  </a:lnTo>
                  <a:lnTo>
                    <a:pt x="392" y="491"/>
                  </a:lnTo>
                  <a:lnTo>
                    <a:pt x="389" y="503"/>
                  </a:lnTo>
                  <a:lnTo>
                    <a:pt x="383" y="514"/>
                  </a:lnTo>
                  <a:lnTo>
                    <a:pt x="377" y="527"/>
                  </a:lnTo>
                  <a:lnTo>
                    <a:pt x="371" y="538"/>
                  </a:lnTo>
                  <a:lnTo>
                    <a:pt x="365" y="550"/>
                  </a:lnTo>
                  <a:lnTo>
                    <a:pt x="356" y="559"/>
                  </a:lnTo>
                  <a:lnTo>
                    <a:pt x="349" y="569"/>
                  </a:lnTo>
                  <a:lnTo>
                    <a:pt x="340" y="576"/>
                  </a:lnTo>
                  <a:lnTo>
                    <a:pt x="331" y="584"/>
                  </a:lnTo>
                  <a:lnTo>
                    <a:pt x="321" y="587"/>
                  </a:lnTo>
                  <a:lnTo>
                    <a:pt x="312" y="592"/>
                  </a:lnTo>
                  <a:lnTo>
                    <a:pt x="302" y="592"/>
                  </a:lnTo>
                  <a:lnTo>
                    <a:pt x="293" y="591"/>
                  </a:lnTo>
                  <a:lnTo>
                    <a:pt x="282" y="587"/>
                  </a:lnTo>
                  <a:lnTo>
                    <a:pt x="274" y="584"/>
                  </a:lnTo>
                  <a:lnTo>
                    <a:pt x="265" y="580"/>
                  </a:lnTo>
                  <a:lnTo>
                    <a:pt x="259" y="576"/>
                  </a:lnTo>
                  <a:lnTo>
                    <a:pt x="252" y="572"/>
                  </a:lnTo>
                  <a:lnTo>
                    <a:pt x="247" y="568"/>
                  </a:lnTo>
                  <a:lnTo>
                    <a:pt x="241" y="565"/>
                  </a:lnTo>
                  <a:lnTo>
                    <a:pt x="239" y="562"/>
                  </a:lnTo>
                  <a:lnTo>
                    <a:pt x="231" y="554"/>
                  </a:lnTo>
                  <a:lnTo>
                    <a:pt x="228" y="550"/>
                  </a:lnTo>
                  <a:lnTo>
                    <a:pt x="227" y="545"/>
                  </a:lnTo>
                  <a:lnTo>
                    <a:pt x="221" y="561"/>
                  </a:lnTo>
                  <a:lnTo>
                    <a:pt x="223" y="562"/>
                  </a:lnTo>
                  <a:lnTo>
                    <a:pt x="228" y="568"/>
                  </a:lnTo>
                  <a:lnTo>
                    <a:pt x="238" y="575"/>
                  </a:lnTo>
                  <a:lnTo>
                    <a:pt x="251" y="585"/>
                  </a:lnTo>
                  <a:lnTo>
                    <a:pt x="266" y="595"/>
                  </a:lnTo>
                  <a:lnTo>
                    <a:pt x="284" y="607"/>
                  </a:lnTo>
                  <a:lnTo>
                    <a:pt x="304" y="617"/>
                  </a:lnTo>
                  <a:lnTo>
                    <a:pt x="326" y="627"/>
                  </a:lnTo>
                  <a:lnTo>
                    <a:pt x="349" y="634"/>
                  </a:lnTo>
                  <a:lnTo>
                    <a:pt x="373" y="637"/>
                  </a:lnTo>
                  <a:lnTo>
                    <a:pt x="397" y="636"/>
                  </a:lnTo>
                  <a:lnTo>
                    <a:pt x="423" y="633"/>
                  </a:lnTo>
                  <a:lnTo>
                    <a:pt x="446" y="623"/>
                  </a:lnTo>
                  <a:lnTo>
                    <a:pt x="470" y="606"/>
                  </a:lnTo>
                  <a:lnTo>
                    <a:pt x="492" y="583"/>
                  </a:lnTo>
                  <a:lnTo>
                    <a:pt x="515" y="552"/>
                  </a:lnTo>
                  <a:lnTo>
                    <a:pt x="514" y="549"/>
                  </a:lnTo>
                  <a:lnTo>
                    <a:pt x="508" y="544"/>
                  </a:lnTo>
                  <a:lnTo>
                    <a:pt x="503" y="541"/>
                  </a:lnTo>
                  <a:lnTo>
                    <a:pt x="498" y="539"/>
                  </a:lnTo>
                  <a:lnTo>
                    <a:pt x="492" y="535"/>
                  </a:lnTo>
                  <a:lnTo>
                    <a:pt x="487" y="533"/>
                  </a:lnTo>
                  <a:lnTo>
                    <a:pt x="479" y="530"/>
                  </a:lnTo>
                  <a:lnTo>
                    <a:pt x="472" y="527"/>
                  </a:lnTo>
                  <a:lnTo>
                    <a:pt x="467" y="522"/>
                  </a:lnTo>
                  <a:lnTo>
                    <a:pt x="461" y="519"/>
                  </a:lnTo>
                  <a:lnTo>
                    <a:pt x="451" y="511"/>
                  </a:lnTo>
                  <a:lnTo>
                    <a:pt x="446" y="505"/>
                  </a:lnTo>
                  <a:lnTo>
                    <a:pt x="546" y="530"/>
                  </a:lnTo>
                  <a:lnTo>
                    <a:pt x="566" y="468"/>
                  </a:lnTo>
                  <a:lnTo>
                    <a:pt x="569" y="468"/>
                  </a:lnTo>
                  <a:lnTo>
                    <a:pt x="574" y="471"/>
                  </a:lnTo>
                  <a:lnTo>
                    <a:pt x="577" y="472"/>
                  </a:lnTo>
                  <a:lnTo>
                    <a:pt x="583" y="475"/>
                  </a:lnTo>
                  <a:lnTo>
                    <a:pt x="588" y="477"/>
                  </a:lnTo>
                  <a:lnTo>
                    <a:pt x="595" y="480"/>
                  </a:lnTo>
                  <a:lnTo>
                    <a:pt x="599" y="481"/>
                  </a:lnTo>
                  <a:lnTo>
                    <a:pt x="606" y="484"/>
                  </a:lnTo>
                  <a:lnTo>
                    <a:pt x="612" y="485"/>
                  </a:lnTo>
                  <a:lnTo>
                    <a:pt x="617" y="487"/>
                  </a:lnTo>
                  <a:lnTo>
                    <a:pt x="623" y="488"/>
                  </a:lnTo>
                  <a:lnTo>
                    <a:pt x="628" y="489"/>
                  </a:lnTo>
                  <a:lnTo>
                    <a:pt x="634" y="489"/>
                  </a:lnTo>
                  <a:lnTo>
                    <a:pt x="639" y="489"/>
                  </a:lnTo>
                  <a:lnTo>
                    <a:pt x="640" y="486"/>
                  </a:lnTo>
                  <a:lnTo>
                    <a:pt x="643" y="482"/>
                  </a:lnTo>
                  <a:lnTo>
                    <a:pt x="643" y="476"/>
                  </a:lnTo>
                  <a:lnTo>
                    <a:pt x="644" y="469"/>
                  </a:lnTo>
                  <a:lnTo>
                    <a:pt x="641" y="459"/>
                  </a:lnTo>
                  <a:lnTo>
                    <a:pt x="640" y="449"/>
                  </a:lnTo>
                  <a:lnTo>
                    <a:pt x="638" y="439"/>
                  </a:lnTo>
                  <a:lnTo>
                    <a:pt x="636" y="429"/>
                  </a:lnTo>
                  <a:lnTo>
                    <a:pt x="632" y="417"/>
                  </a:lnTo>
                  <a:lnTo>
                    <a:pt x="628" y="407"/>
                  </a:lnTo>
                  <a:lnTo>
                    <a:pt x="626" y="397"/>
                  </a:lnTo>
                  <a:lnTo>
                    <a:pt x="624" y="388"/>
                  </a:lnTo>
                  <a:lnTo>
                    <a:pt x="620" y="378"/>
                  </a:lnTo>
                  <a:lnTo>
                    <a:pt x="618" y="372"/>
                  </a:lnTo>
                  <a:lnTo>
                    <a:pt x="617" y="366"/>
                  </a:lnTo>
                  <a:lnTo>
                    <a:pt x="617" y="364"/>
                  </a:lnTo>
                  <a:lnTo>
                    <a:pt x="617" y="360"/>
                  </a:lnTo>
                  <a:lnTo>
                    <a:pt x="622" y="354"/>
                  </a:lnTo>
                  <a:lnTo>
                    <a:pt x="627" y="346"/>
                  </a:lnTo>
                  <a:lnTo>
                    <a:pt x="635" y="339"/>
                  </a:lnTo>
                  <a:lnTo>
                    <a:pt x="643" y="328"/>
                  </a:lnTo>
                  <a:lnTo>
                    <a:pt x="651" y="315"/>
                  </a:lnTo>
                  <a:lnTo>
                    <a:pt x="661" y="302"/>
                  </a:lnTo>
                  <a:lnTo>
                    <a:pt x="670" y="288"/>
                  </a:lnTo>
                  <a:lnTo>
                    <a:pt x="676" y="271"/>
                  </a:lnTo>
                  <a:lnTo>
                    <a:pt x="682" y="254"/>
                  </a:lnTo>
                  <a:lnTo>
                    <a:pt x="686" y="235"/>
                  </a:lnTo>
                  <a:lnTo>
                    <a:pt x="686" y="216"/>
                  </a:lnTo>
                  <a:lnTo>
                    <a:pt x="684" y="194"/>
                  </a:lnTo>
                  <a:lnTo>
                    <a:pt x="677" y="173"/>
                  </a:lnTo>
                  <a:lnTo>
                    <a:pt x="666" y="151"/>
                  </a:lnTo>
                  <a:lnTo>
                    <a:pt x="651" y="129"/>
                  </a:lnTo>
                  <a:lnTo>
                    <a:pt x="674" y="88"/>
                  </a:lnTo>
                  <a:lnTo>
                    <a:pt x="672" y="86"/>
                  </a:lnTo>
                  <a:lnTo>
                    <a:pt x="670" y="83"/>
                  </a:lnTo>
                  <a:lnTo>
                    <a:pt x="666" y="78"/>
                  </a:lnTo>
                  <a:lnTo>
                    <a:pt x="661" y="73"/>
                  </a:lnTo>
                  <a:lnTo>
                    <a:pt x="654" y="67"/>
                  </a:lnTo>
                  <a:lnTo>
                    <a:pt x="646" y="60"/>
                  </a:lnTo>
                  <a:lnTo>
                    <a:pt x="636" y="52"/>
                  </a:lnTo>
                  <a:lnTo>
                    <a:pt x="626" y="45"/>
                  </a:lnTo>
                  <a:lnTo>
                    <a:pt x="613" y="36"/>
                  </a:lnTo>
                  <a:lnTo>
                    <a:pt x="599" y="29"/>
                  </a:lnTo>
                  <a:lnTo>
                    <a:pt x="584" y="21"/>
                  </a:lnTo>
                  <a:lnTo>
                    <a:pt x="570" y="16"/>
                  </a:lnTo>
                  <a:lnTo>
                    <a:pt x="551" y="9"/>
                  </a:lnTo>
                  <a:lnTo>
                    <a:pt x="533" y="6"/>
                  </a:lnTo>
                  <a:lnTo>
                    <a:pt x="513" y="3"/>
                  </a:lnTo>
                  <a:lnTo>
                    <a:pt x="492" y="3"/>
                  </a:lnTo>
                  <a:lnTo>
                    <a:pt x="496" y="4"/>
                  </a:lnTo>
                  <a:lnTo>
                    <a:pt x="500" y="5"/>
                  </a:lnTo>
                  <a:lnTo>
                    <a:pt x="507" y="8"/>
                  </a:lnTo>
                  <a:lnTo>
                    <a:pt x="513" y="9"/>
                  </a:lnTo>
                  <a:lnTo>
                    <a:pt x="522" y="13"/>
                  </a:lnTo>
                  <a:lnTo>
                    <a:pt x="531" y="17"/>
                  </a:lnTo>
                  <a:lnTo>
                    <a:pt x="541" y="21"/>
                  </a:lnTo>
                  <a:lnTo>
                    <a:pt x="550" y="26"/>
                  </a:lnTo>
                  <a:lnTo>
                    <a:pt x="560" y="31"/>
                  </a:lnTo>
                  <a:lnTo>
                    <a:pt x="570" y="36"/>
                  </a:lnTo>
                  <a:lnTo>
                    <a:pt x="580" y="42"/>
                  </a:lnTo>
                  <a:lnTo>
                    <a:pt x="587" y="48"/>
                  </a:lnTo>
                  <a:lnTo>
                    <a:pt x="596" y="55"/>
                  </a:lnTo>
                  <a:lnTo>
                    <a:pt x="604" y="61"/>
                  </a:lnTo>
                  <a:lnTo>
                    <a:pt x="611" y="69"/>
                  </a:lnTo>
                  <a:lnTo>
                    <a:pt x="607" y="67"/>
                  </a:lnTo>
                  <a:lnTo>
                    <a:pt x="599" y="66"/>
                  </a:lnTo>
                  <a:lnTo>
                    <a:pt x="594" y="63"/>
                  </a:lnTo>
                  <a:lnTo>
                    <a:pt x="588" y="62"/>
                  </a:lnTo>
                  <a:lnTo>
                    <a:pt x="583" y="60"/>
                  </a:lnTo>
                  <a:lnTo>
                    <a:pt x="576" y="59"/>
                  </a:lnTo>
                  <a:lnTo>
                    <a:pt x="570" y="56"/>
                  </a:lnTo>
                  <a:lnTo>
                    <a:pt x="562" y="55"/>
                  </a:lnTo>
                  <a:lnTo>
                    <a:pt x="555" y="53"/>
                  </a:lnTo>
                  <a:lnTo>
                    <a:pt x="549" y="52"/>
                  </a:lnTo>
                  <a:lnTo>
                    <a:pt x="542" y="50"/>
                  </a:lnTo>
                  <a:lnTo>
                    <a:pt x="538" y="49"/>
                  </a:lnTo>
                  <a:lnTo>
                    <a:pt x="531" y="49"/>
                  </a:lnTo>
                  <a:lnTo>
                    <a:pt x="528" y="49"/>
                  </a:lnTo>
                  <a:lnTo>
                    <a:pt x="524" y="62"/>
                  </a:lnTo>
                  <a:lnTo>
                    <a:pt x="527" y="62"/>
                  </a:lnTo>
                  <a:lnTo>
                    <a:pt x="536" y="63"/>
                  </a:lnTo>
                  <a:lnTo>
                    <a:pt x="542" y="63"/>
                  </a:lnTo>
                  <a:lnTo>
                    <a:pt x="549" y="65"/>
                  </a:lnTo>
                  <a:lnTo>
                    <a:pt x="556" y="66"/>
                  </a:lnTo>
                  <a:lnTo>
                    <a:pt x="565" y="68"/>
                  </a:lnTo>
                  <a:lnTo>
                    <a:pt x="573" y="69"/>
                  </a:lnTo>
                  <a:lnTo>
                    <a:pt x="582" y="72"/>
                  </a:lnTo>
                  <a:lnTo>
                    <a:pt x="590" y="76"/>
                  </a:lnTo>
                  <a:lnTo>
                    <a:pt x="597" y="78"/>
                  </a:lnTo>
                  <a:lnTo>
                    <a:pt x="604" y="81"/>
                  </a:lnTo>
                  <a:lnTo>
                    <a:pt x="611" y="86"/>
                  </a:lnTo>
                  <a:lnTo>
                    <a:pt x="616" y="90"/>
                  </a:lnTo>
                  <a:lnTo>
                    <a:pt x="619" y="95"/>
                  </a:lnTo>
                  <a:lnTo>
                    <a:pt x="616" y="93"/>
                  </a:lnTo>
                  <a:lnTo>
                    <a:pt x="606" y="91"/>
                  </a:lnTo>
                  <a:lnTo>
                    <a:pt x="592" y="88"/>
                  </a:lnTo>
                  <a:lnTo>
                    <a:pt x="572" y="84"/>
                  </a:lnTo>
                  <a:lnTo>
                    <a:pt x="549" y="81"/>
                  </a:lnTo>
                  <a:lnTo>
                    <a:pt x="522" y="80"/>
                  </a:lnTo>
                  <a:lnTo>
                    <a:pt x="492" y="82"/>
                  </a:lnTo>
                  <a:lnTo>
                    <a:pt x="461" y="89"/>
                  </a:lnTo>
                  <a:lnTo>
                    <a:pt x="427" y="97"/>
                  </a:lnTo>
                  <a:lnTo>
                    <a:pt x="393" y="112"/>
                  </a:lnTo>
                  <a:lnTo>
                    <a:pt x="358" y="132"/>
                  </a:lnTo>
                  <a:lnTo>
                    <a:pt x="325" y="160"/>
                  </a:lnTo>
                  <a:lnTo>
                    <a:pt x="292" y="194"/>
                  </a:lnTo>
                  <a:lnTo>
                    <a:pt x="262" y="239"/>
                  </a:lnTo>
                  <a:lnTo>
                    <a:pt x="234" y="291"/>
                  </a:lnTo>
                  <a:lnTo>
                    <a:pt x="209" y="356"/>
                  </a:lnTo>
                  <a:lnTo>
                    <a:pt x="208" y="354"/>
                  </a:lnTo>
                  <a:lnTo>
                    <a:pt x="208" y="349"/>
                  </a:lnTo>
                  <a:lnTo>
                    <a:pt x="207" y="341"/>
                  </a:lnTo>
                  <a:lnTo>
                    <a:pt x="208" y="332"/>
                  </a:lnTo>
                  <a:lnTo>
                    <a:pt x="208" y="319"/>
                  </a:lnTo>
                  <a:lnTo>
                    <a:pt x="211" y="304"/>
                  </a:lnTo>
                  <a:lnTo>
                    <a:pt x="215" y="288"/>
                  </a:lnTo>
                  <a:lnTo>
                    <a:pt x="220" y="271"/>
                  </a:lnTo>
                  <a:lnTo>
                    <a:pt x="227" y="252"/>
                  </a:lnTo>
                  <a:lnTo>
                    <a:pt x="237" y="231"/>
                  </a:lnTo>
                  <a:lnTo>
                    <a:pt x="249" y="210"/>
                  </a:lnTo>
                  <a:lnTo>
                    <a:pt x="265" y="191"/>
                  </a:lnTo>
                  <a:lnTo>
                    <a:pt x="283" y="168"/>
                  </a:lnTo>
                  <a:lnTo>
                    <a:pt x="307" y="147"/>
                  </a:lnTo>
                  <a:lnTo>
                    <a:pt x="331" y="125"/>
                  </a:lnTo>
                  <a:lnTo>
                    <a:pt x="363" y="105"/>
                  </a:lnTo>
                  <a:lnTo>
                    <a:pt x="342" y="94"/>
                  </a:lnTo>
                  <a:lnTo>
                    <a:pt x="339" y="95"/>
                  </a:lnTo>
                  <a:lnTo>
                    <a:pt x="333" y="100"/>
                  </a:lnTo>
                  <a:lnTo>
                    <a:pt x="324" y="104"/>
                  </a:lnTo>
                  <a:lnTo>
                    <a:pt x="314" y="113"/>
                  </a:lnTo>
                  <a:lnTo>
                    <a:pt x="301" y="124"/>
                  </a:lnTo>
                  <a:lnTo>
                    <a:pt x="287" y="136"/>
                  </a:lnTo>
                  <a:lnTo>
                    <a:pt x="271" y="152"/>
                  </a:lnTo>
                  <a:lnTo>
                    <a:pt x="255" y="171"/>
                  </a:lnTo>
                  <a:lnTo>
                    <a:pt x="238" y="187"/>
                  </a:lnTo>
                  <a:lnTo>
                    <a:pt x="220" y="208"/>
                  </a:lnTo>
                  <a:lnTo>
                    <a:pt x="205" y="229"/>
                  </a:lnTo>
                  <a:lnTo>
                    <a:pt x="190" y="254"/>
                  </a:lnTo>
                  <a:lnTo>
                    <a:pt x="176" y="278"/>
                  </a:lnTo>
                  <a:lnTo>
                    <a:pt x="165" y="304"/>
                  </a:lnTo>
                  <a:lnTo>
                    <a:pt x="156" y="332"/>
                  </a:lnTo>
                  <a:lnTo>
                    <a:pt x="150" y="361"/>
                  </a:lnTo>
                  <a:lnTo>
                    <a:pt x="150" y="359"/>
                  </a:lnTo>
                  <a:lnTo>
                    <a:pt x="148" y="356"/>
                  </a:lnTo>
                  <a:lnTo>
                    <a:pt x="147" y="349"/>
                  </a:lnTo>
                  <a:lnTo>
                    <a:pt x="146" y="342"/>
                  </a:lnTo>
                  <a:lnTo>
                    <a:pt x="145" y="332"/>
                  </a:lnTo>
                  <a:lnTo>
                    <a:pt x="145" y="321"/>
                  </a:lnTo>
                  <a:lnTo>
                    <a:pt x="146" y="308"/>
                  </a:lnTo>
                  <a:lnTo>
                    <a:pt x="150" y="293"/>
                  </a:lnTo>
                  <a:lnTo>
                    <a:pt x="151" y="277"/>
                  </a:lnTo>
                  <a:lnTo>
                    <a:pt x="156" y="261"/>
                  </a:lnTo>
                  <a:lnTo>
                    <a:pt x="162" y="243"/>
                  </a:lnTo>
                  <a:lnTo>
                    <a:pt x="172" y="226"/>
                  </a:lnTo>
                  <a:lnTo>
                    <a:pt x="183" y="206"/>
                  </a:lnTo>
                  <a:lnTo>
                    <a:pt x="197" y="188"/>
                  </a:lnTo>
                  <a:lnTo>
                    <a:pt x="214" y="170"/>
                  </a:lnTo>
                  <a:lnTo>
                    <a:pt x="235" y="151"/>
                  </a:lnTo>
                  <a:lnTo>
                    <a:pt x="208" y="146"/>
                  </a:lnTo>
                  <a:lnTo>
                    <a:pt x="206" y="146"/>
                  </a:lnTo>
                  <a:lnTo>
                    <a:pt x="204" y="149"/>
                  </a:lnTo>
                  <a:lnTo>
                    <a:pt x="197" y="154"/>
                  </a:lnTo>
                  <a:lnTo>
                    <a:pt x="192" y="161"/>
                  </a:lnTo>
                  <a:lnTo>
                    <a:pt x="183" y="170"/>
                  </a:lnTo>
                  <a:lnTo>
                    <a:pt x="174" y="178"/>
                  </a:lnTo>
                  <a:lnTo>
                    <a:pt x="164" y="189"/>
                  </a:lnTo>
                  <a:lnTo>
                    <a:pt x="154" y="203"/>
                  </a:lnTo>
                  <a:lnTo>
                    <a:pt x="143" y="215"/>
                  </a:lnTo>
                  <a:lnTo>
                    <a:pt x="132" y="229"/>
                  </a:lnTo>
                  <a:lnTo>
                    <a:pt x="122" y="243"/>
                  </a:lnTo>
                  <a:lnTo>
                    <a:pt x="113" y="258"/>
                  </a:lnTo>
                  <a:lnTo>
                    <a:pt x="103" y="273"/>
                  </a:lnTo>
                  <a:lnTo>
                    <a:pt x="96" y="288"/>
                  </a:lnTo>
                  <a:lnTo>
                    <a:pt x="90" y="304"/>
                  </a:lnTo>
                  <a:lnTo>
                    <a:pt x="87" y="321"/>
                  </a:lnTo>
                  <a:lnTo>
                    <a:pt x="85" y="318"/>
                  </a:lnTo>
                  <a:lnTo>
                    <a:pt x="85" y="311"/>
                  </a:lnTo>
                  <a:lnTo>
                    <a:pt x="85" y="300"/>
                  </a:lnTo>
                  <a:lnTo>
                    <a:pt x="87" y="287"/>
                  </a:lnTo>
                  <a:lnTo>
                    <a:pt x="89" y="269"/>
                  </a:lnTo>
                  <a:lnTo>
                    <a:pt x="93" y="250"/>
                  </a:lnTo>
                  <a:lnTo>
                    <a:pt x="101" y="229"/>
                  </a:lnTo>
                  <a:lnTo>
                    <a:pt x="111" y="206"/>
                  </a:lnTo>
                  <a:lnTo>
                    <a:pt x="123" y="182"/>
                  </a:lnTo>
                  <a:lnTo>
                    <a:pt x="140" y="156"/>
                  </a:lnTo>
                  <a:lnTo>
                    <a:pt x="161" y="130"/>
                  </a:lnTo>
                  <a:lnTo>
                    <a:pt x="187" y="105"/>
                  </a:lnTo>
                  <a:lnTo>
                    <a:pt x="218" y="79"/>
                  </a:lnTo>
                  <a:lnTo>
                    <a:pt x="256" y="56"/>
                  </a:lnTo>
                  <a:lnTo>
                    <a:pt x="298" y="32"/>
                  </a:lnTo>
                  <a:lnTo>
                    <a:pt x="350" y="13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85"/>
            <p:cNvSpPr>
              <a:spLocks/>
            </p:cNvSpPr>
            <p:nvPr/>
          </p:nvSpPr>
          <p:spPr bwMode="auto">
            <a:xfrm flipH="1">
              <a:off x="4361" y="1767"/>
              <a:ext cx="87" cy="80"/>
            </a:xfrm>
            <a:custGeom>
              <a:avLst/>
              <a:gdLst>
                <a:gd name="T0" fmla="*/ 1 w 172"/>
                <a:gd name="T1" fmla="*/ 1 h 160"/>
                <a:gd name="T2" fmla="*/ 1 w 172"/>
                <a:gd name="T3" fmla="*/ 1 h 160"/>
                <a:gd name="T4" fmla="*/ 1 w 172"/>
                <a:gd name="T5" fmla="*/ 1 h 160"/>
                <a:gd name="T6" fmla="*/ 1 w 172"/>
                <a:gd name="T7" fmla="*/ 1 h 160"/>
                <a:gd name="T8" fmla="*/ 1 w 172"/>
                <a:gd name="T9" fmla="*/ 1 h 160"/>
                <a:gd name="T10" fmla="*/ 1 w 172"/>
                <a:gd name="T11" fmla="*/ 1 h 160"/>
                <a:gd name="T12" fmla="*/ 1 w 172"/>
                <a:gd name="T13" fmla="*/ 1 h 160"/>
                <a:gd name="T14" fmla="*/ 1 w 172"/>
                <a:gd name="T15" fmla="*/ 1 h 160"/>
                <a:gd name="T16" fmla="*/ 1 w 172"/>
                <a:gd name="T17" fmla="*/ 1 h 160"/>
                <a:gd name="T18" fmla="*/ 1 w 172"/>
                <a:gd name="T19" fmla="*/ 1 h 160"/>
                <a:gd name="T20" fmla="*/ 1 w 172"/>
                <a:gd name="T21" fmla="*/ 1 h 160"/>
                <a:gd name="T22" fmla="*/ 1 w 172"/>
                <a:gd name="T23" fmla="*/ 1 h 160"/>
                <a:gd name="T24" fmla="*/ 1 w 172"/>
                <a:gd name="T25" fmla="*/ 1 h 160"/>
                <a:gd name="T26" fmla="*/ 1 w 172"/>
                <a:gd name="T27" fmla="*/ 1 h 160"/>
                <a:gd name="T28" fmla="*/ 1 w 172"/>
                <a:gd name="T29" fmla="*/ 1 h 160"/>
                <a:gd name="T30" fmla="*/ 1 w 172"/>
                <a:gd name="T31" fmla="*/ 1 h 160"/>
                <a:gd name="T32" fmla="*/ 1 w 172"/>
                <a:gd name="T33" fmla="*/ 1 h 160"/>
                <a:gd name="T34" fmla="*/ 1 w 172"/>
                <a:gd name="T35" fmla="*/ 1 h 160"/>
                <a:gd name="T36" fmla="*/ 1 w 172"/>
                <a:gd name="T37" fmla="*/ 1 h 160"/>
                <a:gd name="T38" fmla="*/ 1 w 172"/>
                <a:gd name="T39" fmla="*/ 1 h 160"/>
                <a:gd name="T40" fmla="*/ 1 w 172"/>
                <a:gd name="T41" fmla="*/ 0 h 160"/>
                <a:gd name="T42" fmla="*/ 1 w 172"/>
                <a:gd name="T43" fmla="*/ 1 h 160"/>
                <a:gd name="T44" fmla="*/ 1 w 172"/>
                <a:gd name="T45" fmla="*/ 1 h 160"/>
                <a:gd name="T46" fmla="*/ 0 w 172"/>
                <a:gd name="T47" fmla="*/ 1 h 160"/>
                <a:gd name="T48" fmla="*/ 1 w 172"/>
                <a:gd name="T49" fmla="*/ 1 h 160"/>
                <a:gd name="T50" fmla="*/ 1 w 172"/>
                <a:gd name="T51" fmla="*/ 1 h 160"/>
                <a:gd name="T52" fmla="*/ 1 w 172"/>
                <a:gd name="T53" fmla="*/ 1 h 160"/>
                <a:gd name="T54" fmla="*/ 1 w 172"/>
                <a:gd name="T55" fmla="*/ 1 h 160"/>
                <a:gd name="T56" fmla="*/ 1 w 172"/>
                <a:gd name="T57" fmla="*/ 1 h 160"/>
                <a:gd name="T58" fmla="*/ 1 w 172"/>
                <a:gd name="T59" fmla="*/ 1 h 160"/>
                <a:gd name="T60" fmla="*/ 1 w 172"/>
                <a:gd name="T61" fmla="*/ 1 h 160"/>
                <a:gd name="T62" fmla="*/ 1 w 172"/>
                <a:gd name="T63" fmla="*/ 1 h 1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2"/>
                <a:gd name="T97" fmla="*/ 0 h 160"/>
                <a:gd name="T98" fmla="*/ 172 w 172"/>
                <a:gd name="T99" fmla="*/ 160 h 16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2" h="160">
                  <a:moveTo>
                    <a:pt x="172" y="145"/>
                  </a:moveTo>
                  <a:lnTo>
                    <a:pt x="157" y="138"/>
                  </a:lnTo>
                  <a:lnTo>
                    <a:pt x="142" y="132"/>
                  </a:lnTo>
                  <a:lnTo>
                    <a:pt x="129" y="125"/>
                  </a:lnTo>
                  <a:lnTo>
                    <a:pt x="119" y="120"/>
                  </a:lnTo>
                  <a:lnTo>
                    <a:pt x="108" y="112"/>
                  </a:lnTo>
                  <a:lnTo>
                    <a:pt x="100" y="107"/>
                  </a:lnTo>
                  <a:lnTo>
                    <a:pt x="90" y="100"/>
                  </a:lnTo>
                  <a:lnTo>
                    <a:pt x="84" y="94"/>
                  </a:lnTo>
                  <a:lnTo>
                    <a:pt x="76" y="88"/>
                  </a:lnTo>
                  <a:lnTo>
                    <a:pt x="69" y="80"/>
                  </a:lnTo>
                  <a:lnTo>
                    <a:pt x="63" y="73"/>
                  </a:lnTo>
                  <a:lnTo>
                    <a:pt x="56" y="67"/>
                  </a:lnTo>
                  <a:lnTo>
                    <a:pt x="50" y="60"/>
                  </a:lnTo>
                  <a:lnTo>
                    <a:pt x="43" y="54"/>
                  </a:lnTo>
                  <a:lnTo>
                    <a:pt x="36" y="48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32" y="36"/>
                  </a:lnTo>
                  <a:lnTo>
                    <a:pt x="34" y="33"/>
                  </a:lnTo>
                  <a:lnTo>
                    <a:pt x="39" y="30"/>
                  </a:lnTo>
                  <a:lnTo>
                    <a:pt x="42" y="27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63" y="20"/>
                  </a:lnTo>
                  <a:lnTo>
                    <a:pt x="72" y="19"/>
                  </a:lnTo>
                  <a:lnTo>
                    <a:pt x="83" y="19"/>
                  </a:lnTo>
                  <a:lnTo>
                    <a:pt x="94" y="19"/>
                  </a:lnTo>
                  <a:lnTo>
                    <a:pt x="109" y="22"/>
                  </a:lnTo>
                  <a:lnTo>
                    <a:pt x="125" y="25"/>
                  </a:lnTo>
                  <a:lnTo>
                    <a:pt x="145" y="30"/>
                  </a:lnTo>
                  <a:lnTo>
                    <a:pt x="162" y="15"/>
                  </a:lnTo>
                  <a:lnTo>
                    <a:pt x="160" y="14"/>
                  </a:lnTo>
                  <a:lnTo>
                    <a:pt x="158" y="13"/>
                  </a:lnTo>
                  <a:lnTo>
                    <a:pt x="155" y="10"/>
                  </a:lnTo>
                  <a:lnTo>
                    <a:pt x="149" y="9"/>
                  </a:lnTo>
                  <a:lnTo>
                    <a:pt x="142" y="7"/>
                  </a:lnTo>
                  <a:lnTo>
                    <a:pt x="134" y="5"/>
                  </a:lnTo>
                  <a:lnTo>
                    <a:pt x="124" y="3"/>
                  </a:lnTo>
                  <a:lnTo>
                    <a:pt x="115" y="3"/>
                  </a:lnTo>
                  <a:lnTo>
                    <a:pt x="103" y="0"/>
                  </a:lnTo>
                  <a:lnTo>
                    <a:pt x="90" y="0"/>
                  </a:lnTo>
                  <a:lnTo>
                    <a:pt x="77" y="2"/>
                  </a:lnTo>
                  <a:lnTo>
                    <a:pt x="64" y="5"/>
                  </a:lnTo>
                  <a:lnTo>
                    <a:pt x="47" y="7"/>
                  </a:lnTo>
                  <a:lnTo>
                    <a:pt x="32" y="12"/>
                  </a:lnTo>
                  <a:lnTo>
                    <a:pt x="16" y="18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3" y="35"/>
                  </a:lnTo>
                  <a:lnTo>
                    <a:pt x="8" y="41"/>
                  </a:lnTo>
                  <a:lnTo>
                    <a:pt x="10" y="47"/>
                  </a:lnTo>
                  <a:lnTo>
                    <a:pt x="16" y="55"/>
                  </a:lnTo>
                  <a:lnTo>
                    <a:pt x="22" y="65"/>
                  </a:lnTo>
                  <a:lnTo>
                    <a:pt x="31" y="76"/>
                  </a:lnTo>
                  <a:lnTo>
                    <a:pt x="40" y="85"/>
                  </a:lnTo>
                  <a:lnTo>
                    <a:pt x="51" y="96"/>
                  </a:lnTo>
                  <a:lnTo>
                    <a:pt x="62" y="107"/>
                  </a:lnTo>
                  <a:lnTo>
                    <a:pt x="76" y="119"/>
                  </a:lnTo>
                  <a:lnTo>
                    <a:pt x="89" y="129"/>
                  </a:lnTo>
                  <a:lnTo>
                    <a:pt x="106" y="140"/>
                  </a:lnTo>
                  <a:lnTo>
                    <a:pt x="123" y="150"/>
                  </a:lnTo>
                  <a:lnTo>
                    <a:pt x="142" y="160"/>
                  </a:lnTo>
                  <a:lnTo>
                    <a:pt x="172" y="145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86"/>
            <p:cNvSpPr>
              <a:spLocks/>
            </p:cNvSpPr>
            <p:nvPr/>
          </p:nvSpPr>
          <p:spPr bwMode="auto">
            <a:xfrm flipH="1">
              <a:off x="4311" y="1742"/>
              <a:ext cx="75" cy="39"/>
            </a:xfrm>
            <a:custGeom>
              <a:avLst/>
              <a:gdLst>
                <a:gd name="T0" fmla="*/ 0 w 150"/>
                <a:gd name="T1" fmla="*/ 1 h 77"/>
                <a:gd name="T2" fmla="*/ 1 w 150"/>
                <a:gd name="T3" fmla="*/ 1 h 77"/>
                <a:gd name="T4" fmla="*/ 1 w 150"/>
                <a:gd name="T5" fmla="*/ 1 h 77"/>
                <a:gd name="T6" fmla="*/ 1 w 150"/>
                <a:gd name="T7" fmla="*/ 1 h 77"/>
                <a:gd name="T8" fmla="*/ 1 w 150"/>
                <a:gd name="T9" fmla="*/ 1 h 77"/>
                <a:gd name="T10" fmla="*/ 1 w 150"/>
                <a:gd name="T11" fmla="*/ 1 h 77"/>
                <a:gd name="T12" fmla="*/ 1 w 150"/>
                <a:gd name="T13" fmla="*/ 1 h 77"/>
                <a:gd name="T14" fmla="*/ 1 w 150"/>
                <a:gd name="T15" fmla="*/ 1 h 77"/>
                <a:gd name="T16" fmla="*/ 1 w 150"/>
                <a:gd name="T17" fmla="*/ 1 h 77"/>
                <a:gd name="T18" fmla="*/ 1 w 150"/>
                <a:gd name="T19" fmla="*/ 1 h 77"/>
                <a:gd name="T20" fmla="*/ 1 w 150"/>
                <a:gd name="T21" fmla="*/ 1 h 77"/>
                <a:gd name="T22" fmla="*/ 1 w 150"/>
                <a:gd name="T23" fmla="*/ 1 h 77"/>
                <a:gd name="T24" fmla="*/ 1 w 150"/>
                <a:gd name="T25" fmla="*/ 1 h 77"/>
                <a:gd name="T26" fmla="*/ 1 w 150"/>
                <a:gd name="T27" fmla="*/ 1 h 77"/>
                <a:gd name="T28" fmla="*/ 1 w 150"/>
                <a:gd name="T29" fmla="*/ 1 h 77"/>
                <a:gd name="T30" fmla="*/ 1 w 150"/>
                <a:gd name="T31" fmla="*/ 1 h 77"/>
                <a:gd name="T32" fmla="*/ 1 w 150"/>
                <a:gd name="T33" fmla="*/ 1 h 77"/>
                <a:gd name="T34" fmla="*/ 1 w 150"/>
                <a:gd name="T35" fmla="*/ 1 h 77"/>
                <a:gd name="T36" fmla="*/ 1 w 150"/>
                <a:gd name="T37" fmla="*/ 1 h 77"/>
                <a:gd name="T38" fmla="*/ 1 w 150"/>
                <a:gd name="T39" fmla="*/ 1 h 77"/>
                <a:gd name="T40" fmla="*/ 1 w 150"/>
                <a:gd name="T41" fmla="*/ 1 h 77"/>
                <a:gd name="T42" fmla="*/ 1 w 150"/>
                <a:gd name="T43" fmla="*/ 1 h 77"/>
                <a:gd name="T44" fmla="*/ 1 w 150"/>
                <a:gd name="T45" fmla="*/ 1 h 77"/>
                <a:gd name="T46" fmla="*/ 1 w 150"/>
                <a:gd name="T47" fmla="*/ 1 h 77"/>
                <a:gd name="T48" fmla="*/ 1 w 150"/>
                <a:gd name="T49" fmla="*/ 1 h 77"/>
                <a:gd name="T50" fmla="*/ 1 w 150"/>
                <a:gd name="T51" fmla="*/ 1 h 77"/>
                <a:gd name="T52" fmla="*/ 1 w 150"/>
                <a:gd name="T53" fmla="*/ 1 h 77"/>
                <a:gd name="T54" fmla="*/ 1 w 150"/>
                <a:gd name="T55" fmla="*/ 1 h 77"/>
                <a:gd name="T56" fmla="*/ 1 w 150"/>
                <a:gd name="T57" fmla="*/ 0 h 77"/>
                <a:gd name="T58" fmla="*/ 1 w 150"/>
                <a:gd name="T59" fmla="*/ 0 h 77"/>
                <a:gd name="T60" fmla="*/ 1 w 150"/>
                <a:gd name="T61" fmla="*/ 1 h 77"/>
                <a:gd name="T62" fmla="*/ 0 w 150"/>
                <a:gd name="T63" fmla="*/ 1 h 77"/>
                <a:gd name="T64" fmla="*/ 0 w 150"/>
                <a:gd name="T65" fmla="*/ 1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0"/>
                <a:gd name="T100" fmla="*/ 0 h 77"/>
                <a:gd name="T101" fmla="*/ 150 w 150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0" h="77">
                  <a:moveTo>
                    <a:pt x="0" y="16"/>
                  </a:moveTo>
                  <a:lnTo>
                    <a:pt x="3" y="16"/>
                  </a:lnTo>
                  <a:lnTo>
                    <a:pt x="8" y="16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33" y="17"/>
                  </a:lnTo>
                  <a:lnTo>
                    <a:pt x="42" y="19"/>
                  </a:lnTo>
                  <a:lnTo>
                    <a:pt x="54" y="22"/>
                  </a:lnTo>
                  <a:lnTo>
                    <a:pt x="65" y="23"/>
                  </a:lnTo>
                  <a:lnTo>
                    <a:pt x="76" y="27"/>
                  </a:lnTo>
                  <a:lnTo>
                    <a:pt x="87" y="33"/>
                  </a:lnTo>
                  <a:lnTo>
                    <a:pt x="99" y="38"/>
                  </a:lnTo>
                  <a:lnTo>
                    <a:pt x="109" y="45"/>
                  </a:lnTo>
                  <a:lnTo>
                    <a:pt x="119" y="55"/>
                  </a:lnTo>
                  <a:lnTo>
                    <a:pt x="128" y="64"/>
                  </a:lnTo>
                  <a:lnTo>
                    <a:pt x="137" y="77"/>
                  </a:lnTo>
                  <a:lnTo>
                    <a:pt x="150" y="57"/>
                  </a:lnTo>
                  <a:lnTo>
                    <a:pt x="148" y="53"/>
                  </a:lnTo>
                  <a:lnTo>
                    <a:pt x="140" y="45"/>
                  </a:lnTo>
                  <a:lnTo>
                    <a:pt x="134" y="40"/>
                  </a:lnTo>
                  <a:lnTo>
                    <a:pt x="128" y="34"/>
                  </a:lnTo>
                  <a:lnTo>
                    <a:pt x="121" y="30"/>
                  </a:lnTo>
                  <a:lnTo>
                    <a:pt x="113" y="24"/>
                  </a:lnTo>
                  <a:lnTo>
                    <a:pt x="102" y="19"/>
                  </a:lnTo>
                  <a:lnTo>
                    <a:pt x="91" y="13"/>
                  </a:lnTo>
                  <a:lnTo>
                    <a:pt x="79" y="9"/>
                  </a:lnTo>
                  <a:lnTo>
                    <a:pt x="66" y="4"/>
                  </a:lnTo>
                  <a:lnTo>
                    <a:pt x="50" y="1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1" y="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87"/>
            <p:cNvSpPr>
              <a:spLocks/>
            </p:cNvSpPr>
            <p:nvPr/>
          </p:nvSpPr>
          <p:spPr bwMode="auto">
            <a:xfrm flipH="1">
              <a:off x="4288" y="1851"/>
              <a:ext cx="463" cy="375"/>
            </a:xfrm>
            <a:custGeom>
              <a:avLst/>
              <a:gdLst>
                <a:gd name="T0" fmla="*/ 3 w 925"/>
                <a:gd name="T1" fmla="*/ 2 h 750"/>
                <a:gd name="T2" fmla="*/ 3 w 925"/>
                <a:gd name="T3" fmla="*/ 2 h 750"/>
                <a:gd name="T4" fmla="*/ 3 w 925"/>
                <a:gd name="T5" fmla="*/ 1 h 750"/>
                <a:gd name="T6" fmla="*/ 3 w 925"/>
                <a:gd name="T7" fmla="*/ 2 h 750"/>
                <a:gd name="T8" fmla="*/ 3 w 925"/>
                <a:gd name="T9" fmla="*/ 2 h 750"/>
                <a:gd name="T10" fmla="*/ 3 w 925"/>
                <a:gd name="T11" fmla="*/ 2 h 750"/>
                <a:gd name="T12" fmla="*/ 2 w 925"/>
                <a:gd name="T13" fmla="*/ 2 h 750"/>
                <a:gd name="T14" fmla="*/ 1 w 925"/>
                <a:gd name="T15" fmla="*/ 2 h 750"/>
                <a:gd name="T16" fmla="*/ 1 w 925"/>
                <a:gd name="T17" fmla="*/ 1 h 750"/>
                <a:gd name="T18" fmla="*/ 2 w 925"/>
                <a:gd name="T19" fmla="*/ 1 h 750"/>
                <a:gd name="T20" fmla="*/ 2 w 925"/>
                <a:gd name="T21" fmla="*/ 1 h 750"/>
                <a:gd name="T22" fmla="*/ 2 w 925"/>
                <a:gd name="T23" fmla="*/ 1 h 750"/>
                <a:gd name="T24" fmla="*/ 1 w 925"/>
                <a:gd name="T25" fmla="*/ 1 h 750"/>
                <a:gd name="T26" fmla="*/ 1 w 925"/>
                <a:gd name="T27" fmla="*/ 1 h 750"/>
                <a:gd name="T28" fmla="*/ 1 w 925"/>
                <a:gd name="T29" fmla="*/ 1 h 750"/>
                <a:gd name="T30" fmla="*/ 1 w 925"/>
                <a:gd name="T31" fmla="*/ 1 h 750"/>
                <a:gd name="T32" fmla="*/ 1 w 925"/>
                <a:gd name="T33" fmla="*/ 2 h 750"/>
                <a:gd name="T34" fmla="*/ 1 w 925"/>
                <a:gd name="T35" fmla="*/ 2 h 750"/>
                <a:gd name="T36" fmla="*/ 2 w 925"/>
                <a:gd name="T37" fmla="*/ 3 h 750"/>
                <a:gd name="T38" fmla="*/ 2 w 925"/>
                <a:gd name="T39" fmla="*/ 3 h 750"/>
                <a:gd name="T40" fmla="*/ 2 w 925"/>
                <a:gd name="T41" fmla="*/ 3 h 750"/>
                <a:gd name="T42" fmla="*/ 2 w 925"/>
                <a:gd name="T43" fmla="*/ 3 h 750"/>
                <a:gd name="T44" fmla="*/ 2 w 925"/>
                <a:gd name="T45" fmla="*/ 3 h 750"/>
                <a:gd name="T46" fmla="*/ 2 w 925"/>
                <a:gd name="T47" fmla="*/ 3 h 750"/>
                <a:gd name="T48" fmla="*/ 2 w 925"/>
                <a:gd name="T49" fmla="*/ 3 h 750"/>
                <a:gd name="T50" fmla="*/ 2 w 925"/>
                <a:gd name="T51" fmla="*/ 3 h 750"/>
                <a:gd name="T52" fmla="*/ 2 w 925"/>
                <a:gd name="T53" fmla="*/ 3 h 750"/>
                <a:gd name="T54" fmla="*/ 2 w 925"/>
                <a:gd name="T55" fmla="*/ 3 h 750"/>
                <a:gd name="T56" fmla="*/ 3 w 925"/>
                <a:gd name="T57" fmla="*/ 3 h 750"/>
                <a:gd name="T58" fmla="*/ 3 w 925"/>
                <a:gd name="T59" fmla="*/ 3 h 750"/>
                <a:gd name="T60" fmla="*/ 3 w 925"/>
                <a:gd name="T61" fmla="*/ 3 h 750"/>
                <a:gd name="T62" fmla="*/ 3 w 925"/>
                <a:gd name="T63" fmla="*/ 3 h 750"/>
                <a:gd name="T64" fmla="*/ 3 w 925"/>
                <a:gd name="T65" fmla="*/ 3 h 750"/>
                <a:gd name="T66" fmla="*/ 3 w 925"/>
                <a:gd name="T67" fmla="*/ 3 h 750"/>
                <a:gd name="T68" fmla="*/ 3 w 925"/>
                <a:gd name="T69" fmla="*/ 3 h 750"/>
                <a:gd name="T70" fmla="*/ 3 w 925"/>
                <a:gd name="T71" fmla="*/ 3 h 750"/>
                <a:gd name="T72" fmla="*/ 2 w 925"/>
                <a:gd name="T73" fmla="*/ 3 h 750"/>
                <a:gd name="T74" fmla="*/ 2 w 925"/>
                <a:gd name="T75" fmla="*/ 3 h 750"/>
                <a:gd name="T76" fmla="*/ 3 w 925"/>
                <a:gd name="T77" fmla="*/ 3 h 750"/>
                <a:gd name="T78" fmla="*/ 3 w 925"/>
                <a:gd name="T79" fmla="*/ 3 h 750"/>
                <a:gd name="T80" fmla="*/ 3 w 925"/>
                <a:gd name="T81" fmla="*/ 3 h 750"/>
                <a:gd name="T82" fmla="*/ 3 w 925"/>
                <a:gd name="T83" fmla="*/ 3 h 750"/>
                <a:gd name="T84" fmla="*/ 3 w 925"/>
                <a:gd name="T85" fmla="*/ 3 h 750"/>
                <a:gd name="T86" fmla="*/ 3 w 925"/>
                <a:gd name="T87" fmla="*/ 3 h 750"/>
                <a:gd name="T88" fmla="*/ 4 w 925"/>
                <a:gd name="T89" fmla="*/ 3 h 750"/>
                <a:gd name="T90" fmla="*/ 4 w 925"/>
                <a:gd name="T91" fmla="*/ 3 h 750"/>
                <a:gd name="T92" fmla="*/ 4 w 925"/>
                <a:gd name="T93" fmla="*/ 3 h 750"/>
                <a:gd name="T94" fmla="*/ 4 w 925"/>
                <a:gd name="T95" fmla="*/ 3 h 750"/>
                <a:gd name="T96" fmla="*/ 4 w 925"/>
                <a:gd name="T97" fmla="*/ 3 h 750"/>
                <a:gd name="T98" fmla="*/ 4 w 925"/>
                <a:gd name="T99" fmla="*/ 3 h 750"/>
                <a:gd name="T100" fmla="*/ 4 w 925"/>
                <a:gd name="T101" fmla="*/ 2 h 750"/>
                <a:gd name="T102" fmla="*/ 4 w 925"/>
                <a:gd name="T103" fmla="*/ 2 h 750"/>
                <a:gd name="T104" fmla="*/ 4 w 925"/>
                <a:gd name="T105" fmla="*/ 2 h 750"/>
                <a:gd name="T106" fmla="*/ 4 w 925"/>
                <a:gd name="T107" fmla="*/ 2 h 750"/>
                <a:gd name="T108" fmla="*/ 4 w 925"/>
                <a:gd name="T109" fmla="*/ 2 h 750"/>
                <a:gd name="T110" fmla="*/ 4 w 925"/>
                <a:gd name="T111" fmla="*/ 2 h 750"/>
                <a:gd name="T112" fmla="*/ 4 w 925"/>
                <a:gd name="T113" fmla="*/ 2 h 750"/>
                <a:gd name="T114" fmla="*/ 4 w 925"/>
                <a:gd name="T115" fmla="*/ 2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25"/>
                <a:gd name="T175" fmla="*/ 0 h 750"/>
                <a:gd name="T176" fmla="*/ 925 w 925"/>
                <a:gd name="T177" fmla="*/ 750 h 75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25" h="750">
                  <a:moveTo>
                    <a:pt x="783" y="423"/>
                  </a:moveTo>
                  <a:lnTo>
                    <a:pt x="691" y="458"/>
                  </a:lnTo>
                  <a:lnTo>
                    <a:pt x="606" y="421"/>
                  </a:lnTo>
                  <a:lnTo>
                    <a:pt x="607" y="418"/>
                  </a:lnTo>
                  <a:lnTo>
                    <a:pt x="613" y="416"/>
                  </a:lnTo>
                  <a:lnTo>
                    <a:pt x="621" y="411"/>
                  </a:lnTo>
                  <a:lnTo>
                    <a:pt x="632" y="405"/>
                  </a:lnTo>
                  <a:lnTo>
                    <a:pt x="643" y="396"/>
                  </a:lnTo>
                  <a:lnTo>
                    <a:pt x="659" y="387"/>
                  </a:lnTo>
                  <a:lnTo>
                    <a:pt x="672" y="376"/>
                  </a:lnTo>
                  <a:lnTo>
                    <a:pt x="689" y="365"/>
                  </a:lnTo>
                  <a:lnTo>
                    <a:pt x="703" y="351"/>
                  </a:lnTo>
                  <a:lnTo>
                    <a:pt x="717" y="338"/>
                  </a:lnTo>
                  <a:lnTo>
                    <a:pt x="730" y="321"/>
                  </a:lnTo>
                  <a:lnTo>
                    <a:pt x="741" y="304"/>
                  </a:lnTo>
                  <a:lnTo>
                    <a:pt x="751" y="286"/>
                  </a:lnTo>
                  <a:lnTo>
                    <a:pt x="756" y="267"/>
                  </a:lnTo>
                  <a:lnTo>
                    <a:pt x="758" y="247"/>
                  </a:lnTo>
                  <a:lnTo>
                    <a:pt x="757" y="226"/>
                  </a:lnTo>
                  <a:lnTo>
                    <a:pt x="726" y="235"/>
                  </a:lnTo>
                  <a:lnTo>
                    <a:pt x="727" y="238"/>
                  </a:lnTo>
                  <a:lnTo>
                    <a:pt x="727" y="244"/>
                  </a:lnTo>
                  <a:lnTo>
                    <a:pt x="728" y="251"/>
                  </a:lnTo>
                  <a:lnTo>
                    <a:pt x="727" y="259"/>
                  </a:lnTo>
                  <a:lnTo>
                    <a:pt x="726" y="270"/>
                  </a:lnTo>
                  <a:lnTo>
                    <a:pt x="722" y="281"/>
                  </a:lnTo>
                  <a:lnTo>
                    <a:pt x="718" y="296"/>
                  </a:lnTo>
                  <a:lnTo>
                    <a:pt x="711" y="308"/>
                  </a:lnTo>
                  <a:lnTo>
                    <a:pt x="702" y="323"/>
                  </a:lnTo>
                  <a:lnTo>
                    <a:pt x="689" y="338"/>
                  </a:lnTo>
                  <a:lnTo>
                    <a:pt x="673" y="352"/>
                  </a:lnTo>
                  <a:lnTo>
                    <a:pt x="653" y="366"/>
                  </a:lnTo>
                  <a:lnTo>
                    <a:pt x="630" y="381"/>
                  </a:lnTo>
                  <a:lnTo>
                    <a:pt x="601" y="394"/>
                  </a:lnTo>
                  <a:lnTo>
                    <a:pt x="569" y="408"/>
                  </a:lnTo>
                  <a:lnTo>
                    <a:pt x="535" y="400"/>
                  </a:lnTo>
                  <a:lnTo>
                    <a:pt x="627" y="308"/>
                  </a:lnTo>
                  <a:lnTo>
                    <a:pt x="612" y="292"/>
                  </a:lnTo>
                  <a:lnTo>
                    <a:pt x="609" y="293"/>
                  </a:lnTo>
                  <a:lnTo>
                    <a:pt x="604" y="298"/>
                  </a:lnTo>
                  <a:lnTo>
                    <a:pt x="596" y="306"/>
                  </a:lnTo>
                  <a:lnTo>
                    <a:pt x="585" y="317"/>
                  </a:lnTo>
                  <a:lnTo>
                    <a:pt x="570" y="328"/>
                  </a:lnTo>
                  <a:lnTo>
                    <a:pt x="553" y="342"/>
                  </a:lnTo>
                  <a:lnTo>
                    <a:pt x="533" y="358"/>
                  </a:lnTo>
                  <a:lnTo>
                    <a:pt x="512" y="373"/>
                  </a:lnTo>
                  <a:lnTo>
                    <a:pt x="486" y="387"/>
                  </a:lnTo>
                  <a:lnTo>
                    <a:pt x="460" y="403"/>
                  </a:lnTo>
                  <a:lnTo>
                    <a:pt x="431" y="416"/>
                  </a:lnTo>
                  <a:lnTo>
                    <a:pt x="401" y="429"/>
                  </a:lnTo>
                  <a:lnTo>
                    <a:pt x="369" y="439"/>
                  </a:lnTo>
                  <a:lnTo>
                    <a:pt x="336" y="447"/>
                  </a:lnTo>
                  <a:lnTo>
                    <a:pt x="302" y="453"/>
                  </a:lnTo>
                  <a:lnTo>
                    <a:pt x="266" y="455"/>
                  </a:lnTo>
                  <a:lnTo>
                    <a:pt x="96" y="318"/>
                  </a:lnTo>
                  <a:lnTo>
                    <a:pt x="98" y="316"/>
                  </a:lnTo>
                  <a:lnTo>
                    <a:pt x="105" y="312"/>
                  </a:lnTo>
                  <a:lnTo>
                    <a:pt x="115" y="306"/>
                  </a:lnTo>
                  <a:lnTo>
                    <a:pt x="129" y="298"/>
                  </a:lnTo>
                  <a:lnTo>
                    <a:pt x="146" y="286"/>
                  </a:lnTo>
                  <a:lnTo>
                    <a:pt x="164" y="274"/>
                  </a:lnTo>
                  <a:lnTo>
                    <a:pt x="182" y="258"/>
                  </a:lnTo>
                  <a:lnTo>
                    <a:pt x="203" y="243"/>
                  </a:lnTo>
                  <a:lnTo>
                    <a:pt x="220" y="223"/>
                  </a:lnTo>
                  <a:lnTo>
                    <a:pt x="238" y="201"/>
                  </a:lnTo>
                  <a:lnTo>
                    <a:pt x="253" y="177"/>
                  </a:lnTo>
                  <a:lnTo>
                    <a:pt x="267" y="153"/>
                  </a:lnTo>
                  <a:lnTo>
                    <a:pt x="276" y="126"/>
                  </a:lnTo>
                  <a:lnTo>
                    <a:pt x="283" y="98"/>
                  </a:lnTo>
                  <a:lnTo>
                    <a:pt x="284" y="68"/>
                  </a:lnTo>
                  <a:lnTo>
                    <a:pt x="280" y="37"/>
                  </a:lnTo>
                  <a:lnTo>
                    <a:pt x="381" y="32"/>
                  </a:lnTo>
                  <a:lnTo>
                    <a:pt x="379" y="29"/>
                  </a:lnTo>
                  <a:lnTo>
                    <a:pt x="375" y="24"/>
                  </a:lnTo>
                  <a:lnTo>
                    <a:pt x="369" y="19"/>
                  </a:lnTo>
                  <a:lnTo>
                    <a:pt x="365" y="16"/>
                  </a:lnTo>
                  <a:lnTo>
                    <a:pt x="358" y="13"/>
                  </a:lnTo>
                  <a:lnTo>
                    <a:pt x="353" y="9"/>
                  </a:lnTo>
                  <a:lnTo>
                    <a:pt x="342" y="5"/>
                  </a:lnTo>
                  <a:lnTo>
                    <a:pt x="332" y="3"/>
                  </a:lnTo>
                  <a:lnTo>
                    <a:pt x="319" y="0"/>
                  </a:lnTo>
                  <a:lnTo>
                    <a:pt x="307" y="0"/>
                  </a:lnTo>
                  <a:lnTo>
                    <a:pt x="292" y="0"/>
                  </a:lnTo>
                  <a:lnTo>
                    <a:pt x="275" y="3"/>
                  </a:lnTo>
                  <a:lnTo>
                    <a:pt x="258" y="6"/>
                  </a:lnTo>
                  <a:lnTo>
                    <a:pt x="238" y="14"/>
                  </a:lnTo>
                  <a:lnTo>
                    <a:pt x="215" y="19"/>
                  </a:lnTo>
                  <a:lnTo>
                    <a:pt x="197" y="26"/>
                  </a:lnTo>
                  <a:lnTo>
                    <a:pt x="179" y="32"/>
                  </a:lnTo>
                  <a:lnTo>
                    <a:pt x="162" y="39"/>
                  </a:lnTo>
                  <a:lnTo>
                    <a:pt x="147" y="47"/>
                  </a:lnTo>
                  <a:lnTo>
                    <a:pt x="134" y="54"/>
                  </a:lnTo>
                  <a:lnTo>
                    <a:pt x="122" y="60"/>
                  </a:lnTo>
                  <a:lnTo>
                    <a:pt x="112" y="68"/>
                  </a:lnTo>
                  <a:lnTo>
                    <a:pt x="101" y="72"/>
                  </a:lnTo>
                  <a:lnTo>
                    <a:pt x="92" y="79"/>
                  </a:lnTo>
                  <a:lnTo>
                    <a:pt x="85" y="84"/>
                  </a:lnTo>
                  <a:lnTo>
                    <a:pt x="80" y="89"/>
                  </a:lnTo>
                  <a:lnTo>
                    <a:pt x="72" y="96"/>
                  </a:lnTo>
                  <a:lnTo>
                    <a:pt x="70" y="98"/>
                  </a:lnTo>
                  <a:lnTo>
                    <a:pt x="67" y="98"/>
                  </a:lnTo>
                  <a:lnTo>
                    <a:pt x="65" y="102"/>
                  </a:lnTo>
                  <a:lnTo>
                    <a:pt x="59" y="107"/>
                  </a:lnTo>
                  <a:lnTo>
                    <a:pt x="54" y="117"/>
                  </a:lnTo>
                  <a:lnTo>
                    <a:pt x="45" y="125"/>
                  </a:lnTo>
                  <a:lnTo>
                    <a:pt x="39" y="139"/>
                  </a:lnTo>
                  <a:lnTo>
                    <a:pt x="31" y="153"/>
                  </a:lnTo>
                  <a:lnTo>
                    <a:pt x="23" y="170"/>
                  </a:lnTo>
                  <a:lnTo>
                    <a:pt x="15" y="187"/>
                  </a:lnTo>
                  <a:lnTo>
                    <a:pt x="10" y="208"/>
                  </a:lnTo>
                  <a:lnTo>
                    <a:pt x="4" y="230"/>
                  </a:lnTo>
                  <a:lnTo>
                    <a:pt x="2" y="256"/>
                  </a:lnTo>
                  <a:lnTo>
                    <a:pt x="0" y="280"/>
                  </a:lnTo>
                  <a:lnTo>
                    <a:pt x="2" y="309"/>
                  </a:lnTo>
                  <a:lnTo>
                    <a:pt x="7" y="339"/>
                  </a:lnTo>
                  <a:lnTo>
                    <a:pt x="14" y="370"/>
                  </a:lnTo>
                  <a:lnTo>
                    <a:pt x="15" y="373"/>
                  </a:lnTo>
                  <a:lnTo>
                    <a:pt x="18" y="377"/>
                  </a:lnTo>
                  <a:lnTo>
                    <a:pt x="21" y="385"/>
                  </a:lnTo>
                  <a:lnTo>
                    <a:pt x="23" y="393"/>
                  </a:lnTo>
                  <a:lnTo>
                    <a:pt x="30" y="402"/>
                  </a:lnTo>
                  <a:lnTo>
                    <a:pt x="34" y="412"/>
                  </a:lnTo>
                  <a:lnTo>
                    <a:pt x="43" y="424"/>
                  </a:lnTo>
                  <a:lnTo>
                    <a:pt x="49" y="435"/>
                  </a:lnTo>
                  <a:lnTo>
                    <a:pt x="57" y="447"/>
                  </a:lnTo>
                  <a:lnTo>
                    <a:pt x="66" y="459"/>
                  </a:lnTo>
                  <a:lnTo>
                    <a:pt x="77" y="473"/>
                  </a:lnTo>
                  <a:lnTo>
                    <a:pt x="87" y="484"/>
                  </a:lnTo>
                  <a:lnTo>
                    <a:pt x="99" y="495"/>
                  </a:lnTo>
                  <a:lnTo>
                    <a:pt x="112" y="505"/>
                  </a:lnTo>
                  <a:lnTo>
                    <a:pt x="126" y="515"/>
                  </a:lnTo>
                  <a:lnTo>
                    <a:pt x="321" y="596"/>
                  </a:lnTo>
                  <a:lnTo>
                    <a:pt x="322" y="599"/>
                  </a:lnTo>
                  <a:lnTo>
                    <a:pt x="326" y="606"/>
                  </a:lnTo>
                  <a:lnTo>
                    <a:pt x="328" y="612"/>
                  </a:lnTo>
                  <a:lnTo>
                    <a:pt x="330" y="617"/>
                  </a:lnTo>
                  <a:lnTo>
                    <a:pt x="335" y="624"/>
                  </a:lnTo>
                  <a:lnTo>
                    <a:pt x="340" y="631"/>
                  </a:lnTo>
                  <a:lnTo>
                    <a:pt x="344" y="637"/>
                  </a:lnTo>
                  <a:lnTo>
                    <a:pt x="350" y="644"/>
                  </a:lnTo>
                  <a:lnTo>
                    <a:pt x="356" y="651"/>
                  </a:lnTo>
                  <a:lnTo>
                    <a:pt x="363" y="656"/>
                  </a:lnTo>
                  <a:lnTo>
                    <a:pt x="368" y="660"/>
                  </a:lnTo>
                  <a:lnTo>
                    <a:pt x="375" y="664"/>
                  </a:lnTo>
                  <a:lnTo>
                    <a:pt x="381" y="667"/>
                  </a:lnTo>
                  <a:lnTo>
                    <a:pt x="389" y="670"/>
                  </a:lnTo>
                  <a:lnTo>
                    <a:pt x="390" y="673"/>
                  </a:lnTo>
                  <a:lnTo>
                    <a:pt x="396" y="681"/>
                  </a:lnTo>
                  <a:lnTo>
                    <a:pt x="398" y="687"/>
                  </a:lnTo>
                  <a:lnTo>
                    <a:pt x="402" y="694"/>
                  </a:lnTo>
                  <a:lnTo>
                    <a:pt x="407" y="700"/>
                  </a:lnTo>
                  <a:lnTo>
                    <a:pt x="412" y="709"/>
                  </a:lnTo>
                  <a:lnTo>
                    <a:pt x="417" y="715"/>
                  </a:lnTo>
                  <a:lnTo>
                    <a:pt x="421" y="721"/>
                  </a:lnTo>
                  <a:lnTo>
                    <a:pt x="427" y="728"/>
                  </a:lnTo>
                  <a:lnTo>
                    <a:pt x="432" y="735"/>
                  </a:lnTo>
                  <a:lnTo>
                    <a:pt x="437" y="740"/>
                  </a:lnTo>
                  <a:lnTo>
                    <a:pt x="442" y="744"/>
                  </a:lnTo>
                  <a:lnTo>
                    <a:pt x="445" y="747"/>
                  </a:lnTo>
                  <a:lnTo>
                    <a:pt x="451" y="750"/>
                  </a:lnTo>
                  <a:lnTo>
                    <a:pt x="456" y="750"/>
                  </a:lnTo>
                  <a:lnTo>
                    <a:pt x="463" y="750"/>
                  </a:lnTo>
                  <a:lnTo>
                    <a:pt x="468" y="749"/>
                  </a:lnTo>
                  <a:lnTo>
                    <a:pt x="471" y="747"/>
                  </a:lnTo>
                  <a:lnTo>
                    <a:pt x="473" y="743"/>
                  </a:lnTo>
                  <a:lnTo>
                    <a:pt x="474" y="738"/>
                  </a:lnTo>
                  <a:lnTo>
                    <a:pt x="473" y="731"/>
                  </a:lnTo>
                  <a:lnTo>
                    <a:pt x="471" y="723"/>
                  </a:lnTo>
                  <a:lnTo>
                    <a:pt x="469" y="718"/>
                  </a:lnTo>
                  <a:lnTo>
                    <a:pt x="468" y="712"/>
                  </a:lnTo>
                  <a:lnTo>
                    <a:pt x="465" y="707"/>
                  </a:lnTo>
                  <a:lnTo>
                    <a:pt x="463" y="701"/>
                  </a:lnTo>
                  <a:lnTo>
                    <a:pt x="460" y="695"/>
                  </a:lnTo>
                  <a:lnTo>
                    <a:pt x="458" y="688"/>
                  </a:lnTo>
                  <a:lnTo>
                    <a:pt x="455" y="683"/>
                  </a:lnTo>
                  <a:lnTo>
                    <a:pt x="454" y="676"/>
                  </a:lnTo>
                  <a:lnTo>
                    <a:pt x="451" y="670"/>
                  </a:lnTo>
                  <a:lnTo>
                    <a:pt x="449" y="664"/>
                  </a:lnTo>
                  <a:lnTo>
                    <a:pt x="447" y="659"/>
                  </a:lnTo>
                  <a:lnTo>
                    <a:pt x="445" y="656"/>
                  </a:lnTo>
                  <a:lnTo>
                    <a:pt x="443" y="651"/>
                  </a:lnTo>
                  <a:lnTo>
                    <a:pt x="443" y="648"/>
                  </a:lnTo>
                  <a:lnTo>
                    <a:pt x="443" y="646"/>
                  </a:lnTo>
                  <a:lnTo>
                    <a:pt x="444" y="645"/>
                  </a:lnTo>
                  <a:lnTo>
                    <a:pt x="447" y="643"/>
                  </a:lnTo>
                  <a:lnTo>
                    <a:pt x="453" y="645"/>
                  </a:lnTo>
                  <a:lnTo>
                    <a:pt x="454" y="645"/>
                  </a:lnTo>
                  <a:lnTo>
                    <a:pt x="456" y="649"/>
                  </a:lnTo>
                  <a:lnTo>
                    <a:pt x="460" y="653"/>
                  </a:lnTo>
                  <a:lnTo>
                    <a:pt x="464" y="660"/>
                  </a:lnTo>
                  <a:lnTo>
                    <a:pt x="468" y="666"/>
                  </a:lnTo>
                  <a:lnTo>
                    <a:pt x="472" y="674"/>
                  </a:lnTo>
                  <a:lnTo>
                    <a:pt x="479" y="683"/>
                  </a:lnTo>
                  <a:lnTo>
                    <a:pt x="484" y="691"/>
                  </a:lnTo>
                  <a:lnTo>
                    <a:pt x="490" y="698"/>
                  </a:lnTo>
                  <a:lnTo>
                    <a:pt x="495" y="707"/>
                  </a:lnTo>
                  <a:lnTo>
                    <a:pt x="501" y="712"/>
                  </a:lnTo>
                  <a:lnTo>
                    <a:pt x="508" y="720"/>
                  </a:lnTo>
                  <a:lnTo>
                    <a:pt x="514" y="723"/>
                  </a:lnTo>
                  <a:lnTo>
                    <a:pt x="522" y="727"/>
                  </a:lnTo>
                  <a:lnTo>
                    <a:pt x="527" y="729"/>
                  </a:lnTo>
                  <a:lnTo>
                    <a:pt x="535" y="729"/>
                  </a:lnTo>
                  <a:lnTo>
                    <a:pt x="538" y="725"/>
                  </a:lnTo>
                  <a:lnTo>
                    <a:pt x="542" y="720"/>
                  </a:lnTo>
                  <a:lnTo>
                    <a:pt x="543" y="712"/>
                  </a:lnTo>
                  <a:lnTo>
                    <a:pt x="544" y="706"/>
                  </a:lnTo>
                  <a:lnTo>
                    <a:pt x="542" y="697"/>
                  </a:lnTo>
                  <a:lnTo>
                    <a:pt x="541" y="688"/>
                  </a:lnTo>
                  <a:lnTo>
                    <a:pt x="537" y="679"/>
                  </a:lnTo>
                  <a:lnTo>
                    <a:pt x="535" y="672"/>
                  </a:lnTo>
                  <a:lnTo>
                    <a:pt x="531" y="663"/>
                  </a:lnTo>
                  <a:lnTo>
                    <a:pt x="526" y="653"/>
                  </a:lnTo>
                  <a:lnTo>
                    <a:pt x="523" y="645"/>
                  </a:lnTo>
                  <a:lnTo>
                    <a:pt x="520" y="639"/>
                  </a:lnTo>
                  <a:lnTo>
                    <a:pt x="516" y="632"/>
                  </a:lnTo>
                  <a:lnTo>
                    <a:pt x="514" y="628"/>
                  </a:lnTo>
                  <a:lnTo>
                    <a:pt x="513" y="625"/>
                  </a:lnTo>
                  <a:lnTo>
                    <a:pt x="514" y="625"/>
                  </a:lnTo>
                  <a:lnTo>
                    <a:pt x="520" y="630"/>
                  </a:lnTo>
                  <a:lnTo>
                    <a:pt x="527" y="633"/>
                  </a:lnTo>
                  <a:lnTo>
                    <a:pt x="537" y="639"/>
                  </a:lnTo>
                  <a:lnTo>
                    <a:pt x="546" y="645"/>
                  </a:lnTo>
                  <a:lnTo>
                    <a:pt x="556" y="652"/>
                  </a:lnTo>
                  <a:lnTo>
                    <a:pt x="564" y="657"/>
                  </a:lnTo>
                  <a:lnTo>
                    <a:pt x="569" y="663"/>
                  </a:lnTo>
                  <a:lnTo>
                    <a:pt x="571" y="666"/>
                  </a:lnTo>
                  <a:lnTo>
                    <a:pt x="578" y="670"/>
                  </a:lnTo>
                  <a:lnTo>
                    <a:pt x="585" y="674"/>
                  </a:lnTo>
                  <a:lnTo>
                    <a:pt x="592" y="676"/>
                  </a:lnTo>
                  <a:lnTo>
                    <a:pt x="600" y="677"/>
                  </a:lnTo>
                  <a:lnTo>
                    <a:pt x="607" y="678"/>
                  </a:lnTo>
                  <a:lnTo>
                    <a:pt x="612" y="677"/>
                  </a:lnTo>
                  <a:lnTo>
                    <a:pt x="617" y="676"/>
                  </a:lnTo>
                  <a:lnTo>
                    <a:pt x="617" y="674"/>
                  </a:lnTo>
                  <a:lnTo>
                    <a:pt x="617" y="669"/>
                  </a:lnTo>
                  <a:lnTo>
                    <a:pt x="615" y="663"/>
                  </a:lnTo>
                  <a:lnTo>
                    <a:pt x="612" y="658"/>
                  </a:lnTo>
                  <a:lnTo>
                    <a:pt x="607" y="649"/>
                  </a:lnTo>
                  <a:lnTo>
                    <a:pt x="604" y="641"/>
                  </a:lnTo>
                  <a:lnTo>
                    <a:pt x="597" y="631"/>
                  </a:lnTo>
                  <a:lnTo>
                    <a:pt x="592" y="622"/>
                  </a:lnTo>
                  <a:lnTo>
                    <a:pt x="585" y="611"/>
                  </a:lnTo>
                  <a:lnTo>
                    <a:pt x="578" y="602"/>
                  </a:lnTo>
                  <a:lnTo>
                    <a:pt x="570" y="592"/>
                  </a:lnTo>
                  <a:lnTo>
                    <a:pt x="564" y="582"/>
                  </a:lnTo>
                  <a:lnTo>
                    <a:pt x="557" y="573"/>
                  </a:lnTo>
                  <a:lnTo>
                    <a:pt x="550" y="566"/>
                  </a:lnTo>
                  <a:lnTo>
                    <a:pt x="545" y="560"/>
                  </a:lnTo>
                  <a:lnTo>
                    <a:pt x="539" y="557"/>
                  </a:lnTo>
                  <a:lnTo>
                    <a:pt x="534" y="551"/>
                  </a:lnTo>
                  <a:lnTo>
                    <a:pt x="527" y="549"/>
                  </a:lnTo>
                  <a:lnTo>
                    <a:pt x="523" y="547"/>
                  </a:lnTo>
                  <a:lnTo>
                    <a:pt x="518" y="547"/>
                  </a:lnTo>
                  <a:lnTo>
                    <a:pt x="511" y="547"/>
                  </a:lnTo>
                  <a:lnTo>
                    <a:pt x="505" y="551"/>
                  </a:lnTo>
                  <a:lnTo>
                    <a:pt x="501" y="555"/>
                  </a:lnTo>
                  <a:lnTo>
                    <a:pt x="497" y="560"/>
                  </a:lnTo>
                  <a:lnTo>
                    <a:pt x="496" y="563"/>
                  </a:lnTo>
                  <a:lnTo>
                    <a:pt x="496" y="565"/>
                  </a:lnTo>
                  <a:lnTo>
                    <a:pt x="484" y="571"/>
                  </a:lnTo>
                  <a:lnTo>
                    <a:pt x="481" y="566"/>
                  </a:lnTo>
                  <a:lnTo>
                    <a:pt x="474" y="559"/>
                  </a:lnTo>
                  <a:lnTo>
                    <a:pt x="469" y="554"/>
                  </a:lnTo>
                  <a:lnTo>
                    <a:pt x="464" y="551"/>
                  </a:lnTo>
                  <a:lnTo>
                    <a:pt x="459" y="549"/>
                  </a:lnTo>
                  <a:lnTo>
                    <a:pt x="454" y="550"/>
                  </a:lnTo>
                  <a:lnTo>
                    <a:pt x="443" y="555"/>
                  </a:lnTo>
                  <a:lnTo>
                    <a:pt x="438" y="564"/>
                  </a:lnTo>
                  <a:lnTo>
                    <a:pt x="433" y="571"/>
                  </a:lnTo>
                  <a:lnTo>
                    <a:pt x="432" y="575"/>
                  </a:lnTo>
                  <a:lnTo>
                    <a:pt x="358" y="524"/>
                  </a:lnTo>
                  <a:lnTo>
                    <a:pt x="451" y="497"/>
                  </a:lnTo>
                  <a:lnTo>
                    <a:pt x="625" y="522"/>
                  </a:lnTo>
                  <a:lnTo>
                    <a:pt x="623" y="522"/>
                  </a:lnTo>
                  <a:lnTo>
                    <a:pt x="622" y="526"/>
                  </a:lnTo>
                  <a:lnTo>
                    <a:pt x="621" y="530"/>
                  </a:lnTo>
                  <a:lnTo>
                    <a:pt x="620" y="536"/>
                  </a:lnTo>
                  <a:lnTo>
                    <a:pt x="619" y="541"/>
                  </a:lnTo>
                  <a:lnTo>
                    <a:pt x="618" y="547"/>
                  </a:lnTo>
                  <a:lnTo>
                    <a:pt x="618" y="551"/>
                  </a:lnTo>
                  <a:lnTo>
                    <a:pt x="619" y="557"/>
                  </a:lnTo>
                  <a:lnTo>
                    <a:pt x="621" y="560"/>
                  </a:lnTo>
                  <a:lnTo>
                    <a:pt x="627" y="569"/>
                  </a:lnTo>
                  <a:lnTo>
                    <a:pt x="636" y="576"/>
                  </a:lnTo>
                  <a:lnTo>
                    <a:pt x="646" y="586"/>
                  </a:lnTo>
                  <a:lnTo>
                    <a:pt x="654" y="594"/>
                  </a:lnTo>
                  <a:lnTo>
                    <a:pt x="664" y="603"/>
                  </a:lnTo>
                  <a:lnTo>
                    <a:pt x="672" y="609"/>
                  </a:lnTo>
                  <a:lnTo>
                    <a:pt x="681" y="614"/>
                  </a:lnTo>
                  <a:lnTo>
                    <a:pt x="685" y="614"/>
                  </a:lnTo>
                  <a:lnTo>
                    <a:pt x="692" y="614"/>
                  </a:lnTo>
                  <a:lnTo>
                    <a:pt x="696" y="611"/>
                  </a:lnTo>
                  <a:lnTo>
                    <a:pt x="701" y="607"/>
                  </a:lnTo>
                  <a:lnTo>
                    <a:pt x="700" y="601"/>
                  </a:lnTo>
                  <a:lnTo>
                    <a:pt x="695" y="592"/>
                  </a:lnTo>
                  <a:lnTo>
                    <a:pt x="692" y="585"/>
                  </a:lnTo>
                  <a:lnTo>
                    <a:pt x="686" y="581"/>
                  </a:lnTo>
                  <a:lnTo>
                    <a:pt x="680" y="573"/>
                  </a:lnTo>
                  <a:lnTo>
                    <a:pt x="672" y="566"/>
                  </a:lnTo>
                  <a:lnTo>
                    <a:pt x="695" y="550"/>
                  </a:lnTo>
                  <a:lnTo>
                    <a:pt x="699" y="551"/>
                  </a:lnTo>
                  <a:lnTo>
                    <a:pt x="703" y="553"/>
                  </a:lnTo>
                  <a:lnTo>
                    <a:pt x="709" y="557"/>
                  </a:lnTo>
                  <a:lnTo>
                    <a:pt x="715" y="559"/>
                  </a:lnTo>
                  <a:lnTo>
                    <a:pt x="723" y="563"/>
                  </a:lnTo>
                  <a:lnTo>
                    <a:pt x="732" y="568"/>
                  </a:lnTo>
                  <a:lnTo>
                    <a:pt x="741" y="572"/>
                  </a:lnTo>
                  <a:lnTo>
                    <a:pt x="749" y="576"/>
                  </a:lnTo>
                  <a:lnTo>
                    <a:pt x="758" y="581"/>
                  </a:lnTo>
                  <a:lnTo>
                    <a:pt x="766" y="584"/>
                  </a:lnTo>
                  <a:lnTo>
                    <a:pt x="775" y="589"/>
                  </a:lnTo>
                  <a:lnTo>
                    <a:pt x="782" y="592"/>
                  </a:lnTo>
                  <a:lnTo>
                    <a:pt x="788" y="594"/>
                  </a:lnTo>
                  <a:lnTo>
                    <a:pt x="794" y="596"/>
                  </a:lnTo>
                  <a:lnTo>
                    <a:pt x="798" y="599"/>
                  </a:lnTo>
                  <a:lnTo>
                    <a:pt x="804" y="599"/>
                  </a:lnTo>
                  <a:lnTo>
                    <a:pt x="810" y="597"/>
                  </a:lnTo>
                  <a:lnTo>
                    <a:pt x="814" y="594"/>
                  </a:lnTo>
                  <a:lnTo>
                    <a:pt x="818" y="593"/>
                  </a:lnTo>
                  <a:lnTo>
                    <a:pt x="822" y="584"/>
                  </a:lnTo>
                  <a:lnTo>
                    <a:pt x="826" y="580"/>
                  </a:lnTo>
                  <a:lnTo>
                    <a:pt x="822" y="574"/>
                  </a:lnTo>
                  <a:lnTo>
                    <a:pt x="816" y="569"/>
                  </a:lnTo>
                  <a:lnTo>
                    <a:pt x="810" y="563"/>
                  </a:lnTo>
                  <a:lnTo>
                    <a:pt x="806" y="560"/>
                  </a:lnTo>
                  <a:lnTo>
                    <a:pt x="800" y="555"/>
                  </a:lnTo>
                  <a:lnTo>
                    <a:pt x="796" y="552"/>
                  </a:lnTo>
                  <a:lnTo>
                    <a:pt x="789" y="547"/>
                  </a:lnTo>
                  <a:lnTo>
                    <a:pt x="784" y="543"/>
                  </a:lnTo>
                  <a:lnTo>
                    <a:pt x="778" y="539"/>
                  </a:lnTo>
                  <a:lnTo>
                    <a:pt x="775" y="536"/>
                  </a:lnTo>
                  <a:lnTo>
                    <a:pt x="767" y="531"/>
                  </a:lnTo>
                  <a:lnTo>
                    <a:pt x="765" y="530"/>
                  </a:lnTo>
                  <a:lnTo>
                    <a:pt x="768" y="530"/>
                  </a:lnTo>
                  <a:lnTo>
                    <a:pt x="772" y="531"/>
                  </a:lnTo>
                  <a:lnTo>
                    <a:pt x="777" y="533"/>
                  </a:lnTo>
                  <a:lnTo>
                    <a:pt x="783" y="536"/>
                  </a:lnTo>
                  <a:lnTo>
                    <a:pt x="789" y="537"/>
                  </a:lnTo>
                  <a:lnTo>
                    <a:pt x="797" y="540"/>
                  </a:lnTo>
                  <a:lnTo>
                    <a:pt x="806" y="543"/>
                  </a:lnTo>
                  <a:lnTo>
                    <a:pt x="814" y="545"/>
                  </a:lnTo>
                  <a:lnTo>
                    <a:pt x="821" y="547"/>
                  </a:lnTo>
                  <a:lnTo>
                    <a:pt x="829" y="549"/>
                  </a:lnTo>
                  <a:lnTo>
                    <a:pt x="837" y="551"/>
                  </a:lnTo>
                  <a:lnTo>
                    <a:pt x="843" y="552"/>
                  </a:lnTo>
                  <a:lnTo>
                    <a:pt x="850" y="554"/>
                  </a:lnTo>
                  <a:lnTo>
                    <a:pt x="856" y="555"/>
                  </a:lnTo>
                  <a:lnTo>
                    <a:pt x="859" y="557"/>
                  </a:lnTo>
                  <a:lnTo>
                    <a:pt x="869" y="552"/>
                  </a:lnTo>
                  <a:lnTo>
                    <a:pt x="878" y="544"/>
                  </a:lnTo>
                  <a:lnTo>
                    <a:pt x="882" y="534"/>
                  </a:lnTo>
                  <a:lnTo>
                    <a:pt x="884" y="528"/>
                  </a:lnTo>
                  <a:lnTo>
                    <a:pt x="881" y="524"/>
                  </a:lnTo>
                  <a:lnTo>
                    <a:pt x="879" y="523"/>
                  </a:lnTo>
                  <a:lnTo>
                    <a:pt x="874" y="520"/>
                  </a:lnTo>
                  <a:lnTo>
                    <a:pt x="869" y="517"/>
                  </a:lnTo>
                  <a:lnTo>
                    <a:pt x="862" y="512"/>
                  </a:lnTo>
                  <a:lnTo>
                    <a:pt x="856" y="509"/>
                  </a:lnTo>
                  <a:lnTo>
                    <a:pt x="848" y="503"/>
                  </a:lnTo>
                  <a:lnTo>
                    <a:pt x="841" y="500"/>
                  </a:lnTo>
                  <a:lnTo>
                    <a:pt x="832" y="496"/>
                  </a:lnTo>
                  <a:lnTo>
                    <a:pt x="825" y="491"/>
                  </a:lnTo>
                  <a:lnTo>
                    <a:pt x="818" y="488"/>
                  </a:lnTo>
                  <a:lnTo>
                    <a:pt x="812" y="485"/>
                  </a:lnTo>
                  <a:lnTo>
                    <a:pt x="807" y="481"/>
                  </a:lnTo>
                  <a:lnTo>
                    <a:pt x="804" y="479"/>
                  </a:lnTo>
                  <a:lnTo>
                    <a:pt x="800" y="478"/>
                  </a:lnTo>
                  <a:lnTo>
                    <a:pt x="816" y="471"/>
                  </a:lnTo>
                  <a:lnTo>
                    <a:pt x="820" y="474"/>
                  </a:lnTo>
                  <a:lnTo>
                    <a:pt x="824" y="476"/>
                  </a:lnTo>
                  <a:lnTo>
                    <a:pt x="831" y="479"/>
                  </a:lnTo>
                  <a:lnTo>
                    <a:pt x="837" y="482"/>
                  </a:lnTo>
                  <a:lnTo>
                    <a:pt x="846" y="488"/>
                  </a:lnTo>
                  <a:lnTo>
                    <a:pt x="856" y="490"/>
                  </a:lnTo>
                  <a:lnTo>
                    <a:pt x="866" y="496"/>
                  </a:lnTo>
                  <a:lnTo>
                    <a:pt x="874" y="499"/>
                  </a:lnTo>
                  <a:lnTo>
                    <a:pt x="883" y="502"/>
                  </a:lnTo>
                  <a:lnTo>
                    <a:pt x="892" y="505"/>
                  </a:lnTo>
                  <a:lnTo>
                    <a:pt x="901" y="508"/>
                  </a:lnTo>
                  <a:lnTo>
                    <a:pt x="908" y="508"/>
                  </a:lnTo>
                  <a:lnTo>
                    <a:pt x="914" y="508"/>
                  </a:lnTo>
                  <a:lnTo>
                    <a:pt x="919" y="506"/>
                  </a:lnTo>
                  <a:lnTo>
                    <a:pt x="923" y="502"/>
                  </a:lnTo>
                  <a:lnTo>
                    <a:pt x="924" y="494"/>
                  </a:lnTo>
                  <a:lnTo>
                    <a:pt x="925" y="488"/>
                  </a:lnTo>
                  <a:lnTo>
                    <a:pt x="924" y="481"/>
                  </a:lnTo>
                  <a:lnTo>
                    <a:pt x="923" y="478"/>
                  </a:lnTo>
                  <a:lnTo>
                    <a:pt x="915" y="474"/>
                  </a:lnTo>
                  <a:lnTo>
                    <a:pt x="910" y="471"/>
                  </a:lnTo>
                  <a:lnTo>
                    <a:pt x="904" y="468"/>
                  </a:lnTo>
                  <a:lnTo>
                    <a:pt x="900" y="467"/>
                  </a:lnTo>
                  <a:lnTo>
                    <a:pt x="893" y="464"/>
                  </a:lnTo>
                  <a:lnTo>
                    <a:pt x="888" y="461"/>
                  </a:lnTo>
                  <a:lnTo>
                    <a:pt x="880" y="458"/>
                  </a:lnTo>
                  <a:lnTo>
                    <a:pt x="874" y="455"/>
                  </a:lnTo>
                  <a:lnTo>
                    <a:pt x="869" y="454"/>
                  </a:lnTo>
                  <a:lnTo>
                    <a:pt x="867" y="454"/>
                  </a:lnTo>
                  <a:lnTo>
                    <a:pt x="860" y="450"/>
                  </a:lnTo>
                  <a:lnTo>
                    <a:pt x="853" y="448"/>
                  </a:lnTo>
                  <a:lnTo>
                    <a:pt x="843" y="444"/>
                  </a:lnTo>
                  <a:lnTo>
                    <a:pt x="835" y="440"/>
                  </a:lnTo>
                  <a:lnTo>
                    <a:pt x="825" y="436"/>
                  </a:lnTo>
                  <a:lnTo>
                    <a:pt x="818" y="433"/>
                  </a:lnTo>
                  <a:lnTo>
                    <a:pt x="811" y="431"/>
                  </a:lnTo>
                  <a:lnTo>
                    <a:pt x="810" y="431"/>
                  </a:lnTo>
                  <a:lnTo>
                    <a:pt x="783" y="423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100"/>
            <p:cNvSpPr>
              <a:spLocks/>
            </p:cNvSpPr>
            <p:nvPr/>
          </p:nvSpPr>
          <p:spPr bwMode="auto">
            <a:xfrm flipH="1">
              <a:off x="4330" y="1754"/>
              <a:ext cx="99" cy="36"/>
            </a:xfrm>
            <a:custGeom>
              <a:avLst/>
              <a:gdLst>
                <a:gd name="T0" fmla="*/ 1 w 197"/>
                <a:gd name="T1" fmla="*/ 1 h 72"/>
                <a:gd name="T2" fmla="*/ 0 w 197"/>
                <a:gd name="T3" fmla="*/ 1 h 72"/>
                <a:gd name="T4" fmla="*/ 1 w 197"/>
                <a:gd name="T5" fmla="*/ 1 h 72"/>
                <a:gd name="T6" fmla="*/ 1 w 197"/>
                <a:gd name="T7" fmla="*/ 1 h 72"/>
                <a:gd name="T8" fmla="*/ 1 w 197"/>
                <a:gd name="T9" fmla="*/ 1 h 72"/>
                <a:gd name="T10" fmla="*/ 1 w 197"/>
                <a:gd name="T11" fmla="*/ 1 h 72"/>
                <a:gd name="T12" fmla="*/ 1 w 197"/>
                <a:gd name="T13" fmla="*/ 1 h 72"/>
                <a:gd name="T14" fmla="*/ 1 w 197"/>
                <a:gd name="T15" fmla="*/ 1 h 72"/>
                <a:gd name="T16" fmla="*/ 1 w 197"/>
                <a:gd name="T17" fmla="*/ 1 h 72"/>
                <a:gd name="T18" fmla="*/ 1 w 197"/>
                <a:gd name="T19" fmla="*/ 0 h 72"/>
                <a:gd name="T20" fmla="*/ 1 w 197"/>
                <a:gd name="T21" fmla="*/ 1 h 72"/>
                <a:gd name="T22" fmla="*/ 1 w 197"/>
                <a:gd name="T23" fmla="*/ 1 h 72"/>
                <a:gd name="T24" fmla="*/ 1 w 197"/>
                <a:gd name="T25" fmla="*/ 1 h 72"/>
                <a:gd name="T26" fmla="*/ 1 w 197"/>
                <a:gd name="T27" fmla="*/ 1 h 72"/>
                <a:gd name="T28" fmla="*/ 1 w 197"/>
                <a:gd name="T29" fmla="*/ 1 h 72"/>
                <a:gd name="T30" fmla="*/ 1 w 197"/>
                <a:gd name="T31" fmla="*/ 1 h 72"/>
                <a:gd name="T32" fmla="*/ 1 w 197"/>
                <a:gd name="T33" fmla="*/ 1 h 72"/>
                <a:gd name="T34" fmla="*/ 1 w 197"/>
                <a:gd name="T35" fmla="*/ 1 h 72"/>
                <a:gd name="T36" fmla="*/ 1 w 197"/>
                <a:gd name="T37" fmla="*/ 1 h 72"/>
                <a:gd name="T38" fmla="*/ 1 w 197"/>
                <a:gd name="T39" fmla="*/ 1 h 72"/>
                <a:gd name="T40" fmla="*/ 1 w 197"/>
                <a:gd name="T41" fmla="*/ 1 h 72"/>
                <a:gd name="T42" fmla="*/ 1 w 197"/>
                <a:gd name="T43" fmla="*/ 1 h 72"/>
                <a:gd name="T44" fmla="*/ 1 w 197"/>
                <a:gd name="T45" fmla="*/ 1 h 72"/>
                <a:gd name="T46" fmla="*/ 1 w 197"/>
                <a:gd name="T47" fmla="*/ 1 h 72"/>
                <a:gd name="T48" fmla="*/ 1 w 197"/>
                <a:gd name="T49" fmla="*/ 1 h 72"/>
                <a:gd name="T50" fmla="*/ 1 w 197"/>
                <a:gd name="T51" fmla="*/ 1 h 72"/>
                <a:gd name="T52" fmla="*/ 1 w 197"/>
                <a:gd name="T53" fmla="*/ 1 h 72"/>
                <a:gd name="T54" fmla="*/ 1 w 197"/>
                <a:gd name="T55" fmla="*/ 1 h 72"/>
                <a:gd name="T56" fmla="*/ 1 w 197"/>
                <a:gd name="T57" fmla="*/ 1 h 72"/>
                <a:gd name="T58" fmla="*/ 1 w 197"/>
                <a:gd name="T59" fmla="*/ 1 h 72"/>
                <a:gd name="T60" fmla="*/ 1 w 197"/>
                <a:gd name="T61" fmla="*/ 1 h 72"/>
                <a:gd name="T62" fmla="*/ 1 w 197"/>
                <a:gd name="T63" fmla="*/ 1 h 7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7"/>
                <a:gd name="T97" fmla="*/ 0 h 72"/>
                <a:gd name="T98" fmla="*/ 197 w 197"/>
                <a:gd name="T99" fmla="*/ 72 h 7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7" h="72">
                  <a:moveTo>
                    <a:pt x="5" y="43"/>
                  </a:moveTo>
                  <a:lnTo>
                    <a:pt x="0" y="18"/>
                  </a:lnTo>
                  <a:lnTo>
                    <a:pt x="10" y="18"/>
                  </a:lnTo>
                  <a:lnTo>
                    <a:pt x="11" y="38"/>
                  </a:lnTo>
                  <a:lnTo>
                    <a:pt x="36" y="35"/>
                  </a:lnTo>
                  <a:lnTo>
                    <a:pt x="34" y="8"/>
                  </a:lnTo>
                  <a:lnTo>
                    <a:pt x="44" y="5"/>
                  </a:lnTo>
                  <a:lnTo>
                    <a:pt x="45" y="31"/>
                  </a:lnTo>
                  <a:lnTo>
                    <a:pt x="62" y="30"/>
                  </a:lnTo>
                  <a:lnTo>
                    <a:pt x="62" y="0"/>
                  </a:lnTo>
                  <a:lnTo>
                    <a:pt x="74" y="4"/>
                  </a:lnTo>
                  <a:lnTo>
                    <a:pt x="72" y="33"/>
                  </a:lnTo>
                  <a:lnTo>
                    <a:pt x="93" y="38"/>
                  </a:lnTo>
                  <a:lnTo>
                    <a:pt x="96" y="10"/>
                  </a:lnTo>
                  <a:lnTo>
                    <a:pt x="110" y="14"/>
                  </a:lnTo>
                  <a:lnTo>
                    <a:pt x="103" y="39"/>
                  </a:lnTo>
                  <a:lnTo>
                    <a:pt x="125" y="48"/>
                  </a:lnTo>
                  <a:lnTo>
                    <a:pt x="131" y="21"/>
                  </a:lnTo>
                  <a:lnTo>
                    <a:pt x="145" y="25"/>
                  </a:lnTo>
                  <a:lnTo>
                    <a:pt x="133" y="49"/>
                  </a:lnTo>
                  <a:lnTo>
                    <a:pt x="149" y="54"/>
                  </a:lnTo>
                  <a:lnTo>
                    <a:pt x="156" y="31"/>
                  </a:lnTo>
                  <a:lnTo>
                    <a:pt x="168" y="35"/>
                  </a:lnTo>
                  <a:lnTo>
                    <a:pt x="154" y="57"/>
                  </a:lnTo>
                  <a:lnTo>
                    <a:pt x="175" y="64"/>
                  </a:lnTo>
                  <a:lnTo>
                    <a:pt x="182" y="41"/>
                  </a:lnTo>
                  <a:lnTo>
                    <a:pt x="197" y="51"/>
                  </a:lnTo>
                  <a:lnTo>
                    <a:pt x="180" y="72"/>
                  </a:lnTo>
                  <a:lnTo>
                    <a:pt x="120" y="54"/>
                  </a:lnTo>
                  <a:lnTo>
                    <a:pt x="59" y="43"/>
                  </a:lnTo>
                  <a:lnTo>
                    <a:pt x="5" y="43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Freeform 101"/>
            <p:cNvSpPr>
              <a:spLocks/>
            </p:cNvSpPr>
            <p:nvPr/>
          </p:nvSpPr>
          <p:spPr bwMode="auto">
            <a:xfrm flipH="1">
              <a:off x="4361" y="1797"/>
              <a:ext cx="88" cy="58"/>
            </a:xfrm>
            <a:custGeom>
              <a:avLst/>
              <a:gdLst>
                <a:gd name="T0" fmla="*/ 1 w 175"/>
                <a:gd name="T1" fmla="*/ 1 h 115"/>
                <a:gd name="T2" fmla="*/ 1 w 175"/>
                <a:gd name="T3" fmla="*/ 1 h 115"/>
                <a:gd name="T4" fmla="*/ 1 w 175"/>
                <a:gd name="T5" fmla="*/ 1 h 115"/>
                <a:gd name="T6" fmla="*/ 1 w 175"/>
                <a:gd name="T7" fmla="*/ 1 h 115"/>
                <a:gd name="T8" fmla="*/ 1 w 175"/>
                <a:gd name="T9" fmla="*/ 1 h 115"/>
                <a:gd name="T10" fmla="*/ 1 w 175"/>
                <a:gd name="T11" fmla="*/ 1 h 115"/>
                <a:gd name="T12" fmla="*/ 1 w 175"/>
                <a:gd name="T13" fmla="*/ 1 h 115"/>
                <a:gd name="T14" fmla="*/ 1 w 175"/>
                <a:gd name="T15" fmla="*/ 1 h 115"/>
                <a:gd name="T16" fmla="*/ 1 w 175"/>
                <a:gd name="T17" fmla="*/ 1 h 115"/>
                <a:gd name="T18" fmla="*/ 1 w 175"/>
                <a:gd name="T19" fmla="*/ 1 h 115"/>
                <a:gd name="T20" fmla="*/ 1 w 175"/>
                <a:gd name="T21" fmla="*/ 1 h 115"/>
                <a:gd name="T22" fmla="*/ 1 w 175"/>
                <a:gd name="T23" fmla="*/ 1 h 115"/>
                <a:gd name="T24" fmla="*/ 1 w 175"/>
                <a:gd name="T25" fmla="*/ 1 h 115"/>
                <a:gd name="T26" fmla="*/ 1 w 175"/>
                <a:gd name="T27" fmla="*/ 1 h 115"/>
                <a:gd name="T28" fmla="*/ 1 w 175"/>
                <a:gd name="T29" fmla="*/ 1 h 115"/>
                <a:gd name="T30" fmla="*/ 1 w 175"/>
                <a:gd name="T31" fmla="*/ 1 h 115"/>
                <a:gd name="T32" fmla="*/ 1 w 175"/>
                <a:gd name="T33" fmla="*/ 1 h 115"/>
                <a:gd name="T34" fmla="*/ 1 w 175"/>
                <a:gd name="T35" fmla="*/ 1 h 115"/>
                <a:gd name="T36" fmla="*/ 1 w 175"/>
                <a:gd name="T37" fmla="*/ 1 h 115"/>
                <a:gd name="T38" fmla="*/ 1 w 175"/>
                <a:gd name="T39" fmla="*/ 1 h 115"/>
                <a:gd name="T40" fmla="*/ 1 w 175"/>
                <a:gd name="T41" fmla="*/ 1 h 115"/>
                <a:gd name="T42" fmla="*/ 1 w 175"/>
                <a:gd name="T43" fmla="*/ 1 h 115"/>
                <a:gd name="T44" fmla="*/ 1 w 175"/>
                <a:gd name="T45" fmla="*/ 1 h 115"/>
                <a:gd name="T46" fmla="*/ 1 w 175"/>
                <a:gd name="T47" fmla="*/ 1 h 115"/>
                <a:gd name="T48" fmla="*/ 1 w 175"/>
                <a:gd name="T49" fmla="*/ 1 h 115"/>
                <a:gd name="T50" fmla="*/ 1 w 175"/>
                <a:gd name="T51" fmla="*/ 1 h 115"/>
                <a:gd name="T52" fmla="*/ 0 w 175"/>
                <a:gd name="T53" fmla="*/ 1 h 115"/>
                <a:gd name="T54" fmla="*/ 1 w 175"/>
                <a:gd name="T55" fmla="*/ 0 h 115"/>
                <a:gd name="T56" fmla="*/ 1 w 175"/>
                <a:gd name="T57" fmla="*/ 1 h 115"/>
                <a:gd name="T58" fmla="*/ 1 w 175"/>
                <a:gd name="T59" fmla="*/ 1 h 115"/>
                <a:gd name="T60" fmla="*/ 1 w 175"/>
                <a:gd name="T61" fmla="*/ 1 h 115"/>
                <a:gd name="T62" fmla="*/ 1 w 175"/>
                <a:gd name="T63" fmla="*/ 1 h 1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5"/>
                <a:gd name="T97" fmla="*/ 0 h 115"/>
                <a:gd name="T98" fmla="*/ 175 w 175"/>
                <a:gd name="T99" fmla="*/ 115 h 1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5" h="115">
                  <a:moveTo>
                    <a:pt x="175" y="92"/>
                  </a:moveTo>
                  <a:lnTo>
                    <a:pt x="171" y="115"/>
                  </a:lnTo>
                  <a:lnTo>
                    <a:pt x="161" y="111"/>
                  </a:lnTo>
                  <a:lnTo>
                    <a:pt x="166" y="93"/>
                  </a:lnTo>
                  <a:lnTo>
                    <a:pt x="145" y="85"/>
                  </a:lnTo>
                  <a:lnTo>
                    <a:pt x="137" y="113"/>
                  </a:lnTo>
                  <a:lnTo>
                    <a:pt x="127" y="110"/>
                  </a:lnTo>
                  <a:lnTo>
                    <a:pt x="136" y="86"/>
                  </a:lnTo>
                  <a:lnTo>
                    <a:pt x="118" y="83"/>
                  </a:lnTo>
                  <a:lnTo>
                    <a:pt x="109" y="109"/>
                  </a:lnTo>
                  <a:lnTo>
                    <a:pt x="97" y="100"/>
                  </a:lnTo>
                  <a:lnTo>
                    <a:pt x="110" y="75"/>
                  </a:lnTo>
                  <a:lnTo>
                    <a:pt x="91" y="63"/>
                  </a:lnTo>
                  <a:lnTo>
                    <a:pt x="80" y="86"/>
                  </a:lnTo>
                  <a:lnTo>
                    <a:pt x="67" y="78"/>
                  </a:lnTo>
                  <a:lnTo>
                    <a:pt x="84" y="59"/>
                  </a:lnTo>
                  <a:lnTo>
                    <a:pt x="66" y="43"/>
                  </a:lnTo>
                  <a:lnTo>
                    <a:pt x="50" y="64"/>
                  </a:lnTo>
                  <a:lnTo>
                    <a:pt x="38" y="57"/>
                  </a:lnTo>
                  <a:lnTo>
                    <a:pt x="58" y="39"/>
                  </a:lnTo>
                  <a:lnTo>
                    <a:pt x="46" y="27"/>
                  </a:lnTo>
                  <a:lnTo>
                    <a:pt x="30" y="47"/>
                  </a:lnTo>
                  <a:lnTo>
                    <a:pt x="21" y="37"/>
                  </a:lnTo>
                  <a:lnTo>
                    <a:pt x="40" y="21"/>
                  </a:lnTo>
                  <a:lnTo>
                    <a:pt x="25" y="8"/>
                  </a:lnTo>
                  <a:lnTo>
                    <a:pt x="11" y="29"/>
                  </a:lnTo>
                  <a:lnTo>
                    <a:pt x="0" y="13"/>
                  </a:lnTo>
                  <a:lnTo>
                    <a:pt x="23" y="0"/>
                  </a:lnTo>
                  <a:lnTo>
                    <a:pt x="74" y="37"/>
                  </a:lnTo>
                  <a:lnTo>
                    <a:pt x="127" y="72"/>
                  </a:lnTo>
                  <a:lnTo>
                    <a:pt x="175" y="92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424" name="Text Box 104"/>
          <p:cNvSpPr txBox="1">
            <a:spLocks noChangeArrowheads="1"/>
          </p:cNvSpPr>
          <p:nvPr/>
        </p:nvSpPr>
        <p:spPr bwMode="auto">
          <a:xfrm>
            <a:off x="-28575" y="3413125"/>
            <a:ext cx="28003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What about </a:t>
            </a:r>
            <a:br>
              <a:rPr lang="en-US" altLang="en-US" sz="3000"/>
            </a:br>
            <a:r>
              <a:rPr lang="en-US" altLang="en-US" sz="3000"/>
              <a:t>flow back into </a:t>
            </a:r>
            <a:r>
              <a:rPr lang="en-US" altLang="en-US" sz="3000" i="1"/>
              <a:t>s</a:t>
            </a:r>
            <a:r>
              <a:rPr lang="en-US" altLang="en-US" sz="3000"/>
              <a:t>?</a:t>
            </a:r>
          </a:p>
        </p:txBody>
      </p:sp>
      <p:grpSp>
        <p:nvGrpSpPr>
          <p:cNvPr id="5" name="Group 134"/>
          <p:cNvGrpSpPr>
            <a:grpSpLocks/>
          </p:cNvGrpSpPr>
          <p:nvPr/>
        </p:nvGrpSpPr>
        <p:grpSpPr bwMode="auto">
          <a:xfrm>
            <a:off x="5334000" y="4583113"/>
            <a:ext cx="2362200" cy="1970087"/>
            <a:chOff x="3360" y="2887"/>
            <a:chExt cx="1488" cy="1241"/>
          </a:xfrm>
        </p:grpSpPr>
        <p:pic>
          <p:nvPicPr>
            <p:cNvPr id="14356" name="Picture 7" descr="bd05339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" y="2887"/>
              <a:ext cx="1488" cy="1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357" name="Group 133"/>
            <p:cNvGrpSpPr>
              <a:grpSpLocks/>
            </p:cNvGrpSpPr>
            <p:nvPr/>
          </p:nvGrpSpPr>
          <p:grpSpPr bwMode="auto">
            <a:xfrm flipH="1">
              <a:off x="4080" y="3731"/>
              <a:ext cx="432" cy="349"/>
              <a:chOff x="3888" y="2304"/>
              <a:chExt cx="816" cy="541"/>
            </a:xfrm>
          </p:grpSpPr>
          <p:pic>
            <p:nvPicPr>
              <p:cNvPr id="14358" name="Picture 131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049" y="228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59" name="Picture 132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145" y="214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2971800" y="4267200"/>
            <a:ext cx="304800" cy="457200"/>
            <a:chOff x="1872" y="2688"/>
            <a:chExt cx="192" cy="288"/>
          </a:xfrm>
        </p:grpSpPr>
        <p:sp>
          <p:nvSpPr>
            <p:cNvPr id="14353" name="Line 135"/>
            <p:cNvSpPr>
              <a:spLocks noChangeShapeType="1"/>
            </p:cNvSpPr>
            <p:nvPr/>
          </p:nvSpPr>
          <p:spPr bwMode="auto">
            <a:xfrm flipV="1">
              <a:off x="1872" y="2688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4354" name="Line 136"/>
            <p:cNvSpPr>
              <a:spLocks noChangeShapeType="1"/>
            </p:cNvSpPr>
            <p:nvPr/>
          </p:nvSpPr>
          <p:spPr bwMode="auto">
            <a:xfrm>
              <a:off x="1872" y="2832"/>
              <a:ext cx="19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4355" name="Line 137"/>
            <p:cNvSpPr>
              <a:spLocks noChangeShapeType="1"/>
            </p:cNvSpPr>
            <p:nvPr/>
          </p:nvSpPr>
          <p:spPr bwMode="auto">
            <a:xfrm>
              <a:off x="1872" y="2832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8" name="Group 143"/>
          <p:cNvGrpSpPr>
            <a:grpSpLocks/>
          </p:cNvGrpSpPr>
          <p:nvPr/>
        </p:nvGrpSpPr>
        <p:grpSpPr bwMode="auto">
          <a:xfrm>
            <a:off x="2997200" y="4241800"/>
            <a:ext cx="304800" cy="558800"/>
            <a:chOff x="2448" y="1984"/>
            <a:chExt cx="192" cy="352"/>
          </a:xfrm>
        </p:grpSpPr>
        <p:sp>
          <p:nvSpPr>
            <p:cNvPr id="14350" name="Line 140"/>
            <p:cNvSpPr>
              <a:spLocks noChangeShapeType="1"/>
            </p:cNvSpPr>
            <p:nvPr/>
          </p:nvSpPr>
          <p:spPr bwMode="auto">
            <a:xfrm flipV="1">
              <a:off x="2448" y="1984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4351" name="Line 141"/>
            <p:cNvSpPr>
              <a:spLocks noChangeShapeType="1"/>
            </p:cNvSpPr>
            <p:nvPr/>
          </p:nvSpPr>
          <p:spPr bwMode="auto">
            <a:xfrm>
              <a:off x="2448" y="2160"/>
              <a:ext cx="19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4352" name="Line 142"/>
            <p:cNvSpPr>
              <a:spLocks noChangeShapeType="1"/>
            </p:cNvSpPr>
            <p:nvPr/>
          </p:nvSpPr>
          <p:spPr bwMode="auto">
            <a:xfrm>
              <a:off x="2448" y="2192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696464" name="Text Box 144"/>
          <p:cNvSpPr txBox="1">
            <a:spLocks noChangeArrowheads="1"/>
          </p:cNvSpPr>
          <p:nvPr/>
        </p:nvSpPr>
        <p:spPr bwMode="auto">
          <a:xfrm>
            <a:off x="6945313" y="3946525"/>
            <a:ext cx="20462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Goal: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   Max Flow</a:t>
            </a:r>
          </a:p>
        </p:txBody>
      </p:sp>
      <p:sp>
        <p:nvSpPr>
          <p:cNvPr id="14349" name="Rectangle 14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6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6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6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6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96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96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96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96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6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6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96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96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96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96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96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96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96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96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96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96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6356" grpId="0"/>
      <p:bldP spid="696424" grpId="0"/>
      <p:bldP spid="696424" grpId="1"/>
      <p:bldP spid="696464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3048000" y="1436783"/>
            <a:ext cx="6559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&lt; 1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240315" y="1412239"/>
            <a:ext cx="195970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  <p:pic>
        <p:nvPicPr>
          <p:cNvPr id="2051" name="Picture 3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822" y="3028950"/>
            <a:ext cx="5457825" cy="3067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1469834" y="1869439"/>
            <a:ext cx="171444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(e</a:t>
            </a:r>
            <a:r>
              <a:rPr lang="en-US" altLang="en-US" baseline="30000" dirty="0">
                <a:solidFill>
                  <a:srgbClr val="FFFFFF"/>
                </a:solidFill>
              </a:rPr>
              <a:t>-1/m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   </a:t>
            </a: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833093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61050" y="228600"/>
            <a:ext cx="542507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dirty="0">
                <a:solidFill>
                  <a:srgbClr val="FFFF00"/>
                </a:solidFill>
              </a:rPr>
              <a:t>Taking the biggest step possible</a:t>
            </a:r>
          </a:p>
        </p:txBody>
      </p:sp>
      <p:sp>
        <p:nvSpPr>
          <p:cNvPr id="9" name="Rectangle 8"/>
          <p:cNvSpPr/>
          <p:nvPr/>
        </p:nvSpPr>
        <p:spPr>
          <a:xfrm>
            <a:off x="3048000" y="1436783"/>
            <a:ext cx="6559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&lt; 1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240315" y="1412239"/>
            <a:ext cx="195970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(1– </a:t>
            </a:r>
            <a:r>
              <a:rPr lang="en-US" altLang="en-US" baseline="30000" dirty="0">
                <a:solidFill>
                  <a:srgbClr val="FFFFFF"/>
                </a:solidFill>
              </a:rPr>
              <a:t>1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  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469834" y="1869439"/>
            <a:ext cx="171444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(e</a:t>
            </a:r>
            <a:r>
              <a:rPr lang="en-US" altLang="en-US" baseline="30000" dirty="0">
                <a:solidFill>
                  <a:srgbClr val="FFFFFF"/>
                </a:solidFill>
              </a:rPr>
              <a:t>-1/m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T   </a:t>
            </a: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83263" y="2232833"/>
            <a:ext cx="17171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(e</a:t>
            </a:r>
            <a:r>
              <a:rPr lang="en-US" altLang="en-US" baseline="30000" dirty="0">
                <a:solidFill>
                  <a:srgbClr val="FFFFFF"/>
                </a:solidFill>
              </a:rPr>
              <a:t>-T/m</a:t>
            </a:r>
            <a:r>
              <a:rPr lang="en-US" altLang="en-US" dirty="0">
                <a:solidFill>
                  <a:srgbClr val="FFFFFF"/>
                </a:solidFill>
              </a:rPr>
              <a:t>)</a:t>
            </a:r>
            <a:r>
              <a:rPr lang="en-US" altLang="en-US" baseline="30000" dirty="0">
                <a:solidFill>
                  <a:srgbClr val="FFFFFF"/>
                </a:solidFill>
              </a:rPr>
              <a:t>     </a:t>
            </a:r>
            <a:r>
              <a:rPr lang="en-US" altLang="en-US" dirty="0">
                <a:solidFill>
                  <a:srgbClr val="FFFFFF"/>
                </a:solidFill>
              </a:rPr>
              <a:t>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8" name="Rectangle 7"/>
          <p:cNvSpPr/>
          <p:nvPr/>
        </p:nvSpPr>
        <p:spPr>
          <a:xfrm>
            <a:off x="1066800" y="2753380"/>
            <a:ext cx="381707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-</a:t>
            </a:r>
            <a:r>
              <a:rPr lang="en-US" altLang="en-US" baseline="30000" dirty="0">
                <a:solidFill>
                  <a:srgbClr val="FFFFFF"/>
                </a:solidFill>
              </a:rPr>
              <a:t>T</a:t>
            </a:r>
            <a:r>
              <a:rPr lang="en-US" altLang="en-US" dirty="0">
                <a:solidFill>
                  <a:srgbClr val="FFFFFF"/>
                </a:solidFill>
              </a:rPr>
              <a:t>/</a:t>
            </a:r>
            <a:r>
              <a:rPr lang="en-US" altLang="en-US" baseline="-25000" dirty="0">
                <a:solidFill>
                  <a:srgbClr val="FFFFFF"/>
                </a:solidFill>
              </a:rPr>
              <a:t>m</a:t>
            </a:r>
            <a:r>
              <a:rPr lang="en-US" altLang="en-US" dirty="0">
                <a:solidFill>
                  <a:srgbClr val="FFFFFF"/>
                </a:solidFill>
              </a:rPr>
              <a:t> + ln(R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)  =  ln(1) = 0</a:t>
            </a:r>
            <a:endParaRPr lang="en-US" altLang="en-US" baseline="-25000" dirty="0">
              <a:solidFill>
                <a:srgbClr val="FFFFFF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43000" y="3286780"/>
            <a:ext cx="2553904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T =  m ln(R</a:t>
            </a:r>
            <a:r>
              <a:rPr lang="en-US" altLang="en-US" baseline="-25000" dirty="0">
                <a:solidFill>
                  <a:srgbClr val="FFFFFF"/>
                </a:solidFill>
              </a:rPr>
              <a:t>0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lang="en-US" altLang="en-US" baseline="-25000" dirty="0">
              <a:solidFill>
                <a:srgbClr val="FFFFFF"/>
              </a:solidFill>
              <a:latin typeface="Times New Roman"/>
              <a:cs typeface="Times New Roman"/>
            </a:endParaRP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    = m ln(m</a:t>
            </a:r>
            <a:r>
              <a:rPr lang="en-US" altLang="en-US" dirty="0">
                <a:solidFill>
                  <a:srgbClr val="FFFFFF"/>
                </a:solidFill>
                <a:sym typeface="Symbol"/>
              </a:rPr>
              <a:t></a:t>
            </a:r>
            <a:r>
              <a:rPr lang="en-US" altLang="en-US" dirty="0">
                <a:solidFill>
                  <a:srgbClr val="FFFFFF"/>
                </a:solidFill>
              </a:rPr>
              <a:t>2</a:t>
            </a:r>
            <a:r>
              <a:rPr lang="en-US" altLang="en-US" baseline="30000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Times New Roman"/>
                <a:cs typeface="Times New Roman"/>
              </a:rPr>
              <a:t>    = m (</a:t>
            </a:r>
            <a:r>
              <a:rPr lang="en-US" altLang="en-US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</a:t>
            </a:r>
            <a:r>
              <a:rPr lang="en-US" altLang="en-US" dirty="0">
                <a:solidFill>
                  <a:srgbClr val="FFFFFF"/>
                </a:solidFill>
              </a:rPr>
              <a:t> + ln m)</a:t>
            </a:r>
            <a:endParaRPr lang="en-US" altLang="en-US" dirty="0">
              <a:solidFill>
                <a:srgbClr val="FFFFFF"/>
              </a:solidFill>
              <a:latin typeface="Vijaya" panose="020B0604020202020204" pitchFamily="34" charset="0"/>
              <a:cs typeface="Vijaya" panose="020B0604020202020204" pitchFamily="34" charset="0"/>
            </a:endParaRPr>
          </a:p>
        </p:txBody>
      </p:sp>
      <p:sp>
        <p:nvSpPr>
          <p:cNvPr id="12" name="Rectangle 1"/>
          <p:cNvSpPr>
            <a:spLocks noChangeArrowheads="1"/>
          </p:cNvSpPr>
          <p:nvPr/>
        </p:nvSpPr>
        <p:spPr bwMode="auto">
          <a:xfrm>
            <a:off x="2209800" y="4684693"/>
            <a:ext cx="85344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</a:rPr>
              <a:t>m = # edges </a:t>
            </a:r>
            <a:endParaRPr lang="en-US" altLang="en-US" dirty="0">
              <a:solidFill>
                <a:srgbClr val="FFFFFF"/>
              </a:solidFill>
              <a:sym typeface="Symbol"/>
            </a:endParaRPr>
          </a:p>
          <a:p>
            <a:pPr eaLnBrk="1" hangingPunct="1">
              <a:spcBef>
                <a:spcPts val="0"/>
              </a:spcBef>
            </a:pPr>
            <a:r>
              <a:rPr lang="en-US" altLang="en-US" dirty="0">
                <a:solidFill>
                  <a:srgbClr val="FFFFFF"/>
                </a:solidFill>
                <a:latin typeface="Vijaya" panose="020B0604020202020204" pitchFamily="34" charset="0"/>
                <a:cs typeface="Vijaya" panose="020B0604020202020204" pitchFamily="34" charset="0"/>
              </a:rPr>
              <a:t>l  </a:t>
            </a:r>
            <a:r>
              <a:rPr lang="en-US" altLang="en-US" dirty="0">
                <a:solidFill>
                  <a:srgbClr val="FFFFFF"/>
                </a:solidFill>
              </a:rPr>
              <a:t>= # bits to specify capacities. </a:t>
            </a:r>
            <a:endParaRPr lang="en-US" altLang="en-US" dirty="0">
              <a:solidFill>
                <a:srgbClr val="FFFFFF"/>
              </a:solidFill>
              <a:sym typeface="Symbol"/>
            </a:endParaRPr>
          </a:p>
        </p:txBody>
      </p:sp>
    </p:spTree>
    <p:extLst>
      <p:ext uri="{BB962C8B-B14F-4D97-AF65-F5344CB8AC3E}">
        <p14:creationId xmlns:p14="http://schemas.microsoft.com/office/powerpoint/2010/main" val="2287116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8" grpId="0"/>
      <p:bldP spid="11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Programming</a:t>
            </a:r>
          </a:p>
        </p:txBody>
      </p:sp>
      <p:pic>
        <p:nvPicPr>
          <p:cNvPr id="103427" name="Picture 4" descr="lp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55775" y="1143000"/>
            <a:ext cx="5632450" cy="4114800"/>
          </a:xfrm>
        </p:spPr>
      </p:pic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 Hotdog</a:t>
            </a:r>
          </a:p>
        </p:txBody>
      </p:sp>
      <p:pic>
        <p:nvPicPr>
          <p:cNvPr id="104451" name="Picture 3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590800"/>
            <a:ext cx="2884488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6692" name="Rectangle 4"/>
          <p:cNvSpPr>
            <a:spLocks noChangeArrowheads="1"/>
          </p:cNvSpPr>
          <p:nvPr/>
        </p:nvSpPr>
        <p:spPr bwMode="auto">
          <a:xfrm>
            <a:off x="3429000" y="2057400"/>
            <a:ext cx="5029200" cy="1066800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r>
              <a:rPr lang="en-US"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combination of pork, grain, and sawdust, …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Tx/>
              <a:buNone/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Constraints:  </a:t>
            </a:r>
          </a:p>
          <a:p>
            <a:pPr lvl="1">
              <a:buFontTx/>
              <a:buChar char="•"/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Amount of moisture</a:t>
            </a:r>
          </a:p>
          <a:p>
            <a:pPr lvl="1">
              <a:buFontTx/>
              <a:buChar char="•"/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Amount of protein,</a:t>
            </a:r>
          </a:p>
          <a:p>
            <a:pPr lvl="1">
              <a:buFontTx/>
              <a:buChar char="•"/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…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The Hotdog Problem</a:t>
            </a:r>
          </a:p>
        </p:txBody>
      </p:sp>
      <p:pic>
        <p:nvPicPr>
          <p:cNvPr id="106499" name="Picture 3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590800"/>
            <a:ext cx="2884488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4"/>
          <p:cNvSpPr>
            <a:spLocks noChangeArrowheads="1"/>
          </p:cNvSpPr>
          <p:nvPr/>
        </p:nvSpPr>
        <p:spPr bwMode="auto">
          <a:xfrm>
            <a:off x="3733800" y="2606675"/>
            <a:ext cx="51816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20000"/>
              </a:spcBef>
              <a:buFontTx/>
              <a:buNone/>
            </a:pPr>
            <a:r>
              <a:rPr lang="en-US" altLang="en-US"/>
              <a:t>Given today’s prices,</a:t>
            </a:r>
            <a:br>
              <a:rPr lang="en-US" altLang="en-US"/>
            </a:br>
            <a:r>
              <a:rPr lang="en-US" altLang="en-US"/>
              <a:t>what is a fast algorithm </a:t>
            </a:r>
            <a:br>
              <a:rPr lang="en-US" altLang="en-US"/>
            </a:br>
            <a:r>
              <a:rPr lang="en-US" altLang="en-US"/>
              <a:t>to find the cheapest hotdog?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ChangeArrowheads="1"/>
          </p:cNvSpPr>
          <p:nvPr/>
        </p:nvSpPr>
        <p:spPr bwMode="auto">
          <a:xfrm>
            <a:off x="304800" y="-76200"/>
            <a:ext cx="731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Abstract Out Essential Details </a:t>
            </a:r>
            <a:endParaRPr lang="en-US" altLang="en-US" sz="4000">
              <a:solidFill>
                <a:schemeClr val="tx2"/>
              </a:solidFill>
            </a:endParaRPr>
          </a:p>
        </p:txBody>
      </p:sp>
      <p:sp>
        <p:nvSpPr>
          <p:cNvPr id="629763" name="Rectangle 3"/>
          <p:cNvSpPr>
            <a:spLocks noChangeArrowheads="1"/>
          </p:cNvSpPr>
          <p:nvPr/>
        </p:nvSpPr>
        <p:spPr bwMode="auto">
          <a:xfrm>
            <a:off x="3287713" y="2674938"/>
            <a:ext cx="28098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2800"/>
              <a:t>Cost: 29, 8, 1, 2</a:t>
            </a:r>
            <a:endParaRPr lang="en-US" altLang="en-US" sz="2800" baseline="-25000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989013" y="457200"/>
            <a:ext cx="5868987" cy="2362200"/>
            <a:chOff x="614" y="288"/>
            <a:chExt cx="3697" cy="1488"/>
          </a:xfrm>
        </p:grpSpPr>
        <p:sp>
          <p:nvSpPr>
            <p:cNvPr id="107535" name="Rectangle 5"/>
            <p:cNvSpPr>
              <a:spLocks noChangeArrowheads="1"/>
            </p:cNvSpPr>
            <p:nvPr/>
          </p:nvSpPr>
          <p:spPr bwMode="auto">
            <a:xfrm>
              <a:off x="614" y="1292"/>
              <a:ext cx="323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Amount to add:    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,  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,  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,  x</a:t>
              </a:r>
              <a:r>
                <a:rPr lang="en-US" altLang="en-US" sz="2800" baseline="-25000"/>
                <a:t>4</a:t>
              </a:r>
            </a:p>
          </p:txBody>
        </p:sp>
        <p:sp>
          <p:nvSpPr>
            <p:cNvPr id="107536" name="Text Box 6"/>
            <p:cNvSpPr txBox="1">
              <a:spLocks noChangeArrowheads="1"/>
            </p:cNvSpPr>
            <p:nvPr/>
          </p:nvSpPr>
          <p:spPr bwMode="auto">
            <a:xfrm rot="-3356220">
              <a:off x="2109" y="956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FontTx/>
                <a:buNone/>
              </a:pPr>
              <a:r>
                <a:rPr lang="en-US" altLang="en-US" sz="2800"/>
                <a:t>pork</a:t>
              </a:r>
            </a:p>
          </p:txBody>
        </p:sp>
        <p:sp>
          <p:nvSpPr>
            <p:cNvPr id="107537" name="Text Box 7"/>
            <p:cNvSpPr txBox="1">
              <a:spLocks noChangeArrowheads="1"/>
            </p:cNvSpPr>
            <p:nvPr/>
          </p:nvSpPr>
          <p:spPr bwMode="auto">
            <a:xfrm rot="-3356220">
              <a:off x="2541" y="908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FontTx/>
                <a:buNone/>
              </a:pPr>
              <a:r>
                <a:rPr lang="en-US" altLang="en-US" sz="2800"/>
                <a:t>grain</a:t>
              </a:r>
            </a:p>
          </p:txBody>
        </p:sp>
        <p:sp>
          <p:nvSpPr>
            <p:cNvPr id="107538" name="Text Box 8"/>
            <p:cNvSpPr txBox="1">
              <a:spLocks noChangeArrowheads="1"/>
            </p:cNvSpPr>
            <p:nvPr/>
          </p:nvSpPr>
          <p:spPr bwMode="auto">
            <a:xfrm rot="-3356220">
              <a:off x="3012" y="908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FontTx/>
                <a:buNone/>
              </a:pPr>
              <a:r>
                <a:rPr lang="en-US" altLang="en-US" sz="2800"/>
                <a:t>water</a:t>
              </a:r>
            </a:p>
          </p:txBody>
        </p:sp>
        <p:sp>
          <p:nvSpPr>
            <p:cNvPr id="107539" name="Text Box 9"/>
            <p:cNvSpPr txBox="1">
              <a:spLocks noChangeArrowheads="1"/>
            </p:cNvSpPr>
            <p:nvPr/>
          </p:nvSpPr>
          <p:spPr bwMode="auto">
            <a:xfrm rot="-3356220">
              <a:off x="3492" y="780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FontTx/>
                <a:buNone/>
              </a:pPr>
              <a:r>
                <a:rPr lang="en-US" altLang="en-US" sz="2800"/>
                <a:t>sawdust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447800" y="4275138"/>
            <a:ext cx="6981825" cy="1820862"/>
            <a:chOff x="912" y="2693"/>
            <a:chExt cx="4398" cy="1147"/>
          </a:xfrm>
        </p:grpSpPr>
        <p:sp>
          <p:nvSpPr>
            <p:cNvPr id="107530" name="Text Box 11"/>
            <p:cNvSpPr txBox="1">
              <a:spLocks noChangeArrowheads="1"/>
            </p:cNvSpPr>
            <p:nvPr/>
          </p:nvSpPr>
          <p:spPr bwMode="auto">
            <a:xfrm>
              <a:off x="2477" y="2693"/>
              <a:ext cx="2784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3x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+ 4x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– 7x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+ 8x</a:t>
              </a:r>
              <a:r>
                <a:rPr lang="en-US" altLang="en-US" sz="2800" baseline="-25000"/>
                <a:t>4</a:t>
              </a:r>
              <a:r>
                <a:rPr lang="en-US" altLang="en-US" sz="2800"/>
                <a:t>  ≤ 12</a:t>
              </a:r>
            </a:p>
          </p:txBody>
        </p:sp>
        <p:sp>
          <p:nvSpPr>
            <p:cNvPr id="107531" name="Text Box 12"/>
            <p:cNvSpPr txBox="1">
              <a:spLocks noChangeArrowheads="1"/>
            </p:cNvSpPr>
            <p:nvPr/>
          </p:nvSpPr>
          <p:spPr bwMode="auto">
            <a:xfrm>
              <a:off x="2471" y="2933"/>
              <a:ext cx="280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2x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 - 8x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+ 4x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 - 3x</a:t>
              </a:r>
              <a:r>
                <a:rPr lang="en-US" altLang="en-US" sz="2800" baseline="-25000"/>
                <a:t>4</a:t>
              </a:r>
              <a:r>
                <a:rPr lang="en-US" altLang="en-US" sz="2800"/>
                <a:t>  ≤ 24</a:t>
              </a:r>
            </a:p>
          </p:txBody>
        </p:sp>
        <p:sp>
          <p:nvSpPr>
            <p:cNvPr id="107532" name="Text Box 13"/>
            <p:cNvSpPr txBox="1">
              <a:spLocks noChangeArrowheads="1"/>
            </p:cNvSpPr>
            <p:nvPr/>
          </p:nvSpPr>
          <p:spPr bwMode="auto">
            <a:xfrm>
              <a:off x="2382" y="3173"/>
              <a:ext cx="2902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-8x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 + 2x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– 3x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 - 9x</a:t>
              </a:r>
              <a:r>
                <a:rPr lang="en-US" altLang="en-US" sz="2800" baseline="-25000"/>
                <a:t>4 </a:t>
              </a:r>
              <a:r>
                <a:rPr lang="en-US" altLang="en-US" sz="2800"/>
                <a:t> ≤   8</a:t>
              </a:r>
            </a:p>
          </p:txBody>
        </p:sp>
        <p:sp>
          <p:nvSpPr>
            <p:cNvPr id="107533" name="Text Box 14"/>
            <p:cNvSpPr txBox="1">
              <a:spLocks noChangeArrowheads="1"/>
            </p:cNvSpPr>
            <p:nvPr/>
          </p:nvSpPr>
          <p:spPr bwMode="auto">
            <a:xfrm>
              <a:off x="2620" y="3413"/>
              <a:ext cx="2690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+ 2x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+ 9x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 - 3x</a:t>
              </a:r>
              <a:r>
                <a:rPr lang="en-US" altLang="en-US" sz="2800" baseline="-25000"/>
                <a:t>4</a:t>
              </a:r>
              <a:r>
                <a:rPr lang="en-US" altLang="en-US" sz="2800"/>
                <a:t>  ≤ 31</a:t>
              </a:r>
            </a:p>
          </p:txBody>
        </p:sp>
        <p:sp>
          <p:nvSpPr>
            <p:cNvPr id="629775" name="Rectangle 15"/>
            <p:cNvSpPr>
              <a:spLocks noChangeArrowheads="1"/>
            </p:cNvSpPr>
            <p:nvPr/>
          </p:nvSpPr>
          <p:spPr bwMode="auto">
            <a:xfrm>
              <a:off x="912" y="2706"/>
              <a:ext cx="2112" cy="1134"/>
            </a:xfrm>
            <a:prstGeom prst="rect">
              <a:avLst/>
            </a:prstGeom>
            <a:noFill/>
            <a:ln w="57150" cap="sq">
              <a:noFill/>
              <a:miter lim="800000"/>
              <a:headEnd/>
              <a:tailEnd/>
            </a:ln>
            <a:effectLst/>
          </p:spPr>
          <p:txBody>
            <a:bodyPr lIns="274320" rIns="274320">
              <a:spAutoFit/>
            </a:bodyPr>
            <a:lstStyle/>
            <a:p>
              <a:pPr eaLnBrk="0" hangingPunct="0">
                <a:defRPr/>
              </a:pPr>
              <a:r>
                <a:rPr lang="en-US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Constraints:  </a:t>
              </a:r>
            </a:p>
            <a:p>
              <a:pPr lvl="1" eaLnBrk="0" hangingPunct="0">
                <a:buFontTx/>
                <a:buChar char="•"/>
                <a:defRPr/>
              </a:pPr>
              <a:r>
                <a:rPr lang="en-US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moisture</a:t>
              </a:r>
            </a:p>
            <a:p>
              <a:pPr lvl="1" eaLnBrk="0" hangingPunct="0">
                <a:buFontTx/>
                <a:buChar char="•"/>
                <a:defRPr/>
              </a:pPr>
              <a:r>
                <a:rPr lang="en-US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protein</a:t>
              </a:r>
              <a:r>
                <a:rPr lang="en-US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,</a:t>
              </a:r>
            </a:p>
            <a:p>
              <a:pPr lvl="1" eaLnBrk="0" hangingPunct="0">
                <a:buFontTx/>
                <a:buChar char="•"/>
                <a:defRPr/>
              </a:pPr>
              <a:r>
                <a:rPr lang="en-US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…</a:t>
              </a:r>
            </a:p>
          </p:txBody>
        </p:sp>
      </p:grp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1038225" y="3346450"/>
            <a:ext cx="6454775" cy="533400"/>
            <a:chOff x="654" y="2108"/>
            <a:chExt cx="4066" cy="336"/>
          </a:xfrm>
        </p:grpSpPr>
        <p:sp>
          <p:nvSpPr>
            <p:cNvPr id="107528" name="Text Box 17"/>
            <p:cNvSpPr txBox="1">
              <a:spLocks noChangeArrowheads="1"/>
            </p:cNvSpPr>
            <p:nvPr/>
          </p:nvSpPr>
          <p:spPr bwMode="auto">
            <a:xfrm>
              <a:off x="2348" y="2117"/>
              <a:ext cx="23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2800"/>
                <a:t>29x</a:t>
              </a:r>
              <a:r>
                <a:rPr lang="en-US" altLang="en-US" sz="2800" baseline="-25000"/>
                <a:t>1</a:t>
              </a:r>
              <a:r>
                <a:rPr lang="en-US" altLang="en-US" sz="2800"/>
                <a:t> + 8x</a:t>
              </a:r>
              <a:r>
                <a:rPr lang="en-US" altLang="en-US" sz="2800" baseline="-25000"/>
                <a:t>2</a:t>
              </a:r>
              <a:r>
                <a:rPr lang="en-US" altLang="en-US" sz="2800"/>
                <a:t> + 1x</a:t>
              </a:r>
              <a:r>
                <a:rPr lang="en-US" altLang="en-US" sz="2800" baseline="-25000"/>
                <a:t>3</a:t>
              </a:r>
              <a:r>
                <a:rPr lang="en-US" altLang="en-US" sz="2800"/>
                <a:t> + 2x</a:t>
              </a:r>
              <a:r>
                <a:rPr lang="en-US" altLang="en-US" sz="2800" baseline="-25000"/>
                <a:t>4</a:t>
              </a:r>
              <a:endParaRPr lang="en-US" altLang="en-US" sz="2800"/>
            </a:p>
          </p:txBody>
        </p:sp>
        <p:sp>
          <p:nvSpPr>
            <p:cNvPr id="629778" name="Rectangle 18"/>
            <p:cNvSpPr>
              <a:spLocks noChangeArrowheads="1"/>
            </p:cNvSpPr>
            <p:nvPr/>
          </p:nvSpPr>
          <p:spPr bwMode="auto">
            <a:xfrm>
              <a:off x="654" y="2108"/>
              <a:ext cx="1789" cy="327"/>
            </a:xfrm>
            <a:prstGeom prst="rect">
              <a:avLst/>
            </a:prstGeom>
            <a:noFill/>
            <a:ln w="127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algn="ctr" eaLnBrk="0" hangingPunct="0">
                <a:defRPr/>
              </a:pPr>
              <a:r>
                <a:rPr lang="en-US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Cost of Hotdog:</a:t>
              </a:r>
            </a:p>
          </p:txBody>
        </p:sp>
      </p:grpSp>
      <p:pic>
        <p:nvPicPr>
          <p:cNvPr id="107527" name="Picture 19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28600"/>
            <a:ext cx="1284288" cy="102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9763" grpId="0" autoUpdateAnimBg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6"/>
          <p:cNvSpPr txBox="1">
            <a:spLocks noChangeArrowheads="1"/>
          </p:cNvSpPr>
          <p:nvPr/>
        </p:nvSpPr>
        <p:spPr bwMode="auto">
          <a:xfrm>
            <a:off x="3727450" y="3360738"/>
            <a:ext cx="37655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29x</a:t>
            </a:r>
            <a:r>
              <a:rPr lang="en-US" altLang="en-US" sz="2800" baseline="-25000"/>
              <a:t>1</a:t>
            </a:r>
            <a:r>
              <a:rPr lang="en-US" altLang="en-US" sz="2800"/>
              <a:t> + 8x</a:t>
            </a:r>
            <a:r>
              <a:rPr lang="en-US" altLang="en-US" sz="2800" baseline="-25000"/>
              <a:t>2</a:t>
            </a:r>
            <a:r>
              <a:rPr lang="en-US" altLang="en-US" sz="2800"/>
              <a:t> + 1x</a:t>
            </a:r>
            <a:r>
              <a:rPr lang="en-US" altLang="en-US" sz="2800" baseline="-25000"/>
              <a:t>3</a:t>
            </a:r>
            <a:r>
              <a:rPr lang="en-US" altLang="en-US" sz="2800"/>
              <a:t> + 2x</a:t>
            </a:r>
            <a:r>
              <a:rPr lang="en-US" altLang="en-US" sz="2800" baseline="-25000"/>
              <a:t>4</a:t>
            </a:r>
            <a:endParaRPr lang="en-US" altLang="en-US" sz="2800"/>
          </a:p>
        </p:txBody>
      </p:sp>
      <p:sp>
        <p:nvSpPr>
          <p:cNvPr id="630791" name="Rectangle 7"/>
          <p:cNvSpPr>
            <a:spLocks noChangeArrowheads="1"/>
          </p:cNvSpPr>
          <p:nvPr/>
        </p:nvSpPr>
        <p:spPr bwMode="auto">
          <a:xfrm>
            <a:off x="1490663" y="4267200"/>
            <a:ext cx="3352800" cy="519113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Subject to:</a:t>
            </a:r>
          </a:p>
        </p:txBody>
      </p:sp>
      <p:sp>
        <p:nvSpPr>
          <p:cNvPr id="630792" name="Rectangle 8"/>
          <p:cNvSpPr>
            <a:spLocks noChangeArrowheads="1"/>
          </p:cNvSpPr>
          <p:nvPr/>
        </p:nvSpPr>
        <p:spPr bwMode="auto">
          <a:xfrm>
            <a:off x="1779588" y="3346450"/>
            <a:ext cx="2027237" cy="519113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ctr" eaLnBrk="0" hangingPunct="0">
              <a:defRPr/>
            </a:pPr>
            <a:r>
              <a:rPr lang="en-US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Minimize:</a:t>
            </a:r>
          </a:p>
        </p:txBody>
      </p:sp>
      <p:sp>
        <p:nvSpPr>
          <p:cNvPr id="108549" name="Rectangle 9"/>
          <p:cNvSpPr>
            <a:spLocks noChangeArrowheads="1"/>
          </p:cNvSpPr>
          <p:nvPr/>
        </p:nvSpPr>
        <p:spPr bwMode="auto">
          <a:xfrm>
            <a:off x="304800" y="0"/>
            <a:ext cx="731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Abstract Out Essential Details </a:t>
            </a:r>
            <a:endParaRPr lang="en-US" altLang="en-US" sz="4000">
              <a:solidFill>
                <a:schemeClr val="tx2"/>
              </a:solidFill>
            </a:endParaRPr>
          </a:p>
        </p:txBody>
      </p:sp>
      <p:sp>
        <p:nvSpPr>
          <p:cNvPr id="108550" name="Text Box 11"/>
          <p:cNvSpPr txBox="1">
            <a:spLocks noChangeArrowheads="1"/>
          </p:cNvSpPr>
          <p:nvPr/>
        </p:nvSpPr>
        <p:spPr bwMode="auto">
          <a:xfrm>
            <a:off x="3932238" y="4275138"/>
            <a:ext cx="441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3x</a:t>
            </a:r>
            <a:r>
              <a:rPr lang="en-US" altLang="en-US" sz="2800" baseline="-25000"/>
              <a:t>1</a:t>
            </a:r>
            <a:r>
              <a:rPr lang="en-US" altLang="en-US" sz="2800"/>
              <a:t> + 4x</a:t>
            </a:r>
            <a:r>
              <a:rPr lang="en-US" altLang="en-US" sz="2800" baseline="-25000"/>
              <a:t>2</a:t>
            </a:r>
            <a:r>
              <a:rPr lang="en-US" altLang="en-US" sz="2800"/>
              <a:t> – 7x</a:t>
            </a:r>
            <a:r>
              <a:rPr lang="en-US" altLang="en-US" sz="2800" baseline="-25000"/>
              <a:t>3</a:t>
            </a:r>
            <a:r>
              <a:rPr lang="en-US" altLang="en-US" sz="2800"/>
              <a:t> + 8x</a:t>
            </a:r>
            <a:r>
              <a:rPr lang="en-US" altLang="en-US" sz="2800" baseline="-25000"/>
              <a:t>4</a:t>
            </a:r>
            <a:r>
              <a:rPr lang="en-US" altLang="en-US" sz="2800"/>
              <a:t>  ≤ 12</a:t>
            </a:r>
          </a:p>
        </p:txBody>
      </p:sp>
      <p:sp>
        <p:nvSpPr>
          <p:cNvPr id="108551" name="Text Box 12"/>
          <p:cNvSpPr txBox="1">
            <a:spLocks noChangeArrowheads="1"/>
          </p:cNvSpPr>
          <p:nvPr/>
        </p:nvSpPr>
        <p:spPr bwMode="auto">
          <a:xfrm>
            <a:off x="3922713" y="4656138"/>
            <a:ext cx="44577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2x</a:t>
            </a:r>
            <a:r>
              <a:rPr lang="en-US" altLang="en-US" sz="2800" baseline="-25000"/>
              <a:t>1</a:t>
            </a:r>
            <a:r>
              <a:rPr lang="en-US" altLang="en-US" sz="2800"/>
              <a:t>  - 8x</a:t>
            </a:r>
            <a:r>
              <a:rPr lang="en-US" altLang="en-US" sz="2800" baseline="-25000"/>
              <a:t>2</a:t>
            </a:r>
            <a:r>
              <a:rPr lang="en-US" altLang="en-US" sz="2800"/>
              <a:t> + 4x</a:t>
            </a:r>
            <a:r>
              <a:rPr lang="en-US" altLang="en-US" sz="2800" baseline="-25000"/>
              <a:t>3</a:t>
            </a:r>
            <a:r>
              <a:rPr lang="en-US" altLang="en-US" sz="2800"/>
              <a:t>  - 3x</a:t>
            </a:r>
            <a:r>
              <a:rPr lang="en-US" altLang="en-US" sz="2800" baseline="-25000"/>
              <a:t>4</a:t>
            </a:r>
            <a:r>
              <a:rPr lang="en-US" altLang="en-US" sz="2800"/>
              <a:t>  ≤ 24</a:t>
            </a:r>
          </a:p>
        </p:txBody>
      </p:sp>
      <p:sp>
        <p:nvSpPr>
          <p:cNvPr id="108552" name="Text Box 13"/>
          <p:cNvSpPr txBox="1">
            <a:spLocks noChangeArrowheads="1"/>
          </p:cNvSpPr>
          <p:nvPr/>
        </p:nvSpPr>
        <p:spPr bwMode="auto">
          <a:xfrm>
            <a:off x="3781425" y="5037138"/>
            <a:ext cx="4606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-8x</a:t>
            </a:r>
            <a:r>
              <a:rPr lang="en-US" altLang="en-US" sz="2800" baseline="-25000"/>
              <a:t>1</a:t>
            </a:r>
            <a:r>
              <a:rPr lang="en-US" altLang="en-US" sz="2800"/>
              <a:t>  + 2x</a:t>
            </a:r>
            <a:r>
              <a:rPr lang="en-US" altLang="en-US" sz="2800" baseline="-25000"/>
              <a:t>2</a:t>
            </a:r>
            <a:r>
              <a:rPr lang="en-US" altLang="en-US" sz="2800"/>
              <a:t> – 3x</a:t>
            </a:r>
            <a:r>
              <a:rPr lang="en-US" altLang="en-US" sz="2800" baseline="-25000"/>
              <a:t>3</a:t>
            </a:r>
            <a:r>
              <a:rPr lang="en-US" altLang="en-US" sz="2800"/>
              <a:t>  - 9x</a:t>
            </a:r>
            <a:r>
              <a:rPr lang="en-US" altLang="en-US" sz="2800" baseline="-25000"/>
              <a:t>4 </a:t>
            </a:r>
            <a:r>
              <a:rPr lang="en-US" altLang="en-US" sz="2800"/>
              <a:t> ≤   8</a:t>
            </a:r>
          </a:p>
        </p:txBody>
      </p:sp>
      <p:sp>
        <p:nvSpPr>
          <p:cNvPr id="108553" name="Text Box 14"/>
          <p:cNvSpPr txBox="1">
            <a:spLocks noChangeArrowheads="1"/>
          </p:cNvSpPr>
          <p:nvPr/>
        </p:nvSpPr>
        <p:spPr bwMode="auto">
          <a:xfrm>
            <a:off x="4159250" y="5418138"/>
            <a:ext cx="4270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x</a:t>
            </a:r>
            <a:r>
              <a:rPr lang="en-US" altLang="en-US" sz="2800" baseline="-25000"/>
              <a:t>1</a:t>
            </a:r>
            <a:r>
              <a:rPr lang="en-US" altLang="en-US" sz="2800"/>
              <a:t> + 2x</a:t>
            </a:r>
            <a:r>
              <a:rPr lang="en-US" altLang="en-US" sz="2800" baseline="-25000"/>
              <a:t>2</a:t>
            </a:r>
            <a:r>
              <a:rPr lang="en-US" altLang="en-US" sz="2800"/>
              <a:t> + 9x</a:t>
            </a:r>
            <a:r>
              <a:rPr lang="en-US" altLang="en-US" sz="2800" baseline="-25000"/>
              <a:t>3</a:t>
            </a:r>
            <a:r>
              <a:rPr lang="en-US" altLang="en-US" sz="2800"/>
              <a:t>  - 3x</a:t>
            </a:r>
            <a:r>
              <a:rPr lang="en-US" altLang="en-US" sz="2800" baseline="-25000"/>
              <a:t>4</a:t>
            </a:r>
            <a:r>
              <a:rPr lang="en-US" altLang="en-US" sz="2800"/>
              <a:t>  ≤ 31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315200" cy="1143000"/>
          </a:xfrm>
        </p:spPr>
        <p:txBody>
          <a:bodyPr/>
          <a:lstStyle/>
          <a:p>
            <a:pPr eaLnBrk="1" hangingPunct="1"/>
            <a:r>
              <a:rPr lang="en-US" altLang="en-US" sz="4800"/>
              <a:t>A Fast Algorithm</a:t>
            </a:r>
            <a:endParaRPr lang="en-US" altLang="en-US"/>
          </a:p>
        </p:txBody>
      </p:sp>
      <p:sp>
        <p:nvSpPr>
          <p:cNvPr id="631811" name="Text Box 3"/>
          <p:cNvSpPr txBox="1">
            <a:spLocks noChangeArrowheads="1"/>
          </p:cNvSpPr>
          <p:nvPr/>
        </p:nvSpPr>
        <p:spPr bwMode="auto">
          <a:xfrm>
            <a:off x="3530600" y="1752600"/>
            <a:ext cx="5918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For decades people thought that there was no fast algorithm.</a:t>
            </a:r>
          </a:p>
        </p:txBody>
      </p:sp>
      <p:grpSp>
        <p:nvGrpSpPr>
          <p:cNvPr id="109572" name="Group 4"/>
          <p:cNvGrpSpPr>
            <a:grpSpLocks noChangeAspect="1"/>
          </p:cNvGrpSpPr>
          <p:nvPr/>
        </p:nvGrpSpPr>
        <p:grpSpPr bwMode="auto">
          <a:xfrm>
            <a:off x="814388" y="1820863"/>
            <a:ext cx="2005012" cy="1608137"/>
            <a:chOff x="399" y="864"/>
            <a:chExt cx="1803" cy="1446"/>
          </a:xfrm>
        </p:grpSpPr>
        <p:sp>
          <p:nvSpPr>
            <p:cNvPr id="109584" name="Freeform 5"/>
            <p:cNvSpPr>
              <a:spLocks noChangeAspect="1"/>
            </p:cNvSpPr>
            <p:nvPr/>
          </p:nvSpPr>
          <p:spPr bwMode="auto">
            <a:xfrm>
              <a:off x="770" y="864"/>
              <a:ext cx="1197" cy="1446"/>
            </a:xfrm>
            <a:custGeom>
              <a:avLst/>
              <a:gdLst>
                <a:gd name="T0" fmla="*/ 7 w 2394"/>
                <a:gd name="T1" fmla="*/ 11 h 2892"/>
                <a:gd name="T2" fmla="*/ 10 w 2394"/>
                <a:gd name="T3" fmla="*/ 3 h 2892"/>
                <a:gd name="T4" fmla="*/ 1 w 2394"/>
                <a:gd name="T5" fmla="*/ 0 h 2892"/>
                <a:gd name="T6" fmla="*/ 0 w 2394"/>
                <a:gd name="T7" fmla="*/ 12 h 2892"/>
                <a:gd name="T8" fmla="*/ 7 w 2394"/>
                <a:gd name="T9" fmla="*/ 11 h 28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4"/>
                <a:gd name="T16" fmla="*/ 0 h 2892"/>
                <a:gd name="T17" fmla="*/ 2394 w 2394"/>
                <a:gd name="T18" fmla="*/ 2892 h 28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4" h="2892">
                  <a:moveTo>
                    <a:pt x="1813" y="2621"/>
                  </a:moveTo>
                  <a:lnTo>
                    <a:pt x="2394" y="814"/>
                  </a:lnTo>
                  <a:lnTo>
                    <a:pt x="33" y="0"/>
                  </a:lnTo>
                  <a:lnTo>
                    <a:pt x="0" y="2892"/>
                  </a:lnTo>
                  <a:lnTo>
                    <a:pt x="1813" y="2621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6"/>
            <p:cNvSpPr>
              <a:spLocks noChangeAspect="1"/>
            </p:cNvSpPr>
            <p:nvPr/>
          </p:nvSpPr>
          <p:spPr bwMode="auto">
            <a:xfrm>
              <a:off x="399" y="1230"/>
              <a:ext cx="1803" cy="788"/>
            </a:xfrm>
            <a:custGeom>
              <a:avLst/>
              <a:gdLst>
                <a:gd name="T0" fmla="*/ 4 w 3605"/>
                <a:gd name="T1" fmla="*/ 1 h 1576"/>
                <a:gd name="T2" fmla="*/ 4 w 3605"/>
                <a:gd name="T3" fmla="*/ 1 h 1576"/>
                <a:gd name="T4" fmla="*/ 5 w 3605"/>
                <a:gd name="T5" fmla="*/ 1 h 1576"/>
                <a:gd name="T6" fmla="*/ 5 w 3605"/>
                <a:gd name="T7" fmla="*/ 1 h 1576"/>
                <a:gd name="T8" fmla="*/ 6 w 3605"/>
                <a:gd name="T9" fmla="*/ 1 h 1576"/>
                <a:gd name="T10" fmla="*/ 6 w 3605"/>
                <a:gd name="T11" fmla="*/ 1 h 1576"/>
                <a:gd name="T12" fmla="*/ 7 w 3605"/>
                <a:gd name="T13" fmla="*/ 1 h 1576"/>
                <a:gd name="T14" fmla="*/ 7 w 3605"/>
                <a:gd name="T15" fmla="*/ 2 h 1576"/>
                <a:gd name="T16" fmla="*/ 8 w 3605"/>
                <a:gd name="T17" fmla="*/ 2 h 1576"/>
                <a:gd name="T18" fmla="*/ 9 w 3605"/>
                <a:gd name="T19" fmla="*/ 2 h 1576"/>
                <a:gd name="T20" fmla="*/ 9 w 3605"/>
                <a:gd name="T21" fmla="*/ 2 h 1576"/>
                <a:gd name="T22" fmla="*/ 10 w 3605"/>
                <a:gd name="T23" fmla="*/ 2 h 1576"/>
                <a:gd name="T24" fmla="*/ 11 w 3605"/>
                <a:gd name="T25" fmla="*/ 2 h 1576"/>
                <a:gd name="T26" fmla="*/ 12 w 3605"/>
                <a:gd name="T27" fmla="*/ 2 h 1576"/>
                <a:gd name="T28" fmla="*/ 12 w 3605"/>
                <a:gd name="T29" fmla="*/ 3 h 1576"/>
                <a:gd name="T30" fmla="*/ 12 w 3605"/>
                <a:gd name="T31" fmla="*/ 3 h 1576"/>
                <a:gd name="T32" fmla="*/ 13 w 3605"/>
                <a:gd name="T33" fmla="*/ 3 h 1576"/>
                <a:gd name="T34" fmla="*/ 14 w 3605"/>
                <a:gd name="T35" fmla="*/ 3 h 1576"/>
                <a:gd name="T36" fmla="*/ 14 w 3605"/>
                <a:gd name="T37" fmla="*/ 4 h 1576"/>
                <a:gd name="T38" fmla="*/ 15 w 3605"/>
                <a:gd name="T39" fmla="*/ 5 h 1576"/>
                <a:gd name="T40" fmla="*/ 14 w 3605"/>
                <a:gd name="T41" fmla="*/ 5 h 1576"/>
                <a:gd name="T42" fmla="*/ 14 w 3605"/>
                <a:gd name="T43" fmla="*/ 6 h 1576"/>
                <a:gd name="T44" fmla="*/ 14 w 3605"/>
                <a:gd name="T45" fmla="*/ 6 h 1576"/>
                <a:gd name="T46" fmla="*/ 14 w 3605"/>
                <a:gd name="T47" fmla="*/ 6 h 1576"/>
                <a:gd name="T48" fmla="*/ 13 w 3605"/>
                <a:gd name="T49" fmla="*/ 6 h 1576"/>
                <a:gd name="T50" fmla="*/ 12 w 3605"/>
                <a:gd name="T51" fmla="*/ 5 h 1576"/>
                <a:gd name="T52" fmla="*/ 12 w 3605"/>
                <a:gd name="T53" fmla="*/ 6 h 1576"/>
                <a:gd name="T54" fmla="*/ 12 w 3605"/>
                <a:gd name="T55" fmla="*/ 6 h 1576"/>
                <a:gd name="T56" fmla="*/ 12 w 3605"/>
                <a:gd name="T57" fmla="*/ 6 h 1576"/>
                <a:gd name="T58" fmla="*/ 11 w 3605"/>
                <a:gd name="T59" fmla="*/ 6 h 1576"/>
                <a:gd name="T60" fmla="*/ 11 w 3605"/>
                <a:gd name="T61" fmla="*/ 6 h 1576"/>
                <a:gd name="T62" fmla="*/ 10 w 3605"/>
                <a:gd name="T63" fmla="*/ 6 h 1576"/>
                <a:gd name="T64" fmla="*/ 10 w 3605"/>
                <a:gd name="T65" fmla="*/ 6 h 1576"/>
                <a:gd name="T66" fmla="*/ 9 w 3605"/>
                <a:gd name="T67" fmla="*/ 6 h 1576"/>
                <a:gd name="T68" fmla="*/ 9 w 3605"/>
                <a:gd name="T69" fmla="*/ 6 h 1576"/>
                <a:gd name="T70" fmla="*/ 8 w 3605"/>
                <a:gd name="T71" fmla="*/ 6 h 1576"/>
                <a:gd name="T72" fmla="*/ 7 w 3605"/>
                <a:gd name="T73" fmla="*/ 6 h 1576"/>
                <a:gd name="T74" fmla="*/ 7 w 3605"/>
                <a:gd name="T75" fmla="*/ 6 h 1576"/>
                <a:gd name="T76" fmla="*/ 6 w 3605"/>
                <a:gd name="T77" fmla="*/ 6 h 1576"/>
                <a:gd name="T78" fmla="*/ 5 w 3605"/>
                <a:gd name="T79" fmla="*/ 6 h 1576"/>
                <a:gd name="T80" fmla="*/ 4 w 3605"/>
                <a:gd name="T81" fmla="*/ 6 h 1576"/>
                <a:gd name="T82" fmla="*/ 4 w 3605"/>
                <a:gd name="T83" fmla="*/ 5 h 1576"/>
                <a:gd name="T84" fmla="*/ 3 w 3605"/>
                <a:gd name="T85" fmla="*/ 5 h 1576"/>
                <a:gd name="T86" fmla="*/ 3 w 3605"/>
                <a:gd name="T87" fmla="*/ 5 h 1576"/>
                <a:gd name="T88" fmla="*/ 2 w 3605"/>
                <a:gd name="T89" fmla="*/ 3 h 1576"/>
                <a:gd name="T90" fmla="*/ 2 w 3605"/>
                <a:gd name="T91" fmla="*/ 3 h 1576"/>
                <a:gd name="T92" fmla="*/ 1 w 3605"/>
                <a:gd name="T93" fmla="*/ 2 h 1576"/>
                <a:gd name="T94" fmla="*/ 1 w 3605"/>
                <a:gd name="T95" fmla="*/ 2 h 1576"/>
                <a:gd name="T96" fmla="*/ 1 w 3605"/>
                <a:gd name="T97" fmla="*/ 2 h 1576"/>
                <a:gd name="T98" fmla="*/ 1 w 3605"/>
                <a:gd name="T99" fmla="*/ 1 h 1576"/>
                <a:gd name="T100" fmla="*/ 1 w 3605"/>
                <a:gd name="T101" fmla="*/ 1 h 1576"/>
                <a:gd name="T102" fmla="*/ 1 w 3605"/>
                <a:gd name="T103" fmla="*/ 1 h 1576"/>
                <a:gd name="T104" fmla="*/ 2 w 3605"/>
                <a:gd name="T105" fmla="*/ 0 h 1576"/>
                <a:gd name="T106" fmla="*/ 2 w 3605"/>
                <a:gd name="T107" fmla="*/ 1 h 1576"/>
                <a:gd name="T108" fmla="*/ 3 w 3605"/>
                <a:gd name="T109" fmla="*/ 1 h 1576"/>
                <a:gd name="T110" fmla="*/ 3 w 3605"/>
                <a:gd name="T111" fmla="*/ 1 h 15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05"/>
                <a:gd name="T169" fmla="*/ 0 h 1576"/>
                <a:gd name="T170" fmla="*/ 3605 w 3605"/>
                <a:gd name="T171" fmla="*/ 1576 h 15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05" h="1576">
                  <a:moveTo>
                    <a:pt x="736" y="84"/>
                  </a:moveTo>
                  <a:lnTo>
                    <a:pt x="756" y="73"/>
                  </a:lnTo>
                  <a:lnTo>
                    <a:pt x="778" y="62"/>
                  </a:lnTo>
                  <a:lnTo>
                    <a:pt x="800" y="55"/>
                  </a:lnTo>
                  <a:lnTo>
                    <a:pt x="823" y="47"/>
                  </a:lnTo>
                  <a:lnTo>
                    <a:pt x="845" y="42"/>
                  </a:lnTo>
                  <a:lnTo>
                    <a:pt x="869" y="36"/>
                  </a:lnTo>
                  <a:lnTo>
                    <a:pt x="891" y="31"/>
                  </a:lnTo>
                  <a:lnTo>
                    <a:pt x="915" y="27"/>
                  </a:lnTo>
                  <a:lnTo>
                    <a:pt x="920" y="25"/>
                  </a:lnTo>
                  <a:lnTo>
                    <a:pt x="924" y="27"/>
                  </a:lnTo>
                  <a:lnTo>
                    <a:pt x="930" y="27"/>
                  </a:lnTo>
                  <a:lnTo>
                    <a:pt x="933" y="23"/>
                  </a:lnTo>
                  <a:lnTo>
                    <a:pt x="955" y="20"/>
                  </a:lnTo>
                  <a:lnTo>
                    <a:pt x="979" y="18"/>
                  </a:lnTo>
                  <a:lnTo>
                    <a:pt x="1001" y="16"/>
                  </a:lnTo>
                  <a:lnTo>
                    <a:pt x="1025" y="16"/>
                  </a:lnTo>
                  <a:lnTo>
                    <a:pt x="1048" y="16"/>
                  </a:lnTo>
                  <a:lnTo>
                    <a:pt x="1072" y="18"/>
                  </a:lnTo>
                  <a:lnTo>
                    <a:pt x="1094" y="20"/>
                  </a:lnTo>
                  <a:lnTo>
                    <a:pt x="1118" y="22"/>
                  </a:lnTo>
                  <a:lnTo>
                    <a:pt x="1142" y="25"/>
                  </a:lnTo>
                  <a:lnTo>
                    <a:pt x="1165" y="29"/>
                  </a:lnTo>
                  <a:lnTo>
                    <a:pt x="1189" y="33"/>
                  </a:lnTo>
                  <a:lnTo>
                    <a:pt x="1211" y="36"/>
                  </a:lnTo>
                  <a:lnTo>
                    <a:pt x="1235" y="40"/>
                  </a:lnTo>
                  <a:lnTo>
                    <a:pt x="1257" y="44"/>
                  </a:lnTo>
                  <a:lnTo>
                    <a:pt x="1279" y="49"/>
                  </a:lnTo>
                  <a:lnTo>
                    <a:pt x="1301" y="53"/>
                  </a:lnTo>
                  <a:lnTo>
                    <a:pt x="1326" y="58"/>
                  </a:lnTo>
                  <a:lnTo>
                    <a:pt x="1354" y="66"/>
                  </a:lnTo>
                  <a:lnTo>
                    <a:pt x="1379" y="73"/>
                  </a:lnTo>
                  <a:lnTo>
                    <a:pt x="1403" y="84"/>
                  </a:lnTo>
                  <a:lnTo>
                    <a:pt x="1429" y="93"/>
                  </a:lnTo>
                  <a:lnTo>
                    <a:pt x="1453" y="104"/>
                  </a:lnTo>
                  <a:lnTo>
                    <a:pt x="1476" y="117"/>
                  </a:lnTo>
                  <a:lnTo>
                    <a:pt x="1500" y="128"/>
                  </a:lnTo>
                  <a:lnTo>
                    <a:pt x="1524" y="141"/>
                  </a:lnTo>
                  <a:lnTo>
                    <a:pt x="1548" y="153"/>
                  </a:lnTo>
                  <a:lnTo>
                    <a:pt x="1571" y="166"/>
                  </a:lnTo>
                  <a:lnTo>
                    <a:pt x="1595" y="179"/>
                  </a:lnTo>
                  <a:lnTo>
                    <a:pt x="1619" y="192"/>
                  </a:lnTo>
                  <a:lnTo>
                    <a:pt x="1643" y="203"/>
                  </a:lnTo>
                  <a:lnTo>
                    <a:pt x="1668" y="214"/>
                  </a:lnTo>
                  <a:lnTo>
                    <a:pt x="1692" y="225"/>
                  </a:lnTo>
                  <a:lnTo>
                    <a:pt x="1720" y="236"/>
                  </a:lnTo>
                  <a:lnTo>
                    <a:pt x="1749" y="247"/>
                  </a:lnTo>
                  <a:lnTo>
                    <a:pt x="1776" y="258"/>
                  </a:lnTo>
                  <a:lnTo>
                    <a:pt x="1806" y="269"/>
                  </a:lnTo>
                  <a:lnTo>
                    <a:pt x="1835" y="278"/>
                  </a:lnTo>
                  <a:lnTo>
                    <a:pt x="1864" y="289"/>
                  </a:lnTo>
                  <a:lnTo>
                    <a:pt x="1892" y="298"/>
                  </a:lnTo>
                  <a:lnTo>
                    <a:pt x="1921" y="309"/>
                  </a:lnTo>
                  <a:lnTo>
                    <a:pt x="1943" y="316"/>
                  </a:lnTo>
                  <a:lnTo>
                    <a:pt x="1965" y="322"/>
                  </a:lnTo>
                  <a:lnTo>
                    <a:pt x="1988" y="327"/>
                  </a:lnTo>
                  <a:lnTo>
                    <a:pt x="2010" y="333"/>
                  </a:lnTo>
                  <a:lnTo>
                    <a:pt x="2034" y="338"/>
                  </a:lnTo>
                  <a:lnTo>
                    <a:pt x="2058" y="342"/>
                  </a:lnTo>
                  <a:lnTo>
                    <a:pt x="2082" y="345"/>
                  </a:lnTo>
                  <a:lnTo>
                    <a:pt x="2106" y="349"/>
                  </a:lnTo>
                  <a:lnTo>
                    <a:pt x="2129" y="353"/>
                  </a:lnTo>
                  <a:lnTo>
                    <a:pt x="2153" y="356"/>
                  </a:lnTo>
                  <a:lnTo>
                    <a:pt x="2177" y="360"/>
                  </a:lnTo>
                  <a:lnTo>
                    <a:pt x="2202" y="364"/>
                  </a:lnTo>
                  <a:lnTo>
                    <a:pt x="2226" y="366"/>
                  </a:lnTo>
                  <a:lnTo>
                    <a:pt x="2250" y="369"/>
                  </a:lnTo>
                  <a:lnTo>
                    <a:pt x="2276" y="371"/>
                  </a:lnTo>
                  <a:lnTo>
                    <a:pt x="2299" y="375"/>
                  </a:lnTo>
                  <a:lnTo>
                    <a:pt x="2340" y="380"/>
                  </a:lnTo>
                  <a:lnTo>
                    <a:pt x="2378" y="384"/>
                  </a:lnTo>
                  <a:lnTo>
                    <a:pt x="2418" y="387"/>
                  </a:lnTo>
                  <a:lnTo>
                    <a:pt x="2458" y="393"/>
                  </a:lnTo>
                  <a:lnTo>
                    <a:pt x="2497" y="398"/>
                  </a:lnTo>
                  <a:lnTo>
                    <a:pt x="2537" y="402"/>
                  </a:lnTo>
                  <a:lnTo>
                    <a:pt x="2576" y="409"/>
                  </a:lnTo>
                  <a:lnTo>
                    <a:pt x="2614" y="415"/>
                  </a:lnTo>
                  <a:lnTo>
                    <a:pt x="2652" y="424"/>
                  </a:lnTo>
                  <a:lnTo>
                    <a:pt x="2691" y="431"/>
                  </a:lnTo>
                  <a:lnTo>
                    <a:pt x="2729" y="442"/>
                  </a:lnTo>
                  <a:lnTo>
                    <a:pt x="2766" y="453"/>
                  </a:lnTo>
                  <a:lnTo>
                    <a:pt x="2804" y="466"/>
                  </a:lnTo>
                  <a:lnTo>
                    <a:pt x="2839" y="481"/>
                  </a:lnTo>
                  <a:lnTo>
                    <a:pt x="2875" y="497"/>
                  </a:lnTo>
                  <a:lnTo>
                    <a:pt x="2910" y="516"/>
                  </a:lnTo>
                  <a:lnTo>
                    <a:pt x="2938" y="532"/>
                  </a:lnTo>
                  <a:lnTo>
                    <a:pt x="2961" y="552"/>
                  </a:lnTo>
                  <a:lnTo>
                    <a:pt x="2983" y="574"/>
                  </a:lnTo>
                  <a:lnTo>
                    <a:pt x="3002" y="598"/>
                  </a:lnTo>
                  <a:lnTo>
                    <a:pt x="3020" y="623"/>
                  </a:lnTo>
                  <a:lnTo>
                    <a:pt x="3035" y="651"/>
                  </a:lnTo>
                  <a:lnTo>
                    <a:pt x="3049" y="677"/>
                  </a:lnTo>
                  <a:lnTo>
                    <a:pt x="3062" y="704"/>
                  </a:lnTo>
                  <a:lnTo>
                    <a:pt x="3062" y="715"/>
                  </a:lnTo>
                  <a:lnTo>
                    <a:pt x="3062" y="724"/>
                  </a:lnTo>
                  <a:lnTo>
                    <a:pt x="3062" y="735"/>
                  </a:lnTo>
                  <a:lnTo>
                    <a:pt x="3068" y="744"/>
                  </a:lnTo>
                  <a:lnTo>
                    <a:pt x="3099" y="755"/>
                  </a:lnTo>
                  <a:lnTo>
                    <a:pt x="3130" y="766"/>
                  </a:lnTo>
                  <a:lnTo>
                    <a:pt x="3163" y="775"/>
                  </a:lnTo>
                  <a:lnTo>
                    <a:pt x="3194" y="784"/>
                  </a:lnTo>
                  <a:lnTo>
                    <a:pt x="3227" y="794"/>
                  </a:lnTo>
                  <a:lnTo>
                    <a:pt x="3258" y="801"/>
                  </a:lnTo>
                  <a:lnTo>
                    <a:pt x="3289" y="812"/>
                  </a:lnTo>
                  <a:lnTo>
                    <a:pt x="3322" y="821"/>
                  </a:lnTo>
                  <a:lnTo>
                    <a:pt x="3353" y="832"/>
                  </a:lnTo>
                  <a:lnTo>
                    <a:pt x="3384" y="843"/>
                  </a:lnTo>
                  <a:lnTo>
                    <a:pt x="3413" y="858"/>
                  </a:lnTo>
                  <a:lnTo>
                    <a:pt x="3442" y="872"/>
                  </a:lnTo>
                  <a:lnTo>
                    <a:pt x="3472" y="889"/>
                  </a:lnTo>
                  <a:lnTo>
                    <a:pt x="3499" y="907"/>
                  </a:lnTo>
                  <a:lnTo>
                    <a:pt x="3525" y="929"/>
                  </a:lnTo>
                  <a:lnTo>
                    <a:pt x="3550" y="953"/>
                  </a:lnTo>
                  <a:lnTo>
                    <a:pt x="3565" y="969"/>
                  </a:lnTo>
                  <a:lnTo>
                    <a:pt x="3580" y="989"/>
                  </a:lnTo>
                  <a:lnTo>
                    <a:pt x="3591" y="1009"/>
                  </a:lnTo>
                  <a:lnTo>
                    <a:pt x="3598" y="1031"/>
                  </a:lnTo>
                  <a:lnTo>
                    <a:pt x="3603" y="1053"/>
                  </a:lnTo>
                  <a:lnTo>
                    <a:pt x="3605" y="1075"/>
                  </a:lnTo>
                  <a:lnTo>
                    <a:pt x="3603" y="1099"/>
                  </a:lnTo>
                  <a:lnTo>
                    <a:pt x="3598" y="1121"/>
                  </a:lnTo>
                  <a:lnTo>
                    <a:pt x="3598" y="1139"/>
                  </a:lnTo>
                  <a:lnTo>
                    <a:pt x="3596" y="1156"/>
                  </a:lnTo>
                  <a:lnTo>
                    <a:pt x="3591" y="1172"/>
                  </a:lnTo>
                  <a:lnTo>
                    <a:pt x="3583" y="1187"/>
                  </a:lnTo>
                  <a:lnTo>
                    <a:pt x="3574" y="1203"/>
                  </a:lnTo>
                  <a:lnTo>
                    <a:pt x="3567" y="1218"/>
                  </a:lnTo>
                  <a:lnTo>
                    <a:pt x="3558" y="1234"/>
                  </a:lnTo>
                  <a:lnTo>
                    <a:pt x="3549" y="1249"/>
                  </a:lnTo>
                  <a:lnTo>
                    <a:pt x="3538" y="1264"/>
                  </a:lnTo>
                  <a:lnTo>
                    <a:pt x="3525" y="1276"/>
                  </a:lnTo>
                  <a:lnTo>
                    <a:pt x="3512" y="1289"/>
                  </a:lnTo>
                  <a:lnTo>
                    <a:pt x="3497" y="1300"/>
                  </a:lnTo>
                  <a:lnTo>
                    <a:pt x="3486" y="1306"/>
                  </a:lnTo>
                  <a:lnTo>
                    <a:pt x="3477" y="1313"/>
                  </a:lnTo>
                  <a:lnTo>
                    <a:pt x="3466" y="1319"/>
                  </a:lnTo>
                  <a:lnTo>
                    <a:pt x="3457" y="1326"/>
                  </a:lnTo>
                  <a:lnTo>
                    <a:pt x="3448" y="1331"/>
                  </a:lnTo>
                  <a:lnTo>
                    <a:pt x="3437" y="1335"/>
                  </a:lnTo>
                  <a:lnTo>
                    <a:pt x="3426" y="1339"/>
                  </a:lnTo>
                  <a:lnTo>
                    <a:pt x="3413" y="1341"/>
                  </a:lnTo>
                  <a:lnTo>
                    <a:pt x="3389" y="1342"/>
                  </a:lnTo>
                  <a:lnTo>
                    <a:pt x="3366" y="1341"/>
                  </a:lnTo>
                  <a:lnTo>
                    <a:pt x="3342" y="1339"/>
                  </a:lnTo>
                  <a:lnTo>
                    <a:pt x="3318" y="1335"/>
                  </a:lnTo>
                  <a:lnTo>
                    <a:pt x="3294" y="1330"/>
                  </a:lnTo>
                  <a:lnTo>
                    <a:pt x="3271" y="1324"/>
                  </a:lnTo>
                  <a:lnTo>
                    <a:pt x="3247" y="1319"/>
                  </a:lnTo>
                  <a:lnTo>
                    <a:pt x="3225" y="1313"/>
                  </a:lnTo>
                  <a:lnTo>
                    <a:pt x="3201" y="1308"/>
                  </a:lnTo>
                  <a:lnTo>
                    <a:pt x="3179" y="1298"/>
                  </a:lnTo>
                  <a:lnTo>
                    <a:pt x="3157" y="1289"/>
                  </a:lnTo>
                  <a:lnTo>
                    <a:pt x="3135" y="1280"/>
                  </a:lnTo>
                  <a:lnTo>
                    <a:pt x="3113" y="1271"/>
                  </a:lnTo>
                  <a:lnTo>
                    <a:pt x="3093" y="1260"/>
                  </a:lnTo>
                  <a:lnTo>
                    <a:pt x="3071" y="1251"/>
                  </a:lnTo>
                  <a:lnTo>
                    <a:pt x="3049" y="1244"/>
                  </a:lnTo>
                  <a:lnTo>
                    <a:pt x="3040" y="1273"/>
                  </a:lnTo>
                  <a:lnTo>
                    <a:pt x="3033" y="1300"/>
                  </a:lnTo>
                  <a:lnTo>
                    <a:pt x="3024" y="1328"/>
                  </a:lnTo>
                  <a:lnTo>
                    <a:pt x="3013" y="1353"/>
                  </a:lnTo>
                  <a:lnTo>
                    <a:pt x="3005" y="1362"/>
                  </a:lnTo>
                  <a:lnTo>
                    <a:pt x="2996" y="1373"/>
                  </a:lnTo>
                  <a:lnTo>
                    <a:pt x="2989" y="1384"/>
                  </a:lnTo>
                  <a:lnTo>
                    <a:pt x="2982" y="1394"/>
                  </a:lnTo>
                  <a:lnTo>
                    <a:pt x="2972" y="1405"/>
                  </a:lnTo>
                  <a:lnTo>
                    <a:pt x="2963" y="1414"/>
                  </a:lnTo>
                  <a:lnTo>
                    <a:pt x="2952" y="1423"/>
                  </a:lnTo>
                  <a:lnTo>
                    <a:pt x="2941" y="1430"/>
                  </a:lnTo>
                  <a:lnTo>
                    <a:pt x="2929" y="1443"/>
                  </a:lnTo>
                  <a:lnTo>
                    <a:pt x="2916" y="1454"/>
                  </a:lnTo>
                  <a:lnTo>
                    <a:pt x="2901" y="1463"/>
                  </a:lnTo>
                  <a:lnTo>
                    <a:pt x="2886" y="1470"/>
                  </a:lnTo>
                  <a:lnTo>
                    <a:pt x="2872" y="1478"/>
                  </a:lnTo>
                  <a:lnTo>
                    <a:pt x="2855" y="1485"/>
                  </a:lnTo>
                  <a:lnTo>
                    <a:pt x="2839" y="1491"/>
                  </a:lnTo>
                  <a:lnTo>
                    <a:pt x="2822" y="1496"/>
                  </a:lnTo>
                  <a:lnTo>
                    <a:pt x="2800" y="1503"/>
                  </a:lnTo>
                  <a:lnTo>
                    <a:pt x="2779" y="1511"/>
                  </a:lnTo>
                  <a:lnTo>
                    <a:pt x="2757" y="1518"/>
                  </a:lnTo>
                  <a:lnTo>
                    <a:pt x="2735" y="1525"/>
                  </a:lnTo>
                  <a:lnTo>
                    <a:pt x="2713" y="1533"/>
                  </a:lnTo>
                  <a:lnTo>
                    <a:pt x="2691" y="1540"/>
                  </a:lnTo>
                  <a:lnTo>
                    <a:pt x="2669" y="1545"/>
                  </a:lnTo>
                  <a:lnTo>
                    <a:pt x="2647" y="1553"/>
                  </a:lnTo>
                  <a:lnTo>
                    <a:pt x="2623" y="1558"/>
                  </a:lnTo>
                  <a:lnTo>
                    <a:pt x="2601" y="1562"/>
                  </a:lnTo>
                  <a:lnTo>
                    <a:pt x="2577" y="1566"/>
                  </a:lnTo>
                  <a:lnTo>
                    <a:pt x="2554" y="1569"/>
                  </a:lnTo>
                  <a:lnTo>
                    <a:pt x="2530" y="1571"/>
                  </a:lnTo>
                  <a:lnTo>
                    <a:pt x="2506" y="1573"/>
                  </a:lnTo>
                  <a:lnTo>
                    <a:pt x="2482" y="1573"/>
                  </a:lnTo>
                  <a:lnTo>
                    <a:pt x="2458" y="1571"/>
                  </a:lnTo>
                  <a:lnTo>
                    <a:pt x="2440" y="1571"/>
                  </a:lnTo>
                  <a:lnTo>
                    <a:pt x="2422" y="1571"/>
                  </a:lnTo>
                  <a:lnTo>
                    <a:pt x="2404" y="1571"/>
                  </a:lnTo>
                  <a:lnTo>
                    <a:pt x="2387" y="1571"/>
                  </a:lnTo>
                  <a:lnTo>
                    <a:pt x="2369" y="1571"/>
                  </a:lnTo>
                  <a:lnTo>
                    <a:pt x="2351" y="1571"/>
                  </a:lnTo>
                  <a:lnTo>
                    <a:pt x="2332" y="1571"/>
                  </a:lnTo>
                  <a:lnTo>
                    <a:pt x="2314" y="1573"/>
                  </a:lnTo>
                  <a:lnTo>
                    <a:pt x="2296" y="1573"/>
                  </a:lnTo>
                  <a:lnTo>
                    <a:pt x="2277" y="1575"/>
                  </a:lnTo>
                  <a:lnTo>
                    <a:pt x="2259" y="1575"/>
                  </a:lnTo>
                  <a:lnTo>
                    <a:pt x="2241" y="1575"/>
                  </a:lnTo>
                  <a:lnTo>
                    <a:pt x="2223" y="1576"/>
                  </a:lnTo>
                  <a:lnTo>
                    <a:pt x="2204" y="1576"/>
                  </a:lnTo>
                  <a:lnTo>
                    <a:pt x="2184" y="1576"/>
                  </a:lnTo>
                  <a:lnTo>
                    <a:pt x="2166" y="1576"/>
                  </a:lnTo>
                  <a:lnTo>
                    <a:pt x="2127" y="1576"/>
                  </a:lnTo>
                  <a:lnTo>
                    <a:pt x="2089" y="1576"/>
                  </a:lnTo>
                  <a:lnTo>
                    <a:pt x="2054" y="1576"/>
                  </a:lnTo>
                  <a:lnTo>
                    <a:pt x="2018" y="1576"/>
                  </a:lnTo>
                  <a:lnTo>
                    <a:pt x="1983" y="1576"/>
                  </a:lnTo>
                  <a:lnTo>
                    <a:pt x="1948" y="1575"/>
                  </a:lnTo>
                  <a:lnTo>
                    <a:pt x="1912" y="1573"/>
                  </a:lnTo>
                  <a:lnTo>
                    <a:pt x="1875" y="1569"/>
                  </a:lnTo>
                  <a:lnTo>
                    <a:pt x="1844" y="1566"/>
                  </a:lnTo>
                  <a:lnTo>
                    <a:pt x="1813" y="1560"/>
                  </a:lnTo>
                  <a:lnTo>
                    <a:pt x="1784" y="1556"/>
                  </a:lnTo>
                  <a:lnTo>
                    <a:pt x="1753" y="1551"/>
                  </a:lnTo>
                  <a:lnTo>
                    <a:pt x="1721" y="1547"/>
                  </a:lnTo>
                  <a:lnTo>
                    <a:pt x="1690" y="1542"/>
                  </a:lnTo>
                  <a:lnTo>
                    <a:pt x="1659" y="1536"/>
                  </a:lnTo>
                  <a:lnTo>
                    <a:pt x="1628" y="1531"/>
                  </a:lnTo>
                  <a:lnTo>
                    <a:pt x="1599" y="1525"/>
                  </a:lnTo>
                  <a:lnTo>
                    <a:pt x="1571" y="1522"/>
                  </a:lnTo>
                  <a:lnTo>
                    <a:pt x="1544" y="1514"/>
                  </a:lnTo>
                  <a:lnTo>
                    <a:pt x="1515" y="1509"/>
                  </a:lnTo>
                  <a:lnTo>
                    <a:pt x="1487" y="1501"/>
                  </a:lnTo>
                  <a:lnTo>
                    <a:pt x="1460" y="1494"/>
                  </a:lnTo>
                  <a:lnTo>
                    <a:pt x="1432" y="1487"/>
                  </a:lnTo>
                  <a:lnTo>
                    <a:pt x="1405" y="1480"/>
                  </a:lnTo>
                  <a:lnTo>
                    <a:pt x="1378" y="1472"/>
                  </a:lnTo>
                  <a:lnTo>
                    <a:pt x="1350" y="1463"/>
                  </a:lnTo>
                  <a:lnTo>
                    <a:pt x="1323" y="1454"/>
                  </a:lnTo>
                  <a:lnTo>
                    <a:pt x="1295" y="1445"/>
                  </a:lnTo>
                  <a:lnTo>
                    <a:pt x="1268" y="1436"/>
                  </a:lnTo>
                  <a:lnTo>
                    <a:pt x="1240" y="1426"/>
                  </a:lnTo>
                  <a:lnTo>
                    <a:pt x="1215" y="1417"/>
                  </a:lnTo>
                  <a:lnTo>
                    <a:pt x="1187" y="1408"/>
                  </a:lnTo>
                  <a:lnTo>
                    <a:pt x="1153" y="1397"/>
                  </a:lnTo>
                  <a:lnTo>
                    <a:pt x="1120" y="1384"/>
                  </a:lnTo>
                  <a:lnTo>
                    <a:pt x="1087" y="1372"/>
                  </a:lnTo>
                  <a:lnTo>
                    <a:pt x="1054" y="1357"/>
                  </a:lnTo>
                  <a:lnTo>
                    <a:pt x="1021" y="1344"/>
                  </a:lnTo>
                  <a:lnTo>
                    <a:pt x="988" y="1330"/>
                  </a:lnTo>
                  <a:lnTo>
                    <a:pt x="955" y="1313"/>
                  </a:lnTo>
                  <a:lnTo>
                    <a:pt x="924" y="1297"/>
                  </a:lnTo>
                  <a:lnTo>
                    <a:pt x="902" y="1284"/>
                  </a:lnTo>
                  <a:lnTo>
                    <a:pt x="878" y="1271"/>
                  </a:lnTo>
                  <a:lnTo>
                    <a:pt x="856" y="1256"/>
                  </a:lnTo>
                  <a:lnTo>
                    <a:pt x="834" y="1244"/>
                  </a:lnTo>
                  <a:lnTo>
                    <a:pt x="812" y="1231"/>
                  </a:lnTo>
                  <a:lnTo>
                    <a:pt x="791" y="1216"/>
                  </a:lnTo>
                  <a:lnTo>
                    <a:pt x="769" y="1203"/>
                  </a:lnTo>
                  <a:lnTo>
                    <a:pt x="747" y="1189"/>
                  </a:lnTo>
                  <a:lnTo>
                    <a:pt x="725" y="1174"/>
                  </a:lnTo>
                  <a:lnTo>
                    <a:pt x="703" y="1161"/>
                  </a:lnTo>
                  <a:lnTo>
                    <a:pt x="681" y="1147"/>
                  </a:lnTo>
                  <a:lnTo>
                    <a:pt x="659" y="1132"/>
                  </a:lnTo>
                  <a:lnTo>
                    <a:pt x="637" y="1117"/>
                  </a:lnTo>
                  <a:lnTo>
                    <a:pt x="617" y="1103"/>
                  </a:lnTo>
                  <a:lnTo>
                    <a:pt x="595" y="1086"/>
                  </a:lnTo>
                  <a:lnTo>
                    <a:pt x="573" y="1072"/>
                  </a:lnTo>
                  <a:lnTo>
                    <a:pt x="529" y="1037"/>
                  </a:lnTo>
                  <a:lnTo>
                    <a:pt x="491" y="997"/>
                  </a:lnTo>
                  <a:lnTo>
                    <a:pt x="454" y="955"/>
                  </a:lnTo>
                  <a:lnTo>
                    <a:pt x="421" y="907"/>
                  </a:lnTo>
                  <a:lnTo>
                    <a:pt x="392" y="858"/>
                  </a:lnTo>
                  <a:lnTo>
                    <a:pt x="366" y="806"/>
                  </a:lnTo>
                  <a:lnTo>
                    <a:pt x="344" y="755"/>
                  </a:lnTo>
                  <a:lnTo>
                    <a:pt x="326" y="704"/>
                  </a:lnTo>
                  <a:lnTo>
                    <a:pt x="315" y="651"/>
                  </a:lnTo>
                  <a:lnTo>
                    <a:pt x="315" y="596"/>
                  </a:lnTo>
                  <a:lnTo>
                    <a:pt x="321" y="543"/>
                  </a:lnTo>
                  <a:lnTo>
                    <a:pt x="328" y="494"/>
                  </a:lnTo>
                  <a:lnTo>
                    <a:pt x="306" y="488"/>
                  </a:lnTo>
                  <a:lnTo>
                    <a:pt x="284" y="481"/>
                  </a:lnTo>
                  <a:lnTo>
                    <a:pt x="262" y="475"/>
                  </a:lnTo>
                  <a:lnTo>
                    <a:pt x="240" y="470"/>
                  </a:lnTo>
                  <a:lnTo>
                    <a:pt x="218" y="464"/>
                  </a:lnTo>
                  <a:lnTo>
                    <a:pt x="196" y="457"/>
                  </a:lnTo>
                  <a:lnTo>
                    <a:pt x="174" y="450"/>
                  </a:lnTo>
                  <a:lnTo>
                    <a:pt x="152" y="442"/>
                  </a:lnTo>
                  <a:lnTo>
                    <a:pt x="130" y="433"/>
                  </a:lnTo>
                  <a:lnTo>
                    <a:pt x="110" y="424"/>
                  </a:lnTo>
                  <a:lnTo>
                    <a:pt x="92" y="411"/>
                  </a:lnTo>
                  <a:lnTo>
                    <a:pt x="74" y="398"/>
                  </a:lnTo>
                  <a:lnTo>
                    <a:pt x="55" y="384"/>
                  </a:lnTo>
                  <a:lnTo>
                    <a:pt x="41" y="366"/>
                  </a:lnTo>
                  <a:lnTo>
                    <a:pt x="26" y="347"/>
                  </a:lnTo>
                  <a:lnTo>
                    <a:pt x="13" y="325"/>
                  </a:lnTo>
                  <a:lnTo>
                    <a:pt x="8" y="292"/>
                  </a:lnTo>
                  <a:lnTo>
                    <a:pt x="0" y="258"/>
                  </a:lnTo>
                  <a:lnTo>
                    <a:pt x="0" y="223"/>
                  </a:lnTo>
                  <a:lnTo>
                    <a:pt x="11" y="192"/>
                  </a:lnTo>
                  <a:lnTo>
                    <a:pt x="19" y="177"/>
                  </a:lnTo>
                  <a:lnTo>
                    <a:pt x="24" y="161"/>
                  </a:lnTo>
                  <a:lnTo>
                    <a:pt x="28" y="144"/>
                  </a:lnTo>
                  <a:lnTo>
                    <a:pt x="33" y="128"/>
                  </a:lnTo>
                  <a:lnTo>
                    <a:pt x="39" y="113"/>
                  </a:lnTo>
                  <a:lnTo>
                    <a:pt x="46" y="100"/>
                  </a:lnTo>
                  <a:lnTo>
                    <a:pt x="59" y="89"/>
                  </a:lnTo>
                  <a:lnTo>
                    <a:pt x="75" y="84"/>
                  </a:lnTo>
                  <a:lnTo>
                    <a:pt x="83" y="77"/>
                  </a:lnTo>
                  <a:lnTo>
                    <a:pt x="92" y="69"/>
                  </a:lnTo>
                  <a:lnTo>
                    <a:pt x="101" y="62"/>
                  </a:lnTo>
                  <a:lnTo>
                    <a:pt x="110" y="56"/>
                  </a:lnTo>
                  <a:lnTo>
                    <a:pt x="119" y="51"/>
                  </a:lnTo>
                  <a:lnTo>
                    <a:pt x="128" y="45"/>
                  </a:lnTo>
                  <a:lnTo>
                    <a:pt x="139" y="42"/>
                  </a:lnTo>
                  <a:lnTo>
                    <a:pt x="149" y="36"/>
                  </a:lnTo>
                  <a:lnTo>
                    <a:pt x="172" y="25"/>
                  </a:lnTo>
                  <a:lnTo>
                    <a:pt x="194" y="16"/>
                  </a:lnTo>
                  <a:lnTo>
                    <a:pt x="220" y="9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5" y="0"/>
                  </a:lnTo>
                  <a:lnTo>
                    <a:pt x="321" y="0"/>
                  </a:lnTo>
                  <a:lnTo>
                    <a:pt x="348" y="3"/>
                  </a:lnTo>
                  <a:lnTo>
                    <a:pt x="374" y="7"/>
                  </a:lnTo>
                  <a:lnTo>
                    <a:pt x="397" y="11"/>
                  </a:lnTo>
                  <a:lnTo>
                    <a:pt x="423" y="14"/>
                  </a:lnTo>
                  <a:lnTo>
                    <a:pt x="447" y="18"/>
                  </a:lnTo>
                  <a:lnTo>
                    <a:pt x="472" y="23"/>
                  </a:lnTo>
                  <a:lnTo>
                    <a:pt x="496" y="27"/>
                  </a:lnTo>
                  <a:lnTo>
                    <a:pt x="520" y="33"/>
                  </a:lnTo>
                  <a:lnTo>
                    <a:pt x="545" y="38"/>
                  </a:lnTo>
                  <a:lnTo>
                    <a:pt x="569" y="44"/>
                  </a:lnTo>
                  <a:lnTo>
                    <a:pt x="593" y="49"/>
                  </a:lnTo>
                  <a:lnTo>
                    <a:pt x="617" y="55"/>
                  </a:lnTo>
                  <a:lnTo>
                    <a:pt x="641" y="60"/>
                  </a:lnTo>
                  <a:lnTo>
                    <a:pt x="664" y="66"/>
                  </a:lnTo>
                  <a:lnTo>
                    <a:pt x="688" y="71"/>
                  </a:lnTo>
                  <a:lnTo>
                    <a:pt x="712" y="78"/>
                  </a:lnTo>
                  <a:lnTo>
                    <a:pt x="73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7"/>
            <p:cNvSpPr>
              <a:spLocks noChangeAspect="1"/>
            </p:cNvSpPr>
            <p:nvPr/>
          </p:nvSpPr>
          <p:spPr bwMode="auto">
            <a:xfrm>
              <a:off x="437" y="1263"/>
              <a:ext cx="1720" cy="601"/>
            </a:xfrm>
            <a:custGeom>
              <a:avLst/>
              <a:gdLst>
                <a:gd name="T0" fmla="*/ 1 w 3441"/>
                <a:gd name="T1" fmla="*/ 1 h 1201"/>
                <a:gd name="T2" fmla="*/ 2 w 3441"/>
                <a:gd name="T3" fmla="*/ 1 h 1201"/>
                <a:gd name="T4" fmla="*/ 2 w 3441"/>
                <a:gd name="T5" fmla="*/ 1 h 1201"/>
                <a:gd name="T6" fmla="*/ 3 w 3441"/>
                <a:gd name="T7" fmla="*/ 1 h 1201"/>
                <a:gd name="T8" fmla="*/ 3 w 3441"/>
                <a:gd name="T9" fmla="*/ 1 h 1201"/>
                <a:gd name="T10" fmla="*/ 4 w 3441"/>
                <a:gd name="T11" fmla="*/ 1 h 1201"/>
                <a:gd name="T12" fmla="*/ 4 w 3441"/>
                <a:gd name="T13" fmla="*/ 2 h 1201"/>
                <a:gd name="T14" fmla="*/ 5 w 3441"/>
                <a:gd name="T15" fmla="*/ 2 h 1201"/>
                <a:gd name="T16" fmla="*/ 7 w 3441"/>
                <a:gd name="T17" fmla="*/ 2 h 1201"/>
                <a:gd name="T18" fmla="*/ 8 w 3441"/>
                <a:gd name="T19" fmla="*/ 2 h 1201"/>
                <a:gd name="T20" fmla="*/ 9 w 3441"/>
                <a:gd name="T21" fmla="*/ 3 h 1201"/>
                <a:gd name="T22" fmla="*/ 10 w 3441"/>
                <a:gd name="T23" fmla="*/ 3 h 1201"/>
                <a:gd name="T24" fmla="*/ 11 w 3441"/>
                <a:gd name="T25" fmla="*/ 3 h 1201"/>
                <a:gd name="T26" fmla="*/ 12 w 3441"/>
                <a:gd name="T27" fmla="*/ 4 h 1201"/>
                <a:gd name="T28" fmla="*/ 12 w 3441"/>
                <a:gd name="T29" fmla="*/ 4 h 1201"/>
                <a:gd name="T30" fmla="*/ 13 w 3441"/>
                <a:gd name="T31" fmla="*/ 4 h 1201"/>
                <a:gd name="T32" fmla="*/ 13 w 3441"/>
                <a:gd name="T33" fmla="*/ 4 h 1201"/>
                <a:gd name="T34" fmla="*/ 13 w 3441"/>
                <a:gd name="T35" fmla="*/ 5 h 1201"/>
                <a:gd name="T36" fmla="*/ 13 w 3441"/>
                <a:gd name="T37" fmla="*/ 5 h 1201"/>
                <a:gd name="T38" fmla="*/ 12 w 3441"/>
                <a:gd name="T39" fmla="*/ 5 h 1201"/>
                <a:gd name="T40" fmla="*/ 12 w 3441"/>
                <a:gd name="T41" fmla="*/ 5 h 1201"/>
                <a:gd name="T42" fmla="*/ 12 w 3441"/>
                <a:gd name="T43" fmla="*/ 5 h 1201"/>
                <a:gd name="T44" fmla="*/ 11 w 3441"/>
                <a:gd name="T45" fmla="*/ 5 h 1201"/>
                <a:gd name="T46" fmla="*/ 11 w 3441"/>
                <a:gd name="T47" fmla="*/ 5 h 1201"/>
                <a:gd name="T48" fmla="*/ 11 w 3441"/>
                <a:gd name="T49" fmla="*/ 4 h 1201"/>
                <a:gd name="T50" fmla="*/ 11 w 3441"/>
                <a:gd name="T51" fmla="*/ 3 h 1201"/>
                <a:gd name="T52" fmla="*/ 10 w 3441"/>
                <a:gd name="T53" fmla="*/ 3 h 1201"/>
                <a:gd name="T54" fmla="*/ 10 w 3441"/>
                <a:gd name="T55" fmla="*/ 3 h 1201"/>
                <a:gd name="T56" fmla="*/ 10 w 3441"/>
                <a:gd name="T57" fmla="*/ 3 h 1201"/>
                <a:gd name="T58" fmla="*/ 9 w 3441"/>
                <a:gd name="T59" fmla="*/ 3 h 1201"/>
                <a:gd name="T60" fmla="*/ 9 w 3441"/>
                <a:gd name="T61" fmla="*/ 3 h 1201"/>
                <a:gd name="T62" fmla="*/ 8 w 3441"/>
                <a:gd name="T63" fmla="*/ 3 h 1201"/>
                <a:gd name="T64" fmla="*/ 8 w 3441"/>
                <a:gd name="T65" fmla="*/ 3 h 1201"/>
                <a:gd name="T66" fmla="*/ 7 w 3441"/>
                <a:gd name="T67" fmla="*/ 3 h 1201"/>
                <a:gd name="T68" fmla="*/ 7 w 3441"/>
                <a:gd name="T69" fmla="*/ 3 h 1201"/>
                <a:gd name="T70" fmla="*/ 6 w 3441"/>
                <a:gd name="T71" fmla="*/ 3 h 1201"/>
                <a:gd name="T72" fmla="*/ 5 w 3441"/>
                <a:gd name="T73" fmla="*/ 2 h 1201"/>
                <a:gd name="T74" fmla="*/ 4 w 3441"/>
                <a:gd name="T75" fmla="*/ 2 h 1201"/>
                <a:gd name="T76" fmla="*/ 4 w 3441"/>
                <a:gd name="T77" fmla="*/ 1 h 1201"/>
                <a:gd name="T78" fmla="*/ 3 w 3441"/>
                <a:gd name="T79" fmla="*/ 1 h 1201"/>
                <a:gd name="T80" fmla="*/ 2 w 3441"/>
                <a:gd name="T81" fmla="*/ 1 h 1201"/>
                <a:gd name="T82" fmla="*/ 2 w 3441"/>
                <a:gd name="T83" fmla="*/ 1 h 1201"/>
                <a:gd name="T84" fmla="*/ 1 w 3441"/>
                <a:gd name="T85" fmla="*/ 2 h 1201"/>
                <a:gd name="T86" fmla="*/ 1 w 3441"/>
                <a:gd name="T87" fmla="*/ 2 h 1201"/>
                <a:gd name="T88" fmla="*/ 0 w 3441"/>
                <a:gd name="T89" fmla="*/ 2 h 1201"/>
                <a:gd name="T90" fmla="*/ 0 w 3441"/>
                <a:gd name="T91" fmla="*/ 2 h 1201"/>
                <a:gd name="T92" fmla="*/ 0 w 3441"/>
                <a:gd name="T93" fmla="*/ 2 h 1201"/>
                <a:gd name="T94" fmla="*/ 0 w 3441"/>
                <a:gd name="T95" fmla="*/ 2 h 1201"/>
                <a:gd name="T96" fmla="*/ 0 w 3441"/>
                <a:gd name="T97" fmla="*/ 1 h 1201"/>
                <a:gd name="T98" fmla="*/ 0 w 3441"/>
                <a:gd name="T99" fmla="*/ 1 h 1201"/>
                <a:gd name="T100" fmla="*/ 0 w 3441"/>
                <a:gd name="T101" fmla="*/ 1 h 1201"/>
                <a:gd name="T102" fmla="*/ 0 w 3441"/>
                <a:gd name="T103" fmla="*/ 1 h 1201"/>
                <a:gd name="T104" fmla="*/ 1 w 3441"/>
                <a:gd name="T105" fmla="*/ 1 h 1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441"/>
                <a:gd name="T160" fmla="*/ 0 h 1201"/>
                <a:gd name="T161" fmla="*/ 3441 w 3441"/>
                <a:gd name="T162" fmla="*/ 1201 h 1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441" h="1201">
                  <a:moveTo>
                    <a:pt x="293" y="12"/>
                  </a:moveTo>
                  <a:lnTo>
                    <a:pt x="324" y="18"/>
                  </a:lnTo>
                  <a:lnTo>
                    <a:pt x="355" y="25"/>
                  </a:lnTo>
                  <a:lnTo>
                    <a:pt x="386" y="31"/>
                  </a:lnTo>
                  <a:lnTo>
                    <a:pt x="417" y="38"/>
                  </a:lnTo>
                  <a:lnTo>
                    <a:pt x="447" y="43"/>
                  </a:lnTo>
                  <a:lnTo>
                    <a:pt x="478" y="51"/>
                  </a:lnTo>
                  <a:lnTo>
                    <a:pt x="507" y="58"/>
                  </a:lnTo>
                  <a:lnTo>
                    <a:pt x="538" y="65"/>
                  </a:lnTo>
                  <a:lnTo>
                    <a:pt x="567" y="73"/>
                  </a:lnTo>
                  <a:lnTo>
                    <a:pt x="598" y="80"/>
                  </a:lnTo>
                  <a:lnTo>
                    <a:pt x="628" y="87"/>
                  </a:lnTo>
                  <a:lnTo>
                    <a:pt x="659" y="95"/>
                  </a:lnTo>
                  <a:lnTo>
                    <a:pt x="688" y="102"/>
                  </a:lnTo>
                  <a:lnTo>
                    <a:pt x="717" y="109"/>
                  </a:lnTo>
                  <a:lnTo>
                    <a:pt x="748" y="118"/>
                  </a:lnTo>
                  <a:lnTo>
                    <a:pt x="778" y="126"/>
                  </a:lnTo>
                  <a:lnTo>
                    <a:pt x="800" y="131"/>
                  </a:lnTo>
                  <a:lnTo>
                    <a:pt x="820" y="137"/>
                  </a:lnTo>
                  <a:lnTo>
                    <a:pt x="842" y="142"/>
                  </a:lnTo>
                  <a:lnTo>
                    <a:pt x="864" y="150"/>
                  </a:lnTo>
                  <a:lnTo>
                    <a:pt x="886" y="155"/>
                  </a:lnTo>
                  <a:lnTo>
                    <a:pt x="908" y="161"/>
                  </a:lnTo>
                  <a:lnTo>
                    <a:pt x="930" y="168"/>
                  </a:lnTo>
                  <a:lnTo>
                    <a:pt x="951" y="173"/>
                  </a:lnTo>
                  <a:lnTo>
                    <a:pt x="973" y="181"/>
                  </a:lnTo>
                  <a:lnTo>
                    <a:pt x="995" y="186"/>
                  </a:lnTo>
                  <a:lnTo>
                    <a:pt x="1017" y="193"/>
                  </a:lnTo>
                  <a:lnTo>
                    <a:pt x="1039" y="199"/>
                  </a:lnTo>
                  <a:lnTo>
                    <a:pt x="1061" y="206"/>
                  </a:lnTo>
                  <a:lnTo>
                    <a:pt x="1083" y="212"/>
                  </a:lnTo>
                  <a:lnTo>
                    <a:pt x="1105" y="219"/>
                  </a:lnTo>
                  <a:lnTo>
                    <a:pt x="1127" y="225"/>
                  </a:lnTo>
                  <a:lnTo>
                    <a:pt x="1184" y="241"/>
                  </a:lnTo>
                  <a:lnTo>
                    <a:pt x="1240" y="257"/>
                  </a:lnTo>
                  <a:lnTo>
                    <a:pt x="1297" y="272"/>
                  </a:lnTo>
                  <a:lnTo>
                    <a:pt x="1354" y="289"/>
                  </a:lnTo>
                  <a:lnTo>
                    <a:pt x="1411" y="303"/>
                  </a:lnTo>
                  <a:lnTo>
                    <a:pt x="1469" y="318"/>
                  </a:lnTo>
                  <a:lnTo>
                    <a:pt x="1526" y="332"/>
                  </a:lnTo>
                  <a:lnTo>
                    <a:pt x="1582" y="347"/>
                  </a:lnTo>
                  <a:lnTo>
                    <a:pt x="1639" y="362"/>
                  </a:lnTo>
                  <a:lnTo>
                    <a:pt x="1696" y="376"/>
                  </a:lnTo>
                  <a:lnTo>
                    <a:pt x="1754" y="391"/>
                  </a:lnTo>
                  <a:lnTo>
                    <a:pt x="1811" y="406"/>
                  </a:lnTo>
                  <a:lnTo>
                    <a:pt x="1868" y="420"/>
                  </a:lnTo>
                  <a:lnTo>
                    <a:pt x="1924" y="437"/>
                  </a:lnTo>
                  <a:lnTo>
                    <a:pt x="1981" y="451"/>
                  </a:lnTo>
                  <a:lnTo>
                    <a:pt x="2038" y="468"/>
                  </a:lnTo>
                  <a:lnTo>
                    <a:pt x="2100" y="486"/>
                  </a:lnTo>
                  <a:lnTo>
                    <a:pt x="2162" y="504"/>
                  </a:lnTo>
                  <a:lnTo>
                    <a:pt x="2226" y="525"/>
                  </a:lnTo>
                  <a:lnTo>
                    <a:pt x="2288" y="543"/>
                  </a:lnTo>
                  <a:lnTo>
                    <a:pt x="2351" y="561"/>
                  </a:lnTo>
                  <a:lnTo>
                    <a:pt x="2413" y="581"/>
                  </a:lnTo>
                  <a:lnTo>
                    <a:pt x="2475" y="600"/>
                  </a:lnTo>
                  <a:lnTo>
                    <a:pt x="2537" y="620"/>
                  </a:lnTo>
                  <a:lnTo>
                    <a:pt x="2599" y="638"/>
                  </a:lnTo>
                  <a:lnTo>
                    <a:pt x="2661" y="658"/>
                  </a:lnTo>
                  <a:lnTo>
                    <a:pt x="2724" y="676"/>
                  </a:lnTo>
                  <a:lnTo>
                    <a:pt x="2786" y="695"/>
                  </a:lnTo>
                  <a:lnTo>
                    <a:pt x="2850" y="713"/>
                  </a:lnTo>
                  <a:lnTo>
                    <a:pt x="2912" y="729"/>
                  </a:lnTo>
                  <a:lnTo>
                    <a:pt x="2974" y="748"/>
                  </a:lnTo>
                  <a:lnTo>
                    <a:pt x="3038" y="764"/>
                  </a:lnTo>
                  <a:lnTo>
                    <a:pt x="3058" y="770"/>
                  </a:lnTo>
                  <a:lnTo>
                    <a:pt x="3080" y="775"/>
                  </a:lnTo>
                  <a:lnTo>
                    <a:pt x="3100" y="782"/>
                  </a:lnTo>
                  <a:lnTo>
                    <a:pt x="3121" y="790"/>
                  </a:lnTo>
                  <a:lnTo>
                    <a:pt x="3141" y="797"/>
                  </a:lnTo>
                  <a:lnTo>
                    <a:pt x="3161" y="804"/>
                  </a:lnTo>
                  <a:lnTo>
                    <a:pt x="3179" y="812"/>
                  </a:lnTo>
                  <a:lnTo>
                    <a:pt x="3199" y="819"/>
                  </a:lnTo>
                  <a:lnTo>
                    <a:pt x="3219" y="828"/>
                  </a:lnTo>
                  <a:lnTo>
                    <a:pt x="3238" y="835"/>
                  </a:lnTo>
                  <a:lnTo>
                    <a:pt x="3258" y="843"/>
                  </a:lnTo>
                  <a:lnTo>
                    <a:pt x="3278" y="852"/>
                  </a:lnTo>
                  <a:lnTo>
                    <a:pt x="3296" y="859"/>
                  </a:lnTo>
                  <a:lnTo>
                    <a:pt x="3316" y="868"/>
                  </a:lnTo>
                  <a:lnTo>
                    <a:pt x="3335" y="876"/>
                  </a:lnTo>
                  <a:lnTo>
                    <a:pt x="3355" y="883"/>
                  </a:lnTo>
                  <a:lnTo>
                    <a:pt x="3384" y="900"/>
                  </a:lnTo>
                  <a:lnTo>
                    <a:pt x="3402" y="920"/>
                  </a:lnTo>
                  <a:lnTo>
                    <a:pt x="3417" y="943"/>
                  </a:lnTo>
                  <a:lnTo>
                    <a:pt x="3424" y="969"/>
                  </a:lnTo>
                  <a:lnTo>
                    <a:pt x="3428" y="998"/>
                  </a:lnTo>
                  <a:lnTo>
                    <a:pt x="3431" y="1028"/>
                  </a:lnTo>
                  <a:lnTo>
                    <a:pt x="3435" y="1055"/>
                  </a:lnTo>
                  <a:lnTo>
                    <a:pt x="3441" y="1082"/>
                  </a:lnTo>
                  <a:lnTo>
                    <a:pt x="3433" y="1103"/>
                  </a:lnTo>
                  <a:lnTo>
                    <a:pt x="3422" y="1123"/>
                  </a:lnTo>
                  <a:lnTo>
                    <a:pt x="3409" y="1141"/>
                  </a:lnTo>
                  <a:lnTo>
                    <a:pt x="3393" y="1157"/>
                  </a:lnTo>
                  <a:lnTo>
                    <a:pt x="3377" y="1172"/>
                  </a:lnTo>
                  <a:lnTo>
                    <a:pt x="3358" y="1183"/>
                  </a:lnTo>
                  <a:lnTo>
                    <a:pt x="3338" y="1192"/>
                  </a:lnTo>
                  <a:lnTo>
                    <a:pt x="3316" y="1198"/>
                  </a:lnTo>
                  <a:lnTo>
                    <a:pt x="3296" y="1201"/>
                  </a:lnTo>
                  <a:lnTo>
                    <a:pt x="3276" y="1201"/>
                  </a:lnTo>
                  <a:lnTo>
                    <a:pt x="3258" y="1201"/>
                  </a:lnTo>
                  <a:lnTo>
                    <a:pt x="3238" y="1200"/>
                  </a:lnTo>
                  <a:lnTo>
                    <a:pt x="3219" y="1196"/>
                  </a:lnTo>
                  <a:lnTo>
                    <a:pt x="3201" y="1192"/>
                  </a:lnTo>
                  <a:lnTo>
                    <a:pt x="3183" y="1187"/>
                  </a:lnTo>
                  <a:lnTo>
                    <a:pt x="3164" y="1181"/>
                  </a:lnTo>
                  <a:lnTo>
                    <a:pt x="3146" y="1176"/>
                  </a:lnTo>
                  <a:lnTo>
                    <a:pt x="3130" y="1168"/>
                  </a:lnTo>
                  <a:lnTo>
                    <a:pt x="3111" y="1161"/>
                  </a:lnTo>
                  <a:lnTo>
                    <a:pt x="3093" y="1154"/>
                  </a:lnTo>
                  <a:lnTo>
                    <a:pt x="3075" y="1146"/>
                  </a:lnTo>
                  <a:lnTo>
                    <a:pt x="3058" y="1141"/>
                  </a:lnTo>
                  <a:lnTo>
                    <a:pt x="3040" y="1134"/>
                  </a:lnTo>
                  <a:lnTo>
                    <a:pt x="3022" y="1128"/>
                  </a:lnTo>
                  <a:lnTo>
                    <a:pt x="3009" y="1117"/>
                  </a:lnTo>
                  <a:lnTo>
                    <a:pt x="2993" y="1108"/>
                  </a:lnTo>
                  <a:lnTo>
                    <a:pt x="2982" y="1097"/>
                  </a:lnTo>
                  <a:lnTo>
                    <a:pt x="2980" y="1079"/>
                  </a:lnTo>
                  <a:lnTo>
                    <a:pt x="2985" y="1064"/>
                  </a:lnTo>
                  <a:lnTo>
                    <a:pt x="2987" y="1046"/>
                  </a:lnTo>
                  <a:lnTo>
                    <a:pt x="2985" y="1028"/>
                  </a:lnTo>
                  <a:lnTo>
                    <a:pt x="2982" y="1013"/>
                  </a:lnTo>
                  <a:lnTo>
                    <a:pt x="2983" y="976"/>
                  </a:lnTo>
                  <a:lnTo>
                    <a:pt x="2980" y="942"/>
                  </a:lnTo>
                  <a:lnTo>
                    <a:pt x="2971" y="909"/>
                  </a:lnTo>
                  <a:lnTo>
                    <a:pt x="2954" y="878"/>
                  </a:lnTo>
                  <a:lnTo>
                    <a:pt x="2936" y="848"/>
                  </a:lnTo>
                  <a:lnTo>
                    <a:pt x="2912" y="823"/>
                  </a:lnTo>
                  <a:lnTo>
                    <a:pt x="2888" y="797"/>
                  </a:lnTo>
                  <a:lnTo>
                    <a:pt x="2861" y="773"/>
                  </a:lnTo>
                  <a:lnTo>
                    <a:pt x="2852" y="766"/>
                  </a:lnTo>
                  <a:lnTo>
                    <a:pt x="2843" y="760"/>
                  </a:lnTo>
                  <a:lnTo>
                    <a:pt x="2832" y="755"/>
                  </a:lnTo>
                  <a:lnTo>
                    <a:pt x="2821" y="750"/>
                  </a:lnTo>
                  <a:lnTo>
                    <a:pt x="2811" y="744"/>
                  </a:lnTo>
                  <a:lnTo>
                    <a:pt x="2800" y="740"/>
                  </a:lnTo>
                  <a:lnTo>
                    <a:pt x="2789" y="735"/>
                  </a:lnTo>
                  <a:lnTo>
                    <a:pt x="2780" y="729"/>
                  </a:lnTo>
                  <a:lnTo>
                    <a:pt x="2766" y="720"/>
                  </a:lnTo>
                  <a:lnTo>
                    <a:pt x="2749" y="713"/>
                  </a:lnTo>
                  <a:lnTo>
                    <a:pt x="2733" y="707"/>
                  </a:lnTo>
                  <a:lnTo>
                    <a:pt x="2716" y="700"/>
                  </a:lnTo>
                  <a:lnTo>
                    <a:pt x="2698" y="696"/>
                  </a:lnTo>
                  <a:lnTo>
                    <a:pt x="2680" y="691"/>
                  </a:lnTo>
                  <a:lnTo>
                    <a:pt x="2663" y="687"/>
                  </a:lnTo>
                  <a:lnTo>
                    <a:pt x="2645" y="684"/>
                  </a:lnTo>
                  <a:lnTo>
                    <a:pt x="2618" y="678"/>
                  </a:lnTo>
                  <a:lnTo>
                    <a:pt x="2588" y="675"/>
                  </a:lnTo>
                  <a:lnTo>
                    <a:pt x="2561" y="669"/>
                  </a:lnTo>
                  <a:lnTo>
                    <a:pt x="2532" y="665"/>
                  </a:lnTo>
                  <a:lnTo>
                    <a:pt x="2502" y="662"/>
                  </a:lnTo>
                  <a:lnTo>
                    <a:pt x="2475" y="658"/>
                  </a:lnTo>
                  <a:lnTo>
                    <a:pt x="2446" y="656"/>
                  </a:lnTo>
                  <a:lnTo>
                    <a:pt x="2416" y="653"/>
                  </a:lnTo>
                  <a:lnTo>
                    <a:pt x="2389" y="651"/>
                  </a:lnTo>
                  <a:lnTo>
                    <a:pt x="2360" y="647"/>
                  </a:lnTo>
                  <a:lnTo>
                    <a:pt x="2330" y="645"/>
                  </a:lnTo>
                  <a:lnTo>
                    <a:pt x="2303" y="643"/>
                  </a:lnTo>
                  <a:lnTo>
                    <a:pt x="2274" y="642"/>
                  </a:lnTo>
                  <a:lnTo>
                    <a:pt x="2244" y="640"/>
                  </a:lnTo>
                  <a:lnTo>
                    <a:pt x="2217" y="636"/>
                  </a:lnTo>
                  <a:lnTo>
                    <a:pt x="2188" y="634"/>
                  </a:lnTo>
                  <a:lnTo>
                    <a:pt x="2166" y="632"/>
                  </a:lnTo>
                  <a:lnTo>
                    <a:pt x="2142" y="631"/>
                  </a:lnTo>
                  <a:lnTo>
                    <a:pt x="2120" y="629"/>
                  </a:lnTo>
                  <a:lnTo>
                    <a:pt x="2098" y="627"/>
                  </a:lnTo>
                  <a:lnTo>
                    <a:pt x="2076" y="625"/>
                  </a:lnTo>
                  <a:lnTo>
                    <a:pt x="2054" y="621"/>
                  </a:lnTo>
                  <a:lnTo>
                    <a:pt x="2032" y="620"/>
                  </a:lnTo>
                  <a:lnTo>
                    <a:pt x="2010" y="616"/>
                  </a:lnTo>
                  <a:lnTo>
                    <a:pt x="1988" y="614"/>
                  </a:lnTo>
                  <a:lnTo>
                    <a:pt x="1966" y="611"/>
                  </a:lnTo>
                  <a:lnTo>
                    <a:pt x="1945" y="609"/>
                  </a:lnTo>
                  <a:lnTo>
                    <a:pt x="1923" y="605"/>
                  </a:lnTo>
                  <a:lnTo>
                    <a:pt x="1901" y="601"/>
                  </a:lnTo>
                  <a:lnTo>
                    <a:pt x="1879" y="598"/>
                  </a:lnTo>
                  <a:lnTo>
                    <a:pt x="1857" y="592"/>
                  </a:lnTo>
                  <a:lnTo>
                    <a:pt x="1835" y="589"/>
                  </a:lnTo>
                  <a:lnTo>
                    <a:pt x="1785" y="578"/>
                  </a:lnTo>
                  <a:lnTo>
                    <a:pt x="1738" y="567"/>
                  </a:lnTo>
                  <a:lnTo>
                    <a:pt x="1690" y="554"/>
                  </a:lnTo>
                  <a:lnTo>
                    <a:pt x="1643" y="539"/>
                  </a:lnTo>
                  <a:lnTo>
                    <a:pt x="1597" y="523"/>
                  </a:lnTo>
                  <a:lnTo>
                    <a:pt x="1550" y="506"/>
                  </a:lnTo>
                  <a:lnTo>
                    <a:pt x="1504" y="488"/>
                  </a:lnTo>
                  <a:lnTo>
                    <a:pt x="1460" y="468"/>
                  </a:lnTo>
                  <a:lnTo>
                    <a:pt x="1414" y="448"/>
                  </a:lnTo>
                  <a:lnTo>
                    <a:pt x="1370" y="426"/>
                  </a:lnTo>
                  <a:lnTo>
                    <a:pt x="1326" y="402"/>
                  </a:lnTo>
                  <a:lnTo>
                    <a:pt x="1282" y="378"/>
                  </a:lnTo>
                  <a:lnTo>
                    <a:pt x="1240" y="354"/>
                  </a:lnTo>
                  <a:lnTo>
                    <a:pt x="1197" y="329"/>
                  </a:lnTo>
                  <a:lnTo>
                    <a:pt x="1154" y="303"/>
                  </a:lnTo>
                  <a:lnTo>
                    <a:pt x="1112" y="276"/>
                  </a:lnTo>
                  <a:lnTo>
                    <a:pt x="1083" y="257"/>
                  </a:lnTo>
                  <a:lnTo>
                    <a:pt x="1054" y="241"/>
                  </a:lnTo>
                  <a:lnTo>
                    <a:pt x="1023" y="226"/>
                  </a:lnTo>
                  <a:lnTo>
                    <a:pt x="990" y="214"/>
                  </a:lnTo>
                  <a:lnTo>
                    <a:pt x="959" y="201"/>
                  </a:lnTo>
                  <a:lnTo>
                    <a:pt x="926" y="192"/>
                  </a:lnTo>
                  <a:lnTo>
                    <a:pt x="891" y="182"/>
                  </a:lnTo>
                  <a:lnTo>
                    <a:pt x="858" y="175"/>
                  </a:lnTo>
                  <a:lnTo>
                    <a:pt x="823" y="171"/>
                  </a:lnTo>
                  <a:lnTo>
                    <a:pt x="789" y="168"/>
                  </a:lnTo>
                  <a:lnTo>
                    <a:pt x="754" y="168"/>
                  </a:lnTo>
                  <a:lnTo>
                    <a:pt x="719" y="168"/>
                  </a:lnTo>
                  <a:lnTo>
                    <a:pt x="686" y="171"/>
                  </a:lnTo>
                  <a:lnTo>
                    <a:pt x="652" y="177"/>
                  </a:lnTo>
                  <a:lnTo>
                    <a:pt x="617" y="184"/>
                  </a:lnTo>
                  <a:lnTo>
                    <a:pt x="584" y="195"/>
                  </a:lnTo>
                  <a:lnTo>
                    <a:pt x="545" y="208"/>
                  </a:lnTo>
                  <a:lnTo>
                    <a:pt x="509" y="223"/>
                  </a:lnTo>
                  <a:lnTo>
                    <a:pt x="472" y="239"/>
                  </a:lnTo>
                  <a:lnTo>
                    <a:pt x="438" y="257"/>
                  </a:lnTo>
                  <a:lnTo>
                    <a:pt x="403" y="278"/>
                  </a:lnTo>
                  <a:lnTo>
                    <a:pt x="370" y="301"/>
                  </a:lnTo>
                  <a:lnTo>
                    <a:pt x="341" y="329"/>
                  </a:lnTo>
                  <a:lnTo>
                    <a:pt x="313" y="360"/>
                  </a:lnTo>
                  <a:lnTo>
                    <a:pt x="310" y="367"/>
                  </a:lnTo>
                  <a:lnTo>
                    <a:pt x="306" y="375"/>
                  </a:lnTo>
                  <a:lnTo>
                    <a:pt x="302" y="380"/>
                  </a:lnTo>
                  <a:lnTo>
                    <a:pt x="297" y="384"/>
                  </a:lnTo>
                  <a:lnTo>
                    <a:pt x="286" y="380"/>
                  </a:lnTo>
                  <a:lnTo>
                    <a:pt x="275" y="376"/>
                  </a:lnTo>
                  <a:lnTo>
                    <a:pt x="264" y="373"/>
                  </a:lnTo>
                  <a:lnTo>
                    <a:pt x="253" y="369"/>
                  </a:lnTo>
                  <a:lnTo>
                    <a:pt x="242" y="364"/>
                  </a:lnTo>
                  <a:lnTo>
                    <a:pt x="231" y="358"/>
                  </a:lnTo>
                  <a:lnTo>
                    <a:pt x="222" y="354"/>
                  </a:lnTo>
                  <a:lnTo>
                    <a:pt x="211" y="349"/>
                  </a:lnTo>
                  <a:lnTo>
                    <a:pt x="196" y="343"/>
                  </a:lnTo>
                  <a:lnTo>
                    <a:pt x="182" y="338"/>
                  </a:lnTo>
                  <a:lnTo>
                    <a:pt x="165" y="334"/>
                  </a:lnTo>
                  <a:lnTo>
                    <a:pt x="150" y="329"/>
                  </a:lnTo>
                  <a:lnTo>
                    <a:pt x="136" y="325"/>
                  </a:lnTo>
                  <a:lnTo>
                    <a:pt x="121" y="320"/>
                  </a:lnTo>
                  <a:lnTo>
                    <a:pt x="107" y="314"/>
                  </a:lnTo>
                  <a:lnTo>
                    <a:pt x="92" y="307"/>
                  </a:lnTo>
                  <a:lnTo>
                    <a:pt x="74" y="296"/>
                  </a:lnTo>
                  <a:lnTo>
                    <a:pt x="57" y="281"/>
                  </a:lnTo>
                  <a:lnTo>
                    <a:pt x="43" y="265"/>
                  </a:lnTo>
                  <a:lnTo>
                    <a:pt x="32" y="248"/>
                  </a:lnTo>
                  <a:lnTo>
                    <a:pt x="21" y="230"/>
                  </a:lnTo>
                  <a:lnTo>
                    <a:pt x="13" y="210"/>
                  </a:lnTo>
                  <a:lnTo>
                    <a:pt x="6" y="192"/>
                  </a:lnTo>
                  <a:lnTo>
                    <a:pt x="0" y="171"/>
                  </a:lnTo>
                  <a:lnTo>
                    <a:pt x="8" y="137"/>
                  </a:lnTo>
                  <a:lnTo>
                    <a:pt x="11" y="98"/>
                  </a:lnTo>
                  <a:lnTo>
                    <a:pt x="21" y="65"/>
                  </a:lnTo>
                  <a:lnTo>
                    <a:pt x="44" y="38"/>
                  </a:lnTo>
                  <a:lnTo>
                    <a:pt x="55" y="32"/>
                  </a:lnTo>
                  <a:lnTo>
                    <a:pt x="64" y="27"/>
                  </a:lnTo>
                  <a:lnTo>
                    <a:pt x="75" y="21"/>
                  </a:lnTo>
                  <a:lnTo>
                    <a:pt x="86" y="16"/>
                  </a:lnTo>
                  <a:lnTo>
                    <a:pt x="97" y="12"/>
                  </a:lnTo>
                  <a:lnTo>
                    <a:pt x="108" y="9"/>
                  </a:lnTo>
                  <a:lnTo>
                    <a:pt x="119" y="3"/>
                  </a:lnTo>
                  <a:lnTo>
                    <a:pt x="130" y="0"/>
                  </a:lnTo>
                  <a:lnTo>
                    <a:pt x="150" y="0"/>
                  </a:lnTo>
                  <a:lnTo>
                    <a:pt x="171" y="0"/>
                  </a:lnTo>
                  <a:lnTo>
                    <a:pt x="192" y="1"/>
                  </a:lnTo>
                  <a:lnTo>
                    <a:pt x="213" y="1"/>
                  </a:lnTo>
                  <a:lnTo>
                    <a:pt x="233" y="3"/>
                  </a:lnTo>
                  <a:lnTo>
                    <a:pt x="253" y="5"/>
                  </a:lnTo>
                  <a:lnTo>
                    <a:pt x="273" y="9"/>
                  </a:lnTo>
                  <a:lnTo>
                    <a:pt x="293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Freeform 8"/>
            <p:cNvSpPr>
              <a:spLocks noChangeAspect="1"/>
            </p:cNvSpPr>
            <p:nvPr/>
          </p:nvSpPr>
          <p:spPr bwMode="auto">
            <a:xfrm>
              <a:off x="820" y="1269"/>
              <a:ext cx="1064" cy="319"/>
            </a:xfrm>
            <a:custGeom>
              <a:avLst/>
              <a:gdLst>
                <a:gd name="T0" fmla="*/ 1 w 2129"/>
                <a:gd name="T1" fmla="*/ 0 h 639"/>
                <a:gd name="T2" fmla="*/ 1 w 2129"/>
                <a:gd name="T3" fmla="*/ 0 h 639"/>
                <a:gd name="T4" fmla="*/ 2 w 2129"/>
                <a:gd name="T5" fmla="*/ 0 h 639"/>
                <a:gd name="T6" fmla="*/ 2 w 2129"/>
                <a:gd name="T7" fmla="*/ 0 h 639"/>
                <a:gd name="T8" fmla="*/ 2 w 2129"/>
                <a:gd name="T9" fmla="*/ 0 h 639"/>
                <a:gd name="T10" fmla="*/ 2 w 2129"/>
                <a:gd name="T11" fmla="*/ 0 h 639"/>
                <a:gd name="T12" fmla="*/ 2 w 2129"/>
                <a:gd name="T13" fmla="*/ 0 h 639"/>
                <a:gd name="T14" fmla="*/ 3 w 2129"/>
                <a:gd name="T15" fmla="*/ 0 h 639"/>
                <a:gd name="T16" fmla="*/ 3 w 2129"/>
                <a:gd name="T17" fmla="*/ 0 h 639"/>
                <a:gd name="T18" fmla="*/ 3 w 2129"/>
                <a:gd name="T19" fmla="*/ 0 h 639"/>
                <a:gd name="T20" fmla="*/ 3 w 2129"/>
                <a:gd name="T21" fmla="*/ 0 h 639"/>
                <a:gd name="T22" fmla="*/ 4 w 2129"/>
                <a:gd name="T23" fmla="*/ 1 h 639"/>
                <a:gd name="T24" fmla="*/ 4 w 2129"/>
                <a:gd name="T25" fmla="*/ 1 h 639"/>
                <a:gd name="T26" fmla="*/ 4 w 2129"/>
                <a:gd name="T27" fmla="*/ 1 h 639"/>
                <a:gd name="T28" fmla="*/ 5 w 2129"/>
                <a:gd name="T29" fmla="*/ 1 h 639"/>
                <a:gd name="T30" fmla="*/ 5 w 2129"/>
                <a:gd name="T31" fmla="*/ 1 h 639"/>
                <a:gd name="T32" fmla="*/ 5 w 2129"/>
                <a:gd name="T33" fmla="*/ 1 h 639"/>
                <a:gd name="T34" fmla="*/ 6 w 2129"/>
                <a:gd name="T35" fmla="*/ 1 h 639"/>
                <a:gd name="T36" fmla="*/ 6 w 2129"/>
                <a:gd name="T37" fmla="*/ 1 h 639"/>
                <a:gd name="T38" fmla="*/ 7 w 2129"/>
                <a:gd name="T39" fmla="*/ 1 h 639"/>
                <a:gd name="T40" fmla="*/ 7 w 2129"/>
                <a:gd name="T41" fmla="*/ 1 h 639"/>
                <a:gd name="T42" fmla="*/ 7 w 2129"/>
                <a:gd name="T43" fmla="*/ 1 h 639"/>
                <a:gd name="T44" fmla="*/ 8 w 2129"/>
                <a:gd name="T45" fmla="*/ 2 h 639"/>
                <a:gd name="T46" fmla="*/ 8 w 2129"/>
                <a:gd name="T47" fmla="*/ 2 h 639"/>
                <a:gd name="T48" fmla="*/ 8 w 2129"/>
                <a:gd name="T49" fmla="*/ 2 h 639"/>
                <a:gd name="T50" fmla="*/ 7 w 2129"/>
                <a:gd name="T51" fmla="*/ 2 h 639"/>
                <a:gd name="T52" fmla="*/ 7 w 2129"/>
                <a:gd name="T53" fmla="*/ 2 h 639"/>
                <a:gd name="T54" fmla="*/ 6 w 2129"/>
                <a:gd name="T55" fmla="*/ 2 h 639"/>
                <a:gd name="T56" fmla="*/ 6 w 2129"/>
                <a:gd name="T57" fmla="*/ 1 h 639"/>
                <a:gd name="T58" fmla="*/ 5 w 2129"/>
                <a:gd name="T59" fmla="*/ 1 h 639"/>
                <a:gd name="T60" fmla="*/ 4 w 2129"/>
                <a:gd name="T61" fmla="*/ 1 h 639"/>
                <a:gd name="T62" fmla="*/ 4 w 2129"/>
                <a:gd name="T63" fmla="*/ 1 h 639"/>
                <a:gd name="T64" fmla="*/ 3 w 2129"/>
                <a:gd name="T65" fmla="*/ 1 h 639"/>
                <a:gd name="T66" fmla="*/ 3 w 2129"/>
                <a:gd name="T67" fmla="*/ 1 h 639"/>
                <a:gd name="T68" fmla="*/ 2 w 2129"/>
                <a:gd name="T69" fmla="*/ 0 h 639"/>
                <a:gd name="T70" fmla="*/ 2 w 2129"/>
                <a:gd name="T71" fmla="*/ 0 h 639"/>
                <a:gd name="T72" fmla="*/ 1 w 2129"/>
                <a:gd name="T73" fmla="*/ 0 h 639"/>
                <a:gd name="T74" fmla="*/ 1 w 2129"/>
                <a:gd name="T75" fmla="*/ 0 h 639"/>
                <a:gd name="T76" fmla="*/ 0 w 2129"/>
                <a:gd name="T77" fmla="*/ 0 h 639"/>
                <a:gd name="T78" fmla="*/ 0 w 2129"/>
                <a:gd name="T79" fmla="*/ 0 h 639"/>
                <a:gd name="T80" fmla="*/ 0 w 2129"/>
                <a:gd name="T81" fmla="*/ 0 h 639"/>
                <a:gd name="T82" fmla="*/ 0 w 2129"/>
                <a:gd name="T83" fmla="*/ 0 h 639"/>
                <a:gd name="T84" fmla="*/ 0 w 2129"/>
                <a:gd name="T85" fmla="*/ 0 h 639"/>
                <a:gd name="T86" fmla="*/ 0 w 2129"/>
                <a:gd name="T87" fmla="*/ 0 h 639"/>
                <a:gd name="T88" fmla="*/ 0 w 2129"/>
                <a:gd name="T89" fmla="*/ 0 h 639"/>
                <a:gd name="T90" fmla="*/ 1 w 2129"/>
                <a:gd name="T91" fmla="*/ 0 h 639"/>
                <a:gd name="T92" fmla="*/ 1 w 2129"/>
                <a:gd name="T93" fmla="*/ 0 h 639"/>
                <a:gd name="T94" fmla="*/ 1 w 2129"/>
                <a:gd name="T95" fmla="*/ 0 h 6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29"/>
                <a:gd name="T145" fmla="*/ 0 h 639"/>
                <a:gd name="T146" fmla="*/ 2129 w 2129"/>
                <a:gd name="T147" fmla="*/ 639 h 6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29" h="639">
                  <a:moveTo>
                    <a:pt x="433" y="37"/>
                  </a:moveTo>
                  <a:lnTo>
                    <a:pt x="448" y="41"/>
                  </a:lnTo>
                  <a:lnTo>
                    <a:pt x="462" y="46"/>
                  </a:lnTo>
                  <a:lnTo>
                    <a:pt x="475" y="53"/>
                  </a:lnTo>
                  <a:lnTo>
                    <a:pt x="490" y="61"/>
                  </a:lnTo>
                  <a:lnTo>
                    <a:pt x="503" y="68"/>
                  </a:lnTo>
                  <a:lnTo>
                    <a:pt x="515" y="75"/>
                  </a:lnTo>
                  <a:lnTo>
                    <a:pt x="530" y="81"/>
                  </a:lnTo>
                  <a:lnTo>
                    <a:pt x="545" y="84"/>
                  </a:lnTo>
                  <a:lnTo>
                    <a:pt x="556" y="92"/>
                  </a:lnTo>
                  <a:lnTo>
                    <a:pt x="569" y="97"/>
                  </a:lnTo>
                  <a:lnTo>
                    <a:pt x="580" y="105"/>
                  </a:lnTo>
                  <a:lnTo>
                    <a:pt x="590" y="110"/>
                  </a:lnTo>
                  <a:lnTo>
                    <a:pt x="601" y="116"/>
                  </a:lnTo>
                  <a:lnTo>
                    <a:pt x="612" y="121"/>
                  </a:lnTo>
                  <a:lnTo>
                    <a:pt x="625" y="127"/>
                  </a:lnTo>
                  <a:lnTo>
                    <a:pt x="636" y="132"/>
                  </a:lnTo>
                  <a:lnTo>
                    <a:pt x="654" y="141"/>
                  </a:lnTo>
                  <a:lnTo>
                    <a:pt x="673" y="149"/>
                  </a:lnTo>
                  <a:lnTo>
                    <a:pt x="693" y="158"/>
                  </a:lnTo>
                  <a:lnTo>
                    <a:pt x="711" y="165"/>
                  </a:lnTo>
                  <a:lnTo>
                    <a:pt x="729" y="172"/>
                  </a:lnTo>
                  <a:lnTo>
                    <a:pt x="750" y="181"/>
                  </a:lnTo>
                  <a:lnTo>
                    <a:pt x="768" y="189"/>
                  </a:lnTo>
                  <a:lnTo>
                    <a:pt x="788" y="196"/>
                  </a:lnTo>
                  <a:lnTo>
                    <a:pt x="806" y="203"/>
                  </a:lnTo>
                  <a:lnTo>
                    <a:pt x="826" y="211"/>
                  </a:lnTo>
                  <a:lnTo>
                    <a:pt x="845" y="218"/>
                  </a:lnTo>
                  <a:lnTo>
                    <a:pt x="863" y="225"/>
                  </a:lnTo>
                  <a:lnTo>
                    <a:pt x="883" y="233"/>
                  </a:lnTo>
                  <a:lnTo>
                    <a:pt x="901" y="240"/>
                  </a:lnTo>
                  <a:lnTo>
                    <a:pt x="922" y="247"/>
                  </a:lnTo>
                  <a:lnTo>
                    <a:pt x="940" y="255"/>
                  </a:lnTo>
                  <a:lnTo>
                    <a:pt x="971" y="266"/>
                  </a:lnTo>
                  <a:lnTo>
                    <a:pt x="1002" y="275"/>
                  </a:lnTo>
                  <a:lnTo>
                    <a:pt x="1033" y="284"/>
                  </a:lnTo>
                  <a:lnTo>
                    <a:pt x="1066" y="293"/>
                  </a:lnTo>
                  <a:lnTo>
                    <a:pt x="1097" y="300"/>
                  </a:lnTo>
                  <a:lnTo>
                    <a:pt x="1130" y="308"/>
                  </a:lnTo>
                  <a:lnTo>
                    <a:pt x="1163" y="313"/>
                  </a:lnTo>
                  <a:lnTo>
                    <a:pt x="1196" y="320"/>
                  </a:lnTo>
                  <a:lnTo>
                    <a:pt x="1229" y="326"/>
                  </a:lnTo>
                  <a:lnTo>
                    <a:pt x="1262" y="330"/>
                  </a:lnTo>
                  <a:lnTo>
                    <a:pt x="1295" y="335"/>
                  </a:lnTo>
                  <a:lnTo>
                    <a:pt x="1328" y="339"/>
                  </a:lnTo>
                  <a:lnTo>
                    <a:pt x="1360" y="342"/>
                  </a:lnTo>
                  <a:lnTo>
                    <a:pt x="1395" y="346"/>
                  </a:lnTo>
                  <a:lnTo>
                    <a:pt x="1428" y="350"/>
                  </a:lnTo>
                  <a:lnTo>
                    <a:pt x="1461" y="353"/>
                  </a:lnTo>
                  <a:lnTo>
                    <a:pt x="1496" y="357"/>
                  </a:lnTo>
                  <a:lnTo>
                    <a:pt x="1529" y="361"/>
                  </a:lnTo>
                  <a:lnTo>
                    <a:pt x="1563" y="366"/>
                  </a:lnTo>
                  <a:lnTo>
                    <a:pt x="1598" y="370"/>
                  </a:lnTo>
                  <a:lnTo>
                    <a:pt x="1633" y="374"/>
                  </a:lnTo>
                  <a:lnTo>
                    <a:pt x="1668" y="377"/>
                  </a:lnTo>
                  <a:lnTo>
                    <a:pt x="1702" y="383"/>
                  </a:lnTo>
                  <a:lnTo>
                    <a:pt x="1735" y="388"/>
                  </a:lnTo>
                  <a:lnTo>
                    <a:pt x="1768" y="394"/>
                  </a:lnTo>
                  <a:lnTo>
                    <a:pt x="1799" y="401"/>
                  </a:lnTo>
                  <a:lnTo>
                    <a:pt x="1830" y="408"/>
                  </a:lnTo>
                  <a:lnTo>
                    <a:pt x="1862" y="417"/>
                  </a:lnTo>
                  <a:lnTo>
                    <a:pt x="1893" y="428"/>
                  </a:lnTo>
                  <a:lnTo>
                    <a:pt x="1922" y="439"/>
                  </a:lnTo>
                  <a:lnTo>
                    <a:pt x="1953" y="452"/>
                  </a:lnTo>
                  <a:lnTo>
                    <a:pt x="1982" y="467"/>
                  </a:lnTo>
                  <a:lnTo>
                    <a:pt x="2004" y="480"/>
                  </a:lnTo>
                  <a:lnTo>
                    <a:pt x="2024" y="494"/>
                  </a:lnTo>
                  <a:lnTo>
                    <a:pt x="2043" y="513"/>
                  </a:lnTo>
                  <a:lnTo>
                    <a:pt x="2059" y="529"/>
                  </a:lnTo>
                  <a:lnTo>
                    <a:pt x="2074" y="549"/>
                  </a:lnTo>
                  <a:lnTo>
                    <a:pt x="2088" y="569"/>
                  </a:lnTo>
                  <a:lnTo>
                    <a:pt x="2103" y="589"/>
                  </a:lnTo>
                  <a:lnTo>
                    <a:pt x="2118" y="609"/>
                  </a:lnTo>
                  <a:lnTo>
                    <a:pt x="2129" y="639"/>
                  </a:lnTo>
                  <a:lnTo>
                    <a:pt x="2083" y="628"/>
                  </a:lnTo>
                  <a:lnTo>
                    <a:pt x="2037" y="617"/>
                  </a:lnTo>
                  <a:lnTo>
                    <a:pt x="1991" y="604"/>
                  </a:lnTo>
                  <a:lnTo>
                    <a:pt x="1946" y="593"/>
                  </a:lnTo>
                  <a:lnTo>
                    <a:pt x="1900" y="580"/>
                  </a:lnTo>
                  <a:lnTo>
                    <a:pt x="1854" y="567"/>
                  </a:lnTo>
                  <a:lnTo>
                    <a:pt x="1809" y="555"/>
                  </a:lnTo>
                  <a:lnTo>
                    <a:pt x="1763" y="542"/>
                  </a:lnTo>
                  <a:lnTo>
                    <a:pt x="1719" y="529"/>
                  </a:lnTo>
                  <a:lnTo>
                    <a:pt x="1673" y="516"/>
                  </a:lnTo>
                  <a:lnTo>
                    <a:pt x="1627" y="503"/>
                  </a:lnTo>
                  <a:lnTo>
                    <a:pt x="1582" y="491"/>
                  </a:lnTo>
                  <a:lnTo>
                    <a:pt x="1538" y="476"/>
                  </a:lnTo>
                  <a:lnTo>
                    <a:pt x="1492" y="463"/>
                  </a:lnTo>
                  <a:lnTo>
                    <a:pt x="1446" y="450"/>
                  </a:lnTo>
                  <a:lnTo>
                    <a:pt x="1403" y="436"/>
                  </a:lnTo>
                  <a:lnTo>
                    <a:pt x="1357" y="423"/>
                  </a:lnTo>
                  <a:lnTo>
                    <a:pt x="1311" y="410"/>
                  </a:lnTo>
                  <a:lnTo>
                    <a:pt x="1267" y="395"/>
                  </a:lnTo>
                  <a:lnTo>
                    <a:pt x="1221" y="383"/>
                  </a:lnTo>
                  <a:lnTo>
                    <a:pt x="1176" y="370"/>
                  </a:lnTo>
                  <a:lnTo>
                    <a:pt x="1130" y="355"/>
                  </a:lnTo>
                  <a:lnTo>
                    <a:pt x="1086" y="342"/>
                  </a:lnTo>
                  <a:lnTo>
                    <a:pt x="1040" y="330"/>
                  </a:lnTo>
                  <a:lnTo>
                    <a:pt x="995" y="317"/>
                  </a:lnTo>
                  <a:lnTo>
                    <a:pt x="949" y="304"/>
                  </a:lnTo>
                  <a:lnTo>
                    <a:pt x="905" y="291"/>
                  </a:lnTo>
                  <a:lnTo>
                    <a:pt x="859" y="280"/>
                  </a:lnTo>
                  <a:lnTo>
                    <a:pt x="814" y="267"/>
                  </a:lnTo>
                  <a:lnTo>
                    <a:pt x="768" y="256"/>
                  </a:lnTo>
                  <a:lnTo>
                    <a:pt x="722" y="244"/>
                  </a:lnTo>
                  <a:lnTo>
                    <a:pt x="676" y="233"/>
                  </a:lnTo>
                  <a:lnTo>
                    <a:pt x="633" y="222"/>
                  </a:lnTo>
                  <a:lnTo>
                    <a:pt x="590" y="211"/>
                  </a:lnTo>
                  <a:lnTo>
                    <a:pt x="548" y="198"/>
                  </a:lnTo>
                  <a:lnTo>
                    <a:pt x="506" y="185"/>
                  </a:lnTo>
                  <a:lnTo>
                    <a:pt x="464" y="172"/>
                  </a:lnTo>
                  <a:lnTo>
                    <a:pt x="422" y="159"/>
                  </a:lnTo>
                  <a:lnTo>
                    <a:pt x="380" y="145"/>
                  </a:lnTo>
                  <a:lnTo>
                    <a:pt x="338" y="132"/>
                  </a:lnTo>
                  <a:lnTo>
                    <a:pt x="296" y="119"/>
                  </a:lnTo>
                  <a:lnTo>
                    <a:pt x="254" y="105"/>
                  </a:lnTo>
                  <a:lnTo>
                    <a:pt x="212" y="92"/>
                  </a:lnTo>
                  <a:lnTo>
                    <a:pt x="170" y="79"/>
                  </a:lnTo>
                  <a:lnTo>
                    <a:pt x="128" y="66"/>
                  </a:lnTo>
                  <a:lnTo>
                    <a:pt x="86" y="53"/>
                  </a:lnTo>
                  <a:lnTo>
                    <a:pt x="44" y="42"/>
                  </a:lnTo>
                  <a:lnTo>
                    <a:pt x="0" y="31"/>
                  </a:lnTo>
                  <a:lnTo>
                    <a:pt x="14" y="24"/>
                  </a:lnTo>
                  <a:lnTo>
                    <a:pt x="31" y="17"/>
                  </a:lnTo>
                  <a:lnTo>
                    <a:pt x="47" y="13"/>
                  </a:lnTo>
                  <a:lnTo>
                    <a:pt x="66" y="8"/>
                  </a:lnTo>
                  <a:lnTo>
                    <a:pt x="84" y="6"/>
                  </a:lnTo>
                  <a:lnTo>
                    <a:pt x="102" y="2"/>
                  </a:lnTo>
                  <a:lnTo>
                    <a:pt x="119" y="2"/>
                  </a:lnTo>
                  <a:lnTo>
                    <a:pt x="137" y="0"/>
                  </a:lnTo>
                  <a:lnTo>
                    <a:pt x="155" y="0"/>
                  </a:lnTo>
                  <a:lnTo>
                    <a:pt x="173" y="0"/>
                  </a:lnTo>
                  <a:lnTo>
                    <a:pt x="192" y="0"/>
                  </a:lnTo>
                  <a:lnTo>
                    <a:pt x="212" y="0"/>
                  </a:lnTo>
                  <a:lnTo>
                    <a:pt x="230" y="2"/>
                  </a:lnTo>
                  <a:lnTo>
                    <a:pt x="248" y="4"/>
                  </a:lnTo>
                  <a:lnTo>
                    <a:pt x="267" y="8"/>
                  </a:lnTo>
                  <a:lnTo>
                    <a:pt x="285" y="9"/>
                  </a:lnTo>
                  <a:lnTo>
                    <a:pt x="303" y="13"/>
                  </a:lnTo>
                  <a:lnTo>
                    <a:pt x="322" y="15"/>
                  </a:lnTo>
                  <a:lnTo>
                    <a:pt x="340" y="19"/>
                  </a:lnTo>
                  <a:lnTo>
                    <a:pt x="360" y="22"/>
                  </a:lnTo>
                  <a:lnTo>
                    <a:pt x="378" y="26"/>
                  </a:lnTo>
                  <a:lnTo>
                    <a:pt x="397" y="30"/>
                  </a:lnTo>
                  <a:lnTo>
                    <a:pt x="415" y="33"/>
                  </a:lnTo>
                  <a:lnTo>
                    <a:pt x="433" y="37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9"/>
            <p:cNvSpPr>
              <a:spLocks noChangeAspect="1"/>
            </p:cNvSpPr>
            <p:nvPr/>
          </p:nvSpPr>
          <p:spPr bwMode="auto">
            <a:xfrm>
              <a:off x="592" y="1375"/>
              <a:ext cx="1300" cy="607"/>
            </a:xfrm>
            <a:custGeom>
              <a:avLst/>
              <a:gdLst>
                <a:gd name="T0" fmla="*/ 3 w 2599"/>
                <a:gd name="T1" fmla="*/ 1 h 1212"/>
                <a:gd name="T2" fmla="*/ 3 w 2599"/>
                <a:gd name="T3" fmla="*/ 1 h 1212"/>
                <a:gd name="T4" fmla="*/ 4 w 2599"/>
                <a:gd name="T5" fmla="*/ 1 h 1212"/>
                <a:gd name="T6" fmla="*/ 4 w 2599"/>
                <a:gd name="T7" fmla="*/ 1 h 1212"/>
                <a:gd name="T8" fmla="*/ 5 w 2599"/>
                <a:gd name="T9" fmla="*/ 2 h 1212"/>
                <a:gd name="T10" fmla="*/ 5 w 2599"/>
                <a:gd name="T11" fmla="*/ 2 h 1212"/>
                <a:gd name="T12" fmla="*/ 5 w 2599"/>
                <a:gd name="T13" fmla="*/ 2 h 1212"/>
                <a:gd name="T14" fmla="*/ 6 w 2599"/>
                <a:gd name="T15" fmla="*/ 2 h 1212"/>
                <a:gd name="T16" fmla="*/ 6 w 2599"/>
                <a:gd name="T17" fmla="*/ 2 h 1212"/>
                <a:gd name="T18" fmla="*/ 7 w 2599"/>
                <a:gd name="T19" fmla="*/ 2 h 1212"/>
                <a:gd name="T20" fmla="*/ 7 w 2599"/>
                <a:gd name="T21" fmla="*/ 2 h 1212"/>
                <a:gd name="T22" fmla="*/ 7 w 2599"/>
                <a:gd name="T23" fmla="*/ 2 h 1212"/>
                <a:gd name="T24" fmla="*/ 8 w 2599"/>
                <a:gd name="T25" fmla="*/ 2 h 1212"/>
                <a:gd name="T26" fmla="*/ 8 w 2599"/>
                <a:gd name="T27" fmla="*/ 2 h 1212"/>
                <a:gd name="T28" fmla="*/ 9 w 2599"/>
                <a:gd name="T29" fmla="*/ 2 h 1212"/>
                <a:gd name="T30" fmla="*/ 9 w 2599"/>
                <a:gd name="T31" fmla="*/ 2 h 1212"/>
                <a:gd name="T32" fmla="*/ 9 w 2599"/>
                <a:gd name="T33" fmla="*/ 2 h 1212"/>
                <a:gd name="T34" fmla="*/ 10 w 2599"/>
                <a:gd name="T35" fmla="*/ 3 h 1212"/>
                <a:gd name="T36" fmla="*/ 10 w 2599"/>
                <a:gd name="T37" fmla="*/ 3 h 1212"/>
                <a:gd name="T38" fmla="*/ 10 w 2599"/>
                <a:gd name="T39" fmla="*/ 3 h 1212"/>
                <a:gd name="T40" fmla="*/ 10 w 2599"/>
                <a:gd name="T41" fmla="*/ 3 h 1212"/>
                <a:gd name="T42" fmla="*/ 10 w 2599"/>
                <a:gd name="T43" fmla="*/ 3 h 1212"/>
                <a:gd name="T44" fmla="*/ 11 w 2599"/>
                <a:gd name="T45" fmla="*/ 4 h 1212"/>
                <a:gd name="T46" fmla="*/ 11 w 2599"/>
                <a:gd name="T47" fmla="*/ 4 h 1212"/>
                <a:gd name="T48" fmla="*/ 10 w 2599"/>
                <a:gd name="T49" fmla="*/ 5 h 1212"/>
                <a:gd name="T50" fmla="*/ 10 w 2599"/>
                <a:gd name="T51" fmla="*/ 5 h 1212"/>
                <a:gd name="T52" fmla="*/ 9 w 2599"/>
                <a:gd name="T53" fmla="*/ 5 h 1212"/>
                <a:gd name="T54" fmla="*/ 9 w 2599"/>
                <a:gd name="T55" fmla="*/ 5 h 1212"/>
                <a:gd name="T56" fmla="*/ 8 w 2599"/>
                <a:gd name="T57" fmla="*/ 5 h 1212"/>
                <a:gd name="T58" fmla="*/ 8 w 2599"/>
                <a:gd name="T59" fmla="*/ 5 h 1212"/>
                <a:gd name="T60" fmla="*/ 7 w 2599"/>
                <a:gd name="T61" fmla="*/ 5 h 1212"/>
                <a:gd name="T62" fmla="*/ 6 w 2599"/>
                <a:gd name="T63" fmla="*/ 5 h 1212"/>
                <a:gd name="T64" fmla="*/ 6 w 2599"/>
                <a:gd name="T65" fmla="*/ 5 h 1212"/>
                <a:gd name="T66" fmla="*/ 5 w 2599"/>
                <a:gd name="T67" fmla="*/ 5 h 1212"/>
                <a:gd name="T68" fmla="*/ 5 w 2599"/>
                <a:gd name="T69" fmla="*/ 5 h 1212"/>
                <a:gd name="T70" fmla="*/ 4 w 2599"/>
                <a:gd name="T71" fmla="*/ 5 h 1212"/>
                <a:gd name="T72" fmla="*/ 4 w 2599"/>
                <a:gd name="T73" fmla="*/ 5 h 1212"/>
                <a:gd name="T74" fmla="*/ 3 w 2599"/>
                <a:gd name="T75" fmla="*/ 5 h 1212"/>
                <a:gd name="T76" fmla="*/ 3 w 2599"/>
                <a:gd name="T77" fmla="*/ 4 h 1212"/>
                <a:gd name="T78" fmla="*/ 3 w 2599"/>
                <a:gd name="T79" fmla="*/ 4 h 1212"/>
                <a:gd name="T80" fmla="*/ 2 w 2599"/>
                <a:gd name="T81" fmla="*/ 4 h 1212"/>
                <a:gd name="T82" fmla="*/ 2 w 2599"/>
                <a:gd name="T83" fmla="*/ 4 h 1212"/>
                <a:gd name="T84" fmla="*/ 2 w 2599"/>
                <a:gd name="T85" fmla="*/ 4 h 1212"/>
                <a:gd name="T86" fmla="*/ 1 w 2599"/>
                <a:gd name="T87" fmla="*/ 3 h 1212"/>
                <a:gd name="T88" fmla="*/ 1 w 2599"/>
                <a:gd name="T89" fmla="*/ 3 h 1212"/>
                <a:gd name="T90" fmla="*/ 1 w 2599"/>
                <a:gd name="T91" fmla="*/ 3 h 1212"/>
                <a:gd name="T92" fmla="*/ 1 w 2599"/>
                <a:gd name="T93" fmla="*/ 2 h 1212"/>
                <a:gd name="T94" fmla="*/ 1 w 2599"/>
                <a:gd name="T95" fmla="*/ 1 h 1212"/>
                <a:gd name="T96" fmla="*/ 1 w 2599"/>
                <a:gd name="T97" fmla="*/ 1 h 1212"/>
                <a:gd name="T98" fmla="*/ 1 w 2599"/>
                <a:gd name="T99" fmla="*/ 1 h 1212"/>
                <a:gd name="T100" fmla="*/ 1 w 2599"/>
                <a:gd name="T101" fmla="*/ 1 h 1212"/>
                <a:gd name="T102" fmla="*/ 2 w 2599"/>
                <a:gd name="T103" fmla="*/ 1 h 1212"/>
                <a:gd name="T104" fmla="*/ 2 w 2599"/>
                <a:gd name="T105" fmla="*/ 1 h 1212"/>
                <a:gd name="T106" fmla="*/ 2 w 2599"/>
                <a:gd name="T107" fmla="*/ 1 h 1212"/>
                <a:gd name="T108" fmla="*/ 2 w 2599"/>
                <a:gd name="T109" fmla="*/ 1 h 12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99"/>
                <a:gd name="T166" fmla="*/ 0 h 1212"/>
                <a:gd name="T167" fmla="*/ 2599 w 2599"/>
                <a:gd name="T168" fmla="*/ 1212 h 121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99" h="1212">
                  <a:moveTo>
                    <a:pt x="520" y="11"/>
                  </a:moveTo>
                  <a:lnTo>
                    <a:pt x="551" y="20"/>
                  </a:lnTo>
                  <a:lnTo>
                    <a:pt x="582" y="29"/>
                  </a:lnTo>
                  <a:lnTo>
                    <a:pt x="613" y="42"/>
                  </a:lnTo>
                  <a:lnTo>
                    <a:pt x="642" y="54"/>
                  </a:lnTo>
                  <a:lnTo>
                    <a:pt x="672" y="67"/>
                  </a:lnTo>
                  <a:lnTo>
                    <a:pt x="701" y="82"/>
                  </a:lnTo>
                  <a:lnTo>
                    <a:pt x="728" y="98"/>
                  </a:lnTo>
                  <a:lnTo>
                    <a:pt x="758" y="113"/>
                  </a:lnTo>
                  <a:lnTo>
                    <a:pt x="785" y="129"/>
                  </a:lnTo>
                  <a:lnTo>
                    <a:pt x="812" y="146"/>
                  </a:lnTo>
                  <a:lnTo>
                    <a:pt x="840" y="162"/>
                  </a:lnTo>
                  <a:lnTo>
                    <a:pt x="869" y="179"/>
                  </a:lnTo>
                  <a:lnTo>
                    <a:pt x="897" y="195"/>
                  </a:lnTo>
                  <a:lnTo>
                    <a:pt x="926" y="210"/>
                  </a:lnTo>
                  <a:lnTo>
                    <a:pt x="955" y="225"/>
                  </a:lnTo>
                  <a:lnTo>
                    <a:pt x="984" y="239"/>
                  </a:lnTo>
                  <a:lnTo>
                    <a:pt x="1010" y="252"/>
                  </a:lnTo>
                  <a:lnTo>
                    <a:pt x="1037" y="263"/>
                  </a:lnTo>
                  <a:lnTo>
                    <a:pt x="1063" y="276"/>
                  </a:lnTo>
                  <a:lnTo>
                    <a:pt x="1090" y="289"/>
                  </a:lnTo>
                  <a:lnTo>
                    <a:pt x="1116" y="300"/>
                  </a:lnTo>
                  <a:lnTo>
                    <a:pt x="1143" y="311"/>
                  </a:lnTo>
                  <a:lnTo>
                    <a:pt x="1171" y="321"/>
                  </a:lnTo>
                  <a:lnTo>
                    <a:pt x="1198" y="332"/>
                  </a:lnTo>
                  <a:lnTo>
                    <a:pt x="1224" y="342"/>
                  </a:lnTo>
                  <a:lnTo>
                    <a:pt x="1251" y="351"/>
                  </a:lnTo>
                  <a:lnTo>
                    <a:pt x="1277" y="360"/>
                  </a:lnTo>
                  <a:lnTo>
                    <a:pt x="1304" y="369"/>
                  </a:lnTo>
                  <a:lnTo>
                    <a:pt x="1330" y="376"/>
                  </a:lnTo>
                  <a:lnTo>
                    <a:pt x="1357" y="384"/>
                  </a:lnTo>
                  <a:lnTo>
                    <a:pt x="1385" y="389"/>
                  </a:lnTo>
                  <a:lnTo>
                    <a:pt x="1412" y="396"/>
                  </a:lnTo>
                  <a:lnTo>
                    <a:pt x="1438" y="402"/>
                  </a:lnTo>
                  <a:lnTo>
                    <a:pt x="1467" y="407"/>
                  </a:lnTo>
                  <a:lnTo>
                    <a:pt x="1495" y="413"/>
                  </a:lnTo>
                  <a:lnTo>
                    <a:pt x="1522" y="417"/>
                  </a:lnTo>
                  <a:lnTo>
                    <a:pt x="1549" y="422"/>
                  </a:lnTo>
                  <a:lnTo>
                    <a:pt x="1579" y="426"/>
                  </a:lnTo>
                  <a:lnTo>
                    <a:pt x="1606" y="428"/>
                  </a:lnTo>
                  <a:lnTo>
                    <a:pt x="1635" y="431"/>
                  </a:lnTo>
                  <a:lnTo>
                    <a:pt x="1657" y="433"/>
                  </a:lnTo>
                  <a:lnTo>
                    <a:pt x="1677" y="437"/>
                  </a:lnTo>
                  <a:lnTo>
                    <a:pt x="1699" y="439"/>
                  </a:lnTo>
                  <a:lnTo>
                    <a:pt x="1721" y="442"/>
                  </a:lnTo>
                  <a:lnTo>
                    <a:pt x="1743" y="444"/>
                  </a:lnTo>
                  <a:lnTo>
                    <a:pt x="1765" y="448"/>
                  </a:lnTo>
                  <a:lnTo>
                    <a:pt x="1787" y="451"/>
                  </a:lnTo>
                  <a:lnTo>
                    <a:pt x="1809" y="453"/>
                  </a:lnTo>
                  <a:lnTo>
                    <a:pt x="1829" y="457"/>
                  </a:lnTo>
                  <a:lnTo>
                    <a:pt x="1851" y="459"/>
                  </a:lnTo>
                  <a:lnTo>
                    <a:pt x="1873" y="462"/>
                  </a:lnTo>
                  <a:lnTo>
                    <a:pt x="1895" y="464"/>
                  </a:lnTo>
                  <a:lnTo>
                    <a:pt x="1917" y="468"/>
                  </a:lnTo>
                  <a:lnTo>
                    <a:pt x="1939" y="470"/>
                  </a:lnTo>
                  <a:lnTo>
                    <a:pt x="1959" y="471"/>
                  </a:lnTo>
                  <a:lnTo>
                    <a:pt x="1981" y="473"/>
                  </a:lnTo>
                  <a:lnTo>
                    <a:pt x="2003" y="475"/>
                  </a:lnTo>
                  <a:lnTo>
                    <a:pt x="2027" y="477"/>
                  </a:lnTo>
                  <a:lnTo>
                    <a:pt x="2051" y="479"/>
                  </a:lnTo>
                  <a:lnTo>
                    <a:pt x="2072" y="481"/>
                  </a:lnTo>
                  <a:lnTo>
                    <a:pt x="2096" y="482"/>
                  </a:lnTo>
                  <a:lnTo>
                    <a:pt x="2120" y="484"/>
                  </a:lnTo>
                  <a:lnTo>
                    <a:pt x="2142" y="488"/>
                  </a:lnTo>
                  <a:lnTo>
                    <a:pt x="2166" y="490"/>
                  </a:lnTo>
                  <a:lnTo>
                    <a:pt x="2190" y="493"/>
                  </a:lnTo>
                  <a:lnTo>
                    <a:pt x="2211" y="495"/>
                  </a:lnTo>
                  <a:lnTo>
                    <a:pt x="2235" y="499"/>
                  </a:lnTo>
                  <a:lnTo>
                    <a:pt x="2257" y="503"/>
                  </a:lnTo>
                  <a:lnTo>
                    <a:pt x="2279" y="508"/>
                  </a:lnTo>
                  <a:lnTo>
                    <a:pt x="2301" y="512"/>
                  </a:lnTo>
                  <a:lnTo>
                    <a:pt x="2323" y="517"/>
                  </a:lnTo>
                  <a:lnTo>
                    <a:pt x="2345" y="523"/>
                  </a:lnTo>
                  <a:lnTo>
                    <a:pt x="2354" y="526"/>
                  </a:lnTo>
                  <a:lnTo>
                    <a:pt x="2363" y="528"/>
                  </a:lnTo>
                  <a:lnTo>
                    <a:pt x="2372" y="532"/>
                  </a:lnTo>
                  <a:lnTo>
                    <a:pt x="2382" y="534"/>
                  </a:lnTo>
                  <a:lnTo>
                    <a:pt x="2391" y="537"/>
                  </a:lnTo>
                  <a:lnTo>
                    <a:pt x="2400" y="539"/>
                  </a:lnTo>
                  <a:lnTo>
                    <a:pt x="2409" y="543"/>
                  </a:lnTo>
                  <a:lnTo>
                    <a:pt x="2418" y="546"/>
                  </a:lnTo>
                  <a:lnTo>
                    <a:pt x="2440" y="557"/>
                  </a:lnTo>
                  <a:lnTo>
                    <a:pt x="2462" y="570"/>
                  </a:lnTo>
                  <a:lnTo>
                    <a:pt x="2482" y="583"/>
                  </a:lnTo>
                  <a:lnTo>
                    <a:pt x="2502" y="600"/>
                  </a:lnTo>
                  <a:lnTo>
                    <a:pt x="2519" y="616"/>
                  </a:lnTo>
                  <a:lnTo>
                    <a:pt x="2533" y="634"/>
                  </a:lnTo>
                  <a:lnTo>
                    <a:pt x="2546" y="654"/>
                  </a:lnTo>
                  <a:lnTo>
                    <a:pt x="2557" y="676"/>
                  </a:lnTo>
                  <a:lnTo>
                    <a:pt x="2572" y="722"/>
                  </a:lnTo>
                  <a:lnTo>
                    <a:pt x="2583" y="770"/>
                  </a:lnTo>
                  <a:lnTo>
                    <a:pt x="2592" y="815"/>
                  </a:lnTo>
                  <a:lnTo>
                    <a:pt x="2599" y="863"/>
                  </a:lnTo>
                  <a:lnTo>
                    <a:pt x="2594" y="892"/>
                  </a:lnTo>
                  <a:lnTo>
                    <a:pt x="2586" y="921"/>
                  </a:lnTo>
                  <a:lnTo>
                    <a:pt x="2577" y="951"/>
                  </a:lnTo>
                  <a:lnTo>
                    <a:pt x="2566" y="978"/>
                  </a:lnTo>
                  <a:lnTo>
                    <a:pt x="2552" y="1004"/>
                  </a:lnTo>
                  <a:lnTo>
                    <a:pt x="2535" y="1029"/>
                  </a:lnTo>
                  <a:lnTo>
                    <a:pt x="2513" y="1053"/>
                  </a:lnTo>
                  <a:lnTo>
                    <a:pt x="2489" y="1073"/>
                  </a:lnTo>
                  <a:lnTo>
                    <a:pt x="2458" y="1095"/>
                  </a:lnTo>
                  <a:lnTo>
                    <a:pt x="2425" y="1114"/>
                  </a:lnTo>
                  <a:lnTo>
                    <a:pt x="2391" y="1130"/>
                  </a:lnTo>
                  <a:lnTo>
                    <a:pt x="2356" y="1145"/>
                  </a:lnTo>
                  <a:lnTo>
                    <a:pt x="2319" y="1156"/>
                  </a:lnTo>
                  <a:lnTo>
                    <a:pt x="2283" y="1167"/>
                  </a:lnTo>
                  <a:lnTo>
                    <a:pt x="2246" y="1178"/>
                  </a:lnTo>
                  <a:lnTo>
                    <a:pt x="2210" y="1187"/>
                  </a:lnTo>
                  <a:lnTo>
                    <a:pt x="2173" y="1196"/>
                  </a:lnTo>
                  <a:lnTo>
                    <a:pt x="2136" y="1201"/>
                  </a:lnTo>
                  <a:lnTo>
                    <a:pt x="2100" y="1207"/>
                  </a:lnTo>
                  <a:lnTo>
                    <a:pt x="2063" y="1209"/>
                  </a:lnTo>
                  <a:lnTo>
                    <a:pt x="2025" y="1210"/>
                  </a:lnTo>
                  <a:lnTo>
                    <a:pt x="1988" y="1212"/>
                  </a:lnTo>
                  <a:lnTo>
                    <a:pt x="1950" y="1212"/>
                  </a:lnTo>
                  <a:lnTo>
                    <a:pt x="1912" y="1210"/>
                  </a:lnTo>
                  <a:lnTo>
                    <a:pt x="1873" y="1209"/>
                  </a:lnTo>
                  <a:lnTo>
                    <a:pt x="1835" y="1209"/>
                  </a:lnTo>
                  <a:lnTo>
                    <a:pt x="1798" y="1207"/>
                  </a:lnTo>
                  <a:lnTo>
                    <a:pt x="1760" y="1205"/>
                  </a:lnTo>
                  <a:lnTo>
                    <a:pt x="1721" y="1203"/>
                  </a:lnTo>
                  <a:lnTo>
                    <a:pt x="1685" y="1203"/>
                  </a:lnTo>
                  <a:lnTo>
                    <a:pt x="1646" y="1203"/>
                  </a:lnTo>
                  <a:lnTo>
                    <a:pt x="1610" y="1203"/>
                  </a:lnTo>
                  <a:lnTo>
                    <a:pt x="1571" y="1203"/>
                  </a:lnTo>
                  <a:lnTo>
                    <a:pt x="1535" y="1203"/>
                  </a:lnTo>
                  <a:lnTo>
                    <a:pt x="1496" y="1201"/>
                  </a:lnTo>
                  <a:lnTo>
                    <a:pt x="1460" y="1200"/>
                  </a:lnTo>
                  <a:lnTo>
                    <a:pt x="1423" y="1196"/>
                  </a:lnTo>
                  <a:lnTo>
                    <a:pt x="1387" y="1190"/>
                  </a:lnTo>
                  <a:lnTo>
                    <a:pt x="1350" y="1185"/>
                  </a:lnTo>
                  <a:lnTo>
                    <a:pt x="1313" y="1179"/>
                  </a:lnTo>
                  <a:lnTo>
                    <a:pt x="1277" y="1172"/>
                  </a:lnTo>
                  <a:lnTo>
                    <a:pt x="1242" y="1165"/>
                  </a:lnTo>
                  <a:lnTo>
                    <a:pt x="1206" y="1157"/>
                  </a:lnTo>
                  <a:lnTo>
                    <a:pt x="1171" y="1150"/>
                  </a:lnTo>
                  <a:lnTo>
                    <a:pt x="1134" y="1141"/>
                  </a:lnTo>
                  <a:lnTo>
                    <a:pt x="1100" y="1132"/>
                  </a:lnTo>
                  <a:lnTo>
                    <a:pt x="1063" y="1123"/>
                  </a:lnTo>
                  <a:lnTo>
                    <a:pt x="1028" y="1114"/>
                  </a:lnTo>
                  <a:lnTo>
                    <a:pt x="1004" y="1108"/>
                  </a:lnTo>
                  <a:lnTo>
                    <a:pt x="979" y="1101"/>
                  </a:lnTo>
                  <a:lnTo>
                    <a:pt x="955" y="1093"/>
                  </a:lnTo>
                  <a:lnTo>
                    <a:pt x="931" y="1086"/>
                  </a:lnTo>
                  <a:lnTo>
                    <a:pt x="906" y="1079"/>
                  </a:lnTo>
                  <a:lnTo>
                    <a:pt x="882" y="1070"/>
                  </a:lnTo>
                  <a:lnTo>
                    <a:pt x="858" y="1062"/>
                  </a:lnTo>
                  <a:lnTo>
                    <a:pt x="834" y="1053"/>
                  </a:lnTo>
                  <a:lnTo>
                    <a:pt x="811" y="1044"/>
                  </a:lnTo>
                  <a:lnTo>
                    <a:pt x="787" y="1035"/>
                  </a:lnTo>
                  <a:lnTo>
                    <a:pt x="763" y="1026"/>
                  </a:lnTo>
                  <a:lnTo>
                    <a:pt x="741" y="1017"/>
                  </a:lnTo>
                  <a:lnTo>
                    <a:pt x="717" y="1007"/>
                  </a:lnTo>
                  <a:lnTo>
                    <a:pt x="694" y="998"/>
                  </a:lnTo>
                  <a:lnTo>
                    <a:pt x="672" y="987"/>
                  </a:lnTo>
                  <a:lnTo>
                    <a:pt x="648" y="978"/>
                  </a:lnTo>
                  <a:lnTo>
                    <a:pt x="624" y="969"/>
                  </a:lnTo>
                  <a:lnTo>
                    <a:pt x="602" y="958"/>
                  </a:lnTo>
                  <a:lnTo>
                    <a:pt x="578" y="947"/>
                  </a:lnTo>
                  <a:lnTo>
                    <a:pt x="556" y="934"/>
                  </a:lnTo>
                  <a:lnTo>
                    <a:pt x="534" y="921"/>
                  </a:lnTo>
                  <a:lnTo>
                    <a:pt x="512" y="909"/>
                  </a:lnTo>
                  <a:lnTo>
                    <a:pt x="492" y="896"/>
                  </a:lnTo>
                  <a:lnTo>
                    <a:pt x="470" y="883"/>
                  </a:lnTo>
                  <a:lnTo>
                    <a:pt x="450" y="868"/>
                  </a:lnTo>
                  <a:lnTo>
                    <a:pt x="428" y="856"/>
                  </a:lnTo>
                  <a:lnTo>
                    <a:pt x="408" y="841"/>
                  </a:lnTo>
                  <a:lnTo>
                    <a:pt x="386" y="828"/>
                  </a:lnTo>
                  <a:lnTo>
                    <a:pt x="364" y="814"/>
                  </a:lnTo>
                  <a:lnTo>
                    <a:pt x="344" y="801"/>
                  </a:lnTo>
                  <a:lnTo>
                    <a:pt x="322" y="786"/>
                  </a:lnTo>
                  <a:lnTo>
                    <a:pt x="300" y="773"/>
                  </a:lnTo>
                  <a:lnTo>
                    <a:pt x="273" y="755"/>
                  </a:lnTo>
                  <a:lnTo>
                    <a:pt x="245" y="737"/>
                  </a:lnTo>
                  <a:lnTo>
                    <a:pt x="218" y="717"/>
                  </a:lnTo>
                  <a:lnTo>
                    <a:pt x="192" y="695"/>
                  </a:lnTo>
                  <a:lnTo>
                    <a:pt x="167" y="673"/>
                  </a:lnTo>
                  <a:lnTo>
                    <a:pt x="143" y="649"/>
                  </a:lnTo>
                  <a:lnTo>
                    <a:pt x="121" y="623"/>
                  </a:lnTo>
                  <a:lnTo>
                    <a:pt x="99" y="598"/>
                  </a:lnTo>
                  <a:lnTo>
                    <a:pt x="79" y="570"/>
                  </a:lnTo>
                  <a:lnTo>
                    <a:pt x="61" y="543"/>
                  </a:lnTo>
                  <a:lnTo>
                    <a:pt x="46" y="514"/>
                  </a:lnTo>
                  <a:lnTo>
                    <a:pt x="31" y="484"/>
                  </a:lnTo>
                  <a:lnTo>
                    <a:pt x="20" y="453"/>
                  </a:lnTo>
                  <a:lnTo>
                    <a:pt x="11" y="422"/>
                  </a:lnTo>
                  <a:lnTo>
                    <a:pt x="4" y="391"/>
                  </a:lnTo>
                  <a:lnTo>
                    <a:pt x="0" y="358"/>
                  </a:lnTo>
                  <a:lnTo>
                    <a:pt x="8" y="321"/>
                  </a:lnTo>
                  <a:lnTo>
                    <a:pt x="11" y="285"/>
                  </a:lnTo>
                  <a:lnTo>
                    <a:pt x="15" y="250"/>
                  </a:lnTo>
                  <a:lnTo>
                    <a:pt x="31" y="217"/>
                  </a:lnTo>
                  <a:lnTo>
                    <a:pt x="30" y="212"/>
                  </a:lnTo>
                  <a:lnTo>
                    <a:pt x="33" y="210"/>
                  </a:lnTo>
                  <a:lnTo>
                    <a:pt x="37" y="208"/>
                  </a:lnTo>
                  <a:lnTo>
                    <a:pt x="39" y="204"/>
                  </a:lnTo>
                  <a:lnTo>
                    <a:pt x="59" y="181"/>
                  </a:lnTo>
                  <a:lnTo>
                    <a:pt x="81" y="159"/>
                  </a:lnTo>
                  <a:lnTo>
                    <a:pt x="103" y="137"/>
                  </a:lnTo>
                  <a:lnTo>
                    <a:pt x="127" y="117"/>
                  </a:lnTo>
                  <a:lnTo>
                    <a:pt x="150" y="98"/>
                  </a:lnTo>
                  <a:lnTo>
                    <a:pt x="176" y="82"/>
                  </a:lnTo>
                  <a:lnTo>
                    <a:pt x="202" y="67"/>
                  </a:lnTo>
                  <a:lnTo>
                    <a:pt x="229" y="53"/>
                  </a:lnTo>
                  <a:lnTo>
                    <a:pt x="255" y="42"/>
                  </a:lnTo>
                  <a:lnTo>
                    <a:pt x="284" y="31"/>
                  </a:lnTo>
                  <a:lnTo>
                    <a:pt x="311" y="21"/>
                  </a:lnTo>
                  <a:lnTo>
                    <a:pt x="341" y="14"/>
                  </a:lnTo>
                  <a:lnTo>
                    <a:pt x="370" y="9"/>
                  </a:lnTo>
                  <a:lnTo>
                    <a:pt x="401" y="3"/>
                  </a:lnTo>
                  <a:lnTo>
                    <a:pt x="432" y="1"/>
                  </a:lnTo>
                  <a:lnTo>
                    <a:pt x="463" y="0"/>
                  </a:lnTo>
                  <a:lnTo>
                    <a:pt x="470" y="1"/>
                  </a:lnTo>
                  <a:lnTo>
                    <a:pt x="478" y="3"/>
                  </a:lnTo>
                  <a:lnTo>
                    <a:pt x="485" y="5"/>
                  </a:lnTo>
                  <a:lnTo>
                    <a:pt x="492" y="7"/>
                  </a:lnTo>
                  <a:lnTo>
                    <a:pt x="498" y="7"/>
                  </a:lnTo>
                  <a:lnTo>
                    <a:pt x="505" y="9"/>
                  </a:lnTo>
                  <a:lnTo>
                    <a:pt x="512" y="9"/>
                  </a:lnTo>
                  <a:lnTo>
                    <a:pt x="520" y="11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1818" name="Text Box 10"/>
          <p:cNvSpPr txBox="1">
            <a:spLocks noChangeArrowheads="1"/>
          </p:cNvSpPr>
          <p:nvPr/>
        </p:nvSpPr>
        <p:spPr bwMode="auto">
          <a:xfrm>
            <a:off x="3530600" y="3505200"/>
            <a:ext cx="5918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Then one was found!</a:t>
            </a:r>
          </a:p>
        </p:txBody>
      </p:sp>
      <p:sp>
        <p:nvSpPr>
          <p:cNvPr id="631819" name="Text Box 11"/>
          <p:cNvSpPr txBox="1">
            <a:spLocks noChangeArrowheads="1"/>
          </p:cNvSpPr>
          <p:nvPr/>
        </p:nvSpPr>
        <p:spPr bwMode="auto">
          <a:xfrm>
            <a:off x="3505200" y="4419600"/>
            <a:ext cx="5918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2800"/>
              <a:t>Theoretical Computer Science</a:t>
            </a:r>
          </a:p>
          <a:p>
            <a:pPr>
              <a:buFontTx/>
              <a:buNone/>
            </a:pPr>
            <a:r>
              <a:rPr lang="en-US" altLang="en-US" sz="2800"/>
              <a:t>finds new algorithms every day.</a:t>
            </a:r>
          </a:p>
        </p:txBody>
      </p:sp>
      <p:grpSp>
        <p:nvGrpSpPr>
          <p:cNvPr id="109575" name="Group 12"/>
          <p:cNvGrpSpPr>
            <a:grpSpLocks/>
          </p:cNvGrpSpPr>
          <p:nvPr/>
        </p:nvGrpSpPr>
        <p:grpSpPr bwMode="auto">
          <a:xfrm>
            <a:off x="76200" y="4219575"/>
            <a:ext cx="3214688" cy="1341438"/>
            <a:chOff x="1879" y="1151"/>
            <a:chExt cx="2025" cy="845"/>
          </a:xfrm>
        </p:grpSpPr>
        <p:sp>
          <p:nvSpPr>
            <p:cNvPr id="109577" name="Text Box 13"/>
            <p:cNvSpPr txBox="1">
              <a:spLocks noChangeArrowheads="1"/>
            </p:cNvSpPr>
            <p:nvPr/>
          </p:nvSpPr>
          <p:spPr bwMode="auto">
            <a:xfrm>
              <a:off x="2573" y="1378"/>
              <a:ext cx="133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3x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+ 4x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– 7x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+ 8x</a:t>
              </a:r>
              <a:r>
                <a:rPr lang="en-US" altLang="en-US" sz="1200" baseline="-25000"/>
                <a:t>4</a:t>
              </a:r>
              <a:r>
                <a:rPr lang="en-US" altLang="en-US" sz="1200"/>
                <a:t> ³ 12</a:t>
              </a:r>
            </a:p>
          </p:txBody>
        </p:sp>
        <p:sp>
          <p:nvSpPr>
            <p:cNvPr id="109578" name="Text Box 14"/>
            <p:cNvSpPr txBox="1">
              <a:spLocks noChangeArrowheads="1"/>
            </p:cNvSpPr>
            <p:nvPr/>
          </p:nvSpPr>
          <p:spPr bwMode="auto">
            <a:xfrm>
              <a:off x="2567" y="1535"/>
              <a:ext cx="129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2x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- 8x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+ 4x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- 3x</a:t>
              </a:r>
              <a:r>
                <a:rPr lang="en-US" altLang="en-US" sz="1200" baseline="-25000"/>
                <a:t>4</a:t>
              </a:r>
              <a:r>
                <a:rPr lang="en-US" altLang="en-US" sz="1200"/>
                <a:t> ³ 24</a:t>
              </a:r>
            </a:p>
          </p:txBody>
        </p:sp>
        <p:sp>
          <p:nvSpPr>
            <p:cNvPr id="109579" name="Text Box 15"/>
            <p:cNvSpPr txBox="1">
              <a:spLocks noChangeArrowheads="1"/>
            </p:cNvSpPr>
            <p:nvPr/>
          </p:nvSpPr>
          <p:spPr bwMode="auto">
            <a:xfrm>
              <a:off x="2503" y="1698"/>
              <a:ext cx="13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-8x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+ 2x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– 3x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- 9x</a:t>
              </a:r>
              <a:r>
                <a:rPr lang="en-US" altLang="en-US" sz="1200" baseline="-25000"/>
                <a:t>4</a:t>
              </a:r>
              <a:r>
                <a:rPr lang="en-US" altLang="en-US" sz="1200"/>
                <a:t> ³   8</a:t>
              </a:r>
            </a:p>
          </p:txBody>
        </p:sp>
        <p:sp>
          <p:nvSpPr>
            <p:cNvPr id="109580" name="Text Box 16"/>
            <p:cNvSpPr txBox="1">
              <a:spLocks noChangeArrowheads="1"/>
            </p:cNvSpPr>
            <p:nvPr/>
          </p:nvSpPr>
          <p:spPr bwMode="auto">
            <a:xfrm>
              <a:off x="2616" y="1823"/>
              <a:ext cx="126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+ 2x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+ 9x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- 3x</a:t>
              </a:r>
              <a:r>
                <a:rPr lang="en-US" altLang="en-US" sz="1200" baseline="-25000"/>
                <a:t>4</a:t>
              </a:r>
              <a:r>
                <a:rPr lang="en-US" altLang="en-US" sz="1200"/>
                <a:t> ³ 31</a:t>
              </a:r>
            </a:p>
          </p:txBody>
        </p:sp>
        <p:sp>
          <p:nvSpPr>
            <p:cNvPr id="109581" name="Text Box 17"/>
            <p:cNvSpPr txBox="1">
              <a:spLocks noChangeArrowheads="1"/>
            </p:cNvSpPr>
            <p:nvPr/>
          </p:nvSpPr>
          <p:spPr bwMode="auto">
            <a:xfrm>
              <a:off x="2496" y="1151"/>
              <a:ext cx="12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en-US" sz="1200"/>
                <a:t>29x</a:t>
              </a:r>
              <a:r>
                <a:rPr lang="en-US" altLang="en-US" sz="1200" baseline="-25000"/>
                <a:t>1</a:t>
              </a:r>
              <a:r>
                <a:rPr lang="en-US" altLang="en-US" sz="1200"/>
                <a:t> + 8x</a:t>
              </a:r>
              <a:r>
                <a:rPr lang="en-US" altLang="en-US" sz="1200" baseline="-25000"/>
                <a:t>2</a:t>
              </a:r>
              <a:r>
                <a:rPr lang="en-US" altLang="en-US" sz="1200"/>
                <a:t> + 1x</a:t>
              </a:r>
              <a:r>
                <a:rPr lang="en-US" altLang="en-US" sz="1200" baseline="-25000"/>
                <a:t>3</a:t>
              </a:r>
              <a:r>
                <a:rPr lang="en-US" altLang="en-US" sz="1200"/>
                <a:t> + 2x</a:t>
              </a:r>
              <a:r>
                <a:rPr lang="en-US" altLang="en-US" sz="1200" baseline="-25000"/>
                <a:t>4</a:t>
              </a:r>
              <a:endParaRPr lang="en-US" altLang="en-US" sz="1200"/>
            </a:p>
          </p:txBody>
        </p:sp>
        <p:sp>
          <p:nvSpPr>
            <p:cNvPr id="631826" name="Rectangle 18"/>
            <p:cNvSpPr>
              <a:spLocks noChangeArrowheads="1"/>
            </p:cNvSpPr>
            <p:nvPr/>
          </p:nvSpPr>
          <p:spPr bwMode="auto">
            <a:xfrm>
              <a:off x="1879" y="1411"/>
              <a:ext cx="1056" cy="173"/>
            </a:xfrm>
            <a:prstGeom prst="rect">
              <a:avLst/>
            </a:prstGeom>
            <a:noFill/>
            <a:ln w="57150" cap="sq">
              <a:noFill/>
              <a:miter lim="800000"/>
              <a:headEnd/>
              <a:tailEnd/>
            </a:ln>
            <a:effectLst/>
          </p:spPr>
          <p:txBody>
            <a:bodyPr lIns="274320" rIns="274320">
              <a:spAutoFit/>
            </a:bodyPr>
            <a:lstStyle/>
            <a:p>
              <a:pPr eaLnBrk="0" hangingPunct="0">
                <a:defRPr/>
              </a:pPr>
              <a:r>
                <a:rPr lang="en-US" sz="120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Subject to:</a:t>
              </a:r>
            </a:p>
          </p:txBody>
        </p:sp>
        <p:sp>
          <p:nvSpPr>
            <p:cNvPr id="631827" name="Rectangle 19"/>
            <p:cNvSpPr>
              <a:spLocks noChangeArrowheads="1"/>
            </p:cNvSpPr>
            <p:nvPr/>
          </p:nvSpPr>
          <p:spPr bwMode="auto">
            <a:xfrm>
              <a:off x="1964" y="1151"/>
              <a:ext cx="748" cy="173"/>
            </a:xfrm>
            <a:prstGeom prst="rect">
              <a:avLst/>
            </a:prstGeom>
            <a:noFill/>
            <a:ln w="127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algn="ctr" eaLnBrk="0" hangingPunct="0">
                <a:defRPr/>
              </a:pPr>
              <a:r>
                <a:rPr lang="en-US" sz="1200"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Minimize:</a:t>
              </a:r>
            </a:p>
          </p:txBody>
        </p:sp>
      </p:grpSp>
      <p:sp>
        <p:nvSpPr>
          <p:cNvPr id="109576" name="Rectangle 20"/>
          <p:cNvSpPr>
            <a:spLocks noChangeArrowheads="1"/>
          </p:cNvSpPr>
          <p:nvPr/>
        </p:nvSpPr>
        <p:spPr bwMode="auto">
          <a:xfrm>
            <a:off x="1371600" y="3352800"/>
            <a:ext cx="9255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5400">
                <a:solidFill>
                  <a:schemeClr val="hlink"/>
                </a:solidFill>
                <a:latin typeface="Symbol" pitchFamily="18" charset="2"/>
              </a:rPr>
              <a:t>»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1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1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1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1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1811" grpId="0" autoUpdateAnimBg="0"/>
      <p:bldP spid="631818" grpId="0" autoUpdateAnimBg="0"/>
      <p:bldP spid="631819" grpId="0" autoUpdateAnimBg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5"/>
          <p:cNvSpPr txBox="1">
            <a:spLocks noChangeArrowheads="1"/>
          </p:cNvSpPr>
          <p:nvPr/>
        </p:nvSpPr>
        <p:spPr bwMode="auto">
          <a:xfrm>
            <a:off x="1828800" y="2590800"/>
            <a:ext cx="2895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10595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315200" cy="1143000"/>
          </a:xfrm>
        </p:spPr>
        <p:txBody>
          <a:bodyPr/>
          <a:lstStyle/>
          <a:p>
            <a:pPr eaLnBrk="1" hangingPunct="1"/>
            <a:r>
              <a:rPr lang="en-US" altLang="en-US" sz="4000"/>
              <a:t>Network Flow as a </a:t>
            </a:r>
            <a:br>
              <a:rPr lang="en-US" altLang="en-US" sz="4000"/>
            </a:br>
            <a:r>
              <a:rPr lang="en-US" altLang="en-US" sz="4000"/>
              <a:t>Linear Program</a:t>
            </a:r>
          </a:p>
        </p:txBody>
      </p:sp>
      <p:sp>
        <p:nvSpPr>
          <p:cNvPr id="871433" name="Text Box 9"/>
          <p:cNvSpPr txBox="1">
            <a:spLocks noChangeArrowheads="1"/>
          </p:cNvSpPr>
          <p:nvPr/>
        </p:nvSpPr>
        <p:spPr bwMode="auto">
          <a:xfrm>
            <a:off x="533400" y="1371600"/>
            <a:ext cx="83058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Given an instance of Network Flow: </a:t>
            </a:r>
            <a:r>
              <a:rPr lang="en-US" altLang="en-US" sz="2800" i="1"/>
              <a:t>&lt;G,c</a:t>
            </a:r>
            <a:r>
              <a:rPr lang="en-US" altLang="en-US" sz="2800" i="1" baseline="-25000"/>
              <a:t>&lt;u,v&gt;</a:t>
            </a:r>
            <a:r>
              <a:rPr lang="en-US" altLang="en-US" sz="2800" i="1"/>
              <a:t>&gt;</a:t>
            </a:r>
            <a:br>
              <a:rPr lang="en-US" altLang="en-US" sz="2800" i="1"/>
            </a:br>
            <a:r>
              <a:rPr lang="en-US" altLang="en-US" sz="2800" i="1"/>
              <a:t>  </a:t>
            </a:r>
            <a:r>
              <a:rPr lang="en-US" altLang="en-US" sz="2800">
                <a:solidFill>
                  <a:schemeClr val="accent1"/>
                </a:solidFill>
              </a:rPr>
              <a:t>express it as a Linear Program: 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The variables:</a:t>
            </a:r>
            <a:r>
              <a:rPr lang="en-US" altLang="en-US"/>
              <a:t>  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Maximize: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Subject to:</a:t>
            </a:r>
          </a:p>
        </p:txBody>
      </p:sp>
      <p:sp>
        <p:nvSpPr>
          <p:cNvPr id="871434" name="Rectangle 10"/>
          <p:cNvSpPr>
            <a:spLocks noChangeArrowheads="1"/>
          </p:cNvSpPr>
          <p:nvPr/>
        </p:nvSpPr>
        <p:spPr bwMode="auto">
          <a:xfrm>
            <a:off x="2759075" y="2247900"/>
            <a:ext cx="455445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buFontTx/>
              <a:buNone/>
            </a:pPr>
            <a:r>
              <a:rPr lang="en-US" altLang="en-US" dirty="0"/>
              <a:t>Flows </a:t>
            </a:r>
            <a:r>
              <a:rPr lang="en-US" altLang="en-US" i="1" dirty="0"/>
              <a:t>F</a:t>
            </a:r>
            <a:r>
              <a:rPr lang="en-US" altLang="en-US" i="1" baseline="-25000" dirty="0"/>
              <a:t>&lt;</a:t>
            </a:r>
            <a:r>
              <a:rPr lang="en-US" altLang="en-US" i="1" baseline="-25000" dirty="0" err="1"/>
              <a:t>u,v</a:t>
            </a:r>
            <a:r>
              <a:rPr lang="en-US" altLang="en-US" i="1" baseline="-25000" dirty="0"/>
              <a:t>&gt;</a:t>
            </a:r>
            <a:r>
              <a:rPr lang="en-US" altLang="en-US" i="1" dirty="0"/>
              <a:t> </a:t>
            </a:r>
            <a:r>
              <a:rPr lang="en-US" altLang="en-US" dirty="0"/>
              <a:t>for each edge.</a:t>
            </a:r>
          </a:p>
        </p:txBody>
      </p:sp>
      <p:sp>
        <p:nvSpPr>
          <p:cNvPr id="871435" name="Text Box 11"/>
          <p:cNvSpPr txBox="1">
            <a:spLocks noChangeArrowheads="1"/>
          </p:cNvSpPr>
          <p:nvPr/>
        </p:nvSpPr>
        <p:spPr bwMode="auto">
          <a:xfrm>
            <a:off x="1371600" y="3505200"/>
            <a:ext cx="7848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 i="1">
                <a:sym typeface="Symbol" pitchFamily="18" charset="2"/>
              </a:rPr>
              <a:t>&lt;u,</a:t>
            </a:r>
            <a:r>
              <a:rPr lang="en-US" altLang="en-US" sz="2800" i="1"/>
              <a:t>v&gt;: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 </a:t>
            </a:r>
            <a:r>
              <a:rPr lang="en-US" altLang="en-US" sz="2800">
                <a:sym typeface="Symbol" pitchFamily="18" charset="2"/>
              </a:rPr>
              <a:t></a:t>
            </a:r>
            <a:r>
              <a:rPr lang="en-US" altLang="en-US" sz="2800"/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.  (Flow can't exceed capacity)</a:t>
            </a:r>
          </a:p>
        </p:txBody>
      </p:sp>
      <p:sp>
        <p:nvSpPr>
          <p:cNvPr id="871436" name="Text Box 12"/>
          <p:cNvSpPr txBox="1">
            <a:spLocks noChangeArrowheads="1"/>
          </p:cNvSpPr>
          <p:nvPr/>
        </p:nvSpPr>
        <p:spPr bwMode="auto">
          <a:xfrm>
            <a:off x="1371600" y="3962400"/>
            <a:ext cx="8229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 i="1"/>
              <a:t>v</a:t>
            </a:r>
            <a:r>
              <a:rPr lang="en-US" altLang="en-US" sz="2800"/>
              <a:t>: </a:t>
            </a:r>
            <a:r>
              <a:rPr lang="en-US" altLang="en-US" sz="2800">
                <a:sym typeface="Symbol" pitchFamily="18" charset="2"/>
              </a:rPr>
              <a:t></a:t>
            </a:r>
            <a:r>
              <a:rPr lang="en-US" altLang="en-US" sz="2800" i="1" baseline="-25000"/>
              <a:t>u</a:t>
            </a:r>
            <a:r>
              <a:rPr lang="en-US" altLang="en-US" sz="2800" i="1"/>
              <a:t> 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 = </a:t>
            </a:r>
            <a:r>
              <a:rPr lang="en-US" altLang="en-US" sz="2800">
                <a:sym typeface="Symbol" pitchFamily="18" charset="2"/>
              </a:rPr>
              <a:t></a:t>
            </a:r>
            <a:r>
              <a:rPr lang="en-US" altLang="en-US" sz="2800" i="1" baseline="-25000"/>
              <a:t>w</a:t>
            </a:r>
            <a:r>
              <a:rPr lang="en-US" altLang="en-US" sz="2800"/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w</a:t>
            </a:r>
            <a:r>
              <a:rPr lang="en-US" altLang="en-US" sz="2800" baseline="-25000"/>
              <a:t>&gt;   </a:t>
            </a:r>
            <a:r>
              <a:rPr lang="en-US" altLang="en-US" sz="2800"/>
              <a:t>(flow in = flow out)</a:t>
            </a:r>
          </a:p>
        </p:txBody>
      </p:sp>
      <p:sp>
        <p:nvSpPr>
          <p:cNvPr id="871437" name="Text Box 13"/>
          <p:cNvSpPr txBox="1">
            <a:spLocks noChangeArrowheads="1"/>
          </p:cNvSpPr>
          <p:nvPr/>
        </p:nvSpPr>
        <p:spPr bwMode="auto">
          <a:xfrm>
            <a:off x="3276600" y="2681288"/>
            <a:ext cx="50292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) = </a:t>
            </a:r>
            <a:r>
              <a:rPr lang="en-US" altLang="en-US" sz="2800">
                <a:sym typeface="Symbol" pitchFamily="18" charset="2"/>
              </a:rPr>
              <a:t></a:t>
            </a:r>
            <a:r>
              <a:rPr lang="en-US" altLang="en-US" sz="2800" i="1" baseline="-25000"/>
              <a:t>u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s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  <a:r>
              <a:rPr lang="en-US" altLang="en-US" sz="2800"/>
              <a:t> - </a:t>
            </a:r>
            <a:r>
              <a:rPr lang="en-US" altLang="en-US" sz="2800">
                <a:sym typeface="Symbol" pitchFamily="18" charset="2"/>
              </a:rPr>
              <a:t></a:t>
            </a:r>
            <a:r>
              <a:rPr lang="en-US" altLang="en-US" sz="2800" i="1" baseline="-25000"/>
              <a:t>v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s</a:t>
            </a:r>
            <a:r>
              <a:rPr lang="en-US" altLang="en-US" sz="2800" baseline="-25000"/>
              <a:t>&gt;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1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1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71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71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71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71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71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71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71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71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1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1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71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71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71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71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1434" grpId="0"/>
      <p:bldP spid="871435" grpId="0"/>
      <p:bldP spid="871436" grpId="0"/>
      <p:bldP spid="87143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796675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2133600" y="762000"/>
            <a:ext cx="3857625" cy="3124200"/>
            <a:chOff x="240" y="1728"/>
            <a:chExt cx="2430" cy="1968"/>
          </a:xfrm>
        </p:grpSpPr>
        <p:pic>
          <p:nvPicPr>
            <p:cNvPr id="21538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9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0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1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2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3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4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5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E95576F-5A5B-08D8-DB4C-80ADDFE774D9}"/>
              </a:ext>
            </a:extLst>
          </p:cNvPr>
          <p:cNvGrpSpPr/>
          <p:nvPr/>
        </p:nvGrpSpPr>
        <p:grpSpPr>
          <a:xfrm>
            <a:off x="2240872" y="5150669"/>
            <a:ext cx="5921004" cy="1529836"/>
            <a:chOff x="5816018" y="1895360"/>
            <a:chExt cx="5921004" cy="1529836"/>
          </a:xfrm>
        </p:grpSpPr>
        <p:pic>
          <p:nvPicPr>
            <p:cNvPr id="9" name="Picture 2" descr="Transsexual woman from Syria killed in Istanbul | The Greater Middle East">
              <a:extLst>
                <a:ext uri="{FF2B5EF4-FFF2-40B4-BE49-F238E27FC236}">
                  <a16:creationId xmlns:a16="http://schemas.microsoft.com/office/drawing/2014/main" id="{7591F051-7C8D-CC95-6D16-69B0F7D65E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16018" y="1895360"/>
              <a:ext cx="2720097" cy="15298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AutoShape 35">
              <a:extLst>
                <a:ext uri="{FF2B5EF4-FFF2-40B4-BE49-F238E27FC236}">
                  <a16:creationId xmlns:a16="http://schemas.microsoft.com/office/drawing/2014/main" id="{05CBAD44-F37D-515C-A7F4-CFFF0E771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0336" y="2312967"/>
              <a:ext cx="3176686" cy="945558"/>
            </a:xfrm>
            <a:prstGeom prst="wedgeRoundRectCallout">
              <a:avLst>
                <a:gd name="adj1" fmla="val -58587"/>
                <a:gd name="adj2" fmla="val -13095"/>
                <a:gd name="adj3" fmla="val 16667"/>
              </a:avLst>
            </a:prstGeom>
            <a:solidFill>
              <a:srgbClr val="000066"/>
            </a:solidFill>
            <a:ln w="12700">
              <a:solidFill>
                <a:srgbClr val="FF66CC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None/>
              </a:pPr>
              <a:r>
                <a:rPr lang="en-CA" altLang="en-US" sz="2400" dirty="0"/>
                <a:t>Sorry </a:t>
              </a:r>
            </a:p>
            <a:p>
              <a:pPr algn="ctr">
                <a:buNone/>
              </a:pPr>
              <a:r>
                <a:rPr lang="en-CA" altLang="en-US" sz="2400" dirty="0"/>
                <a:t>this is heteronormative.</a:t>
              </a:r>
              <a:endPara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4359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96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96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6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-76200" y="-381000"/>
            <a:ext cx="9312725" cy="7467600"/>
            <a:chOff x="-76200" y="-381000"/>
            <a:chExt cx="9312725" cy="7467600"/>
          </a:xfrm>
        </p:grpSpPr>
        <p:cxnSp>
          <p:nvCxnSpPr>
            <p:cNvPr id="4" name="Straight Connector 3"/>
            <p:cNvCxnSpPr/>
            <p:nvPr/>
          </p:nvCxnSpPr>
          <p:spPr bwMode="auto">
            <a:xfrm>
              <a:off x="805542" y="2514600"/>
              <a:ext cx="5638800" cy="3657600"/>
            </a:xfrm>
            <a:prstGeom prst="lin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5" name="Group 4"/>
            <p:cNvGrpSpPr/>
            <p:nvPr/>
          </p:nvGrpSpPr>
          <p:grpSpPr>
            <a:xfrm>
              <a:off x="-76200" y="-381000"/>
              <a:ext cx="9312725" cy="7467600"/>
              <a:chOff x="-76200" y="-381000"/>
              <a:chExt cx="9312725" cy="7467600"/>
            </a:xfrm>
          </p:grpSpPr>
          <p:cxnSp>
            <p:nvCxnSpPr>
              <p:cNvPr id="6" name="Straight Connector 5"/>
              <p:cNvCxnSpPr/>
              <p:nvPr/>
            </p:nvCxnSpPr>
            <p:spPr bwMode="auto">
              <a:xfrm>
                <a:off x="-76200" y="3429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" name="Straight Connector 6"/>
              <p:cNvCxnSpPr/>
              <p:nvPr/>
            </p:nvCxnSpPr>
            <p:spPr bwMode="auto">
              <a:xfrm>
                <a:off x="70757" y="3276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" name="Straight Connector 7"/>
              <p:cNvCxnSpPr/>
              <p:nvPr/>
            </p:nvCxnSpPr>
            <p:spPr bwMode="auto">
              <a:xfrm>
                <a:off x="217714" y="3124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" name="Straight Connector 8"/>
              <p:cNvCxnSpPr/>
              <p:nvPr/>
            </p:nvCxnSpPr>
            <p:spPr bwMode="auto">
              <a:xfrm>
                <a:off x="364671" y="2971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" name="Straight Connector 9"/>
              <p:cNvCxnSpPr/>
              <p:nvPr/>
            </p:nvCxnSpPr>
            <p:spPr bwMode="auto">
              <a:xfrm>
                <a:off x="511628" y="2819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" name="Straight Connector 10"/>
              <p:cNvCxnSpPr/>
              <p:nvPr/>
            </p:nvCxnSpPr>
            <p:spPr bwMode="auto">
              <a:xfrm>
                <a:off x="658585" y="2667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" name="Straight Connector 11"/>
              <p:cNvCxnSpPr/>
              <p:nvPr/>
            </p:nvCxnSpPr>
            <p:spPr bwMode="auto">
              <a:xfrm>
                <a:off x="952499" y="2362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/>
              <p:cNvCxnSpPr/>
              <p:nvPr/>
            </p:nvCxnSpPr>
            <p:spPr bwMode="auto">
              <a:xfrm>
                <a:off x="1099456" y="2209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/>
              <p:cNvCxnSpPr/>
              <p:nvPr/>
            </p:nvCxnSpPr>
            <p:spPr bwMode="auto">
              <a:xfrm>
                <a:off x="1246413" y="2057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" name="Straight Connector 14"/>
              <p:cNvCxnSpPr/>
              <p:nvPr/>
            </p:nvCxnSpPr>
            <p:spPr bwMode="auto">
              <a:xfrm>
                <a:off x="1393370" y="1905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6" name="Straight Connector 15"/>
              <p:cNvCxnSpPr/>
              <p:nvPr/>
            </p:nvCxnSpPr>
            <p:spPr bwMode="auto">
              <a:xfrm>
                <a:off x="1540327" y="1752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" name="Straight Connector 16"/>
              <p:cNvCxnSpPr/>
              <p:nvPr/>
            </p:nvCxnSpPr>
            <p:spPr bwMode="auto">
              <a:xfrm>
                <a:off x="1687284" y="1600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" name="Straight Connector 17"/>
              <p:cNvCxnSpPr/>
              <p:nvPr/>
            </p:nvCxnSpPr>
            <p:spPr bwMode="auto">
              <a:xfrm>
                <a:off x="1834241" y="1447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" name="Straight Connector 18"/>
              <p:cNvCxnSpPr/>
              <p:nvPr/>
            </p:nvCxnSpPr>
            <p:spPr bwMode="auto">
              <a:xfrm>
                <a:off x="1981198" y="1295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" name="Straight Connector 19"/>
              <p:cNvCxnSpPr/>
              <p:nvPr/>
            </p:nvCxnSpPr>
            <p:spPr bwMode="auto">
              <a:xfrm>
                <a:off x="2128155" y="1143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/>
              <p:cNvCxnSpPr/>
              <p:nvPr/>
            </p:nvCxnSpPr>
            <p:spPr bwMode="auto">
              <a:xfrm>
                <a:off x="2275112" y="990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>
                <a:off x="2422069" y="838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2569026" y="685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Connector 23"/>
              <p:cNvCxnSpPr/>
              <p:nvPr/>
            </p:nvCxnSpPr>
            <p:spPr bwMode="auto">
              <a:xfrm>
                <a:off x="2715983" y="533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" name="Straight Connector 24"/>
              <p:cNvCxnSpPr/>
              <p:nvPr/>
            </p:nvCxnSpPr>
            <p:spPr bwMode="auto">
              <a:xfrm>
                <a:off x="2862940" y="381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" name="Straight Connector 25"/>
              <p:cNvCxnSpPr/>
              <p:nvPr/>
            </p:nvCxnSpPr>
            <p:spPr bwMode="auto">
              <a:xfrm>
                <a:off x="3009897" y="228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7" name="Straight Connector 26"/>
              <p:cNvCxnSpPr/>
              <p:nvPr/>
            </p:nvCxnSpPr>
            <p:spPr bwMode="auto">
              <a:xfrm>
                <a:off x="3156854" y="76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" name="Straight Connector 27"/>
              <p:cNvCxnSpPr/>
              <p:nvPr/>
            </p:nvCxnSpPr>
            <p:spPr bwMode="auto">
              <a:xfrm>
                <a:off x="3303811" y="-76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9" name="Straight Connector 28"/>
              <p:cNvCxnSpPr/>
              <p:nvPr/>
            </p:nvCxnSpPr>
            <p:spPr bwMode="auto">
              <a:xfrm>
                <a:off x="3450768" y="-228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0" name="Straight Connector 29"/>
              <p:cNvCxnSpPr/>
              <p:nvPr/>
            </p:nvCxnSpPr>
            <p:spPr bwMode="auto">
              <a:xfrm>
                <a:off x="3597725" y="-381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510614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" name="Straight Connector 32"/>
          <p:cNvCxnSpPr/>
          <p:nvPr/>
        </p:nvCxnSpPr>
        <p:spPr bwMode="auto">
          <a:xfrm flipV="1">
            <a:off x="838200" y="609600"/>
            <a:ext cx="4876800" cy="4628356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 flipV="1">
            <a:off x="1295400" y="152400"/>
            <a:ext cx="2590800" cy="533434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1828800" y="4191000"/>
            <a:ext cx="152400" cy="15240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hlink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 flipV="1">
            <a:off x="1828800" y="1524000"/>
            <a:ext cx="3505200" cy="2133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87039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0.19167 -0.2555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83" y="-1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 flipV="1">
            <a:off x="1981200" y="1219200"/>
            <a:ext cx="5334000" cy="1600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1828800" y="1524000"/>
            <a:ext cx="3505200" cy="2133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3581400" y="2438400"/>
            <a:ext cx="152400" cy="15240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hlink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3953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33333E-6 L 0.09167 -0.0666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83" y="-3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 flipV="1">
            <a:off x="1981200" y="1219200"/>
            <a:ext cx="5334000" cy="1600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5638800" y="1371600"/>
            <a:ext cx="2438400" cy="990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4343400" y="2008413"/>
            <a:ext cx="152400" cy="16764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hlink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0716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18334 -0.071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67" y="-35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>
            <a:off x="6553200" y="1295400"/>
            <a:ext cx="1066800" cy="2362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5638800" y="1371600"/>
            <a:ext cx="2438400" cy="990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6036129" y="1518557"/>
            <a:ext cx="152400" cy="16764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hlink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3450768" y="-304800"/>
            <a:ext cx="5638800" cy="365760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862983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4.81481E-6 L 0.07327 0.0442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63" y="2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2" name="Picture 3" descr="capture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69888"/>
            <a:ext cx="8077200" cy="611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3" name="Text Box 4"/>
          <p:cNvSpPr txBox="1">
            <a:spLocks noChangeArrowheads="1"/>
          </p:cNvSpPr>
          <p:nvPr/>
        </p:nvSpPr>
        <p:spPr bwMode="auto">
          <a:xfrm>
            <a:off x="1036638" y="2428875"/>
            <a:ext cx="11318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Primal</a:t>
            </a:r>
          </a:p>
        </p:txBody>
      </p:sp>
      <p:sp>
        <p:nvSpPr>
          <p:cNvPr id="112644" name="Text Box 5"/>
          <p:cNvSpPr txBox="1">
            <a:spLocks noChangeArrowheads="1"/>
          </p:cNvSpPr>
          <p:nvPr/>
        </p:nvSpPr>
        <p:spPr bwMode="auto">
          <a:xfrm>
            <a:off x="2871788" y="1295400"/>
            <a:ext cx="874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Dual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</a:t>
            </a:r>
            <a:endParaRPr lang="en-CA" altLang="en-US"/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40736" name="Text Box 32"/>
          <p:cNvSpPr txBox="1">
            <a:spLocks noChangeArrowheads="1"/>
          </p:cNvSpPr>
          <p:nvPr/>
        </p:nvSpPr>
        <p:spPr bwMode="auto">
          <a:xfrm>
            <a:off x="914400" y="1447800"/>
            <a:ext cx="7848600" cy="287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Locally in each edge,</a:t>
            </a:r>
            <a:br>
              <a:rPr lang="en-US" altLang="en-US" sz="2800"/>
            </a:br>
            <a:r>
              <a:rPr lang="en-US" altLang="en-US" sz="2800"/>
              <a:t>we see how much we can change the flow.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Allowed Flow </a:t>
            </a:r>
            <a:r>
              <a:rPr lang="el-GR" altLang="en-US" sz="2800"/>
              <a:t>≠</a:t>
            </a:r>
            <a:r>
              <a:rPr lang="en-US" altLang="en-US" sz="2800"/>
              <a:t> Allowed </a:t>
            </a:r>
            <a:r>
              <a:rPr lang="en-US" altLang="en-US" sz="2800">
                <a:solidFill>
                  <a:schemeClr val="hlink"/>
                </a:solidFill>
              </a:rPr>
              <a:t>Change</a:t>
            </a:r>
            <a:r>
              <a:rPr lang="en-US" altLang="en-US" sz="2800"/>
              <a:t> in Flow</a:t>
            </a:r>
            <a:endParaRPr lang="el-GR" altLang="en-US" sz="2800">
              <a:cs typeface="Times New Roman" pitchFamily="18" charset="0"/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People find this hard.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This is my first attempt to explain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07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07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07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07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407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407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7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07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407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15715" name="Picture 3" descr="03-3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762000"/>
            <a:ext cx="3944938" cy="134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5716" name="Group 4"/>
          <p:cNvGrpSpPr>
            <a:grpSpLocks/>
          </p:cNvGrpSpPr>
          <p:nvPr/>
        </p:nvGrpSpPr>
        <p:grpSpPr bwMode="auto">
          <a:xfrm>
            <a:off x="3148013" y="2133600"/>
            <a:ext cx="3100387" cy="2057400"/>
            <a:chOff x="340" y="1344"/>
            <a:chExt cx="1953" cy="1296"/>
          </a:xfrm>
        </p:grpSpPr>
        <p:sp>
          <p:nvSpPr>
            <p:cNvPr id="115733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5734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5735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5736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5737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5738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5739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15740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5741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6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Old Flow Graph</a:t>
              </a:r>
            </a:p>
          </p:txBody>
        </p:sp>
      </p:grp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1143000" y="4022725"/>
            <a:ext cx="2524125" cy="549275"/>
            <a:chOff x="2709" y="720"/>
            <a:chExt cx="1590" cy="346"/>
          </a:xfrm>
        </p:grpSpPr>
        <p:sp>
          <p:nvSpPr>
            <p:cNvPr id="115731" name="Text Box 18"/>
            <p:cNvSpPr txBox="1">
              <a:spLocks noChangeArrowheads="1"/>
            </p:cNvSpPr>
            <p:nvPr/>
          </p:nvSpPr>
          <p:spPr bwMode="auto">
            <a:xfrm>
              <a:off x="3055" y="720"/>
              <a:ext cx="12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10</a:t>
              </a:r>
            </a:p>
          </p:txBody>
        </p:sp>
        <p:sp>
          <p:nvSpPr>
            <p:cNvPr id="115732" name="Line 19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340" y="1344"/>
            <a:chExt cx="1970" cy="1296"/>
          </a:xfrm>
        </p:grpSpPr>
        <p:sp>
          <p:nvSpPr>
            <p:cNvPr id="115722" name="Oval 21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5723" name="Oval 22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5724" name="Freeform 23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5725" name="Freeform 24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5726" name="Text Box 25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5727" name="Text Box 26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5728" name="Text Box 27"/>
            <p:cNvSpPr txBox="1">
              <a:spLocks noChangeArrowheads="1"/>
            </p:cNvSpPr>
            <p:nvPr/>
          </p:nvSpPr>
          <p:spPr bwMode="auto">
            <a:xfrm>
              <a:off x="933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10/75</a:t>
              </a:r>
            </a:p>
          </p:txBody>
        </p:sp>
        <p:sp>
          <p:nvSpPr>
            <p:cNvPr id="115729" name="Text Box 28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5730" name="Text Box 29"/>
            <p:cNvSpPr txBox="1">
              <a:spLocks noChangeArrowheads="1"/>
            </p:cNvSpPr>
            <p:nvPr/>
          </p:nvSpPr>
          <p:spPr bwMode="auto">
            <a:xfrm>
              <a:off x="528" y="1344"/>
              <a:ext cx="178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New Flow Graph</a:t>
              </a:r>
            </a:p>
          </p:txBody>
        </p:sp>
      </p:grpSp>
      <p:grpSp>
        <p:nvGrpSpPr>
          <p:cNvPr id="5" name="Group 43"/>
          <p:cNvGrpSpPr>
            <a:grpSpLocks/>
          </p:cNvGrpSpPr>
          <p:nvPr/>
        </p:nvGrpSpPr>
        <p:grpSpPr bwMode="auto">
          <a:xfrm>
            <a:off x="2590800" y="762000"/>
            <a:ext cx="3975100" cy="1371600"/>
            <a:chOff x="1632" y="480"/>
            <a:chExt cx="2504" cy="864"/>
          </a:xfrm>
        </p:grpSpPr>
        <p:sp>
          <p:nvSpPr>
            <p:cNvPr id="115720" name="Rectangle 42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5721" name="Picture 41" descr="03-3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9" y="602"/>
              <a:ext cx="2497" cy="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796675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2133600" y="762000"/>
            <a:ext cx="3857625" cy="3124200"/>
            <a:chOff x="240" y="1728"/>
            <a:chExt cx="2430" cy="1968"/>
          </a:xfrm>
        </p:grpSpPr>
        <p:pic>
          <p:nvPicPr>
            <p:cNvPr id="21538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9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0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1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2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3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4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5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21531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21527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96718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loves whom.</a:t>
            </a:r>
          </a:p>
        </p:txBody>
      </p:sp>
      <p:sp>
        <p:nvSpPr>
          <p:cNvPr id="796719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should be matched with whom</a:t>
            </a:r>
            <a:br>
              <a:rPr lang="en-US" altLang="en-US" sz="2800"/>
            </a:br>
            <a:r>
              <a:rPr lang="en-US" altLang="en-US" sz="2800"/>
              <a:t>so as many as possible matched</a:t>
            </a:r>
            <a:br>
              <a:rPr lang="en-US" altLang="en-US" sz="2800"/>
            </a:br>
            <a:r>
              <a:rPr lang="en-US" altLang="en-US" sz="2800"/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21524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96724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 matches</a:t>
            </a:r>
            <a:br>
              <a:rPr lang="en-US" altLang="en-US" sz="2800"/>
            </a:br>
            <a:r>
              <a:rPr lang="en-US" altLang="en-US" sz="2800"/>
              <a:t>  Can we do better?</a:t>
            </a:r>
          </a:p>
        </p:txBody>
      </p:sp>
      <p:sp>
        <p:nvSpPr>
          <p:cNvPr id="796725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 matches</a:t>
            </a:r>
          </a:p>
        </p:txBody>
      </p:sp>
    </p:spTree>
    <p:extLst>
      <p:ext uri="{BB962C8B-B14F-4D97-AF65-F5344CB8AC3E}">
        <p14:creationId xmlns:p14="http://schemas.microsoft.com/office/powerpoint/2010/main" val="2648261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6718" grpId="0"/>
      <p:bldP spid="796719" grpId="0"/>
      <p:bldP spid="796724" grpId="0"/>
      <p:bldP spid="796724" grpId="1"/>
      <p:bldP spid="796725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16739" name="Group 4"/>
          <p:cNvGrpSpPr>
            <a:grpSpLocks/>
          </p:cNvGrpSpPr>
          <p:nvPr/>
        </p:nvGrpSpPr>
        <p:grpSpPr bwMode="auto">
          <a:xfrm>
            <a:off x="3148013" y="2133600"/>
            <a:ext cx="3100387" cy="2057400"/>
            <a:chOff x="340" y="1344"/>
            <a:chExt cx="1953" cy="1296"/>
          </a:xfrm>
        </p:grpSpPr>
        <p:sp>
          <p:nvSpPr>
            <p:cNvPr id="11675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676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676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676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676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676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676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1676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676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6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Old Flow Graph</a:t>
              </a: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5229225" y="4022725"/>
            <a:ext cx="2619375" cy="549275"/>
            <a:chOff x="3558" y="987"/>
            <a:chExt cx="1650" cy="346"/>
          </a:xfrm>
        </p:grpSpPr>
        <p:sp>
          <p:nvSpPr>
            <p:cNvPr id="116757" name="Text Box 15"/>
            <p:cNvSpPr txBox="1">
              <a:spLocks noChangeArrowheads="1"/>
            </p:cNvSpPr>
            <p:nvPr/>
          </p:nvSpPr>
          <p:spPr bwMode="auto">
            <a:xfrm>
              <a:off x="3904" y="987"/>
              <a:ext cx="130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 10</a:t>
              </a:r>
            </a:p>
          </p:txBody>
        </p:sp>
        <p:sp>
          <p:nvSpPr>
            <p:cNvPr id="116758" name="Line 16"/>
            <p:cNvSpPr>
              <a:spLocks noChangeShapeType="1"/>
            </p:cNvSpPr>
            <p:nvPr/>
          </p:nvSpPr>
          <p:spPr bwMode="auto">
            <a:xfrm>
              <a:off x="355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30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40" y="1344"/>
            <a:chExt cx="1970" cy="1296"/>
          </a:xfrm>
        </p:grpSpPr>
        <p:sp>
          <p:nvSpPr>
            <p:cNvPr id="116748" name="Oval 31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6749" name="Oval 32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6750" name="Freeform 33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6751" name="Freeform 34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6752" name="Text Box 35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6753" name="Text Box 36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6754" name="Text Box 37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16755" name="Text Box 38"/>
            <p:cNvSpPr txBox="1">
              <a:spLocks noChangeArrowheads="1"/>
            </p:cNvSpPr>
            <p:nvPr/>
          </p:nvSpPr>
          <p:spPr bwMode="auto">
            <a:xfrm>
              <a:off x="917" y="2294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10/10</a:t>
              </a:r>
            </a:p>
          </p:txBody>
        </p:sp>
        <p:sp>
          <p:nvSpPr>
            <p:cNvPr id="116756" name="Text Box 39"/>
            <p:cNvSpPr txBox="1">
              <a:spLocks noChangeArrowheads="1"/>
            </p:cNvSpPr>
            <p:nvPr/>
          </p:nvSpPr>
          <p:spPr bwMode="auto">
            <a:xfrm>
              <a:off x="528" y="1344"/>
              <a:ext cx="178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New Flow Graph</a:t>
              </a:r>
            </a:p>
          </p:txBody>
        </p:sp>
      </p:grpSp>
      <p:grpSp>
        <p:nvGrpSpPr>
          <p:cNvPr id="116742" name="Group 47"/>
          <p:cNvGrpSpPr>
            <a:grpSpLocks/>
          </p:cNvGrpSpPr>
          <p:nvPr/>
        </p:nvGrpSpPr>
        <p:grpSpPr bwMode="auto">
          <a:xfrm>
            <a:off x="2667000" y="762000"/>
            <a:ext cx="3944938" cy="1344613"/>
            <a:chOff x="1680" y="480"/>
            <a:chExt cx="2485" cy="847"/>
          </a:xfrm>
        </p:grpSpPr>
        <p:pic>
          <p:nvPicPr>
            <p:cNvPr id="116746" name="Picture 3" descr="03-3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0" y="480"/>
              <a:ext cx="2485" cy="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47" name="Rectangle 46"/>
            <p:cNvSpPr>
              <a:spLocks noChangeArrowheads="1"/>
            </p:cNvSpPr>
            <p:nvPr/>
          </p:nvSpPr>
          <p:spPr bwMode="auto">
            <a:xfrm>
              <a:off x="2136" y="528"/>
              <a:ext cx="912" cy="4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2590800" y="723900"/>
            <a:ext cx="3962400" cy="1371600"/>
            <a:chOff x="1632" y="480"/>
            <a:chExt cx="2496" cy="864"/>
          </a:xfrm>
        </p:grpSpPr>
        <p:sp>
          <p:nvSpPr>
            <p:cNvPr id="116744" name="Rectangle 42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6745" name="Picture 44" descr="03-3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577"/>
              <a:ext cx="2494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>
          <a:xfrm>
            <a:off x="1143000" y="838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17763" name="Group 4"/>
          <p:cNvGrpSpPr>
            <a:grpSpLocks/>
          </p:cNvGrpSpPr>
          <p:nvPr/>
        </p:nvGrpSpPr>
        <p:grpSpPr bwMode="auto">
          <a:xfrm>
            <a:off x="3148013" y="2133600"/>
            <a:ext cx="3100387" cy="2057400"/>
            <a:chOff x="340" y="1344"/>
            <a:chExt cx="1953" cy="1296"/>
          </a:xfrm>
        </p:grpSpPr>
        <p:sp>
          <p:nvSpPr>
            <p:cNvPr id="11779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780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780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780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780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780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780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1780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780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6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Old Flow Graph</a:t>
              </a: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143000" y="4022725"/>
            <a:ext cx="2651125" cy="549275"/>
            <a:chOff x="2709" y="720"/>
            <a:chExt cx="1670" cy="346"/>
          </a:xfrm>
        </p:grpSpPr>
        <p:sp>
          <p:nvSpPr>
            <p:cNvPr id="117797" name="Text Box 15"/>
            <p:cNvSpPr txBox="1">
              <a:spLocks noChangeArrowheads="1"/>
            </p:cNvSpPr>
            <p:nvPr/>
          </p:nvSpPr>
          <p:spPr bwMode="auto">
            <a:xfrm>
              <a:off x="3055" y="720"/>
              <a:ext cx="132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-10</a:t>
              </a:r>
            </a:p>
          </p:txBody>
        </p:sp>
        <p:sp>
          <p:nvSpPr>
            <p:cNvPr id="117798" name="Line 16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340" y="1344"/>
            <a:chExt cx="1970" cy="1296"/>
          </a:xfrm>
        </p:grpSpPr>
        <p:sp>
          <p:nvSpPr>
            <p:cNvPr id="117788" name="Oval 18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7789" name="Oval 19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7790" name="Freeform 20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7791" name="Freeform 21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7792" name="Text Box 22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7793" name="Text Box 23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7794" name="Text Box 24"/>
            <p:cNvSpPr txBox="1">
              <a:spLocks noChangeArrowheads="1"/>
            </p:cNvSpPr>
            <p:nvPr/>
          </p:nvSpPr>
          <p:spPr bwMode="auto">
            <a:xfrm>
              <a:off x="893" y="1681"/>
              <a:ext cx="7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-10/75</a:t>
              </a:r>
            </a:p>
          </p:txBody>
        </p:sp>
        <p:sp>
          <p:nvSpPr>
            <p:cNvPr id="117795" name="Text Box 25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7796" name="Text Box 26"/>
            <p:cNvSpPr txBox="1">
              <a:spLocks noChangeArrowheads="1"/>
            </p:cNvSpPr>
            <p:nvPr/>
          </p:nvSpPr>
          <p:spPr bwMode="auto">
            <a:xfrm>
              <a:off x="528" y="1344"/>
              <a:ext cx="178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New Flow Graph</a:t>
              </a:r>
            </a:p>
          </p:txBody>
        </p:sp>
      </p:grpSp>
      <p:grpSp>
        <p:nvGrpSpPr>
          <p:cNvPr id="117766" name="Group 31"/>
          <p:cNvGrpSpPr>
            <a:grpSpLocks/>
          </p:cNvGrpSpPr>
          <p:nvPr/>
        </p:nvGrpSpPr>
        <p:grpSpPr bwMode="auto">
          <a:xfrm>
            <a:off x="2667000" y="762000"/>
            <a:ext cx="3944938" cy="1344613"/>
            <a:chOff x="1680" y="480"/>
            <a:chExt cx="2485" cy="847"/>
          </a:xfrm>
        </p:grpSpPr>
        <p:pic>
          <p:nvPicPr>
            <p:cNvPr id="117786" name="Picture 3" descr="03-3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0" y="480"/>
              <a:ext cx="2485" cy="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787" name="Rectangle 30"/>
            <p:cNvSpPr>
              <a:spLocks noChangeArrowheads="1"/>
            </p:cNvSpPr>
            <p:nvPr/>
          </p:nvSpPr>
          <p:spPr bwMode="auto">
            <a:xfrm>
              <a:off x="2128" y="488"/>
              <a:ext cx="864" cy="48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6" name="Group 32"/>
          <p:cNvGrpSpPr>
            <a:grpSpLocks/>
          </p:cNvGrpSpPr>
          <p:nvPr/>
        </p:nvGrpSpPr>
        <p:grpSpPr bwMode="auto">
          <a:xfrm>
            <a:off x="2616200" y="749300"/>
            <a:ext cx="3962400" cy="1371600"/>
            <a:chOff x="1632" y="480"/>
            <a:chExt cx="2496" cy="864"/>
          </a:xfrm>
        </p:grpSpPr>
        <p:sp>
          <p:nvSpPr>
            <p:cNvPr id="117784" name="Rectangle 33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7785" name="Picture 34" descr="03-3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577"/>
              <a:ext cx="2494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49"/>
          <p:cNvGrpSpPr>
            <a:grpSpLocks/>
          </p:cNvGrpSpPr>
          <p:nvPr/>
        </p:nvGrpSpPr>
        <p:grpSpPr bwMode="auto">
          <a:xfrm>
            <a:off x="2379663" y="2147888"/>
            <a:ext cx="5624512" cy="4557712"/>
            <a:chOff x="1499" y="1353"/>
            <a:chExt cx="3543" cy="2871"/>
          </a:xfrm>
        </p:grpSpPr>
        <p:sp>
          <p:nvSpPr>
            <p:cNvPr id="117770" name="Text Box 35"/>
            <p:cNvSpPr txBox="1">
              <a:spLocks noChangeArrowheads="1"/>
            </p:cNvSpPr>
            <p:nvPr/>
          </p:nvSpPr>
          <p:spPr bwMode="auto">
            <a:xfrm>
              <a:off x="1499" y="1353"/>
              <a:ext cx="61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Same</a:t>
              </a:r>
            </a:p>
          </p:txBody>
        </p:sp>
        <p:grpSp>
          <p:nvGrpSpPr>
            <p:cNvPr id="117771" name="Group 36"/>
            <p:cNvGrpSpPr>
              <a:grpSpLocks/>
            </p:cNvGrpSpPr>
            <p:nvPr/>
          </p:nvGrpSpPr>
          <p:grpSpPr bwMode="auto">
            <a:xfrm>
              <a:off x="3294" y="2534"/>
              <a:ext cx="1650" cy="346"/>
              <a:chOff x="3558" y="987"/>
              <a:chExt cx="1650" cy="346"/>
            </a:xfrm>
          </p:grpSpPr>
          <p:sp>
            <p:nvSpPr>
              <p:cNvPr id="117782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30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 10</a:t>
                </a:r>
              </a:p>
            </p:txBody>
          </p:sp>
          <p:sp>
            <p:nvSpPr>
              <p:cNvPr id="117783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117772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117773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7774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7775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7776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7777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117778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117779" name="Text Box 46"/>
              <p:cNvSpPr txBox="1">
                <a:spLocks noChangeArrowheads="1"/>
              </p:cNvSpPr>
              <p:nvPr/>
            </p:nvSpPr>
            <p:spPr bwMode="auto">
              <a:xfrm>
                <a:off x="993" y="1681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0/75</a:t>
                </a:r>
              </a:p>
            </p:txBody>
          </p:sp>
          <p:sp>
            <p:nvSpPr>
              <p:cNvPr id="117780" name="Text Box 47"/>
              <p:cNvSpPr txBox="1">
                <a:spLocks noChangeArrowheads="1"/>
              </p:cNvSpPr>
              <p:nvPr/>
            </p:nvSpPr>
            <p:spPr bwMode="auto">
              <a:xfrm>
                <a:off x="917" y="2294"/>
                <a:ext cx="66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10/10</a:t>
                </a:r>
              </a:p>
            </p:txBody>
          </p:sp>
          <p:sp>
            <p:nvSpPr>
              <p:cNvPr id="117781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</p:grpSp>
      <p:sp>
        <p:nvSpPr>
          <p:cNvPr id="854066" name="Text Box 50"/>
          <p:cNvSpPr txBox="1">
            <a:spLocks noChangeArrowheads="1"/>
          </p:cNvSpPr>
          <p:nvPr/>
        </p:nvSpPr>
        <p:spPr bwMode="auto">
          <a:xfrm>
            <a:off x="2895600" y="5181600"/>
            <a:ext cx="1930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Not allowed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54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54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4066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18787" name="Group 13"/>
          <p:cNvGrpSpPr>
            <a:grpSpLocks/>
          </p:cNvGrpSpPr>
          <p:nvPr/>
        </p:nvGrpSpPr>
        <p:grpSpPr bwMode="auto">
          <a:xfrm>
            <a:off x="1143000" y="4022725"/>
            <a:ext cx="2651125" cy="549275"/>
            <a:chOff x="2709" y="720"/>
            <a:chExt cx="1670" cy="346"/>
          </a:xfrm>
        </p:grpSpPr>
        <p:sp>
          <p:nvSpPr>
            <p:cNvPr id="118829" name="Text Box 14"/>
            <p:cNvSpPr txBox="1">
              <a:spLocks noChangeArrowheads="1"/>
            </p:cNvSpPr>
            <p:nvPr/>
          </p:nvSpPr>
          <p:spPr bwMode="auto">
            <a:xfrm>
              <a:off x="3055" y="720"/>
              <a:ext cx="132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-10</a:t>
              </a:r>
            </a:p>
          </p:txBody>
        </p:sp>
        <p:sp>
          <p:nvSpPr>
            <p:cNvPr id="118830" name="Line 15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118788" name="Group 16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340" y="1344"/>
            <a:chExt cx="1970" cy="1296"/>
          </a:xfrm>
        </p:grpSpPr>
        <p:sp>
          <p:nvSpPr>
            <p:cNvPr id="118820" name="Oval 17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8821" name="Oval 18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8822" name="Freeform 19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8823" name="Freeform 20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8824" name="Text Box 21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8825" name="Text Box 22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8826" name="Text Box 23"/>
            <p:cNvSpPr txBox="1">
              <a:spLocks noChangeArrowheads="1"/>
            </p:cNvSpPr>
            <p:nvPr/>
          </p:nvSpPr>
          <p:spPr bwMode="auto">
            <a:xfrm>
              <a:off x="893" y="1681"/>
              <a:ext cx="7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-10/75</a:t>
              </a:r>
            </a:p>
          </p:txBody>
        </p:sp>
        <p:sp>
          <p:nvSpPr>
            <p:cNvPr id="118827" name="Text Box 24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18828" name="Text Box 25"/>
            <p:cNvSpPr txBox="1">
              <a:spLocks noChangeArrowheads="1"/>
            </p:cNvSpPr>
            <p:nvPr/>
          </p:nvSpPr>
          <p:spPr bwMode="auto">
            <a:xfrm>
              <a:off x="528" y="1344"/>
              <a:ext cx="178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New Flow Graph</a:t>
              </a:r>
            </a:p>
          </p:txBody>
        </p:sp>
      </p:grpSp>
      <p:grpSp>
        <p:nvGrpSpPr>
          <p:cNvPr id="118789" name="Group 26"/>
          <p:cNvGrpSpPr>
            <a:grpSpLocks/>
          </p:cNvGrpSpPr>
          <p:nvPr/>
        </p:nvGrpSpPr>
        <p:grpSpPr bwMode="auto">
          <a:xfrm>
            <a:off x="2667000" y="762000"/>
            <a:ext cx="3944938" cy="1344613"/>
            <a:chOff x="1680" y="480"/>
            <a:chExt cx="2485" cy="847"/>
          </a:xfrm>
        </p:grpSpPr>
        <p:pic>
          <p:nvPicPr>
            <p:cNvPr id="118818" name="Picture 27" descr="03-3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0" y="480"/>
              <a:ext cx="2485" cy="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819" name="Rectangle 28"/>
            <p:cNvSpPr>
              <a:spLocks noChangeArrowheads="1"/>
            </p:cNvSpPr>
            <p:nvPr/>
          </p:nvSpPr>
          <p:spPr bwMode="auto">
            <a:xfrm>
              <a:off x="2128" y="488"/>
              <a:ext cx="864" cy="48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118790" name="Group 29"/>
          <p:cNvGrpSpPr>
            <a:grpSpLocks/>
          </p:cNvGrpSpPr>
          <p:nvPr/>
        </p:nvGrpSpPr>
        <p:grpSpPr bwMode="auto">
          <a:xfrm>
            <a:off x="2616200" y="749300"/>
            <a:ext cx="3962400" cy="1371600"/>
            <a:chOff x="1632" y="480"/>
            <a:chExt cx="2496" cy="864"/>
          </a:xfrm>
        </p:grpSpPr>
        <p:sp>
          <p:nvSpPr>
            <p:cNvPr id="118816" name="Rectangle 30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8817" name="Picture 31" descr="03-3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577"/>
              <a:ext cx="2494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8791" name="Group 32"/>
          <p:cNvGrpSpPr>
            <a:grpSpLocks/>
          </p:cNvGrpSpPr>
          <p:nvPr/>
        </p:nvGrpSpPr>
        <p:grpSpPr bwMode="auto">
          <a:xfrm>
            <a:off x="2379663" y="2147888"/>
            <a:ext cx="5624512" cy="4557712"/>
            <a:chOff x="1499" y="1353"/>
            <a:chExt cx="3543" cy="2871"/>
          </a:xfrm>
        </p:grpSpPr>
        <p:sp>
          <p:nvSpPr>
            <p:cNvPr id="118802" name="Text Box 33"/>
            <p:cNvSpPr txBox="1">
              <a:spLocks noChangeArrowheads="1"/>
            </p:cNvSpPr>
            <p:nvPr/>
          </p:nvSpPr>
          <p:spPr bwMode="auto">
            <a:xfrm>
              <a:off x="1499" y="1353"/>
              <a:ext cx="61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Same</a:t>
              </a:r>
            </a:p>
          </p:txBody>
        </p:sp>
        <p:grpSp>
          <p:nvGrpSpPr>
            <p:cNvPr id="118803" name="Group 34"/>
            <p:cNvGrpSpPr>
              <a:grpSpLocks/>
            </p:cNvGrpSpPr>
            <p:nvPr/>
          </p:nvGrpSpPr>
          <p:grpSpPr bwMode="auto">
            <a:xfrm>
              <a:off x="3294" y="2534"/>
              <a:ext cx="1650" cy="346"/>
              <a:chOff x="3558" y="987"/>
              <a:chExt cx="1650" cy="346"/>
            </a:xfrm>
          </p:grpSpPr>
          <p:sp>
            <p:nvSpPr>
              <p:cNvPr id="118814" name="Text Box 35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30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 10</a:t>
                </a:r>
              </a:p>
            </p:txBody>
          </p:sp>
          <p:sp>
            <p:nvSpPr>
              <p:cNvPr id="118815" name="Line 36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118804" name="Group 37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118805" name="Oval 38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8806" name="Oval 39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8807" name="Freeform 40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8808" name="Freeform 41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8809" name="Text Box 42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118810" name="Text Box 43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118811" name="Text Box 44"/>
              <p:cNvSpPr txBox="1">
                <a:spLocks noChangeArrowheads="1"/>
              </p:cNvSpPr>
              <p:nvPr/>
            </p:nvSpPr>
            <p:spPr bwMode="auto">
              <a:xfrm>
                <a:off x="993" y="1681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0/75</a:t>
                </a:r>
              </a:p>
            </p:txBody>
          </p:sp>
          <p:sp>
            <p:nvSpPr>
              <p:cNvPr id="118812" name="Text Box 45"/>
              <p:cNvSpPr txBox="1">
                <a:spLocks noChangeArrowheads="1"/>
              </p:cNvSpPr>
              <p:nvPr/>
            </p:nvSpPr>
            <p:spPr bwMode="auto">
              <a:xfrm>
                <a:off x="917" y="2294"/>
                <a:ext cx="66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10/10</a:t>
                </a:r>
              </a:p>
            </p:txBody>
          </p:sp>
          <p:sp>
            <p:nvSpPr>
              <p:cNvPr id="118813" name="Text Box 46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</p:grpSp>
      <p:sp>
        <p:nvSpPr>
          <p:cNvPr id="118792" name="Text Box 47"/>
          <p:cNvSpPr txBox="1">
            <a:spLocks noChangeArrowheads="1"/>
          </p:cNvSpPr>
          <p:nvPr/>
        </p:nvSpPr>
        <p:spPr bwMode="auto">
          <a:xfrm>
            <a:off x="2895600" y="5181600"/>
            <a:ext cx="1930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Not allowed</a:t>
            </a:r>
          </a:p>
        </p:txBody>
      </p:sp>
      <p:grpSp>
        <p:nvGrpSpPr>
          <p:cNvPr id="9" name="Group 57"/>
          <p:cNvGrpSpPr>
            <a:grpSpLocks/>
          </p:cNvGrpSpPr>
          <p:nvPr/>
        </p:nvGrpSpPr>
        <p:grpSpPr bwMode="auto">
          <a:xfrm>
            <a:off x="3200400" y="2282825"/>
            <a:ext cx="3100388" cy="1679575"/>
            <a:chOff x="2016" y="1438"/>
            <a:chExt cx="1953" cy="1058"/>
          </a:xfrm>
        </p:grpSpPr>
        <p:sp>
          <p:nvSpPr>
            <p:cNvPr id="118794" name="Oval 49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8795" name="Oval 50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8796" name="Freeform 51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8797" name="Text Box 52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8798" name="Text Box 53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8799" name="Text Box 54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118800" name="Text Box 55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118801" name="Text Box 56"/>
            <p:cNvSpPr txBox="1">
              <a:spLocks noChangeArrowheads="1"/>
            </p:cNvSpPr>
            <p:nvPr/>
          </p:nvSpPr>
          <p:spPr bwMode="auto">
            <a:xfrm>
              <a:off x="2365" y="2150"/>
              <a:ext cx="118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-10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55"/>
          <p:cNvGrpSpPr>
            <a:grpSpLocks/>
          </p:cNvGrpSpPr>
          <p:nvPr/>
        </p:nvGrpSpPr>
        <p:grpSpPr bwMode="auto">
          <a:xfrm>
            <a:off x="2590800" y="762000"/>
            <a:ext cx="3975100" cy="1371600"/>
            <a:chOff x="1632" y="480"/>
            <a:chExt cx="2504" cy="864"/>
          </a:xfrm>
        </p:grpSpPr>
        <p:sp>
          <p:nvSpPr>
            <p:cNvPr id="119842" name="Rectangle 56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19843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9" y="602"/>
              <a:ext cx="2497" cy="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56135" name="Rectangle 71"/>
          <p:cNvSpPr>
            <a:spLocks noChangeArrowheads="1"/>
          </p:cNvSpPr>
          <p:nvPr/>
        </p:nvSpPr>
        <p:spPr bwMode="auto">
          <a:xfrm>
            <a:off x="5462588" y="4648200"/>
            <a:ext cx="26590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10+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≤ </a:t>
            </a:r>
            <a:r>
              <a:rPr lang="en-US" altLang="en-US" sz="2800"/>
              <a:t>75</a:t>
            </a:r>
          </a:p>
          <a:p>
            <a:pPr algn="ctr" eaLnBrk="1" hangingPunct="1"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+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≤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algn="ctr" eaLnBrk="1" hangingPunct="1">
              <a:buFontTx/>
              <a:buNone/>
            </a:pPr>
            <a:r>
              <a:rPr lang="el-GR" altLang="en-US" sz="2800"/>
              <a:t>Δ</a:t>
            </a:r>
            <a:r>
              <a:rPr lang="en-US" altLang="en-US" sz="2800">
                <a:sym typeface="Symbol" pitchFamily="18" charset="2"/>
              </a:rPr>
              <a:t>  ≤</a:t>
            </a:r>
            <a:r>
              <a:rPr lang="en-US" altLang="en-US" sz="2800">
                <a:solidFill>
                  <a:schemeClr val="hlink"/>
                </a:solidFill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-</a:t>
            </a:r>
            <a:r>
              <a:rPr lang="en-US" altLang="en-US" sz="2800" i="1"/>
              <a:t>F 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endParaRPr lang="en-US" altLang="en-US" sz="2800"/>
          </a:p>
        </p:txBody>
      </p:sp>
      <p:grpSp>
        <p:nvGrpSpPr>
          <p:cNvPr id="3" name="Group 78"/>
          <p:cNvGrpSpPr>
            <a:grpSpLocks/>
          </p:cNvGrpSpPr>
          <p:nvPr/>
        </p:nvGrpSpPr>
        <p:grpSpPr bwMode="auto">
          <a:xfrm>
            <a:off x="1143000" y="4022725"/>
            <a:ext cx="2514600" cy="549275"/>
            <a:chOff x="720" y="2534"/>
            <a:chExt cx="1584" cy="346"/>
          </a:xfrm>
        </p:grpSpPr>
        <p:grpSp>
          <p:nvGrpSpPr>
            <p:cNvPr id="119838" name="Group 58"/>
            <p:cNvGrpSpPr>
              <a:grpSpLocks/>
            </p:cNvGrpSpPr>
            <p:nvPr/>
          </p:nvGrpSpPr>
          <p:grpSpPr bwMode="auto">
            <a:xfrm>
              <a:off x="720" y="2534"/>
              <a:ext cx="1504" cy="346"/>
              <a:chOff x="2709" y="720"/>
              <a:chExt cx="1504" cy="346"/>
            </a:xfrm>
          </p:grpSpPr>
          <p:sp>
            <p:nvSpPr>
              <p:cNvPr id="119840" name="Text Box 59"/>
              <p:cNvSpPr txBox="1">
                <a:spLocks noChangeArrowheads="1"/>
              </p:cNvSpPr>
              <p:nvPr/>
            </p:nvSpPr>
            <p:spPr bwMode="auto">
              <a:xfrm>
                <a:off x="3055" y="720"/>
                <a:ext cx="115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3000">
                    <a:solidFill>
                      <a:schemeClr val="hlink"/>
                    </a:solidFill>
                    <a:cs typeface="Times New Roman" pitchFamily="18" charset="0"/>
                  </a:rPr>
                  <a:t>Δ</a:t>
                </a:r>
              </a:p>
            </p:txBody>
          </p:sp>
          <p:sp>
            <p:nvSpPr>
              <p:cNvPr id="119841" name="Line 60"/>
              <p:cNvSpPr>
                <a:spLocks noChangeShapeType="1"/>
              </p:cNvSpPr>
              <p:nvPr/>
            </p:nvSpPr>
            <p:spPr bwMode="auto">
              <a:xfrm>
                <a:off x="2709" y="925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19839" name="Line 74"/>
            <p:cNvSpPr>
              <a:spLocks noChangeShapeType="1"/>
            </p:cNvSpPr>
            <p:nvPr/>
          </p:nvSpPr>
          <p:spPr bwMode="auto">
            <a:xfrm>
              <a:off x="2160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856139" name="Line 75"/>
          <p:cNvSpPr>
            <a:spLocks noChangeShapeType="1"/>
          </p:cNvSpPr>
          <p:nvPr/>
        </p:nvSpPr>
        <p:spPr bwMode="auto">
          <a:xfrm>
            <a:off x="6731000" y="50292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6140" name="Line 76"/>
          <p:cNvSpPr>
            <a:spLocks noChangeShapeType="1"/>
          </p:cNvSpPr>
          <p:nvPr/>
        </p:nvSpPr>
        <p:spPr bwMode="auto">
          <a:xfrm>
            <a:off x="6781800" y="54610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6141" name="Line 77"/>
          <p:cNvSpPr>
            <a:spLocks noChangeShapeType="1"/>
          </p:cNvSpPr>
          <p:nvPr/>
        </p:nvSpPr>
        <p:spPr bwMode="auto">
          <a:xfrm>
            <a:off x="5803900" y="58801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5" name="Group 80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504" y="2928"/>
            <a:chExt cx="1970" cy="1296"/>
          </a:xfrm>
        </p:grpSpPr>
        <p:grpSp>
          <p:nvGrpSpPr>
            <p:cNvPr id="119827" name="Group 61"/>
            <p:cNvGrpSpPr>
              <a:grpSpLocks/>
            </p:cNvGrpSpPr>
            <p:nvPr/>
          </p:nvGrpSpPr>
          <p:grpSpPr bwMode="auto">
            <a:xfrm>
              <a:off x="504" y="2928"/>
              <a:ext cx="1970" cy="1296"/>
              <a:chOff x="340" y="1344"/>
              <a:chExt cx="1970" cy="1296"/>
            </a:xfrm>
          </p:grpSpPr>
          <p:sp>
            <p:nvSpPr>
              <p:cNvPr id="119829" name="Oval 62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9830" name="Oval 63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19831" name="Freeform 64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9832" name="Freeform 65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9833" name="Text Box 66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119834" name="Text Box 67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119835" name="Text Box 68"/>
              <p:cNvSpPr txBox="1">
                <a:spLocks noChangeArrowheads="1"/>
              </p:cNvSpPr>
              <p:nvPr/>
            </p:nvSpPr>
            <p:spPr bwMode="auto">
              <a:xfrm>
                <a:off x="710" y="1681"/>
                <a:ext cx="1110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10+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119836" name="Text Box 69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119837" name="Text Box 70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119828" name="Line 79"/>
            <p:cNvSpPr>
              <a:spLocks noChangeShapeType="1"/>
            </p:cNvSpPr>
            <p:nvPr/>
          </p:nvSpPr>
          <p:spPr bwMode="auto">
            <a:xfrm>
              <a:off x="1472" y="350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119818" name="Group 81"/>
          <p:cNvGrpSpPr>
            <a:grpSpLocks/>
          </p:cNvGrpSpPr>
          <p:nvPr/>
        </p:nvGrpSpPr>
        <p:grpSpPr bwMode="auto">
          <a:xfrm>
            <a:off x="3200400" y="2282825"/>
            <a:ext cx="3100388" cy="1679575"/>
            <a:chOff x="2016" y="1438"/>
            <a:chExt cx="1953" cy="1058"/>
          </a:xfrm>
        </p:grpSpPr>
        <p:sp>
          <p:nvSpPr>
            <p:cNvPr id="119819" name="Oval 82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9820" name="Oval 83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19821" name="Freeform 84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19822" name="Text Box 85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19823" name="Text Box 86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19824" name="Text Box 87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119825" name="Text Box 88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119826" name="Text Box 89"/>
            <p:cNvSpPr txBox="1">
              <a:spLocks noChangeArrowheads="1"/>
            </p:cNvSpPr>
            <p:nvPr/>
          </p:nvSpPr>
          <p:spPr bwMode="auto">
            <a:xfrm>
              <a:off x="2402" y="2150"/>
              <a:ext cx="111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10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6139" grpId="0" animBg="1"/>
      <p:bldP spid="856140" grpId="0" animBg="1"/>
      <p:bldP spid="856141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20835" name="Group 12"/>
          <p:cNvGrpSpPr>
            <a:grpSpLocks/>
          </p:cNvGrpSpPr>
          <p:nvPr/>
        </p:nvGrpSpPr>
        <p:grpSpPr bwMode="auto">
          <a:xfrm>
            <a:off x="2590800" y="762000"/>
            <a:ext cx="3975100" cy="1371600"/>
            <a:chOff x="1632" y="480"/>
            <a:chExt cx="2504" cy="864"/>
          </a:xfrm>
        </p:grpSpPr>
        <p:sp>
          <p:nvSpPr>
            <p:cNvPr id="120866" name="Rectangle 13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20867" name="Picture 14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9" y="602"/>
              <a:ext cx="2497" cy="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57103" name="Rectangle 15"/>
          <p:cNvSpPr>
            <a:spLocks noChangeArrowheads="1"/>
          </p:cNvSpPr>
          <p:nvPr/>
        </p:nvSpPr>
        <p:spPr bwMode="auto">
          <a:xfrm>
            <a:off x="623888" y="4648200"/>
            <a:ext cx="293687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10-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≥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/>
              <a:t>-10</a:t>
            </a:r>
          </a:p>
          <a:p>
            <a:pPr algn="ctr" eaLnBrk="1" hangingPunct="1"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-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  </a:t>
            </a:r>
            <a:r>
              <a:rPr lang="en-US" altLang="en-US" sz="2800">
                <a:sym typeface="Symbol" pitchFamily="18" charset="2"/>
              </a:rPr>
              <a:t>≥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 -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  <a:p>
            <a:pPr algn="ctr" eaLnBrk="1" hangingPunct="1">
              <a:buFontTx/>
              <a:buNone/>
            </a:pPr>
            <a:r>
              <a:rPr lang="el-GR" altLang="en-US" sz="2800"/>
              <a:t>Δ</a:t>
            </a:r>
            <a:r>
              <a:rPr lang="en-US" altLang="en-US" sz="2800">
                <a:sym typeface="Symbol" pitchFamily="18" charset="2"/>
              </a:rPr>
              <a:t>   ≤</a:t>
            </a:r>
            <a:r>
              <a:rPr lang="en-US" altLang="en-US" sz="2800">
                <a:solidFill>
                  <a:schemeClr val="hlink"/>
                </a:solidFill>
                <a:sym typeface="Symbol" pitchFamily="18" charset="2"/>
              </a:rPr>
              <a:t> </a:t>
            </a:r>
            <a:r>
              <a:rPr lang="en-US" altLang="en-US" sz="2800" i="1"/>
              <a:t>F 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 i="1"/>
              <a:t>+ 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857109" name="Line 21"/>
          <p:cNvSpPr>
            <a:spLocks noChangeShapeType="1"/>
          </p:cNvSpPr>
          <p:nvPr/>
        </p:nvSpPr>
        <p:spPr bwMode="auto">
          <a:xfrm>
            <a:off x="1917700" y="50292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7110" name="Line 22"/>
          <p:cNvSpPr>
            <a:spLocks noChangeShapeType="1"/>
          </p:cNvSpPr>
          <p:nvPr/>
        </p:nvSpPr>
        <p:spPr bwMode="auto">
          <a:xfrm>
            <a:off x="1981200" y="54610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7111" name="Line 23"/>
          <p:cNvSpPr>
            <a:spLocks noChangeShapeType="1"/>
          </p:cNvSpPr>
          <p:nvPr/>
        </p:nvSpPr>
        <p:spPr bwMode="auto">
          <a:xfrm>
            <a:off x="952500" y="58801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" name="Group 52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072" y="2928"/>
            <a:chExt cx="1970" cy="1296"/>
          </a:xfrm>
        </p:grpSpPr>
        <p:grpSp>
          <p:nvGrpSpPr>
            <p:cNvPr id="120855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120857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20858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20859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60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61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120862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120863" name="Text Box 46"/>
              <p:cNvSpPr txBox="1">
                <a:spLocks noChangeArrowheads="1"/>
              </p:cNvSpPr>
              <p:nvPr/>
            </p:nvSpPr>
            <p:spPr bwMode="auto">
              <a:xfrm>
                <a:off x="735" y="1681"/>
                <a:ext cx="105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10- 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120864" name="Text Box 47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120865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120856" name="Line 49"/>
            <p:cNvSpPr>
              <a:spLocks noChangeShapeType="1"/>
            </p:cNvSpPr>
            <p:nvPr/>
          </p:nvSpPr>
          <p:spPr bwMode="auto">
            <a:xfrm>
              <a:off x="4032" y="351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51"/>
          <p:cNvGrpSpPr>
            <a:grpSpLocks/>
          </p:cNvGrpSpPr>
          <p:nvPr/>
        </p:nvGrpSpPr>
        <p:grpSpPr bwMode="auto">
          <a:xfrm>
            <a:off x="5229225" y="4022725"/>
            <a:ext cx="2505075" cy="549275"/>
            <a:chOff x="3294" y="2534"/>
            <a:chExt cx="1578" cy="346"/>
          </a:xfrm>
        </p:grpSpPr>
        <p:grpSp>
          <p:nvGrpSpPr>
            <p:cNvPr id="120851" name="Group 36"/>
            <p:cNvGrpSpPr>
              <a:grpSpLocks/>
            </p:cNvGrpSpPr>
            <p:nvPr/>
          </p:nvGrpSpPr>
          <p:grpSpPr bwMode="auto">
            <a:xfrm>
              <a:off x="3294" y="2534"/>
              <a:ext cx="1494" cy="346"/>
              <a:chOff x="3558" y="987"/>
              <a:chExt cx="1494" cy="346"/>
            </a:xfrm>
          </p:grpSpPr>
          <p:sp>
            <p:nvSpPr>
              <p:cNvPr id="120853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14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2800">
                    <a:solidFill>
                      <a:schemeClr val="hlink"/>
                    </a:solidFill>
                  </a:rPr>
                  <a:t>Δ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20854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0852" name="Line 50"/>
            <p:cNvSpPr>
              <a:spLocks noChangeShapeType="1"/>
            </p:cNvSpPr>
            <p:nvPr/>
          </p:nvSpPr>
          <p:spPr bwMode="auto">
            <a:xfrm>
              <a:off x="4728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120842" name="Group 53"/>
          <p:cNvGrpSpPr>
            <a:grpSpLocks/>
          </p:cNvGrpSpPr>
          <p:nvPr/>
        </p:nvGrpSpPr>
        <p:grpSpPr bwMode="auto">
          <a:xfrm>
            <a:off x="3200400" y="2282825"/>
            <a:ext cx="3100388" cy="1679575"/>
            <a:chOff x="2016" y="1438"/>
            <a:chExt cx="1953" cy="1058"/>
          </a:xfrm>
        </p:grpSpPr>
        <p:sp>
          <p:nvSpPr>
            <p:cNvPr id="120843" name="Oval 54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0844" name="Oval 55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0845" name="Freeform 56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0846" name="Text Box 57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0847" name="Text Box 58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0848" name="Text Box 59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120849" name="Text Box 60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120850" name="Text Box 61"/>
            <p:cNvSpPr txBox="1">
              <a:spLocks noChangeArrowheads="1"/>
            </p:cNvSpPr>
            <p:nvPr/>
          </p:nvSpPr>
          <p:spPr bwMode="auto">
            <a:xfrm>
              <a:off x="2402" y="2150"/>
              <a:ext cx="111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10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7109" grpId="0" animBg="1"/>
      <p:bldP spid="857110" grpId="0" animBg="1"/>
      <p:bldP spid="857111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21859" name="Group 3"/>
          <p:cNvGrpSpPr>
            <a:grpSpLocks/>
          </p:cNvGrpSpPr>
          <p:nvPr/>
        </p:nvGrpSpPr>
        <p:grpSpPr bwMode="auto">
          <a:xfrm>
            <a:off x="2590800" y="762000"/>
            <a:ext cx="3975100" cy="1371600"/>
            <a:chOff x="1632" y="480"/>
            <a:chExt cx="2504" cy="864"/>
          </a:xfrm>
        </p:grpSpPr>
        <p:sp>
          <p:nvSpPr>
            <p:cNvPr id="121883" name="Rectangle 4"/>
            <p:cNvSpPr>
              <a:spLocks noChangeArrowheads="1"/>
            </p:cNvSpPr>
            <p:nvPr/>
          </p:nvSpPr>
          <p:spPr bwMode="auto">
            <a:xfrm>
              <a:off x="1632" y="480"/>
              <a:ext cx="2496" cy="86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121884" name="Picture 5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9" y="602"/>
              <a:ext cx="2497" cy="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3505200" y="5881688"/>
            <a:ext cx="2936875" cy="519112"/>
            <a:chOff x="393" y="2928"/>
            <a:chExt cx="1850" cy="327"/>
          </a:xfrm>
        </p:grpSpPr>
        <p:sp>
          <p:nvSpPr>
            <p:cNvPr id="121881" name="Rectangle 6"/>
            <p:cNvSpPr>
              <a:spLocks noChangeArrowheads="1"/>
            </p:cNvSpPr>
            <p:nvPr/>
          </p:nvSpPr>
          <p:spPr bwMode="auto">
            <a:xfrm>
              <a:off x="393" y="2928"/>
              <a:ext cx="185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l-GR" altLang="en-US" sz="2800"/>
                <a:t>Δ</a:t>
              </a:r>
              <a:r>
                <a:rPr lang="en-US" altLang="en-US" sz="2800">
                  <a:sym typeface="Symbol" pitchFamily="18" charset="2"/>
                </a:rPr>
                <a:t>   ≤</a:t>
              </a:r>
              <a:r>
                <a:rPr lang="en-US" altLang="en-US" sz="2800">
                  <a:solidFill>
                    <a:schemeClr val="hlink"/>
                  </a:solidFill>
                  <a:sym typeface="Symbol" pitchFamily="18" charset="2"/>
                </a:rPr>
                <a:t> </a:t>
              </a:r>
              <a:r>
                <a:rPr lang="en-US" altLang="en-US" sz="2800" i="1"/>
                <a:t>F 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 </a:t>
              </a:r>
              <a:r>
                <a:rPr lang="en-US" altLang="en-US" sz="2800" i="1"/>
                <a:t>+ c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&gt;</a:t>
              </a:r>
            </a:p>
          </p:txBody>
        </p:sp>
        <p:sp>
          <p:nvSpPr>
            <p:cNvPr id="121882" name="Line 9"/>
            <p:cNvSpPr>
              <a:spLocks noChangeShapeType="1"/>
            </p:cNvSpPr>
            <p:nvPr/>
          </p:nvSpPr>
          <p:spPr bwMode="auto">
            <a:xfrm>
              <a:off x="592" y="315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121861" name="Group 27"/>
          <p:cNvGrpSpPr>
            <a:grpSpLocks/>
          </p:cNvGrpSpPr>
          <p:nvPr/>
        </p:nvGrpSpPr>
        <p:grpSpPr bwMode="auto">
          <a:xfrm>
            <a:off x="3200400" y="2282825"/>
            <a:ext cx="3100388" cy="1679575"/>
            <a:chOff x="2016" y="1438"/>
            <a:chExt cx="1953" cy="1058"/>
          </a:xfrm>
        </p:grpSpPr>
        <p:sp>
          <p:nvSpPr>
            <p:cNvPr id="121873" name="Oval 28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1874" name="Oval 29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1875" name="Freeform 30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1876" name="Text Box 31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1877" name="Text Box 32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1878" name="Text Box 33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121879" name="Text Box 34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121880" name="Text Box 35"/>
            <p:cNvSpPr txBox="1">
              <a:spLocks noChangeArrowheads="1"/>
            </p:cNvSpPr>
            <p:nvPr/>
          </p:nvSpPr>
          <p:spPr bwMode="auto">
            <a:xfrm>
              <a:off x="2402" y="2150"/>
              <a:ext cx="111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10</a:t>
              </a:r>
            </a:p>
          </p:txBody>
        </p:sp>
      </p:grpSp>
      <p:grpSp>
        <p:nvGrpSpPr>
          <p:cNvPr id="5" name="Group 42"/>
          <p:cNvGrpSpPr>
            <a:grpSpLocks/>
          </p:cNvGrpSpPr>
          <p:nvPr/>
        </p:nvGrpSpPr>
        <p:grpSpPr bwMode="auto">
          <a:xfrm>
            <a:off x="3721100" y="5003800"/>
            <a:ext cx="2578100" cy="519113"/>
            <a:chOff x="3466" y="2928"/>
            <a:chExt cx="1624" cy="327"/>
          </a:xfrm>
        </p:grpSpPr>
        <p:sp>
          <p:nvSpPr>
            <p:cNvPr id="121871" name="Rectangle 38"/>
            <p:cNvSpPr>
              <a:spLocks noChangeArrowheads="1"/>
            </p:cNvSpPr>
            <p:nvPr/>
          </p:nvSpPr>
          <p:spPr bwMode="auto">
            <a:xfrm>
              <a:off x="3466" y="2928"/>
              <a:ext cx="16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l-GR" altLang="en-US" sz="2800"/>
                <a:t>Δ</a:t>
              </a:r>
              <a:r>
                <a:rPr lang="en-US" altLang="en-US" sz="2800">
                  <a:sym typeface="Symbol" pitchFamily="18" charset="2"/>
                </a:rPr>
                <a:t>  ≤</a:t>
              </a:r>
              <a:r>
                <a:rPr lang="en-US" altLang="en-US" sz="2800">
                  <a:solidFill>
                    <a:schemeClr val="hlink"/>
                  </a:solidFill>
                  <a:sym typeface="Symbol" pitchFamily="18" charset="2"/>
                </a:rPr>
                <a:t> </a:t>
              </a:r>
              <a:r>
                <a:rPr lang="en-US" altLang="en-US" sz="2800" i="1"/>
                <a:t>c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</a:t>
              </a:r>
              <a:r>
                <a:rPr lang="en-US" altLang="en-US" sz="2800"/>
                <a:t>-</a:t>
              </a:r>
              <a:r>
                <a:rPr lang="en-US" altLang="en-US" sz="2800" i="1"/>
                <a:t>F 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</a:t>
              </a:r>
              <a:endParaRPr lang="en-US" altLang="en-US" sz="2800"/>
            </a:p>
          </p:txBody>
        </p:sp>
        <p:sp>
          <p:nvSpPr>
            <p:cNvPr id="121872" name="Line 41"/>
            <p:cNvSpPr>
              <a:spLocks noChangeShapeType="1"/>
            </p:cNvSpPr>
            <p:nvPr/>
          </p:nvSpPr>
          <p:spPr bwMode="auto">
            <a:xfrm>
              <a:off x="3656" y="3168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6" name="Group 43"/>
          <p:cNvGrpSpPr>
            <a:grpSpLocks/>
          </p:cNvGrpSpPr>
          <p:nvPr/>
        </p:nvGrpSpPr>
        <p:grpSpPr bwMode="auto">
          <a:xfrm>
            <a:off x="3048000" y="4602163"/>
            <a:ext cx="3414713" cy="1417637"/>
            <a:chOff x="3033" y="2870"/>
            <a:chExt cx="2151" cy="893"/>
          </a:xfrm>
        </p:grpSpPr>
        <p:sp>
          <p:nvSpPr>
            <p:cNvPr id="121864" name="Oval 44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1865" name="Oval 45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1866" name="Freeform 46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1867" name="Freeform 47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1868" name="Text Box 48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1869" name="Text Box 49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1870" name="Text Box 50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59139" name="Text Box 3"/>
          <p:cNvSpPr txBox="1">
            <a:spLocks noChangeArrowheads="1"/>
          </p:cNvSpPr>
          <p:nvPr/>
        </p:nvSpPr>
        <p:spPr bwMode="auto">
          <a:xfrm>
            <a:off x="914400" y="1447800"/>
            <a:ext cx="7848600" cy="287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Locally in each edge,</a:t>
            </a:r>
            <a:br>
              <a:rPr lang="en-US" altLang="en-US" sz="2800"/>
            </a:br>
            <a:r>
              <a:rPr lang="en-US" altLang="en-US" sz="2800"/>
              <a:t>we see how much we can change the flow.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Allowed Flow </a:t>
            </a:r>
            <a:r>
              <a:rPr lang="el-GR" altLang="en-US" sz="2800"/>
              <a:t>≠</a:t>
            </a:r>
            <a:r>
              <a:rPr lang="en-US" altLang="en-US" sz="2800"/>
              <a:t> Allowed </a:t>
            </a:r>
            <a:r>
              <a:rPr lang="en-US" altLang="en-US" sz="2800">
                <a:solidFill>
                  <a:schemeClr val="hlink"/>
                </a:solidFill>
              </a:rPr>
              <a:t>Change</a:t>
            </a:r>
            <a:r>
              <a:rPr lang="en-US" altLang="en-US" sz="2800"/>
              <a:t> in Flow</a:t>
            </a:r>
            <a:endParaRPr lang="el-GR" altLang="en-US" sz="2800">
              <a:cs typeface="Times New Roman" pitchFamily="18" charset="0"/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People find this hard.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This is my </a:t>
            </a:r>
            <a:r>
              <a:rPr lang="en-US" altLang="en-US" sz="2800">
                <a:solidFill>
                  <a:schemeClr val="hlink"/>
                </a:solidFill>
              </a:rPr>
              <a:t>second</a:t>
            </a:r>
            <a:r>
              <a:rPr lang="en-US" altLang="en-US" sz="2800"/>
              <a:t> attempt to explain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23907" name="Picture 3" descr="capture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0300" y="685800"/>
            <a:ext cx="796290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3908" name="Group 4"/>
          <p:cNvGrpSpPr>
            <a:grpSpLocks/>
          </p:cNvGrpSpPr>
          <p:nvPr/>
        </p:nvGrpSpPr>
        <p:grpSpPr bwMode="auto">
          <a:xfrm>
            <a:off x="2735263" y="2133600"/>
            <a:ext cx="3111500" cy="2057400"/>
            <a:chOff x="340" y="1344"/>
            <a:chExt cx="1960" cy="1296"/>
          </a:xfrm>
        </p:grpSpPr>
        <p:sp>
          <p:nvSpPr>
            <p:cNvPr id="123920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3921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3922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3923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3924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23925" name="Text Box 10"/>
            <p:cNvSpPr txBox="1">
              <a:spLocks noChangeArrowheads="1"/>
            </p:cNvSpPr>
            <p:nvPr/>
          </p:nvSpPr>
          <p:spPr bwMode="auto">
            <a:xfrm>
              <a:off x="2064" y="192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23926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23927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3928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2514600" y="4556125"/>
            <a:ext cx="3414713" cy="1920875"/>
            <a:chOff x="201" y="2870"/>
            <a:chExt cx="2151" cy="1210"/>
          </a:xfrm>
        </p:grpSpPr>
        <p:sp>
          <p:nvSpPr>
            <p:cNvPr id="123911" name="Oval 15"/>
            <p:cNvSpPr>
              <a:spLocks noChangeArrowheads="1"/>
            </p:cNvSpPr>
            <p:nvPr/>
          </p:nvSpPr>
          <p:spPr bwMode="auto">
            <a:xfrm>
              <a:off x="533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3912" name="Oval 16"/>
            <p:cNvSpPr>
              <a:spLocks noChangeArrowheads="1"/>
            </p:cNvSpPr>
            <p:nvPr/>
          </p:nvSpPr>
          <p:spPr bwMode="auto">
            <a:xfrm>
              <a:off x="1973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3913" name="Freeform 17"/>
            <p:cNvSpPr>
              <a:spLocks/>
            </p:cNvSpPr>
            <p:nvPr/>
          </p:nvSpPr>
          <p:spPr bwMode="auto">
            <a:xfrm>
              <a:off x="581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3914" name="Freeform 18"/>
            <p:cNvSpPr>
              <a:spLocks/>
            </p:cNvSpPr>
            <p:nvPr/>
          </p:nvSpPr>
          <p:spPr bwMode="auto">
            <a:xfrm flipH="1" flipV="1">
              <a:off x="629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3915" name="Text Box 19"/>
            <p:cNvSpPr txBox="1">
              <a:spLocks noChangeArrowheads="1"/>
            </p:cNvSpPr>
            <p:nvPr/>
          </p:nvSpPr>
          <p:spPr bwMode="auto">
            <a:xfrm>
              <a:off x="345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23916" name="Text Box 20"/>
            <p:cNvSpPr txBox="1">
              <a:spLocks noChangeArrowheads="1"/>
            </p:cNvSpPr>
            <p:nvPr/>
          </p:nvSpPr>
          <p:spPr bwMode="auto">
            <a:xfrm>
              <a:off x="2069" y="336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23917" name="Text Box 21"/>
            <p:cNvSpPr txBox="1">
              <a:spLocks noChangeArrowheads="1"/>
            </p:cNvSpPr>
            <p:nvPr/>
          </p:nvSpPr>
          <p:spPr bwMode="auto">
            <a:xfrm>
              <a:off x="1091" y="3121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75</a:t>
              </a:r>
            </a:p>
          </p:txBody>
        </p:sp>
        <p:sp>
          <p:nvSpPr>
            <p:cNvPr id="123918" name="Text Box 22"/>
            <p:cNvSpPr txBox="1">
              <a:spLocks noChangeArrowheads="1"/>
            </p:cNvSpPr>
            <p:nvPr/>
          </p:nvSpPr>
          <p:spPr bwMode="auto">
            <a:xfrm>
              <a:off x="1075" y="3734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  <p:sp>
          <p:nvSpPr>
            <p:cNvPr id="123919" name="Text Box 23"/>
            <p:cNvSpPr txBox="1">
              <a:spLocks noChangeArrowheads="1"/>
            </p:cNvSpPr>
            <p:nvPr/>
          </p:nvSpPr>
          <p:spPr bwMode="auto">
            <a:xfrm>
              <a:off x="201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sp useBgFill="1">
        <p:nvSpPr>
          <p:cNvPr id="123910" name="Rectangle 24"/>
          <p:cNvSpPr>
            <a:spLocks noChangeArrowheads="1"/>
          </p:cNvSpPr>
          <p:nvPr/>
        </p:nvSpPr>
        <p:spPr bwMode="auto">
          <a:xfrm>
            <a:off x="6400800" y="609600"/>
            <a:ext cx="40386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24931" name="Picture 3" descr="capture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3500" y="685800"/>
            <a:ext cx="796290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1188" name="Text Box 4"/>
          <p:cNvSpPr txBox="1">
            <a:spLocks noChangeArrowheads="1"/>
          </p:cNvSpPr>
          <p:nvPr/>
        </p:nvSpPr>
        <p:spPr bwMode="auto">
          <a:xfrm>
            <a:off x="39243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282950" y="2133600"/>
            <a:ext cx="3111500" cy="2057400"/>
            <a:chOff x="3172" y="1344"/>
            <a:chExt cx="1960" cy="1296"/>
          </a:xfrm>
        </p:grpSpPr>
        <p:sp>
          <p:nvSpPr>
            <p:cNvPr id="124953" name="Oval 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4954" name="Oval 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4955" name="Freeform 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56" name="Freeform 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57" name="Text Box 1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24958" name="Text Box 11"/>
            <p:cNvSpPr txBox="1">
              <a:spLocks noChangeArrowheads="1"/>
            </p:cNvSpPr>
            <p:nvPr/>
          </p:nvSpPr>
          <p:spPr bwMode="auto">
            <a:xfrm>
              <a:off x="4896" y="192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24959" name="Text Box 1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24960" name="Text Box 1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4961" name="Text Box 1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3062288" y="4556125"/>
            <a:ext cx="3414712" cy="1417638"/>
            <a:chOff x="3033" y="2870"/>
            <a:chExt cx="2151" cy="893"/>
          </a:xfrm>
        </p:grpSpPr>
        <p:sp>
          <p:nvSpPr>
            <p:cNvPr id="124946" name="Oval 1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4947" name="Oval 1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4948" name="Freeform 1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49" name="Freeform 1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50" name="Text Box 2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24951" name="Text Box 21"/>
            <p:cNvSpPr txBox="1">
              <a:spLocks noChangeArrowheads="1"/>
            </p:cNvSpPr>
            <p:nvPr/>
          </p:nvSpPr>
          <p:spPr bwMode="auto">
            <a:xfrm>
              <a:off x="4901" y="336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24952" name="Text Box 2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2327275" y="5453063"/>
            <a:ext cx="4759325" cy="549275"/>
            <a:chOff x="2570" y="3435"/>
            <a:chExt cx="2998" cy="346"/>
          </a:xfrm>
        </p:grpSpPr>
        <p:sp>
          <p:nvSpPr>
            <p:cNvPr id="124944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45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</a:t>
              </a:r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2895600" y="2514600"/>
            <a:ext cx="1828800" cy="685800"/>
            <a:chOff x="2928" y="1584"/>
            <a:chExt cx="1152" cy="432"/>
          </a:xfrm>
        </p:grpSpPr>
        <p:sp>
          <p:nvSpPr>
            <p:cNvPr id="124942" name="Line 27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4943" name="Text Box 28"/>
            <p:cNvSpPr txBox="1">
              <a:spLocks noChangeArrowheads="1"/>
            </p:cNvSpPr>
            <p:nvPr/>
          </p:nvSpPr>
          <p:spPr bwMode="auto">
            <a:xfrm>
              <a:off x="2928" y="1584"/>
              <a:ext cx="98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21+2=23</a:t>
              </a:r>
            </a:p>
          </p:txBody>
        </p:sp>
      </p:grpSp>
      <p:grpSp>
        <p:nvGrpSpPr>
          <p:cNvPr id="6" name="Group 29"/>
          <p:cNvGrpSpPr>
            <a:grpSpLocks/>
          </p:cNvGrpSpPr>
          <p:nvPr/>
        </p:nvGrpSpPr>
        <p:grpSpPr bwMode="auto">
          <a:xfrm>
            <a:off x="4054475" y="1566863"/>
            <a:ext cx="2041525" cy="549275"/>
            <a:chOff x="3418" y="987"/>
            <a:chExt cx="1286" cy="346"/>
          </a:xfrm>
        </p:grpSpPr>
        <p:sp>
          <p:nvSpPr>
            <p:cNvPr id="124940" name="Text Box 30"/>
            <p:cNvSpPr txBox="1">
              <a:spLocks noChangeArrowheads="1"/>
            </p:cNvSpPr>
            <p:nvPr/>
          </p:nvSpPr>
          <p:spPr bwMode="auto">
            <a:xfrm>
              <a:off x="3418" y="987"/>
              <a:ext cx="9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</a:t>
              </a:r>
            </a:p>
          </p:txBody>
        </p:sp>
        <p:sp>
          <p:nvSpPr>
            <p:cNvPr id="124941" name="Line 31"/>
            <p:cNvSpPr>
              <a:spLocks noChangeShapeType="1"/>
            </p:cNvSpPr>
            <p:nvPr/>
          </p:nvSpPr>
          <p:spPr bwMode="auto">
            <a:xfrm>
              <a:off x="436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 useBgFill="1">
        <p:nvSpPr>
          <p:cNvPr id="124938" name="Rectangle 32"/>
          <p:cNvSpPr>
            <a:spLocks noChangeArrowheads="1"/>
          </p:cNvSpPr>
          <p:nvPr/>
        </p:nvSpPr>
        <p:spPr bwMode="auto">
          <a:xfrm>
            <a:off x="-1371600" y="609600"/>
            <a:ext cx="40386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24939" name="Rectangle 33"/>
          <p:cNvSpPr>
            <a:spLocks noChangeArrowheads="1"/>
          </p:cNvSpPr>
          <p:nvPr/>
        </p:nvSpPr>
        <p:spPr bwMode="auto">
          <a:xfrm>
            <a:off x="4114800" y="685800"/>
            <a:ext cx="1905000" cy="7620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61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61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1188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4" name="Picture 2" descr="03-3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838200"/>
            <a:ext cx="3963988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25956" name="Text Box 4"/>
          <p:cNvSpPr txBox="1">
            <a:spLocks noChangeArrowheads="1"/>
          </p:cNvSpPr>
          <p:nvPr/>
        </p:nvSpPr>
        <p:spPr bwMode="auto">
          <a:xfrm>
            <a:off x="39624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25957" name="Group 5"/>
          <p:cNvGrpSpPr>
            <a:grpSpLocks/>
          </p:cNvGrpSpPr>
          <p:nvPr/>
        </p:nvGrpSpPr>
        <p:grpSpPr bwMode="auto">
          <a:xfrm>
            <a:off x="3321050" y="2133600"/>
            <a:ext cx="3100388" cy="2057400"/>
            <a:chOff x="3172" y="1344"/>
            <a:chExt cx="1953" cy="1296"/>
          </a:xfrm>
        </p:grpSpPr>
        <p:sp>
          <p:nvSpPr>
            <p:cNvPr id="125991" name="Oval 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5992" name="Oval 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5993" name="Freeform 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94" name="Freeform 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95" name="Text Box 1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5996" name="Text Box 1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5997" name="Text Box 1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25998" name="Text Box 1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5999" name="Text Box 1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25958" name="Group 15"/>
          <p:cNvGrpSpPr>
            <a:grpSpLocks/>
          </p:cNvGrpSpPr>
          <p:nvPr/>
        </p:nvGrpSpPr>
        <p:grpSpPr bwMode="auto">
          <a:xfrm>
            <a:off x="3100388" y="4556125"/>
            <a:ext cx="3414712" cy="1417638"/>
            <a:chOff x="3033" y="2870"/>
            <a:chExt cx="2151" cy="893"/>
          </a:xfrm>
        </p:grpSpPr>
        <p:sp>
          <p:nvSpPr>
            <p:cNvPr id="125984" name="Oval 1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5985" name="Oval 1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5986" name="Freeform 1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87" name="Freeform 1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88" name="Text Box 2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5989" name="Text Box 2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5990" name="Text Box 2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2270125" y="5453063"/>
            <a:ext cx="4854575" cy="549275"/>
            <a:chOff x="2510" y="3435"/>
            <a:chExt cx="3058" cy="346"/>
          </a:xfrm>
        </p:grpSpPr>
        <p:sp>
          <p:nvSpPr>
            <p:cNvPr id="125982" name="Freeform 2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83" name="Text Box 25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10</a:t>
              </a:r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2881313" y="2514600"/>
            <a:ext cx="1881187" cy="685800"/>
            <a:chOff x="2895" y="1584"/>
            <a:chExt cx="1185" cy="432"/>
          </a:xfrm>
        </p:grpSpPr>
        <p:sp>
          <p:nvSpPr>
            <p:cNvPr id="125980" name="Line 27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81" name="Text Box 28"/>
            <p:cNvSpPr txBox="1">
              <a:spLocks noChangeArrowheads="1"/>
            </p:cNvSpPr>
            <p:nvPr/>
          </p:nvSpPr>
          <p:spPr bwMode="auto">
            <a:xfrm>
              <a:off x="2895" y="1584"/>
              <a:ext cx="10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21-10=11</a:t>
              </a:r>
            </a:p>
          </p:txBody>
        </p:sp>
      </p:grpSp>
      <p:grpSp>
        <p:nvGrpSpPr>
          <p:cNvPr id="6" name="Group 29"/>
          <p:cNvGrpSpPr>
            <a:grpSpLocks/>
          </p:cNvGrpSpPr>
          <p:nvPr/>
        </p:nvGrpSpPr>
        <p:grpSpPr bwMode="auto">
          <a:xfrm>
            <a:off x="3981450" y="3505200"/>
            <a:ext cx="781050" cy="685800"/>
            <a:chOff x="3588" y="2208"/>
            <a:chExt cx="492" cy="432"/>
          </a:xfrm>
        </p:grpSpPr>
        <p:sp>
          <p:nvSpPr>
            <p:cNvPr id="125978" name="Line 30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79" name="Text Box 31"/>
            <p:cNvSpPr txBox="1">
              <a:spLocks noChangeArrowheads="1"/>
            </p:cNvSpPr>
            <p:nvPr/>
          </p:nvSpPr>
          <p:spPr bwMode="auto">
            <a:xfrm>
              <a:off x="3588" y="2208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</p:grpSp>
      <p:grpSp>
        <p:nvGrpSpPr>
          <p:cNvPr id="7" name="Group 32"/>
          <p:cNvGrpSpPr>
            <a:grpSpLocks/>
          </p:cNvGrpSpPr>
          <p:nvPr/>
        </p:nvGrpSpPr>
        <p:grpSpPr bwMode="auto">
          <a:xfrm>
            <a:off x="4305300" y="3276600"/>
            <a:ext cx="3103563" cy="1416050"/>
            <a:chOff x="3792" y="2064"/>
            <a:chExt cx="1955" cy="892"/>
          </a:xfrm>
        </p:grpSpPr>
        <p:grpSp>
          <p:nvGrpSpPr>
            <p:cNvPr id="125974" name="Group 33"/>
            <p:cNvGrpSpPr>
              <a:grpSpLocks/>
            </p:cNvGrpSpPr>
            <p:nvPr/>
          </p:nvGrpSpPr>
          <p:grpSpPr bwMode="auto">
            <a:xfrm>
              <a:off x="3792" y="2064"/>
              <a:ext cx="712" cy="200"/>
              <a:chOff x="4760" y="2488"/>
              <a:chExt cx="712" cy="200"/>
            </a:xfrm>
          </p:grpSpPr>
          <p:sp>
            <p:nvSpPr>
              <p:cNvPr id="125976" name="AutoShape 34"/>
              <p:cNvSpPr>
                <a:spLocks noChangeArrowheads="1"/>
              </p:cNvSpPr>
              <p:nvPr/>
            </p:nvSpPr>
            <p:spPr bwMode="auto">
              <a:xfrm flipH="1">
                <a:off x="5136" y="2496"/>
                <a:ext cx="336" cy="192"/>
              </a:xfrm>
              <a:prstGeom prst="curvedRightArrow">
                <a:avLst>
                  <a:gd name="adj1" fmla="val 28231"/>
                  <a:gd name="adj2" fmla="val 48231"/>
                  <a:gd name="adj3" fmla="val 58333"/>
                </a:avLst>
              </a:prstGeom>
              <a:noFill/>
              <a:ln w="38100">
                <a:solidFill>
                  <a:schemeClr val="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125977" name="AutoShape 35"/>
              <p:cNvSpPr>
                <a:spLocks noChangeArrowheads="1"/>
              </p:cNvSpPr>
              <p:nvPr/>
            </p:nvSpPr>
            <p:spPr bwMode="auto">
              <a:xfrm flipV="1">
                <a:off x="4760" y="2488"/>
                <a:ext cx="336" cy="192"/>
              </a:xfrm>
              <a:prstGeom prst="curvedRightArrow">
                <a:avLst>
                  <a:gd name="adj1" fmla="val 28231"/>
                  <a:gd name="adj2" fmla="val 48231"/>
                  <a:gd name="adj3" fmla="val 58333"/>
                </a:avLst>
              </a:prstGeom>
              <a:noFill/>
              <a:ln w="38100">
                <a:solidFill>
                  <a:schemeClr val="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125975" name="Text Box 36"/>
            <p:cNvSpPr txBox="1">
              <a:spLocks noChangeArrowheads="1"/>
            </p:cNvSpPr>
            <p:nvPr/>
          </p:nvSpPr>
          <p:spPr bwMode="auto">
            <a:xfrm>
              <a:off x="4416" y="2208"/>
              <a:ext cx="1331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/>
                <a:t>Edge shouldn’t </a:t>
              </a:r>
              <a:br>
                <a:rPr lang="en-US" altLang="en-US" sz="2400"/>
              </a:br>
              <a:r>
                <a:rPr lang="en-US" altLang="en-US" sz="2400"/>
                <a:t>have flow in </a:t>
              </a:r>
              <a:br>
                <a:rPr lang="en-US" altLang="en-US" sz="2400"/>
              </a:br>
              <a:r>
                <a:rPr lang="en-US" altLang="en-US" sz="2400"/>
                <a:t>both directions.</a:t>
              </a:r>
            </a:p>
          </p:txBody>
        </p:sp>
      </p:grpSp>
      <p:grpSp>
        <p:nvGrpSpPr>
          <p:cNvPr id="9" name="Group 37"/>
          <p:cNvGrpSpPr>
            <a:grpSpLocks/>
          </p:cNvGrpSpPr>
          <p:nvPr/>
        </p:nvGrpSpPr>
        <p:grpSpPr bwMode="auto">
          <a:xfrm>
            <a:off x="3771900" y="3429000"/>
            <a:ext cx="685800" cy="685800"/>
            <a:chOff x="3648" y="2208"/>
            <a:chExt cx="432" cy="432"/>
          </a:xfrm>
        </p:grpSpPr>
        <p:sp>
          <p:nvSpPr>
            <p:cNvPr id="125972" name="Line 38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5973" name="Text Box 39"/>
            <p:cNvSpPr txBox="1">
              <a:spLocks noChangeArrowheads="1"/>
            </p:cNvSpPr>
            <p:nvPr/>
          </p:nvSpPr>
          <p:spPr bwMode="auto">
            <a:xfrm>
              <a:off x="3648" y="220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</a:t>
              </a:r>
            </a:p>
          </p:txBody>
        </p:sp>
      </p:grpSp>
      <p:sp>
        <p:nvSpPr>
          <p:cNvPr id="841768" name="Text Box 40"/>
          <p:cNvSpPr txBox="1">
            <a:spLocks noChangeArrowheads="1"/>
          </p:cNvSpPr>
          <p:nvPr/>
        </p:nvSpPr>
        <p:spPr bwMode="auto">
          <a:xfrm>
            <a:off x="4381500" y="5953125"/>
            <a:ext cx="565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</a:t>
            </a:r>
          </a:p>
        </p:txBody>
      </p:sp>
      <p:sp>
        <p:nvSpPr>
          <p:cNvPr id="841769" name="Text Box 41"/>
          <p:cNvSpPr txBox="1">
            <a:spLocks noChangeArrowheads="1"/>
          </p:cNvSpPr>
          <p:nvPr/>
        </p:nvSpPr>
        <p:spPr bwMode="auto">
          <a:xfrm>
            <a:off x="4816475" y="5927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  <p:grpSp>
        <p:nvGrpSpPr>
          <p:cNvPr id="10" name="Group 42"/>
          <p:cNvGrpSpPr>
            <a:grpSpLocks/>
          </p:cNvGrpSpPr>
          <p:nvPr/>
        </p:nvGrpSpPr>
        <p:grpSpPr bwMode="auto">
          <a:xfrm>
            <a:off x="3963988" y="1109663"/>
            <a:ext cx="2619375" cy="549275"/>
            <a:chOff x="3558" y="987"/>
            <a:chExt cx="1650" cy="346"/>
          </a:xfrm>
        </p:grpSpPr>
        <p:sp>
          <p:nvSpPr>
            <p:cNvPr id="125970" name="Text Box 43"/>
            <p:cNvSpPr txBox="1">
              <a:spLocks noChangeArrowheads="1"/>
            </p:cNvSpPr>
            <p:nvPr/>
          </p:nvSpPr>
          <p:spPr bwMode="auto">
            <a:xfrm>
              <a:off x="3904" y="987"/>
              <a:ext cx="130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 10</a:t>
              </a:r>
            </a:p>
          </p:txBody>
        </p:sp>
        <p:sp>
          <p:nvSpPr>
            <p:cNvPr id="125971" name="Line 44"/>
            <p:cNvSpPr>
              <a:spLocks noChangeShapeType="1"/>
            </p:cNvSpPr>
            <p:nvPr/>
          </p:nvSpPr>
          <p:spPr bwMode="auto">
            <a:xfrm>
              <a:off x="355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11" name="Group 45"/>
          <p:cNvGrpSpPr>
            <a:grpSpLocks/>
          </p:cNvGrpSpPr>
          <p:nvPr/>
        </p:nvGrpSpPr>
        <p:grpSpPr bwMode="auto">
          <a:xfrm>
            <a:off x="3959225" y="685800"/>
            <a:ext cx="2651125" cy="549275"/>
            <a:chOff x="2709" y="720"/>
            <a:chExt cx="1670" cy="346"/>
          </a:xfrm>
        </p:grpSpPr>
        <p:sp>
          <p:nvSpPr>
            <p:cNvPr id="125968" name="Text Box 46"/>
            <p:cNvSpPr txBox="1">
              <a:spLocks noChangeArrowheads="1"/>
            </p:cNvSpPr>
            <p:nvPr/>
          </p:nvSpPr>
          <p:spPr bwMode="auto">
            <a:xfrm>
              <a:off x="3055" y="720"/>
              <a:ext cx="132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-10</a:t>
              </a:r>
            </a:p>
          </p:txBody>
        </p:sp>
        <p:sp>
          <p:nvSpPr>
            <p:cNvPr id="125969" name="Line 47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1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1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768" grpId="0" autoUpdateAnimBg="0"/>
      <p:bldP spid="841769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sp>
        <p:nvSpPr>
          <p:cNvPr id="22531" name="Freeform 3"/>
          <p:cNvSpPr>
            <a:spLocks/>
          </p:cNvSpPr>
          <p:nvPr/>
        </p:nvSpPr>
        <p:spPr bwMode="auto">
          <a:xfrm>
            <a:off x="3492500" y="1206500"/>
            <a:ext cx="812800" cy="1422400"/>
          </a:xfrm>
          <a:custGeom>
            <a:avLst/>
            <a:gdLst>
              <a:gd name="T0" fmla="*/ 0 w 512"/>
              <a:gd name="T1" fmla="*/ 0 h 896"/>
              <a:gd name="T2" fmla="*/ 2147483647 w 512"/>
              <a:gd name="T3" fmla="*/ 2147483647 h 896"/>
              <a:gd name="T4" fmla="*/ 0 60000 65536"/>
              <a:gd name="T5" fmla="*/ 0 60000 65536"/>
              <a:gd name="T6" fmla="*/ 0 w 512"/>
              <a:gd name="T7" fmla="*/ 0 h 896"/>
              <a:gd name="T8" fmla="*/ 512 w 512"/>
              <a:gd name="T9" fmla="*/ 896 h 89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2" h="896">
                <a:moveTo>
                  <a:pt x="0" y="0"/>
                </a:moveTo>
                <a:lnTo>
                  <a:pt x="512" y="896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2" name="Freeform 4"/>
          <p:cNvSpPr>
            <a:spLocks/>
          </p:cNvSpPr>
          <p:nvPr/>
        </p:nvSpPr>
        <p:spPr bwMode="auto">
          <a:xfrm>
            <a:off x="3543300" y="1892300"/>
            <a:ext cx="736600" cy="774700"/>
          </a:xfrm>
          <a:custGeom>
            <a:avLst/>
            <a:gdLst>
              <a:gd name="T0" fmla="*/ 0 w 464"/>
              <a:gd name="T1" fmla="*/ 0 h 488"/>
              <a:gd name="T2" fmla="*/ 2147483647 w 464"/>
              <a:gd name="T3" fmla="*/ 2147483647 h 488"/>
              <a:gd name="T4" fmla="*/ 2147483647 w 464"/>
              <a:gd name="T5" fmla="*/ 2147483647 h 488"/>
              <a:gd name="T6" fmla="*/ 0 60000 65536"/>
              <a:gd name="T7" fmla="*/ 0 60000 65536"/>
              <a:gd name="T8" fmla="*/ 0 60000 65536"/>
              <a:gd name="T9" fmla="*/ 0 w 464"/>
              <a:gd name="T10" fmla="*/ 0 h 488"/>
              <a:gd name="T11" fmla="*/ 464 w 464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64" h="488">
                <a:moveTo>
                  <a:pt x="0" y="0"/>
                </a:moveTo>
                <a:lnTo>
                  <a:pt x="464" y="464"/>
                </a:lnTo>
                <a:lnTo>
                  <a:pt x="456" y="488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3" name="Freeform 5"/>
          <p:cNvSpPr>
            <a:spLocks/>
          </p:cNvSpPr>
          <p:nvPr/>
        </p:nvSpPr>
        <p:spPr bwMode="auto">
          <a:xfrm>
            <a:off x="3517900" y="1168400"/>
            <a:ext cx="762000" cy="1447800"/>
          </a:xfrm>
          <a:custGeom>
            <a:avLst/>
            <a:gdLst>
              <a:gd name="T0" fmla="*/ 0 w 480"/>
              <a:gd name="T1" fmla="*/ 2147483647 h 912"/>
              <a:gd name="T2" fmla="*/ 2147483647 w 480"/>
              <a:gd name="T3" fmla="*/ 0 h 912"/>
              <a:gd name="T4" fmla="*/ 0 60000 65536"/>
              <a:gd name="T5" fmla="*/ 0 60000 65536"/>
              <a:gd name="T6" fmla="*/ 0 w 480"/>
              <a:gd name="T7" fmla="*/ 0 h 912"/>
              <a:gd name="T8" fmla="*/ 480 w 480"/>
              <a:gd name="T9" fmla="*/ 912 h 91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0" h="912">
                <a:moveTo>
                  <a:pt x="0" y="912"/>
                </a:moveTo>
                <a:lnTo>
                  <a:pt x="48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4" name="Line 6"/>
          <p:cNvSpPr>
            <a:spLocks noChangeShapeType="1"/>
          </p:cNvSpPr>
          <p:nvPr/>
        </p:nvSpPr>
        <p:spPr bwMode="auto">
          <a:xfrm flipV="1">
            <a:off x="3632200" y="3352800"/>
            <a:ext cx="685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Freeform 7"/>
          <p:cNvSpPr>
            <a:spLocks/>
          </p:cNvSpPr>
          <p:nvPr/>
        </p:nvSpPr>
        <p:spPr bwMode="auto">
          <a:xfrm>
            <a:off x="3556000" y="1168400"/>
            <a:ext cx="723900" cy="685800"/>
          </a:xfrm>
          <a:custGeom>
            <a:avLst/>
            <a:gdLst>
              <a:gd name="T0" fmla="*/ 0 w 456"/>
              <a:gd name="T1" fmla="*/ 0 h 432"/>
              <a:gd name="T2" fmla="*/ 2147483647 w 456"/>
              <a:gd name="T3" fmla="*/ 2147483647 h 432"/>
              <a:gd name="T4" fmla="*/ 0 60000 65536"/>
              <a:gd name="T5" fmla="*/ 0 60000 65536"/>
              <a:gd name="T6" fmla="*/ 0 w 456"/>
              <a:gd name="T7" fmla="*/ 0 h 432"/>
              <a:gd name="T8" fmla="*/ 456 w 456"/>
              <a:gd name="T9" fmla="*/ 432 h 4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6" h="432">
                <a:moveTo>
                  <a:pt x="0" y="0"/>
                </a:moveTo>
                <a:lnTo>
                  <a:pt x="456" y="43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6" name="Freeform 8"/>
          <p:cNvSpPr>
            <a:spLocks/>
          </p:cNvSpPr>
          <p:nvPr/>
        </p:nvSpPr>
        <p:spPr bwMode="auto">
          <a:xfrm>
            <a:off x="3492500" y="1968500"/>
            <a:ext cx="850900" cy="1333500"/>
          </a:xfrm>
          <a:custGeom>
            <a:avLst/>
            <a:gdLst>
              <a:gd name="T0" fmla="*/ 0 w 536"/>
              <a:gd name="T1" fmla="*/ 0 h 840"/>
              <a:gd name="T2" fmla="*/ 2147483647 w 536"/>
              <a:gd name="T3" fmla="*/ 2147483647 h 840"/>
              <a:gd name="T4" fmla="*/ 0 60000 65536"/>
              <a:gd name="T5" fmla="*/ 0 60000 65536"/>
              <a:gd name="T6" fmla="*/ 0 w 536"/>
              <a:gd name="T7" fmla="*/ 0 h 840"/>
              <a:gd name="T8" fmla="*/ 536 w 536"/>
              <a:gd name="T9" fmla="*/ 840 h 8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6" h="840">
                <a:moveTo>
                  <a:pt x="0" y="0"/>
                </a:moveTo>
                <a:lnTo>
                  <a:pt x="536" y="84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7" name="Freeform 9"/>
          <p:cNvSpPr>
            <a:spLocks/>
          </p:cNvSpPr>
          <p:nvPr/>
        </p:nvSpPr>
        <p:spPr bwMode="auto">
          <a:xfrm>
            <a:off x="3632200" y="1206500"/>
            <a:ext cx="685800" cy="2146300"/>
          </a:xfrm>
          <a:custGeom>
            <a:avLst/>
            <a:gdLst>
              <a:gd name="T0" fmla="*/ 0 w 432"/>
              <a:gd name="T1" fmla="*/ 2147483647 h 1352"/>
              <a:gd name="T2" fmla="*/ 2147483647 w 432"/>
              <a:gd name="T3" fmla="*/ 0 h 1352"/>
              <a:gd name="T4" fmla="*/ 0 60000 65536"/>
              <a:gd name="T5" fmla="*/ 0 60000 65536"/>
              <a:gd name="T6" fmla="*/ 0 w 432"/>
              <a:gd name="T7" fmla="*/ 0 h 1352"/>
              <a:gd name="T8" fmla="*/ 432 w 432"/>
              <a:gd name="T9" fmla="*/ 1352 h 13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1352">
                <a:moveTo>
                  <a:pt x="0" y="1352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8" name="Oval 10"/>
          <p:cNvSpPr>
            <a:spLocks noChangeArrowheads="1"/>
          </p:cNvSpPr>
          <p:nvPr/>
        </p:nvSpPr>
        <p:spPr bwMode="auto">
          <a:xfrm>
            <a:off x="34671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39" name="Oval 11"/>
          <p:cNvSpPr>
            <a:spLocks noChangeArrowheads="1"/>
          </p:cNvSpPr>
          <p:nvPr/>
        </p:nvSpPr>
        <p:spPr bwMode="auto">
          <a:xfrm>
            <a:off x="43180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0" name="Oval 12"/>
          <p:cNvSpPr>
            <a:spLocks noChangeArrowheads="1"/>
          </p:cNvSpPr>
          <p:nvPr/>
        </p:nvSpPr>
        <p:spPr bwMode="auto">
          <a:xfrm>
            <a:off x="34163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1" name="Oval 13"/>
          <p:cNvSpPr>
            <a:spLocks noChangeArrowheads="1"/>
          </p:cNvSpPr>
          <p:nvPr/>
        </p:nvSpPr>
        <p:spPr bwMode="auto">
          <a:xfrm>
            <a:off x="42672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2" name="Oval 14"/>
          <p:cNvSpPr>
            <a:spLocks noChangeArrowheads="1"/>
          </p:cNvSpPr>
          <p:nvPr/>
        </p:nvSpPr>
        <p:spPr bwMode="auto">
          <a:xfrm>
            <a:off x="34163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3" name="Oval 15"/>
          <p:cNvSpPr>
            <a:spLocks noChangeArrowheads="1"/>
          </p:cNvSpPr>
          <p:nvPr/>
        </p:nvSpPr>
        <p:spPr bwMode="auto">
          <a:xfrm>
            <a:off x="42672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4" name="Oval 16"/>
          <p:cNvSpPr>
            <a:spLocks noChangeArrowheads="1"/>
          </p:cNvSpPr>
          <p:nvPr/>
        </p:nvSpPr>
        <p:spPr bwMode="auto">
          <a:xfrm>
            <a:off x="34163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5" name="Oval 17"/>
          <p:cNvSpPr>
            <a:spLocks noChangeArrowheads="1"/>
          </p:cNvSpPr>
          <p:nvPr/>
        </p:nvSpPr>
        <p:spPr bwMode="auto">
          <a:xfrm>
            <a:off x="42672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6" name="Oval 18"/>
          <p:cNvSpPr>
            <a:spLocks noChangeArrowheads="1"/>
          </p:cNvSpPr>
          <p:nvPr/>
        </p:nvSpPr>
        <p:spPr bwMode="auto">
          <a:xfrm>
            <a:off x="22860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7" name="Oval 19"/>
          <p:cNvSpPr>
            <a:spLocks noChangeArrowheads="1"/>
          </p:cNvSpPr>
          <p:nvPr/>
        </p:nvSpPr>
        <p:spPr bwMode="auto">
          <a:xfrm>
            <a:off x="54864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2039938" y="1919288"/>
            <a:ext cx="3222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accent2"/>
                </a:solidFill>
              </a:rPr>
              <a:t>s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594350" y="19192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accent2"/>
                </a:solidFill>
              </a:rPr>
              <a:t>t</a:t>
            </a:r>
          </a:p>
        </p:txBody>
      </p:sp>
      <p:sp>
        <p:nvSpPr>
          <p:cNvPr id="22550" name="Freeform 22"/>
          <p:cNvSpPr>
            <a:spLocks/>
          </p:cNvSpPr>
          <p:nvPr/>
        </p:nvSpPr>
        <p:spPr bwMode="auto">
          <a:xfrm>
            <a:off x="2438400" y="22479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1" name="Freeform 23"/>
          <p:cNvSpPr>
            <a:spLocks/>
          </p:cNvSpPr>
          <p:nvPr/>
        </p:nvSpPr>
        <p:spPr bwMode="auto">
          <a:xfrm>
            <a:off x="2438400" y="22098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Freeform 24"/>
          <p:cNvSpPr>
            <a:spLocks/>
          </p:cNvSpPr>
          <p:nvPr/>
        </p:nvSpPr>
        <p:spPr bwMode="auto">
          <a:xfrm>
            <a:off x="2438400" y="19177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3" name="Freeform 25"/>
          <p:cNvSpPr>
            <a:spLocks/>
          </p:cNvSpPr>
          <p:nvPr/>
        </p:nvSpPr>
        <p:spPr bwMode="auto">
          <a:xfrm>
            <a:off x="2413000" y="11938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4" name="Freeform 26"/>
          <p:cNvSpPr>
            <a:spLocks/>
          </p:cNvSpPr>
          <p:nvPr/>
        </p:nvSpPr>
        <p:spPr bwMode="auto">
          <a:xfrm flipH="1">
            <a:off x="4445000" y="22098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5" name="Freeform 27"/>
          <p:cNvSpPr>
            <a:spLocks/>
          </p:cNvSpPr>
          <p:nvPr/>
        </p:nvSpPr>
        <p:spPr bwMode="auto">
          <a:xfrm flipH="1">
            <a:off x="4445000" y="21717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6" name="Freeform 28"/>
          <p:cNvSpPr>
            <a:spLocks/>
          </p:cNvSpPr>
          <p:nvPr/>
        </p:nvSpPr>
        <p:spPr bwMode="auto">
          <a:xfrm flipH="1">
            <a:off x="4445000" y="18796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7" name="Freeform 29"/>
          <p:cNvSpPr>
            <a:spLocks/>
          </p:cNvSpPr>
          <p:nvPr/>
        </p:nvSpPr>
        <p:spPr bwMode="auto">
          <a:xfrm flipH="1">
            <a:off x="4419600" y="11557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7726" name="Text Box 30"/>
          <p:cNvSpPr txBox="1">
            <a:spLocks noChangeArrowheads="1"/>
          </p:cNvSpPr>
          <p:nvPr/>
        </p:nvSpPr>
        <p:spPr bwMode="auto">
          <a:xfrm>
            <a:off x="1524000" y="3657600"/>
            <a:ext cx="59356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s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  <a:r>
              <a:rPr lang="en-US" altLang="en-US" sz="2800"/>
              <a:t> = 1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Total flow out of </a:t>
            </a:r>
            <a:r>
              <a:rPr lang="en-US" altLang="en-US" i="1"/>
              <a:t>u</a:t>
            </a:r>
            <a:r>
              <a:rPr lang="en-US" altLang="en-US"/>
              <a:t> </a:t>
            </a:r>
            <a:r>
              <a:rPr lang="en-US" altLang="en-US">
                <a:latin typeface="Symbol" pitchFamily="18" charset="2"/>
                <a:sym typeface="Symbol" pitchFamily="18" charset="2"/>
              </a:rPr>
              <a:t>=</a:t>
            </a:r>
            <a:r>
              <a:rPr lang="en-US" altLang="en-US"/>
              <a:t> flow into </a:t>
            </a:r>
            <a:r>
              <a:rPr lang="en-US" altLang="en-US" i="1"/>
              <a:t>u</a:t>
            </a:r>
            <a:r>
              <a:rPr lang="en-US" altLang="en-US"/>
              <a:t> </a:t>
            </a:r>
            <a:r>
              <a:rPr lang="en-US" altLang="en-US">
                <a:latin typeface="Symbol" pitchFamily="18" charset="2"/>
                <a:sym typeface="Symbol" pitchFamily="18" charset="2"/>
              </a:rPr>
              <a:t></a:t>
            </a:r>
            <a:r>
              <a:rPr lang="en-US" altLang="en-US"/>
              <a:t> 1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Boy </a:t>
            </a:r>
            <a:r>
              <a:rPr lang="en-US" altLang="en-US" i="1"/>
              <a:t>u</a:t>
            </a:r>
            <a:r>
              <a:rPr lang="en-US" altLang="en-US"/>
              <a:t> matched to at most one girl.</a:t>
            </a:r>
          </a:p>
        </p:txBody>
      </p:sp>
      <p:sp>
        <p:nvSpPr>
          <p:cNvPr id="797727" name="Text Box 31"/>
          <p:cNvSpPr txBox="1">
            <a:spLocks noChangeArrowheads="1"/>
          </p:cNvSpPr>
          <p:nvPr/>
        </p:nvSpPr>
        <p:spPr bwMode="auto">
          <a:xfrm>
            <a:off x="2562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7728" name="Text Box 32"/>
          <p:cNvSpPr txBox="1">
            <a:spLocks noChangeArrowheads="1"/>
          </p:cNvSpPr>
          <p:nvPr/>
        </p:nvSpPr>
        <p:spPr bwMode="auto">
          <a:xfrm>
            <a:off x="1524000" y="5027613"/>
            <a:ext cx="589915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t</a:t>
            </a:r>
            <a:r>
              <a:rPr lang="en-US" altLang="en-US" sz="2800" baseline="-25000"/>
              <a:t>&gt;</a:t>
            </a:r>
            <a:r>
              <a:rPr lang="en-US" altLang="en-US" sz="2800"/>
              <a:t> = 1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Total flow into </a:t>
            </a:r>
            <a:r>
              <a:rPr lang="en-US" altLang="en-US" i="1"/>
              <a:t>v</a:t>
            </a:r>
            <a:r>
              <a:rPr lang="en-US" altLang="en-US"/>
              <a:t> </a:t>
            </a:r>
            <a:r>
              <a:rPr lang="en-US" altLang="en-US">
                <a:sym typeface="Symbol" pitchFamily="18" charset="2"/>
              </a:rPr>
              <a:t>=</a:t>
            </a:r>
            <a:r>
              <a:rPr lang="en-US" altLang="en-US"/>
              <a:t> flow out of </a:t>
            </a:r>
            <a:r>
              <a:rPr lang="en-US" altLang="en-US" i="1"/>
              <a:t>v</a:t>
            </a:r>
            <a:r>
              <a:rPr lang="en-US" altLang="en-US"/>
              <a:t> </a:t>
            </a:r>
            <a:r>
              <a:rPr lang="en-US" altLang="en-US">
                <a:latin typeface="Symbol" pitchFamily="18" charset="2"/>
                <a:sym typeface="Symbol" pitchFamily="18" charset="2"/>
              </a:rPr>
              <a:t></a:t>
            </a:r>
            <a:r>
              <a:rPr lang="en-US" altLang="en-US"/>
              <a:t> 1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Girl </a:t>
            </a:r>
            <a:r>
              <a:rPr lang="en-US" altLang="en-US" i="1"/>
              <a:t>v </a:t>
            </a:r>
            <a:r>
              <a:rPr lang="en-US" altLang="en-US"/>
              <a:t>matched to at most one boy.</a:t>
            </a:r>
          </a:p>
        </p:txBody>
      </p:sp>
      <p:sp>
        <p:nvSpPr>
          <p:cNvPr id="797729" name="Text Box 33"/>
          <p:cNvSpPr txBox="1">
            <a:spLocks noChangeArrowheads="1"/>
          </p:cNvSpPr>
          <p:nvPr/>
        </p:nvSpPr>
        <p:spPr bwMode="auto">
          <a:xfrm>
            <a:off x="5105400" y="26670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22562" name="Text Box 34"/>
          <p:cNvSpPr txBox="1">
            <a:spLocks noChangeArrowheads="1"/>
          </p:cNvSpPr>
          <p:nvPr/>
        </p:nvSpPr>
        <p:spPr bwMode="auto">
          <a:xfrm>
            <a:off x="3171825" y="3114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u</a:t>
            </a:r>
          </a:p>
        </p:txBody>
      </p:sp>
      <p:sp>
        <p:nvSpPr>
          <p:cNvPr id="22563" name="Text Box 35"/>
          <p:cNvSpPr txBox="1">
            <a:spLocks noChangeArrowheads="1"/>
          </p:cNvSpPr>
          <p:nvPr/>
        </p:nvSpPr>
        <p:spPr bwMode="auto">
          <a:xfrm>
            <a:off x="4448175" y="3124200"/>
            <a:ext cx="3413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2383139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727" grpId="0"/>
      <p:bldP spid="797729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26979" name="Text Box 4"/>
          <p:cNvSpPr txBox="1">
            <a:spLocks noChangeArrowheads="1"/>
          </p:cNvSpPr>
          <p:nvPr/>
        </p:nvSpPr>
        <p:spPr bwMode="auto">
          <a:xfrm>
            <a:off x="39624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26980" name="Group 5"/>
          <p:cNvGrpSpPr>
            <a:grpSpLocks/>
          </p:cNvGrpSpPr>
          <p:nvPr/>
        </p:nvGrpSpPr>
        <p:grpSpPr bwMode="auto">
          <a:xfrm>
            <a:off x="3321050" y="2133600"/>
            <a:ext cx="3100388" cy="2057400"/>
            <a:chOff x="3172" y="1344"/>
            <a:chExt cx="1953" cy="1296"/>
          </a:xfrm>
        </p:grpSpPr>
        <p:sp>
          <p:nvSpPr>
            <p:cNvPr id="126996" name="Oval 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6997" name="Oval 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6998" name="Freeform 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6999" name="Freeform 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7000" name="Text Box 1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7001" name="Text Box 1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7002" name="Text Box 1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11/75</a:t>
              </a:r>
            </a:p>
          </p:txBody>
        </p:sp>
        <p:sp>
          <p:nvSpPr>
            <p:cNvPr id="127003" name="Text Box 1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7004" name="Text Box 1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26981" name="Group 15"/>
          <p:cNvGrpSpPr>
            <a:grpSpLocks/>
          </p:cNvGrpSpPr>
          <p:nvPr/>
        </p:nvGrpSpPr>
        <p:grpSpPr bwMode="auto">
          <a:xfrm>
            <a:off x="3100388" y="4556125"/>
            <a:ext cx="3414712" cy="1417638"/>
            <a:chOff x="3033" y="2870"/>
            <a:chExt cx="2151" cy="893"/>
          </a:xfrm>
        </p:grpSpPr>
        <p:sp>
          <p:nvSpPr>
            <p:cNvPr id="126989" name="Oval 1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6990" name="Oval 1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6991" name="Freeform 1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6992" name="Freeform 1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6993" name="Text Box 2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6994" name="Text Box 2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6995" name="Text Box 2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126982" name="Group 23"/>
          <p:cNvGrpSpPr>
            <a:grpSpLocks/>
          </p:cNvGrpSpPr>
          <p:nvPr/>
        </p:nvGrpSpPr>
        <p:grpSpPr bwMode="auto">
          <a:xfrm>
            <a:off x="2270125" y="5453063"/>
            <a:ext cx="4854575" cy="549275"/>
            <a:chOff x="2510" y="3435"/>
            <a:chExt cx="3058" cy="346"/>
          </a:xfrm>
        </p:grpSpPr>
        <p:sp>
          <p:nvSpPr>
            <p:cNvPr id="126987" name="Freeform 2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6988" name="Text Box 25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10</a:t>
              </a:r>
            </a:p>
          </p:txBody>
        </p:sp>
      </p:grpSp>
      <p:sp>
        <p:nvSpPr>
          <p:cNvPr id="126983" name="Text Box 40"/>
          <p:cNvSpPr txBox="1">
            <a:spLocks noChangeArrowheads="1"/>
          </p:cNvSpPr>
          <p:nvPr/>
        </p:nvSpPr>
        <p:spPr bwMode="auto">
          <a:xfrm>
            <a:off x="4381500" y="5953125"/>
            <a:ext cx="565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</a:t>
            </a:r>
          </a:p>
        </p:txBody>
      </p:sp>
      <p:sp>
        <p:nvSpPr>
          <p:cNvPr id="126984" name="Text Box 41"/>
          <p:cNvSpPr txBox="1">
            <a:spLocks noChangeArrowheads="1"/>
          </p:cNvSpPr>
          <p:nvPr/>
        </p:nvSpPr>
        <p:spPr bwMode="auto">
          <a:xfrm>
            <a:off x="4816475" y="5927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825386" name="Text Box 42"/>
          <p:cNvSpPr txBox="1">
            <a:spLocks noChangeArrowheads="1"/>
          </p:cNvSpPr>
          <p:nvPr/>
        </p:nvSpPr>
        <p:spPr bwMode="auto">
          <a:xfrm>
            <a:off x="838200" y="358140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Capacity of 10 not met</a:t>
            </a:r>
          </a:p>
        </p:txBody>
      </p:sp>
      <p:pic>
        <p:nvPicPr>
          <p:cNvPr id="126986" name="Picture 54" descr="03-3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838200"/>
            <a:ext cx="3963988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25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81" descr="03-3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762000"/>
            <a:ext cx="3963988" cy="134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28004" name="Text Box 24"/>
          <p:cNvSpPr txBox="1">
            <a:spLocks noChangeArrowheads="1"/>
          </p:cNvSpPr>
          <p:nvPr/>
        </p:nvSpPr>
        <p:spPr bwMode="auto">
          <a:xfrm>
            <a:off x="38862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28005" name="Group 25"/>
          <p:cNvGrpSpPr>
            <a:grpSpLocks/>
          </p:cNvGrpSpPr>
          <p:nvPr/>
        </p:nvGrpSpPr>
        <p:grpSpPr bwMode="auto">
          <a:xfrm>
            <a:off x="3244850" y="2133600"/>
            <a:ext cx="3100388" cy="2057400"/>
            <a:chOff x="3172" y="1344"/>
            <a:chExt cx="1953" cy="1296"/>
          </a:xfrm>
        </p:grpSpPr>
        <p:sp>
          <p:nvSpPr>
            <p:cNvPr id="128023" name="Oval 2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8024" name="Oval 2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8025" name="Freeform 2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26" name="Freeform 2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27" name="Text Box 3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8028" name="Text Box 3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8029" name="Text Box 3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28030" name="Text Box 3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8031" name="Text Box 3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28006" name="Group 35"/>
          <p:cNvGrpSpPr>
            <a:grpSpLocks/>
          </p:cNvGrpSpPr>
          <p:nvPr/>
        </p:nvGrpSpPr>
        <p:grpSpPr bwMode="auto">
          <a:xfrm>
            <a:off x="3024188" y="4556125"/>
            <a:ext cx="3414712" cy="1417638"/>
            <a:chOff x="3033" y="2870"/>
            <a:chExt cx="2151" cy="893"/>
          </a:xfrm>
        </p:grpSpPr>
        <p:sp>
          <p:nvSpPr>
            <p:cNvPr id="128016" name="Oval 3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8017" name="Oval 3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8018" name="Freeform 3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19" name="Freeform 3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20" name="Text Box 4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8021" name="Text Box 4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8022" name="Text Box 4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43"/>
          <p:cNvGrpSpPr>
            <a:grpSpLocks/>
          </p:cNvGrpSpPr>
          <p:nvPr/>
        </p:nvGrpSpPr>
        <p:grpSpPr bwMode="auto">
          <a:xfrm>
            <a:off x="2193925" y="5453063"/>
            <a:ext cx="4854575" cy="549275"/>
            <a:chOff x="2510" y="3435"/>
            <a:chExt cx="3058" cy="346"/>
          </a:xfrm>
        </p:grpSpPr>
        <p:sp>
          <p:nvSpPr>
            <p:cNvPr id="128014" name="Freeform 4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15" name="Text Box 45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21</a:t>
              </a:r>
            </a:p>
          </p:txBody>
        </p:sp>
      </p:grpSp>
      <p:sp>
        <p:nvSpPr>
          <p:cNvPr id="128008" name="Text Box 63"/>
          <p:cNvSpPr txBox="1">
            <a:spLocks noChangeArrowheads="1"/>
          </p:cNvSpPr>
          <p:nvPr/>
        </p:nvSpPr>
        <p:spPr bwMode="auto">
          <a:xfrm>
            <a:off x="4305300" y="5953125"/>
            <a:ext cx="565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</a:t>
            </a:r>
          </a:p>
        </p:txBody>
      </p:sp>
      <p:sp>
        <p:nvSpPr>
          <p:cNvPr id="128009" name="Text Box 64"/>
          <p:cNvSpPr txBox="1">
            <a:spLocks noChangeArrowheads="1"/>
          </p:cNvSpPr>
          <p:nvPr/>
        </p:nvSpPr>
        <p:spPr bwMode="auto">
          <a:xfrm>
            <a:off x="4740275" y="5927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819265" name="Text Box 65"/>
          <p:cNvSpPr txBox="1">
            <a:spLocks noChangeArrowheads="1"/>
          </p:cNvSpPr>
          <p:nvPr/>
        </p:nvSpPr>
        <p:spPr bwMode="auto">
          <a:xfrm>
            <a:off x="762000" y="358140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Capacity of 10 exceeded</a:t>
            </a:r>
          </a:p>
        </p:txBody>
      </p:sp>
      <p:grpSp>
        <p:nvGrpSpPr>
          <p:cNvPr id="5" name="Group 78"/>
          <p:cNvGrpSpPr>
            <a:grpSpLocks/>
          </p:cNvGrpSpPr>
          <p:nvPr/>
        </p:nvGrpSpPr>
        <p:grpSpPr bwMode="auto">
          <a:xfrm>
            <a:off x="3905250" y="3505200"/>
            <a:ext cx="781050" cy="685800"/>
            <a:chOff x="3588" y="2208"/>
            <a:chExt cx="492" cy="432"/>
          </a:xfrm>
        </p:grpSpPr>
        <p:sp>
          <p:nvSpPr>
            <p:cNvPr id="128012" name="Line 79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8013" name="Text Box 80"/>
            <p:cNvSpPr txBox="1">
              <a:spLocks noChangeArrowheads="1"/>
            </p:cNvSpPr>
            <p:nvPr/>
          </p:nvSpPr>
          <p:spPr bwMode="auto">
            <a:xfrm>
              <a:off x="3588" y="2208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19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6" name="Picture 49" descr="03-3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685800"/>
            <a:ext cx="3941763" cy="1339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29028" name="Text Box 4"/>
          <p:cNvSpPr txBox="1">
            <a:spLocks noChangeArrowheads="1"/>
          </p:cNvSpPr>
          <p:nvPr/>
        </p:nvSpPr>
        <p:spPr bwMode="auto">
          <a:xfrm>
            <a:off x="38862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29029" name="Group 5"/>
          <p:cNvGrpSpPr>
            <a:grpSpLocks/>
          </p:cNvGrpSpPr>
          <p:nvPr/>
        </p:nvGrpSpPr>
        <p:grpSpPr bwMode="auto">
          <a:xfrm>
            <a:off x="3244850" y="2133600"/>
            <a:ext cx="3100388" cy="2057400"/>
            <a:chOff x="3172" y="1344"/>
            <a:chExt cx="1953" cy="1296"/>
          </a:xfrm>
        </p:grpSpPr>
        <p:sp>
          <p:nvSpPr>
            <p:cNvPr id="129053" name="Oval 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9054" name="Oval 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9055" name="Freeform 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56" name="Freeform 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57" name="Text Box 1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9058" name="Text Box 1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9059" name="Text Box 1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29060" name="Text Box 1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29061" name="Text Box 1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29030" name="Group 15"/>
          <p:cNvGrpSpPr>
            <a:grpSpLocks/>
          </p:cNvGrpSpPr>
          <p:nvPr/>
        </p:nvGrpSpPr>
        <p:grpSpPr bwMode="auto">
          <a:xfrm>
            <a:off x="3024188" y="4556125"/>
            <a:ext cx="3414712" cy="1417638"/>
            <a:chOff x="3033" y="2870"/>
            <a:chExt cx="2151" cy="893"/>
          </a:xfrm>
        </p:grpSpPr>
        <p:sp>
          <p:nvSpPr>
            <p:cNvPr id="129046" name="Oval 1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9047" name="Oval 1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29048" name="Freeform 1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49" name="Freeform 1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50" name="Text Box 2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29051" name="Text Box 2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29052" name="Text Box 2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129031" name="Group 23"/>
          <p:cNvGrpSpPr>
            <a:grpSpLocks/>
          </p:cNvGrpSpPr>
          <p:nvPr/>
        </p:nvGrpSpPr>
        <p:grpSpPr bwMode="auto">
          <a:xfrm>
            <a:off x="2193925" y="5453063"/>
            <a:ext cx="4854575" cy="549275"/>
            <a:chOff x="2510" y="3435"/>
            <a:chExt cx="3058" cy="346"/>
          </a:xfrm>
        </p:grpSpPr>
        <p:sp>
          <p:nvSpPr>
            <p:cNvPr id="129044" name="Freeform 2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45" name="Text Box 25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21</a:t>
              </a:r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2900363" y="2514600"/>
            <a:ext cx="1785937" cy="685800"/>
            <a:chOff x="2955" y="1584"/>
            <a:chExt cx="1125" cy="432"/>
          </a:xfrm>
        </p:grpSpPr>
        <p:sp>
          <p:nvSpPr>
            <p:cNvPr id="129042" name="Line 27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29043" name="Text Box 28"/>
            <p:cNvSpPr txBox="1">
              <a:spLocks noChangeArrowheads="1"/>
            </p:cNvSpPr>
            <p:nvPr/>
          </p:nvSpPr>
          <p:spPr bwMode="auto">
            <a:xfrm>
              <a:off x="2955" y="1584"/>
              <a:ext cx="93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21-21=0</a:t>
              </a:r>
            </a:p>
          </p:txBody>
        </p:sp>
      </p:grpSp>
      <p:sp>
        <p:nvSpPr>
          <p:cNvPr id="129033" name="Text Box 29"/>
          <p:cNvSpPr txBox="1">
            <a:spLocks noChangeArrowheads="1"/>
          </p:cNvSpPr>
          <p:nvPr/>
        </p:nvSpPr>
        <p:spPr bwMode="auto">
          <a:xfrm>
            <a:off x="4305300" y="5953125"/>
            <a:ext cx="565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</a:t>
            </a:r>
          </a:p>
        </p:txBody>
      </p:sp>
      <p:sp>
        <p:nvSpPr>
          <p:cNvPr id="129034" name="Text Box 30"/>
          <p:cNvSpPr txBox="1">
            <a:spLocks noChangeArrowheads="1"/>
          </p:cNvSpPr>
          <p:nvPr/>
        </p:nvSpPr>
        <p:spPr bwMode="auto">
          <a:xfrm>
            <a:off x="4740275" y="5927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826400" name="Text Box 32"/>
          <p:cNvSpPr txBox="1">
            <a:spLocks noChangeArrowheads="1"/>
          </p:cNvSpPr>
          <p:nvPr/>
        </p:nvSpPr>
        <p:spPr bwMode="auto">
          <a:xfrm>
            <a:off x="762000" y="347345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Capacity of 10 not met</a:t>
            </a: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963988" y="1109663"/>
            <a:ext cx="2619375" cy="549275"/>
            <a:chOff x="3558" y="987"/>
            <a:chExt cx="1650" cy="346"/>
          </a:xfrm>
        </p:grpSpPr>
        <p:sp>
          <p:nvSpPr>
            <p:cNvPr id="129040" name="Text Box 39"/>
            <p:cNvSpPr txBox="1">
              <a:spLocks noChangeArrowheads="1"/>
            </p:cNvSpPr>
            <p:nvPr/>
          </p:nvSpPr>
          <p:spPr bwMode="auto">
            <a:xfrm>
              <a:off x="3904" y="987"/>
              <a:ext cx="130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 21</a:t>
              </a:r>
            </a:p>
          </p:txBody>
        </p:sp>
        <p:sp>
          <p:nvSpPr>
            <p:cNvPr id="129041" name="Line 40"/>
            <p:cNvSpPr>
              <a:spLocks noChangeShapeType="1"/>
            </p:cNvSpPr>
            <p:nvPr/>
          </p:nvSpPr>
          <p:spPr bwMode="auto">
            <a:xfrm>
              <a:off x="355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7" name="Group 41"/>
          <p:cNvGrpSpPr>
            <a:grpSpLocks/>
          </p:cNvGrpSpPr>
          <p:nvPr/>
        </p:nvGrpSpPr>
        <p:grpSpPr bwMode="auto">
          <a:xfrm>
            <a:off x="3959225" y="685800"/>
            <a:ext cx="2651125" cy="549275"/>
            <a:chOff x="2709" y="720"/>
            <a:chExt cx="1670" cy="346"/>
          </a:xfrm>
        </p:grpSpPr>
        <p:sp>
          <p:nvSpPr>
            <p:cNvPr id="129038" name="Text Box 42"/>
            <p:cNvSpPr txBox="1">
              <a:spLocks noChangeArrowheads="1"/>
            </p:cNvSpPr>
            <p:nvPr/>
          </p:nvSpPr>
          <p:spPr bwMode="auto">
            <a:xfrm>
              <a:off x="3055" y="720"/>
              <a:ext cx="132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-21</a:t>
              </a:r>
            </a:p>
          </p:txBody>
        </p:sp>
        <p:sp>
          <p:nvSpPr>
            <p:cNvPr id="129039" name="Line 43"/>
            <p:cNvSpPr>
              <a:spLocks noChangeShapeType="1"/>
            </p:cNvSpPr>
            <p:nvPr/>
          </p:nvSpPr>
          <p:spPr bwMode="auto">
            <a:xfrm>
              <a:off x="2709" y="925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26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6400" grpId="0" autoUpdateAnimBg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Picture 80" descr="03-3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838200"/>
            <a:ext cx="3959225" cy="112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30052" name="Text Box 24"/>
          <p:cNvSpPr txBox="1">
            <a:spLocks noChangeArrowheads="1"/>
          </p:cNvSpPr>
          <p:nvPr/>
        </p:nvSpPr>
        <p:spPr bwMode="auto">
          <a:xfrm>
            <a:off x="38862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grpSp>
        <p:nvGrpSpPr>
          <p:cNvPr id="130053" name="Group 25"/>
          <p:cNvGrpSpPr>
            <a:grpSpLocks/>
          </p:cNvGrpSpPr>
          <p:nvPr/>
        </p:nvGrpSpPr>
        <p:grpSpPr bwMode="auto">
          <a:xfrm>
            <a:off x="3244850" y="2133600"/>
            <a:ext cx="3100388" cy="2057400"/>
            <a:chOff x="3172" y="1344"/>
            <a:chExt cx="1953" cy="1296"/>
          </a:xfrm>
        </p:grpSpPr>
        <p:sp>
          <p:nvSpPr>
            <p:cNvPr id="130079" name="Oval 26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0080" name="Oval 27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0081" name="Freeform 28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82" name="Freeform 29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83" name="Text Box 30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0084" name="Text Box 31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0085" name="Text Box 32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30086" name="Text Box 33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0087" name="Text Box 34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30054" name="Group 35"/>
          <p:cNvGrpSpPr>
            <a:grpSpLocks/>
          </p:cNvGrpSpPr>
          <p:nvPr/>
        </p:nvGrpSpPr>
        <p:grpSpPr bwMode="auto">
          <a:xfrm>
            <a:off x="3024188" y="4556125"/>
            <a:ext cx="3414712" cy="1417638"/>
            <a:chOff x="3033" y="2870"/>
            <a:chExt cx="2151" cy="893"/>
          </a:xfrm>
        </p:grpSpPr>
        <p:sp>
          <p:nvSpPr>
            <p:cNvPr id="130072" name="Oval 36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0073" name="Oval 37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0074" name="Freeform 38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75" name="Freeform 39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76" name="Text Box 40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0077" name="Text Box 41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0078" name="Text Box 42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43"/>
          <p:cNvGrpSpPr>
            <a:grpSpLocks/>
          </p:cNvGrpSpPr>
          <p:nvPr/>
        </p:nvGrpSpPr>
        <p:grpSpPr bwMode="auto">
          <a:xfrm>
            <a:off x="1897063" y="5453063"/>
            <a:ext cx="5151437" cy="549275"/>
            <a:chOff x="2323" y="3435"/>
            <a:chExt cx="3245" cy="346"/>
          </a:xfrm>
        </p:grpSpPr>
        <p:sp>
          <p:nvSpPr>
            <p:cNvPr id="130070" name="Freeform 44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71" name="Text Box 45"/>
            <p:cNvSpPr txBox="1">
              <a:spLocks noChangeArrowheads="1"/>
            </p:cNvSpPr>
            <p:nvPr/>
          </p:nvSpPr>
          <p:spPr bwMode="auto">
            <a:xfrm>
              <a:off x="2323" y="3435"/>
              <a:ext cx="73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21+10</a:t>
              </a:r>
            </a:p>
          </p:txBody>
        </p:sp>
      </p:grpSp>
      <p:grpSp>
        <p:nvGrpSpPr>
          <p:cNvPr id="5" name="Group 46"/>
          <p:cNvGrpSpPr>
            <a:grpSpLocks/>
          </p:cNvGrpSpPr>
          <p:nvPr/>
        </p:nvGrpSpPr>
        <p:grpSpPr bwMode="auto">
          <a:xfrm>
            <a:off x="2900363" y="2514600"/>
            <a:ext cx="1785937" cy="685800"/>
            <a:chOff x="2955" y="1584"/>
            <a:chExt cx="1125" cy="432"/>
          </a:xfrm>
        </p:grpSpPr>
        <p:sp>
          <p:nvSpPr>
            <p:cNvPr id="130068" name="Line 47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69" name="Text Box 48"/>
            <p:cNvSpPr txBox="1">
              <a:spLocks noChangeArrowheads="1"/>
            </p:cNvSpPr>
            <p:nvPr/>
          </p:nvSpPr>
          <p:spPr bwMode="auto">
            <a:xfrm>
              <a:off x="2955" y="1584"/>
              <a:ext cx="93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21-21=0</a:t>
              </a:r>
            </a:p>
          </p:txBody>
        </p:sp>
      </p:grpSp>
      <p:grpSp>
        <p:nvGrpSpPr>
          <p:cNvPr id="6" name="Group 60"/>
          <p:cNvGrpSpPr>
            <a:grpSpLocks/>
          </p:cNvGrpSpPr>
          <p:nvPr/>
        </p:nvGrpSpPr>
        <p:grpSpPr bwMode="auto">
          <a:xfrm>
            <a:off x="3810000" y="3505200"/>
            <a:ext cx="781050" cy="685800"/>
            <a:chOff x="3588" y="2208"/>
            <a:chExt cx="492" cy="432"/>
          </a:xfrm>
        </p:grpSpPr>
        <p:sp>
          <p:nvSpPr>
            <p:cNvPr id="130066" name="Line 61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0067" name="Text Box 62"/>
            <p:cNvSpPr txBox="1">
              <a:spLocks noChangeArrowheads="1"/>
            </p:cNvSpPr>
            <p:nvPr/>
          </p:nvSpPr>
          <p:spPr bwMode="auto">
            <a:xfrm>
              <a:off x="3588" y="2208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</p:grpSp>
      <p:grpSp>
        <p:nvGrpSpPr>
          <p:cNvPr id="130058" name="Group 67"/>
          <p:cNvGrpSpPr>
            <a:grpSpLocks/>
          </p:cNvGrpSpPr>
          <p:nvPr/>
        </p:nvGrpSpPr>
        <p:grpSpPr bwMode="auto">
          <a:xfrm>
            <a:off x="4305300" y="5927725"/>
            <a:ext cx="788988" cy="574675"/>
            <a:chOff x="3840" y="3734"/>
            <a:chExt cx="497" cy="362"/>
          </a:xfrm>
        </p:grpSpPr>
        <p:sp>
          <p:nvSpPr>
            <p:cNvPr id="130064" name="Text Box 63"/>
            <p:cNvSpPr txBox="1">
              <a:spLocks noChangeArrowheads="1"/>
            </p:cNvSpPr>
            <p:nvPr/>
          </p:nvSpPr>
          <p:spPr bwMode="auto">
            <a:xfrm>
              <a:off x="3840" y="3750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  <p:sp>
          <p:nvSpPr>
            <p:cNvPr id="130065" name="Text Box 64"/>
            <p:cNvSpPr txBox="1">
              <a:spLocks noChangeArrowheads="1"/>
            </p:cNvSpPr>
            <p:nvPr/>
          </p:nvSpPr>
          <p:spPr bwMode="auto">
            <a:xfrm>
              <a:off x="4114" y="3734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?</a:t>
              </a:r>
            </a:p>
          </p:txBody>
        </p:sp>
      </p:grpSp>
      <p:sp>
        <p:nvSpPr>
          <p:cNvPr id="821316" name="Text Box 68"/>
          <p:cNvSpPr txBox="1">
            <a:spLocks noChangeArrowheads="1"/>
          </p:cNvSpPr>
          <p:nvPr/>
        </p:nvSpPr>
        <p:spPr bwMode="auto">
          <a:xfrm>
            <a:off x="3810000" y="6308725"/>
            <a:ext cx="17557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21+10=31</a:t>
            </a:r>
          </a:p>
        </p:txBody>
      </p:sp>
      <p:sp>
        <p:nvSpPr>
          <p:cNvPr id="821317" name="Text Box 69"/>
          <p:cNvSpPr txBox="1">
            <a:spLocks noChangeArrowheads="1"/>
          </p:cNvSpPr>
          <p:nvPr/>
        </p:nvSpPr>
        <p:spPr bwMode="auto">
          <a:xfrm>
            <a:off x="685800" y="3581400"/>
            <a:ext cx="2209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Capacity of 10 met</a:t>
            </a:r>
          </a:p>
        </p:txBody>
      </p:sp>
      <p:grpSp>
        <p:nvGrpSpPr>
          <p:cNvPr id="8" name="Group 75"/>
          <p:cNvGrpSpPr>
            <a:grpSpLocks/>
          </p:cNvGrpSpPr>
          <p:nvPr/>
        </p:nvGrpSpPr>
        <p:grpSpPr bwMode="auto">
          <a:xfrm>
            <a:off x="3963988" y="685800"/>
            <a:ext cx="2620962" cy="1006475"/>
            <a:chOff x="2497" y="432"/>
            <a:chExt cx="1651" cy="634"/>
          </a:xfrm>
        </p:grpSpPr>
        <p:sp>
          <p:nvSpPr>
            <p:cNvPr id="130062" name="Text Box 73"/>
            <p:cNvSpPr txBox="1">
              <a:spLocks noChangeArrowheads="1"/>
            </p:cNvSpPr>
            <p:nvPr/>
          </p:nvSpPr>
          <p:spPr bwMode="auto">
            <a:xfrm>
              <a:off x="2544" y="432"/>
              <a:ext cx="1604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     Walking  21</a:t>
              </a:r>
              <a:br>
                <a:rPr lang="en-US" altLang="en-US" sz="3000">
                  <a:solidFill>
                    <a:schemeClr val="hlink"/>
                  </a:solidFill>
                </a:rPr>
              </a:br>
              <a:r>
                <a:rPr lang="en-US" altLang="en-US" sz="3000">
                  <a:solidFill>
                    <a:schemeClr val="hlink"/>
                  </a:solidFill>
                </a:rPr>
                <a:t> and another 10</a:t>
              </a:r>
            </a:p>
          </p:txBody>
        </p:sp>
        <p:sp>
          <p:nvSpPr>
            <p:cNvPr id="130063" name="Line 74"/>
            <p:cNvSpPr>
              <a:spLocks noChangeShapeType="1"/>
            </p:cNvSpPr>
            <p:nvPr/>
          </p:nvSpPr>
          <p:spPr bwMode="auto">
            <a:xfrm>
              <a:off x="2497" y="637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21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21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21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1316" grpId="0" autoUpdateAnimBg="0"/>
      <p:bldP spid="821317" grpId="0" autoUpdateAnimBg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Picture 61" descr="03-3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762000"/>
            <a:ext cx="3963988" cy="134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31076" name="Text Box 24"/>
          <p:cNvSpPr txBox="1">
            <a:spLocks noChangeArrowheads="1"/>
          </p:cNvSpPr>
          <p:nvPr/>
        </p:nvSpPr>
        <p:spPr bwMode="auto">
          <a:xfrm>
            <a:off x="3962400" y="4954588"/>
            <a:ext cx="1668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75-21=54</a:t>
            </a:r>
          </a:p>
        </p:txBody>
      </p:sp>
      <p:sp>
        <p:nvSpPr>
          <p:cNvPr id="131077" name="Text Box 25"/>
          <p:cNvSpPr txBox="1">
            <a:spLocks noChangeArrowheads="1"/>
          </p:cNvSpPr>
          <p:nvPr/>
        </p:nvSpPr>
        <p:spPr bwMode="auto">
          <a:xfrm>
            <a:off x="3894138" y="5927725"/>
            <a:ext cx="17557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21+10=31</a:t>
            </a:r>
          </a:p>
        </p:txBody>
      </p:sp>
      <p:grpSp>
        <p:nvGrpSpPr>
          <p:cNvPr id="131078" name="Group 26"/>
          <p:cNvGrpSpPr>
            <a:grpSpLocks/>
          </p:cNvGrpSpPr>
          <p:nvPr/>
        </p:nvGrpSpPr>
        <p:grpSpPr bwMode="auto">
          <a:xfrm>
            <a:off x="3321050" y="2133600"/>
            <a:ext cx="3100388" cy="2057400"/>
            <a:chOff x="3172" y="1344"/>
            <a:chExt cx="1953" cy="1296"/>
          </a:xfrm>
        </p:grpSpPr>
        <p:sp>
          <p:nvSpPr>
            <p:cNvPr id="131102" name="Oval 27"/>
            <p:cNvSpPr>
              <a:spLocks noChangeArrowheads="1"/>
            </p:cNvSpPr>
            <p:nvPr/>
          </p:nvSpPr>
          <p:spPr bwMode="auto">
            <a:xfrm>
              <a:off x="336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1103" name="Oval 28"/>
            <p:cNvSpPr>
              <a:spLocks noChangeArrowheads="1"/>
            </p:cNvSpPr>
            <p:nvPr/>
          </p:nvSpPr>
          <p:spPr bwMode="auto">
            <a:xfrm>
              <a:off x="4800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1104" name="Freeform 29"/>
            <p:cNvSpPr>
              <a:spLocks/>
            </p:cNvSpPr>
            <p:nvPr/>
          </p:nvSpPr>
          <p:spPr bwMode="auto">
            <a:xfrm>
              <a:off x="3408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105" name="Freeform 30"/>
            <p:cNvSpPr>
              <a:spLocks/>
            </p:cNvSpPr>
            <p:nvPr/>
          </p:nvSpPr>
          <p:spPr bwMode="auto">
            <a:xfrm flipH="1" flipV="1">
              <a:off x="3456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106" name="Text Box 31"/>
            <p:cNvSpPr txBox="1">
              <a:spLocks noChangeArrowheads="1"/>
            </p:cNvSpPr>
            <p:nvPr/>
          </p:nvSpPr>
          <p:spPr bwMode="auto">
            <a:xfrm>
              <a:off x="3172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1107" name="Text Box 32"/>
            <p:cNvSpPr txBox="1">
              <a:spLocks noChangeArrowheads="1"/>
            </p:cNvSpPr>
            <p:nvPr/>
          </p:nvSpPr>
          <p:spPr bwMode="auto">
            <a:xfrm>
              <a:off x="4902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1108" name="Text Box 33"/>
            <p:cNvSpPr txBox="1">
              <a:spLocks noChangeArrowheads="1"/>
            </p:cNvSpPr>
            <p:nvPr/>
          </p:nvSpPr>
          <p:spPr bwMode="auto">
            <a:xfrm>
              <a:off x="3765" y="1681"/>
              <a:ext cx="6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21/75</a:t>
              </a:r>
            </a:p>
          </p:txBody>
        </p:sp>
        <p:sp>
          <p:nvSpPr>
            <p:cNvPr id="131109" name="Text Box 34"/>
            <p:cNvSpPr txBox="1">
              <a:spLocks noChangeArrowheads="1"/>
            </p:cNvSpPr>
            <p:nvPr/>
          </p:nvSpPr>
          <p:spPr bwMode="auto">
            <a:xfrm>
              <a:off x="3809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1110" name="Text Box 35"/>
            <p:cNvSpPr txBox="1">
              <a:spLocks noChangeArrowheads="1"/>
            </p:cNvSpPr>
            <p:nvPr/>
          </p:nvSpPr>
          <p:spPr bwMode="auto">
            <a:xfrm>
              <a:off x="3360" y="1344"/>
              <a:ext cx="12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</p:grpSp>
      <p:grpSp>
        <p:nvGrpSpPr>
          <p:cNvPr id="131079" name="Group 36"/>
          <p:cNvGrpSpPr>
            <a:grpSpLocks/>
          </p:cNvGrpSpPr>
          <p:nvPr/>
        </p:nvGrpSpPr>
        <p:grpSpPr bwMode="auto">
          <a:xfrm>
            <a:off x="3100388" y="4556125"/>
            <a:ext cx="3414712" cy="1417638"/>
            <a:chOff x="3033" y="2870"/>
            <a:chExt cx="2151" cy="893"/>
          </a:xfrm>
        </p:grpSpPr>
        <p:sp>
          <p:nvSpPr>
            <p:cNvPr id="131095" name="Oval 37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1096" name="Oval 38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1097" name="Freeform 39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8" name="Freeform 40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9" name="Text Box 41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1100" name="Text Box 42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1101" name="Text Box 43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" name="Group 44"/>
          <p:cNvGrpSpPr>
            <a:grpSpLocks/>
          </p:cNvGrpSpPr>
          <p:nvPr/>
        </p:nvGrpSpPr>
        <p:grpSpPr bwMode="auto">
          <a:xfrm>
            <a:off x="2270125" y="5453063"/>
            <a:ext cx="4854575" cy="549275"/>
            <a:chOff x="2510" y="3435"/>
            <a:chExt cx="3058" cy="346"/>
          </a:xfrm>
        </p:grpSpPr>
        <p:sp>
          <p:nvSpPr>
            <p:cNvPr id="131093" name="Freeform 45"/>
            <p:cNvSpPr>
              <a:spLocks/>
            </p:cNvSpPr>
            <p:nvPr/>
          </p:nvSpPr>
          <p:spPr bwMode="auto">
            <a:xfrm>
              <a:off x="2680" y="3496"/>
              <a:ext cx="2888" cy="260"/>
            </a:xfrm>
            <a:custGeom>
              <a:avLst/>
              <a:gdLst>
                <a:gd name="T0" fmla="*/ 0 w 2888"/>
                <a:gd name="T1" fmla="*/ 0 h 260"/>
                <a:gd name="T2" fmla="*/ 712 w 2888"/>
                <a:gd name="T3" fmla="*/ 128 h 260"/>
                <a:gd name="T4" fmla="*/ 1504 w 2888"/>
                <a:gd name="T5" fmla="*/ 256 h 260"/>
                <a:gd name="T6" fmla="*/ 2160 w 2888"/>
                <a:gd name="T7" fmla="*/ 104 h 260"/>
                <a:gd name="T8" fmla="*/ 2888 w 2888"/>
                <a:gd name="T9" fmla="*/ 24 h 2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60"/>
                <a:gd name="T17" fmla="*/ 2888 w 2888"/>
                <a:gd name="T18" fmla="*/ 260 h 2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60">
                  <a:moveTo>
                    <a:pt x="0" y="0"/>
                  </a:moveTo>
                  <a:cubicBezTo>
                    <a:pt x="119" y="23"/>
                    <a:pt x="461" y="85"/>
                    <a:pt x="712" y="128"/>
                  </a:cubicBezTo>
                  <a:cubicBezTo>
                    <a:pt x="963" y="171"/>
                    <a:pt x="1263" y="260"/>
                    <a:pt x="1504" y="256"/>
                  </a:cubicBezTo>
                  <a:cubicBezTo>
                    <a:pt x="1745" y="252"/>
                    <a:pt x="1929" y="143"/>
                    <a:pt x="2160" y="104"/>
                  </a:cubicBezTo>
                  <a:cubicBezTo>
                    <a:pt x="2391" y="65"/>
                    <a:pt x="2736" y="41"/>
                    <a:pt x="2888" y="24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4" name="Text Box 46"/>
            <p:cNvSpPr txBox="1">
              <a:spLocks noChangeArrowheads="1"/>
            </p:cNvSpPr>
            <p:nvPr/>
          </p:nvSpPr>
          <p:spPr bwMode="auto">
            <a:xfrm>
              <a:off x="2510" y="3435"/>
              <a:ext cx="3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25</a:t>
              </a:r>
            </a:p>
          </p:txBody>
        </p:sp>
      </p:grpSp>
      <p:grpSp>
        <p:nvGrpSpPr>
          <p:cNvPr id="5" name="Group 47"/>
          <p:cNvGrpSpPr>
            <a:grpSpLocks/>
          </p:cNvGrpSpPr>
          <p:nvPr/>
        </p:nvGrpSpPr>
        <p:grpSpPr bwMode="auto">
          <a:xfrm>
            <a:off x="2913063" y="2514600"/>
            <a:ext cx="1849437" cy="685800"/>
            <a:chOff x="2915" y="1584"/>
            <a:chExt cx="1165" cy="432"/>
          </a:xfrm>
        </p:grpSpPr>
        <p:sp>
          <p:nvSpPr>
            <p:cNvPr id="131091" name="Line 48"/>
            <p:cNvSpPr>
              <a:spLocks noChangeShapeType="1"/>
            </p:cNvSpPr>
            <p:nvPr/>
          </p:nvSpPr>
          <p:spPr bwMode="auto">
            <a:xfrm flipV="1">
              <a:off x="3792" y="1728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2" name="Text Box 49"/>
            <p:cNvSpPr txBox="1">
              <a:spLocks noChangeArrowheads="1"/>
            </p:cNvSpPr>
            <p:nvPr/>
          </p:nvSpPr>
          <p:spPr bwMode="auto">
            <a:xfrm>
              <a:off x="2915" y="1584"/>
              <a:ext cx="101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21-25=-4</a:t>
              </a:r>
            </a:p>
          </p:txBody>
        </p:sp>
      </p:grpSp>
      <p:grpSp>
        <p:nvGrpSpPr>
          <p:cNvPr id="6" name="Group 53"/>
          <p:cNvGrpSpPr>
            <a:grpSpLocks/>
          </p:cNvGrpSpPr>
          <p:nvPr/>
        </p:nvGrpSpPr>
        <p:grpSpPr bwMode="auto">
          <a:xfrm>
            <a:off x="4076700" y="3505200"/>
            <a:ext cx="685800" cy="685800"/>
            <a:chOff x="3648" y="2208"/>
            <a:chExt cx="432" cy="432"/>
          </a:xfrm>
        </p:grpSpPr>
        <p:sp>
          <p:nvSpPr>
            <p:cNvPr id="131089" name="Line 54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90" name="Text Box 55"/>
            <p:cNvSpPr txBox="1">
              <a:spLocks noChangeArrowheads="1"/>
            </p:cNvSpPr>
            <p:nvPr/>
          </p:nvSpPr>
          <p:spPr bwMode="auto">
            <a:xfrm>
              <a:off x="3648" y="220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4</a:t>
              </a:r>
            </a:p>
          </p:txBody>
        </p:sp>
      </p:grpSp>
      <p:grpSp>
        <p:nvGrpSpPr>
          <p:cNvPr id="7" name="Group 56"/>
          <p:cNvGrpSpPr>
            <a:grpSpLocks/>
          </p:cNvGrpSpPr>
          <p:nvPr/>
        </p:nvGrpSpPr>
        <p:grpSpPr bwMode="auto">
          <a:xfrm>
            <a:off x="4076700" y="2514600"/>
            <a:ext cx="685800" cy="685800"/>
            <a:chOff x="3648" y="2208"/>
            <a:chExt cx="432" cy="432"/>
          </a:xfrm>
        </p:grpSpPr>
        <p:sp>
          <p:nvSpPr>
            <p:cNvPr id="131087" name="Line 57"/>
            <p:cNvSpPr>
              <a:spLocks noChangeShapeType="1"/>
            </p:cNvSpPr>
            <p:nvPr/>
          </p:nvSpPr>
          <p:spPr bwMode="auto">
            <a:xfrm flipV="1">
              <a:off x="3792" y="2352"/>
              <a:ext cx="288" cy="2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1088" name="Text Box 58"/>
            <p:cNvSpPr txBox="1">
              <a:spLocks noChangeArrowheads="1"/>
            </p:cNvSpPr>
            <p:nvPr/>
          </p:nvSpPr>
          <p:spPr bwMode="auto">
            <a:xfrm>
              <a:off x="3648" y="220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</a:t>
              </a:r>
            </a:p>
          </p:txBody>
        </p:sp>
      </p:grpSp>
      <p:grpSp>
        <p:nvGrpSpPr>
          <p:cNvPr id="8" name="Group 50"/>
          <p:cNvGrpSpPr>
            <a:grpSpLocks/>
          </p:cNvGrpSpPr>
          <p:nvPr/>
        </p:nvGrpSpPr>
        <p:grpSpPr bwMode="auto">
          <a:xfrm>
            <a:off x="4191000" y="762000"/>
            <a:ext cx="2476500" cy="549275"/>
            <a:chOff x="3558" y="987"/>
            <a:chExt cx="1560" cy="346"/>
          </a:xfrm>
        </p:grpSpPr>
        <p:sp>
          <p:nvSpPr>
            <p:cNvPr id="131085" name="Text Box 51"/>
            <p:cNvSpPr txBox="1">
              <a:spLocks noChangeArrowheads="1"/>
            </p:cNvSpPr>
            <p:nvPr/>
          </p:nvSpPr>
          <p:spPr bwMode="auto">
            <a:xfrm>
              <a:off x="3874" y="987"/>
              <a:ext cx="12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Walking 25</a:t>
              </a:r>
            </a:p>
          </p:txBody>
        </p:sp>
        <p:sp>
          <p:nvSpPr>
            <p:cNvPr id="131086" name="Line 52"/>
            <p:cNvSpPr>
              <a:spLocks noChangeShapeType="1"/>
            </p:cNvSpPr>
            <p:nvPr/>
          </p:nvSpPr>
          <p:spPr bwMode="auto">
            <a:xfrm>
              <a:off x="3558" y="1192"/>
              <a:ext cx="336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8" descr="03-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85800"/>
            <a:ext cx="3871913" cy="144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2100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2101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2102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2103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32104" name="Text Box 7"/>
          <p:cNvSpPr txBox="1">
            <a:spLocks noChangeArrowheads="1"/>
          </p:cNvSpPr>
          <p:nvPr/>
        </p:nvSpPr>
        <p:spPr bwMode="auto">
          <a:xfrm>
            <a:off x="3552825" y="44211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32105" name="Text Box 8"/>
          <p:cNvSpPr txBox="1">
            <a:spLocks noChangeArrowheads="1"/>
          </p:cNvSpPr>
          <p:nvPr/>
        </p:nvSpPr>
        <p:spPr bwMode="auto">
          <a:xfrm>
            <a:off x="1336675" y="4040188"/>
            <a:ext cx="18716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06" name="Text Box 9"/>
          <p:cNvSpPr txBox="1">
            <a:spLocks noChangeArrowheads="1"/>
          </p:cNvSpPr>
          <p:nvPr/>
        </p:nvSpPr>
        <p:spPr bwMode="auto">
          <a:xfrm>
            <a:off x="1627188" y="5013325"/>
            <a:ext cx="12398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07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132108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2109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2110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2111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2112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32113" name="Text Box 16"/>
          <p:cNvSpPr txBox="1">
            <a:spLocks noChangeArrowheads="1"/>
          </p:cNvSpPr>
          <p:nvPr/>
        </p:nvSpPr>
        <p:spPr bwMode="auto">
          <a:xfrm>
            <a:off x="8018463" y="44973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32114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Augmentation Graph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38100" y="3870325"/>
            <a:ext cx="2051050" cy="625475"/>
            <a:chOff x="24" y="2438"/>
            <a:chExt cx="1292" cy="394"/>
          </a:xfrm>
        </p:grpSpPr>
        <p:sp>
          <p:nvSpPr>
            <p:cNvPr id="132129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32130" name="Text Box 20"/>
            <p:cNvSpPr txBox="1">
              <a:spLocks noChangeArrowheads="1"/>
            </p:cNvSpPr>
            <p:nvPr/>
          </p:nvSpPr>
          <p:spPr bwMode="auto">
            <a:xfrm>
              <a:off x="24" y="2438"/>
              <a:ext cx="92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+</a:t>
              </a:r>
              <a:r>
                <a:rPr lang="en-US" altLang="en-US" sz="3000" i="1"/>
                <a:t>w</a:t>
              </a:r>
            </a:p>
          </p:txBody>
        </p:sp>
      </p:grp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4276725" y="1616075"/>
            <a:ext cx="4791075" cy="3548063"/>
            <a:chOff x="2694" y="1018"/>
            <a:chExt cx="3018" cy="2235"/>
          </a:xfrm>
        </p:grpSpPr>
        <p:grpSp>
          <p:nvGrpSpPr>
            <p:cNvPr id="132123" name="Group 25"/>
            <p:cNvGrpSpPr>
              <a:grpSpLocks/>
            </p:cNvGrpSpPr>
            <p:nvPr/>
          </p:nvGrpSpPr>
          <p:grpSpPr bwMode="auto">
            <a:xfrm>
              <a:off x="2694" y="2907"/>
              <a:ext cx="3018" cy="346"/>
              <a:chOff x="2550" y="3435"/>
              <a:chExt cx="3018" cy="346"/>
            </a:xfrm>
          </p:grpSpPr>
          <p:sp>
            <p:nvSpPr>
              <p:cNvPr id="132127" name="Freeform 26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28" name="Text Box 27"/>
              <p:cNvSpPr txBox="1">
                <a:spLocks noChangeArrowheads="1"/>
              </p:cNvSpPr>
              <p:nvPr/>
            </p:nvSpPr>
            <p:spPr bwMode="auto">
              <a:xfrm>
                <a:off x="2550" y="3435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132124" name="Group 28"/>
            <p:cNvGrpSpPr>
              <a:grpSpLocks/>
            </p:cNvGrpSpPr>
            <p:nvPr/>
          </p:nvGrpSpPr>
          <p:grpSpPr bwMode="auto">
            <a:xfrm>
              <a:off x="2784" y="1018"/>
              <a:ext cx="1286" cy="346"/>
              <a:chOff x="3418" y="987"/>
              <a:chExt cx="1286" cy="346"/>
            </a:xfrm>
          </p:grpSpPr>
          <p:sp>
            <p:nvSpPr>
              <p:cNvPr id="132125" name="Text Box 29"/>
              <p:cNvSpPr txBox="1">
                <a:spLocks noChangeArrowheads="1"/>
              </p:cNvSpPr>
              <p:nvPr/>
            </p:nvSpPr>
            <p:spPr bwMode="auto">
              <a:xfrm>
                <a:off x="3418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132126" name="Line 30"/>
              <p:cNvSpPr>
                <a:spLocks noChangeShapeType="1"/>
              </p:cNvSpPr>
              <p:nvPr/>
            </p:nvSpPr>
            <p:spPr bwMode="auto">
              <a:xfrm>
                <a:off x="436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763935" name="Text Box 31"/>
          <p:cNvSpPr txBox="1">
            <a:spLocks noChangeArrowheads="1"/>
          </p:cNvSpPr>
          <p:nvPr/>
        </p:nvSpPr>
        <p:spPr bwMode="auto">
          <a:xfrm>
            <a:off x="5816600" y="4098925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763936" name="Text Box 32"/>
          <p:cNvSpPr txBox="1">
            <a:spLocks noChangeArrowheads="1"/>
          </p:cNvSpPr>
          <p:nvPr/>
        </p:nvSpPr>
        <p:spPr bwMode="auto">
          <a:xfrm>
            <a:off x="5784850" y="4953000"/>
            <a:ext cx="1979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19" name="Text Box 33"/>
          <p:cNvSpPr txBox="1">
            <a:spLocks noChangeArrowheads="1"/>
          </p:cNvSpPr>
          <p:nvPr/>
        </p:nvSpPr>
        <p:spPr bwMode="auto">
          <a:xfrm>
            <a:off x="6448425" y="21494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20" name="Text Box 34"/>
          <p:cNvSpPr txBox="1">
            <a:spLocks noChangeArrowheads="1"/>
          </p:cNvSpPr>
          <p:nvPr/>
        </p:nvSpPr>
        <p:spPr bwMode="auto">
          <a:xfrm>
            <a:off x="3881438" y="2133600"/>
            <a:ext cx="1006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21" name="Text Box 35"/>
          <p:cNvSpPr txBox="1">
            <a:spLocks noChangeArrowheads="1"/>
          </p:cNvSpPr>
          <p:nvPr/>
        </p:nvSpPr>
        <p:spPr bwMode="auto">
          <a:xfrm>
            <a:off x="2747963" y="20732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2122" name="Rectangle 3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3935" grpId="0"/>
      <p:bldP spid="763936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2" name="Picture 39" descr="03-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85800"/>
            <a:ext cx="3871913" cy="144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124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125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3126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3127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33128" name="Text Box 7"/>
          <p:cNvSpPr txBox="1">
            <a:spLocks noChangeArrowheads="1"/>
          </p:cNvSpPr>
          <p:nvPr/>
        </p:nvSpPr>
        <p:spPr bwMode="auto">
          <a:xfrm>
            <a:off x="3552825" y="44211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33129" name="Text Box 8"/>
          <p:cNvSpPr txBox="1">
            <a:spLocks noChangeArrowheads="1"/>
          </p:cNvSpPr>
          <p:nvPr/>
        </p:nvSpPr>
        <p:spPr bwMode="auto">
          <a:xfrm>
            <a:off x="1338263" y="4040188"/>
            <a:ext cx="18716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30" name="Text Box 9"/>
          <p:cNvSpPr txBox="1">
            <a:spLocks noChangeArrowheads="1"/>
          </p:cNvSpPr>
          <p:nvPr/>
        </p:nvSpPr>
        <p:spPr bwMode="auto">
          <a:xfrm>
            <a:off x="1627188" y="5013325"/>
            <a:ext cx="12398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.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31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133132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133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134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3135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33136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33137" name="Text Box 16"/>
          <p:cNvSpPr txBox="1">
            <a:spLocks noChangeArrowheads="1"/>
          </p:cNvSpPr>
          <p:nvPr/>
        </p:nvSpPr>
        <p:spPr bwMode="auto">
          <a:xfrm>
            <a:off x="8018463" y="44973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33138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Augmentation Graph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82550" y="3870325"/>
            <a:ext cx="2006600" cy="625475"/>
            <a:chOff x="52" y="2438"/>
            <a:chExt cx="1264" cy="394"/>
          </a:xfrm>
        </p:grpSpPr>
        <p:sp>
          <p:nvSpPr>
            <p:cNvPr id="133153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33154" name="Text Box 20"/>
            <p:cNvSpPr txBox="1">
              <a:spLocks noChangeArrowheads="1"/>
            </p:cNvSpPr>
            <p:nvPr/>
          </p:nvSpPr>
          <p:spPr bwMode="auto">
            <a:xfrm>
              <a:off x="52" y="2438"/>
              <a:ext cx="87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-</a:t>
              </a:r>
              <a:r>
                <a:rPr lang="en-US" altLang="en-US" sz="3000" i="1"/>
                <a:t>w</a:t>
              </a:r>
            </a:p>
          </p:txBody>
        </p:sp>
      </p:grpSp>
      <p:sp>
        <p:nvSpPr>
          <p:cNvPr id="133140" name="Text Box 24"/>
          <p:cNvSpPr txBox="1">
            <a:spLocks noChangeArrowheads="1"/>
          </p:cNvSpPr>
          <p:nvPr/>
        </p:nvSpPr>
        <p:spPr bwMode="auto">
          <a:xfrm>
            <a:off x="5816600" y="4098925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41" name="Text Box 25"/>
          <p:cNvSpPr txBox="1">
            <a:spLocks noChangeArrowheads="1"/>
          </p:cNvSpPr>
          <p:nvPr/>
        </p:nvSpPr>
        <p:spPr bwMode="auto">
          <a:xfrm>
            <a:off x="5784850" y="4953000"/>
            <a:ext cx="1979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42" name="Text Box 26"/>
          <p:cNvSpPr txBox="1">
            <a:spLocks noChangeArrowheads="1"/>
          </p:cNvSpPr>
          <p:nvPr/>
        </p:nvSpPr>
        <p:spPr bwMode="auto">
          <a:xfrm>
            <a:off x="6448425" y="21494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43" name="Text Box 27"/>
          <p:cNvSpPr txBox="1">
            <a:spLocks noChangeArrowheads="1"/>
          </p:cNvSpPr>
          <p:nvPr/>
        </p:nvSpPr>
        <p:spPr bwMode="auto">
          <a:xfrm>
            <a:off x="3881438" y="2133600"/>
            <a:ext cx="1006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33144" name="Text Box 28"/>
          <p:cNvSpPr txBox="1">
            <a:spLocks noChangeArrowheads="1"/>
          </p:cNvSpPr>
          <p:nvPr/>
        </p:nvSpPr>
        <p:spPr bwMode="auto">
          <a:xfrm>
            <a:off x="2747963" y="20732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4200525" y="1600200"/>
            <a:ext cx="4791075" cy="3554413"/>
            <a:chOff x="2646" y="1008"/>
            <a:chExt cx="3018" cy="2239"/>
          </a:xfrm>
        </p:grpSpPr>
        <p:grpSp>
          <p:nvGrpSpPr>
            <p:cNvPr id="133147" name="Group 36"/>
            <p:cNvGrpSpPr>
              <a:grpSpLocks/>
            </p:cNvGrpSpPr>
            <p:nvPr/>
          </p:nvGrpSpPr>
          <p:grpSpPr bwMode="auto">
            <a:xfrm>
              <a:off x="2646" y="2901"/>
              <a:ext cx="3018" cy="346"/>
              <a:chOff x="2646" y="2901"/>
              <a:chExt cx="3018" cy="346"/>
            </a:xfrm>
          </p:grpSpPr>
          <p:sp>
            <p:nvSpPr>
              <p:cNvPr id="133151" name="Freeform 31"/>
              <p:cNvSpPr>
                <a:spLocks/>
              </p:cNvSpPr>
              <p:nvPr/>
            </p:nvSpPr>
            <p:spPr bwMode="auto">
              <a:xfrm>
                <a:off x="2776" y="2962"/>
                <a:ext cx="2888" cy="278"/>
              </a:xfrm>
              <a:custGeom>
                <a:avLst/>
                <a:gdLst>
                  <a:gd name="T0" fmla="*/ 0 w 2888"/>
                  <a:gd name="T1" fmla="*/ 0 h 278"/>
                  <a:gd name="T2" fmla="*/ 776 w 2888"/>
                  <a:gd name="T3" fmla="*/ 126 h 278"/>
                  <a:gd name="T4" fmla="*/ 1536 w 2888"/>
                  <a:gd name="T5" fmla="*/ 278 h 278"/>
                  <a:gd name="T6" fmla="*/ 2224 w 2888"/>
                  <a:gd name="T7" fmla="*/ 126 h 278"/>
                  <a:gd name="T8" fmla="*/ 2888 w 2888"/>
                  <a:gd name="T9" fmla="*/ 24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78"/>
                  <a:gd name="T17" fmla="*/ 2888 w 2888"/>
                  <a:gd name="T18" fmla="*/ 278 h 2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78">
                    <a:moveTo>
                      <a:pt x="0" y="0"/>
                    </a:moveTo>
                    <a:cubicBezTo>
                      <a:pt x="129" y="21"/>
                      <a:pt x="520" y="80"/>
                      <a:pt x="776" y="126"/>
                    </a:cubicBezTo>
                    <a:cubicBezTo>
                      <a:pt x="1032" y="172"/>
                      <a:pt x="1295" y="278"/>
                      <a:pt x="1536" y="278"/>
                    </a:cubicBezTo>
                    <a:cubicBezTo>
                      <a:pt x="1777" y="278"/>
                      <a:pt x="1999" y="168"/>
                      <a:pt x="2224" y="126"/>
                    </a:cubicBezTo>
                    <a:cubicBezTo>
                      <a:pt x="2449" y="84"/>
                      <a:pt x="2750" y="45"/>
                      <a:pt x="2888" y="24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3152" name="Text Box 32"/>
              <p:cNvSpPr txBox="1">
                <a:spLocks noChangeArrowheads="1"/>
              </p:cNvSpPr>
              <p:nvPr/>
            </p:nvSpPr>
            <p:spPr bwMode="auto">
              <a:xfrm>
                <a:off x="2646" y="2901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133148" name="Group 33"/>
            <p:cNvGrpSpPr>
              <a:grpSpLocks/>
            </p:cNvGrpSpPr>
            <p:nvPr/>
          </p:nvGrpSpPr>
          <p:grpSpPr bwMode="auto">
            <a:xfrm>
              <a:off x="2880" y="1008"/>
              <a:ext cx="1290" cy="346"/>
              <a:chOff x="3558" y="987"/>
              <a:chExt cx="1290" cy="346"/>
            </a:xfrm>
          </p:grpSpPr>
          <p:sp>
            <p:nvSpPr>
              <p:cNvPr id="133149" name="Text Box 34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133150" name="Line 35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33146" name="Rectangle 3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altLang="en-US"/>
          </a:p>
        </p:txBody>
      </p:sp>
      <p:sp>
        <p:nvSpPr>
          <p:cNvPr id="134147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5334000" y="3154363"/>
            <a:ext cx="3103563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</a:t>
            </a:r>
            <a:r>
              <a:rPr lang="en-US" altLang="en-US">
                <a:solidFill>
                  <a:srgbClr val="FF0000"/>
                </a:solidFill>
              </a:rPr>
              <a:t>much</a:t>
            </a:r>
            <a:r>
              <a:rPr lang="en-US" altLang="en-US"/>
              <a:t> flow </a:t>
            </a:r>
            <a:br>
              <a:rPr lang="en-US" altLang="en-US"/>
            </a:br>
            <a:r>
              <a:rPr lang="en-US" altLang="en-US"/>
              <a:t>can I have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35178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5179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5180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5181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5182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5183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5184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35185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5186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3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5176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5177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32776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TextBox 49"/>
          <p:cNvSpPr txBox="1">
            <a:spLocks noChangeArrowheads="1"/>
          </p:cNvSpPr>
          <p:nvPr/>
        </p:nvSpPr>
        <p:spPr bwMode="auto">
          <a:xfrm>
            <a:off x="698500" y="3341688"/>
            <a:ext cx="32639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Where </a:t>
            </a:r>
            <a:r>
              <a:rPr lang="en-US" altLang="en-US"/>
              <a:t>can I stand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50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36195" name="TextBox 29"/>
          <p:cNvSpPr txBox="1">
            <a:spLocks noChangeArrowheads="1"/>
          </p:cNvSpPr>
          <p:nvPr/>
        </p:nvSpPr>
        <p:spPr bwMode="auto">
          <a:xfrm>
            <a:off x="5334000" y="3154363"/>
            <a:ext cx="3103563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</a:t>
            </a:r>
            <a:r>
              <a:rPr lang="en-US" altLang="en-US">
                <a:solidFill>
                  <a:srgbClr val="FF0000"/>
                </a:solidFill>
              </a:rPr>
              <a:t>much</a:t>
            </a:r>
            <a:r>
              <a:rPr lang="en-US" altLang="en-US"/>
              <a:t> flow </a:t>
            </a:r>
            <a:br>
              <a:rPr lang="en-US" altLang="en-US"/>
            </a:br>
            <a:r>
              <a:rPr lang="en-US" altLang="en-US"/>
              <a:t>can I have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5580063" y="5486400"/>
            <a:ext cx="2497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75 to the right</a:t>
            </a:r>
          </a:p>
        </p:txBody>
      </p:sp>
      <p:grpSp>
        <p:nvGrpSpPr>
          <p:cNvPr id="136197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36203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6204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6205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6206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6207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6208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6209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75/75</a:t>
              </a:r>
            </a:p>
          </p:txBody>
        </p:sp>
        <p:sp>
          <p:nvSpPr>
            <p:cNvPr id="136210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6211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36198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6201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202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33800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200" name="TextBox 49"/>
          <p:cNvSpPr txBox="1">
            <a:spLocks noChangeArrowheads="1"/>
          </p:cNvSpPr>
          <p:nvPr/>
        </p:nvSpPr>
        <p:spPr bwMode="auto">
          <a:xfrm>
            <a:off x="698500" y="3341688"/>
            <a:ext cx="32639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Where </a:t>
            </a:r>
            <a:r>
              <a:rPr lang="en-US" altLang="en-US"/>
              <a:t>can I stand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Rectangle 6"/>
          <p:cNvSpPr>
            <a:spLocks noChangeArrowheads="1"/>
          </p:cNvSpPr>
          <p:nvPr/>
        </p:nvSpPr>
        <p:spPr bwMode="auto">
          <a:xfrm>
            <a:off x="4648200" y="114300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 network </a:t>
            </a:r>
            <a:br>
              <a:rPr lang="en-US" altLang="en-US" sz="2800"/>
            </a:br>
            <a:r>
              <a:rPr lang="en-US" altLang="en-US" sz="2800"/>
              <a:t>with its edge capacities  </a:t>
            </a:r>
          </a:p>
        </p:txBody>
      </p:sp>
      <p:sp>
        <p:nvSpPr>
          <p:cNvPr id="15364" name="Rectangle 10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sp>
        <p:nvSpPr>
          <p:cNvPr id="811023" name="Rectangle 15"/>
          <p:cNvSpPr>
            <a:spLocks noChangeArrowheads="1"/>
          </p:cNvSpPr>
          <p:nvPr/>
        </p:nvSpPr>
        <p:spPr bwMode="auto">
          <a:xfrm>
            <a:off x="4724400" y="309245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What is the maximum that can flow from </a:t>
            </a:r>
            <a:r>
              <a:rPr lang="en-US" altLang="en-US" sz="2800" i="1"/>
              <a:t>s</a:t>
            </a:r>
            <a:r>
              <a:rPr lang="en-US" altLang="en-US" sz="2800"/>
              <a:t> to</a:t>
            </a:r>
            <a:r>
              <a:rPr lang="en-US" altLang="en-US" sz="2800" i="1"/>
              <a:t> t</a:t>
            </a:r>
            <a:r>
              <a:rPr lang="en-US" altLang="en-US" sz="2800"/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1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1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023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37219" name="TextBox 29"/>
          <p:cNvSpPr txBox="1">
            <a:spLocks noChangeArrowheads="1"/>
          </p:cNvSpPr>
          <p:nvPr/>
        </p:nvSpPr>
        <p:spPr bwMode="auto">
          <a:xfrm>
            <a:off x="5334000" y="3154363"/>
            <a:ext cx="3103563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</a:t>
            </a:r>
            <a:r>
              <a:rPr lang="en-US" altLang="en-US">
                <a:solidFill>
                  <a:srgbClr val="FF0000"/>
                </a:solidFill>
              </a:rPr>
              <a:t>much</a:t>
            </a:r>
            <a:r>
              <a:rPr lang="en-US" altLang="en-US"/>
              <a:t> flow </a:t>
            </a:r>
            <a:br>
              <a:rPr lang="en-US" altLang="en-US"/>
            </a:br>
            <a:r>
              <a:rPr lang="en-US" altLang="en-US"/>
              <a:t>can I have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  <p:sp>
        <p:nvSpPr>
          <p:cNvPr id="137220" name="TextBox 30"/>
          <p:cNvSpPr txBox="1">
            <a:spLocks noChangeArrowheads="1"/>
          </p:cNvSpPr>
          <p:nvPr/>
        </p:nvSpPr>
        <p:spPr bwMode="auto">
          <a:xfrm>
            <a:off x="5580063" y="5486400"/>
            <a:ext cx="2497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75 to the right</a:t>
            </a:r>
          </a:p>
        </p:txBody>
      </p:sp>
      <p:grpSp>
        <p:nvGrpSpPr>
          <p:cNvPr id="137221" name="Group 4"/>
          <p:cNvGrpSpPr>
            <a:grpSpLocks/>
          </p:cNvGrpSpPr>
          <p:nvPr/>
        </p:nvGrpSpPr>
        <p:grpSpPr bwMode="auto">
          <a:xfrm>
            <a:off x="5486400" y="914400"/>
            <a:ext cx="3100388" cy="2062163"/>
            <a:chOff x="340" y="1344"/>
            <a:chExt cx="1953" cy="1299"/>
          </a:xfrm>
        </p:grpSpPr>
        <p:sp>
          <p:nvSpPr>
            <p:cNvPr id="137228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7229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7230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7231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7232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7233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7234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37235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10/10</a:t>
              </a:r>
            </a:p>
          </p:txBody>
        </p:sp>
        <p:sp>
          <p:nvSpPr>
            <p:cNvPr id="137236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1219200" y="5410200"/>
            <a:ext cx="22701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10 to the left</a:t>
            </a:r>
          </a:p>
        </p:txBody>
      </p:sp>
      <p:grpSp>
        <p:nvGrpSpPr>
          <p:cNvPr id="137223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7226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27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33800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5" name="TextBox 49"/>
          <p:cNvSpPr txBox="1">
            <a:spLocks noChangeArrowheads="1"/>
          </p:cNvSpPr>
          <p:nvPr/>
        </p:nvSpPr>
        <p:spPr bwMode="auto">
          <a:xfrm>
            <a:off x="698500" y="3341688"/>
            <a:ext cx="32639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Where </a:t>
            </a:r>
            <a:r>
              <a:rPr lang="en-US" altLang="en-US"/>
              <a:t>can I stand </a:t>
            </a:r>
            <a:br>
              <a:rPr lang="en-US" altLang="en-US"/>
            </a:br>
            <a:r>
              <a:rPr lang="en-US" altLang="en-US"/>
              <a:t>in each direction?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38243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38270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8271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8272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73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74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8275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8276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38277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8278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38244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826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6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38245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34000" y="3454400"/>
            <a:ext cx="335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5 flow to right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5334000" y="3108325"/>
            <a:ext cx="3352800" cy="554038"/>
            <a:chOff x="2570" y="3435"/>
            <a:chExt cx="2998" cy="349"/>
          </a:xfrm>
        </p:grpSpPr>
        <p:sp>
          <p:nvSpPr>
            <p:cNvPr id="138266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67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1512888" y="3429000"/>
            <a:ext cx="18399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5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57400"/>
            <a:chOff x="340" y="1344"/>
            <a:chExt cx="1953" cy="1296"/>
          </a:xfrm>
        </p:grpSpPr>
        <p:sp>
          <p:nvSpPr>
            <p:cNvPr id="138257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8258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8259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60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8261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8262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8263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20/75</a:t>
              </a:r>
            </a:p>
          </p:txBody>
        </p:sp>
        <p:sp>
          <p:nvSpPr>
            <p:cNvPr id="138264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8265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38255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56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4013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53" name="TextBox 38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40" name="TextBox 39"/>
          <p:cNvSpPr txBox="1">
            <a:spLocks noChangeArrowheads="1"/>
          </p:cNvSpPr>
          <p:nvPr/>
        </p:nvSpPr>
        <p:spPr bwMode="auto">
          <a:xfrm>
            <a:off x="1647825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20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  <p:bldP spid="40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39267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39293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9294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9295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96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97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9298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9299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39300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9301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39268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39291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292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39269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269557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75-15=60 </a:t>
            </a:r>
            <a:br>
              <a:rPr lang="en-US" altLang="en-US"/>
            </a:br>
            <a:r>
              <a:rPr lang="en-US" altLang="en-US"/>
              <a:t>flow to right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5334000" y="3108325"/>
            <a:ext cx="3352800" cy="554038"/>
            <a:chOff x="2570" y="3435"/>
            <a:chExt cx="2998" cy="349"/>
          </a:xfrm>
        </p:grpSpPr>
        <p:sp>
          <p:nvSpPr>
            <p:cNvPr id="139289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90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942975" y="3429000"/>
            <a:ext cx="31718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75-15=60 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>
            <a:off x="2286000" y="3352800"/>
            <a:ext cx="53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57400"/>
            <a:chOff x="340" y="1344"/>
            <a:chExt cx="1953" cy="1296"/>
          </a:xfrm>
        </p:grpSpPr>
        <p:sp>
          <p:nvSpPr>
            <p:cNvPr id="139280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9281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39282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83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39284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39285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39286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75/75</a:t>
              </a:r>
            </a:p>
          </p:txBody>
        </p:sp>
        <p:sp>
          <p:nvSpPr>
            <p:cNvPr id="139287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39288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3927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27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77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0291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032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032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032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032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032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032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032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032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033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0292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032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32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029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362743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flow can </a:t>
            </a:r>
            <a:br>
              <a:rPr lang="en-US" altLang="en-US"/>
            </a:br>
            <a:r>
              <a:rPr lang="en-US" altLang="en-US"/>
              <a:t>I </a:t>
            </a:r>
            <a:r>
              <a:rPr lang="en-US" altLang="en-US">
                <a:solidFill>
                  <a:srgbClr val="FF0000"/>
                </a:solidFill>
              </a:rPr>
              <a:t>add</a:t>
            </a:r>
            <a:r>
              <a:rPr lang="en-US" altLang="en-US"/>
              <a:t> to right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0318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0319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8" name="Line 31"/>
          <p:cNvSpPr>
            <a:spLocks noChangeShapeType="1"/>
          </p:cNvSpPr>
          <p:nvPr/>
        </p:nvSpPr>
        <p:spPr bwMode="auto">
          <a:xfrm>
            <a:off x="2286000" y="3352800"/>
            <a:ext cx="53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0316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317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388938" y="3352800"/>
            <a:ext cx="433546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can I </a:t>
            </a:r>
            <a:r>
              <a:rPr lang="en-US" altLang="en-US">
                <a:solidFill>
                  <a:srgbClr val="FF0000"/>
                </a:solidFill>
              </a:rPr>
              <a:t>change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my position to the right?</a:t>
            </a:r>
          </a:p>
        </p:txBody>
      </p:sp>
      <p:pic>
        <p:nvPicPr>
          <p:cNvPr id="4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Left Brace 46"/>
          <p:cNvSpPr>
            <a:spLocks/>
          </p:cNvSpPr>
          <p:nvPr/>
        </p:nvSpPr>
        <p:spPr bwMode="auto">
          <a:xfrm rot="-5400000">
            <a:off x="2651919" y="4510881"/>
            <a:ext cx="457200" cy="2560638"/>
          </a:xfrm>
          <a:prstGeom prst="leftBrace">
            <a:avLst>
              <a:gd name="adj1" fmla="val 8323"/>
              <a:gd name="adj2" fmla="val 50000"/>
            </a:avLst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2133600" y="6019800"/>
            <a:ext cx="15843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75-15=60</a:t>
            </a: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0303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grpSp>
        <p:nvGrpSpPr>
          <p:cNvPr id="6" name="Group 44"/>
          <p:cNvGrpSpPr>
            <a:grpSpLocks/>
          </p:cNvGrpSpPr>
          <p:nvPr/>
        </p:nvGrpSpPr>
        <p:grpSpPr bwMode="auto">
          <a:xfrm>
            <a:off x="5767388" y="4191000"/>
            <a:ext cx="3376612" cy="2436813"/>
            <a:chOff x="5767641" y="4191000"/>
            <a:chExt cx="3376359" cy="2436812"/>
          </a:xfrm>
        </p:grpSpPr>
        <p:sp>
          <p:nvSpPr>
            <p:cNvPr id="140305" name="Text Box 13"/>
            <p:cNvSpPr txBox="1">
              <a:spLocks noChangeArrowheads="1"/>
            </p:cNvSpPr>
            <p:nvPr/>
          </p:nvSpPr>
          <p:spPr bwMode="auto">
            <a:xfrm>
              <a:off x="6154738" y="4191000"/>
              <a:ext cx="184150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40306" name="Group 43"/>
            <p:cNvGrpSpPr>
              <a:grpSpLocks/>
            </p:cNvGrpSpPr>
            <p:nvPr/>
          </p:nvGrpSpPr>
          <p:grpSpPr bwMode="auto">
            <a:xfrm>
              <a:off x="5767641" y="4634424"/>
              <a:ext cx="3376359" cy="1993388"/>
              <a:chOff x="5767641" y="4724400"/>
              <a:chExt cx="3223959" cy="1903412"/>
            </a:xfrm>
          </p:grpSpPr>
          <p:sp>
            <p:nvSpPr>
              <p:cNvPr id="140307" name="Text Box 9"/>
              <p:cNvSpPr txBox="1">
                <a:spLocks noChangeArrowheads="1"/>
              </p:cNvSpPr>
              <p:nvPr/>
            </p:nvSpPr>
            <p:spPr bwMode="auto">
              <a:xfrm>
                <a:off x="5856288" y="5030788"/>
                <a:ext cx="374650" cy="549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grpSp>
            <p:nvGrpSpPr>
              <p:cNvPr id="140308" name="Group 40"/>
              <p:cNvGrpSpPr>
                <a:grpSpLocks/>
              </p:cNvGrpSpPr>
              <p:nvPr/>
            </p:nvGrpSpPr>
            <p:grpSpPr bwMode="auto">
              <a:xfrm>
                <a:off x="5767641" y="4724400"/>
                <a:ext cx="3223959" cy="1903412"/>
                <a:chOff x="5767641" y="4725988"/>
                <a:chExt cx="3223959" cy="1903412"/>
              </a:xfrm>
            </p:grpSpPr>
            <p:sp>
              <p:nvSpPr>
                <p:cNvPr id="140309" name="Oval 5"/>
                <p:cNvSpPr>
                  <a:spLocks noChangeArrowheads="1"/>
                </p:cNvSpPr>
                <p:nvPr/>
              </p:nvSpPr>
              <p:spPr bwMode="auto">
                <a:xfrm>
                  <a:off x="6154738" y="5427663"/>
                  <a:ext cx="152400" cy="152400"/>
                </a:xfrm>
                <a:prstGeom prst="ellipse">
                  <a:avLst/>
                </a:prstGeom>
                <a:solidFill>
                  <a:schemeClr val="accent1"/>
                </a:solidFill>
                <a:ln w="381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140310" name="Oval 6"/>
                <p:cNvSpPr>
                  <a:spLocks noChangeArrowheads="1"/>
                </p:cNvSpPr>
                <p:nvPr/>
              </p:nvSpPr>
              <p:spPr bwMode="auto">
                <a:xfrm>
                  <a:off x="8440737" y="5427663"/>
                  <a:ext cx="152400" cy="152400"/>
                </a:xfrm>
                <a:prstGeom prst="ellipse">
                  <a:avLst/>
                </a:prstGeom>
                <a:solidFill>
                  <a:schemeClr val="accent1"/>
                </a:solidFill>
                <a:ln w="38100" algn="ctr">
                  <a:solidFill>
                    <a:schemeClr val="accent1"/>
                  </a:solidFill>
                  <a:round/>
                  <a:headEnd/>
                  <a:tailEnd/>
                </a:ln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140311" name="Freeform 7"/>
                <p:cNvSpPr>
                  <a:spLocks/>
                </p:cNvSpPr>
                <p:nvPr/>
              </p:nvSpPr>
              <p:spPr bwMode="auto">
                <a:xfrm>
                  <a:off x="6230938" y="5262563"/>
                  <a:ext cx="2197099" cy="241300"/>
                </a:xfrm>
                <a:custGeom>
                  <a:avLst/>
                  <a:gdLst>
                    <a:gd name="T0" fmla="*/ 0 w 1384"/>
                    <a:gd name="T1" fmla="*/ 2147483647 h 152"/>
                    <a:gd name="T2" fmla="*/ 2147483647 w 1384"/>
                    <a:gd name="T3" fmla="*/ 2147483647 h 152"/>
                    <a:gd name="T4" fmla="*/ 2147483647 w 1384"/>
                    <a:gd name="T5" fmla="*/ 2147483647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accent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0312" name="Freeform 8"/>
                <p:cNvSpPr>
                  <a:spLocks/>
                </p:cNvSpPr>
                <p:nvPr/>
              </p:nvSpPr>
              <p:spPr bwMode="auto">
                <a:xfrm flipH="1" flipV="1">
                  <a:off x="6307138" y="5503863"/>
                  <a:ext cx="2197099" cy="241300"/>
                </a:xfrm>
                <a:custGeom>
                  <a:avLst/>
                  <a:gdLst>
                    <a:gd name="T0" fmla="*/ 0 w 1384"/>
                    <a:gd name="T1" fmla="*/ 2147483647 h 152"/>
                    <a:gd name="T2" fmla="*/ 2147483647 w 1384"/>
                    <a:gd name="T3" fmla="*/ 2147483647 h 152"/>
                    <a:gd name="T4" fmla="*/ 2147483647 w 1384"/>
                    <a:gd name="T5" fmla="*/ 2147483647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accent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40313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8602662" y="5106988"/>
                  <a:ext cx="354013" cy="549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140314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6283326" y="4725988"/>
                  <a:ext cx="1683474" cy="5539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/>
                    <a:t>75-15=60</a:t>
                  </a:r>
                </a:p>
              </p:txBody>
            </p:sp>
            <p:sp>
              <p:nvSpPr>
                <p:cNvPr id="140315" name="Rectangle 54"/>
                <p:cNvSpPr>
                  <a:spLocks noChangeArrowheads="1"/>
                </p:cNvSpPr>
                <p:nvPr/>
              </p:nvSpPr>
              <p:spPr bwMode="auto">
                <a:xfrm>
                  <a:off x="5767641" y="6106180"/>
                  <a:ext cx="3223959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800">
                      <a:solidFill>
                        <a:schemeClr val="accent1"/>
                      </a:solidFill>
                    </a:rPr>
                    <a:t>Augmentation Graph</a:t>
                  </a:r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8" grpId="0" animBg="1"/>
      <p:bldP spid="39" grpId="0"/>
      <p:bldP spid="47" grpId="0" animBg="1"/>
      <p:bldP spid="49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41315" name="Oval 5"/>
          <p:cNvSpPr>
            <a:spLocks noChangeArrowheads="1"/>
          </p:cNvSpPr>
          <p:nvPr/>
        </p:nvSpPr>
        <p:spPr bwMode="auto">
          <a:xfrm>
            <a:off x="5784850" y="2151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1316" name="Oval 6"/>
          <p:cNvSpPr>
            <a:spLocks noChangeArrowheads="1"/>
          </p:cNvSpPr>
          <p:nvPr/>
        </p:nvSpPr>
        <p:spPr bwMode="auto">
          <a:xfrm>
            <a:off x="8070850" y="2151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1317" name="Freeform 7"/>
          <p:cNvSpPr>
            <a:spLocks/>
          </p:cNvSpPr>
          <p:nvPr/>
        </p:nvSpPr>
        <p:spPr bwMode="auto">
          <a:xfrm>
            <a:off x="5861050" y="1985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1318" name="Freeform 8"/>
          <p:cNvSpPr>
            <a:spLocks/>
          </p:cNvSpPr>
          <p:nvPr/>
        </p:nvSpPr>
        <p:spPr bwMode="auto">
          <a:xfrm flipH="1" flipV="1">
            <a:off x="5937250" y="2227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1319" name="Text Box 9"/>
          <p:cNvSpPr txBox="1">
            <a:spLocks noChangeArrowheads="1"/>
          </p:cNvSpPr>
          <p:nvPr/>
        </p:nvSpPr>
        <p:spPr bwMode="auto">
          <a:xfrm>
            <a:off x="5486400" y="1754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41320" name="Text Box 10"/>
          <p:cNvSpPr txBox="1">
            <a:spLocks noChangeArrowheads="1"/>
          </p:cNvSpPr>
          <p:nvPr/>
        </p:nvSpPr>
        <p:spPr bwMode="auto">
          <a:xfrm>
            <a:off x="8232775" y="18303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37925" name="Text Box 11"/>
          <p:cNvSpPr txBox="1">
            <a:spLocks noChangeArrowheads="1"/>
          </p:cNvSpPr>
          <p:nvPr/>
        </p:nvSpPr>
        <p:spPr bwMode="auto">
          <a:xfrm>
            <a:off x="6646863" y="1449388"/>
            <a:ext cx="592137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f/c</a:t>
            </a:r>
          </a:p>
        </p:txBody>
      </p:sp>
      <p:sp>
        <p:nvSpPr>
          <p:cNvPr id="141322" name="Text Box 12"/>
          <p:cNvSpPr txBox="1">
            <a:spLocks noChangeArrowheads="1"/>
          </p:cNvSpPr>
          <p:nvPr/>
        </p:nvSpPr>
        <p:spPr bwMode="auto">
          <a:xfrm>
            <a:off x="6497638" y="2422525"/>
            <a:ext cx="862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0/10</a:t>
            </a:r>
          </a:p>
        </p:txBody>
      </p:sp>
      <p:grpSp>
        <p:nvGrpSpPr>
          <p:cNvPr id="141323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1349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350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1324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25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362743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flow can </a:t>
            </a:r>
            <a:br>
              <a:rPr lang="en-US" altLang="en-US"/>
            </a:br>
            <a:r>
              <a:rPr lang="en-US" altLang="en-US"/>
              <a:t>I </a:t>
            </a:r>
            <a:r>
              <a:rPr lang="en-US" altLang="en-US">
                <a:solidFill>
                  <a:srgbClr val="FF0000"/>
                </a:solidFill>
              </a:rPr>
              <a:t>add</a:t>
            </a:r>
            <a:r>
              <a:rPr lang="en-US" altLang="en-US"/>
              <a:t> to right</a:t>
            </a:r>
          </a:p>
        </p:txBody>
      </p:sp>
      <p:grpSp>
        <p:nvGrpSpPr>
          <p:cNvPr id="141326" name="Group 23"/>
          <p:cNvGrpSpPr>
            <a:grpSpLocks/>
          </p:cNvGrpSpPr>
          <p:nvPr/>
        </p:nvGrpSpPr>
        <p:grpSpPr bwMode="auto">
          <a:xfrm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1347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1348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141327" name="Line 31"/>
          <p:cNvSpPr>
            <a:spLocks noChangeShapeType="1"/>
          </p:cNvSpPr>
          <p:nvPr/>
        </p:nvSpPr>
        <p:spPr bwMode="auto">
          <a:xfrm>
            <a:off x="2286000" y="3352800"/>
            <a:ext cx="53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1328" name="Text Box 13"/>
          <p:cNvSpPr txBox="1">
            <a:spLocks noChangeArrowheads="1"/>
          </p:cNvSpPr>
          <p:nvPr/>
        </p:nvSpPr>
        <p:spPr bwMode="auto">
          <a:xfrm>
            <a:off x="6154738" y="4191000"/>
            <a:ext cx="1841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141329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1345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346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1330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31" name="TextBox 38"/>
          <p:cNvSpPr txBox="1">
            <a:spLocks noChangeArrowheads="1"/>
          </p:cNvSpPr>
          <p:nvPr/>
        </p:nvSpPr>
        <p:spPr bwMode="auto">
          <a:xfrm>
            <a:off x="388938" y="3352800"/>
            <a:ext cx="433546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can I </a:t>
            </a:r>
            <a:r>
              <a:rPr lang="en-US" altLang="en-US">
                <a:solidFill>
                  <a:srgbClr val="FF0000"/>
                </a:solidFill>
              </a:rPr>
              <a:t>change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my position to the right?</a:t>
            </a:r>
          </a:p>
        </p:txBody>
      </p:sp>
      <p:pic>
        <p:nvPicPr>
          <p:cNvPr id="14133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33" name="Left Brace 46"/>
          <p:cNvSpPr>
            <a:spLocks/>
          </p:cNvSpPr>
          <p:nvPr/>
        </p:nvSpPr>
        <p:spPr bwMode="auto">
          <a:xfrm rot="-5400000">
            <a:off x="2651919" y="4510881"/>
            <a:ext cx="457200" cy="2560638"/>
          </a:xfrm>
          <a:prstGeom prst="leftBrace">
            <a:avLst>
              <a:gd name="adj1" fmla="val 8323"/>
              <a:gd name="adj2" fmla="val 50000"/>
            </a:avLst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1334" name="Rectangle 48"/>
          <p:cNvSpPr>
            <a:spLocks noChangeArrowheads="1"/>
          </p:cNvSpPr>
          <p:nvPr/>
        </p:nvSpPr>
        <p:spPr bwMode="auto">
          <a:xfrm>
            <a:off x="2133600" y="6019800"/>
            <a:ext cx="15843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75-15=60</a:t>
            </a: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1335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37912" name="Text Box 11"/>
          <p:cNvSpPr txBox="1">
            <a:spLocks noChangeArrowheads="1"/>
          </p:cNvSpPr>
          <p:nvPr/>
        </p:nvSpPr>
        <p:spPr bwMode="auto">
          <a:xfrm>
            <a:off x="7007225" y="4725988"/>
            <a:ext cx="6127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f-c</a:t>
            </a:r>
          </a:p>
        </p:txBody>
      </p:sp>
      <p:grpSp>
        <p:nvGrpSpPr>
          <p:cNvPr id="141337" name="Group 55"/>
          <p:cNvGrpSpPr>
            <a:grpSpLocks/>
          </p:cNvGrpSpPr>
          <p:nvPr/>
        </p:nvGrpSpPr>
        <p:grpSpPr bwMode="auto">
          <a:xfrm>
            <a:off x="5767388" y="5030788"/>
            <a:ext cx="3224212" cy="1360487"/>
            <a:chOff x="5767641" y="5030788"/>
            <a:chExt cx="3223959" cy="1359832"/>
          </a:xfrm>
        </p:grpSpPr>
        <p:sp>
          <p:nvSpPr>
            <p:cNvPr id="141338" name="Oval 5"/>
            <p:cNvSpPr>
              <a:spLocks noChangeArrowheads="1"/>
            </p:cNvSpPr>
            <p:nvPr/>
          </p:nvSpPr>
          <p:spPr bwMode="auto">
            <a:xfrm>
              <a:off x="6154738" y="5427663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381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1339" name="Oval 6"/>
            <p:cNvSpPr>
              <a:spLocks noChangeArrowheads="1"/>
            </p:cNvSpPr>
            <p:nvPr/>
          </p:nvSpPr>
          <p:spPr bwMode="auto">
            <a:xfrm>
              <a:off x="8440737" y="5427663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381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1340" name="Freeform 7"/>
            <p:cNvSpPr>
              <a:spLocks/>
            </p:cNvSpPr>
            <p:nvPr/>
          </p:nvSpPr>
          <p:spPr bwMode="auto">
            <a:xfrm>
              <a:off x="6230938" y="5262563"/>
              <a:ext cx="2197099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1341" name="Freeform 8"/>
            <p:cNvSpPr>
              <a:spLocks/>
            </p:cNvSpPr>
            <p:nvPr/>
          </p:nvSpPr>
          <p:spPr bwMode="auto">
            <a:xfrm flipH="1" flipV="1">
              <a:off x="6307138" y="5503863"/>
              <a:ext cx="2197099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1342" name="Text Box 9"/>
            <p:cNvSpPr txBox="1">
              <a:spLocks noChangeArrowheads="1"/>
            </p:cNvSpPr>
            <p:nvPr/>
          </p:nvSpPr>
          <p:spPr bwMode="auto">
            <a:xfrm>
              <a:off x="5856288" y="5030788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1343" name="Text Box 10"/>
            <p:cNvSpPr txBox="1">
              <a:spLocks noChangeArrowheads="1"/>
            </p:cNvSpPr>
            <p:nvPr/>
          </p:nvSpPr>
          <p:spPr bwMode="auto">
            <a:xfrm>
              <a:off x="8602662" y="5106988"/>
              <a:ext cx="354013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1344" name="Rectangle 54"/>
            <p:cNvSpPr>
              <a:spLocks noChangeArrowheads="1"/>
            </p:cNvSpPr>
            <p:nvPr/>
          </p:nvSpPr>
          <p:spPr bwMode="auto">
            <a:xfrm>
              <a:off x="5767641" y="5867400"/>
              <a:ext cx="322395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Augmentation Graph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9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25" grpId="0"/>
      <p:bldP spid="37912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2339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2370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71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72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73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74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2375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2376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2377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2378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2340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236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36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2341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34000" y="3454400"/>
            <a:ext cx="3124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5 flow to left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2366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67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1512888" y="3429000"/>
            <a:ext cx="18399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5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62163"/>
            <a:chOff x="340" y="1344"/>
            <a:chExt cx="1953" cy="1299"/>
          </a:xfrm>
        </p:grpSpPr>
        <p:sp>
          <p:nvSpPr>
            <p:cNvPr id="142357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58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59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60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2361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2362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2363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2364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5/10</a:t>
              </a:r>
            </a:p>
          </p:txBody>
        </p:sp>
        <p:sp>
          <p:nvSpPr>
            <p:cNvPr id="142365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2355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356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33"/>
          <p:cNvGrpSpPr>
            <a:grpSpLocks/>
          </p:cNvGrpSpPr>
          <p:nvPr/>
        </p:nvGrpSpPr>
        <p:grpSpPr bwMode="auto">
          <a:xfrm>
            <a:off x="6878638" y="5334000"/>
            <a:ext cx="1130300" cy="317500"/>
            <a:chOff x="4760" y="2488"/>
            <a:chExt cx="712" cy="200"/>
          </a:xfrm>
        </p:grpSpPr>
        <p:sp>
          <p:nvSpPr>
            <p:cNvPr id="142353" name="AutoShape 34"/>
            <p:cNvSpPr>
              <a:spLocks noChangeArrowheads="1"/>
            </p:cNvSpPr>
            <p:nvPr/>
          </p:nvSpPr>
          <p:spPr bwMode="auto">
            <a:xfrm flipH="1">
              <a:off x="5136" y="2496"/>
              <a:ext cx="336" cy="192"/>
            </a:xfrm>
            <a:prstGeom prst="curvedRightArrow">
              <a:avLst>
                <a:gd name="adj1" fmla="val 28231"/>
                <a:gd name="adj2" fmla="val 48231"/>
                <a:gd name="adj3" fmla="val 58333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2354" name="AutoShape 35"/>
            <p:cNvSpPr>
              <a:spLocks noChangeArrowheads="1"/>
            </p:cNvSpPr>
            <p:nvPr/>
          </p:nvSpPr>
          <p:spPr bwMode="auto">
            <a:xfrm flipV="1">
              <a:off x="4760" y="2488"/>
              <a:ext cx="336" cy="192"/>
            </a:xfrm>
            <a:prstGeom prst="curvedRightArrow">
              <a:avLst>
                <a:gd name="adj1" fmla="val 28231"/>
                <a:gd name="adj2" fmla="val 48231"/>
                <a:gd name="adj3" fmla="val 58333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60" name="Text Box 36"/>
          <p:cNvSpPr txBox="1">
            <a:spLocks noChangeArrowheads="1"/>
          </p:cNvSpPr>
          <p:nvPr/>
        </p:nvSpPr>
        <p:spPr bwMode="auto">
          <a:xfrm>
            <a:off x="4654550" y="5562600"/>
            <a:ext cx="2127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Edge shouldn’t </a:t>
            </a:r>
            <a:br>
              <a:rPr lang="en-US" altLang="en-US" sz="2400"/>
            </a:br>
            <a:r>
              <a:rPr lang="en-US" altLang="en-US" sz="2400"/>
              <a:t>have flow in </a:t>
            </a:r>
            <a:br>
              <a:rPr lang="en-US" altLang="en-US" sz="2400"/>
            </a:br>
            <a:r>
              <a:rPr lang="en-US" altLang="en-US" sz="2400"/>
              <a:t>both directions.</a:t>
            </a:r>
          </a:p>
        </p:txBody>
      </p:sp>
      <p:sp>
        <p:nvSpPr>
          <p:cNvPr id="142351" name="TextBox 40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2352" name="TextBox 42"/>
          <p:cNvSpPr txBox="1">
            <a:spLocks noChangeArrowheads="1"/>
          </p:cNvSpPr>
          <p:nvPr/>
        </p:nvSpPr>
        <p:spPr bwMode="auto">
          <a:xfrm>
            <a:off x="1371600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  <p:bldP spid="60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3363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338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339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339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9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9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339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339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339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339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3364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3387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388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3365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6" name="TextBox 19"/>
          <p:cNvSpPr txBox="1">
            <a:spLocks noChangeArrowheads="1"/>
          </p:cNvSpPr>
          <p:nvPr/>
        </p:nvSpPr>
        <p:spPr bwMode="auto">
          <a:xfrm>
            <a:off x="5334000" y="3454400"/>
            <a:ext cx="3124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5 flow to left</a:t>
            </a:r>
          </a:p>
        </p:txBody>
      </p:sp>
      <p:grpSp>
        <p:nvGrpSpPr>
          <p:cNvPr id="143367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3385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86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143368" name="Text Box 30"/>
          <p:cNvSpPr txBox="1">
            <a:spLocks noChangeArrowheads="1"/>
          </p:cNvSpPr>
          <p:nvPr/>
        </p:nvSpPr>
        <p:spPr bwMode="auto">
          <a:xfrm>
            <a:off x="1512888" y="3429000"/>
            <a:ext cx="18399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5</a:t>
            </a:r>
          </a:p>
        </p:txBody>
      </p:sp>
      <p:sp>
        <p:nvSpPr>
          <p:cNvPr id="143369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38"/>
          <p:cNvGrpSpPr>
            <a:grpSpLocks/>
          </p:cNvGrpSpPr>
          <p:nvPr/>
        </p:nvGrpSpPr>
        <p:grpSpPr bwMode="auto">
          <a:xfrm>
            <a:off x="5815013" y="4724400"/>
            <a:ext cx="3100387" cy="1527175"/>
            <a:chOff x="5815013" y="4725988"/>
            <a:chExt cx="3100387" cy="1527135"/>
          </a:xfrm>
        </p:grpSpPr>
        <p:sp>
          <p:nvSpPr>
            <p:cNvPr id="143377" name="Oval 5"/>
            <p:cNvSpPr>
              <a:spLocks noChangeArrowheads="1"/>
            </p:cNvSpPr>
            <p:nvPr/>
          </p:nvSpPr>
          <p:spPr bwMode="auto">
            <a:xfrm>
              <a:off x="6113463" y="5427663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3378" name="Oval 6"/>
            <p:cNvSpPr>
              <a:spLocks noChangeArrowheads="1"/>
            </p:cNvSpPr>
            <p:nvPr/>
          </p:nvSpPr>
          <p:spPr bwMode="auto">
            <a:xfrm>
              <a:off x="8399463" y="5427663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3379" name="Freeform 7"/>
            <p:cNvSpPr>
              <a:spLocks/>
            </p:cNvSpPr>
            <p:nvPr/>
          </p:nvSpPr>
          <p:spPr bwMode="auto">
            <a:xfrm>
              <a:off x="6189663" y="5262563"/>
              <a:ext cx="2197100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80" name="Freeform 8"/>
            <p:cNvSpPr>
              <a:spLocks/>
            </p:cNvSpPr>
            <p:nvPr/>
          </p:nvSpPr>
          <p:spPr bwMode="auto">
            <a:xfrm flipH="1" flipV="1">
              <a:off x="6265863" y="5503863"/>
              <a:ext cx="2197100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3381" name="Text Box 9"/>
            <p:cNvSpPr txBox="1">
              <a:spLocks noChangeArrowheads="1"/>
            </p:cNvSpPr>
            <p:nvPr/>
          </p:nvSpPr>
          <p:spPr bwMode="auto">
            <a:xfrm>
              <a:off x="5815013" y="5030788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3382" name="Text Box 10"/>
            <p:cNvSpPr txBox="1">
              <a:spLocks noChangeArrowheads="1"/>
            </p:cNvSpPr>
            <p:nvPr/>
          </p:nvSpPr>
          <p:spPr bwMode="auto">
            <a:xfrm>
              <a:off x="8561388" y="5106988"/>
              <a:ext cx="354012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3383" name="Text Box 11"/>
            <p:cNvSpPr txBox="1">
              <a:spLocks noChangeArrowheads="1"/>
            </p:cNvSpPr>
            <p:nvPr/>
          </p:nvSpPr>
          <p:spPr bwMode="auto">
            <a:xfrm>
              <a:off x="6322565" y="4725988"/>
              <a:ext cx="1983235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15-5=10/75</a:t>
              </a:r>
            </a:p>
          </p:txBody>
        </p:sp>
        <p:sp>
          <p:nvSpPr>
            <p:cNvPr id="143384" name="Text Box 12"/>
            <p:cNvSpPr txBox="1">
              <a:spLocks noChangeArrowheads="1"/>
            </p:cNvSpPr>
            <p:nvPr/>
          </p:nvSpPr>
          <p:spPr bwMode="auto">
            <a:xfrm>
              <a:off x="6826250" y="5699125"/>
              <a:ext cx="869149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</p:grpSp>
      <p:grpSp>
        <p:nvGrpSpPr>
          <p:cNvPr id="143371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3375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376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143372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pic>
        <p:nvPicPr>
          <p:cNvPr id="14337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74" name="TextBox 42"/>
          <p:cNvSpPr txBox="1">
            <a:spLocks noChangeArrowheads="1"/>
          </p:cNvSpPr>
          <p:nvPr/>
        </p:nvSpPr>
        <p:spPr bwMode="auto">
          <a:xfrm>
            <a:off x="1371600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4387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441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441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441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1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1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441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441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441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442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4388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441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1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4389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34000" y="3454400"/>
            <a:ext cx="33289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15 flow to left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4408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9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1512888" y="3429000"/>
            <a:ext cx="19621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15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4406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07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825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5815013" y="4724400"/>
            <a:ext cx="3100387" cy="1527175"/>
            <a:chOff x="5815013" y="4725988"/>
            <a:chExt cx="3100387" cy="1527135"/>
          </a:xfrm>
        </p:grpSpPr>
        <p:sp>
          <p:nvSpPr>
            <p:cNvPr id="144398" name="Oval 5"/>
            <p:cNvSpPr>
              <a:spLocks noChangeArrowheads="1"/>
            </p:cNvSpPr>
            <p:nvPr/>
          </p:nvSpPr>
          <p:spPr bwMode="auto">
            <a:xfrm>
              <a:off x="6113463" y="5427663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4399" name="Oval 6"/>
            <p:cNvSpPr>
              <a:spLocks noChangeArrowheads="1"/>
            </p:cNvSpPr>
            <p:nvPr/>
          </p:nvSpPr>
          <p:spPr bwMode="auto">
            <a:xfrm>
              <a:off x="8399463" y="5427663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4400" name="Freeform 7"/>
            <p:cNvSpPr>
              <a:spLocks/>
            </p:cNvSpPr>
            <p:nvPr/>
          </p:nvSpPr>
          <p:spPr bwMode="auto">
            <a:xfrm>
              <a:off x="6189663" y="5262563"/>
              <a:ext cx="2197100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1" name="Freeform 8"/>
            <p:cNvSpPr>
              <a:spLocks/>
            </p:cNvSpPr>
            <p:nvPr/>
          </p:nvSpPr>
          <p:spPr bwMode="auto">
            <a:xfrm flipH="1" flipV="1">
              <a:off x="6265863" y="5503863"/>
              <a:ext cx="2197100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2" name="Text Box 9"/>
            <p:cNvSpPr txBox="1">
              <a:spLocks noChangeArrowheads="1"/>
            </p:cNvSpPr>
            <p:nvPr/>
          </p:nvSpPr>
          <p:spPr bwMode="auto">
            <a:xfrm>
              <a:off x="5815013" y="5030788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4403" name="Text Box 10"/>
            <p:cNvSpPr txBox="1">
              <a:spLocks noChangeArrowheads="1"/>
            </p:cNvSpPr>
            <p:nvPr/>
          </p:nvSpPr>
          <p:spPr bwMode="auto">
            <a:xfrm>
              <a:off x="8561388" y="5106988"/>
              <a:ext cx="354012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4404" name="Text Box 11"/>
            <p:cNvSpPr txBox="1">
              <a:spLocks noChangeArrowheads="1"/>
            </p:cNvSpPr>
            <p:nvPr/>
          </p:nvSpPr>
          <p:spPr bwMode="auto">
            <a:xfrm>
              <a:off x="6322565" y="4725988"/>
              <a:ext cx="1983235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15-15=0/75</a:t>
              </a:r>
            </a:p>
          </p:txBody>
        </p:sp>
        <p:sp>
          <p:nvSpPr>
            <p:cNvPr id="144405" name="Text Box 12"/>
            <p:cNvSpPr txBox="1">
              <a:spLocks noChangeArrowheads="1"/>
            </p:cNvSpPr>
            <p:nvPr/>
          </p:nvSpPr>
          <p:spPr bwMode="auto">
            <a:xfrm>
              <a:off x="6826250" y="5699125"/>
              <a:ext cx="869149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</p:grpSp>
      <p:sp>
        <p:nvSpPr>
          <p:cNvPr id="144397" name="TextBox 48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5411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543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544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544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4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4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544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544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544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544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5412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5437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38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541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721350" y="3454400"/>
            <a:ext cx="25844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15+5=20 </a:t>
            </a:r>
            <a:br>
              <a:rPr lang="en-US" altLang="en-US"/>
            </a:br>
            <a:r>
              <a:rPr lang="en-US" altLang="en-US"/>
              <a:t>flow to left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5435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36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1066800" y="3429000"/>
            <a:ext cx="29718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15+5=20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57400"/>
            <a:chOff x="340" y="1344"/>
            <a:chExt cx="1953" cy="1296"/>
          </a:xfrm>
        </p:grpSpPr>
        <p:sp>
          <p:nvSpPr>
            <p:cNvPr id="145426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5427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5428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29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5430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5431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5432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28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-5/75</a:t>
              </a:r>
            </a:p>
          </p:txBody>
        </p:sp>
        <p:sp>
          <p:nvSpPr>
            <p:cNvPr id="145433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5434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5424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25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36"/>
          <p:cNvSpPr txBox="1">
            <a:spLocks noChangeArrowheads="1"/>
          </p:cNvSpPr>
          <p:nvPr/>
        </p:nvSpPr>
        <p:spPr bwMode="auto">
          <a:xfrm>
            <a:off x="4583113" y="5875338"/>
            <a:ext cx="257968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Edge shouldn’t </a:t>
            </a:r>
            <a:br>
              <a:rPr lang="en-US" altLang="en-US" sz="2400"/>
            </a:br>
            <a:r>
              <a:rPr lang="en-US" altLang="en-US" sz="2400"/>
              <a:t>have negative flow.</a:t>
            </a:r>
          </a:p>
        </p:txBody>
      </p:sp>
      <p:sp>
        <p:nvSpPr>
          <p:cNvPr id="145422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5423" name="TextBox 42"/>
          <p:cNvSpPr txBox="1">
            <a:spLocks noChangeArrowheads="1"/>
          </p:cNvSpPr>
          <p:nvPr/>
        </p:nvSpPr>
        <p:spPr bwMode="auto">
          <a:xfrm>
            <a:off x="762000" y="5715000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-5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  <p:bldP spid="39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6435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646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646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646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6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6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646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646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646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647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6436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646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6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6437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8" name="TextBox 19"/>
          <p:cNvSpPr txBox="1">
            <a:spLocks noChangeArrowheads="1"/>
          </p:cNvSpPr>
          <p:nvPr/>
        </p:nvSpPr>
        <p:spPr bwMode="auto">
          <a:xfrm>
            <a:off x="5721350" y="3454400"/>
            <a:ext cx="25844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15+5=20 </a:t>
            </a:r>
            <a:br>
              <a:rPr lang="en-US" altLang="en-US"/>
            </a:br>
            <a:r>
              <a:rPr lang="en-US" altLang="en-US"/>
              <a:t>flow to left</a:t>
            </a:r>
          </a:p>
        </p:txBody>
      </p:sp>
      <p:grpSp>
        <p:nvGrpSpPr>
          <p:cNvPr id="146439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6458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59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146440" name="Text Box 30"/>
          <p:cNvSpPr txBox="1">
            <a:spLocks noChangeArrowheads="1"/>
          </p:cNvSpPr>
          <p:nvPr/>
        </p:nvSpPr>
        <p:spPr bwMode="auto">
          <a:xfrm>
            <a:off x="1066800" y="3429000"/>
            <a:ext cx="29718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15+5=20</a:t>
            </a:r>
          </a:p>
        </p:txBody>
      </p:sp>
      <p:sp>
        <p:nvSpPr>
          <p:cNvPr id="146441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62163"/>
            <a:chOff x="340" y="1344"/>
            <a:chExt cx="1953" cy="1299"/>
          </a:xfrm>
        </p:grpSpPr>
        <p:sp>
          <p:nvSpPr>
            <p:cNvPr id="146449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6450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6451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52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6453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6454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6455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46456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5/10</a:t>
              </a:r>
            </a:p>
          </p:txBody>
        </p:sp>
        <p:sp>
          <p:nvSpPr>
            <p:cNvPr id="146457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6443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6447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48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6444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45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6446" name="TextBox 40"/>
          <p:cNvSpPr txBox="1">
            <a:spLocks noChangeArrowheads="1"/>
          </p:cNvSpPr>
          <p:nvPr/>
        </p:nvSpPr>
        <p:spPr bwMode="auto">
          <a:xfrm>
            <a:off x="762000" y="5715000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-5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Rectangle 3"/>
          <p:cNvSpPr>
            <a:spLocks noChangeArrowheads="1"/>
          </p:cNvSpPr>
          <p:nvPr/>
        </p:nvSpPr>
        <p:spPr bwMode="auto">
          <a:xfrm>
            <a:off x="4648200" y="114300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 network </a:t>
            </a:r>
            <a:br>
              <a:rPr lang="en-US" altLang="en-US" sz="2800"/>
            </a:br>
            <a:r>
              <a:rPr lang="en-US" altLang="en-US" sz="2800"/>
              <a:t>with its edge capacities  </a:t>
            </a:r>
          </a:p>
        </p:txBody>
      </p:sp>
      <p:sp>
        <p:nvSpPr>
          <p:cNvPr id="1638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228600" y="2895600"/>
            <a:ext cx="8610600" cy="2073275"/>
            <a:chOff x="144" y="1824"/>
            <a:chExt cx="5424" cy="1306"/>
          </a:xfrm>
        </p:grpSpPr>
        <p:pic>
          <p:nvPicPr>
            <p:cNvPr id="16391" name="Picture 6" descr="capture1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1824"/>
              <a:ext cx="2448" cy="9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Rectangle 8"/>
            <p:cNvSpPr>
              <a:spLocks noChangeArrowheads="1"/>
            </p:cNvSpPr>
            <p:nvPr/>
          </p:nvSpPr>
          <p:spPr bwMode="auto">
            <a:xfrm>
              <a:off x="2688" y="1920"/>
              <a:ext cx="2880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The max total rate of the flow is 1+2-0 = 3.</a:t>
              </a:r>
            </a:p>
          </p:txBody>
        </p:sp>
        <p:sp>
          <p:nvSpPr>
            <p:cNvPr id="16393" name="Text Box 9"/>
            <p:cNvSpPr txBox="1">
              <a:spLocks noChangeArrowheads="1"/>
            </p:cNvSpPr>
            <p:nvPr/>
          </p:nvSpPr>
          <p:spPr bwMode="auto">
            <a:xfrm>
              <a:off x="449" y="2784"/>
              <a:ext cx="198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flow/capacity = 2/5</a:t>
              </a:r>
            </a:p>
          </p:txBody>
        </p:sp>
        <p:sp>
          <p:nvSpPr>
            <p:cNvPr id="16394" name="Oval 10"/>
            <p:cNvSpPr>
              <a:spLocks noChangeArrowheads="1"/>
            </p:cNvSpPr>
            <p:nvPr/>
          </p:nvSpPr>
          <p:spPr bwMode="auto">
            <a:xfrm>
              <a:off x="1112" y="2160"/>
              <a:ext cx="336" cy="240"/>
            </a:xfrm>
            <a:prstGeom prst="ellipse">
              <a:avLst/>
            </a:prstGeom>
            <a:noFill/>
            <a:ln w="381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815116" name="Rectangle 12"/>
          <p:cNvSpPr>
            <a:spLocks noChangeArrowheads="1"/>
          </p:cNvSpPr>
          <p:nvPr/>
        </p:nvSpPr>
        <p:spPr bwMode="auto">
          <a:xfrm>
            <a:off x="3429000" y="5500688"/>
            <a:ext cx="5638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Prove that total can not be higher.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5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5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5116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7459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7485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7486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7487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88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89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7490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7491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7492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7493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7460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7483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7484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7461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721350" y="3454400"/>
            <a:ext cx="27892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Add 15+10=25 </a:t>
            </a:r>
            <a:br>
              <a:rPr lang="en-US" altLang="en-US"/>
            </a:br>
            <a:r>
              <a:rPr lang="en-US" altLang="en-US"/>
              <a:t>flow to left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7481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82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37" name="Text Box 30"/>
          <p:cNvSpPr txBox="1">
            <a:spLocks noChangeArrowheads="1"/>
          </p:cNvSpPr>
          <p:nvPr/>
        </p:nvSpPr>
        <p:spPr bwMode="auto">
          <a:xfrm>
            <a:off x="838200" y="3429000"/>
            <a:ext cx="31638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Walking 15+10=25</a:t>
            </a:r>
          </a:p>
        </p:txBody>
      </p:sp>
      <p:sp>
        <p:nvSpPr>
          <p:cNvPr id="38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15013" y="4191000"/>
            <a:ext cx="3100387" cy="2062163"/>
            <a:chOff x="340" y="1344"/>
            <a:chExt cx="1953" cy="1299"/>
          </a:xfrm>
        </p:grpSpPr>
        <p:sp>
          <p:nvSpPr>
            <p:cNvPr id="14747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747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747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7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747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747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747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4747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10/10</a:t>
              </a:r>
            </a:p>
          </p:txBody>
        </p:sp>
        <p:sp>
          <p:nvSpPr>
            <p:cNvPr id="14748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747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747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69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7" grpId="0"/>
      <p:bldP spid="38" grpId="0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148483" name="Group 4"/>
          <p:cNvGrpSpPr>
            <a:grpSpLocks/>
          </p:cNvGrpSpPr>
          <p:nvPr/>
        </p:nvGrpSpPr>
        <p:grpSpPr bwMode="auto">
          <a:xfrm>
            <a:off x="5486400" y="914400"/>
            <a:ext cx="3100388" cy="2057400"/>
            <a:chOff x="340" y="1344"/>
            <a:chExt cx="1953" cy="1296"/>
          </a:xfrm>
        </p:grpSpPr>
        <p:sp>
          <p:nvSpPr>
            <p:cNvPr id="148512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8513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8514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15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16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8517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8518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148519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148520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48484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851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1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8485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362743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flow can </a:t>
            </a:r>
            <a:br>
              <a:rPr lang="en-US" altLang="en-US"/>
            </a:br>
            <a:r>
              <a:rPr lang="en-US" altLang="en-US"/>
              <a:t>I </a:t>
            </a:r>
            <a:r>
              <a:rPr lang="en-US" altLang="en-US">
                <a:solidFill>
                  <a:srgbClr val="FF0000"/>
                </a:solidFill>
              </a:rPr>
              <a:t>add</a:t>
            </a:r>
            <a:r>
              <a:rPr lang="en-US" altLang="en-US"/>
              <a:t> to left</a:t>
            </a:r>
          </a:p>
        </p:txBody>
      </p: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850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50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42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388938" y="3352800"/>
            <a:ext cx="433546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can I </a:t>
            </a:r>
            <a:r>
              <a:rPr lang="en-US" altLang="en-US">
                <a:solidFill>
                  <a:srgbClr val="FF0000"/>
                </a:solidFill>
              </a:rPr>
              <a:t>change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my position to the left?</a:t>
            </a:r>
          </a:p>
        </p:txBody>
      </p:sp>
      <p:pic>
        <p:nvPicPr>
          <p:cNvPr id="43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1295400" y="6181725"/>
            <a:ext cx="1665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15+10=25</a:t>
            </a: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8492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41" name="TextBox 40"/>
          <p:cNvSpPr txBox="1">
            <a:spLocks noChangeArrowheads="1"/>
          </p:cNvSpPr>
          <p:nvPr/>
        </p:nvSpPr>
        <p:spPr bwMode="auto">
          <a:xfrm>
            <a:off x="1419225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44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8506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07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50" name="Left Brace 49"/>
          <p:cNvSpPr>
            <a:spLocks/>
          </p:cNvSpPr>
          <p:nvPr/>
        </p:nvSpPr>
        <p:spPr bwMode="auto">
          <a:xfrm rot="-5400000">
            <a:off x="990600" y="5562600"/>
            <a:ext cx="381000" cy="990600"/>
          </a:xfrm>
          <a:prstGeom prst="leftBrace">
            <a:avLst>
              <a:gd name="adj1" fmla="val 8330"/>
              <a:gd name="adj2" fmla="val 50000"/>
            </a:avLst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grpSp>
        <p:nvGrpSpPr>
          <p:cNvPr id="6" name="Group 59"/>
          <p:cNvGrpSpPr>
            <a:grpSpLocks/>
          </p:cNvGrpSpPr>
          <p:nvPr/>
        </p:nvGrpSpPr>
        <p:grpSpPr bwMode="auto">
          <a:xfrm>
            <a:off x="5767388" y="5030788"/>
            <a:ext cx="3224212" cy="1598612"/>
            <a:chOff x="5767641" y="5030788"/>
            <a:chExt cx="3223959" cy="1598612"/>
          </a:xfrm>
        </p:grpSpPr>
        <p:sp>
          <p:nvSpPr>
            <p:cNvPr id="148498" name="Oval 5"/>
            <p:cNvSpPr>
              <a:spLocks noChangeArrowheads="1"/>
            </p:cNvSpPr>
            <p:nvPr/>
          </p:nvSpPr>
          <p:spPr bwMode="auto">
            <a:xfrm>
              <a:off x="6154738" y="5427663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381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8499" name="Oval 6"/>
            <p:cNvSpPr>
              <a:spLocks noChangeArrowheads="1"/>
            </p:cNvSpPr>
            <p:nvPr/>
          </p:nvSpPr>
          <p:spPr bwMode="auto">
            <a:xfrm>
              <a:off x="8440737" y="5427663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38100" algn="ctr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48500" name="Freeform 7"/>
            <p:cNvSpPr>
              <a:spLocks/>
            </p:cNvSpPr>
            <p:nvPr/>
          </p:nvSpPr>
          <p:spPr bwMode="auto">
            <a:xfrm>
              <a:off x="6230938" y="5262563"/>
              <a:ext cx="2197099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01" name="Freeform 8"/>
            <p:cNvSpPr>
              <a:spLocks/>
            </p:cNvSpPr>
            <p:nvPr/>
          </p:nvSpPr>
          <p:spPr bwMode="auto">
            <a:xfrm flipH="1" flipV="1">
              <a:off x="6307138" y="5503863"/>
              <a:ext cx="2197099" cy="241300"/>
            </a:xfrm>
            <a:custGeom>
              <a:avLst/>
              <a:gdLst>
                <a:gd name="T0" fmla="*/ 0 w 1384"/>
                <a:gd name="T1" fmla="*/ 2147483647 h 152"/>
                <a:gd name="T2" fmla="*/ 2147483647 w 1384"/>
                <a:gd name="T3" fmla="*/ 2147483647 h 152"/>
                <a:gd name="T4" fmla="*/ 2147483647 w 1384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8502" name="Text Box 9"/>
            <p:cNvSpPr txBox="1">
              <a:spLocks noChangeArrowheads="1"/>
            </p:cNvSpPr>
            <p:nvPr/>
          </p:nvSpPr>
          <p:spPr bwMode="auto">
            <a:xfrm>
              <a:off x="5856288" y="5030788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48503" name="Text Box 10"/>
            <p:cNvSpPr txBox="1">
              <a:spLocks noChangeArrowheads="1"/>
            </p:cNvSpPr>
            <p:nvPr/>
          </p:nvSpPr>
          <p:spPr bwMode="auto">
            <a:xfrm>
              <a:off x="8602662" y="5106988"/>
              <a:ext cx="354013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48504" name="Text Box 12"/>
            <p:cNvSpPr txBox="1">
              <a:spLocks noChangeArrowheads="1"/>
            </p:cNvSpPr>
            <p:nvPr/>
          </p:nvSpPr>
          <p:spPr bwMode="auto">
            <a:xfrm>
              <a:off x="6546126" y="5699125"/>
              <a:ext cx="1771640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15+10=25</a:t>
              </a:r>
            </a:p>
          </p:txBody>
        </p:sp>
        <p:sp>
          <p:nvSpPr>
            <p:cNvPr id="148505" name="Rectangle 58"/>
            <p:cNvSpPr>
              <a:spLocks noChangeArrowheads="1"/>
            </p:cNvSpPr>
            <p:nvPr/>
          </p:nvSpPr>
          <p:spPr bwMode="auto">
            <a:xfrm>
              <a:off x="5767641" y="6106180"/>
              <a:ext cx="322395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Augmentation Graph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9" grpId="0"/>
      <p:bldP spid="49" grpId="0"/>
      <p:bldP spid="41" grpId="0"/>
      <p:bldP spid="44" grpId="0" animBg="1"/>
      <p:bldP spid="50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149507" name="Oval 5"/>
          <p:cNvSpPr>
            <a:spLocks noChangeArrowheads="1"/>
          </p:cNvSpPr>
          <p:nvPr/>
        </p:nvSpPr>
        <p:spPr bwMode="auto">
          <a:xfrm>
            <a:off x="5784850" y="2151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08" name="Oval 6"/>
          <p:cNvSpPr>
            <a:spLocks noChangeArrowheads="1"/>
          </p:cNvSpPr>
          <p:nvPr/>
        </p:nvSpPr>
        <p:spPr bwMode="auto">
          <a:xfrm>
            <a:off x="8070850" y="2151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09" name="Freeform 7"/>
          <p:cNvSpPr>
            <a:spLocks/>
          </p:cNvSpPr>
          <p:nvPr/>
        </p:nvSpPr>
        <p:spPr bwMode="auto">
          <a:xfrm>
            <a:off x="5861050" y="1985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9510" name="Freeform 8"/>
          <p:cNvSpPr>
            <a:spLocks/>
          </p:cNvSpPr>
          <p:nvPr/>
        </p:nvSpPr>
        <p:spPr bwMode="auto">
          <a:xfrm flipH="1" flipV="1">
            <a:off x="5937250" y="2227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9511" name="Text Box 9"/>
          <p:cNvSpPr txBox="1">
            <a:spLocks noChangeArrowheads="1"/>
          </p:cNvSpPr>
          <p:nvPr/>
        </p:nvSpPr>
        <p:spPr bwMode="auto">
          <a:xfrm>
            <a:off x="5486400" y="1754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49512" name="Text Box 10"/>
          <p:cNvSpPr txBox="1">
            <a:spLocks noChangeArrowheads="1"/>
          </p:cNvSpPr>
          <p:nvPr/>
        </p:nvSpPr>
        <p:spPr bwMode="auto">
          <a:xfrm>
            <a:off x="8232775" y="18303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37925" name="Text Box 11"/>
          <p:cNvSpPr txBox="1">
            <a:spLocks noChangeArrowheads="1"/>
          </p:cNvSpPr>
          <p:nvPr/>
        </p:nvSpPr>
        <p:spPr bwMode="auto">
          <a:xfrm>
            <a:off x="6523038" y="1449388"/>
            <a:ext cx="8048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f/75</a:t>
            </a:r>
          </a:p>
        </p:txBody>
      </p:sp>
      <p:sp>
        <p:nvSpPr>
          <p:cNvPr id="37926" name="Text Box 12"/>
          <p:cNvSpPr txBox="1">
            <a:spLocks noChangeArrowheads="1"/>
          </p:cNvSpPr>
          <p:nvPr/>
        </p:nvSpPr>
        <p:spPr bwMode="auto">
          <a:xfrm>
            <a:off x="6659563" y="2493963"/>
            <a:ext cx="655637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0/c</a:t>
            </a:r>
          </a:p>
        </p:txBody>
      </p:sp>
      <p:grpSp>
        <p:nvGrpSpPr>
          <p:cNvPr id="149515" name="Group 45"/>
          <p:cNvGrpSpPr>
            <a:grpSpLocks/>
          </p:cNvGrpSpPr>
          <p:nvPr/>
        </p:nvGrpSpPr>
        <p:grpSpPr bwMode="auto">
          <a:xfrm>
            <a:off x="457200" y="1752600"/>
            <a:ext cx="3962400" cy="1066800"/>
            <a:chOff x="2438400" y="990600"/>
            <a:chExt cx="3962400" cy="1066800"/>
          </a:xfrm>
        </p:grpSpPr>
        <p:pic>
          <p:nvPicPr>
            <p:cNvPr id="149540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9541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9516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7526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17" name="TextBox 19"/>
          <p:cNvSpPr txBox="1">
            <a:spLocks noChangeArrowheads="1"/>
          </p:cNvSpPr>
          <p:nvPr/>
        </p:nvSpPr>
        <p:spPr bwMode="auto">
          <a:xfrm>
            <a:off x="5389563" y="3454400"/>
            <a:ext cx="362743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flow can </a:t>
            </a:r>
            <a:br>
              <a:rPr lang="en-US" altLang="en-US"/>
            </a:br>
            <a:r>
              <a:rPr lang="en-US" altLang="en-US"/>
              <a:t>I </a:t>
            </a:r>
            <a:r>
              <a:rPr lang="en-US" altLang="en-US">
                <a:solidFill>
                  <a:srgbClr val="FF0000"/>
                </a:solidFill>
              </a:rPr>
              <a:t>add</a:t>
            </a:r>
            <a:r>
              <a:rPr lang="en-US" altLang="en-US"/>
              <a:t> to left</a:t>
            </a:r>
          </a:p>
        </p:txBody>
      </p:sp>
      <p:grpSp>
        <p:nvGrpSpPr>
          <p:cNvPr id="149518" name="Group 45"/>
          <p:cNvGrpSpPr>
            <a:grpSpLocks/>
          </p:cNvGrpSpPr>
          <p:nvPr/>
        </p:nvGrpSpPr>
        <p:grpSpPr bwMode="auto">
          <a:xfrm>
            <a:off x="481013" y="4876800"/>
            <a:ext cx="3962400" cy="1066800"/>
            <a:chOff x="2438400" y="990600"/>
            <a:chExt cx="3962400" cy="1066800"/>
          </a:xfrm>
        </p:grpSpPr>
        <p:pic>
          <p:nvPicPr>
            <p:cNvPr id="149538" name="Picture 3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8" t="28169" r="49760" b="-1408"/>
            <a:stretch>
              <a:fillRect/>
            </a:stretch>
          </p:blipFill>
          <p:spPr bwMode="auto">
            <a:xfrm>
              <a:off x="2438400" y="1066800"/>
              <a:ext cx="3962400" cy="990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9539" name="Rectangle 24"/>
            <p:cNvSpPr>
              <a:spLocks noChangeArrowheads="1"/>
            </p:cNvSpPr>
            <p:nvPr/>
          </p:nvSpPr>
          <p:spPr bwMode="auto">
            <a:xfrm>
              <a:off x="2457450" y="990600"/>
              <a:ext cx="3943350" cy="523220"/>
            </a:xfrm>
            <a:prstGeom prst="rect">
              <a:avLst/>
            </a:prstGeom>
            <a:solidFill>
              <a:schemeClr val="tx1"/>
            </a:solidFill>
            <a:ln w="38100" algn="ctr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pic>
        <p:nvPicPr>
          <p:cNvPr id="149519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20" name="TextBox 38"/>
          <p:cNvSpPr txBox="1">
            <a:spLocks noChangeArrowheads="1"/>
          </p:cNvSpPr>
          <p:nvPr/>
        </p:nvSpPr>
        <p:spPr bwMode="auto">
          <a:xfrm>
            <a:off x="388938" y="3352800"/>
            <a:ext cx="433546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How much can I </a:t>
            </a:r>
            <a:r>
              <a:rPr lang="en-US" altLang="en-US">
                <a:solidFill>
                  <a:srgbClr val="FF0000"/>
                </a:solidFill>
              </a:rPr>
              <a:t>change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my position to the left?</a:t>
            </a:r>
          </a:p>
        </p:txBody>
      </p:sp>
      <p:pic>
        <p:nvPicPr>
          <p:cNvPr id="149521" name="Picture 3" descr="C:\Documents and Settings\Administrator\Desktop\happyman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876800"/>
            <a:ext cx="381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22" name="Rectangle 48"/>
          <p:cNvSpPr>
            <a:spLocks noChangeArrowheads="1"/>
          </p:cNvSpPr>
          <p:nvPr/>
        </p:nvSpPr>
        <p:spPr bwMode="auto">
          <a:xfrm>
            <a:off x="1295400" y="6181725"/>
            <a:ext cx="1665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15+10=25</a:t>
            </a: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23" name="TextBox 39"/>
          <p:cNvSpPr txBox="1">
            <a:spLocks noChangeArrowheads="1"/>
          </p:cNvSpPr>
          <p:nvPr/>
        </p:nvSpPr>
        <p:spPr bwMode="auto">
          <a:xfrm>
            <a:off x="1371600" y="2500313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9524" name="TextBox 40"/>
          <p:cNvSpPr txBox="1">
            <a:spLocks noChangeArrowheads="1"/>
          </p:cNvSpPr>
          <p:nvPr/>
        </p:nvSpPr>
        <p:spPr bwMode="auto">
          <a:xfrm>
            <a:off x="1419225" y="5591175"/>
            <a:ext cx="9144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149525" name="Line 31"/>
          <p:cNvSpPr>
            <a:spLocks noChangeShapeType="1"/>
          </p:cNvSpPr>
          <p:nvPr/>
        </p:nvSpPr>
        <p:spPr bwMode="auto">
          <a:xfrm flipH="1">
            <a:off x="2112963" y="3276600"/>
            <a:ext cx="554037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149526" name="Group 23"/>
          <p:cNvGrpSpPr>
            <a:grpSpLocks/>
          </p:cNvGrpSpPr>
          <p:nvPr/>
        </p:nvGrpSpPr>
        <p:grpSpPr bwMode="auto">
          <a:xfrm flipH="1">
            <a:off x="5334000" y="3108325"/>
            <a:ext cx="3352800" cy="554038"/>
            <a:chOff x="2570" y="3435"/>
            <a:chExt cx="2998" cy="349"/>
          </a:xfrm>
        </p:grpSpPr>
        <p:sp>
          <p:nvSpPr>
            <p:cNvPr id="149536" name="Freeform 24"/>
            <p:cNvSpPr>
              <a:spLocks/>
            </p:cNvSpPr>
            <p:nvPr/>
          </p:nvSpPr>
          <p:spPr bwMode="auto">
            <a:xfrm>
              <a:off x="2680" y="3459"/>
              <a:ext cx="2888" cy="206"/>
            </a:xfrm>
            <a:custGeom>
              <a:avLst/>
              <a:gdLst>
                <a:gd name="T0" fmla="*/ 0 w 2888"/>
                <a:gd name="T1" fmla="*/ 37 h 206"/>
                <a:gd name="T2" fmla="*/ 712 w 2888"/>
                <a:gd name="T3" fmla="*/ 165 h 206"/>
                <a:gd name="T4" fmla="*/ 1528 w 2888"/>
                <a:gd name="T5" fmla="*/ 5 h 206"/>
                <a:gd name="T6" fmla="*/ 2248 w 2888"/>
                <a:gd name="T7" fmla="*/ 197 h 206"/>
                <a:gd name="T8" fmla="*/ 2888 w 2888"/>
                <a:gd name="T9" fmla="*/ 61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9537" name="Text Box 25"/>
            <p:cNvSpPr txBox="1">
              <a:spLocks noChangeArrowheads="1"/>
            </p:cNvSpPr>
            <p:nvPr/>
          </p:nvSpPr>
          <p:spPr bwMode="auto">
            <a:xfrm>
              <a:off x="2570" y="3435"/>
              <a:ext cx="16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solidFill>
                  <a:schemeClr val="hlink"/>
                </a:solidFill>
              </a:endParaRPr>
            </a:p>
          </p:txBody>
        </p:sp>
      </p:grpSp>
      <p:sp>
        <p:nvSpPr>
          <p:cNvPr id="149527" name="Left Brace 49"/>
          <p:cNvSpPr>
            <a:spLocks/>
          </p:cNvSpPr>
          <p:nvPr/>
        </p:nvSpPr>
        <p:spPr bwMode="auto">
          <a:xfrm rot="-5400000">
            <a:off x="990600" y="5562600"/>
            <a:ext cx="381000" cy="990600"/>
          </a:xfrm>
          <a:prstGeom prst="leftBrace">
            <a:avLst>
              <a:gd name="adj1" fmla="val 8330"/>
              <a:gd name="adj2" fmla="val 50000"/>
            </a:avLst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28" name="Oval 5"/>
          <p:cNvSpPr>
            <a:spLocks noChangeArrowheads="1"/>
          </p:cNvSpPr>
          <p:nvPr/>
        </p:nvSpPr>
        <p:spPr bwMode="auto">
          <a:xfrm>
            <a:off x="6154738" y="5427663"/>
            <a:ext cx="152400" cy="152400"/>
          </a:xfrm>
          <a:prstGeom prst="ellipse">
            <a:avLst/>
          </a:prstGeom>
          <a:solidFill>
            <a:schemeClr val="accent1"/>
          </a:solidFill>
          <a:ln w="381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29" name="Oval 6"/>
          <p:cNvSpPr>
            <a:spLocks noChangeArrowheads="1"/>
          </p:cNvSpPr>
          <p:nvPr/>
        </p:nvSpPr>
        <p:spPr bwMode="auto">
          <a:xfrm>
            <a:off x="8440738" y="5427663"/>
            <a:ext cx="152400" cy="152400"/>
          </a:xfrm>
          <a:prstGeom prst="ellipse">
            <a:avLst/>
          </a:prstGeom>
          <a:solidFill>
            <a:schemeClr val="accent1"/>
          </a:solidFill>
          <a:ln w="38100" algn="ctr">
            <a:solidFill>
              <a:schemeClr val="accent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chemeClr val="hlink"/>
              </a:solidFill>
            </a:endParaRPr>
          </a:p>
        </p:txBody>
      </p:sp>
      <p:sp>
        <p:nvSpPr>
          <p:cNvPr id="149530" name="Freeform 7"/>
          <p:cNvSpPr>
            <a:spLocks/>
          </p:cNvSpPr>
          <p:nvPr/>
        </p:nvSpPr>
        <p:spPr bwMode="auto">
          <a:xfrm>
            <a:off x="6230938" y="52625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9531" name="Freeform 8"/>
          <p:cNvSpPr>
            <a:spLocks/>
          </p:cNvSpPr>
          <p:nvPr/>
        </p:nvSpPr>
        <p:spPr bwMode="auto">
          <a:xfrm flipH="1" flipV="1">
            <a:off x="6307138" y="55038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49532" name="Text Box 9"/>
          <p:cNvSpPr txBox="1">
            <a:spLocks noChangeArrowheads="1"/>
          </p:cNvSpPr>
          <p:nvPr/>
        </p:nvSpPr>
        <p:spPr bwMode="auto">
          <a:xfrm>
            <a:off x="5856288" y="50307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49533" name="Text Box 10"/>
          <p:cNvSpPr txBox="1">
            <a:spLocks noChangeArrowheads="1"/>
          </p:cNvSpPr>
          <p:nvPr/>
        </p:nvSpPr>
        <p:spPr bwMode="auto">
          <a:xfrm>
            <a:off x="8602663" y="51069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58" name="Text Box 12"/>
          <p:cNvSpPr txBox="1">
            <a:spLocks noChangeArrowheads="1"/>
          </p:cNvSpPr>
          <p:nvPr/>
        </p:nvSpPr>
        <p:spPr bwMode="auto">
          <a:xfrm>
            <a:off x="6996113" y="5699125"/>
            <a:ext cx="700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f+c</a:t>
            </a:r>
          </a:p>
        </p:txBody>
      </p:sp>
      <p:sp>
        <p:nvSpPr>
          <p:cNvPr id="149535" name="Rectangle 58"/>
          <p:cNvSpPr>
            <a:spLocks noChangeArrowheads="1"/>
          </p:cNvSpPr>
          <p:nvPr/>
        </p:nvSpPr>
        <p:spPr bwMode="auto">
          <a:xfrm>
            <a:off x="5767388" y="6105525"/>
            <a:ext cx="32242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Augmentation Graph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25" grpId="0"/>
      <p:bldP spid="37926" grpId="0"/>
      <p:bldP spid="58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38" descr="03-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85800"/>
            <a:ext cx="3871913" cy="144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1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0532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0533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0534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0535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50536" name="Text Box 7"/>
          <p:cNvSpPr txBox="1">
            <a:spLocks noChangeArrowheads="1"/>
          </p:cNvSpPr>
          <p:nvPr/>
        </p:nvSpPr>
        <p:spPr bwMode="auto">
          <a:xfrm>
            <a:off x="3552825" y="44211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50537" name="Text Box 8"/>
          <p:cNvSpPr txBox="1">
            <a:spLocks noChangeArrowheads="1"/>
          </p:cNvSpPr>
          <p:nvPr/>
        </p:nvSpPr>
        <p:spPr bwMode="auto">
          <a:xfrm>
            <a:off x="1336675" y="4040188"/>
            <a:ext cx="18716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38" name="Text Box 9"/>
          <p:cNvSpPr txBox="1">
            <a:spLocks noChangeArrowheads="1"/>
          </p:cNvSpPr>
          <p:nvPr/>
        </p:nvSpPr>
        <p:spPr bwMode="auto">
          <a:xfrm>
            <a:off x="1627188" y="5013325"/>
            <a:ext cx="12398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39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150540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0541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0542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0543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0544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50545" name="Text Box 16"/>
          <p:cNvSpPr txBox="1">
            <a:spLocks noChangeArrowheads="1"/>
          </p:cNvSpPr>
          <p:nvPr/>
        </p:nvSpPr>
        <p:spPr bwMode="auto">
          <a:xfrm>
            <a:off x="8018463" y="44973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50546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Augmentation Graph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38100" y="3870325"/>
            <a:ext cx="2051050" cy="625475"/>
            <a:chOff x="24" y="2438"/>
            <a:chExt cx="1292" cy="394"/>
          </a:xfrm>
        </p:grpSpPr>
        <p:sp>
          <p:nvSpPr>
            <p:cNvPr id="150561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50562" name="Text Box 20"/>
            <p:cNvSpPr txBox="1">
              <a:spLocks noChangeArrowheads="1"/>
            </p:cNvSpPr>
            <p:nvPr/>
          </p:nvSpPr>
          <p:spPr bwMode="auto">
            <a:xfrm>
              <a:off x="24" y="2438"/>
              <a:ext cx="92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+</a:t>
              </a:r>
              <a:r>
                <a:rPr lang="en-US" altLang="en-US" sz="3000" i="1"/>
                <a:t>w</a:t>
              </a:r>
            </a:p>
          </p:txBody>
        </p:sp>
      </p:grp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4276725" y="1616075"/>
            <a:ext cx="4791075" cy="3548063"/>
            <a:chOff x="2694" y="1018"/>
            <a:chExt cx="3018" cy="2235"/>
          </a:xfrm>
        </p:grpSpPr>
        <p:grpSp>
          <p:nvGrpSpPr>
            <p:cNvPr id="150555" name="Group 25"/>
            <p:cNvGrpSpPr>
              <a:grpSpLocks/>
            </p:cNvGrpSpPr>
            <p:nvPr/>
          </p:nvGrpSpPr>
          <p:grpSpPr bwMode="auto">
            <a:xfrm>
              <a:off x="2694" y="2907"/>
              <a:ext cx="3018" cy="346"/>
              <a:chOff x="2550" y="3435"/>
              <a:chExt cx="3018" cy="346"/>
            </a:xfrm>
          </p:grpSpPr>
          <p:sp>
            <p:nvSpPr>
              <p:cNvPr id="150559" name="Freeform 26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0560" name="Text Box 27"/>
              <p:cNvSpPr txBox="1">
                <a:spLocks noChangeArrowheads="1"/>
              </p:cNvSpPr>
              <p:nvPr/>
            </p:nvSpPr>
            <p:spPr bwMode="auto">
              <a:xfrm>
                <a:off x="2550" y="3435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150556" name="Group 28"/>
            <p:cNvGrpSpPr>
              <a:grpSpLocks/>
            </p:cNvGrpSpPr>
            <p:nvPr/>
          </p:nvGrpSpPr>
          <p:grpSpPr bwMode="auto">
            <a:xfrm>
              <a:off x="2784" y="1018"/>
              <a:ext cx="1286" cy="346"/>
              <a:chOff x="3418" y="987"/>
              <a:chExt cx="1286" cy="346"/>
            </a:xfrm>
          </p:grpSpPr>
          <p:sp>
            <p:nvSpPr>
              <p:cNvPr id="150557" name="Text Box 29"/>
              <p:cNvSpPr txBox="1">
                <a:spLocks noChangeArrowheads="1"/>
              </p:cNvSpPr>
              <p:nvPr/>
            </p:nvSpPr>
            <p:spPr bwMode="auto">
              <a:xfrm>
                <a:off x="3418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150558" name="Line 30"/>
              <p:cNvSpPr>
                <a:spLocks noChangeShapeType="1"/>
              </p:cNvSpPr>
              <p:nvPr/>
            </p:nvSpPr>
            <p:spPr bwMode="auto">
              <a:xfrm>
                <a:off x="436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763935" name="Text Box 31"/>
          <p:cNvSpPr txBox="1">
            <a:spLocks noChangeArrowheads="1"/>
          </p:cNvSpPr>
          <p:nvPr/>
        </p:nvSpPr>
        <p:spPr bwMode="auto">
          <a:xfrm>
            <a:off x="5816600" y="4098925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763936" name="Text Box 32"/>
          <p:cNvSpPr txBox="1">
            <a:spLocks noChangeArrowheads="1"/>
          </p:cNvSpPr>
          <p:nvPr/>
        </p:nvSpPr>
        <p:spPr bwMode="auto">
          <a:xfrm>
            <a:off x="5784850" y="4953000"/>
            <a:ext cx="1979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51" name="Text Box 33"/>
          <p:cNvSpPr txBox="1">
            <a:spLocks noChangeArrowheads="1"/>
          </p:cNvSpPr>
          <p:nvPr/>
        </p:nvSpPr>
        <p:spPr bwMode="auto">
          <a:xfrm>
            <a:off x="6448425" y="21494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52" name="Text Box 34"/>
          <p:cNvSpPr txBox="1">
            <a:spLocks noChangeArrowheads="1"/>
          </p:cNvSpPr>
          <p:nvPr/>
        </p:nvSpPr>
        <p:spPr bwMode="auto">
          <a:xfrm>
            <a:off x="3881438" y="2133600"/>
            <a:ext cx="1006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53" name="Text Box 35"/>
          <p:cNvSpPr txBox="1">
            <a:spLocks noChangeArrowheads="1"/>
          </p:cNvSpPr>
          <p:nvPr/>
        </p:nvSpPr>
        <p:spPr bwMode="auto">
          <a:xfrm>
            <a:off x="2747963" y="20732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0554" name="Rectangle 3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3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3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3935" grpId="0"/>
      <p:bldP spid="763936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39" descr="03-3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85800"/>
            <a:ext cx="3871913" cy="144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5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1556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1557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1558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1559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51560" name="Text Box 7"/>
          <p:cNvSpPr txBox="1">
            <a:spLocks noChangeArrowheads="1"/>
          </p:cNvSpPr>
          <p:nvPr/>
        </p:nvSpPr>
        <p:spPr bwMode="auto">
          <a:xfrm>
            <a:off x="3552825" y="4421188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51561" name="Text Box 8"/>
          <p:cNvSpPr txBox="1">
            <a:spLocks noChangeArrowheads="1"/>
          </p:cNvSpPr>
          <p:nvPr/>
        </p:nvSpPr>
        <p:spPr bwMode="auto">
          <a:xfrm>
            <a:off x="1338263" y="4040188"/>
            <a:ext cx="18716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62" name="Text Box 9"/>
          <p:cNvSpPr txBox="1">
            <a:spLocks noChangeArrowheads="1"/>
          </p:cNvSpPr>
          <p:nvPr/>
        </p:nvSpPr>
        <p:spPr bwMode="auto">
          <a:xfrm>
            <a:off x="1627188" y="5013325"/>
            <a:ext cx="12398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0/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.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63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151564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1565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1566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1567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51568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51569" name="Text Box 16"/>
          <p:cNvSpPr txBox="1">
            <a:spLocks noChangeArrowheads="1"/>
          </p:cNvSpPr>
          <p:nvPr/>
        </p:nvSpPr>
        <p:spPr bwMode="auto">
          <a:xfrm>
            <a:off x="8018463" y="4497388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51570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Augmentation Graph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82550" y="3870325"/>
            <a:ext cx="2006600" cy="625475"/>
            <a:chOff x="52" y="2438"/>
            <a:chExt cx="1264" cy="394"/>
          </a:xfrm>
        </p:grpSpPr>
        <p:sp>
          <p:nvSpPr>
            <p:cNvPr id="151585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51586" name="Text Box 20"/>
            <p:cNvSpPr txBox="1">
              <a:spLocks noChangeArrowheads="1"/>
            </p:cNvSpPr>
            <p:nvPr/>
          </p:nvSpPr>
          <p:spPr bwMode="auto">
            <a:xfrm>
              <a:off x="52" y="2438"/>
              <a:ext cx="87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-</a:t>
              </a:r>
              <a:r>
                <a:rPr lang="en-US" altLang="en-US" sz="3000" i="1"/>
                <a:t>w</a:t>
              </a:r>
            </a:p>
          </p:txBody>
        </p:sp>
      </p:grpSp>
      <p:sp>
        <p:nvSpPr>
          <p:cNvPr id="151572" name="Text Box 24"/>
          <p:cNvSpPr txBox="1">
            <a:spLocks noChangeArrowheads="1"/>
          </p:cNvSpPr>
          <p:nvPr/>
        </p:nvSpPr>
        <p:spPr bwMode="auto">
          <a:xfrm>
            <a:off x="5816600" y="4098925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73" name="Text Box 25"/>
          <p:cNvSpPr txBox="1">
            <a:spLocks noChangeArrowheads="1"/>
          </p:cNvSpPr>
          <p:nvPr/>
        </p:nvSpPr>
        <p:spPr bwMode="auto">
          <a:xfrm>
            <a:off x="5784850" y="4953000"/>
            <a:ext cx="1979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74" name="Text Box 26"/>
          <p:cNvSpPr txBox="1">
            <a:spLocks noChangeArrowheads="1"/>
          </p:cNvSpPr>
          <p:nvPr/>
        </p:nvSpPr>
        <p:spPr bwMode="auto">
          <a:xfrm>
            <a:off x="6448425" y="21494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75" name="Text Box 27"/>
          <p:cNvSpPr txBox="1">
            <a:spLocks noChangeArrowheads="1"/>
          </p:cNvSpPr>
          <p:nvPr/>
        </p:nvSpPr>
        <p:spPr bwMode="auto">
          <a:xfrm>
            <a:off x="3881438" y="2133600"/>
            <a:ext cx="1006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151576" name="Text Box 28"/>
          <p:cNvSpPr txBox="1">
            <a:spLocks noChangeArrowheads="1"/>
          </p:cNvSpPr>
          <p:nvPr/>
        </p:nvSpPr>
        <p:spPr bwMode="auto">
          <a:xfrm>
            <a:off x="2747963" y="2073275"/>
            <a:ext cx="9429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4200525" y="1600200"/>
            <a:ext cx="4791075" cy="3554413"/>
            <a:chOff x="2646" y="1008"/>
            <a:chExt cx="3018" cy="2239"/>
          </a:xfrm>
        </p:grpSpPr>
        <p:grpSp>
          <p:nvGrpSpPr>
            <p:cNvPr id="151579" name="Group 36"/>
            <p:cNvGrpSpPr>
              <a:grpSpLocks/>
            </p:cNvGrpSpPr>
            <p:nvPr/>
          </p:nvGrpSpPr>
          <p:grpSpPr bwMode="auto">
            <a:xfrm>
              <a:off x="2646" y="2901"/>
              <a:ext cx="3018" cy="346"/>
              <a:chOff x="2646" y="2901"/>
              <a:chExt cx="3018" cy="346"/>
            </a:xfrm>
          </p:grpSpPr>
          <p:sp>
            <p:nvSpPr>
              <p:cNvPr id="151583" name="Freeform 31"/>
              <p:cNvSpPr>
                <a:spLocks/>
              </p:cNvSpPr>
              <p:nvPr/>
            </p:nvSpPr>
            <p:spPr bwMode="auto">
              <a:xfrm>
                <a:off x="2776" y="2962"/>
                <a:ext cx="2888" cy="278"/>
              </a:xfrm>
              <a:custGeom>
                <a:avLst/>
                <a:gdLst>
                  <a:gd name="T0" fmla="*/ 0 w 2888"/>
                  <a:gd name="T1" fmla="*/ 0 h 278"/>
                  <a:gd name="T2" fmla="*/ 776 w 2888"/>
                  <a:gd name="T3" fmla="*/ 126 h 278"/>
                  <a:gd name="T4" fmla="*/ 1536 w 2888"/>
                  <a:gd name="T5" fmla="*/ 278 h 278"/>
                  <a:gd name="T6" fmla="*/ 2224 w 2888"/>
                  <a:gd name="T7" fmla="*/ 126 h 278"/>
                  <a:gd name="T8" fmla="*/ 2888 w 2888"/>
                  <a:gd name="T9" fmla="*/ 24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78"/>
                  <a:gd name="T17" fmla="*/ 2888 w 2888"/>
                  <a:gd name="T18" fmla="*/ 278 h 2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78">
                    <a:moveTo>
                      <a:pt x="0" y="0"/>
                    </a:moveTo>
                    <a:cubicBezTo>
                      <a:pt x="129" y="21"/>
                      <a:pt x="520" y="80"/>
                      <a:pt x="776" y="126"/>
                    </a:cubicBezTo>
                    <a:cubicBezTo>
                      <a:pt x="1032" y="172"/>
                      <a:pt x="1295" y="278"/>
                      <a:pt x="1536" y="278"/>
                    </a:cubicBezTo>
                    <a:cubicBezTo>
                      <a:pt x="1777" y="278"/>
                      <a:pt x="1999" y="168"/>
                      <a:pt x="2224" y="126"/>
                    </a:cubicBezTo>
                    <a:cubicBezTo>
                      <a:pt x="2449" y="84"/>
                      <a:pt x="2750" y="45"/>
                      <a:pt x="2888" y="24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1584" name="Text Box 32"/>
              <p:cNvSpPr txBox="1">
                <a:spLocks noChangeArrowheads="1"/>
              </p:cNvSpPr>
              <p:nvPr/>
            </p:nvSpPr>
            <p:spPr bwMode="auto">
              <a:xfrm>
                <a:off x="2646" y="2901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151580" name="Group 33"/>
            <p:cNvGrpSpPr>
              <a:grpSpLocks/>
            </p:cNvGrpSpPr>
            <p:nvPr/>
          </p:nvGrpSpPr>
          <p:grpSpPr bwMode="auto">
            <a:xfrm>
              <a:off x="2880" y="1008"/>
              <a:ext cx="1290" cy="346"/>
              <a:chOff x="3558" y="987"/>
              <a:chExt cx="1290" cy="346"/>
            </a:xfrm>
          </p:grpSpPr>
          <p:sp>
            <p:nvSpPr>
              <p:cNvPr id="151581" name="Text Box 34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151582" name="Line 35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51578" name="Rectangle 3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4083" name="Rectangle 3"/>
          <p:cNvSpPr>
            <a:spLocks noChangeArrowheads="1"/>
          </p:cNvSpPr>
          <p:nvPr/>
        </p:nvSpPr>
        <p:spPr bwMode="auto">
          <a:xfrm>
            <a:off x="4419600" y="2209800"/>
            <a:ext cx="4800600" cy="415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more flow can be pushed</a:t>
            </a:r>
            <a:br>
              <a:rPr lang="en-US" altLang="en-US" sz="2800"/>
            </a:br>
            <a:r>
              <a:rPr lang="en-US" altLang="en-US" sz="2800"/>
              <a:t>along the top path because the</a:t>
            </a:r>
            <a:br>
              <a:rPr lang="en-US" altLang="en-US" sz="2800"/>
            </a:br>
            <a:r>
              <a:rPr lang="en-US" altLang="en-US" sz="2800"/>
              <a:t>edge &lt;</a:t>
            </a:r>
            <a:r>
              <a:rPr lang="en-US" altLang="en-US" sz="2800" i="1"/>
              <a:t>b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&gt; is at capacity.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Similarly, the edge &lt;</a:t>
            </a:r>
            <a:r>
              <a:rPr lang="en-US" altLang="en-US" sz="2800" i="1"/>
              <a:t>e</a:t>
            </a:r>
            <a:r>
              <a:rPr lang="en-US" altLang="en-US" sz="2800"/>
              <a:t>,</a:t>
            </a:r>
            <a:r>
              <a:rPr lang="en-US" altLang="en-US" sz="2800" i="1"/>
              <a:t>f</a:t>
            </a:r>
            <a:r>
              <a:rPr lang="en-US" altLang="en-US" sz="2800"/>
              <a:t>&gt;.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flow is pushed along the bottom path because this would decrease the total from </a:t>
            </a:r>
            <a:r>
              <a:rPr lang="en-US" altLang="en-US" sz="2800" i="1"/>
              <a:t>s</a:t>
            </a:r>
            <a:r>
              <a:rPr lang="en-US" altLang="en-US" sz="2800"/>
              <a:t> to</a:t>
            </a:r>
            <a:r>
              <a:rPr lang="en-US" altLang="en-US" sz="2800" i="1"/>
              <a:t> t</a:t>
            </a:r>
            <a:r>
              <a:rPr lang="en-US" altLang="en-US" sz="2800"/>
              <a:t>. </a:t>
            </a:r>
          </a:p>
        </p:txBody>
      </p:sp>
      <p:sp>
        <p:nvSpPr>
          <p:cNvPr id="1741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17413" name="Picture 6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4" name="Picture 8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4091" name="Oval 11"/>
          <p:cNvSpPr>
            <a:spLocks noChangeArrowheads="1"/>
          </p:cNvSpPr>
          <p:nvPr/>
        </p:nvSpPr>
        <p:spPr bwMode="auto">
          <a:xfrm>
            <a:off x="990600" y="3429000"/>
            <a:ext cx="533400" cy="3810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4092" name="Oval 12"/>
          <p:cNvSpPr>
            <a:spLocks noChangeArrowheads="1"/>
          </p:cNvSpPr>
          <p:nvPr/>
        </p:nvSpPr>
        <p:spPr bwMode="auto">
          <a:xfrm>
            <a:off x="1816100" y="2908300"/>
            <a:ext cx="533400" cy="3810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4093" name="Line 13"/>
          <p:cNvSpPr>
            <a:spLocks noChangeShapeType="1"/>
          </p:cNvSpPr>
          <p:nvPr/>
        </p:nvSpPr>
        <p:spPr bwMode="auto">
          <a:xfrm flipH="1">
            <a:off x="1765300" y="42418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40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40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14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4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40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140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4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14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140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140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14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14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4091" grpId="0" animBg="1"/>
      <p:bldP spid="814092" grpId="0" animBg="1"/>
      <p:bldP spid="81409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Text Box 2"/>
          <p:cNvSpPr txBox="1">
            <a:spLocks noChangeArrowheads="1"/>
          </p:cNvSpPr>
          <p:nvPr/>
        </p:nvSpPr>
        <p:spPr bwMode="auto">
          <a:xfrm>
            <a:off x="381000" y="1541463"/>
            <a:ext cx="85344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Ingredients: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Instances:</a:t>
            </a:r>
            <a:r>
              <a:rPr lang="en-US" altLang="en-US" sz="3200"/>
              <a:t> The possible inputs to the problem. </a:t>
            </a:r>
            <a:r>
              <a:rPr lang="en-US" altLang="en-US" sz="3200">
                <a:solidFill>
                  <a:schemeClr val="accent2"/>
                </a:solidFill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Solutions for Instance:</a:t>
            </a:r>
            <a:r>
              <a:rPr lang="en-US" altLang="en-US" sz="3200"/>
              <a:t> Each instance has an exponentially large set of solutions. </a:t>
            </a:r>
            <a:r>
              <a:rPr lang="en-US" altLang="en-US" sz="3200">
                <a:solidFill>
                  <a:schemeClr val="accent2"/>
                </a:solidFill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Cost of Solution:</a:t>
            </a:r>
            <a:r>
              <a:rPr lang="en-US" altLang="en-US" sz="3200"/>
              <a:t> Each solution has an easy to compute cost or value.  </a:t>
            </a:r>
          </a:p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Specification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&lt;preCond&gt;:</a:t>
            </a:r>
            <a:r>
              <a:rPr lang="en-US" altLang="en-US" sz="3200"/>
              <a:t> The input is one instance.</a:t>
            </a:r>
          </a:p>
          <a:p>
            <a:pPr lvl="1" eaLnBrk="1" hangingPunct="1">
              <a:buFontTx/>
              <a:buChar char="•"/>
            </a:pPr>
            <a:r>
              <a:rPr lang="en-US" altLang="en-US" sz="3200">
                <a:solidFill>
                  <a:schemeClr val="accent1"/>
                </a:solidFill>
              </a:rPr>
              <a:t>&lt;postCond&gt;:</a:t>
            </a:r>
            <a:r>
              <a:rPr lang="en-US" altLang="en-US" sz="3200"/>
              <a:t> A valid solution with optimal cost. (minimum or maximum)</a:t>
            </a:r>
          </a:p>
        </p:txBody>
      </p:sp>
      <p:sp>
        <p:nvSpPr>
          <p:cNvPr id="3075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Optimization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42" grpId="0" build="p" bldLvl="2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7395" name="Rectangle 3"/>
          <p:cNvSpPr>
            <a:spLocks noChangeArrowheads="1"/>
          </p:cNvSpPr>
          <p:nvPr/>
        </p:nvSpPr>
        <p:spPr bwMode="auto">
          <a:xfrm>
            <a:off x="4495800" y="3429000"/>
            <a:ext cx="4800600" cy="350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</a:t>
            </a:r>
            <a:r>
              <a:rPr lang="en-US" altLang="en-US" sz="2800" i="1"/>
              <a:t>U</a:t>
            </a:r>
            <a:r>
              <a:rPr lang="en-US" altLang="en-US" sz="2800"/>
              <a:t>,</a:t>
            </a:r>
            <a:r>
              <a:rPr lang="en-US" altLang="en-US" sz="2800" i="1"/>
              <a:t>V</a:t>
            </a:r>
            <a:r>
              <a:rPr lang="en-US" altLang="en-US" sz="2800"/>
              <a:t>&gt; is a minimum cut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Its capacity is the sum of the capacities crossing the cut</a:t>
            </a:r>
            <a:br>
              <a:rPr lang="en-US" altLang="en-US" sz="2800"/>
            </a:br>
            <a:r>
              <a:rPr lang="en-US" altLang="en-US" sz="2800"/>
              <a:t> = 1+2 = 3.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</a:t>
            </a:r>
            <a:r>
              <a:rPr lang="en-US" altLang="en-US" sz="2800" i="1"/>
              <a:t>i</a:t>
            </a:r>
            <a:r>
              <a:rPr lang="en-US" altLang="en-US" sz="2800"/>
              <a:t>,</a:t>
            </a:r>
            <a:r>
              <a:rPr lang="en-US" altLang="en-US" sz="2800" i="1"/>
              <a:t>j</a:t>
            </a:r>
            <a:r>
              <a:rPr lang="en-US" altLang="en-US" sz="2800"/>
              <a:t>&gt; is not included in because it is going in the wrong direction.</a:t>
            </a:r>
          </a:p>
        </p:txBody>
      </p:sp>
      <p:pic>
        <p:nvPicPr>
          <p:cNvPr id="18436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18438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7399" name="Oval 7"/>
          <p:cNvSpPr>
            <a:spLocks noChangeArrowheads="1"/>
          </p:cNvSpPr>
          <p:nvPr/>
        </p:nvSpPr>
        <p:spPr bwMode="auto">
          <a:xfrm>
            <a:off x="1066800" y="55880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7400" name="Oval 8"/>
          <p:cNvSpPr>
            <a:spLocks noChangeArrowheads="1"/>
          </p:cNvSpPr>
          <p:nvPr/>
        </p:nvSpPr>
        <p:spPr bwMode="auto">
          <a:xfrm>
            <a:off x="1892300" y="50673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7401" name="Line 9"/>
          <p:cNvSpPr>
            <a:spLocks noChangeShapeType="1"/>
          </p:cNvSpPr>
          <p:nvPr/>
        </p:nvSpPr>
        <p:spPr bwMode="auto">
          <a:xfrm flipH="1">
            <a:off x="990600" y="63246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pic>
        <p:nvPicPr>
          <p:cNvPr id="10" name="Picture 16" descr="http://www.tecplot.com/Portals/0/images/showcase/studies/niwa/m2tide_animation0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685800"/>
            <a:ext cx="2514600" cy="266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27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27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7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7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27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27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27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7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7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7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27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27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7399" grpId="0" animBg="1"/>
      <p:bldP spid="82740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8419" name="Rectangle 3"/>
          <p:cNvSpPr>
            <a:spLocks noChangeArrowheads="1"/>
          </p:cNvSpPr>
          <p:nvPr/>
        </p:nvSpPr>
        <p:spPr bwMode="auto">
          <a:xfrm>
            <a:off x="4495800" y="3363913"/>
            <a:ext cx="4800600" cy="265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 edges crossing forward across the cut are at capacity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those crossing backwards have zero flow.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This is always true. </a:t>
            </a:r>
          </a:p>
        </p:txBody>
      </p:sp>
      <p:pic>
        <p:nvPicPr>
          <p:cNvPr id="19460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1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19462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3" name="Oval 7"/>
          <p:cNvSpPr>
            <a:spLocks noChangeArrowheads="1"/>
          </p:cNvSpPr>
          <p:nvPr/>
        </p:nvSpPr>
        <p:spPr bwMode="auto">
          <a:xfrm>
            <a:off x="1066800" y="55880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464" name="Oval 8"/>
          <p:cNvSpPr>
            <a:spLocks noChangeArrowheads="1"/>
          </p:cNvSpPr>
          <p:nvPr/>
        </p:nvSpPr>
        <p:spPr bwMode="auto">
          <a:xfrm>
            <a:off x="1892300" y="50673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465" name="Line 9"/>
          <p:cNvSpPr>
            <a:spLocks noChangeShapeType="1"/>
          </p:cNvSpPr>
          <p:nvPr/>
        </p:nvSpPr>
        <p:spPr bwMode="auto">
          <a:xfrm flipH="1">
            <a:off x="990600" y="63246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28426" name="Oval 10"/>
          <p:cNvSpPr>
            <a:spLocks noChangeArrowheads="1"/>
          </p:cNvSpPr>
          <p:nvPr/>
        </p:nvSpPr>
        <p:spPr bwMode="auto">
          <a:xfrm>
            <a:off x="990600" y="34925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8427" name="Oval 11"/>
          <p:cNvSpPr>
            <a:spLocks noChangeArrowheads="1"/>
          </p:cNvSpPr>
          <p:nvPr/>
        </p:nvSpPr>
        <p:spPr bwMode="auto">
          <a:xfrm>
            <a:off x="1816100" y="29718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8428" name="Line 12"/>
          <p:cNvSpPr>
            <a:spLocks noChangeShapeType="1"/>
          </p:cNvSpPr>
          <p:nvPr/>
        </p:nvSpPr>
        <p:spPr bwMode="auto">
          <a:xfrm flipH="1">
            <a:off x="914400" y="42291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pic>
        <p:nvPicPr>
          <p:cNvPr id="19469" name="Picture 16" descr="http://www.tecplot.com/Portals/0/images/showcase/studies/niwa/m2tide_animation0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685800"/>
            <a:ext cx="2514600" cy="266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8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8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28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28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8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8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28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28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28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8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8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8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8426" grpId="0" animBg="1"/>
      <p:bldP spid="828427" grpId="0" animBg="1"/>
      <p:bldP spid="82842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43" name="Rectangle 3"/>
          <p:cNvSpPr>
            <a:spLocks noChangeArrowheads="1"/>
          </p:cNvSpPr>
          <p:nvPr/>
        </p:nvSpPr>
        <p:spPr bwMode="auto">
          <a:xfrm>
            <a:off x="4495800" y="3505200"/>
            <a:ext cx="4800600" cy="329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 maximum flow is 1+2=3</a:t>
            </a:r>
            <a:br>
              <a:rPr lang="en-US" altLang="en-US" sz="2800"/>
            </a:b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br>
              <a:rPr lang="en-US" altLang="en-US" sz="2800"/>
            </a:br>
            <a:r>
              <a:rPr lang="en-US" altLang="en-US" sz="2800"/>
              <a:t> The minimum cut is 1+2=3.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These are always equal.</a:t>
            </a:r>
          </a:p>
        </p:txBody>
      </p:sp>
      <p:pic>
        <p:nvPicPr>
          <p:cNvPr id="20484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5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20486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7" name="Picture 16" descr="http://www.tecplot.com/Portals/0/images/showcase/studies/niwa/m2tide_animation0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685800"/>
            <a:ext cx="2514600" cy="266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9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9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9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9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9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9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2"/>
          <p:cNvSpPr>
            <a:spLocks noChangeArrowheads="1"/>
          </p:cNvSpPr>
          <p:nvPr/>
        </p:nvSpPr>
        <p:spPr bwMode="auto">
          <a:xfrm>
            <a:off x="762000" y="3352800"/>
            <a:ext cx="8153400" cy="32766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355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636935" name="Text Box 7"/>
          <p:cNvSpPr txBox="1">
            <a:spLocks noChangeArrowheads="1"/>
          </p:cNvSpPr>
          <p:nvPr/>
        </p:nvSpPr>
        <p:spPr bwMode="auto">
          <a:xfrm>
            <a:off x="1676400" y="1143000"/>
            <a:ext cx="5383213" cy="214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Strategy: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Push flow into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Must make decisions.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Get stuck and must backtrack.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Difficult and time consuming.</a:t>
            </a:r>
          </a:p>
        </p:txBody>
      </p:sp>
      <p:sp>
        <p:nvSpPr>
          <p:cNvPr id="23557" name="Line 18"/>
          <p:cNvSpPr>
            <a:spLocks noChangeShapeType="1"/>
          </p:cNvSpPr>
          <p:nvPr/>
        </p:nvSpPr>
        <p:spPr bwMode="auto">
          <a:xfrm>
            <a:off x="1676400" y="4495800"/>
            <a:ext cx="12192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3558" name="Oval 19"/>
          <p:cNvSpPr>
            <a:spLocks noChangeArrowheads="1"/>
          </p:cNvSpPr>
          <p:nvPr/>
        </p:nvSpPr>
        <p:spPr bwMode="auto">
          <a:xfrm>
            <a:off x="1600200" y="4419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3559" name="Text Box 20"/>
          <p:cNvSpPr txBox="1">
            <a:spLocks noChangeArrowheads="1"/>
          </p:cNvSpPr>
          <p:nvPr/>
        </p:nvSpPr>
        <p:spPr bwMode="auto">
          <a:xfrm>
            <a:off x="1277938" y="4181475"/>
            <a:ext cx="3222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bg2"/>
                </a:solidFill>
              </a:rPr>
              <a:t>s</a:t>
            </a:r>
          </a:p>
        </p:txBody>
      </p:sp>
      <p:sp>
        <p:nvSpPr>
          <p:cNvPr id="23560" name="Text Box 21"/>
          <p:cNvSpPr txBox="1">
            <a:spLocks noChangeArrowheads="1"/>
          </p:cNvSpPr>
          <p:nvPr/>
        </p:nvSpPr>
        <p:spPr bwMode="auto">
          <a:xfrm>
            <a:off x="1663700" y="3962400"/>
            <a:ext cx="10747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bg2"/>
                </a:solidFill>
              </a:rPr>
              <a:t>c=100</a:t>
            </a:r>
          </a:p>
        </p:txBody>
      </p:sp>
      <p:sp>
        <p:nvSpPr>
          <p:cNvPr id="636951" name="Text Box 23"/>
          <p:cNvSpPr txBox="1">
            <a:spLocks noChangeArrowheads="1"/>
          </p:cNvSpPr>
          <p:nvPr/>
        </p:nvSpPr>
        <p:spPr bwMode="auto">
          <a:xfrm>
            <a:off x="1687513" y="4433888"/>
            <a:ext cx="10366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bg2"/>
                </a:solidFill>
              </a:rPr>
              <a:t>f=100</a:t>
            </a: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2882900" y="3657600"/>
            <a:ext cx="1231900" cy="1676400"/>
            <a:chOff x="1816" y="2304"/>
            <a:chExt cx="776" cy="1056"/>
          </a:xfrm>
        </p:grpSpPr>
        <p:sp>
          <p:nvSpPr>
            <p:cNvPr id="23568" name="Line 24"/>
            <p:cNvSpPr>
              <a:spLocks noChangeShapeType="1"/>
            </p:cNvSpPr>
            <p:nvPr/>
          </p:nvSpPr>
          <p:spPr bwMode="auto">
            <a:xfrm>
              <a:off x="1872" y="2832"/>
              <a:ext cx="576" cy="24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69" name="Oval 25"/>
            <p:cNvSpPr>
              <a:spLocks noChangeArrowheads="1"/>
            </p:cNvSpPr>
            <p:nvPr/>
          </p:nvSpPr>
          <p:spPr bwMode="auto">
            <a:xfrm>
              <a:off x="1816" y="2784"/>
              <a:ext cx="96" cy="96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23570" name="Line 26"/>
            <p:cNvSpPr>
              <a:spLocks noChangeShapeType="1"/>
            </p:cNvSpPr>
            <p:nvPr/>
          </p:nvSpPr>
          <p:spPr bwMode="auto">
            <a:xfrm flipV="1">
              <a:off x="1872" y="2592"/>
              <a:ext cx="576" cy="24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71" name="Text Box 27"/>
            <p:cNvSpPr txBox="1">
              <a:spLocks noChangeArrowheads="1"/>
            </p:cNvSpPr>
            <p:nvPr/>
          </p:nvSpPr>
          <p:spPr bwMode="auto">
            <a:xfrm>
              <a:off x="1915" y="2304"/>
              <a:ext cx="67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bg2"/>
                  </a:solidFill>
                </a:rPr>
                <a:t>c=100</a:t>
              </a:r>
            </a:p>
          </p:txBody>
        </p:sp>
        <p:sp>
          <p:nvSpPr>
            <p:cNvPr id="23572" name="Text Box 28"/>
            <p:cNvSpPr txBox="1">
              <a:spLocks noChangeArrowheads="1"/>
            </p:cNvSpPr>
            <p:nvPr/>
          </p:nvSpPr>
          <p:spPr bwMode="auto">
            <a:xfrm>
              <a:off x="1915" y="3033"/>
              <a:ext cx="67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bg2"/>
                  </a:solidFill>
                </a:rPr>
                <a:t>c=100</a:t>
              </a:r>
            </a:p>
          </p:txBody>
        </p:sp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3886200" y="3619500"/>
            <a:ext cx="1066800" cy="596900"/>
            <a:chOff x="2448" y="2280"/>
            <a:chExt cx="672" cy="376"/>
          </a:xfrm>
        </p:grpSpPr>
        <p:sp>
          <p:nvSpPr>
            <p:cNvPr id="23565" name="Oval 32"/>
            <p:cNvSpPr>
              <a:spLocks noChangeArrowheads="1"/>
            </p:cNvSpPr>
            <p:nvPr/>
          </p:nvSpPr>
          <p:spPr bwMode="auto">
            <a:xfrm>
              <a:off x="2448" y="2560"/>
              <a:ext cx="96" cy="96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23566" name="Line 33"/>
            <p:cNvSpPr>
              <a:spLocks noChangeShapeType="1"/>
            </p:cNvSpPr>
            <p:nvPr/>
          </p:nvSpPr>
          <p:spPr bwMode="auto">
            <a:xfrm flipV="1">
              <a:off x="2504" y="2592"/>
              <a:ext cx="568" cy="16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23567" name="Text Box 34"/>
            <p:cNvSpPr txBox="1">
              <a:spLocks noChangeArrowheads="1"/>
            </p:cNvSpPr>
            <p:nvPr/>
          </p:nvSpPr>
          <p:spPr bwMode="auto">
            <a:xfrm>
              <a:off x="2667" y="2280"/>
              <a:ext cx="45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bg2"/>
                  </a:solidFill>
                </a:rPr>
                <a:t>c=1</a:t>
              </a:r>
            </a:p>
          </p:txBody>
        </p:sp>
      </p:grpSp>
      <p:sp>
        <p:nvSpPr>
          <p:cNvPr id="636965" name="Text Box 37"/>
          <p:cNvSpPr txBox="1">
            <a:spLocks noChangeArrowheads="1"/>
          </p:cNvSpPr>
          <p:nvPr/>
        </p:nvSpPr>
        <p:spPr bwMode="auto">
          <a:xfrm>
            <a:off x="3073400" y="3975100"/>
            <a:ext cx="1036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bg2"/>
                </a:solidFill>
              </a:rPr>
              <a:t>f=100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69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69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69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69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6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6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369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369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36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36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369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369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9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369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369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6951" grpId="0"/>
      <p:bldP spid="63696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11" descr="03-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581400"/>
            <a:ext cx="348615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723971" name="Text Box 3"/>
          <p:cNvSpPr txBox="1">
            <a:spLocks noChangeArrowheads="1"/>
          </p:cNvSpPr>
          <p:nvPr/>
        </p:nvSpPr>
        <p:spPr bwMode="auto">
          <a:xfrm>
            <a:off x="1676400" y="1143000"/>
            <a:ext cx="6237288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Strategy: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 a path for a single drop.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Push as much flow through as fits.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    </a:t>
            </a:r>
            <a:r>
              <a:rPr lang="en-US" altLang="en-US" sz="3000" i="1"/>
              <a:t>w</a:t>
            </a:r>
            <a:r>
              <a:rPr lang="en-US" altLang="en-US" sz="3000"/>
              <a:t> = augment = Min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 </a:t>
            </a:r>
            <a:r>
              <a:rPr lang="en-US" altLang="en-US" sz="3000" baseline="-25000"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3000" baseline="-25000"/>
              <a:t> Path</a:t>
            </a:r>
            <a:r>
              <a:rPr lang="en-US" altLang="en-US" sz="3000"/>
              <a:t> 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pic>
        <p:nvPicPr>
          <p:cNvPr id="723975" name="Picture 7" descr="j028056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2888" y="3844925"/>
            <a:ext cx="2043112" cy="202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3976" name="Freeform 8"/>
          <p:cNvSpPr>
            <a:spLocks/>
          </p:cNvSpPr>
          <p:nvPr/>
        </p:nvSpPr>
        <p:spPr bwMode="auto">
          <a:xfrm>
            <a:off x="3073400" y="4584700"/>
            <a:ext cx="2946400" cy="431800"/>
          </a:xfrm>
          <a:custGeom>
            <a:avLst/>
            <a:gdLst>
              <a:gd name="T0" fmla="*/ 0 w 1856"/>
              <a:gd name="T1" fmla="*/ 2147483647 h 272"/>
              <a:gd name="T2" fmla="*/ 2147483647 w 1856"/>
              <a:gd name="T3" fmla="*/ 0 h 272"/>
              <a:gd name="T4" fmla="*/ 2147483647 w 1856"/>
              <a:gd name="T5" fmla="*/ 2147483647 h 272"/>
              <a:gd name="T6" fmla="*/ 2147483647 w 1856"/>
              <a:gd name="T7" fmla="*/ 2147483647 h 272"/>
              <a:gd name="T8" fmla="*/ 2147483647 w 1856"/>
              <a:gd name="T9" fmla="*/ 2147483647 h 2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56"/>
              <a:gd name="T16" fmla="*/ 0 h 272"/>
              <a:gd name="T17" fmla="*/ 1856 w 1856"/>
              <a:gd name="T18" fmla="*/ 272 h 2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56" h="272">
                <a:moveTo>
                  <a:pt x="0" y="272"/>
                </a:moveTo>
                <a:lnTo>
                  <a:pt x="520" y="0"/>
                </a:lnTo>
                <a:cubicBezTo>
                  <a:pt x="753" y="0"/>
                  <a:pt x="1219" y="237"/>
                  <a:pt x="1400" y="272"/>
                </a:cubicBezTo>
                <a:cubicBezTo>
                  <a:pt x="1600" y="216"/>
                  <a:pt x="1529" y="209"/>
                  <a:pt x="1608" y="208"/>
                </a:cubicBezTo>
                <a:cubicBezTo>
                  <a:pt x="1687" y="207"/>
                  <a:pt x="1801" y="249"/>
                  <a:pt x="1856" y="272"/>
                </a:cubicBezTo>
              </a:path>
            </a:pathLst>
          </a:cu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23977" name="Freeform 9"/>
          <p:cNvSpPr>
            <a:spLocks/>
          </p:cNvSpPr>
          <p:nvPr/>
        </p:nvSpPr>
        <p:spPr bwMode="auto">
          <a:xfrm>
            <a:off x="3048000" y="4673600"/>
            <a:ext cx="2946400" cy="431800"/>
          </a:xfrm>
          <a:custGeom>
            <a:avLst/>
            <a:gdLst>
              <a:gd name="T0" fmla="*/ 0 w 1856"/>
              <a:gd name="T1" fmla="*/ 2147483647 h 272"/>
              <a:gd name="T2" fmla="*/ 2147483647 w 1856"/>
              <a:gd name="T3" fmla="*/ 0 h 272"/>
              <a:gd name="T4" fmla="*/ 2147483647 w 1856"/>
              <a:gd name="T5" fmla="*/ 2147483647 h 272"/>
              <a:gd name="T6" fmla="*/ 2147483647 w 1856"/>
              <a:gd name="T7" fmla="*/ 2147483647 h 272"/>
              <a:gd name="T8" fmla="*/ 2147483647 w 1856"/>
              <a:gd name="T9" fmla="*/ 2147483647 h 2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56"/>
              <a:gd name="T16" fmla="*/ 0 h 272"/>
              <a:gd name="T17" fmla="*/ 1856 w 1856"/>
              <a:gd name="T18" fmla="*/ 272 h 2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56" h="272">
                <a:moveTo>
                  <a:pt x="0" y="272"/>
                </a:moveTo>
                <a:lnTo>
                  <a:pt x="520" y="0"/>
                </a:lnTo>
                <a:cubicBezTo>
                  <a:pt x="753" y="0"/>
                  <a:pt x="1219" y="237"/>
                  <a:pt x="1400" y="272"/>
                </a:cubicBezTo>
                <a:cubicBezTo>
                  <a:pt x="1600" y="216"/>
                  <a:pt x="1529" y="209"/>
                  <a:pt x="1608" y="208"/>
                </a:cubicBezTo>
                <a:cubicBezTo>
                  <a:pt x="1687" y="207"/>
                  <a:pt x="1801" y="249"/>
                  <a:pt x="1856" y="272"/>
                </a:cubicBezTo>
              </a:path>
            </a:pathLst>
          </a:custGeom>
          <a:noFill/>
          <a:ln w="165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23978" name="Oval 10"/>
          <p:cNvSpPr>
            <a:spLocks noChangeArrowheads="1"/>
          </p:cNvSpPr>
          <p:nvPr/>
        </p:nvSpPr>
        <p:spPr bwMode="auto">
          <a:xfrm>
            <a:off x="3200400" y="4572000"/>
            <a:ext cx="4572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3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3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39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39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239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239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23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23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23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23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23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23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23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23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3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3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3976" grpId="0" animBg="1"/>
      <p:bldP spid="723977" grpId="0" animBg="1"/>
      <p:bldP spid="72397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25603" name="Text Box 3"/>
          <p:cNvSpPr txBox="1">
            <a:spLocks noChangeArrowheads="1"/>
          </p:cNvSpPr>
          <p:nvPr/>
        </p:nvSpPr>
        <p:spPr bwMode="auto">
          <a:xfrm>
            <a:off x="1676400" y="1143000"/>
            <a:ext cx="6237288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Strategy: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 a path for a single drop.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Push as much flow through as fits.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    </a:t>
            </a:r>
            <a:r>
              <a:rPr lang="en-US" altLang="en-US" sz="3000" i="1"/>
              <a:t>w</a:t>
            </a:r>
            <a:r>
              <a:rPr lang="en-US" altLang="en-US" sz="3000"/>
              <a:t> = augment = Min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 </a:t>
            </a:r>
            <a:r>
              <a:rPr lang="en-US" altLang="en-US" sz="3000" baseline="-25000"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3000" baseline="-25000"/>
              <a:t> Path</a:t>
            </a:r>
            <a:r>
              <a:rPr lang="en-US" altLang="en-US" sz="3000"/>
              <a:t> 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pic>
        <p:nvPicPr>
          <p:cNvPr id="701451" name="Picture 11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375" y="3124200"/>
            <a:ext cx="8020050" cy="203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1452" name="Text Box 12"/>
          <p:cNvSpPr txBox="1">
            <a:spLocks noChangeArrowheads="1"/>
          </p:cNvSpPr>
          <p:nvPr/>
        </p:nvSpPr>
        <p:spPr bwMode="auto">
          <a:xfrm>
            <a:off x="4781550" y="5410200"/>
            <a:ext cx="35353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flow/capacity = 20/21</a:t>
            </a:r>
          </a:p>
        </p:txBody>
      </p:sp>
      <p:sp>
        <p:nvSpPr>
          <p:cNvPr id="701453" name="Oval 13"/>
          <p:cNvSpPr>
            <a:spLocks noChangeArrowheads="1"/>
          </p:cNvSpPr>
          <p:nvPr/>
        </p:nvSpPr>
        <p:spPr bwMode="auto">
          <a:xfrm>
            <a:off x="7315200" y="3733800"/>
            <a:ext cx="4572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1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1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1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1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01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01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452" grpId="0"/>
      <p:bldP spid="70145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6627" name="Group 3"/>
          <p:cNvGrpSpPr>
            <a:grpSpLocks/>
          </p:cNvGrpSpPr>
          <p:nvPr/>
        </p:nvGrpSpPr>
        <p:grpSpPr bwMode="auto">
          <a:xfrm>
            <a:off x="514350" y="762000"/>
            <a:ext cx="8324850" cy="3581400"/>
            <a:chOff x="324" y="480"/>
            <a:chExt cx="5244" cy="2256"/>
          </a:xfrm>
        </p:grpSpPr>
        <p:pic>
          <p:nvPicPr>
            <p:cNvPr id="26649" name="Picture 4" descr="capture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" y="480"/>
              <a:ext cx="5112" cy="1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 useBgFill="1">
          <p:nvSpPr>
            <p:cNvPr id="26650" name="Rectangle 5"/>
            <p:cNvSpPr>
              <a:spLocks noChangeArrowheads="1"/>
            </p:cNvSpPr>
            <p:nvPr/>
          </p:nvSpPr>
          <p:spPr bwMode="auto">
            <a:xfrm>
              <a:off x="1968" y="1536"/>
              <a:ext cx="3600" cy="1200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834566" name="Text Box 6"/>
          <p:cNvSpPr txBox="1">
            <a:spLocks noChangeArrowheads="1"/>
          </p:cNvSpPr>
          <p:nvPr/>
        </p:nvSpPr>
        <p:spPr bwMode="auto">
          <a:xfrm>
            <a:off x="3221038" y="2590800"/>
            <a:ext cx="5818187" cy="397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using BFS, DFS, </a:t>
            </a:r>
            <a:br>
              <a:rPr lang="en-US" altLang="en-US" sz="3000"/>
            </a:br>
            <a:r>
              <a:rPr lang="en-US" altLang="en-US" sz="3000"/>
              <a:t>  or generic search algorithm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Let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 be the max amount flow</a:t>
            </a:r>
            <a:br>
              <a:rPr lang="en-US" altLang="en-US" sz="3000"/>
            </a:br>
            <a:r>
              <a:rPr lang="en-US" altLang="en-US" sz="3000"/>
              <a:t>can increase along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.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Increase flow along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by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.</a:t>
            </a:r>
          </a:p>
          <a:p>
            <a:pPr lvl="1" eaLnBrk="1" hangingPunct="1">
              <a:spcBef>
                <a:spcPct val="10000"/>
              </a:spcBef>
              <a:buFontTx/>
              <a:buNone/>
            </a:pPr>
            <a:r>
              <a:rPr lang="en-US" altLang="en-US" sz="3000"/>
              <a:t>   i.e </a:t>
            </a:r>
            <a:r>
              <a:rPr lang="en-US" altLang="en-US" sz="3000">
                <a:solidFill>
                  <a:schemeClr val="accent2"/>
                </a:solidFill>
              </a:rPr>
              <a:t>newF = oldF + w </a:t>
            </a:r>
            <a:r>
              <a:rPr lang="en-US" altLang="en-US" sz="3000">
                <a:solidFill>
                  <a:schemeClr val="accent2"/>
                </a:solidFill>
                <a:latin typeface="Arial" charset="0"/>
                <a:cs typeface="Arial" charset="0"/>
              </a:rPr>
              <a:t>×</a:t>
            </a:r>
            <a:r>
              <a:rPr lang="en-US" altLang="en-US" sz="3000">
                <a:solidFill>
                  <a:schemeClr val="accent2"/>
                </a:solidFill>
              </a:rPr>
              <a:t> P</a:t>
            </a:r>
          </a:p>
        </p:txBody>
      </p:sp>
      <p:sp useBgFill="1">
        <p:nvSpPr>
          <p:cNvPr id="834567" name="Rectangle 7"/>
          <p:cNvSpPr>
            <a:spLocks noChangeArrowheads="1"/>
          </p:cNvSpPr>
          <p:nvPr/>
        </p:nvSpPr>
        <p:spPr bwMode="auto">
          <a:xfrm>
            <a:off x="3124200" y="6858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4568" name="Oval 8"/>
          <p:cNvSpPr>
            <a:spLocks noChangeArrowheads="1"/>
          </p:cNvSpPr>
          <p:nvPr/>
        </p:nvSpPr>
        <p:spPr bwMode="auto">
          <a:xfrm>
            <a:off x="7162800" y="1295400"/>
            <a:ext cx="4572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 useBgFill="1">
        <p:nvSpPr>
          <p:cNvPr id="834569" name="Rectangle 9"/>
          <p:cNvSpPr>
            <a:spLocks noChangeArrowheads="1"/>
          </p:cNvSpPr>
          <p:nvPr/>
        </p:nvSpPr>
        <p:spPr bwMode="auto">
          <a:xfrm>
            <a:off x="5943600" y="6858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533400" y="1019175"/>
            <a:ext cx="2438400" cy="1266825"/>
            <a:chOff x="336" y="1641"/>
            <a:chExt cx="1536" cy="798"/>
          </a:xfrm>
        </p:grpSpPr>
        <p:sp>
          <p:nvSpPr>
            <p:cNvPr id="26645" name="Text Box 11"/>
            <p:cNvSpPr txBox="1">
              <a:spLocks noChangeArrowheads="1"/>
            </p:cNvSpPr>
            <p:nvPr/>
          </p:nvSpPr>
          <p:spPr bwMode="auto">
            <a:xfrm>
              <a:off x="336" y="2112"/>
              <a:ext cx="4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26646" name="Text Box 12"/>
            <p:cNvSpPr txBox="1">
              <a:spLocks noChangeArrowheads="1"/>
            </p:cNvSpPr>
            <p:nvPr/>
          </p:nvSpPr>
          <p:spPr bwMode="auto">
            <a:xfrm>
              <a:off x="1104" y="1641"/>
              <a:ext cx="4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26647" name="Text Box 13"/>
            <p:cNvSpPr txBox="1">
              <a:spLocks noChangeArrowheads="1"/>
            </p:cNvSpPr>
            <p:nvPr/>
          </p:nvSpPr>
          <p:spPr bwMode="auto">
            <a:xfrm>
              <a:off x="1392" y="1728"/>
              <a:ext cx="4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26648" name="Text Box 14"/>
            <p:cNvSpPr txBox="1">
              <a:spLocks noChangeArrowheads="1"/>
            </p:cNvSpPr>
            <p:nvPr/>
          </p:nvSpPr>
          <p:spPr bwMode="auto">
            <a:xfrm>
              <a:off x="960" y="1881"/>
              <a:ext cx="4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</p:grpSp>
      <p:sp useBgFill="1">
        <p:nvSpPr>
          <p:cNvPr id="834575" name="Rectangle 15"/>
          <p:cNvSpPr>
            <a:spLocks noChangeArrowheads="1"/>
          </p:cNvSpPr>
          <p:nvPr/>
        </p:nvSpPr>
        <p:spPr bwMode="auto">
          <a:xfrm>
            <a:off x="228600" y="2362200"/>
            <a:ext cx="2971800" cy="1600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4576" name="Rectangle 16"/>
          <p:cNvSpPr>
            <a:spLocks noChangeArrowheads="1"/>
          </p:cNvSpPr>
          <p:nvPr/>
        </p:nvSpPr>
        <p:spPr bwMode="auto">
          <a:xfrm>
            <a:off x="304800" y="762000"/>
            <a:ext cx="2971800" cy="1600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4" name="Group 17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26636" name="Freeform 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638" name="Group 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6639" name="Freeform 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0" name="Freeform 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1" name="Freeform 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2" name="Freeform 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3" name="Freeform 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4" name="Freeform 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45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45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345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45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45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45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45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45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34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34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45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45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345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345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4566" grpId="0" build="p" bldLvl="2"/>
      <p:bldP spid="834567" grpId="0" animBg="1"/>
      <p:bldP spid="834568" grpId="0" animBg="1"/>
      <p:bldP spid="834569" grpId="0" animBg="1"/>
      <p:bldP spid="834575" grpId="0" animBg="1"/>
      <p:bldP spid="83457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0" name="Group 2"/>
          <p:cNvGrpSpPr>
            <a:grpSpLocks/>
          </p:cNvGrpSpPr>
          <p:nvPr/>
        </p:nvGrpSpPr>
        <p:grpSpPr bwMode="auto">
          <a:xfrm>
            <a:off x="457200" y="-1447800"/>
            <a:ext cx="8382000" cy="3781425"/>
            <a:chOff x="192" y="240"/>
            <a:chExt cx="5280" cy="2382"/>
          </a:xfrm>
        </p:grpSpPr>
        <p:pic>
          <p:nvPicPr>
            <p:cNvPr id="27666" name="Picture 3" descr="capture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" y="642"/>
              <a:ext cx="5112" cy="1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 useBgFill="1">
          <p:nvSpPr>
            <p:cNvPr id="27667" name="Rectangle 4"/>
            <p:cNvSpPr>
              <a:spLocks noChangeArrowheads="1"/>
            </p:cNvSpPr>
            <p:nvPr/>
          </p:nvSpPr>
          <p:spPr bwMode="auto">
            <a:xfrm>
              <a:off x="192" y="240"/>
              <a:ext cx="5280" cy="1440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27651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5590" name="Text Box 6"/>
          <p:cNvSpPr txBox="1">
            <a:spLocks noChangeArrowheads="1"/>
          </p:cNvSpPr>
          <p:nvPr/>
        </p:nvSpPr>
        <p:spPr bwMode="auto">
          <a:xfrm>
            <a:off x="3221038" y="2590800"/>
            <a:ext cx="5818187" cy="301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using BFS, DFS, </a:t>
            </a:r>
            <a:br>
              <a:rPr lang="en-US" altLang="en-US" sz="3000"/>
            </a:br>
            <a:r>
              <a:rPr lang="en-US" altLang="en-US" sz="3000"/>
              <a:t>  or generic search algorithm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No path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Stop.</a:t>
            </a:r>
            <a:endParaRPr lang="en-US" altLang="en-US" sz="3000">
              <a:solidFill>
                <a:schemeClr val="accent2"/>
              </a:solidFill>
            </a:endParaRPr>
          </a:p>
        </p:txBody>
      </p:sp>
      <p:sp useBgFill="1">
        <p:nvSpPr>
          <p:cNvPr id="835591" name="Rectangle 7"/>
          <p:cNvSpPr>
            <a:spLocks noChangeArrowheads="1"/>
          </p:cNvSpPr>
          <p:nvPr/>
        </p:nvSpPr>
        <p:spPr bwMode="auto">
          <a:xfrm>
            <a:off x="3124200" y="6096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 useBgFill="1">
        <p:nvSpPr>
          <p:cNvPr id="835592" name="Rectangle 8"/>
          <p:cNvSpPr>
            <a:spLocks noChangeArrowheads="1"/>
          </p:cNvSpPr>
          <p:nvPr/>
        </p:nvSpPr>
        <p:spPr bwMode="auto">
          <a:xfrm>
            <a:off x="381000" y="6096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 useBgFill="1">
        <p:nvSpPr>
          <p:cNvPr id="835593" name="Rectangle 9"/>
          <p:cNvSpPr>
            <a:spLocks noChangeArrowheads="1"/>
          </p:cNvSpPr>
          <p:nvPr/>
        </p:nvSpPr>
        <p:spPr bwMode="auto">
          <a:xfrm>
            <a:off x="5943600" y="609600"/>
            <a:ext cx="28956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27656" name="Group 10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27657" name="Freeform 11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12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9" name="Group 13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7660" name="Freeform 1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1" name="Freeform 1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2" name="Freeform 1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3" name="Freeform 1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4" name="Freeform 1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5" name="Freeform 1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5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5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35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35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55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55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55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55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55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55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5590" grpId="0" build="p" bldLvl="2"/>
      <p:bldP spid="835591" grpId="0" animBg="1"/>
      <p:bldP spid="835592" grpId="0" animBg="1"/>
      <p:bldP spid="83559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457200" y="533400"/>
            <a:ext cx="1181100" cy="1066800"/>
            <a:chOff x="1224" y="2539"/>
            <a:chExt cx="2280" cy="1785"/>
          </a:xfrm>
        </p:grpSpPr>
        <p:sp>
          <p:nvSpPr>
            <p:cNvPr id="28754" name="Freeform 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55" name="Group 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8756" name="Group 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8761" name="Freeform 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2" name="Freeform 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3" name="Freeform 1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4" name="Freeform 1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5" name="Freeform 1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6" name="Freeform 1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757" name="Group 1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8758" name="Freeform 1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59" name="Freeform 1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0" name="Freeform 1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56402" name="Freeform 18"/>
          <p:cNvSpPr>
            <a:spLocks/>
          </p:cNvSpPr>
          <p:nvPr/>
        </p:nvSpPr>
        <p:spPr bwMode="auto">
          <a:xfrm>
            <a:off x="6172200" y="3810000"/>
            <a:ext cx="5410200" cy="28956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677" name="Freeform 19"/>
          <p:cNvSpPr>
            <a:spLocks/>
          </p:cNvSpPr>
          <p:nvPr/>
        </p:nvSpPr>
        <p:spPr bwMode="auto">
          <a:xfrm>
            <a:off x="1905000" y="5092700"/>
            <a:ext cx="4648200" cy="16002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6" name="Group 20"/>
          <p:cNvGrpSpPr>
            <a:grpSpLocks noChangeAspect="1"/>
          </p:cNvGrpSpPr>
          <p:nvPr/>
        </p:nvGrpSpPr>
        <p:grpSpPr bwMode="auto">
          <a:xfrm rot="870642">
            <a:off x="3217863" y="5257800"/>
            <a:ext cx="668337" cy="836613"/>
            <a:chOff x="2227" y="1194"/>
            <a:chExt cx="1944" cy="2413"/>
          </a:xfrm>
        </p:grpSpPr>
        <p:sp>
          <p:nvSpPr>
            <p:cNvPr id="28748" name="Freeform 21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22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23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24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25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26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27"/>
          <p:cNvGrpSpPr>
            <a:grpSpLocks/>
          </p:cNvGrpSpPr>
          <p:nvPr/>
        </p:nvGrpSpPr>
        <p:grpSpPr bwMode="auto">
          <a:xfrm>
            <a:off x="3429000" y="5308600"/>
            <a:ext cx="381000" cy="711200"/>
            <a:chOff x="2432" y="1328"/>
            <a:chExt cx="906" cy="2075"/>
          </a:xfrm>
        </p:grpSpPr>
        <p:sp>
          <p:nvSpPr>
            <p:cNvPr id="28742" name="Freeform 2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2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3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3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3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3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6418" name="Text Box 34"/>
          <p:cNvSpPr txBox="1">
            <a:spLocks noChangeArrowheads="1"/>
          </p:cNvSpPr>
          <p:nvPr/>
        </p:nvSpPr>
        <p:spPr bwMode="auto">
          <a:xfrm>
            <a:off x="1404938" y="669925"/>
            <a:ext cx="4073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have a valid solution.</a:t>
            </a:r>
          </a:p>
        </p:txBody>
      </p:sp>
      <p:sp>
        <p:nvSpPr>
          <p:cNvPr id="656419" name="Text Box 35"/>
          <p:cNvSpPr txBox="1">
            <a:spLocks noChangeArrowheads="1"/>
          </p:cNvSpPr>
          <p:nvPr/>
        </p:nvSpPr>
        <p:spPr bwMode="auto">
          <a:xfrm>
            <a:off x="1506538" y="1033463"/>
            <a:ext cx="3978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(not necessarily optimal)</a:t>
            </a:r>
          </a:p>
        </p:txBody>
      </p:sp>
      <p:sp>
        <p:nvSpPr>
          <p:cNvPr id="656427" name="Text Box 43"/>
          <p:cNvSpPr txBox="1">
            <a:spLocks noChangeArrowheads="1"/>
          </p:cNvSpPr>
          <p:nvPr/>
        </p:nvSpPr>
        <p:spPr bwMode="auto">
          <a:xfrm>
            <a:off x="1447800" y="2209800"/>
            <a:ext cx="39560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Take a step that goes up.</a:t>
            </a:r>
          </a:p>
        </p:txBody>
      </p:sp>
      <p:grpSp>
        <p:nvGrpSpPr>
          <p:cNvPr id="8" name="Group 44"/>
          <p:cNvGrpSpPr>
            <a:grpSpLocks/>
          </p:cNvGrpSpPr>
          <p:nvPr/>
        </p:nvGrpSpPr>
        <p:grpSpPr bwMode="auto">
          <a:xfrm>
            <a:off x="533400" y="1676400"/>
            <a:ext cx="762000" cy="762000"/>
            <a:chOff x="1584" y="3063"/>
            <a:chExt cx="768" cy="672"/>
          </a:xfrm>
        </p:grpSpPr>
        <p:sp>
          <p:nvSpPr>
            <p:cNvPr id="28740" name="AutoShape 45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1800" baseline="-8000">
                  <a:solidFill>
                    <a:schemeClr val="bg2"/>
                  </a:solidFill>
                </a:rPr>
                <a:t>measure</a:t>
              </a:r>
              <a:br>
                <a:rPr lang="en-US" altLang="en-US" sz="1800" baseline="-8000">
                  <a:solidFill>
                    <a:schemeClr val="bg2"/>
                  </a:solidFill>
                </a:rPr>
              </a:br>
              <a:r>
                <a:rPr lang="en-US" altLang="en-US" sz="1800" baseline="-8000">
                  <a:solidFill>
                    <a:schemeClr val="bg2"/>
                  </a:solidFill>
                </a:rPr>
                <a:t>progress</a:t>
              </a:r>
            </a:p>
          </p:txBody>
        </p:sp>
        <p:sp>
          <p:nvSpPr>
            <p:cNvPr id="28741" name="Line 46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6431" name="Text Box 47"/>
          <p:cNvSpPr txBox="1">
            <a:spLocks noChangeArrowheads="1"/>
          </p:cNvSpPr>
          <p:nvPr/>
        </p:nvSpPr>
        <p:spPr bwMode="auto">
          <a:xfrm>
            <a:off x="1447800" y="1600200"/>
            <a:ext cx="3530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Value of our solution.</a:t>
            </a:r>
          </a:p>
        </p:txBody>
      </p:sp>
      <p:sp>
        <p:nvSpPr>
          <p:cNvPr id="656432" name="Line 48"/>
          <p:cNvSpPr>
            <a:spLocks noChangeShapeType="1"/>
          </p:cNvSpPr>
          <p:nvPr/>
        </p:nvSpPr>
        <p:spPr bwMode="auto">
          <a:xfrm>
            <a:off x="4038600" y="5943600"/>
            <a:ext cx="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56433" name="Text Box 49"/>
          <p:cNvSpPr txBox="1">
            <a:spLocks noChangeArrowheads="1"/>
          </p:cNvSpPr>
          <p:nvPr/>
        </p:nvSpPr>
        <p:spPr bwMode="auto">
          <a:xfrm>
            <a:off x="357188" y="47244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Problems:</a:t>
            </a:r>
          </a:p>
        </p:txBody>
      </p:sp>
      <p:grpSp>
        <p:nvGrpSpPr>
          <p:cNvPr id="9" name="Group 59"/>
          <p:cNvGrpSpPr>
            <a:grpSpLocks/>
          </p:cNvGrpSpPr>
          <p:nvPr/>
        </p:nvGrpSpPr>
        <p:grpSpPr bwMode="auto">
          <a:xfrm>
            <a:off x="457200" y="3962400"/>
            <a:ext cx="914400" cy="762000"/>
            <a:chOff x="1584" y="2256"/>
            <a:chExt cx="768" cy="672"/>
          </a:xfrm>
        </p:grpSpPr>
        <p:sp>
          <p:nvSpPr>
            <p:cNvPr id="28738" name="AutoShape 6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baseline="-8000">
                  <a:solidFill>
                    <a:schemeClr val="bg2"/>
                  </a:solidFill>
                </a:rPr>
                <a:t>Exit</a:t>
              </a:r>
              <a:endParaRPr lang="en-CA" altLang="en-US" sz="4400" baseline="-8000">
                <a:solidFill>
                  <a:schemeClr val="bg2"/>
                </a:solidFill>
              </a:endParaRPr>
            </a:p>
          </p:txBody>
        </p:sp>
        <p:sp>
          <p:nvSpPr>
            <p:cNvPr id="28739" name="Line 6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6446" name="Text Box 62"/>
          <p:cNvSpPr txBox="1">
            <a:spLocks noChangeArrowheads="1"/>
          </p:cNvSpPr>
          <p:nvPr/>
        </p:nvSpPr>
        <p:spPr bwMode="auto">
          <a:xfrm>
            <a:off x="1454150" y="3962400"/>
            <a:ext cx="47577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Can't take a step that goes up.</a:t>
            </a:r>
          </a:p>
        </p:txBody>
      </p:sp>
      <p:grpSp>
        <p:nvGrpSpPr>
          <p:cNvPr id="10" name="Group 63"/>
          <p:cNvGrpSpPr>
            <a:grpSpLocks/>
          </p:cNvGrpSpPr>
          <p:nvPr/>
        </p:nvGrpSpPr>
        <p:grpSpPr bwMode="auto">
          <a:xfrm>
            <a:off x="3962400" y="4470400"/>
            <a:ext cx="381000" cy="711200"/>
            <a:chOff x="2432" y="1328"/>
            <a:chExt cx="906" cy="2075"/>
          </a:xfrm>
        </p:grpSpPr>
        <p:sp>
          <p:nvSpPr>
            <p:cNvPr id="28732" name="Freeform 6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6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6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6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6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6454" name="Text Box 70"/>
          <p:cNvSpPr txBox="1">
            <a:spLocks noChangeArrowheads="1"/>
          </p:cNvSpPr>
          <p:nvPr/>
        </p:nvSpPr>
        <p:spPr bwMode="auto">
          <a:xfrm>
            <a:off x="609600" y="5224463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Running time?</a:t>
            </a:r>
          </a:p>
        </p:txBody>
      </p:sp>
      <p:sp>
        <p:nvSpPr>
          <p:cNvPr id="656491" name="Text Box 107"/>
          <p:cNvSpPr txBox="1">
            <a:spLocks noChangeArrowheads="1"/>
          </p:cNvSpPr>
          <p:nvPr/>
        </p:nvSpPr>
        <p:spPr bwMode="auto">
          <a:xfrm>
            <a:off x="1454150" y="3352800"/>
            <a:ext cx="3884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Initially have the “zero  </a:t>
            </a:r>
          </a:p>
        </p:txBody>
      </p:sp>
      <p:grpSp>
        <p:nvGrpSpPr>
          <p:cNvPr id="11" name="Group 108"/>
          <p:cNvGrpSpPr>
            <a:grpSpLocks/>
          </p:cNvGrpSpPr>
          <p:nvPr/>
        </p:nvGrpSpPr>
        <p:grpSpPr bwMode="auto">
          <a:xfrm>
            <a:off x="3505200" y="6146800"/>
            <a:ext cx="381000" cy="711200"/>
            <a:chOff x="2432" y="1328"/>
            <a:chExt cx="906" cy="2075"/>
          </a:xfrm>
        </p:grpSpPr>
        <p:sp>
          <p:nvSpPr>
            <p:cNvPr id="28726" name="Freeform 10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11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11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11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11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11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6499" name="Text Box 115"/>
          <p:cNvSpPr txBox="1">
            <a:spLocks noChangeArrowheads="1"/>
          </p:cNvSpPr>
          <p:nvPr/>
        </p:nvSpPr>
        <p:spPr bwMode="auto">
          <a:xfrm>
            <a:off x="4422775" y="4572000"/>
            <a:ext cx="18478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Local Max</a:t>
            </a:r>
          </a:p>
        </p:txBody>
      </p:sp>
      <p:grpSp>
        <p:nvGrpSpPr>
          <p:cNvPr id="12" name="Group 117"/>
          <p:cNvGrpSpPr>
            <a:grpSpLocks/>
          </p:cNvGrpSpPr>
          <p:nvPr/>
        </p:nvGrpSpPr>
        <p:grpSpPr bwMode="auto">
          <a:xfrm>
            <a:off x="8610600" y="3175000"/>
            <a:ext cx="381000" cy="711200"/>
            <a:chOff x="2432" y="1328"/>
            <a:chExt cx="906" cy="2075"/>
          </a:xfrm>
        </p:grpSpPr>
        <p:sp>
          <p:nvSpPr>
            <p:cNvPr id="28720" name="Freeform 11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11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12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12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12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12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6508" name="Text Box 124"/>
          <p:cNvSpPr txBox="1">
            <a:spLocks noChangeArrowheads="1"/>
          </p:cNvSpPr>
          <p:nvPr/>
        </p:nvSpPr>
        <p:spPr bwMode="auto">
          <a:xfrm>
            <a:off x="7239000" y="3810000"/>
            <a:ext cx="201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Global Max</a:t>
            </a:r>
          </a:p>
        </p:txBody>
      </p:sp>
      <p:sp>
        <p:nvSpPr>
          <p:cNvPr id="656509" name="Text Box 125"/>
          <p:cNvSpPr txBox="1">
            <a:spLocks noChangeArrowheads="1"/>
          </p:cNvSpPr>
          <p:nvPr/>
        </p:nvSpPr>
        <p:spPr bwMode="auto">
          <a:xfrm>
            <a:off x="5334000" y="5318125"/>
            <a:ext cx="380365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 our Network Flow </a:t>
            </a:r>
            <a:br>
              <a:rPr lang="en-US" altLang="en-US" sz="3000"/>
            </a:br>
            <a:r>
              <a:rPr lang="en-US" altLang="en-US" sz="3000"/>
              <a:t>Algorithm get stuck </a:t>
            </a:r>
            <a:br>
              <a:rPr lang="en-US" altLang="en-US" sz="3000"/>
            </a:br>
            <a:r>
              <a:rPr lang="en-US" altLang="en-US" sz="3000"/>
              <a:t>in a local maximum?</a:t>
            </a:r>
          </a:p>
        </p:txBody>
      </p:sp>
      <p:grpSp>
        <p:nvGrpSpPr>
          <p:cNvPr id="13" name="Group 126"/>
          <p:cNvGrpSpPr>
            <a:grpSpLocks/>
          </p:cNvGrpSpPr>
          <p:nvPr/>
        </p:nvGrpSpPr>
        <p:grpSpPr bwMode="auto">
          <a:xfrm>
            <a:off x="304800" y="3182938"/>
            <a:ext cx="1020763" cy="779462"/>
            <a:chOff x="430" y="568"/>
            <a:chExt cx="643" cy="491"/>
          </a:xfrm>
        </p:grpSpPr>
        <p:grpSp>
          <p:nvGrpSpPr>
            <p:cNvPr id="28710" name="Group 127"/>
            <p:cNvGrpSpPr>
              <a:grpSpLocks/>
            </p:cNvGrpSpPr>
            <p:nvPr/>
          </p:nvGrpSpPr>
          <p:grpSpPr bwMode="auto">
            <a:xfrm>
              <a:off x="430" y="734"/>
              <a:ext cx="643" cy="325"/>
              <a:chOff x="430" y="734"/>
              <a:chExt cx="643" cy="325"/>
            </a:xfrm>
          </p:grpSpPr>
          <p:sp>
            <p:nvSpPr>
              <p:cNvPr id="28718" name="Freeform 128" descr="Green marble"/>
              <p:cNvSpPr>
                <a:spLocks noChangeAspect="1"/>
              </p:cNvSpPr>
              <p:nvPr/>
            </p:nvSpPr>
            <p:spPr bwMode="auto">
              <a:xfrm rot="2360341">
                <a:off x="683" y="734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719" name="Picture 12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0" y="747"/>
                <a:ext cx="214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11" name="Group 130"/>
            <p:cNvGrpSpPr>
              <a:grpSpLocks noChangeAspect="1"/>
            </p:cNvGrpSpPr>
            <p:nvPr/>
          </p:nvGrpSpPr>
          <p:grpSpPr bwMode="auto">
            <a:xfrm rot="2360341">
              <a:off x="566" y="568"/>
              <a:ext cx="342" cy="428"/>
              <a:chOff x="2227" y="1194"/>
              <a:chExt cx="1944" cy="2413"/>
            </a:xfrm>
          </p:grpSpPr>
          <p:sp>
            <p:nvSpPr>
              <p:cNvPr id="28712" name="Freeform 13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3" name="Freeform 13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4" name="Freeform 13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5" name="Freeform 13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6" name="Freeform 13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7" name="Freeform 13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" name="Group 137"/>
          <p:cNvGrpSpPr>
            <a:grpSpLocks noChangeAspect="1"/>
          </p:cNvGrpSpPr>
          <p:nvPr/>
        </p:nvGrpSpPr>
        <p:grpSpPr bwMode="auto">
          <a:xfrm rot="2360341">
            <a:off x="292100" y="2209800"/>
            <a:ext cx="1079500" cy="1079500"/>
            <a:chOff x="1224" y="1212"/>
            <a:chExt cx="3144" cy="3112"/>
          </a:xfrm>
        </p:grpSpPr>
        <p:sp>
          <p:nvSpPr>
            <p:cNvPr id="28701" name="Freeform 13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13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03" name="Group 14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8704" name="Freeform 14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Freeform 14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Freeform 14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14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8" name="Freeform 14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9" name="Freeform 14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56531" name="Text Box 147"/>
          <p:cNvSpPr txBox="1">
            <a:spLocks noChangeArrowheads="1"/>
          </p:cNvSpPr>
          <p:nvPr/>
        </p:nvSpPr>
        <p:spPr bwMode="auto">
          <a:xfrm>
            <a:off x="1454150" y="2735263"/>
            <a:ext cx="70389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65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Make small local changes to your solution to</a:t>
            </a:r>
            <a:br>
              <a:rPr lang="en-US" altLang="en-US" sz="3000"/>
            </a:br>
            <a:r>
              <a:rPr lang="en-US" altLang="en-US" sz="3000"/>
              <a:t>construct a slightly better solution.</a:t>
            </a:r>
          </a:p>
        </p:txBody>
      </p:sp>
      <p:sp>
        <p:nvSpPr>
          <p:cNvPr id="656532" name="Text Box 148"/>
          <p:cNvSpPr txBox="1">
            <a:spLocks noChangeArrowheads="1"/>
          </p:cNvSpPr>
          <p:nvPr/>
        </p:nvSpPr>
        <p:spPr bwMode="auto">
          <a:xfrm>
            <a:off x="228600" y="5775325"/>
            <a:ext cx="423386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you take small step,</a:t>
            </a:r>
            <a:br>
              <a:rPr lang="en-US" altLang="en-US" sz="3000"/>
            </a:br>
            <a:r>
              <a:rPr lang="en-US" altLang="en-US" sz="3000"/>
              <a:t>could be exponential time.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402" grpId="0" animBg="1"/>
      <p:bldP spid="656418" grpId="0"/>
      <p:bldP spid="656419" grpId="0"/>
      <p:bldP spid="656427" grpId="0"/>
      <p:bldP spid="656431" grpId="0"/>
      <p:bldP spid="656432" grpId="0" animBg="1"/>
      <p:bldP spid="656432" grpId="1" animBg="1"/>
      <p:bldP spid="656433" grpId="0"/>
      <p:bldP spid="656446" grpId="0"/>
      <p:bldP spid="656454" grpId="0"/>
      <p:bldP spid="656454" grpId="1"/>
      <p:bldP spid="656491" grpId="0"/>
      <p:bldP spid="656499" grpId="0"/>
      <p:bldP spid="656508" grpId="0"/>
      <p:bldP spid="656509" grpId="0"/>
      <p:bldP spid="656531" grpId="0"/>
      <p:bldP spid="656532" grpId="0"/>
      <p:bldP spid="656532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20"/>
          <p:cNvGrpSpPr>
            <a:grpSpLocks/>
          </p:cNvGrpSpPr>
          <p:nvPr/>
        </p:nvGrpSpPr>
        <p:grpSpPr bwMode="auto">
          <a:xfrm>
            <a:off x="630238" y="2005013"/>
            <a:ext cx="3713162" cy="4471987"/>
            <a:chOff x="397" y="1263"/>
            <a:chExt cx="2339" cy="2817"/>
          </a:xfrm>
        </p:grpSpPr>
        <p:pic>
          <p:nvPicPr>
            <p:cNvPr id="29717" name="Picture 7" descr="captur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1698"/>
              <a:ext cx="2010" cy="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8" name="Picture 9" descr="capture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3060"/>
              <a:ext cx="2208" cy="1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9" name="Text Box 11"/>
            <p:cNvSpPr txBox="1">
              <a:spLocks noChangeArrowheads="1"/>
            </p:cNvSpPr>
            <p:nvPr/>
          </p:nvSpPr>
          <p:spPr bwMode="auto">
            <a:xfrm>
              <a:off x="422" y="1263"/>
              <a:ext cx="15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Input</a:t>
              </a:r>
            </a:p>
          </p:txBody>
        </p:sp>
        <p:sp>
          <p:nvSpPr>
            <p:cNvPr id="29720" name="Text Box 12"/>
            <p:cNvSpPr txBox="1">
              <a:spLocks noChangeArrowheads="1"/>
            </p:cNvSpPr>
            <p:nvPr/>
          </p:nvSpPr>
          <p:spPr bwMode="auto">
            <a:xfrm>
              <a:off x="397" y="2676"/>
              <a:ext cx="16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Output</a:t>
              </a:r>
            </a:p>
          </p:txBody>
        </p:sp>
      </p:grpSp>
      <p:grpSp>
        <p:nvGrpSpPr>
          <p:cNvPr id="3" name="Group 21"/>
          <p:cNvGrpSpPr>
            <a:grpSpLocks/>
          </p:cNvGrpSpPr>
          <p:nvPr/>
        </p:nvGrpSpPr>
        <p:grpSpPr bwMode="auto">
          <a:xfrm>
            <a:off x="4440238" y="1962150"/>
            <a:ext cx="4141787" cy="2198688"/>
            <a:chOff x="2797" y="1236"/>
            <a:chExt cx="2609" cy="1385"/>
          </a:xfrm>
        </p:grpSpPr>
        <p:pic>
          <p:nvPicPr>
            <p:cNvPr id="29715" name="Picture 8" descr="capture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698"/>
              <a:ext cx="2478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6" name="Text Box 13"/>
            <p:cNvSpPr txBox="1">
              <a:spLocks noChangeArrowheads="1"/>
            </p:cNvSpPr>
            <p:nvPr/>
          </p:nvSpPr>
          <p:spPr bwMode="auto">
            <a:xfrm>
              <a:off x="2797" y="1236"/>
              <a:ext cx="121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Same Input</a:t>
              </a:r>
            </a:p>
          </p:txBody>
        </p:sp>
      </p:grpSp>
      <p:sp>
        <p:nvSpPr>
          <p:cNvPr id="638990" name="Text Box 14"/>
          <p:cNvSpPr txBox="1">
            <a:spLocks noChangeArrowheads="1"/>
          </p:cNvSpPr>
          <p:nvPr/>
        </p:nvSpPr>
        <p:spPr bwMode="auto">
          <a:xfrm>
            <a:off x="2971800" y="517525"/>
            <a:ext cx="54879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 our Network Flow Algorithm </a:t>
            </a:r>
            <a:br>
              <a:rPr lang="en-US" altLang="en-US" sz="3000"/>
            </a:br>
            <a:r>
              <a:rPr lang="en-US" altLang="en-US" sz="3000"/>
              <a:t>get stuck in local max? </a:t>
            </a:r>
          </a:p>
        </p:txBody>
      </p:sp>
      <p:grpSp>
        <p:nvGrpSpPr>
          <p:cNvPr id="4" name="Group 22"/>
          <p:cNvGrpSpPr>
            <a:grpSpLocks/>
          </p:cNvGrpSpPr>
          <p:nvPr/>
        </p:nvGrpSpPr>
        <p:grpSpPr bwMode="auto">
          <a:xfrm>
            <a:off x="4419600" y="4251325"/>
            <a:ext cx="3962400" cy="2216150"/>
            <a:chOff x="2784" y="2678"/>
            <a:chExt cx="2496" cy="1396"/>
          </a:xfrm>
        </p:grpSpPr>
        <p:pic>
          <p:nvPicPr>
            <p:cNvPr id="29713" name="Picture 15" descr="capture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3072"/>
              <a:ext cx="2304" cy="10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4" name="Text Box 18"/>
            <p:cNvSpPr txBox="1">
              <a:spLocks noChangeArrowheads="1"/>
            </p:cNvSpPr>
            <p:nvPr/>
          </p:nvSpPr>
          <p:spPr bwMode="auto">
            <a:xfrm>
              <a:off x="2784" y="2678"/>
              <a:ext cx="1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Worse Output</a:t>
              </a:r>
            </a:p>
          </p:txBody>
        </p:sp>
      </p:grpSp>
      <p:sp>
        <p:nvSpPr>
          <p:cNvPr id="638995" name="Text Box 19"/>
          <p:cNvSpPr txBox="1">
            <a:spLocks noChangeArrowheads="1"/>
          </p:cNvSpPr>
          <p:nvPr/>
        </p:nvSpPr>
        <p:spPr bwMode="auto">
          <a:xfrm>
            <a:off x="2971800" y="1414463"/>
            <a:ext cx="38925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Need only one example.</a:t>
            </a:r>
          </a:p>
        </p:txBody>
      </p:sp>
      <p:sp>
        <p:nvSpPr>
          <p:cNvPr id="639001" name="Text Box 25"/>
          <p:cNvSpPr txBox="1">
            <a:spLocks noChangeArrowheads="1"/>
          </p:cNvSpPr>
          <p:nvPr/>
        </p:nvSpPr>
        <p:spPr bwMode="auto">
          <a:xfrm>
            <a:off x="7010400" y="990600"/>
            <a:ext cx="9032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Yes!</a:t>
            </a:r>
          </a:p>
        </p:txBody>
      </p:sp>
      <p:cxnSp>
        <p:nvCxnSpPr>
          <p:cNvPr id="29705" name="Straight Arrow Connector 16"/>
          <p:cNvCxnSpPr>
            <a:cxnSpLocks noChangeShapeType="1"/>
          </p:cNvCxnSpPr>
          <p:nvPr/>
        </p:nvCxnSpPr>
        <p:spPr bwMode="auto">
          <a:xfrm>
            <a:off x="3429000" y="3352800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6" name="Straight Arrow Connector 17"/>
          <p:cNvCxnSpPr>
            <a:cxnSpLocks noChangeShapeType="1"/>
          </p:cNvCxnSpPr>
          <p:nvPr/>
        </p:nvCxnSpPr>
        <p:spPr bwMode="auto">
          <a:xfrm rot="10800000">
            <a:off x="3048000" y="3476625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7" name="Straight Arrow Connector 18"/>
          <p:cNvCxnSpPr>
            <a:cxnSpLocks noChangeShapeType="1"/>
          </p:cNvCxnSpPr>
          <p:nvPr/>
        </p:nvCxnSpPr>
        <p:spPr bwMode="auto">
          <a:xfrm>
            <a:off x="3671888" y="5468938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8" name="Straight Arrow Connector 19"/>
          <p:cNvCxnSpPr>
            <a:cxnSpLocks noChangeShapeType="1"/>
          </p:cNvCxnSpPr>
          <p:nvPr/>
        </p:nvCxnSpPr>
        <p:spPr bwMode="auto">
          <a:xfrm rot="10800000">
            <a:off x="3290888" y="5591175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9" name="Straight Arrow Connector 20"/>
          <p:cNvCxnSpPr>
            <a:cxnSpLocks noChangeShapeType="1"/>
          </p:cNvCxnSpPr>
          <p:nvPr/>
        </p:nvCxnSpPr>
        <p:spPr bwMode="auto">
          <a:xfrm>
            <a:off x="7910513" y="555942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10" name="Straight Arrow Connector 21"/>
          <p:cNvCxnSpPr>
            <a:cxnSpLocks noChangeShapeType="1"/>
          </p:cNvCxnSpPr>
          <p:nvPr/>
        </p:nvCxnSpPr>
        <p:spPr bwMode="auto">
          <a:xfrm rot="10800000">
            <a:off x="7391400" y="5653088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11" name="Straight Arrow Connector 22"/>
          <p:cNvCxnSpPr>
            <a:cxnSpLocks noChangeShapeType="1"/>
          </p:cNvCxnSpPr>
          <p:nvPr/>
        </p:nvCxnSpPr>
        <p:spPr bwMode="auto">
          <a:xfrm>
            <a:off x="8029575" y="330517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12" name="Straight Arrow Connector 23"/>
          <p:cNvCxnSpPr>
            <a:cxnSpLocks noChangeShapeType="1"/>
          </p:cNvCxnSpPr>
          <p:nvPr/>
        </p:nvCxnSpPr>
        <p:spPr bwMode="auto">
          <a:xfrm rot="10800000">
            <a:off x="7481888" y="3429000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89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89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9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9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8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8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8990" grpId="0"/>
      <p:bldP spid="638995" grpId="0"/>
      <p:bldP spid="63900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466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8305800" cy="3385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1"/>
                </a:solidFill>
              </a:rPr>
              <a:t>Instance:</a:t>
            </a:r>
            <a:r>
              <a:rPr lang="en-US" altLang="en-US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dirty="0"/>
              <a:t>A </a:t>
            </a:r>
            <a:r>
              <a:rPr lang="en-US" altLang="en-US" sz="3000" dirty="0"/>
              <a:t>Network is a directed graph </a:t>
            </a:r>
            <a:r>
              <a:rPr lang="en-US" altLang="en-US" sz="3000" i="1" dirty="0"/>
              <a:t>G</a:t>
            </a:r>
            <a:r>
              <a:rPr lang="en-US" altLang="en-US" sz="3000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Edges represent pipes that carry flow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Each edge &lt;</a:t>
            </a:r>
            <a:r>
              <a:rPr lang="en-US" altLang="en-US" sz="3000" i="1" dirty="0" err="1"/>
              <a:t>u</a:t>
            </a:r>
            <a:r>
              <a:rPr lang="en-US" altLang="en-US" sz="3000" dirty="0" err="1"/>
              <a:t>,</a:t>
            </a:r>
            <a:r>
              <a:rPr lang="en-US" altLang="en-US" sz="3000" i="1" dirty="0" err="1"/>
              <a:t>v</a:t>
            </a:r>
            <a:r>
              <a:rPr lang="en-US" altLang="en-US" sz="3000" dirty="0"/>
              <a:t>&gt; has a maximum </a:t>
            </a:r>
            <a:br>
              <a:rPr lang="en-US" altLang="en-US" sz="3000" dirty="0"/>
            </a:br>
            <a:r>
              <a:rPr lang="en-US" altLang="en-US" sz="3000" dirty="0"/>
              <a:t>   capacity </a:t>
            </a:r>
            <a:r>
              <a:rPr lang="en-US" altLang="en-US" sz="3000" i="1" dirty="0"/>
              <a:t>c</a:t>
            </a:r>
            <a:r>
              <a:rPr lang="en-US" altLang="en-US" sz="3000" baseline="-25000" dirty="0"/>
              <a:t>&lt;</a:t>
            </a:r>
            <a:r>
              <a:rPr lang="en-US" altLang="en-US" sz="3000" i="1" baseline="-25000" dirty="0" err="1"/>
              <a:t>u</a:t>
            </a:r>
            <a:r>
              <a:rPr lang="en-US" altLang="en-US" sz="3000" baseline="-25000" dirty="0" err="1"/>
              <a:t>,</a:t>
            </a:r>
            <a:r>
              <a:rPr lang="en-US" altLang="en-US" sz="3000" i="1" baseline="-25000" dirty="0" err="1"/>
              <a:t>v</a:t>
            </a:r>
            <a:r>
              <a:rPr lang="en-US" altLang="en-US" sz="3000" baseline="-25000" dirty="0"/>
              <a:t>&gt; </a:t>
            </a:r>
            <a:r>
              <a:rPr lang="en-US" altLang="en-US" sz="3000" dirty="0"/>
              <a:t>(liters per sec)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A source node</a:t>
            </a:r>
            <a:r>
              <a:rPr lang="en-US" altLang="en-US" sz="3000" i="1" dirty="0"/>
              <a:t> s</a:t>
            </a:r>
            <a:r>
              <a:rPr lang="en-US" altLang="en-US" sz="3000" dirty="0"/>
              <a:t> out of which flow leaves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A sink node </a:t>
            </a:r>
            <a:r>
              <a:rPr lang="en-US" altLang="en-US" sz="3000" i="1" dirty="0"/>
              <a:t>t</a:t>
            </a:r>
            <a:r>
              <a:rPr lang="en-US" altLang="en-US" sz="3000" dirty="0"/>
              <a:t> into which flow arrives</a:t>
            </a:r>
          </a:p>
        </p:txBody>
      </p:sp>
      <p:pic>
        <p:nvPicPr>
          <p:cNvPr id="830467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750313" y="3513899"/>
            <a:ext cx="2955987" cy="373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0468" name="Picture 4" descr="bd05339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5105400"/>
            <a:ext cx="2362200" cy="197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08120" y="3815556"/>
            <a:ext cx="2590800" cy="1970088"/>
            <a:chOff x="288" y="2448"/>
            <a:chExt cx="1632" cy="1241"/>
          </a:xfrm>
        </p:grpSpPr>
        <p:grpSp>
          <p:nvGrpSpPr>
            <p:cNvPr id="4106" name="Group 6"/>
            <p:cNvGrpSpPr>
              <a:grpSpLocks/>
            </p:cNvGrpSpPr>
            <p:nvPr/>
          </p:nvGrpSpPr>
          <p:grpSpPr bwMode="auto">
            <a:xfrm flipH="1">
              <a:off x="432" y="2448"/>
              <a:ext cx="1488" cy="1241"/>
              <a:chOff x="192" y="2736"/>
              <a:chExt cx="1488" cy="1241"/>
            </a:xfrm>
          </p:grpSpPr>
          <p:sp>
            <p:nvSpPr>
              <p:cNvPr id="4109" name="AutoShape 7"/>
              <p:cNvSpPr>
                <a:spLocks noChangeAspect="1" noChangeArrowheads="1" noTextEdit="1"/>
              </p:cNvSpPr>
              <p:nvPr/>
            </p:nvSpPr>
            <p:spPr bwMode="auto">
              <a:xfrm>
                <a:off x="192" y="2736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" name="Freeform 8"/>
              <p:cNvSpPr>
                <a:spLocks/>
              </p:cNvSpPr>
              <p:nvPr/>
            </p:nvSpPr>
            <p:spPr bwMode="auto">
              <a:xfrm>
                <a:off x="207" y="2747"/>
                <a:ext cx="1462" cy="1157"/>
              </a:xfrm>
              <a:custGeom>
                <a:avLst/>
                <a:gdLst>
                  <a:gd name="T0" fmla="*/ 4 w 2924"/>
                  <a:gd name="T1" fmla="*/ 1 h 2314"/>
                  <a:gd name="T2" fmla="*/ 4 w 2924"/>
                  <a:gd name="T3" fmla="*/ 1 h 2314"/>
                  <a:gd name="T4" fmla="*/ 3 w 2924"/>
                  <a:gd name="T5" fmla="*/ 1 h 2314"/>
                  <a:gd name="T6" fmla="*/ 3 w 2924"/>
                  <a:gd name="T7" fmla="*/ 1 h 2314"/>
                  <a:gd name="T8" fmla="*/ 3 w 2924"/>
                  <a:gd name="T9" fmla="*/ 1 h 2314"/>
                  <a:gd name="T10" fmla="*/ 2 w 2924"/>
                  <a:gd name="T11" fmla="*/ 1 h 2314"/>
                  <a:gd name="T12" fmla="*/ 2 w 2924"/>
                  <a:gd name="T13" fmla="*/ 1 h 2314"/>
                  <a:gd name="T14" fmla="*/ 1 w 2924"/>
                  <a:gd name="T15" fmla="*/ 1 h 2314"/>
                  <a:gd name="T16" fmla="*/ 1 w 2924"/>
                  <a:gd name="T17" fmla="*/ 1 h 2314"/>
                  <a:gd name="T18" fmla="*/ 1 w 2924"/>
                  <a:gd name="T19" fmla="*/ 2 h 2314"/>
                  <a:gd name="T20" fmla="*/ 1 w 2924"/>
                  <a:gd name="T21" fmla="*/ 2 h 2314"/>
                  <a:gd name="T22" fmla="*/ 1 w 2924"/>
                  <a:gd name="T23" fmla="*/ 3 h 2314"/>
                  <a:gd name="T24" fmla="*/ 1 w 2924"/>
                  <a:gd name="T25" fmla="*/ 3 h 2314"/>
                  <a:gd name="T26" fmla="*/ 1 w 2924"/>
                  <a:gd name="T27" fmla="*/ 3 h 2314"/>
                  <a:gd name="T28" fmla="*/ 1 w 2924"/>
                  <a:gd name="T29" fmla="*/ 4 h 2314"/>
                  <a:gd name="T30" fmla="*/ 1 w 2924"/>
                  <a:gd name="T31" fmla="*/ 5 h 2314"/>
                  <a:gd name="T32" fmla="*/ 1 w 2924"/>
                  <a:gd name="T33" fmla="*/ 5 h 2314"/>
                  <a:gd name="T34" fmla="*/ 1 w 2924"/>
                  <a:gd name="T35" fmla="*/ 5 h 2314"/>
                  <a:gd name="T36" fmla="*/ 1 w 2924"/>
                  <a:gd name="T37" fmla="*/ 6 h 2314"/>
                  <a:gd name="T38" fmla="*/ 1 w 2924"/>
                  <a:gd name="T39" fmla="*/ 7 h 2314"/>
                  <a:gd name="T40" fmla="*/ 1 w 2924"/>
                  <a:gd name="T41" fmla="*/ 7 h 2314"/>
                  <a:gd name="T42" fmla="*/ 1 w 2924"/>
                  <a:gd name="T43" fmla="*/ 8 h 2314"/>
                  <a:gd name="T44" fmla="*/ 1 w 2924"/>
                  <a:gd name="T45" fmla="*/ 9 h 2314"/>
                  <a:gd name="T46" fmla="*/ 2 w 2924"/>
                  <a:gd name="T47" fmla="*/ 9 h 2314"/>
                  <a:gd name="T48" fmla="*/ 2 w 2924"/>
                  <a:gd name="T49" fmla="*/ 9 h 2314"/>
                  <a:gd name="T50" fmla="*/ 3 w 2924"/>
                  <a:gd name="T51" fmla="*/ 9 h 2314"/>
                  <a:gd name="T52" fmla="*/ 3 w 2924"/>
                  <a:gd name="T53" fmla="*/ 9 h 2314"/>
                  <a:gd name="T54" fmla="*/ 3 w 2924"/>
                  <a:gd name="T55" fmla="*/ 9 h 2314"/>
                  <a:gd name="T56" fmla="*/ 5 w 2924"/>
                  <a:gd name="T57" fmla="*/ 9 h 2314"/>
                  <a:gd name="T58" fmla="*/ 6 w 2924"/>
                  <a:gd name="T59" fmla="*/ 9 h 2314"/>
                  <a:gd name="T60" fmla="*/ 6 w 2924"/>
                  <a:gd name="T61" fmla="*/ 9 h 2314"/>
                  <a:gd name="T62" fmla="*/ 7 w 2924"/>
                  <a:gd name="T63" fmla="*/ 9 h 2314"/>
                  <a:gd name="T64" fmla="*/ 8 w 2924"/>
                  <a:gd name="T65" fmla="*/ 9 h 2314"/>
                  <a:gd name="T66" fmla="*/ 9 w 2924"/>
                  <a:gd name="T67" fmla="*/ 9 h 2314"/>
                  <a:gd name="T68" fmla="*/ 9 w 2924"/>
                  <a:gd name="T69" fmla="*/ 9 h 2314"/>
                  <a:gd name="T70" fmla="*/ 10 w 2924"/>
                  <a:gd name="T71" fmla="*/ 9 h 2314"/>
                  <a:gd name="T72" fmla="*/ 11 w 2924"/>
                  <a:gd name="T73" fmla="*/ 9 h 2314"/>
                  <a:gd name="T74" fmla="*/ 11 w 2924"/>
                  <a:gd name="T75" fmla="*/ 9 h 2314"/>
                  <a:gd name="T76" fmla="*/ 11 w 2924"/>
                  <a:gd name="T77" fmla="*/ 9 h 2314"/>
                  <a:gd name="T78" fmla="*/ 11 w 2924"/>
                  <a:gd name="T79" fmla="*/ 8 h 2314"/>
                  <a:gd name="T80" fmla="*/ 11 w 2924"/>
                  <a:gd name="T81" fmla="*/ 7 h 2314"/>
                  <a:gd name="T82" fmla="*/ 11 w 2924"/>
                  <a:gd name="T83" fmla="*/ 7 h 2314"/>
                  <a:gd name="T84" fmla="*/ 12 w 2924"/>
                  <a:gd name="T85" fmla="*/ 7 h 2314"/>
                  <a:gd name="T86" fmla="*/ 12 w 2924"/>
                  <a:gd name="T87" fmla="*/ 7 h 2314"/>
                  <a:gd name="T88" fmla="*/ 12 w 2924"/>
                  <a:gd name="T89" fmla="*/ 6 h 2314"/>
                  <a:gd name="T90" fmla="*/ 12 w 2924"/>
                  <a:gd name="T91" fmla="*/ 5 h 2314"/>
                  <a:gd name="T92" fmla="*/ 12 w 2924"/>
                  <a:gd name="T93" fmla="*/ 5 h 2314"/>
                  <a:gd name="T94" fmla="*/ 12 w 2924"/>
                  <a:gd name="T95" fmla="*/ 5 h 2314"/>
                  <a:gd name="T96" fmla="*/ 11 w 2924"/>
                  <a:gd name="T97" fmla="*/ 4 h 2314"/>
                  <a:gd name="T98" fmla="*/ 11 w 2924"/>
                  <a:gd name="T99" fmla="*/ 3 h 2314"/>
                  <a:gd name="T100" fmla="*/ 10 w 2924"/>
                  <a:gd name="T101" fmla="*/ 3 h 2314"/>
                  <a:gd name="T102" fmla="*/ 9 w 2924"/>
                  <a:gd name="T103" fmla="*/ 3 h 2314"/>
                  <a:gd name="T104" fmla="*/ 8 w 2924"/>
                  <a:gd name="T105" fmla="*/ 3 h 2314"/>
                  <a:gd name="T106" fmla="*/ 7 w 2924"/>
                  <a:gd name="T107" fmla="*/ 3 h 2314"/>
                  <a:gd name="T108" fmla="*/ 7 w 2924"/>
                  <a:gd name="T109" fmla="*/ 3 h 2314"/>
                  <a:gd name="T110" fmla="*/ 7 w 2924"/>
                  <a:gd name="T111" fmla="*/ 2 h 2314"/>
                  <a:gd name="T112" fmla="*/ 6 w 2924"/>
                  <a:gd name="T113" fmla="*/ 2 h 2314"/>
                  <a:gd name="T114" fmla="*/ 6 w 2924"/>
                  <a:gd name="T115" fmla="*/ 1 h 2314"/>
                  <a:gd name="T116" fmla="*/ 6 w 2924"/>
                  <a:gd name="T117" fmla="*/ 1 h 2314"/>
                  <a:gd name="T118" fmla="*/ 5 w 2924"/>
                  <a:gd name="T119" fmla="*/ 1 h 2314"/>
                  <a:gd name="T120" fmla="*/ 5 w 2924"/>
                  <a:gd name="T121" fmla="*/ 1 h 2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24"/>
                  <a:gd name="T184" fmla="*/ 0 h 2314"/>
                  <a:gd name="T185" fmla="*/ 2924 w 2924"/>
                  <a:gd name="T186" fmla="*/ 2314 h 2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24" h="2314">
                    <a:moveTo>
                      <a:pt x="1167" y="80"/>
                    </a:moveTo>
                    <a:lnTo>
                      <a:pt x="1111" y="69"/>
                    </a:lnTo>
                    <a:lnTo>
                      <a:pt x="1064" y="58"/>
                    </a:lnTo>
                    <a:lnTo>
                      <a:pt x="1024" y="47"/>
                    </a:lnTo>
                    <a:lnTo>
                      <a:pt x="993" y="38"/>
                    </a:lnTo>
                    <a:lnTo>
                      <a:pt x="964" y="29"/>
                    </a:lnTo>
                    <a:lnTo>
                      <a:pt x="943" y="22"/>
                    </a:lnTo>
                    <a:lnTo>
                      <a:pt x="925" y="14"/>
                    </a:lnTo>
                    <a:lnTo>
                      <a:pt x="911" y="11"/>
                    </a:lnTo>
                    <a:lnTo>
                      <a:pt x="898" y="6"/>
                    </a:lnTo>
                    <a:lnTo>
                      <a:pt x="885" y="2"/>
                    </a:lnTo>
                    <a:lnTo>
                      <a:pt x="873" y="0"/>
                    </a:lnTo>
                    <a:lnTo>
                      <a:pt x="862" y="0"/>
                    </a:lnTo>
                    <a:lnTo>
                      <a:pt x="848" y="0"/>
                    </a:lnTo>
                    <a:lnTo>
                      <a:pt x="831" y="1"/>
                    </a:lnTo>
                    <a:lnTo>
                      <a:pt x="811" y="5"/>
                    </a:lnTo>
                    <a:lnTo>
                      <a:pt x="788" y="11"/>
                    </a:lnTo>
                    <a:lnTo>
                      <a:pt x="759" y="14"/>
                    </a:lnTo>
                    <a:lnTo>
                      <a:pt x="733" y="19"/>
                    </a:lnTo>
                    <a:lnTo>
                      <a:pt x="706" y="21"/>
                    </a:lnTo>
                    <a:lnTo>
                      <a:pt x="680" y="23"/>
                    </a:lnTo>
                    <a:lnTo>
                      <a:pt x="653" y="24"/>
                    </a:lnTo>
                    <a:lnTo>
                      <a:pt x="628" y="26"/>
                    </a:lnTo>
                    <a:lnTo>
                      <a:pt x="601" y="28"/>
                    </a:lnTo>
                    <a:lnTo>
                      <a:pt x="576" y="31"/>
                    </a:lnTo>
                    <a:lnTo>
                      <a:pt x="550" y="33"/>
                    </a:lnTo>
                    <a:lnTo>
                      <a:pt x="525" y="38"/>
                    </a:lnTo>
                    <a:lnTo>
                      <a:pt x="500" y="43"/>
                    </a:lnTo>
                    <a:lnTo>
                      <a:pt x="474" y="51"/>
                    </a:lnTo>
                    <a:lnTo>
                      <a:pt x="449" y="60"/>
                    </a:lnTo>
                    <a:lnTo>
                      <a:pt x="423" y="72"/>
                    </a:lnTo>
                    <a:lnTo>
                      <a:pt x="398" y="87"/>
                    </a:lnTo>
                    <a:lnTo>
                      <a:pt x="372" y="105"/>
                    </a:lnTo>
                    <a:lnTo>
                      <a:pt x="346" y="124"/>
                    </a:lnTo>
                    <a:lnTo>
                      <a:pt x="324" y="142"/>
                    </a:lnTo>
                    <a:lnTo>
                      <a:pt x="301" y="159"/>
                    </a:lnTo>
                    <a:lnTo>
                      <a:pt x="281" y="177"/>
                    </a:lnTo>
                    <a:lnTo>
                      <a:pt x="262" y="194"/>
                    </a:lnTo>
                    <a:lnTo>
                      <a:pt x="244" y="210"/>
                    </a:lnTo>
                    <a:lnTo>
                      <a:pt x="230" y="228"/>
                    </a:lnTo>
                    <a:lnTo>
                      <a:pt x="217" y="244"/>
                    </a:lnTo>
                    <a:lnTo>
                      <a:pt x="203" y="261"/>
                    </a:lnTo>
                    <a:lnTo>
                      <a:pt x="194" y="278"/>
                    </a:lnTo>
                    <a:lnTo>
                      <a:pt x="186" y="294"/>
                    </a:lnTo>
                    <a:lnTo>
                      <a:pt x="180" y="312"/>
                    </a:lnTo>
                    <a:lnTo>
                      <a:pt x="175" y="331"/>
                    </a:lnTo>
                    <a:lnTo>
                      <a:pt x="173" y="348"/>
                    </a:lnTo>
                    <a:lnTo>
                      <a:pt x="173" y="368"/>
                    </a:lnTo>
                    <a:lnTo>
                      <a:pt x="176" y="389"/>
                    </a:lnTo>
                    <a:lnTo>
                      <a:pt x="176" y="407"/>
                    </a:lnTo>
                    <a:lnTo>
                      <a:pt x="173" y="426"/>
                    </a:lnTo>
                    <a:lnTo>
                      <a:pt x="167" y="441"/>
                    </a:lnTo>
                    <a:lnTo>
                      <a:pt x="158" y="458"/>
                    </a:lnTo>
                    <a:lnTo>
                      <a:pt x="146" y="473"/>
                    </a:lnTo>
                    <a:lnTo>
                      <a:pt x="133" y="488"/>
                    </a:lnTo>
                    <a:lnTo>
                      <a:pt x="118" y="502"/>
                    </a:lnTo>
                    <a:lnTo>
                      <a:pt x="104" y="519"/>
                    </a:lnTo>
                    <a:lnTo>
                      <a:pt x="86" y="533"/>
                    </a:lnTo>
                    <a:lnTo>
                      <a:pt x="72" y="552"/>
                    </a:lnTo>
                    <a:lnTo>
                      <a:pt x="56" y="569"/>
                    </a:lnTo>
                    <a:lnTo>
                      <a:pt x="42" y="592"/>
                    </a:lnTo>
                    <a:lnTo>
                      <a:pt x="29" y="614"/>
                    </a:lnTo>
                    <a:lnTo>
                      <a:pt x="18" y="640"/>
                    </a:lnTo>
                    <a:lnTo>
                      <a:pt x="10" y="670"/>
                    </a:lnTo>
                    <a:lnTo>
                      <a:pt x="4" y="703"/>
                    </a:lnTo>
                    <a:lnTo>
                      <a:pt x="1" y="735"/>
                    </a:lnTo>
                    <a:lnTo>
                      <a:pt x="0" y="768"/>
                    </a:lnTo>
                    <a:lnTo>
                      <a:pt x="1" y="799"/>
                    </a:lnTo>
                    <a:lnTo>
                      <a:pt x="4" y="833"/>
                    </a:lnTo>
                    <a:lnTo>
                      <a:pt x="8" y="861"/>
                    </a:lnTo>
                    <a:lnTo>
                      <a:pt x="14" y="891"/>
                    </a:lnTo>
                    <a:lnTo>
                      <a:pt x="20" y="918"/>
                    </a:lnTo>
                    <a:lnTo>
                      <a:pt x="27" y="946"/>
                    </a:lnTo>
                    <a:lnTo>
                      <a:pt x="34" y="971"/>
                    </a:lnTo>
                    <a:lnTo>
                      <a:pt x="42" y="996"/>
                    </a:lnTo>
                    <a:lnTo>
                      <a:pt x="48" y="1018"/>
                    </a:lnTo>
                    <a:lnTo>
                      <a:pt x="56" y="1042"/>
                    </a:lnTo>
                    <a:lnTo>
                      <a:pt x="61" y="1061"/>
                    </a:lnTo>
                    <a:lnTo>
                      <a:pt x="66" y="1081"/>
                    </a:lnTo>
                    <a:lnTo>
                      <a:pt x="71" y="1100"/>
                    </a:lnTo>
                    <a:lnTo>
                      <a:pt x="73" y="1118"/>
                    </a:lnTo>
                    <a:lnTo>
                      <a:pt x="73" y="1134"/>
                    </a:lnTo>
                    <a:lnTo>
                      <a:pt x="72" y="1155"/>
                    </a:lnTo>
                    <a:lnTo>
                      <a:pt x="71" y="1178"/>
                    </a:lnTo>
                    <a:lnTo>
                      <a:pt x="68" y="1203"/>
                    </a:lnTo>
                    <a:lnTo>
                      <a:pt x="63" y="1227"/>
                    </a:lnTo>
                    <a:lnTo>
                      <a:pt x="60" y="1256"/>
                    </a:lnTo>
                    <a:lnTo>
                      <a:pt x="54" y="1286"/>
                    </a:lnTo>
                    <a:lnTo>
                      <a:pt x="50" y="1319"/>
                    </a:lnTo>
                    <a:lnTo>
                      <a:pt x="44" y="1351"/>
                    </a:lnTo>
                    <a:lnTo>
                      <a:pt x="39" y="1384"/>
                    </a:lnTo>
                    <a:lnTo>
                      <a:pt x="33" y="1420"/>
                    </a:lnTo>
                    <a:lnTo>
                      <a:pt x="29" y="1456"/>
                    </a:lnTo>
                    <a:lnTo>
                      <a:pt x="24" y="1493"/>
                    </a:lnTo>
                    <a:lnTo>
                      <a:pt x="21" y="1529"/>
                    </a:lnTo>
                    <a:lnTo>
                      <a:pt x="18" y="1567"/>
                    </a:lnTo>
                    <a:lnTo>
                      <a:pt x="16" y="1607"/>
                    </a:lnTo>
                    <a:lnTo>
                      <a:pt x="15" y="1644"/>
                    </a:lnTo>
                    <a:lnTo>
                      <a:pt x="19" y="1681"/>
                    </a:lnTo>
                    <a:lnTo>
                      <a:pt x="24" y="1717"/>
                    </a:lnTo>
                    <a:lnTo>
                      <a:pt x="32" y="1755"/>
                    </a:lnTo>
                    <a:lnTo>
                      <a:pt x="40" y="1789"/>
                    </a:lnTo>
                    <a:lnTo>
                      <a:pt x="52" y="1823"/>
                    </a:lnTo>
                    <a:lnTo>
                      <a:pt x="64" y="1855"/>
                    </a:lnTo>
                    <a:lnTo>
                      <a:pt x="77" y="1887"/>
                    </a:lnTo>
                    <a:lnTo>
                      <a:pt x="89" y="1915"/>
                    </a:lnTo>
                    <a:lnTo>
                      <a:pt x="103" y="1943"/>
                    </a:lnTo>
                    <a:lnTo>
                      <a:pt x="115" y="1967"/>
                    </a:lnTo>
                    <a:lnTo>
                      <a:pt x="128" y="1991"/>
                    </a:lnTo>
                    <a:lnTo>
                      <a:pt x="138" y="2011"/>
                    </a:lnTo>
                    <a:lnTo>
                      <a:pt x="147" y="2029"/>
                    </a:lnTo>
                    <a:lnTo>
                      <a:pt x="155" y="2045"/>
                    </a:lnTo>
                    <a:lnTo>
                      <a:pt x="161" y="2059"/>
                    </a:lnTo>
                    <a:lnTo>
                      <a:pt x="166" y="2068"/>
                    </a:lnTo>
                    <a:lnTo>
                      <a:pt x="178" y="2076"/>
                    </a:lnTo>
                    <a:lnTo>
                      <a:pt x="193" y="2084"/>
                    </a:lnTo>
                    <a:lnTo>
                      <a:pt x="212" y="2093"/>
                    </a:lnTo>
                    <a:lnTo>
                      <a:pt x="233" y="2097"/>
                    </a:lnTo>
                    <a:lnTo>
                      <a:pt x="257" y="2104"/>
                    </a:lnTo>
                    <a:lnTo>
                      <a:pt x="284" y="2107"/>
                    </a:lnTo>
                    <a:lnTo>
                      <a:pt x="312" y="2112"/>
                    </a:lnTo>
                    <a:lnTo>
                      <a:pt x="339" y="2114"/>
                    </a:lnTo>
                    <a:lnTo>
                      <a:pt x="369" y="2117"/>
                    </a:lnTo>
                    <a:lnTo>
                      <a:pt x="397" y="2118"/>
                    </a:lnTo>
                    <a:lnTo>
                      <a:pt x="425" y="2119"/>
                    </a:lnTo>
                    <a:lnTo>
                      <a:pt x="451" y="2121"/>
                    </a:lnTo>
                    <a:lnTo>
                      <a:pt x="475" y="2122"/>
                    </a:lnTo>
                    <a:lnTo>
                      <a:pt x="497" y="2122"/>
                    </a:lnTo>
                    <a:lnTo>
                      <a:pt x="517" y="2123"/>
                    </a:lnTo>
                    <a:lnTo>
                      <a:pt x="535" y="2124"/>
                    </a:lnTo>
                    <a:lnTo>
                      <a:pt x="556" y="2131"/>
                    </a:lnTo>
                    <a:lnTo>
                      <a:pt x="579" y="2139"/>
                    </a:lnTo>
                    <a:lnTo>
                      <a:pt x="605" y="2152"/>
                    </a:lnTo>
                    <a:lnTo>
                      <a:pt x="631" y="2164"/>
                    </a:lnTo>
                    <a:lnTo>
                      <a:pt x="661" y="2179"/>
                    </a:lnTo>
                    <a:lnTo>
                      <a:pt x="692" y="2196"/>
                    </a:lnTo>
                    <a:lnTo>
                      <a:pt x="726" y="2212"/>
                    </a:lnTo>
                    <a:lnTo>
                      <a:pt x="762" y="2228"/>
                    </a:lnTo>
                    <a:lnTo>
                      <a:pt x="800" y="2243"/>
                    </a:lnTo>
                    <a:lnTo>
                      <a:pt x="839" y="2258"/>
                    </a:lnTo>
                    <a:lnTo>
                      <a:pt x="883" y="2270"/>
                    </a:lnTo>
                    <a:lnTo>
                      <a:pt x="927" y="2280"/>
                    </a:lnTo>
                    <a:lnTo>
                      <a:pt x="975" y="2288"/>
                    </a:lnTo>
                    <a:lnTo>
                      <a:pt x="1024" y="2291"/>
                    </a:lnTo>
                    <a:lnTo>
                      <a:pt x="1078" y="2292"/>
                    </a:lnTo>
                    <a:lnTo>
                      <a:pt x="1127" y="2285"/>
                    </a:lnTo>
                    <a:lnTo>
                      <a:pt x="1174" y="2278"/>
                    </a:lnTo>
                    <a:lnTo>
                      <a:pt x="1217" y="2267"/>
                    </a:lnTo>
                    <a:lnTo>
                      <a:pt x="1258" y="2255"/>
                    </a:lnTo>
                    <a:lnTo>
                      <a:pt x="1293" y="2241"/>
                    </a:lnTo>
                    <a:lnTo>
                      <a:pt x="1330" y="2227"/>
                    </a:lnTo>
                    <a:lnTo>
                      <a:pt x="1365" y="2212"/>
                    </a:lnTo>
                    <a:lnTo>
                      <a:pt x="1401" y="2201"/>
                    </a:lnTo>
                    <a:lnTo>
                      <a:pt x="1434" y="2190"/>
                    </a:lnTo>
                    <a:lnTo>
                      <a:pt x="1470" y="2183"/>
                    </a:lnTo>
                    <a:lnTo>
                      <a:pt x="1507" y="2178"/>
                    </a:lnTo>
                    <a:lnTo>
                      <a:pt x="1546" y="2178"/>
                    </a:lnTo>
                    <a:lnTo>
                      <a:pt x="1590" y="2183"/>
                    </a:lnTo>
                    <a:lnTo>
                      <a:pt x="1635" y="2192"/>
                    </a:lnTo>
                    <a:lnTo>
                      <a:pt x="1685" y="2209"/>
                    </a:lnTo>
                    <a:lnTo>
                      <a:pt x="1740" y="2233"/>
                    </a:lnTo>
                    <a:lnTo>
                      <a:pt x="1794" y="2258"/>
                    </a:lnTo>
                    <a:lnTo>
                      <a:pt x="1843" y="2276"/>
                    </a:lnTo>
                    <a:lnTo>
                      <a:pt x="1887" y="2291"/>
                    </a:lnTo>
                    <a:lnTo>
                      <a:pt x="1928" y="2303"/>
                    </a:lnTo>
                    <a:lnTo>
                      <a:pt x="1965" y="2310"/>
                    </a:lnTo>
                    <a:lnTo>
                      <a:pt x="2001" y="2314"/>
                    </a:lnTo>
                    <a:lnTo>
                      <a:pt x="2033" y="2314"/>
                    </a:lnTo>
                    <a:lnTo>
                      <a:pt x="2066" y="2314"/>
                    </a:lnTo>
                    <a:lnTo>
                      <a:pt x="2096" y="2309"/>
                    </a:lnTo>
                    <a:lnTo>
                      <a:pt x="2128" y="2304"/>
                    </a:lnTo>
                    <a:lnTo>
                      <a:pt x="2161" y="2295"/>
                    </a:lnTo>
                    <a:lnTo>
                      <a:pt x="2196" y="2288"/>
                    </a:lnTo>
                    <a:lnTo>
                      <a:pt x="2232" y="2279"/>
                    </a:lnTo>
                    <a:lnTo>
                      <a:pt x="2273" y="2270"/>
                    </a:lnTo>
                    <a:lnTo>
                      <a:pt x="2315" y="2260"/>
                    </a:lnTo>
                    <a:lnTo>
                      <a:pt x="2365" y="2253"/>
                    </a:lnTo>
                    <a:lnTo>
                      <a:pt x="2412" y="2247"/>
                    </a:lnTo>
                    <a:lnTo>
                      <a:pt x="2456" y="2242"/>
                    </a:lnTo>
                    <a:lnTo>
                      <a:pt x="2496" y="2240"/>
                    </a:lnTo>
                    <a:lnTo>
                      <a:pt x="2534" y="2241"/>
                    </a:lnTo>
                    <a:lnTo>
                      <a:pt x="2565" y="2241"/>
                    </a:lnTo>
                    <a:lnTo>
                      <a:pt x="2594" y="2244"/>
                    </a:lnTo>
                    <a:lnTo>
                      <a:pt x="2620" y="2246"/>
                    </a:lnTo>
                    <a:lnTo>
                      <a:pt x="2642" y="2247"/>
                    </a:lnTo>
                    <a:lnTo>
                      <a:pt x="2661" y="2247"/>
                    </a:lnTo>
                    <a:lnTo>
                      <a:pt x="2676" y="2243"/>
                    </a:lnTo>
                    <a:lnTo>
                      <a:pt x="2690" y="2237"/>
                    </a:lnTo>
                    <a:lnTo>
                      <a:pt x="2701" y="2230"/>
                    </a:lnTo>
                    <a:lnTo>
                      <a:pt x="2708" y="2217"/>
                    </a:lnTo>
                    <a:lnTo>
                      <a:pt x="2714" y="2200"/>
                    </a:lnTo>
                    <a:lnTo>
                      <a:pt x="2717" y="2179"/>
                    </a:lnTo>
                    <a:lnTo>
                      <a:pt x="2719" y="2154"/>
                    </a:lnTo>
                    <a:lnTo>
                      <a:pt x="2719" y="2123"/>
                    </a:lnTo>
                    <a:lnTo>
                      <a:pt x="2720" y="2096"/>
                    </a:lnTo>
                    <a:lnTo>
                      <a:pt x="2722" y="2073"/>
                    </a:lnTo>
                    <a:lnTo>
                      <a:pt x="2724" y="2050"/>
                    </a:lnTo>
                    <a:lnTo>
                      <a:pt x="2727" y="2028"/>
                    </a:lnTo>
                    <a:lnTo>
                      <a:pt x="2732" y="2009"/>
                    </a:lnTo>
                    <a:lnTo>
                      <a:pt x="2735" y="1991"/>
                    </a:lnTo>
                    <a:lnTo>
                      <a:pt x="2741" y="1975"/>
                    </a:lnTo>
                    <a:lnTo>
                      <a:pt x="2745" y="1957"/>
                    </a:lnTo>
                    <a:lnTo>
                      <a:pt x="2751" y="1943"/>
                    </a:lnTo>
                    <a:lnTo>
                      <a:pt x="2757" y="1926"/>
                    </a:lnTo>
                    <a:lnTo>
                      <a:pt x="2764" y="1911"/>
                    </a:lnTo>
                    <a:lnTo>
                      <a:pt x="2769" y="1895"/>
                    </a:lnTo>
                    <a:lnTo>
                      <a:pt x="2777" y="1880"/>
                    </a:lnTo>
                    <a:lnTo>
                      <a:pt x="2783" y="1863"/>
                    </a:lnTo>
                    <a:lnTo>
                      <a:pt x="2790" y="1846"/>
                    </a:lnTo>
                    <a:lnTo>
                      <a:pt x="2798" y="1829"/>
                    </a:lnTo>
                    <a:lnTo>
                      <a:pt x="2807" y="1813"/>
                    </a:lnTo>
                    <a:lnTo>
                      <a:pt x="2816" y="1798"/>
                    </a:lnTo>
                    <a:lnTo>
                      <a:pt x="2828" y="1783"/>
                    </a:lnTo>
                    <a:lnTo>
                      <a:pt x="2839" y="1768"/>
                    </a:lnTo>
                    <a:lnTo>
                      <a:pt x="2851" y="1754"/>
                    </a:lnTo>
                    <a:lnTo>
                      <a:pt x="2863" y="1737"/>
                    </a:lnTo>
                    <a:lnTo>
                      <a:pt x="2875" y="1723"/>
                    </a:lnTo>
                    <a:lnTo>
                      <a:pt x="2884" y="1704"/>
                    </a:lnTo>
                    <a:lnTo>
                      <a:pt x="2894" y="1686"/>
                    </a:lnTo>
                    <a:lnTo>
                      <a:pt x="2903" y="1665"/>
                    </a:lnTo>
                    <a:lnTo>
                      <a:pt x="2910" y="1643"/>
                    </a:lnTo>
                    <a:lnTo>
                      <a:pt x="2914" y="1618"/>
                    </a:lnTo>
                    <a:lnTo>
                      <a:pt x="2916" y="1590"/>
                    </a:lnTo>
                    <a:lnTo>
                      <a:pt x="2916" y="1560"/>
                    </a:lnTo>
                    <a:lnTo>
                      <a:pt x="2915" y="1527"/>
                    </a:lnTo>
                    <a:lnTo>
                      <a:pt x="2911" y="1490"/>
                    </a:lnTo>
                    <a:lnTo>
                      <a:pt x="2911" y="1457"/>
                    </a:lnTo>
                    <a:lnTo>
                      <a:pt x="2911" y="1424"/>
                    </a:lnTo>
                    <a:lnTo>
                      <a:pt x="2914" y="1392"/>
                    </a:lnTo>
                    <a:lnTo>
                      <a:pt x="2916" y="1360"/>
                    </a:lnTo>
                    <a:lnTo>
                      <a:pt x="2918" y="1331"/>
                    </a:lnTo>
                    <a:lnTo>
                      <a:pt x="2921" y="1300"/>
                    </a:lnTo>
                    <a:lnTo>
                      <a:pt x="2924" y="1274"/>
                    </a:lnTo>
                    <a:lnTo>
                      <a:pt x="2923" y="1244"/>
                    </a:lnTo>
                    <a:lnTo>
                      <a:pt x="2922" y="1216"/>
                    </a:lnTo>
                    <a:lnTo>
                      <a:pt x="2917" y="1190"/>
                    </a:lnTo>
                    <a:lnTo>
                      <a:pt x="2912" y="1163"/>
                    </a:lnTo>
                    <a:lnTo>
                      <a:pt x="2901" y="1136"/>
                    </a:lnTo>
                    <a:lnTo>
                      <a:pt x="2887" y="1111"/>
                    </a:lnTo>
                    <a:lnTo>
                      <a:pt x="2871" y="1087"/>
                    </a:lnTo>
                    <a:lnTo>
                      <a:pt x="2849" y="1063"/>
                    </a:lnTo>
                    <a:lnTo>
                      <a:pt x="2824" y="1037"/>
                    </a:lnTo>
                    <a:lnTo>
                      <a:pt x="2804" y="1015"/>
                    </a:lnTo>
                    <a:lnTo>
                      <a:pt x="2786" y="993"/>
                    </a:lnTo>
                    <a:lnTo>
                      <a:pt x="2768" y="972"/>
                    </a:lnTo>
                    <a:lnTo>
                      <a:pt x="2750" y="952"/>
                    </a:lnTo>
                    <a:lnTo>
                      <a:pt x="2734" y="935"/>
                    </a:lnTo>
                    <a:lnTo>
                      <a:pt x="2714" y="918"/>
                    </a:lnTo>
                    <a:lnTo>
                      <a:pt x="2693" y="903"/>
                    </a:lnTo>
                    <a:lnTo>
                      <a:pt x="2667" y="888"/>
                    </a:lnTo>
                    <a:lnTo>
                      <a:pt x="2641" y="875"/>
                    </a:lnTo>
                    <a:lnTo>
                      <a:pt x="2608" y="861"/>
                    </a:lnTo>
                    <a:lnTo>
                      <a:pt x="2571" y="851"/>
                    </a:lnTo>
                    <a:lnTo>
                      <a:pt x="2528" y="841"/>
                    </a:lnTo>
                    <a:lnTo>
                      <a:pt x="2478" y="834"/>
                    </a:lnTo>
                    <a:lnTo>
                      <a:pt x="2421" y="826"/>
                    </a:lnTo>
                    <a:lnTo>
                      <a:pt x="2357" y="822"/>
                    </a:lnTo>
                    <a:lnTo>
                      <a:pt x="2289" y="814"/>
                    </a:lnTo>
                    <a:lnTo>
                      <a:pt x="2231" y="807"/>
                    </a:lnTo>
                    <a:lnTo>
                      <a:pt x="2175" y="797"/>
                    </a:lnTo>
                    <a:lnTo>
                      <a:pt x="2128" y="787"/>
                    </a:lnTo>
                    <a:lnTo>
                      <a:pt x="2085" y="776"/>
                    </a:lnTo>
                    <a:lnTo>
                      <a:pt x="2047" y="764"/>
                    </a:lnTo>
                    <a:lnTo>
                      <a:pt x="2015" y="750"/>
                    </a:lnTo>
                    <a:lnTo>
                      <a:pt x="1989" y="736"/>
                    </a:lnTo>
                    <a:lnTo>
                      <a:pt x="1963" y="720"/>
                    </a:lnTo>
                    <a:lnTo>
                      <a:pt x="1943" y="705"/>
                    </a:lnTo>
                    <a:lnTo>
                      <a:pt x="1926" y="688"/>
                    </a:lnTo>
                    <a:lnTo>
                      <a:pt x="1912" y="671"/>
                    </a:lnTo>
                    <a:lnTo>
                      <a:pt x="1901" y="654"/>
                    </a:lnTo>
                    <a:lnTo>
                      <a:pt x="1894" y="636"/>
                    </a:lnTo>
                    <a:lnTo>
                      <a:pt x="1887" y="619"/>
                    </a:lnTo>
                    <a:lnTo>
                      <a:pt x="1884" y="603"/>
                    </a:lnTo>
                    <a:lnTo>
                      <a:pt x="1875" y="584"/>
                    </a:lnTo>
                    <a:lnTo>
                      <a:pt x="1860" y="568"/>
                    </a:lnTo>
                    <a:lnTo>
                      <a:pt x="1839" y="554"/>
                    </a:lnTo>
                    <a:lnTo>
                      <a:pt x="1815" y="540"/>
                    </a:lnTo>
                    <a:lnTo>
                      <a:pt x="1785" y="525"/>
                    </a:lnTo>
                    <a:lnTo>
                      <a:pt x="1753" y="512"/>
                    </a:lnTo>
                    <a:lnTo>
                      <a:pt x="1719" y="499"/>
                    </a:lnTo>
                    <a:lnTo>
                      <a:pt x="1685" y="487"/>
                    </a:lnTo>
                    <a:lnTo>
                      <a:pt x="1648" y="472"/>
                    </a:lnTo>
                    <a:lnTo>
                      <a:pt x="1614" y="458"/>
                    </a:lnTo>
                    <a:lnTo>
                      <a:pt x="1581" y="442"/>
                    </a:lnTo>
                    <a:lnTo>
                      <a:pt x="1552" y="428"/>
                    </a:lnTo>
                    <a:lnTo>
                      <a:pt x="1523" y="410"/>
                    </a:lnTo>
                    <a:lnTo>
                      <a:pt x="1501" y="394"/>
                    </a:lnTo>
                    <a:lnTo>
                      <a:pt x="1483" y="374"/>
                    </a:lnTo>
                    <a:lnTo>
                      <a:pt x="1473" y="354"/>
                    </a:lnTo>
                    <a:lnTo>
                      <a:pt x="1461" y="331"/>
                    </a:lnTo>
                    <a:lnTo>
                      <a:pt x="1447" y="309"/>
                    </a:lnTo>
                    <a:lnTo>
                      <a:pt x="1428" y="285"/>
                    </a:lnTo>
                    <a:lnTo>
                      <a:pt x="1407" y="262"/>
                    </a:lnTo>
                    <a:lnTo>
                      <a:pt x="1383" y="238"/>
                    </a:lnTo>
                    <a:lnTo>
                      <a:pt x="1356" y="216"/>
                    </a:lnTo>
                    <a:lnTo>
                      <a:pt x="1330" y="194"/>
                    </a:lnTo>
                    <a:lnTo>
                      <a:pt x="1304" y="174"/>
                    </a:lnTo>
                    <a:lnTo>
                      <a:pt x="1277" y="153"/>
                    </a:lnTo>
                    <a:lnTo>
                      <a:pt x="1251" y="135"/>
                    </a:lnTo>
                    <a:lnTo>
                      <a:pt x="1228" y="118"/>
                    </a:lnTo>
                    <a:lnTo>
                      <a:pt x="1208" y="106"/>
                    </a:lnTo>
                    <a:lnTo>
                      <a:pt x="1190" y="94"/>
                    </a:lnTo>
                    <a:lnTo>
                      <a:pt x="1178" y="86"/>
                    </a:lnTo>
                    <a:lnTo>
                      <a:pt x="1168" y="81"/>
                    </a:lnTo>
                    <a:lnTo>
                      <a:pt x="1167" y="80"/>
                    </a:lnTo>
                    <a:close/>
                  </a:path>
                </a:pathLst>
              </a:custGeom>
              <a:solidFill>
                <a:srgbClr val="D1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" name="Freeform 9"/>
              <p:cNvSpPr>
                <a:spLocks/>
              </p:cNvSpPr>
              <p:nvPr/>
            </p:nvSpPr>
            <p:spPr bwMode="auto">
              <a:xfrm>
                <a:off x="217" y="3283"/>
                <a:ext cx="1450" cy="506"/>
              </a:xfrm>
              <a:custGeom>
                <a:avLst/>
                <a:gdLst>
                  <a:gd name="T0" fmla="*/ 1 w 2899"/>
                  <a:gd name="T1" fmla="*/ 3 h 1011"/>
                  <a:gd name="T2" fmla="*/ 1 w 2899"/>
                  <a:gd name="T3" fmla="*/ 3 h 1011"/>
                  <a:gd name="T4" fmla="*/ 1 w 2899"/>
                  <a:gd name="T5" fmla="*/ 3 h 1011"/>
                  <a:gd name="T6" fmla="*/ 1 w 2899"/>
                  <a:gd name="T7" fmla="*/ 3 h 1011"/>
                  <a:gd name="T8" fmla="*/ 2 w 2899"/>
                  <a:gd name="T9" fmla="*/ 3 h 1011"/>
                  <a:gd name="T10" fmla="*/ 2 w 2899"/>
                  <a:gd name="T11" fmla="*/ 3 h 1011"/>
                  <a:gd name="T12" fmla="*/ 3 w 2899"/>
                  <a:gd name="T13" fmla="*/ 3 h 1011"/>
                  <a:gd name="T14" fmla="*/ 3 w 2899"/>
                  <a:gd name="T15" fmla="*/ 3 h 1011"/>
                  <a:gd name="T16" fmla="*/ 4 w 2899"/>
                  <a:gd name="T17" fmla="*/ 3 h 1011"/>
                  <a:gd name="T18" fmla="*/ 4 w 2899"/>
                  <a:gd name="T19" fmla="*/ 3 h 1011"/>
                  <a:gd name="T20" fmla="*/ 4 w 2899"/>
                  <a:gd name="T21" fmla="*/ 3 h 1011"/>
                  <a:gd name="T22" fmla="*/ 5 w 2899"/>
                  <a:gd name="T23" fmla="*/ 3 h 1011"/>
                  <a:gd name="T24" fmla="*/ 5 w 2899"/>
                  <a:gd name="T25" fmla="*/ 3 h 1011"/>
                  <a:gd name="T26" fmla="*/ 5 w 2899"/>
                  <a:gd name="T27" fmla="*/ 3 h 1011"/>
                  <a:gd name="T28" fmla="*/ 5 w 2899"/>
                  <a:gd name="T29" fmla="*/ 3 h 1011"/>
                  <a:gd name="T30" fmla="*/ 5 w 2899"/>
                  <a:gd name="T31" fmla="*/ 3 h 1011"/>
                  <a:gd name="T32" fmla="*/ 5 w 2899"/>
                  <a:gd name="T33" fmla="*/ 2 h 1011"/>
                  <a:gd name="T34" fmla="*/ 6 w 2899"/>
                  <a:gd name="T35" fmla="*/ 2 h 1011"/>
                  <a:gd name="T36" fmla="*/ 6 w 2899"/>
                  <a:gd name="T37" fmla="*/ 2 h 1011"/>
                  <a:gd name="T38" fmla="*/ 6 w 2899"/>
                  <a:gd name="T39" fmla="*/ 2 h 1011"/>
                  <a:gd name="T40" fmla="*/ 6 w 2899"/>
                  <a:gd name="T41" fmla="*/ 1 h 1011"/>
                  <a:gd name="T42" fmla="*/ 7 w 2899"/>
                  <a:gd name="T43" fmla="*/ 1 h 1011"/>
                  <a:gd name="T44" fmla="*/ 7 w 2899"/>
                  <a:gd name="T45" fmla="*/ 1 h 1011"/>
                  <a:gd name="T46" fmla="*/ 7 w 2899"/>
                  <a:gd name="T47" fmla="*/ 1 h 1011"/>
                  <a:gd name="T48" fmla="*/ 8 w 2899"/>
                  <a:gd name="T49" fmla="*/ 1 h 1011"/>
                  <a:gd name="T50" fmla="*/ 8 w 2899"/>
                  <a:gd name="T51" fmla="*/ 0 h 1011"/>
                  <a:gd name="T52" fmla="*/ 9 w 2899"/>
                  <a:gd name="T53" fmla="*/ 1 h 1011"/>
                  <a:gd name="T54" fmla="*/ 10 w 2899"/>
                  <a:gd name="T55" fmla="*/ 1 h 1011"/>
                  <a:gd name="T56" fmla="*/ 10 w 2899"/>
                  <a:gd name="T57" fmla="*/ 1 h 1011"/>
                  <a:gd name="T58" fmla="*/ 11 w 2899"/>
                  <a:gd name="T59" fmla="*/ 1 h 1011"/>
                  <a:gd name="T60" fmla="*/ 11 w 2899"/>
                  <a:gd name="T61" fmla="*/ 1 h 1011"/>
                  <a:gd name="T62" fmla="*/ 12 w 2899"/>
                  <a:gd name="T63" fmla="*/ 1 h 1011"/>
                  <a:gd name="T64" fmla="*/ 12 w 2899"/>
                  <a:gd name="T65" fmla="*/ 1 h 1011"/>
                  <a:gd name="T66" fmla="*/ 12 w 2899"/>
                  <a:gd name="T67" fmla="*/ 1 h 1011"/>
                  <a:gd name="T68" fmla="*/ 12 w 2899"/>
                  <a:gd name="T69" fmla="*/ 1 h 1011"/>
                  <a:gd name="T70" fmla="*/ 12 w 2899"/>
                  <a:gd name="T71" fmla="*/ 1 h 1011"/>
                  <a:gd name="T72" fmla="*/ 12 w 2899"/>
                  <a:gd name="T73" fmla="*/ 1 h 1011"/>
                  <a:gd name="T74" fmla="*/ 12 w 2899"/>
                  <a:gd name="T75" fmla="*/ 1 h 1011"/>
                  <a:gd name="T76" fmla="*/ 12 w 2899"/>
                  <a:gd name="T77" fmla="*/ 1 h 1011"/>
                  <a:gd name="T78" fmla="*/ 12 w 2899"/>
                  <a:gd name="T79" fmla="*/ 1 h 1011"/>
                  <a:gd name="T80" fmla="*/ 11 w 2899"/>
                  <a:gd name="T81" fmla="*/ 1 h 1011"/>
                  <a:gd name="T82" fmla="*/ 11 w 2899"/>
                  <a:gd name="T83" fmla="*/ 1 h 1011"/>
                  <a:gd name="T84" fmla="*/ 10 w 2899"/>
                  <a:gd name="T85" fmla="*/ 1 h 1011"/>
                  <a:gd name="T86" fmla="*/ 10 w 2899"/>
                  <a:gd name="T87" fmla="*/ 1 h 1011"/>
                  <a:gd name="T88" fmla="*/ 9 w 2899"/>
                  <a:gd name="T89" fmla="*/ 1 h 1011"/>
                  <a:gd name="T90" fmla="*/ 8 w 2899"/>
                  <a:gd name="T91" fmla="*/ 1 h 1011"/>
                  <a:gd name="T92" fmla="*/ 7 w 2899"/>
                  <a:gd name="T93" fmla="*/ 1 h 1011"/>
                  <a:gd name="T94" fmla="*/ 7 w 2899"/>
                  <a:gd name="T95" fmla="*/ 2 h 1011"/>
                  <a:gd name="T96" fmla="*/ 6 w 2899"/>
                  <a:gd name="T97" fmla="*/ 3 h 1011"/>
                  <a:gd name="T98" fmla="*/ 6 w 2899"/>
                  <a:gd name="T99" fmla="*/ 3 h 1011"/>
                  <a:gd name="T100" fmla="*/ 6 w 2899"/>
                  <a:gd name="T101" fmla="*/ 4 h 1011"/>
                  <a:gd name="T102" fmla="*/ 6 w 2899"/>
                  <a:gd name="T103" fmla="*/ 4 h 1011"/>
                  <a:gd name="T104" fmla="*/ 5 w 2899"/>
                  <a:gd name="T105" fmla="*/ 4 h 1011"/>
                  <a:gd name="T106" fmla="*/ 4 w 2899"/>
                  <a:gd name="T107" fmla="*/ 4 h 1011"/>
                  <a:gd name="T108" fmla="*/ 3 w 2899"/>
                  <a:gd name="T109" fmla="*/ 4 h 1011"/>
                  <a:gd name="T110" fmla="*/ 0 w 2899"/>
                  <a:gd name="T111" fmla="*/ 3 h 10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99"/>
                  <a:gd name="T169" fmla="*/ 0 h 1011"/>
                  <a:gd name="T170" fmla="*/ 2899 w 2899"/>
                  <a:gd name="T171" fmla="*/ 1011 h 101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99" h="1011">
                    <a:moveTo>
                      <a:pt x="0" y="666"/>
                    </a:moveTo>
                    <a:lnTo>
                      <a:pt x="5" y="666"/>
                    </a:lnTo>
                    <a:lnTo>
                      <a:pt x="22" y="667"/>
                    </a:lnTo>
                    <a:lnTo>
                      <a:pt x="48" y="669"/>
                    </a:lnTo>
                    <a:lnTo>
                      <a:pt x="84" y="673"/>
                    </a:lnTo>
                    <a:lnTo>
                      <a:pt x="125" y="675"/>
                    </a:lnTo>
                    <a:lnTo>
                      <a:pt x="174" y="679"/>
                    </a:lnTo>
                    <a:lnTo>
                      <a:pt x="227" y="684"/>
                    </a:lnTo>
                    <a:lnTo>
                      <a:pt x="287" y="689"/>
                    </a:lnTo>
                    <a:lnTo>
                      <a:pt x="347" y="695"/>
                    </a:lnTo>
                    <a:lnTo>
                      <a:pt x="410" y="699"/>
                    </a:lnTo>
                    <a:lnTo>
                      <a:pt x="474" y="706"/>
                    </a:lnTo>
                    <a:lnTo>
                      <a:pt x="537" y="711"/>
                    </a:lnTo>
                    <a:lnTo>
                      <a:pt x="598" y="717"/>
                    </a:lnTo>
                    <a:lnTo>
                      <a:pt x="656" y="723"/>
                    </a:lnTo>
                    <a:lnTo>
                      <a:pt x="711" y="729"/>
                    </a:lnTo>
                    <a:lnTo>
                      <a:pt x="760" y="735"/>
                    </a:lnTo>
                    <a:lnTo>
                      <a:pt x="806" y="738"/>
                    </a:lnTo>
                    <a:lnTo>
                      <a:pt x="851" y="738"/>
                    </a:lnTo>
                    <a:lnTo>
                      <a:pt x="894" y="734"/>
                    </a:lnTo>
                    <a:lnTo>
                      <a:pt x="937" y="727"/>
                    </a:lnTo>
                    <a:lnTo>
                      <a:pt x="977" y="717"/>
                    </a:lnTo>
                    <a:lnTo>
                      <a:pt x="1017" y="705"/>
                    </a:lnTo>
                    <a:lnTo>
                      <a:pt x="1053" y="689"/>
                    </a:lnTo>
                    <a:lnTo>
                      <a:pt x="1089" y="675"/>
                    </a:lnTo>
                    <a:lnTo>
                      <a:pt x="1120" y="655"/>
                    </a:lnTo>
                    <a:lnTo>
                      <a:pt x="1148" y="637"/>
                    </a:lnTo>
                    <a:lnTo>
                      <a:pt x="1175" y="618"/>
                    </a:lnTo>
                    <a:lnTo>
                      <a:pt x="1199" y="597"/>
                    </a:lnTo>
                    <a:lnTo>
                      <a:pt x="1218" y="576"/>
                    </a:lnTo>
                    <a:lnTo>
                      <a:pt x="1235" y="556"/>
                    </a:lnTo>
                    <a:lnTo>
                      <a:pt x="1247" y="536"/>
                    </a:lnTo>
                    <a:lnTo>
                      <a:pt x="1256" y="517"/>
                    </a:lnTo>
                    <a:lnTo>
                      <a:pt x="1263" y="494"/>
                    </a:lnTo>
                    <a:lnTo>
                      <a:pt x="1278" y="466"/>
                    </a:lnTo>
                    <a:lnTo>
                      <a:pt x="1296" y="434"/>
                    </a:lnTo>
                    <a:lnTo>
                      <a:pt x="1320" y="399"/>
                    </a:lnTo>
                    <a:lnTo>
                      <a:pt x="1346" y="360"/>
                    </a:lnTo>
                    <a:lnTo>
                      <a:pt x="1377" y="320"/>
                    </a:lnTo>
                    <a:lnTo>
                      <a:pt x="1411" y="279"/>
                    </a:lnTo>
                    <a:lnTo>
                      <a:pt x="1450" y="238"/>
                    </a:lnTo>
                    <a:lnTo>
                      <a:pt x="1490" y="196"/>
                    </a:lnTo>
                    <a:lnTo>
                      <a:pt x="1532" y="158"/>
                    </a:lnTo>
                    <a:lnTo>
                      <a:pt x="1575" y="121"/>
                    </a:lnTo>
                    <a:lnTo>
                      <a:pt x="1622" y="89"/>
                    </a:lnTo>
                    <a:lnTo>
                      <a:pt x="1667" y="60"/>
                    </a:lnTo>
                    <a:lnTo>
                      <a:pt x="1715" y="37"/>
                    </a:lnTo>
                    <a:lnTo>
                      <a:pt x="1764" y="18"/>
                    </a:lnTo>
                    <a:lnTo>
                      <a:pt x="1812" y="8"/>
                    </a:lnTo>
                    <a:lnTo>
                      <a:pt x="1866" y="3"/>
                    </a:lnTo>
                    <a:lnTo>
                      <a:pt x="1931" y="0"/>
                    </a:lnTo>
                    <a:lnTo>
                      <a:pt x="2005" y="0"/>
                    </a:lnTo>
                    <a:lnTo>
                      <a:pt x="2086" y="3"/>
                    </a:lnTo>
                    <a:lnTo>
                      <a:pt x="2173" y="6"/>
                    </a:lnTo>
                    <a:lnTo>
                      <a:pt x="2263" y="14"/>
                    </a:lnTo>
                    <a:lnTo>
                      <a:pt x="2352" y="22"/>
                    </a:lnTo>
                    <a:lnTo>
                      <a:pt x="2443" y="30"/>
                    </a:lnTo>
                    <a:lnTo>
                      <a:pt x="2529" y="39"/>
                    </a:lnTo>
                    <a:lnTo>
                      <a:pt x="2611" y="48"/>
                    </a:lnTo>
                    <a:lnTo>
                      <a:pt x="2686" y="56"/>
                    </a:lnTo>
                    <a:lnTo>
                      <a:pt x="2752" y="65"/>
                    </a:lnTo>
                    <a:lnTo>
                      <a:pt x="2806" y="71"/>
                    </a:lnTo>
                    <a:lnTo>
                      <a:pt x="2849" y="77"/>
                    </a:lnTo>
                    <a:lnTo>
                      <a:pt x="2874" y="81"/>
                    </a:lnTo>
                    <a:lnTo>
                      <a:pt x="2885" y="84"/>
                    </a:lnTo>
                    <a:lnTo>
                      <a:pt x="2885" y="85"/>
                    </a:lnTo>
                    <a:lnTo>
                      <a:pt x="2886" y="93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90" y="112"/>
                    </a:lnTo>
                    <a:lnTo>
                      <a:pt x="2892" y="121"/>
                    </a:lnTo>
                    <a:lnTo>
                      <a:pt x="2893" y="129"/>
                    </a:lnTo>
                    <a:lnTo>
                      <a:pt x="2894" y="138"/>
                    </a:lnTo>
                    <a:lnTo>
                      <a:pt x="2895" y="147"/>
                    </a:lnTo>
                    <a:lnTo>
                      <a:pt x="2896" y="155"/>
                    </a:lnTo>
                    <a:lnTo>
                      <a:pt x="2897" y="164"/>
                    </a:lnTo>
                    <a:lnTo>
                      <a:pt x="2898" y="173"/>
                    </a:lnTo>
                    <a:lnTo>
                      <a:pt x="2898" y="181"/>
                    </a:lnTo>
                    <a:lnTo>
                      <a:pt x="2899" y="190"/>
                    </a:lnTo>
                    <a:lnTo>
                      <a:pt x="2888" y="186"/>
                    </a:lnTo>
                    <a:lnTo>
                      <a:pt x="2860" y="179"/>
                    </a:lnTo>
                    <a:lnTo>
                      <a:pt x="2813" y="166"/>
                    </a:lnTo>
                    <a:lnTo>
                      <a:pt x="2754" y="154"/>
                    </a:lnTo>
                    <a:lnTo>
                      <a:pt x="2679" y="139"/>
                    </a:lnTo>
                    <a:lnTo>
                      <a:pt x="2598" y="124"/>
                    </a:lnTo>
                    <a:lnTo>
                      <a:pt x="2506" y="112"/>
                    </a:lnTo>
                    <a:lnTo>
                      <a:pt x="2409" y="105"/>
                    </a:lnTo>
                    <a:lnTo>
                      <a:pt x="2307" y="99"/>
                    </a:lnTo>
                    <a:lnTo>
                      <a:pt x="2203" y="101"/>
                    </a:lnTo>
                    <a:lnTo>
                      <a:pt x="2099" y="109"/>
                    </a:lnTo>
                    <a:lnTo>
                      <a:pt x="2000" y="128"/>
                    </a:lnTo>
                    <a:lnTo>
                      <a:pt x="1902" y="154"/>
                    </a:lnTo>
                    <a:lnTo>
                      <a:pt x="1813" y="193"/>
                    </a:lnTo>
                    <a:lnTo>
                      <a:pt x="1731" y="245"/>
                    </a:lnTo>
                    <a:lnTo>
                      <a:pt x="1662" y="310"/>
                    </a:lnTo>
                    <a:lnTo>
                      <a:pt x="1605" y="381"/>
                    </a:lnTo>
                    <a:lnTo>
                      <a:pt x="1560" y="453"/>
                    </a:lnTo>
                    <a:lnTo>
                      <a:pt x="1525" y="522"/>
                    </a:lnTo>
                    <a:lnTo>
                      <a:pt x="1498" y="590"/>
                    </a:lnTo>
                    <a:lnTo>
                      <a:pt x="1472" y="654"/>
                    </a:lnTo>
                    <a:lnTo>
                      <a:pt x="1447" y="716"/>
                    </a:lnTo>
                    <a:lnTo>
                      <a:pt x="1418" y="772"/>
                    </a:lnTo>
                    <a:lnTo>
                      <a:pt x="1383" y="826"/>
                    </a:lnTo>
                    <a:lnTo>
                      <a:pt x="1335" y="873"/>
                    </a:lnTo>
                    <a:lnTo>
                      <a:pt x="1275" y="915"/>
                    </a:lnTo>
                    <a:lnTo>
                      <a:pt x="1199" y="950"/>
                    </a:lnTo>
                    <a:lnTo>
                      <a:pt x="1103" y="978"/>
                    </a:lnTo>
                    <a:lnTo>
                      <a:pt x="984" y="998"/>
                    </a:lnTo>
                    <a:lnTo>
                      <a:pt x="838" y="1010"/>
                    </a:lnTo>
                    <a:lnTo>
                      <a:pt x="662" y="1011"/>
                    </a:lnTo>
                    <a:lnTo>
                      <a:pt x="454" y="1006"/>
                    </a:lnTo>
                    <a:lnTo>
                      <a:pt x="0" y="666"/>
                    </a:lnTo>
                    <a:close/>
                  </a:path>
                </a:pathLst>
              </a:custGeom>
              <a:solidFill>
                <a:srgbClr val="BFA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" name="Freeform 10"/>
              <p:cNvSpPr>
                <a:spLocks/>
              </p:cNvSpPr>
              <p:nvPr/>
            </p:nvSpPr>
            <p:spPr bwMode="auto">
              <a:xfrm>
                <a:off x="235" y="2748"/>
                <a:ext cx="889" cy="566"/>
              </a:xfrm>
              <a:custGeom>
                <a:avLst/>
                <a:gdLst>
                  <a:gd name="T0" fmla="*/ 3 w 1778"/>
                  <a:gd name="T1" fmla="*/ 1 h 1132"/>
                  <a:gd name="T2" fmla="*/ 4 w 1778"/>
                  <a:gd name="T3" fmla="*/ 1 h 1132"/>
                  <a:gd name="T4" fmla="*/ 4 w 1778"/>
                  <a:gd name="T5" fmla="*/ 1 h 1132"/>
                  <a:gd name="T6" fmla="*/ 5 w 1778"/>
                  <a:gd name="T7" fmla="*/ 1 h 1132"/>
                  <a:gd name="T8" fmla="*/ 5 w 1778"/>
                  <a:gd name="T9" fmla="*/ 1 h 1132"/>
                  <a:gd name="T10" fmla="*/ 4 w 1778"/>
                  <a:gd name="T11" fmla="*/ 1 h 1132"/>
                  <a:gd name="T12" fmla="*/ 4 w 1778"/>
                  <a:gd name="T13" fmla="*/ 2 h 1132"/>
                  <a:gd name="T14" fmla="*/ 3 w 1778"/>
                  <a:gd name="T15" fmla="*/ 2 h 1132"/>
                  <a:gd name="T16" fmla="*/ 3 w 1778"/>
                  <a:gd name="T17" fmla="*/ 2 h 1132"/>
                  <a:gd name="T18" fmla="*/ 3 w 1778"/>
                  <a:gd name="T19" fmla="*/ 2 h 1132"/>
                  <a:gd name="T20" fmla="*/ 3 w 1778"/>
                  <a:gd name="T21" fmla="*/ 2 h 1132"/>
                  <a:gd name="T22" fmla="*/ 3 w 1778"/>
                  <a:gd name="T23" fmla="*/ 3 h 1132"/>
                  <a:gd name="T24" fmla="*/ 5 w 1778"/>
                  <a:gd name="T25" fmla="*/ 3 h 1132"/>
                  <a:gd name="T26" fmla="*/ 6 w 1778"/>
                  <a:gd name="T27" fmla="*/ 3 h 1132"/>
                  <a:gd name="T28" fmla="*/ 6 w 1778"/>
                  <a:gd name="T29" fmla="*/ 3 h 1132"/>
                  <a:gd name="T30" fmla="*/ 7 w 1778"/>
                  <a:gd name="T31" fmla="*/ 3 h 1132"/>
                  <a:gd name="T32" fmla="*/ 6 w 1778"/>
                  <a:gd name="T33" fmla="*/ 4 h 1132"/>
                  <a:gd name="T34" fmla="*/ 4 w 1778"/>
                  <a:gd name="T35" fmla="*/ 4 h 1132"/>
                  <a:gd name="T36" fmla="*/ 2 w 1778"/>
                  <a:gd name="T37" fmla="*/ 5 h 1132"/>
                  <a:gd name="T38" fmla="*/ 1 w 1778"/>
                  <a:gd name="T39" fmla="*/ 5 h 1132"/>
                  <a:gd name="T40" fmla="*/ 1 w 1778"/>
                  <a:gd name="T41" fmla="*/ 5 h 1132"/>
                  <a:gd name="T42" fmla="*/ 3 w 1778"/>
                  <a:gd name="T43" fmla="*/ 5 h 1132"/>
                  <a:gd name="T44" fmla="*/ 5 w 1778"/>
                  <a:gd name="T45" fmla="*/ 5 h 1132"/>
                  <a:gd name="T46" fmla="*/ 7 w 1778"/>
                  <a:gd name="T47" fmla="*/ 4 h 1132"/>
                  <a:gd name="T48" fmla="*/ 7 w 1778"/>
                  <a:gd name="T49" fmla="*/ 4 h 1132"/>
                  <a:gd name="T50" fmla="*/ 7 w 1778"/>
                  <a:gd name="T51" fmla="*/ 3 h 1132"/>
                  <a:gd name="T52" fmla="*/ 6 w 1778"/>
                  <a:gd name="T53" fmla="*/ 3 h 1132"/>
                  <a:gd name="T54" fmla="*/ 5 w 1778"/>
                  <a:gd name="T55" fmla="*/ 3 h 1132"/>
                  <a:gd name="T56" fmla="*/ 4 w 1778"/>
                  <a:gd name="T57" fmla="*/ 2 h 1132"/>
                  <a:gd name="T58" fmla="*/ 3 w 1778"/>
                  <a:gd name="T59" fmla="*/ 2 h 1132"/>
                  <a:gd name="T60" fmla="*/ 3 w 1778"/>
                  <a:gd name="T61" fmla="*/ 2 h 1132"/>
                  <a:gd name="T62" fmla="*/ 4 w 1778"/>
                  <a:gd name="T63" fmla="*/ 2 h 1132"/>
                  <a:gd name="T64" fmla="*/ 4 w 1778"/>
                  <a:gd name="T65" fmla="*/ 2 h 1132"/>
                  <a:gd name="T66" fmla="*/ 4 w 1778"/>
                  <a:gd name="T67" fmla="*/ 2 h 1132"/>
                  <a:gd name="T68" fmla="*/ 5 w 1778"/>
                  <a:gd name="T69" fmla="*/ 1 h 1132"/>
                  <a:gd name="T70" fmla="*/ 5 w 1778"/>
                  <a:gd name="T71" fmla="*/ 1 h 1132"/>
                  <a:gd name="T72" fmla="*/ 5 w 1778"/>
                  <a:gd name="T73" fmla="*/ 1 h 1132"/>
                  <a:gd name="T74" fmla="*/ 5 w 1778"/>
                  <a:gd name="T75" fmla="*/ 1 h 1132"/>
                  <a:gd name="T76" fmla="*/ 5 w 1778"/>
                  <a:gd name="T77" fmla="*/ 1 h 1132"/>
                  <a:gd name="T78" fmla="*/ 5 w 1778"/>
                  <a:gd name="T79" fmla="*/ 1 h 1132"/>
                  <a:gd name="T80" fmla="*/ 4 w 1778"/>
                  <a:gd name="T81" fmla="*/ 1 h 1132"/>
                  <a:gd name="T82" fmla="*/ 4 w 1778"/>
                  <a:gd name="T83" fmla="*/ 1 h 1132"/>
                  <a:gd name="T84" fmla="*/ 4 w 1778"/>
                  <a:gd name="T85" fmla="*/ 1 h 1132"/>
                  <a:gd name="T86" fmla="*/ 4 w 1778"/>
                  <a:gd name="T87" fmla="*/ 1 h 1132"/>
                  <a:gd name="T88" fmla="*/ 4 w 1778"/>
                  <a:gd name="T89" fmla="*/ 0 h 1132"/>
                  <a:gd name="T90" fmla="*/ 3 w 1778"/>
                  <a:gd name="T91" fmla="*/ 1 h 1132"/>
                  <a:gd name="T92" fmla="*/ 3 w 1778"/>
                  <a:gd name="T93" fmla="*/ 1 h 1132"/>
                  <a:gd name="T94" fmla="*/ 3 w 1778"/>
                  <a:gd name="T95" fmla="*/ 1 h 11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8"/>
                  <a:gd name="T145" fmla="*/ 0 h 1132"/>
                  <a:gd name="T146" fmla="*/ 1778 w 1778"/>
                  <a:gd name="T147" fmla="*/ 1132 h 11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8" h="1132">
                    <a:moveTo>
                      <a:pt x="637" y="21"/>
                    </a:moveTo>
                    <a:lnTo>
                      <a:pt x="643" y="21"/>
                    </a:lnTo>
                    <a:lnTo>
                      <a:pt x="657" y="24"/>
                    </a:lnTo>
                    <a:lnTo>
                      <a:pt x="679" y="26"/>
                    </a:lnTo>
                    <a:lnTo>
                      <a:pt x="711" y="31"/>
                    </a:lnTo>
                    <a:lnTo>
                      <a:pt x="746" y="36"/>
                    </a:lnTo>
                    <a:lnTo>
                      <a:pt x="786" y="45"/>
                    </a:lnTo>
                    <a:lnTo>
                      <a:pt x="829" y="53"/>
                    </a:lnTo>
                    <a:lnTo>
                      <a:pt x="875" y="66"/>
                    </a:lnTo>
                    <a:lnTo>
                      <a:pt x="919" y="77"/>
                    </a:lnTo>
                    <a:lnTo>
                      <a:pt x="964" y="90"/>
                    </a:lnTo>
                    <a:lnTo>
                      <a:pt x="1005" y="105"/>
                    </a:lnTo>
                    <a:lnTo>
                      <a:pt x="1044" y="124"/>
                    </a:lnTo>
                    <a:lnTo>
                      <a:pt x="1077" y="145"/>
                    </a:lnTo>
                    <a:lnTo>
                      <a:pt x="1104" y="167"/>
                    </a:lnTo>
                    <a:lnTo>
                      <a:pt x="1122" y="192"/>
                    </a:lnTo>
                    <a:lnTo>
                      <a:pt x="1133" y="218"/>
                    </a:lnTo>
                    <a:lnTo>
                      <a:pt x="1132" y="245"/>
                    </a:lnTo>
                    <a:lnTo>
                      <a:pt x="1122" y="270"/>
                    </a:lnTo>
                    <a:lnTo>
                      <a:pt x="1104" y="293"/>
                    </a:lnTo>
                    <a:lnTo>
                      <a:pt x="1080" y="317"/>
                    </a:lnTo>
                    <a:lnTo>
                      <a:pt x="1050" y="336"/>
                    </a:lnTo>
                    <a:lnTo>
                      <a:pt x="1016" y="357"/>
                    </a:lnTo>
                    <a:lnTo>
                      <a:pt x="979" y="375"/>
                    </a:lnTo>
                    <a:lnTo>
                      <a:pt x="941" y="393"/>
                    </a:lnTo>
                    <a:lnTo>
                      <a:pt x="902" y="407"/>
                    </a:lnTo>
                    <a:lnTo>
                      <a:pt x="864" y="419"/>
                    </a:lnTo>
                    <a:lnTo>
                      <a:pt x="828" y="430"/>
                    </a:lnTo>
                    <a:lnTo>
                      <a:pt x="797" y="440"/>
                    </a:lnTo>
                    <a:lnTo>
                      <a:pt x="770" y="448"/>
                    </a:lnTo>
                    <a:lnTo>
                      <a:pt x="749" y="454"/>
                    </a:lnTo>
                    <a:lnTo>
                      <a:pt x="735" y="457"/>
                    </a:lnTo>
                    <a:lnTo>
                      <a:pt x="732" y="459"/>
                    </a:lnTo>
                    <a:lnTo>
                      <a:pt x="727" y="460"/>
                    </a:lnTo>
                    <a:lnTo>
                      <a:pt x="714" y="466"/>
                    </a:lnTo>
                    <a:lnTo>
                      <a:pt x="696" y="474"/>
                    </a:lnTo>
                    <a:lnTo>
                      <a:pt x="675" y="486"/>
                    </a:lnTo>
                    <a:lnTo>
                      <a:pt x="650" y="499"/>
                    </a:lnTo>
                    <a:lnTo>
                      <a:pt x="627" y="517"/>
                    </a:lnTo>
                    <a:lnTo>
                      <a:pt x="605" y="533"/>
                    </a:lnTo>
                    <a:lnTo>
                      <a:pt x="588" y="554"/>
                    </a:lnTo>
                    <a:lnTo>
                      <a:pt x="576" y="572"/>
                    </a:lnTo>
                    <a:lnTo>
                      <a:pt x="574" y="593"/>
                    </a:lnTo>
                    <a:lnTo>
                      <a:pt x="581" y="613"/>
                    </a:lnTo>
                    <a:lnTo>
                      <a:pt x="601" y="634"/>
                    </a:lnTo>
                    <a:lnTo>
                      <a:pt x="634" y="653"/>
                    </a:lnTo>
                    <a:lnTo>
                      <a:pt x="685" y="671"/>
                    </a:lnTo>
                    <a:lnTo>
                      <a:pt x="752" y="688"/>
                    </a:lnTo>
                    <a:lnTo>
                      <a:pt x="842" y="703"/>
                    </a:lnTo>
                    <a:lnTo>
                      <a:pt x="937" y="716"/>
                    </a:lnTo>
                    <a:lnTo>
                      <a:pt x="1024" y="727"/>
                    </a:lnTo>
                    <a:lnTo>
                      <a:pt x="1105" y="737"/>
                    </a:lnTo>
                    <a:lnTo>
                      <a:pt x="1181" y="747"/>
                    </a:lnTo>
                    <a:lnTo>
                      <a:pt x="1248" y="754"/>
                    </a:lnTo>
                    <a:lnTo>
                      <a:pt x="1309" y="763"/>
                    </a:lnTo>
                    <a:lnTo>
                      <a:pt x="1364" y="773"/>
                    </a:lnTo>
                    <a:lnTo>
                      <a:pt x="1416" y="782"/>
                    </a:lnTo>
                    <a:lnTo>
                      <a:pt x="1459" y="790"/>
                    </a:lnTo>
                    <a:lnTo>
                      <a:pt x="1499" y="800"/>
                    </a:lnTo>
                    <a:lnTo>
                      <a:pt x="1532" y="811"/>
                    </a:lnTo>
                    <a:lnTo>
                      <a:pt x="1561" y="824"/>
                    </a:lnTo>
                    <a:lnTo>
                      <a:pt x="1584" y="838"/>
                    </a:lnTo>
                    <a:lnTo>
                      <a:pt x="1603" y="855"/>
                    </a:lnTo>
                    <a:lnTo>
                      <a:pt x="1619" y="874"/>
                    </a:lnTo>
                    <a:lnTo>
                      <a:pt x="1631" y="896"/>
                    </a:lnTo>
                    <a:lnTo>
                      <a:pt x="1619" y="916"/>
                    </a:lnTo>
                    <a:lnTo>
                      <a:pt x="1573" y="936"/>
                    </a:lnTo>
                    <a:lnTo>
                      <a:pt x="1497" y="951"/>
                    </a:lnTo>
                    <a:lnTo>
                      <a:pt x="1395" y="968"/>
                    </a:lnTo>
                    <a:lnTo>
                      <a:pt x="1273" y="980"/>
                    </a:lnTo>
                    <a:lnTo>
                      <a:pt x="1134" y="992"/>
                    </a:lnTo>
                    <a:lnTo>
                      <a:pt x="986" y="1001"/>
                    </a:lnTo>
                    <a:lnTo>
                      <a:pt x="833" y="1010"/>
                    </a:lnTo>
                    <a:lnTo>
                      <a:pt x="678" y="1015"/>
                    </a:lnTo>
                    <a:lnTo>
                      <a:pt x="528" y="1021"/>
                    </a:lnTo>
                    <a:lnTo>
                      <a:pt x="386" y="1025"/>
                    </a:lnTo>
                    <a:lnTo>
                      <a:pt x="261" y="1029"/>
                    </a:lnTo>
                    <a:lnTo>
                      <a:pt x="153" y="1030"/>
                    </a:lnTo>
                    <a:lnTo>
                      <a:pt x="72" y="1032"/>
                    </a:lnTo>
                    <a:lnTo>
                      <a:pt x="18" y="1033"/>
                    </a:lnTo>
                    <a:lnTo>
                      <a:pt x="0" y="1034"/>
                    </a:lnTo>
                    <a:lnTo>
                      <a:pt x="22" y="1132"/>
                    </a:lnTo>
                    <a:lnTo>
                      <a:pt x="39" y="1132"/>
                    </a:lnTo>
                    <a:lnTo>
                      <a:pt x="90" y="1131"/>
                    </a:lnTo>
                    <a:lnTo>
                      <a:pt x="168" y="1128"/>
                    </a:lnTo>
                    <a:lnTo>
                      <a:pt x="271" y="1126"/>
                    </a:lnTo>
                    <a:lnTo>
                      <a:pt x="393" y="1121"/>
                    </a:lnTo>
                    <a:lnTo>
                      <a:pt x="530" y="1116"/>
                    </a:lnTo>
                    <a:lnTo>
                      <a:pt x="678" y="1109"/>
                    </a:lnTo>
                    <a:lnTo>
                      <a:pt x="833" y="1100"/>
                    </a:lnTo>
                    <a:lnTo>
                      <a:pt x="986" y="1089"/>
                    </a:lnTo>
                    <a:lnTo>
                      <a:pt x="1140" y="1078"/>
                    </a:lnTo>
                    <a:lnTo>
                      <a:pt x="1286" y="1064"/>
                    </a:lnTo>
                    <a:lnTo>
                      <a:pt x="1421" y="1050"/>
                    </a:lnTo>
                    <a:lnTo>
                      <a:pt x="1539" y="1031"/>
                    </a:lnTo>
                    <a:lnTo>
                      <a:pt x="1639" y="1012"/>
                    </a:lnTo>
                    <a:lnTo>
                      <a:pt x="1713" y="990"/>
                    </a:lnTo>
                    <a:lnTo>
                      <a:pt x="1758" y="965"/>
                    </a:lnTo>
                    <a:lnTo>
                      <a:pt x="1777" y="938"/>
                    </a:lnTo>
                    <a:lnTo>
                      <a:pt x="1778" y="912"/>
                    </a:lnTo>
                    <a:lnTo>
                      <a:pt x="1763" y="885"/>
                    </a:lnTo>
                    <a:lnTo>
                      <a:pt x="1736" y="858"/>
                    </a:lnTo>
                    <a:lnTo>
                      <a:pt x="1695" y="832"/>
                    </a:lnTo>
                    <a:lnTo>
                      <a:pt x="1642" y="805"/>
                    </a:lnTo>
                    <a:lnTo>
                      <a:pt x="1581" y="781"/>
                    </a:lnTo>
                    <a:lnTo>
                      <a:pt x="1513" y="758"/>
                    </a:lnTo>
                    <a:lnTo>
                      <a:pt x="1437" y="734"/>
                    </a:lnTo>
                    <a:lnTo>
                      <a:pt x="1358" y="713"/>
                    </a:lnTo>
                    <a:lnTo>
                      <a:pt x="1275" y="694"/>
                    </a:lnTo>
                    <a:lnTo>
                      <a:pt x="1192" y="679"/>
                    </a:lnTo>
                    <a:lnTo>
                      <a:pt x="1109" y="665"/>
                    </a:lnTo>
                    <a:lnTo>
                      <a:pt x="1029" y="654"/>
                    </a:lnTo>
                    <a:lnTo>
                      <a:pt x="952" y="645"/>
                    </a:lnTo>
                    <a:lnTo>
                      <a:pt x="881" y="640"/>
                    </a:lnTo>
                    <a:lnTo>
                      <a:pt x="818" y="635"/>
                    </a:lnTo>
                    <a:lnTo>
                      <a:pt x="771" y="629"/>
                    </a:lnTo>
                    <a:lnTo>
                      <a:pt x="734" y="621"/>
                    </a:lnTo>
                    <a:lnTo>
                      <a:pt x="710" y="612"/>
                    </a:lnTo>
                    <a:lnTo>
                      <a:pt x="693" y="600"/>
                    </a:lnTo>
                    <a:lnTo>
                      <a:pt x="687" y="587"/>
                    </a:lnTo>
                    <a:lnTo>
                      <a:pt x="687" y="576"/>
                    </a:lnTo>
                    <a:lnTo>
                      <a:pt x="694" y="564"/>
                    </a:lnTo>
                    <a:lnTo>
                      <a:pt x="706" y="551"/>
                    </a:lnTo>
                    <a:lnTo>
                      <a:pt x="721" y="539"/>
                    </a:lnTo>
                    <a:lnTo>
                      <a:pt x="739" y="527"/>
                    </a:lnTo>
                    <a:lnTo>
                      <a:pt x="760" y="518"/>
                    </a:lnTo>
                    <a:lnTo>
                      <a:pt x="781" y="508"/>
                    </a:lnTo>
                    <a:lnTo>
                      <a:pt x="801" y="501"/>
                    </a:lnTo>
                    <a:lnTo>
                      <a:pt x="818" y="496"/>
                    </a:lnTo>
                    <a:lnTo>
                      <a:pt x="835" y="496"/>
                    </a:lnTo>
                    <a:lnTo>
                      <a:pt x="850" y="492"/>
                    </a:lnTo>
                    <a:lnTo>
                      <a:pt x="874" y="486"/>
                    </a:lnTo>
                    <a:lnTo>
                      <a:pt x="901" y="477"/>
                    </a:lnTo>
                    <a:lnTo>
                      <a:pt x="934" y="468"/>
                    </a:lnTo>
                    <a:lnTo>
                      <a:pt x="969" y="454"/>
                    </a:lnTo>
                    <a:lnTo>
                      <a:pt x="1007" y="438"/>
                    </a:lnTo>
                    <a:lnTo>
                      <a:pt x="1044" y="422"/>
                    </a:lnTo>
                    <a:lnTo>
                      <a:pt x="1083" y="404"/>
                    </a:lnTo>
                    <a:lnTo>
                      <a:pt x="1118" y="383"/>
                    </a:lnTo>
                    <a:lnTo>
                      <a:pt x="1150" y="362"/>
                    </a:lnTo>
                    <a:lnTo>
                      <a:pt x="1180" y="340"/>
                    </a:lnTo>
                    <a:lnTo>
                      <a:pt x="1204" y="318"/>
                    </a:lnTo>
                    <a:lnTo>
                      <a:pt x="1220" y="293"/>
                    </a:lnTo>
                    <a:lnTo>
                      <a:pt x="1230" y="269"/>
                    </a:lnTo>
                    <a:lnTo>
                      <a:pt x="1231" y="245"/>
                    </a:lnTo>
                    <a:lnTo>
                      <a:pt x="1223" y="221"/>
                    </a:lnTo>
                    <a:lnTo>
                      <a:pt x="1206" y="197"/>
                    </a:lnTo>
                    <a:lnTo>
                      <a:pt x="1192" y="177"/>
                    </a:lnTo>
                    <a:lnTo>
                      <a:pt x="1175" y="160"/>
                    </a:lnTo>
                    <a:lnTo>
                      <a:pt x="1159" y="143"/>
                    </a:lnTo>
                    <a:lnTo>
                      <a:pt x="1142" y="127"/>
                    </a:lnTo>
                    <a:lnTo>
                      <a:pt x="1126" y="115"/>
                    </a:lnTo>
                    <a:lnTo>
                      <a:pt x="1110" y="103"/>
                    </a:lnTo>
                    <a:lnTo>
                      <a:pt x="1096" y="95"/>
                    </a:lnTo>
                    <a:lnTo>
                      <a:pt x="1080" y="87"/>
                    </a:lnTo>
                    <a:lnTo>
                      <a:pt x="1067" y="80"/>
                    </a:lnTo>
                    <a:lnTo>
                      <a:pt x="1055" y="74"/>
                    </a:lnTo>
                    <a:lnTo>
                      <a:pt x="1045" y="71"/>
                    </a:lnTo>
                    <a:lnTo>
                      <a:pt x="1036" y="67"/>
                    </a:lnTo>
                    <a:lnTo>
                      <a:pt x="1032" y="67"/>
                    </a:lnTo>
                    <a:lnTo>
                      <a:pt x="1027" y="66"/>
                    </a:lnTo>
                    <a:lnTo>
                      <a:pt x="1026" y="66"/>
                    </a:lnTo>
                    <a:lnTo>
                      <a:pt x="1024" y="64"/>
                    </a:lnTo>
                    <a:lnTo>
                      <a:pt x="1022" y="62"/>
                    </a:lnTo>
                    <a:lnTo>
                      <a:pt x="1015" y="58"/>
                    </a:lnTo>
                    <a:lnTo>
                      <a:pt x="1010" y="56"/>
                    </a:lnTo>
                    <a:lnTo>
                      <a:pt x="998" y="49"/>
                    </a:lnTo>
                    <a:lnTo>
                      <a:pt x="989" y="45"/>
                    </a:lnTo>
                    <a:lnTo>
                      <a:pt x="975" y="38"/>
                    </a:lnTo>
                    <a:lnTo>
                      <a:pt x="963" y="32"/>
                    </a:lnTo>
                    <a:lnTo>
                      <a:pt x="947" y="27"/>
                    </a:lnTo>
                    <a:lnTo>
                      <a:pt x="930" y="20"/>
                    </a:lnTo>
                    <a:lnTo>
                      <a:pt x="910" y="15"/>
                    </a:lnTo>
                    <a:lnTo>
                      <a:pt x="890" y="10"/>
                    </a:lnTo>
                    <a:lnTo>
                      <a:pt x="868" y="6"/>
                    </a:lnTo>
                    <a:lnTo>
                      <a:pt x="846" y="3"/>
                    </a:lnTo>
                    <a:lnTo>
                      <a:pt x="822" y="0"/>
                    </a:lnTo>
                    <a:lnTo>
                      <a:pt x="798" y="0"/>
                    </a:lnTo>
                    <a:lnTo>
                      <a:pt x="794" y="0"/>
                    </a:lnTo>
                    <a:lnTo>
                      <a:pt x="788" y="0"/>
                    </a:lnTo>
                    <a:lnTo>
                      <a:pt x="780" y="1"/>
                    </a:lnTo>
                    <a:lnTo>
                      <a:pt x="770" y="4"/>
                    </a:lnTo>
                    <a:lnTo>
                      <a:pt x="756" y="5"/>
                    </a:lnTo>
                    <a:lnTo>
                      <a:pt x="743" y="7"/>
                    </a:lnTo>
                    <a:lnTo>
                      <a:pt x="729" y="8"/>
                    </a:lnTo>
                    <a:lnTo>
                      <a:pt x="714" y="10"/>
                    </a:lnTo>
                    <a:lnTo>
                      <a:pt x="700" y="11"/>
                    </a:lnTo>
                    <a:lnTo>
                      <a:pt x="686" y="14"/>
                    </a:lnTo>
                    <a:lnTo>
                      <a:pt x="671" y="16"/>
                    </a:lnTo>
                    <a:lnTo>
                      <a:pt x="660" y="18"/>
                    </a:lnTo>
                    <a:lnTo>
                      <a:pt x="650" y="19"/>
                    </a:lnTo>
                    <a:lnTo>
                      <a:pt x="644" y="20"/>
                    </a:lnTo>
                    <a:lnTo>
                      <a:pt x="638" y="20"/>
                    </a:lnTo>
                    <a:lnTo>
                      <a:pt x="637" y="21"/>
                    </a:lnTo>
                    <a:close/>
                  </a:path>
                </a:pathLst>
              </a:custGeom>
              <a:solidFill>
                <a:srgbClr val="B39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" name="Freeform 11"/>
              <p:cNvSpPr>
                <a:spLocks/>
              </p:cNvSpPr>
              <p:nvPr/>
            </p:nvSpPr>
            <p:spPr bwMode="auto">
              <a:xfrm>
                <a:off x="192" y="3529"/>
                <a:ext cx="1325" cy="437"/>
              </a:xfrm>
              <a:custGeom>
                <a:avLst/>
                <a:gdLst>
                  <a:gd name="T0" fmla="*/ 1 w 2650"/>
                  <a:gd name="T1" fmla="*/ 1 h 874"/>
                  <a:gd name="T2" fmla="*/ 1 w 2650"/>
                  <a:gd name="T3" fmla="*/ 1 h 874"/>
                  <a:gd name="T4" fmla="*/ 1 w 2650"/>
                  <a:gd name="T5" fmla="*/ 1 h 874"/>
                  <a:gd name="T6" fmla="*/ 1 w 2650"/>
                  <a:gd name="T7" fmla="*/ 1 h 874"/>
                  <a:gd name="T8" fmla="*/ 2 w 2650"/>
                  <a:gd name="T9" fmla="*/ 2 h 874"/>
                  <a:gd name="T10" fmla="*/ 2 w 2650"/>
                  <a:gd name="T11" fmla="*/ 2 h 874"/>
                  <a:gd name="T12" fmla="*/ 3 w 2650"/>
                  <a:gd name="T13" fmla="*/ 2 h 874"/>
                  <a:gd name="T14" fmla="*/ 3 w 2650"/>
                  <a:gd name="T15" fmla="*/ 2 h 874"/>
                  <a:gd name="T16" fmla="*/ 3 w 2650"/>
                  <a:gd name="T17" fmla="*/ 2 h 874"/>
                  <a:gd name="T18" fmla="*/ 3 w 2650"/>
                  <a:gd name="T19" fmla="*/ 2 h 874"/>
                  <a:gd name="T20" fmla="*/ 3 w 2650"/>
                  <a:gd name="T21" fmla="*/ 3 h 874"/>
                  <a:gd name="T22" fmla="*/ 4 w 2650"/>
                  <a:gd name="T23" fmla="*/ 3 h 874"/>
                  <a:gd name="T24" fmla="*/ 5 w 2650"/>
                  <a:gd name="T25" fmla="*/ 3 h 874"/>
                  <a:gd name="T26" fmla="*/ 5 w 2650"/>
                  <a:gd name="T27" fmla="*/ 3 h 874"/>
                  <a:gd name="T28" fmla="*/ 6 w 2650"/>
                  <a:gd name="T29" fmla="*/ 3 h 874"/>
                  <a:gd name="T30" fmla="*/ 6 w 2650"/>
                  <a:gd name="T31" fmla="*/ 3 h 874"/>
                  <a:gd name="T32" fmla="*/ 7 w 2650"/>
                  <a:gd name="T33" fmla="*/ 3 h 874"/>
                  <a:gd name="T34" fmla="*/ 7 w 2650"/>
                  <a:gd name="T35" fmla="*/ 3 h 874"/>
                  <a:gd name="T36" fmla="*/ 9 w 2650"/>
                  <a:gd name="T37" fmla="*/ 3 h 874"/>
                  <a:gd name="T38" fmla="*/ 9 w 2650"/>
                  <a:gd name="T39" fmla="*/ 3 h 874"/>
                  <a:gd name="T40" fmla="*/ 9 w 2650"/>
                  <a:gd name="T41" fmla="*/ 3 h 874"/>
                  <a:gd name="T42" fmla="*/ 10 w 2650"/>
                  <a:gd name="T43" fmla="*/ 3 h 874"/>
                  <a:gd name="T44" fmla="*/ 10 w 2650"/>
                  <a:gd name="T45" fmla="*/ 3 h 874"/>
                  <a:gd name="T46" fmla="*/ 11 w 2650"/>
                  <a:gd name="T47" fmla="*/ 3 h 874"/>
                  <a:gd name="T48" fmla="*/ 11 w 2650"/>
                  <a:gd name="T49" fmla="*/ 3 h 874"/>
                  <a:gd name="T50" fmla="*/ 11 w 2650"/>
                  <a:gd name="T51" fmla="*/ 3 h 874"/>
                  <a:gd name="T52" fmla="*/ 10 w 2650"/>
                  <a:gd name="T53" fmla="*/ 3 h 874"/>
                  <a:gd name="T54" fmla="*/ 10 w 2650"/>
                  <a:gd name="T55" fmla="*/ 4 h 874"/>
                  <a:gd name="T56" fmla="*/ 9 w 2650"/>
                  <a:gd name="T57" fmla="*/ 4 h 874"/>
                  <a:gd name="T58" fmla="*/ 9 w 2650"/>
                  <a:gd name="T59" fmla="*/ 4 h 874"/>
                  <a:gd name="T60" fmla="*/ 9 w 2650"/>
                  <a:gd name="T61" fmla="*/ 4 h 874"/>
                  <a:gd name="T62" fmla="*/ 8 w 2650"/>
                  <a:gd name="T63" fmla="*/ 4 h 874"/>
                  <a:gd name="T64" fmla="*/ 7 w 2650"/>
                  <a:gd name="T65" fmla="*/ 4 h 874"/>
                  <a:gd name="T66" fmla="*/ 7 w 2650"/>
                  <a:gd name="T67" fmla="*/ 4 h 874"/>
                  <a:gd name="T68" fmla="*/ 6 w 2650"/>
                  <a:gd name="T69" fmla="*/ 4 h 874"/>
                  <a:gd name="T70" fmla="*/ 5 w 2650"/>
                  <a:gd name="T71" fmla="*/ 4 h 874"/>
                  <a:gd name="T72" fmla="*/ 5 w 2650"/>
                  <a:gd name="T73" fmla="*/ 4 h 874"/>
                  <a:gd name="T74" fmla="*/ 5 w 2650"/>
                  <a:gd name="T75" fmla="*/ 4 h 874"/>
                  <a:gd name="T76" fmla="*/ 5 w 2650"/>
                  <a:gd name="T77" fmla="*/ 4 h 874"/>
                  <a:gd name="T78" fmla="*/ 5 w 2650"/>
                  <a:gd name="T79" fmla="*/ 4 h 874"/>
                  <a:gd name="T80" fmla="*/ 3 w 2650"/>
                  <a:gd name="T81" fmla="*/ 4 h 874"/>
                  <a:gd name="T82" fmla="*/ 3 w 2650"/>
                  <a:gd name="T83" fmla="*/ 4 h 874"/>
                  <a:gd name="T84" fmla="*/ 3 w 2650"/>
                  <a:gd name="T85" fmla="*/ 3 h 874"/>
                  <a:gd name="T86" fmla="*/ 3 w 2650"/>
                  <a:gd name="T87" fmla="*/ 3 h 874"/>
                  <a:gd name="T88" fmla="*/ 2 w 2650"/>
                  <a:gd name="T89" fmla="*/ 3 h 874"/>
                  <a:gd name="T90" fmla="*/ 2 w 2650"/>
                  <a:gd name="T91" fmla="*/ 3 h 874"/>
                  <a:gd name="T92" fmla="*/ 2 w 2650"/>
                  <a:gd name="T93" fmla="*/ 3 h 874"/>
                  <a:gd name="T94" fmla="*/ 1 w 2650"/>
                  <a:gd name="T95" fmla="*/ 3 h 874"/>
                  <a:gd name="T96" fmla="*/ 1 w 2650"/>
                  <a:gd name="T97" fmla="*/ 3 h 874"/>
                  <a:gd name="T98" fmla="*/ 1 w 2650"/>
                  <a:gd name="T99" fmla="*/ 2 h 874"/>
                  <a:gd name="T100" fmla="*/ 1 w 2650"/>
                  <a:gd name="T101" fmla="*/ 2 h 874"/>
                  <a:gd name="T102" fmla="*/ 0 w 2650"/>
                  <a:gd name="T103" fmla="*/ 2 h 874"/>
                  <a:gd name="T104" fmla="*/ 0 w 2650"/>
                  <a:gd name="T105" fmla="*/ 1 h 874"/>
                  <a:gd name="T106" fmla="*/ 1 w 2650"/>
                  <a:gd name="T107" fmla="*/ 1 h 874"/>
                  <a:gd name="T108" fmla="*/ 1 w 2650"/>
                  <a:gd name="T109" fmla="*/ 1 h 874"/>
                  <a:gd name="T110" fmla="*/ 1 w 2650"/>
                  <a:gd name="T111" fmla="*/ 1 h 8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50"/>
                  <a:gd name="T169" fmla="*/ 0 h 874"/>
                  <a:gd name="T170" fmla="*/ 2650 w 2650"/>
                  <a:gd name="T171" fmla="*/ 874 h 87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50" h="874">
                    <a:moveTo>
                      <a:pt x="46" y="0"/>
                    </a:moveTo>
                    <a:lnTo>
                      <a:pt x="46" y="2"/>
                    </a:lnTo>
                    <a:lnTo>
                      <a:pt x="46" y="6"/>
                    </a:lnTo>
                    <a:lnTo>
                      <a:pt x="48" y="10"/>
                    </a:lnTo>
                    <a:lnTo>
                      <a:pt x="51" y="20"/>
                    </a:lnTo>
                    <a:lnTo>
                      <a:pt x="53" y="30"/>
                    </a:lnTo>
                    <a:lnTo>
                      <a:pt x="57" y="44"/>
                    </a:lnTo>
                    <a:lnTo>
                      <a:pt x="63" y="57"/>
                    </a:lnTo>
                    <a:lnTo>
                      <a:pt x="71" y="72"/>
                    </a:lnTo>
                    <a:lnTo>
                      <a:pt x="78" y="88"/>
                    </a:lnTo>
                    <a:lnTo>
                      <a:pt x="90" y="106"/>
                    </a:lnTo>
                    <a:lnTo>
                      <a:pt x="103" y="124"/>
                    </a:lnTo>
                    <a:lnTo>
                      <a:pt x="119" y="143"/>
                    </a:lnTo>
                    <a:lnTo>
                      <a:pt x="136" y="162"/>
                    </a:lnTo>
                    <a:lnTo>
                      <a:pt x="158" y="182"/>
                    </a:lnTo>
                    <a:lnTo>
                      <a:pt x="181" y="201"/>
                    </a:lnTo>
                    <a:lnTo>
                      <a:pt x="208" y="220"/>
                    </a:lnTo>
                    <a:lnTo>
                      <a:pt x="235" y="238"/>
                    </a:lnTo>
                    <a:lnTo>
                      <a:pt x="266" y="256"/>
                    </a:lnTo>
                    <a:lnTo>
                      <a:pt x="297" y="271"/>
                    </a:lnTo>
                    <a:lnTo>
                      <a:pt x="331" y="288"/>
                    </a:lnTo>
                    <a:lnTo>
                      <a:pt x="364" y="300"/>
                    </a:lnTo>
                    <a:lnTo>
                      <a:pt x="396" y="313"/>
                    </a:lnTo>
                    <a:lnTo>
                      <a:pt x="428" y="326"/>
                    </a:lnTo>
                    <a:lnTo>
                      <a:pt x="460" y="338"/>
                    </a:lnTo>
                    <a:lnTo>
                      <a:pt x="490" y="347"/>
                    </a:lnTo>
                    <a:lnTo>
                      <a:pt x="517" y="356"/>
                    </a:lnTo>
                    <a:lnTo>
                      <a:pt x="543" y="363"/>
                    </a:lnTo>
                    <a:lnTo>
                      <a:pt x="567" y="371"/>
                    </a:lnTo>
                    <a:lnTo>
                      <a:pt x="586" y="377"/>
                    </a:lnTo>
                    <a:lnTo>
                      <a:pt x="604" y="383"/>
                    </a:lnTo>
                    <a:lnTo>
                      <a:pt x="616" y="387"/>
                    </a:lnTo>
                    <a:lnTo>
                      <a:pt x="625" y="393"/>
                    </a:lnTo>
                    <a:lnTo>
                      <a:pt x="630" y="396"/>
                    </a:lnTo>
                    <a:lnTo>
                      <a:pt x="639" y="405"/>
                    </a:lnTo>
                    <a:lnTo>
                      <a:pt x="650" y="414"/>
                    </a:lnTo>
                    <a:lnTo>
                      <a:pt x="664" y="426"/>
                    </a:lnTo>
                    <a:lnTo>
                      <a:pt x="680" y="437"/>
                    </a:lnTo>
                    <a:lnTo>
                      <a:pt x="698" y="452"/>
                    </a:lnTo>
                    <a:lnTo>
                      <a:pt x="719" y="465"/>
                    </a:lnTo>
                    <a:lnTo>
                      <a:pt x="741" y="480"/>
                    </a:lnTo>
                    <a:lnTo>
                      <a:pt x="764" y="494"/>
                    </a:lnTo>
                    <a:lnTo>
                      <a:pt x="788" y="508"/>
                    </a:lnTo>
                    <a:lnTo>
                      <a:pt x="815" y="520"/>
                    </a:lnTo>
                    <a:lnTo>
                      <a:pt x="845" y="532"/>
                    </a:lnTo>
                    <a:lnTo>
                      <a:pt x="873" y="542"/>
                    </a:lnTo>
                    <a:lnTo>
                      <a:pt x="905" y="551"/>
                    </a:lnTo>
                    <a:lnTo>
                      <a:pt x="937" y="557"/>
                    </a:lnTo>
                    <a:lnTo>
                      <a:pt x="972" y="561"/>
                    </a:lnTo>
                    <a:lnTo>
                      <a:pt x="1008" y="561"/>
                    </a:lnTo>
                    <a:lnTo>
                      <a:pt x="1050" y="562"/>
                    </a:lnTo>
                    <a:lnTo>
                      <a:pt x="1096" y="561"/>
                    </a:lnTo>
                    <a:lnTo>
                      <a:pt x="1146" y="560"/>
                    </a:lnTo>
                    <a:lnTo>
                      <a:pt x="1197" y="558"/>
                    </a:lnTo>
                    <a:lnTo>
                      <a:pt x="1251" y="555"/>
                    </a:lnTo>
                    <a:lnTo>
                      <a:pt x="1306" y="553"/>
                    </a:lnTo>
                    <a:lnTo>
                      <a:pt x="1360" y="551"/>
                    </a:lnTo>
                    <a:lnTo>
                      <a:pt x="1412" y="548"/>
                    </a:lnTo>
                    <a:lnTo>
                      <a:pt x="1463" y="544"/>
                    </a:lnTo>
                    <a:lnTo>
                      <a:pt x="1509" y="543"/>
                    </a:lnTo>
                    <a:lnTo>
                      <a:pt x="1553" y="541"/>
                    </a:lnTo>
                    <a:lnTo>
                      <a:pt x="1592" y="539"/>
                    </a:lnTo>
                    <a:lnTo>
                      <a:pt x="1625" y="539"/>
                    </a:lnTo>
                    <a:lnTo>
                      <a:pt x="1652" y="539"/>
                    </a:lnTo>
                    <a:lnTo>
                      <a:pt x="1670" y="541"/>
                    </a:lnTo>
                    <a:lnTo>
                      <a:pt x="1688" y="543"/>
                    </a:lnTo>
                    <a:lnTo>
                      <a:pt x="1712" y="548"/>
                    </a:lnTo>
                    <a:lnTo>
                      <a:pt x="1743" y="555"/>
                    </a:lnTo>
                    <a:lnTo>
                      <a:pt x="1780" y="564"/>
                    </a:lnTo>
                    <a:lnTo>
                      <a:pt x="1817" y="573"/>
                    </a:lnTo>
                    <a:lnTo>
                      <a:pt x="1859" y="584"/>
                    </a:lnTo>
                    <a:lnTo>
                      <a:pt x="1901" y="595"/>
                    </a:lnTo>
                    <a:lnTo>
                      <a:pt x="1946" y="607"/>
                    </a:lnTo>
                    <a:lnTo>
                      <a:pt x="1987" y="619"/>
                    </a:lnTo>
                    <a:lnTo>
                      <a:pt x="2029" y="630"/>
                    </a:lnTo>
                    <a:lnTo>
                      <a:pt x="2066" y="638"/>
                    </a:lnTo>
                    <a:lnTo>
                      <a:pt x="2102" y="648"/>
                    </a:lnTo>
                    <a:lnTo>
                      <a:pt x="2131" y="657"/>
                    </a:lnTo>
                    <a:lnTo>
                      <a:pt x="2156" y="663"/>
                    </a:lnTo>
                    <a:lnTo>
                      <a:pt x="2172" y="668"/>
                    </a:lnTo>
                    <a:lnTo>
                      <a:pt x="2181" y="672"/>
                    </a:lnTo>
                    <a:lnTo>
                      <a:pt x="2190" y="672"/>
                    </a:lnTo>
                    <a:lnTo>
                      <a:pt x="2207" y="672"/>
                    </a:lnTo>
                    <a:lnTo>
                      <a:pt x="2232" y="672"/>
                    </a:lnTo>
                    <a:lnTo>
                      <a:pt x="2263" y="673"/>
                    </a:lnTo>
                    <a:lnTo>
                      <a:pt x="2298" y="673"/>
                    </a:lnTo>
                    <a:lnTo>
                      <a:pt x="2339" y="674"/>
                    </a:lnTo>
                    <a:lnTo>
                      <a:pt x="2380" y="674"/>
                    </a:lnTo>
                    <a:lnTo>
                      <a:pt x="2423" y="675"/>
                    </a:lnTo>
                    <a:lnTo>
                      <a:pt x="2465" y="675"/>
                    </a:lnTo>
                    <a:lnTo>
                      <a:pt x="2506" y="675"/>
                    </a:lnTo>
                    <a:lnTo>
                      <a:pt x="2544" y="675"/>
                    </a:lnTo>
                    <a:lnTo>
                      <a:pt x="2579" y="675"/>
                    </a:lnTo>
                    <a:lnTo>
                      <a:pt x="2607" y="675"/>
                    </a:lnTo>
                    <a:lnTo>
                      <a:pt x="2629" y="675"/>
                    </a:lnTo>
                    <a:lnTo>
                      <a:pt x="2643" y="675"/>
                    </a:lnTo>
                    <a:lnTo>
                      <a:pt x="2650" y="676"/>
                    </a:lnTo>
                    <a:lnTo>
                      <a:pt x="2647" y="676"/>
                    </a:lnTo>
                    <a:lnTo>
                      <a:pt x="2641" y="678"/>
                    </a:lnTo>
                    <a:lnTo>
                      <a:pt x="2633" y="682"/>
                    </a:lnTo>
                    <a:lnTo>
                      <a:pt x="2622" y="687"/>
                    </a:lnTo>
                    <a:lnTo>
                      <a:pt x="2607" y="693"/>
                    </a:lnTo>
                    <a:lnTo>
                      <a:pt x="2591" y="700"/>
                    </a:lnTo>
                    <a:lnTo>
                      <a:pt x="2571" y="708"/>
                    </a:lnTo>
                    <a:lnTo>
                      <a:pt x="2550" y="718"/>
                    </a:lnTo>
                    <a:lnTo>
                      <a:pt x="2526" y="727"/>
                    </a:lnTo>
                    <a:lnTo>
                      <a:pt x="2501" y="737"/>
                    </a:lnTo>
                    <a:lnTo>
                      <a:pt x="2473" y="747"/>
                    </a:lnTo>
                    <a:lnTo>
                      <a:pt x="2444" y="758"/>
                    </a:lnTo>
                    <a:lnTo>
                      <a:pt x="2413" y="768"/>
                    </a:lnTo>
                    <a:lnTo>
                      <a:pt x="2383" y="778"/>
                    </a:lnTo>
                    <a:lnTo>
                      <a:pt x="2351" y="788"/>
                    </a:lnTo>
                    <a:lnTo>
                      <a:pt x="2319" y="799"/>
                    </a:lnTo>
                    <a:lnTo>
                      <a:pt x="2287" y="809"/>
                    </a:lnTo>
                    <a:lnTo>
                      <a:pt x="2260" y="818"/>
                    </a:lnTo>
                    <a:lnTo>
                      <a:pt x="2233" y="824"/>
                    </a:lnTo>
                    <a:lnTo>
                      <a:pt x="2211" y="833"/>
                    </a:lnTo>
                    <a:lnTo>
                      <a:pt x="2189" y="839"/>
                    </a:lnTo>
                    <a:lnTo>
                      <a:pt x="2170" y="845"/>
                    </a:lnTo>
                    <a:lnTo>
                      <a:pt x="2152" y="851"/>
                    </a:lnTo>
                    <a:lnTo>
                      <a:pt x="2135" y="856"/>
                    </a:lnTo>
                    <a:lnTo>
                      <a:pt x="2117" y="861"/>
                    </a:lnTo>
                    <a:lnTo>
                      <a:pt x="2102" y="865"/>
                    </a:lnTo>
                    <a:lnTo>
                      <a:pt x="2083" y="867"/>
                    </a:lnTo>
                    <a:lnTo>
                      <a:pt x="2066" y="871"/>
                    </a:lnTo>
                    <a:lnTo>
                      <a:pt x="2045" y="872"/>
                    </a:lnTo>
                    <a:lnTo>
                      <a:pt x="2024" y="874"/>
                    </a:lnTo>
                    <a:lnTo>
                      <a:pt x="2001" y="874"/>
                    </a:lnTo>
                    <a:lnTo>
                      <a:pt x="1977" y="874"/>
                    </a:lnTo>
                    <a:lnTo>
                      <a:pt x="1946" y="874"/>
                    </a:lnTo>
                    <a:lnTo>
                      <a:pt x="1910" y="872"/>
                    </a:lnTo>
                    <a:lnTo>
                      <a:pt x="1869" y="867"/>
                    </a:lnTo>
                    <a:lnTo>
                      <a:pt x="1826" y="862"/>
                    </a:lnTo>
                    <a:lnTo>
                      <a:pt x="1778" y="855"/>
                    </a:lnTo>
                    <a:lnTo>
                      <a:pt x="1729" y="848"/>
                    </a:lnTo>
                    <a:lnTo>
                      <a:pt x="1678" y="841"/>
                    </a:lnTo>
                    <a:lnTo>
                      <a:pt x="1630" y="834"/>
                    </a:lnTo>
                    <a:lnTo>
                      <a:pt x="1579" y="824"/>
                    </a:lnTo>
                    <a:lnTo>
                      <a:pt x="1532" y="818"/>
                    </a:lnTo>
                    <a:lnTo>
                      <a:pt x="1488" y="810"/>
                    </a:lnTo>
                    <a:lnTo>
                      <a:pt x="1450" y="804"/>
                    </a:lnTo>
                    <a:lnTo>
                      <a:pt x="1415" y="799"/>
                    </a:lnTo>
                    <a:lnTo>
                      <a:pt x="1385" y="794"/>
                    </a:lnTo>
                    <a:lnTo>
                      <a:pt x="1363" y="791"/>
                    </a:lnTo>
                    <a:lnTo>
                      <a:pt x="1350" y="791"/>
                    </a:lnTo>
                    <a:lnTo>
                      <a:pt x="1339" y="791"/>
                    </a:lnTo>
                    <a:lnTo>
                      <a:pt x="1329" y="791"/>
                    </a:lnTo>
                    <a:lnTo>
                      <a:pt x="1318" y="791"/>
                    </a:lnTo>
                    <a:lnTo>
                      <a:pt x="1307" y="791"/>
                    </a:lnTo>
                    <a:lnTo>
                      <a:pt x="1293" y="791"/>
                    </a:lnTo>
                    <a:lnTo>
                      <a:pt x="1279" y="791"/>
                    </a:lnTo>
                    <a:lnTo>
                      <a:pt x="1264" y="791"/>
                    </a:lnTo>
                    <a:lnTo>
                      <a:pt x="1247" y="791"/>
                    </a:lnTo>
                    <a:lnTo>
                      <a:pt x="1226" y="790"/>
                    </a:lnTo>
                    <a:lnTo>
                      <a:pt x="1205" y="790"/>
                    </a:lnTo>
                    <a:lnTo>
                      <a:pt x="1181" y="790"/>
                    </a:lnTo>
                    <a:lnTo>
                      <a:pt x="1154" y="790"/>
                    </a:lnTo>
                    <a:lnTo>
                      <a:pt x="1124" y="789"/>
                    </a:lnTo>
                    <a:lnTo>
                      <a:pt x="1091" y="788"/>
                    </a:lnTo>
                    <a:lnTo>
                      <a:pt x="1055" y="788"/>
                    </a:lnTo>
                    <a:lnTo>
                      <a:pt x="1016" y="787"/>
                    </a:lnTo>
                    <a:lnTo>
                      <a:pt x="973" y="783"/>
                    </a:lnTo>
                    <a:lnTo>
                      <a:pt x="934" y="783"/>
                    </a:lnTo>
                    <a:lnTo>
                      <a:pt x="895" y="783"/>
                    </a:lnTo>
                    <a:lnTo>
                      <a:pt x="860" y="783"/>
                    </a:lnTo>
                    <a:lnTo>
                      <a:pt x="826" y="782"/>
                    </a:lnTo>
                    <a:lnTo>
                      <a:pt x="794" y="781"/>
                    </a:lnTo>
                    <a:lnTo>
                      <a:pt x="763" y="780"/>
                    </a:lnTo>
                    <a:lnTo>
                      <a:pt x="733" y="780"/>
                    </a:lnTo>
                    <a:lnTo>
                      <a:pt x="705" y="775"/>
                    </a:lnTo>
                    <a:lnTo>
                      <a:pt x="678" y="773"/>
                    </a:lnTo>
                    <a:lnTo>
                      <a:pt x="652" y="767"/>
                    </a:lnTo>
                    <a:lnTo>
                      <a:pt x="629" y="761"/>
                    </a:lnTo>
                    <a:lnTo>
                      <a:pt x="607" y="752"/>
                    </a:lnTo>
                    <a:lnTo>
                      <a:pt x="587" y="741"/>
                    </a:lnTo>
                    <a:lnTo>
                      <a:pt x="568" y="729"/>
                    </a:lnTo>
                    <a:lnTo>
                      <a:pt x="551" y="715"/>
                    </a:lnTo>
                    <a:lnTo>
                      <a:pt x="533" y="697"/>
                    </a:lnTo>
                    <a:lnTo>
                      <a:pt x="515" y="684"/>
                    </a:lnTo>
                    <a:lnTo>
                      <a:pt x="497" y="672"/>
                    </a:lnTo>
                    <a:lnTo>
                      <a:pt x="480" y="663"/>
                    </a:lnTo>
                    <a:lnTo>
                      <a:pt x="461" y="654"/>
                    </a:lnTo>
                    <a:lnTo>
                      <a:pt x="443" y="647"/>
                    </a:lnTo>
                    <a:lnTo>
                      <a:pt x="422" y="641"/>
                    </a:lnTo>
                    <a:lnTo>
                      <a:pt x="404" y="636"/>
                    </a:lnTo>
                    <a:lnTo>
                      <a:pt x="383" y="631"/>
                    </a:lnTo>
                    <a:lnTo>
                      <a:pt x="361" y="626"/>
                    </a:lnTo>
                    <a:lnTo>
                      <a:pt x="339" y="622"/>
                    </a:lnTo>
                    <a:lnTo>
                      <a:pt x="317" y="617"/>
                    </a:lnTo>
                    <a:lnTo>
                      <a:pt x="293" y="612"/>
                    </a:lnTo>
                    <a:lnTo>
                      <a:pt x="269" y="605"/>
                    </a:lnTo>
                    <a:lnTo>
                      <a:pt x="243" y="597"/>
                    </a:lnTo>
                    <a:lnTo>
                      <a:pt x="218" y="590"/>
                    </a:lnTo>
                    <a:lnTo>
                      <a:pt x="191" y="578"/>
                    </a:lnTo>
                    <a:lnTo>
                      <a:pt x="167" y="565"/>
                    </a:lnTo>
                    <a:lnTo>
                      <a:pt x="144" y="550"/>
                    </a:lnTo>
                    <a:lnTo>
                      <a:pt x="124" y="534"/>
                    </a:lnTo>
                    <a:lnTo>
                      <a:pt x="103" y="517"/>
                    </a:lnTo>
                    <a:lnTo>
                      <a:pt x="85" y="498"/>
                    </a:lnTo>
                    <a:lnTo>
                      <a:pt x="69" y="479"/>
                    </a:lnTo>
                    <a:lnTo>
                      <a:pt x="55" y="460"/>
                    </a:lnTo>
                    <a:lnTo>
                      <a:pt x="42" y="441"/>
                    </a:lnTo>
                    <a:lnTo>
                      <a:pt x="31" y="420"/>
                    </a:lnTo>
                    <a:lnTo>
                      <a:pt x="21" y="398"/>
                    </a:lnTo>
                    <a:lnTo>
                      <a:pt x="12" y="380"/>
                    </a:lnTo>
                    <a:lnTo>
                      <a:pt x="6" y="359"/>
                    </a:lnTo>
                    <a:lnTo>
                      <a:pt x="0" y="341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0" y="289"/>
                    </a:lnTo>
                    <a:lnTo>
                      <a:pt x="0" y="268"/>
                    </a:lnTo>
                    <a:lnTo>
                      <a:pt x="0" y="246"/>
                    </a:lnTo>
                    <a:lnTo>
                      <a:pt x="2" y="223"/>
                    </a:lnTo>
                    <a:lnTo>
                      <a:pt x="6" y="196"/>
                    </a:lnTo>
                    <a:lnTo>
                      <a:pt x="10" y="172"/>
                    </a:lnTo>
                    <a:lnTo>
                      <a:pt x="14" y="145"/>
                    </a:lnTo>
                    <a:lnTo>
                      <a:pt x="20" y="121"/>
                    </a:lnTo>
                    <a:lnTo>
                      <a:pt x="23" y="96"/>
                    </a:lnTo>
                    <a:lnTo>
                      <a:pt x="29" y="73"/>
                    </a:lnTo>
                    <a:lnTo>
                      <a:pt x="33" y="54"/>
                    </a:lnTo>
                    <a:lnTo>
                      <a:pt x="38" y="36"/>
                    </a:lnTo>
                    <a:lnTo>
                      <a:pt x="41" y="21"/>
                    </a:lnTo>
                    <a:lnTo>
                      <a:pt x="44" y="10"/>
                    </a:lnTo>
                    <a:lnTo>
                      <a:pt x="45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" name="Freeform 12"/>
              <p:cNvSpPr>
                <a:spLocks/>
              </p:cNvSpPr>
              <p:nvPr/>
            </p:nvSpPr>
            <p:spPr bwMode="auto">
              <a:xfrm>
                <a:off x="253" y="2857"/>
                <a:ext cx="946" cy="819"/>
              </a:xfrm>
              <a:custGeom>
                <a:avLst/>
                <a:gdLst>
                  <a:gd name="T0" fmla="*/ 2 w 1891"/>
                  <a:gd name="T1" fmla="*/ 0 h 1639"/>
                  <a:gd name="T2" fmla="*/ 3 w 1891"/>
                  <a:gd name="T3" fmla="*/ 0 h 1639"/>
                  <a:gd name="T4" fmla="*/ 4 w 1891"/>
                  <a:gd name="T5" fmla="*/ 0 h 1639"/>
                  <a:gd name="T6" fmla="*/ 3 w 1891"/>
                  <a:gd name="T7" fmla="*/ 0 h 1639"/>
                  <a:gd name="T8" fmla="*/ 1 w 1891"/>
                  <a:gd name="T9" fmla="*/ 1 h 1639"/>
                  <a:gd name="T10" fmla="*/ 1 w 1891"/>
                  <a:gd name="T11" fmla="*/ 1 h 1639"/>
                  <a:gd name="T12" fmla="*/ 2 w 1891"/>
                  <a:gd name="T13" fmla="*/ 2 h 1639"/>
                  <a:gd name="T14" fmla="*/ 3 w 1891"/>
                  <a:gd name="T15" fmla="*/ 2 h 1639"/>
                  <a:gd name="T16" fmla="*/ 5 w 1891"/>
                  <a:gd name="T17" fmla="*/ 2 h 1639"/>
                  <a:gd name="T18" fmla="*/ 6 w 1891"/>
                  <a:gd name="T19" fmla="*/ 2 h 1639"/>
                  <a:gd name="T20" fmla="*/ 6 w 1891"/>
                  <a:gd name="T21" fmla="*/ 3 h 1639"/>
                  <a:gd name="T22" fmla="*/ 2 w 1891"/>
                  <a:gd name="T23" fmla="*/ 4 h 1639"/>
                  <a:gd name="T24" fmla="*/ 2 w 1891"/>
                  <a:gd name="T25" fmla="*/ 4 h 1639"/>
                  <a:gd name="T26" fmla="*/ 5 w 1891"/>
                  <a:gd name="T27" fmla="*/ 4 h 1639"/>
                  <a:gd name="T28" fmla="*/ 8 w 1891"/>
                  <a:gd name="T29" fmla="*/ 4 h 1639"/>
                  <a:gd name="T30" fmla="*/ 7 w 1891"/>
                  <a:gd name="T31" fmla="*/ 4 h 1639"/>
                  <a:gd name="T32" fmla="*/ 6 w 1891"/>
                  <a:gd name="T33" fmla="*/ 6 h 1639"/>
                  <a:gd name="T34" fmla="*/ 1 w 1891"/>
                  <a:gd name="T35" fmla="*/ 4 h 1639"/>
                  <a:gd name="T36" fmla="*/ 1 w 1891"/>
                  <a:gd name="T37" fmla="*/ 4 h 1639"/>
                  <a:gd name="T38" fmla="*/ 2 w 1891"/>
                  <a:gd name="T39" fmla="*/ 3 h 1639"/>
                  <a:gd name="T40" fmla="*/ 5 w 1891"/>
                  <a:gd name="T41" fmla="*/ 3 h 1639"/>
                  <a:gd name="T42" fmla="*/ 5 w 1891"/>
                  <a:gd name="T43" fmla="*/ 3 h 1639"/>
                  <a:gd name="T44" fmla="*/ 4 w 1891"/>
                  <a:gd name="T45" fmla="*/ 2 h 1639"/>
                  <a:gd name="T46" fmla="*/ 1 w 1891"/>
                  <a:gd name="T47" fmla="*/ 2 h 1639"/>
                  <a:gd name="T48" fmla="*/ 0 w 1891"/>
                  <a:gd name="T49" fmla="*/ 2 h 1639"/>
                  <a:gd name="T50" fmla="*/ 1 w 1891"/>
                  <a:gd name="T51" fmla="*/ 1 h 1639"/>
                  <a:gd name="T52" fmla="*/ 2 w 1891"/>
                  <a:gd name="T53" fmla="*/ 1 h 1639"/>
                  <a:gd name="T54" fmla="*/ 3 w 1891"/>
                  <a:gd name="T55" fmla="*/ 0 h 1639"/>
                  <a:gd name="T56" fmla="*/ 3 w 1891"/>
                  <a:gd name="T57" fmla="*/ 0 h 1639"/>
                  <a:gd name="T58" fmla="*/ 3 w 1891"/>
                  <a:gd name="T59" fmla="*/ 0 h 1639"/>
                  <a:gd name="T60" fmla="*/ 2 w 1891"/>
                  <a:gd name="T61" fmla="*/ 0 h 1639"/>
                  <a:gd name="T62" fmla="*/ 1 w 1891"/>
                  <a:gd name="T63" fmla="*/ 0 h 1639"/>
                  <a:gd name="T64" fmla="*/ 1 w 1891"/>
                  <a:gd name="T65" fmla="*/ 0 h 16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91"/>
                  <a:gd name="T100" fmla="*/ 0 h 1639"/>
                  <a:gd name="T101" fmla="*/ 1891 w 1891"/>
                  <a:gd name="T102" fmla="*/ 1639 h 16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91" h="1639">
                    <a:moveTo>
                      <a:pt x="151" y="0"/>
                    </a:moveTo>
                    <a:lnTo>
                      <a:pt x="303" y="0"/>
                    </a:lnTo>
                    <a:lnTo>
                      <a:pt x="551" y="0"/>
                    </a:lnTo>
                    <a:lnTo>
                      <a:pt x="739" y="6"/>
                    </a:lnTo>
                    <a:lnTo>
                      <a:pt x="831" y="52"/>
                    </a:lnTo>
                    <a:lnTo>
                      <a:pt x="840" y="131"/>
                    </a:lnTo>
                    <a:lnTo>
                      <a:pt x="812" y="187"/>
                    </a:lnTo>
                    <a:lnTo>
                      <a:pt x="749" y="249"/>
                    </a:lnTo>
                    <a:lnTo>
                      <a:pt x="469" y="353"/>
                    </a:lnTo>
                    <a:lnTo>
                      <a:pt x="218" y="422"/>
                    </a:lnTo>
                    <a:lnTo>
                      <a:pt x="174" y="453"/>
                    </a:lnTo>
                    <a:lnTo>
                      <a:pt x="174" y="498"/>
                    </a:lnTo>
                    <a:lnTo>
                      <a:pt x="203" y="541"/>
                    </a:lnTo>
                    <a:lnTo>
                      <a:pt x="279" y="568"/>
                    </a:lnTo>
                    <a:lnTo>
                      <a:pt x="410" y="578"/>
                    </a:lnTo>
                    <a:lnTo>
                      <a:pt x="671" y="603"/>
                    </a:lnTo>
                    <a:lnTo>
                      <a:pt x="967" y="623"/>
                    </a:lnTo>
                    <a:lnTo>
                      <a:pt x="1147" y="656"/>
                    </a:lnTo>
                    <a:lnTo>
                      <a:pt x="1292" y="696"/>
                    </a:lnTo>
                    <a:lnTo>
                      <a:pt x="1343" y="763"/>
                    </a:lnTo>
                    <a:lnTo>
                      <a:pt x="1345" y="853"/>
                    </a:lnTo>
                    <a:lnTo>
                      <a:pt x="1282" y="918"/>
                    </a:lnTo>
                    <a:lnTo>
                      <a:pt x="285" y="1126"/>
                    </a:lnTo>
                    <a:lnTo>
                      <a:pt x="257" y="1141"/>
                    </a:lnTo>
                    <a:lnTo>
                      <a:pt x="261" y="1163"/>
                    </a:lnTo>
                    <a:lnTo>
                      <a:pt x="310" y="1186"/>
                    </a:lnTo>
                    <a:lnTo>
                      <a:pt x="1020" y="1180"/>
                    </a:lnTo>
                    <a:lnTo>
                      <a:pt x="1248" y="1134"/>
                    </a:lnTo>
                    <a:lnTo>
                      <a:pt x="1891" y="1000"/>
                    </a:lnTo>
                    <a:lnTo>
                      <a:pt x="1855" y="1066"/>
                    </a:lnTo>
                    <a:lnTo>
                      <a:pt x="1697" y="1116"/>
                    </a:lnTo>
                    <a:lnTo>
                      <a:pt x="1593" y="1203"/>
                    </a:lnTo>
                    <a:lnTo>
                      <a:pt x="1525" y="1317"/>
                    </a:lnTo>
                    <a:lnTo>
                      <a:pt x="1503" y="1639"/>
                    </a:lnTo>
                    <a:lnTo>
                      <a:pt x="206" y="1330"/>
                    </a:lnTo>
                    <a:lnTo>
                      <a:pt x="45" y="1170"/>
                    </a:lnTo>
                    <a:lnTo>
                      <a:pt x="60" y="1097"/>
                    </a:lnTo>
                    <a:lnTo>
                      <a:pt x="134" y="1031"/>
                    </a:lnTo>
                    <a:lnTo>
                      <a:pt x="191" y="997"/>
                    </a:lnTo>
                    <a:lnTo>
                      <a:pt x="419" y="953"/>
                    </a:lnTo>
                    <a:lnTo>
                      <a:pt x="850" y="878"/>
                    </a:lnTo>
                    <a:lnTo>
                      <a:pt x="1028" y="847"/>
                    </a:lnTo>
                    <a:lnTo>
                      <a:pt x="1075" y="811"/>
                    </a:lnTo>
                    <a:lnTo>
                      <a:pt x="1071" y="785"/>
                    </a:lnTo>
                    <a:lnTo>
                      <a:pt x="989" y="738"/>
                    </a:lnTo>
                    <a:lnTo>
                      <a:pt x="780" y="708"/>
                    </a:lnTo>
                    <a:lnTo>
                      <a:pt x="400" y="670"/>
                    </a:lnTo>
                    <a:lnTo>
                      <a:pt x="211" y="658"/>
                    </a:lnTo>
                    <a:lnTo>
                      <a:pt x="43" y="603"/>
                    </a:lnTo>
                    <a:lnTo>
                      <a:pt x="0" y="531"/>
                    </a:lnTo>
                    <a:lnTo>
                      <a:pt x="6" y="469"/>
                    </a:lnTo>
                    <a:lnTo>
                      <a:pt x="55" y="394"/>
                    </a:lnTo>
                    <a:lnTo>
                      <a:pt x="155" y="333"/>
                    </a:lnTo>
                    <a:lnTo>
                      <a:pt x="309" y="300"/>
                    </a:lnTo>
                    <a:lnTo>
                      <a:pt x="582" y="242"/>
                    </a:lnTo>
                    <a:lnTo>
                      <a:pt x="730" y="185"/>
                    </a:lnTo>
                    <a:lnTo>
                      <a:pt x="768" y="141"/>
                    </a:lnTo>
                    <a:lnTo>
                      <a:pt x="764" y="107"/>
                    </a:lnTo>
                    <a:lnTo>
                      <a:pt x="735" y="68"/>
                    </a:lnTo>
                    <a:lnTo>
                      <a:pt x="674" y="47"/>
                    </a:lnTo>
                    <a:lnTo>
                      <a:pt x="528" y="41"/>
                    </a:lnTo>
                    <a:lnTo>
                      <a:pt x="352" y="37"/>
                    </a:lnTo>
                    <a:lnTo>
                      <a:pt x="196" y="33"/>
                    </a:lnTo>
                    <a:lnTo>
                      <a:pt x="125" y="3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" name="Freeform 13"/>
              <p:cNvSpPr>
                <a:spLocks/>
              </p:cNvSpPr>
              <p:nvPr/>
            </p:nvSpPr>
            <p:spPr bwMode="auto">
              <a:xfrm>
                <a:off x="268" y="3383"/>
                <a:ext cx="1170" cy="387"/>
              </a:xfrm>
              <a:custGeom>
                <a:avLst/>
                <a:gdLst>
                  <a:gd name="T0" fmla="*/ 0 w 2342"/>
                  <a:gd name="T1" fmla="*/ 0 h 775"/>
                  <a:gd name="T2" fmla="*/ 0 w 2342"/>
                  <a:gd name="T3" fmla="*/ 0 h 775"/>
                  <a:gd name="T4" fmla="*/ 0 w 2342"/>
                  <a:gd name="T5" fmla="*/ 0 h 775"/>
                  <a:gd name="T6" fmla="*/ 1 w 2342"/>
                  <a:gd name="T7" fmla="*/ 1 h 775"/>
                  <a:gd name="T8" fmla="*/ 1 w 2342"/>
                  <a:gd name="T9" fmla="*/ 1 h 775"/>
                  <a:gd name="T10" fmla="*/ 1 w 2342"/>
                  <a:gd name="T11" fmla="*/ 1 h 775"/>
                  <a:gd name="T12" fmla="*/ 1 w 2342"/>
                  <a:gd name="T13" fmla="*/ 0 h 775"/>
                  <a:gd name="T14" fmla="*/ 1 w 2342"/>
                  <a:gd name="T15" fmla="*/ 0 h 775"/>
                  <a:gd name="T16" fmla="*/ 2 w 2342"/>
                  <a:gd name="T17" fmla="*/ 1 h 775"/>
                  <a:gd name="T18" fmla="*/ 2 w 2342"/>
                  <a:gd name="T19" fmla="*/ 1 h 775"/>
                  <a:gd name="T20" fmla="*/ 1 w 2342"/>
                  <a:gd name="T21" fmla="*/ 0 h 775"/>
                  <a:gd name="T22" fmla="*/ 2 w 2342"/>
                  <a:gd name="T23" fmla="*/ 1 h 775"/>
                  <a:gd name="T24" fmla="*/ 2 w 2342"/>
                  <a:gd name="T25" fmla="*/ 1 h 775"/>
                  <a:gd name="T26" fmla="*/ 2 w 2342"/>
                  <a:gd name="T27" fmla="*/ 1 h 775"/>
                  <a:gd name="T28" fmla="*/ 2 w 2342"/>
                  <a:gd name="T29" fmla="*/ 1 h 775"/>
                  <a:gd name="T30" fmla="*/ 2 w 2342"/>
                  <a:gd name="T31" fmla="*/ 1 h 775"/>
                  <a:gd name="T32" fmla="*/ 3 w 2342"/>
                  <a:gd name="T33" fmla="*/ 1 h 775"/>
                  <a:gd name="T34" fmla="*/ 3 w 2342"/>
                  <a:gd name="T35" fmla="*/ 1 h 775"/>
                  <a:gd name="T36" fmla="*/ 2 w 2342"/>
                  <a:gd name="T37" fmla="*/ 1 h 775"/>
                  <a:gd name="T38" fmla="*/ 2 w 2342"/>
                  <a:gd name="T39" fmla="*/ 1 h 775"/>
                  <a:gd name="T40" fmla="*/ 3 w 2342"/>
                  <a:gd name="T41" fmla="*/ 1 h 775"/>
                  <a:gd name="T42" fmla="*/ 3 w 2342"/>
                  <a:gd name="T43" fmla="*/ 1 h 775"/>
                  <a:gd name="T44" fmla="*/ 3 w 2342"/>
                  <a:gd name="T45" fmla="*/ 1 h 775"/>
                  <a:gd name="T46" fmla="*/ 3 w 2342"/>
                  <a:gd name="T47" fmla="*/ 1 h 775"/>
                  <a:gd name="T48" fmla="*/ 3 w 2342"/>
                  <a:gd name="T49" fmla="*/ 1 h 775"/>
                  <a:gd name="T50" fmla="*/ 4 w 2342"/>
                  <a:gd name="T51" fmla="*/ 1 h 775"/>
                  <a:gd name="T52" fmla="*/ 4 w 2342"/>
                  <a:gd name="T53" fmla="*/ 1 h 775"/>
                  <a:gd name="T54" fmla="*/ 3 w 2342"/>
                  <a:gd name="T55" fmla="*/ 1 h 775"/>
                  <a:gd name="T56" fmla="*/ 4 w 2342"/>
                  <a:gd name="T57" fmla="*/ 1 h 775"/>
                  <a:gd name="T58" fmla="*/ 4 w 2342"/>
                  <a:gd name="T59" fmla="*/ 1 h 775"/>
                  <a:gd name="T60" fmla="*/ 5 w 2342"/>
                  <a:gd name="T61" fmla="*/ 1 h 775"/>
                  <a:gd name="T62" fmla="*/ 5 w 2342"/>
                  <a:gd name="T63" fmla="*/ 1 h 775"/>
                  <a:gd name="T64" fmla="*/ 4 w 2342"/>
                  <a:gd name="T65" fmla="*/ 1 h 775"/>
                  <a:gd name="T66" fmla="*/ 5 w 2342"/>
                  <a:gd name="T67" fmla="*/ 1 h 775"/>
                  <a:gd name="T68" fmla="*/ 5 w 2342"/>
                  <a:gd name="T69" fmla="*/ 1 h 775"/>
                  <a:gd name="T70" fmla="*/ 5 w 2342"/>
                  <a:gd name="T71" fmla="*/ 1 h 775"/>
                  <a:gd name="T72" fmla="*/ 6 w 2342"/>
                  <a:gd name="T73" fmla="*/ 0 h 775"/>
                  <a:gd name="T74" fmla="*/ 6 w 2342"/>
                  <a:gd name="T75" fmla="*/ 0 h 775"/>
                  <a:gd name="T76" fmla="*/ 6 w 2342"/>
                  <a:gd name="T77" fmla="*/ 0 h 775"/>
                  <a:gd name="T78" fmla="*/ 6 w 2342"/>
                  <a:gd name="T79" fmla="*/ 2 h 775"/>
                  <a:gd name="T80" fmla="*/ 6 w 2342"/>
                  <a:gd name="T81" fmla="*/ 2 h 775"/>
                  <a:gd name="T82" fmla="*/ 6 w 2342"/>
                  <a:gd name="T83" fmla="*/ 2 h 775"/>
                  <a:gd name="T84" fmla="*/ 7 w 2342"/>
                  <a:gd name="T85" fmla="*/ 2 h 775"/>
                  <a:gd name="T86" fmla="*/ 8 w 2342"/>
                  <a:gd name="T87" fmla="*/ 2 h 775"/>
                  <a:gd name="T88" fmla="*/ 8 w 2342"/>
                  <a:gd name="T89" fmla="*/ 2 h 775"/>
                  <a:gd name="T90" fmla="*/ 8 w 2342"/>
                  <a:gd name="T91" fmla="*/ 1 h 775"/>
                  <a:gd name="T92" fmla="*/ 9 w 2342"/>
                  <a:gd name="T93" fmla="*/ 1 h 775"/>
                  <a:gd name="T94" fmla="*/ 9 w 2342"/>
                  <a:gd name="T95" fmla="*/ 1 h 775"/>
                  <a:gd name="T96" fmla="*/ 9 w 2342"/>
                  <a:gd name="T97" fmla="*/ 1 h 775"/>
                  <a:gd name="T98" fmla="*/ 8 w 2342"/>
                  <a:gd name="T99" fmla="*/ 2 h 775"/>
                  <a:gd name="T100" fmla="*/ 8 w 2342"/>
                  <a:gd name="T101" fmla="*/ 2 h 775"/>
                  <a:gd name="T102" fmla="*/ 0 w 2342"/>
                  <a:gd name="T103" fmla="*/ 1 h 775"/>
                  <a:gd name="T104" fmla="*/ 0 w 2342"/>
                  <a:gd name="T105" fmla="*/ 1 h 775"/>
                  <a:gd name="T106" fmla="*/ 0 w 2342"/>
                  <a:gd name="T107" fmla="*/ 0 h 775"/>
                  <a:gd name="T108" fmla="*/ 0 w 2342"/>
                  <a:gd name="T109" fmla="*/ 0 h 775"/>
                  <a:gd name="T110" fmla="*/ 0 w 2342"/>
                  <a:gd name="T111" fmla="*/ 0 h 77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342"/>
                  <a:gd name="T169" fmla="*/ 0 h 775"/>
                  <a:gd name="T170" fmla="*/ 2342 w 2342"/>
                  <a:gd name="T171" fmla="*/ 775 h 77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342" h="775">
                    <a:moveTo>
                      <a:pt x="80" y="0"/>
                    </a:moveTo>
                    <a:lnTo>
                      <a:pt x="78" y="0"/>
                    </a:lnTo>
                    <a:lnTo>
                      <a:pt x="76" y="2"/>
                    </a:lnTo>
                    <a:lnTo>
                      <a:pt x="72" y="6"/>
                    </a:lnTo>
                    <a:lnTo>
                      <a:pt x="68" y="14"/>
                    </a:lnTo>
                    <a:lnTo>
                      <a:pt x="62" y="19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49" y="49"/>
                    </a:lnTo>
                    <a:lnTo>
                      <a:pt x="44" y="60"/>
                    </a:lnTo>
                    <a:lnTo>
                      <a:pt x="42" y="72"/>
                    </a:lnTo>
                    <a:lnTo>
                      <a:pt x="41" y="86"/>
                    </a:lnTo>
                    <a:lnTo>
                      <a:pt x="44" y="100"/>
                    </a:lnTo>
                    <a:lnTo>
                      <a:pt x="47" y="113"/>
                    </a:lnTo>
                    <a:lnTo>
                      <a:pt x="54" y="128"/>
                    </a:lnTo>
                    <a:lnTo>
                      <a:pt x="63" y="141"/>
                    </a:lnTo>
                    <a:lnTo>
                      <a:pt x="77" y="154"/>
                    </a:lnTo>
                    <a:lnTo>
                      <a:pt x="92" y="166"/>
                    </a:lnTo>
                    <a:lnTo>
                      <a:pt x="111" y="181"/>
                    </a:lnTo>
                    <a:lnTo>
                      <a:pt x="131" y="193"/>
                    </a:lnTo>
                    <a:lnTo>
                      <a:pt x="153" y="207"/>
                    </a:lnTo>
                    <a:lnTo>
                      <a:pt x="174" y="220"/>
                    </a:lnTo>
                    <a:lnTo>
                      <a:pt x="198" y="233"/>
                    </a:lnTo>
                    <a:lnTo>
                      <a:pt x="220" y="244"/>
                    </a:lnTo>
                    <a:lnTo>
                      <a:pt x="244" y="256"/>
                    </a:lnTo>
                    <a:lnTo>
                      <a:pt x="264" y="265"/>
                    </a:lnTo>
                    <a:lnTo>
                      <a:pt x="283" y="274"/>
                    </a:lnTo>
                    <a:lnTo>
                      <a:pt x="302" y="281"/>
                    </a:lnTo>
                    <a:lnTo>
                      <a:pt x="318" y="290"/>
                    </a:lnTo>
                    <a:lnTo>
                      <a:pt x="331" y="295"/>
                    </a:lnTo>
                    <a:lnTo>
                      <a:pt x="341" y="299"/>
                    </a:lnTo>
                    <a:lnTo>
                      <a:pt x="348" y="301"/>
                    </a:lnTo>
                    <a:lnTo>
                      <a:pt x="351" y="302"/>
                    </a:lnTo>
                    <a:lnTo>
                      <a:pt x="304" y="229"/>
                    </a:lnTo>
                    <a:lnTo>
                      <a:pt x="443" y="315"/>
                    </a:lnTo>
                    <a:lnTo>
                      <a:pt x="442" y="311"/>
                    </a:lnTo>
                    <a:lnTo>
                      <a:pt x="439" y="305"/>
                    </a:lnTo>
                    <a:lnTo>
                      <a:pt x="437" y="300"/>
                    </a:lnTo>
                    <a:lnTo>
                      <a:pt x="435" y="296"/>
                    </a:lnTo>
                    <a:lnTo>
                      <a:pt x="432" y="290"/>
                    </a:lnTo>
                    <a:lnTo>
                      <a:pt x="430" y="285"/>
                    </a:lnTo>
                    <a:lnTo>
                      <a:pt x="425" y="278"/>
                    </a:lnTo>
                    <a:lnTo>
                      <a:pt x="421" y="270"/>
                    </a:lnTo>
                    <a:lnTo>
                      <a:pt x="415" y="264"/>
                    </a:lnTo>
                    <a:lnTo>
                      <a:pt x="409" y="257"/>
                    </a:lnTo>
                    <a:lnTo>
                      <a:pt x="402" y="250"/>
                    </a:lnTo>
                    <a:lnTo>
                      <a:pt x="395" y="244"/>
                    </a:lnTo>
                    <a:lnTo>
                      <a:pt x="386" y="237"/>
                    </a:lnTo>
                    <a:lnTo>
                      <a:pt x="379" y="232"/>
                    </a:lnTo>
                    <a:lnTo>
                      <a:pt x="383" y="232"/>
                    </a:lnTo>
                    <a:lnTo>
                      <a:pt x="387" y="233"/>
                    </a:lnTo>
                    <a:lnTo>
                      <a:pt x="396" y="235"/>
                    </a:lnTo>
                    <a:lnTo>
                      <a:pt x="404" y="238"/>
                    </a:lnTo>
                    <a:lnTo>
                      <a:pt x="415" y="243"/>
                    </a:lnTo>
                    <a:lnTo>
                      <a:pt x="427" y="246"/>
                    </a:lnTo>
                    <a:lnTo>
                      <a:pt x="442" y="253"/>
                    </a:lnTo>
                    <a:lnTo>
                      <a:pt x="454" y="257"/>
                    </a:lnTo>
                    <a:lnTo>
                      <a:pt x="469" y="265"/>
                    </a:lnTo>
                    <a:lnTo>
                      <a:pt x="485" y="273"/>
                    </a:lnTo>
                    <a:lnTo>
                      <a:pt x="499" y="281"/>
                    </a:lnTo>
                    <a:lnTo>
                      <a:pt x="513" y="291"/>
                    </a:lnTo>
                    <a:lnTo>
                      <a:pt x="529" y="302"/>
                    </a:lnTo>
                    <a:lnTo>
                      <a:pt x="543" y="315"/>
                    </a:lnTo>
                    <a:lnTo>
                      <a:pt x="558" y="329"/>
                    </a:lnTo>
                    <a:lnTo>
                      <a:pt x="557" y="326"/>
                    </a:lnTo>
                    <a:lnTo>
                      <a:pt x="554" y="317"/>
                    </a:lnTo>
                    <a:lnTo>
                      <a:pt x="551" y="310"/>
                    </a:lnTo>
                    <a:lnTo>
                      <a:pt x="548" y="304"/>
                    </a:lnTo>
                    <a:lnTo>
                      <a:pt x="545" y="297"/>
                    </a:lnTo>
                    <a:lnTo>
                      <a:pt x="542" y="290"/>
                    </a:lnTo>
                    <a:lnTo>
                      <a:pt x="537" y="281"/>
                    </a:lnTo>
                    <a:lnTo>
                      <a:pt x="532" y="275"/>
                    </a:lnTo>
                    <a:lnTo>
                      <a:pt x="526" y="267"/>
                    </a:lnTo>
                    <a:lnTo>
                      <a:pt x="521" y="260"/>
                    </a:lnTo>
                    <a:lnTo>
                      <a:pt x="513" y="255"/>
                    </a:lnTo>
                    <a:lnTo>
                      <a:pt x="507" y="249"/>
                    </a:lnTo>
                    <a:lnTo>
                      <a:pt x="492" y="243"/>
                    </a:lnTo>
                    <a:lnTo>
                      <a:pt x="501" y="244"/>
                    </a:lnTo>
                    <a:lnTo>
                      <a:pt x="511" y="248"/>
                    </a:lnTo>
                    <a:lnTo>
                      <a:pt x="523" y="254"/>
                    </a:lnTo>
                    <a:lnTo>
                      <a:pt x="533" y="260"/>
                    </a:lnTo>
                    <a:lnTo>
                      <a:pt x="547" y="267"/>
                    </a:lnTo>
                    <a:lnTo>
                      <a:pt x="562" y="276"/>
                    </a:lnTo>
                    <a:lnTo>
                      <a:pt x="576" y="283"/>
                    </a:lnTo>
                    <a:lnTo>
                      <a:pt x="592" y="292"/>
                    </a:lnTo>
                    <a:lnTo>
                      <a:pt x="607" y="302"/>
                    </a:lnTo>
                    <a:lnTo>
                      <a:pt x="624" y="315"/>
                    </a:lnTo>
                    <a:lnTo>
                      <a:pt x="637" y="326"/>
                    </a:lnTo>
                    <a:lnTo>
                      <a:pt x="653" y="339"/>
                    </a:lnTo>
                    <a:lnTo>
                      <a:pt x="667" y="352"/>
                    </a:lnTo>
                    <a:lnTo>
                      <a:pt x="680" y="368"/>
                    </a:lnTo>
                    <a:lnTo>
                      <a:pt x="678" y="363"/>
                    </a:lnTo>
                    <a:lnTo>
                      <a:pt x="675" y="356"/>
                    </a:lnTo>
                    <a:lnTo>
                      <a:pt x="671" y="350"/>
                    </a:lnTo>
                    <a:lnTo>
                      <a:pt x="669" y="343"/>
                    </a:lnTo>
                    <a:lnTo>
                      <a:pt x="665" y="337"/>
                    </a:lnTo>
                    <a:lnTo>
                      <a:pt x="662" y="329"/>
                    </a:lnTo>
                    <a:lnTo>
                      <a:pt x="657" y="320"/>
                    </a:lnTo>
                    <a:lnTo>
                      <a:pt x="652" y="312"/>
                    </a:lnTo>
                    <a:lnTo>
                      <a:pt x="646" y="304"/>
                    </a:lnTo>
                    <a:lnTo>
                      <a:pt x="641" y="296"/>
                    </a:lnTo>
                    <a:lnTo>
                      <a:pt x="633" y="288"/>
                    </a:lnTo>
                    <a:lnTo>
                      <a:pt x="625" y="280"/>
                    </a:lnTo>
                    <a:lnTo>
                      <a:pt x="617" y="275"/>
                    </a:lnTo>
                    <a:lnTo>
                      <a:pt x="611" y="269"/>
                    </a:lnTo>
                    <a:lnTo>
                      <a:pt x="612" y="269"/>
                    </a:lnTo>
                    <a:lnTo>
                      <a:pt x="615" y="271"/>
                    </a:lnTo>
                    <a:lnTo>
                      <a:pt x="623" y="274"/>
                    </a:lnTo>
                    <a:lnTo>
                      <a:pt x="633" y="278"/>
                    </a:lnTo>
                    <a:lnTo>
                      <a:pt x="644" y="281"/>
                    </a:lnTo>
                    <a:lnTo>
                      <a:pt x="657" y="288"/>
                    </a:lnTo>
                    <a:lnTo>
                      <a:pt x="670" y="294"/>
                    </a:lnTo>
                    <a:lnTo>
                      <a:pt x="686" y="302"/>
                    </a:lnTo>
                    <a:lnTo>
                      <a:pt x="701" y="309"/>
                    </a:lnTo>
                    <a:lnTo>
                      <a:pt x="716" y="317"/>
                    </a:lnTo>
                    <a:lnTo>
                      <a:pt x="731" y="326"/>
                    </a:lnTo>
                    <a:lnTo>
                      <a:pt x="747" y="337"/>
                    </a:lnTo>
                    <a:lnTo>
                      <a:pt x="761" y="347"/>
                    </a:lnTo>
                    <a:lnTo>
                      <a:pt x="773" y="358"/>
                    </a:lnTo>
                    <a:lnTo>
                      <a:pt x="784" y="369"/>
                    </a:lnTo>
                    <a:lnTo>
                      <a:pt x="795" y="381"/>
                    </a:lnTo>
                    <a:lnTo>
                      <a:pt x="793" y="377"/>
                    </a:lnTo>
                    <a:lnTo>
                      <a:pt x="790" y="369"/>
                    </a:lnTo>
                    <a:lnTo>
                      <a:pt x="785" y="361"/>
                    </a:lnTo>
                    <a:lnTo>
                      <a:pt x="783" y="356"/>
                    </a:lnTo>
                    <a:lnTo>
                      <a:pt x="779" y="349"/>
                    </a:lnTo>
                    <a:lnTo>
                      <a:pt x="775" y="341"/>
                    </a:lnTo>
                    <a:lnTo>
                      <a:pt x="770" y="332"/>
                    </a:lnTo>
                    <a:lnTo>
                      <a:pt x="764" y="325"/>
                    </a:lnTo>
                    <a:lnTo>
                      <a:pt x="759" y="316"/>
                    </a:lnTo>
                    <a:lnTo>
                      <a:pt x="752" y="309"/>
                    </a:lnTo>
                    <a:lnTo>
                      <a:pt x="746" y="302"/>
                    </a:lnTo>
                    <a:lnTo>
                      <a:pt x="739" y="296"/>
                    </a:lnTo>
                    <a:lnTo>
                      <a:pt x="730" y="290"/>
                    </a:lnTo>
                    <a:lnTo>
                      <a:pt x="723" y="286"/>
                    </a:lnTo>
                    <a:lnTo>
                      <a:pt x="725" y="286"/>
                    </a:lnTo>
                    <a:lnTo>
                      <a:pt x="729" y="288"/>
                    </a:lnTo>
                    <a:lnTo>
                      <a:pt x="737" y="291"/>
                    </a:lnTo>
                    <a:lnTo>
                      <a:pt x="747" y="296"/>
                    </a:lnTo>
                    <a:lnTo>
                      <a:pt x="758" y="301"/>
                    </a:lnTo>
                    <a:lnTo>
                      <a:pt x="772" y="308"/>
                    </a:lnTo>
                    <a:lnTo>
                      <a:pt x="786" y="315"/>
                    </a:lnTo>
                    <a:lnTo>
                      <a:pt x="804" y="325"/>
                    </a:lnTo>
                    <a:lnTo>
                      <a:pt x="819" y="332"/>
                    </a:lnTo>
                    <a:lnTo>
                      <a:pt x="837" y="342"/>
                    </a:lnTo>
                    <a:lnTo>
                      <a:pt x="854" y="352"/>
                    </a:lnTo>
                    <a:lnTo>
                      <a:pt x="870" y="363"/>
                    </a:lnTo>
                    <a:lnTo>
                      <a:pt x="886" y="374"/>
                    </a:lnTo>
                    <a:lnTo>
                      <a:pt x="900" y="386"/>
                    </a:lnTo>
                    <a:lnTo>
                      <a:pt x="914" y="399"/>
                    </a:lnTo>
                    <a:lnTo>
                      <a:pt x="926" y="411"/>
                    </a:lnTo>
                    <a:lnTo>
                      <a:pt x="925" y="409"/>
                    </a:lnTo>
                    <a:lnTo>
                      <a:pt x="922" y="406"/>
                    </a:lnTo>
                    <a:lnTo>
                      <a:pt x="920" y="401"/>
                    </a:lnTo>
                    <a:lnTo>
                      <a:pt x="918" y="396"/>
                    </a:lnTo>
                    <a:lnTo>
                      <a:pt x="912" y="388"/>
                    </a:lnTo>
                    <a:lnTo>
                      <a:pt x="909" y="380"/>
                    </a:lnTo>
                    <a:lnTo>
                      <a:pt x="903" y="371"/>
                    </a:lnTo>
                    <a:lnTo>
                      <a:pt x="898" y="362"/>
                    </a:lnTo>
                    <a:lnTo>
                      <a:pt x="890" y="352"/>
                    </a:lnTo>
                    <a:lnTo>
                      <a:pt x="885" y="342"/>
                    </a:lnTo>
                    <a:lnTo>
                      <a:pt x="877" y="333"/>
                    </a:lnTo>
                    <a:lnTo>
                      <a:pt x="872" y="326"/>
                    </a:lnTo>
                    <a:lnTo>
                      <a:pt x="865" y="316"/>
                    </a:lnTo>
                    <a:lnTo>
                      <a:pt x="858" y="309"/>
                    </a:lnTo>
                    <a:lnTo>
                      <a:pt x="853" y="302"/>
                    </a:lnTo>
                    <a:lnTo>
                      <a:pt x="846" y="299"/>
                    </a:lnTo>
                    <a:lnTo>
                      <a:pt x="848" y="299"/>
                    </a:lnTo>
                    <a:lnTo>
                      <a:pt x="855" y="302"/>
                    </a:lnTo>
                    <a:lnTo>
                      <a:pt x="865" y="308"/>
                    </a:lnTo>
                    <a:lnTo>
                      <a:pt x="880" y="316"/>
                    </a:lnTo>
                    <a:lnTo>
                      <a:pt x="897" y="325"/>
                    </a:lnTo>
                    <a:lnTo>
                      <a:pt x="917" y="336"/>
                    </a:lnTo>
                    <a:lnTo>
                      <a:pt x="937" y="347"/>
                    </a:lnTo>
                    <a:lnTo>
                      <a:pt x="959" y="360"/>
                    </a:lnTo>
                    <a:lnTo>
                      <a:pt x="980" y="372"/>
                    </a:lnTo>
                    <a:lnTo>
                      <a:pt x="1002" y="384"/>
                    </a:lnTo>
                    <a:lnTo>
                      <a:pt x="1022" y="396"/>
                    </a:lnTo>
                    <a:lnTo>
                      <a:pt x="1042" y="411"/>
                    </a:lnTo>
                    <a:lnTo>
                      <a:pt x="1058" y="423"/>
                    </a:lnTo>
                    <a:lnTo>
                      <a:pt x="1074" y="435"/>
                    </a:lnTo>
                    <a:lnTo>
                      <a:pt x="1085" y="446"/>
                    </a:lnTo>
                    <a:lnTo>
                      <a:pt x="1079" y="436"/>
                    </a:lnTo>
                    <a:lnTo>
                      <a:pt x="1072" y="426"/>
                    </a:lnTo>
                    <a:lnTo>
                      <a:pt x="1064" y="416"/>
                    </a:lnTo>
                    <a:lnTo>
                      <a:pt x="1055" y="404"/>
                    </a:lnTo>
                    <a:lnTo>
                      <a:pt x="1047" y="393"/>
                    </a:lnTo>
                    <a:lnTo>
                      <a:pt x="1035" y="380"/>
                    </a:lnTo>
                    <a:lnTo>
                      <a:pt x="1025" y="367"/>
                    </a:lnTo>
                    <a:lnTo>
                      <a:pt x="1014" y="354"/>
                    </a:lnTo>
                    <a:lnTo>
                      <a:pt x="1004" y="344"/>
                    </a:lnTo>
                    <a:lnTo>
                      <a:pt x="993" y="333"/>
                    </a:lnTo>
                    <a:lnTo>
                      <a:pt x="983" y="326"/>
                    </a:lnTo>
                    <a:lnTo>
                      <a:pt x="973" y="318"/>
                    </a:lnTo>
                    <a:lnTo>
                      <a:pt x="964" y="315"/>
                    </a:lnTo>
                    <a:lnTo>
                      <a:pt x="967" y="315"/>
                    </a:lnTo>
                    <a:lnTo>
                      <a:pt x="973" y="318"/>
                    </a:lnTo>
                    <a:lnTo>
                      <a:pt x="984" y="323"/>
                    </a:lnTo>
                    <a:lnTo>
                      <a:pt x="1000" y="330"/>
                    </a:lnTo>
                    <a:lnTo>
                      <a:pt x="1015" y="338"/>
                    </a:lnTo>
                    <a:lnTo>
                      <a:pt x="1035" y="349"/>
                    </a:lnTo>
                    <a:lnTo>
                      <a:pt x="1057" y="360"/>
                    </a:lnTo>
                    <a:lnTo>
                      <a:pt x="1082" y="372"/>
                    </a:lnTo>
                    <a:lnTo>
                      <a:pt x="1104" y="384"/>
                    </a:lnTo>
                    <a:lnTo>
                      <a:pt x="1127" y="398"/>
                    </a:lnTo>
                    <a:lnTo>
                      <a:pt x="1148" y="411"/>
                    </a:lnTo>
                    <a:lnTo>
                      <a:pt x="1170" y="425"/>
                    </a:lnTo>
                    <a:lnTo>
                      <a:pt x="1188" y="438"/>
                    </a:lnTo>
                    <a:lnTo>
                      <a:pt x="1205" y="452"/>
                    </a:lnTo>
                    <a:lnTo>
                      <a:pt x="1219" y="463"/>
                    </a:lnTo>
                    <a:lnTo>
                      <a:pt x="1230" y="475"/>
                    </a:lnTo>
                    <a:lnTo>
                      <a:pt x="1141" y="350"/>
                    </a:lnTo>
                    <a:lnTo>
                      <a:pt x="1371" y="496"/>
                    </a:lnTo>
                    <a:lnTo>
                      <a:pt x="1370" y="494"/>
                    </a:lnTo>
                    <a:lnTo>
                      <a:pt x="1368" y="489"/>
                    </a:lnTo>
                    <a:lnTo>
                      <a:pt x="1365" y="483"/>
                    </a:lnTo>
                    <a:lnTo>
                      <a:pt x="1360" y="475"/>
                    </a:lnTo>
                    <a:lnTo>
                      <a:pt x="1355" y="464"/>
                    </a:lnTo>
                    <a:lnTo>
                      <a:pt x="1348" y="453"/>
                    </a:lnTo>
                    <a:lnTo>
                      <a:pt x="1340" y="441"/>
                    </a:lnTo>
                    <a:lnTo>
                      <a:pt x="1333" y="428"/>
                    </a:lnTo>
                    <a:lnTo>
                      <a:pt x="1324" y="414"/>
                    </a:lnTo>
                    <a:lnTo>
                      <a:pt x="1315" y="402"/>
                    </a:lnTo>
                    <a:lnTo>
                      <a:pt x="1306" y="389"/>
                    </a:lnTo>
                    <a:lnTo>
                      <a:pt x="1298" y="378"/>
                    </a:lnTo>
                    <a:lnTo>
                      <a:pt x="1287" y="367"/>
                    </a:lnTo>
                    <a:lnTo>
                      <a:pt x="1278" y="358"/>
                    </a:lnTo>
                    <a:lnTo>
                      <a:pt x="1270" y="350"/>
                    </a:lnTo>
                    <a:lnTo>
                      <a:pt x="1262" y="347"/>
                    </a:lnTo>
                    <a:lnTo>
                      <a:pt x="1263" y="347"/>
                    </a:lnTo>
                    <a:lnTo>
                      <a:pt x="1268" y="350"/>
                    </a:lnTo>
                    <a:lnTo>
                      <a:pt x="1277" y="352"/>
                    </a:lnTo>
                    <a:lnTo>
                      <a:pt x="1289" y="359"/>
                    </a:lnTo>
                    <a:lnTo>
                      <a:pt x="1303" y="364"/>
                    </a:lnTo>
                    <a:lnTo>
                      <a:pt x="1319" y="372"/>
                    </a:lnTo>
                    <a:lnTo>
                      <a:pt x="1336" y="381"/>
                    </a:lnTo>
                    <a:lnTo>
                      <a:pt x="1355" y="391"/>
                    </a:lnTo>
                    <a:lnTo>
                      <a:pt x="1372" y="400"/>
                    </a:lnTo>
                    <a:lnTo>
                      <a:pt x="1390" y="412"/>
                    </a:lnTo>
                    <a:lnTo>
                      <a:pt x="1409" y="424"/>
                    </a:lnTo>
                    <a:lnTo>
                      <a:pt x="1427" y="436"/>
                    </a:lnTo>
                    <a:lnTo>
                      <a:pt x="1442" y="448"/>
                    </a:lnTo>
                    <a:lnTo>
                      <a:pt x="1456" y="462"/>
                    </a:lnTo>
                    <a:lnTo>
                      <a:pt x="1469" y="474"/>
                    </a:lnTo>
                    <a:lnTo>
                      <a:pt x="1477" y="488"/>
                    </a:lnTo>
                    <a:lnTo>
                      <a:pt x="1475" y="483"/>
                    </a:lnTo>
                    <a:lnTo>
                      <a:pt x="1473" y="469"/>
                    </a:lnTo>
                    <a:lnTo>
                      <a:pt x="1471" y="449"/>
                    </a:lnTo>
                    <a:lnTo>
                      <a:pt x="1470" y="424"/>
                    </a:lnTo>
                    <a:lnTo>
                      <a:pt x="1469" y="393"/>
                    </a:lnTo>
                    <a:lnTo>
                      <a:pt x="1470" y="358"/>
                    </a:lnTo>
                    <a:lnTo>
                      <a:pt x="1476" y="319"/>
                    </a:lnTo>
                    <a:lnTo>
                      <a:pt x="1486" y="280"/>
                    </a:lnTo>
                    <a:lnTo>
                      <a:pt x="1501" y="237"/>
                    </a:lnTo>
                    <a:lnTo>
                      <a:pt x="1522" y="196"/>
                    </a:lnTo>
                    <a:lnTo>
                      <a:pt x="1549" y="154"/>
                    </a:lnTo>
                    <a:lnTo>
                      <a:pt x="1586" y="117"/>
                    </a:lnTo>
                    <a:lnTo>
                      <a:pt x="1630" y="80"/>
                    </a:lnTo>
                    <a:lnTo>
                      <a:pt x="1685" y="47"/>
                    </a:lnTo>
                    <a:lnTo>
                      <a:pt x="1750" y="21"/>
                    </a:lnTo>
                    <a:lnTo>
                      <a:pt x="1829" y="0"/>
                    </a:lnTo>
                    <a:lnTo>
                      <a:pt x="1831" y="17"/>
                    </a:lnTo>
                    <a:lnTo>
                      <a:pt x="1828" y="17"/>
                    </a:lnTo>
                    <a:lnTo>
                      <a:pt x="1819" y="19"/>
                    </a:lnTo>
                    <a:lnTo>
                      <a:pt x="1806" y="22"/>
                    </a:lnTo>
                    <a:lnTo>
                      <a:pt x="1790" y="27"/>
                    </a:lnTo>
                    <a:lnTo>
                      <a:pt x="1769" y="33"/>
                    </a:lnTo>
                    <a:lnTo>
                      <a:pt x="1747" y="42"/>
                    </a:lnTo>
                    <a:lnTo>
                      <a:pt x="1722" y="51"/>
                    </a:lnTo>
                    <a:lnTo>
                      <a:pt x="1697" y="66"/>
                    </a:lnTo>
                    <a:lnTo>
                      <a:pt x="1670" y="80"/>
                    </a:lnTo>
                    <a:lnTo>
                      <a:pt x="1643" y="98"/>
                    </a:lnTo>
                    <a:lnTo>
                      <a:pt x="1618" y="118"/>
                    </a:lnTo>
                    <a:lnTo>
                      <a:pt x="1593" y="142"/>
                    </a:lnTo>
                    <a:lnTo>
                      <a:pt x="1570" y="169"/>
                    </a:lnTo>
                    <a:lnTo>
                      <a:pt x="1550" y="199"/>
                    </a:lnTo>
                    <a:lnTo>
                      <a:pt x="1534" y="232"/>
                    </a:lnTo>
                    <a:lnTo>
                      <a:pt x="1523" y="269"/>
                    </a:lnTo>
                    <a:lnTo>
                      <a:pt x="1581" y="594"/>
                    </a:lnTo>
                    <a:lnTo>
                      <a:pt x="1581" y="595"/>
                    </a:lnTo>
                    <a:lnTo>
                      <a:pt x="1584" y="600"/>
                    </a:lnTo>
                    <a:lnTo>
                      <a:pt x="1588" y="604"/>
                    </a:lnTo>
                    <a:lnTo>
                      <a:pt x="1596" y="614"/>
                    </a:lnTo>
                    <a:lnTo>
                      <a:pt x="1603" y="623"/>
                    </a:lnTo>
                    <a:lnTo>
                      <a:pt x="1613" y="634"/>
                    </a:lnTo>
                    <a:lnTo>
                      <a:pt x="1626" y="646"/>
                    </a:lnTo>
                    <a:lnTo>
                      <a:pt x="1641" y="660"/>
                    </a:lnTo>
                    <a:lnTo>
                      <a:pt x="1655" y="672"/>
                    </a:lnTo>
                    <a:lnTo>
                      <a:pt x="1674" y="684"/>
                    </a:lnTo>
                    <a:lnTo>
                      <a:pt x="1694" y="695"/>
                    </a:lnTo>
                    <a:lnTo>
                      <a:pt x="1716" y="707"/>
                    </a:lnTo>
                    <a:lnTo>
                      <a:pt x="1739" y="716"/>
                    </a:lnTo>
                    <a:lnTo>
                      <a:pt x="1766" y="725"/>
                    </a:lnTo>
                    <a:lnTo>
                      <a:pt x="1792" y="731"/>
                    </a:lnTo>
                    <a:lnTo>
                      <a:pt x="1823" y="736"/>
                    </a:lnTo>
                    <a:lnTo>
                      <a:pt x="2022" y="709"/>
                    </a:lnTo>
                    <a:lnTo>
                      <a:pt x="2022" y="708"/>
                    </a:lnTo>
                    <a:lnTo>
                      <a:pt x="2026" y="708"/>
                    </a:lnTo>
                    <a:lnTo>
                      <a:pt x="2029" y="706"/>
                    </a:lnTo>
                    <a:lnTo>
                      <a:pt x="2035" y="705"/>
                    </a:lnTo>
                    <a:lnTo>
                      <a:pt x="2040" y="702"/>
                    </a:lnTo>
                    <a:lnTo>
                      <a:pt x="2048" y="698"/>
                    </a:lnTo>
                    <a:lnTo>
                      <a:pt x="2054" y="696"/>
                    </a:lnTo>
                    <a:lnTo>
                      <a:pt x="2064" y="694"/>
                    </a:lnTo>
                    <a:lnTo>
                      <a:pt x="2072" y="688"/>
                    </a:lnTo>
                    <a:lnTo>
                      <a:pt x="2080" y="685"/>
                    </a:lnTo>
                    <a:lnTo>
                      <a:pt x="2088" y="681"/>
                    </a:lnTo>
                    <a:lnTo>
                      <a:pt x="2096" y="676"/>
                    </a:lnTo>
                    <a:lnTo>
                      <a:pt x="2102" y="672"/>
                    </a:lnTo>
                    <a:lnTo>
                      <a:pt x="2110" y="667"/>
                    </a:lnTo>
                    <a:lnTo>
                      <a:pt x="2114" y="662"/>
                    </a:lnTo>
                    <a:lnTo>
                      <a:pt x="2120" y="658"/>
                    </a:lnTo>
                    <a:lnTo>
                      <a:pt x="2252" y="534"/>
                    </a:lnTo>
                    <a:lnTo>
                      <a:pt x="2252" y="532"/>
                    </a:lnTo>
                    <a:lnTo>
                      <a:pt x="2256" y="530"/>
                    </a:lnTo>
                    <a:lnTo>
                      <a:pt x="2258" y="526"/>
                    </a:lnTo>
                    <a:lnTo>
                      <a:pt x="2265" y="521"/>
                    </a:lnTo>
                    <a:lnTo>
                      <a:pt x="2270" y="514"/>
                    </a:lnTo>
                    <a:lnTo>
                      <a:pt x="2278" y="506"/>
                    </a:lnTo>
                    <a:lnTo>
                      <a:pt x="2283" y="496"/>
                    </a:lnTo>
                    <a:lnTo>
                      <a:pt x="2292" y="486"/>
                    </a:lnTo>
                    <a:lnTo>
                      <a:pt x="2298" y="473"/>
                    </a:lnTo>
                    <a:lnTo>
                      <a:pt x="2304" y="457"/>
                    </a:lnTo>
                    <a:lnTo>
                      <a:pt x="2310" y="442"/>
                    </a:lnTo>
                    <a:lnTo>
                      <a:pt x="2315" y="424"/>
                    </a:lnTo>
                    <a:lnTo>
                      <a:pt x="2316" y="404"/>
                    </a:lnTo>
                    <a:lnTo>
                      <a:pt x="2319" y="383"/>
                    </a:lnTo>
                    <a:lnTo>
                      <a:pt x="2319" y="361"/>
                    </a:lnTo>
                    <a:lnTo>
                      <a:pt x="2316" y="338"/>
                    </a:lnTo>
                    <a:lnTo>
                      <a:pt x="2342" y="368"/>
                    </a:lnTo>
                    <a:lnTo>
                      <a:pt x="2342" y="369"/>
                    </a:lnTo>
                    <a:lnTo>
                      <a:pt x="2342" y="372"/>
                    </a:lnTo>
                    <a:lnTo>
                      <a:pt x="2342" y="379"/>
                    </a:lnTo>
                    <a:lnTo>
                      <a:pt x="2342" y="389"/>
                    </a:lnTo>
                    <a:lnTo>
                      <a:pt x="2341" y="400"/>
                    </a:lnTo>
                    <a:lnTo>
                      <a:pt x="2341" y="412"/>
                    </a:lnTo>
                    <a:lnTo>
                      <a:pt x="2339" y="425"/>
                    </a:lnTo>
                    <a:lnTo>
                      <a:pt x="2339" y="441"/>
                    </a:lnTo>
                    <a:lnTo>
                      <a:pt x="2334" y="454"/>
                    </a:lnTo>
                    <a:lnTo>
                      <a:pt x="2331" y="468"/>
                    </a:lnTo>
                    <a:lnTo>
                      <a:pt x="2326" y="483"/>
                    </a:lnTo>
                    <a:lnTo>
                      <a:pt x="2321" y="497"/>
                    </a:lnTo>
                    <a:lnTo>
                      <a:pt x="2314" y="509"/>
                    </a:lnTo>
                    <a:lnTo>
                      <a:pt x="2305" y="521"/>
                    </a:lnTo>
                    <a:lnTo>
                      <a:pt x="2295" y="530"/>
                    </a:lnTo>
                    <a:lnTo>
                      <a:pt x="2286" y="539"/>
                    </a:lnTo>
                    <a:lnTo>
                      <a:pt x="2137" y="663"/>
                    </a:lnTo>
                    <a:lnTo>
                      <a:pt x="2136" y="664"/>
                    </a:lnTo>
                    <a:lnTo>
                      <a:pt x="2134" y="669"/>
                    </a:lnTo>
                    <a:lnTo>
                      <a:pt x="2130" y="676"/>
                    </a:lnTo>
                    <a:lnTo>
                      <a:pt x="2122" y="685"/>
                    </a:lnTo>
                    <a:lnTo>
                      <a:pt x="2116" y="689"/>
                    </a:lnTo>
                    <a:lnTo>
                      <a:pt x="2110" y="694"/>
                    </a:lnTo>
                    <a:lnTo>
                      <a:pt x="2103" y="697"/>
                    </a:lnTo>
                    <a:lnTo>
                      <a:pt x="2095" y="703"/>
                    </a:lnTo>
                    <a:lnTo>
                      <a:pt x="2085" y="707"/>
                    </a:lnTo>
                    <a:lnTo>
                      <a:pt x="2074" y="710"/>
                    </a:lnTo>
                    <a:lnTo>
                      <a:pt x="2061" y="714"/>
                    </a:lnTo>
                    <a:lnTo>
                      <a:pt x="2048" y="718"/>
                    </a:lnTo>
                    <a:lnTo>
                      <a:pt x="1944" y="731"/>
                    </a:lnTo>
                    <a:lnTo>
                      <a:pt x="1894" y="754"/>
                    </a:lnTo>
                    <a:lnTo>
                      <a:pt x="1875" y="775"/>
                    </a:lnTo>
                    <a:lnTo>
                      <a:pt x="187" y="302"/>
                    </a:lnTo>
                    <a:lnTo>
                      <a:pt x="185" y="302"/>
                    </a:lnTo>
                    <a:lnTo>
                      <a:pt x="180" y="300"/>
                    </a:lnTo>
                    <a:lnTo>
                      <a:pt x="172" y="297"/>
                    </a:lnTo>
                    <a:lnTo>
                      <a:pt x="163" y="292"/>
                    </a:lnTo>
                    <a:lnTo>
                      <a:pt x="151" y="287"/>
                    </a:lnTo>
                    <a:lnTo>
                      <a:pt x="138" y="280"/>
                    </a:lnTo>
                    <a:lnTo>
                      <a:pt x="123" y="274"/>
                    </a:lnTo>
                    <a:lnTo>
                      <a:pt x="110" y="266"/>
                    </a:lnTo>
                    <a:lnTo>
                      <a:pt x="93" y="256"/>
                    </a:lnTo>
                    <a:lnTo>
                      <a:pt x="78" y="245"/>
                    </a:lnTo>
                    <a:lnTo>
                      <a:pt x="63" y="232"/>
                    </a:lnTo>
                    <a:lnTo>
                      <a:pt x="50" y="220"/>
                    </a:lnTo>
                    <a:lnTo>
                      <a:pt x="36" y="203"/>
                    </a:lnTo>
                    <a:lnTo>
                      <a:pt x="25" y="187"/>
                    </a:lnTo>
                    <a:lnTo>
                      <a:pt x="15" y="170"/>
                    </a:lnTo>
                    <a:lnTo>
                      <a:pt x="8" y="152"/>
                    </a:lnTo>
                    <a:lnTo>
                      <a:pt x="3" y="133"/>
                    </a:lnTo>
                    <a:lnTo>
                      <a:pt x="0" y="116"/>
                    </a:lnTo>
                    <a:lnTo>
                      <a:pt x="0" y="99"/>
                    </a:lnTo>
                    <a:lnTo>
                      <a:pt x="5" y="85"/>
                    </a:lnTo>
                    <a:lnTo>
                      <a:pt x="9" y="70"/>
                    </a:lnTo>
                    <a:lnTo>
                      <a:pt x="16" y="58"/>
                    </a:lnTo>
                    <a:lnTo>
                      <a:pt x="23" y="46"/>
                    </a:lnTo>
                    <a:lnTo>
                      <a:pt x="31" y="36"/>
                    </a:lnTo>
                    <a:lnTo>
                      <a:pt x="40" y="26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8"/>
                    </a:lnTo>
                    <a:lnTo>
                      <a:pt x="69" y="3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" name="Freeform 14"/>
              <p:cNvSpPr>
                <a:spLocks/>
              </p:cNvSpPr>
              <p:nvPr/>
            </p:nvSpPr>
            <p:spPr bwMode="auto">
              <a:xfrm>
                <a:off x="1374" y="3326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" name="Freeform 15"/>
              <p:cNvSpPr>
                <a:spLocks/>
              </p:cNvSpPr>
              <p:nvPr/>
            </p:nvSpPr>
            <p:spPr bwMode="auto">
              <a:xfrm>
                <a:off x="380" y="3284"/>
                <a:ext cx="525" cy="142"/>
              </a:xfrm>
              <a:custGeom>
                <a:avLst/>
                <a:gdLst>
                  <a:gd name="T0" fmla="*/ 0 w 1050"/>
                  <a:gd name="T1" fmla="*/ 2 h 283"/>
                  <a:gd name="T2" fmla="*/ 0 w 1050"/>
                  <a:gd name="T3" fmla="*/ 2 h 283"/>
                  <a:gd name="T4" fmla="*/ 1 w 1050"/>
                  <a:gd name="T5" fmla="*/ 2 h 283"/>
                  <a:gd name="T6" fmla="*/ 1 w 1050"/>
                  <a:gd name="T7" fmla="*/ 2 h 283"/>
                  <a:gd name="T8" fmla="*/ 1 w 1050"/>
                  <a:gd name="T9" fmla="*/ 2 h 283"/>
                  <a:gd name="T10" fmla="*/ 1 w 1050"/>
                  <a:gd name="T11" fmla="*/ 1 h 283"/>
                  <a:gd name="T12" fmla="*/ 1 w 1050"/>
                  <a:gd name="T13" fmla="*/ 1 h 283"/>
                  <a:gd name="T14" fmla="*/ 1 w 1050"/>
                  <a:gd name="T15" fmla="*/ 1 h 283"/>
                  <a:gd name="T16" fmla="*/ 1 w 1050"/>
                  <a:gd name="T17" fmla="*/ 1 h 283"/>
                  <a:gd name="T18" fmla="*/ 1 w 1050"/>
                  <a:gd name="T19" fmla="*/ 1 h 283"/>
                  <a:gd name="T20" fmla="*/ 1 w 1050"/>
                  <a:gd name="T21" fmla="*/ 1 h 283"/>
                  <a:gd name="T22" fmla="*/ 1 w 1050"/>
                  <a:gd name="T23" fmla="*/ 1 h 283"/>
                  <a:gd name="T24" fmla="*/ 1 w 1050"/>
                  <a:gd name="T25" fmla="*/ 1 h 283"/>
                  <a:gd name="T26" fmla="*/ 1 w 1050"/>
                  <a:gd name="T27" fmla="*/ 1 h 283"/>
                  <a:gd name="T28" fmla="*/ 1 w 1050"/>
                  <a:gd name="T29" fmla="*/ 1 h 283"/>
                  <a:gd name="T30" fmla="*/ 1 w 1050"/>
                  <a:gd name="T31" fmla="*/ 1 h 283"/>
                  <a:gd name="T32" fmla="*/ 1 w 1050"/>
                  <a:gd name="T33" fmla="*/ 1 h 283"/>
                  <a:gd name="T34" fmla="*/ 1 w 1050"/>
                  <a:gd name="T35" fmla="*/ 1 h 283"/>
                  <a:gd name="T36" fmla="*/ 1 w 1050"/>
                  <a:gd name="T37" fmla="*/ 1 h 283"/>
                  <a:gd name="T38" fmla="*/ 1 w 1050"/>
                  <a:gd name="T39" fmla="*/ 1 h 283"/>
                  <a:gd name="T40" fmla="*/ 2 w 1050"/>
                  <a:gd name="T41" fmla="*/ 1 h 283"/>
                  <a:gd name="T42" fmla="*/ 2 w 1050"/>
                  <a:gd name="T43" fmla="*/ 1 h 283"/>
                  <a:gd name="T44" fmla="*/ 3 w 1050"/>
                  <a:gd name="T45" fmla="*/ 1 h 283"/>
                  <a:gd name="T46" fmla="*/ 2 w 1050"/>
                  <a:gd name="T47" fmla="*/ 1 h 283"/>
                  <a:gd name="T48" fmla="*/ 3 w 1050"/>
                  <a:gd name="T49" fmla="*/ 1 h 283"/>
                  <a:gd name="T50" fmla="*/ 3 w 1050"/>
                  <a:gd name="T51" fmla="*/ 1 h 283"/>
                  <a:gd name="T52" fmla="*/ 4 w 1050"/>
                  <a:gd name="T53" fmla="*/ 1 h 283"/>
                  <a:gd name="T54" fmla="*/ 4 w 1050"/>
                  <a:gd name="T55" fmla="*/ 1 h 283"/>
                  <a:gd name="T56" fmla="*/ 4 w 1050"/>
                  <a:gd name="T57" fmla="*/ 0 h 283"/>
                  <a:gd name="T58" fmla="*/ 4 w 1050"/>
                  <a:gd name="T59" fmla="*/ 1 h 283"/>
                  <a:gd name="T60" fmla="*/ 0 w 1050"/>
                  <a:gd name="T61" fmla="*/ 2 h 283"/>
                  <a:gd name="T62" fmla="*/ 0 w 1050"/>
                  <a:gd name="T63" fmla="*/ 2 h 2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50"/>
                  <a:gd name="T97" fmla="*/ 0 h 283"/>
                  <a:gd name="T98" fmla="*/ 1050 w 1050"/>
                  <a:gd name="T99" fmla="*/ 283 h 2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50" h="283">
                    <a:moveTo>
                      <a:pt x="0" y="283"/>
                    </a:moveTo>
                    <a:lnTo>
                      <a:pt x="0" y="281"/>
                    </a:lnTo>
                    <a:lnTo>
                      <a:pt x="4" y="277"/>
                    </a:lnTo>
                    <a:lnTo>
                      <a:pt x="10" y="271"/>
                    </a:lnTo>
                    <a:lnTo>
                      <a:pt x="16" y="264"/>
                    </a:lnTo>
                    <a:lnTo>
                      <a:pt x="24" y="254"/>
                    </a:lnTo>
                    <a:lnTo>
                      <a:pt x="34" y="244"/>
                    </a:lnTo>
                    <a:lnTo>
                      <a:pt x="45" y="233"/>
                    </a:lnTo>
                    <a:lnTo>
                      <a:pt x="56" y="223"/>
                    </a:lnTo>
                    <a:lnTo>
                      <a:pt x="68" y="211"/>
                    </a:lnTo>
                    <a:lnTo>
                      <a:pt x="82" y="201"/>
                    </a:lnTo>
                    <a:lnTo>
                      <a:pt x="95" y="190"/>
                    </a:lnTo>
                    <a:lnTo>
                      <a:pt x="109" y="182"/>
                    </a:lnTo>
                    <a:lnTo>
                      <a:pt x="121" y="173"/>
                    </a:lnTo>
                    <a:lnTo>
                      <a:pt x="135" y="168"/>
                    </a:lnTo>
                    <a:lnTo>
                      <a:pt x="147" y="164"/>
                    </a:lnTo>
                    <a:lnTo>
                      <a:pt x="159" y="163"/>
                    </a:lnTo>
                    <a:lnTo>
                      <a:pt x="103" y="226"/>
                    </a:lnTo>
                    <a:lnTo>
                      <a:pt x="351" y="115"/>
                    </a:lnTo>
                    <a:lnTo>
                      <a:pt x="294" y="171"/>
                    </a:lnTo>
                    <a:lnTo>
                      <a:pt x="506" y="98"/>
                    </a:lnTo>
                    <a:lnTo>
                      <a:pt x="437" y="158"/>
                    </a:lnTo>
                    <a:lnTo>
                      <a:pt x="647" y="63"/>
                    </a:lnTo>
                    <a:lnTo>
                      <a:pt x="586" y="131"/>
                    </a:lnTo>
                    <a:lnTo>
                      <a:pt x="801" y="33"/>
                    </a:lnTo>
                    <a:lnTo>
                      <a:pt x="742" y="103"/>
                    </a:lnTo>
                    <a:lnTo>
                      <a:pt x="945" y="16"/>
                    </a:lnTo>
                    <a:lnTo>
                      <a:pt x="898" y="84"/>
                    </a:lnTo>
                    <a:lnTo>
                      <a:pt x="1050" y="0"/>
                    </a:lnTo>
                    <a:lnTo>
                      <a:pt x="1031" y="56"/>
                    </a:ln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" name="Freeform 16"/>
              <p:cNvSpPr>
                <a:spLocks/>
              </p:cNvSpPr>
              <p:nvPr/>
            </p:nvSpPr>
            <p:spPr bwMode="auto">
              <a:xfrm>
                <a:off x="250" y="2855"/>
                <a:ext cx="941" cy="603"/>
              </a:xfrm>
              <a:custGeom>
                <a:avLst/>
                <a:gdLst>
                  <a:gd name="T0" fmla="*/ 2 w 1883"/>
                  <a:gd name="T1" fmla="*/ 0 h 1207"/>
                  <a:gd name="T2" fmla="*/ 2 w 1883"/>
                  <a:gd name="T3" fmla="*/ 0 h 1207"/>
                  <a:gd name="T4" fmla="*/ 2 w 1883"/>
                  <a:gd name="T5" fmla="*/ 0 h 1207"/>
                  <a:gd name="T6" fmla="*/ 0 w 1883"/>
                  <a:gd name="T7" fmla="*/ 1 h 1207"/>
                  <a:gd name="T8" fmla="*/ 0 w 1883"/>
                  <a:gd name="T9" fmla="*/ 1 h 1207"/>
                  <a:gd name="T10" fmla="*/ 0 w 1883"/>
                  <a:gd name="T11" fmla="*/ 2 h 1207"/>
                  <a:gd name="T12" fmla="*/ 3 w 1883"/>
                  <a:gd name="T13" fmla="*/ 2 h 1207"/>
                  <a:gd name="T14" fmla="*/ 4 w 1883"/>
                  <a:gd name="T15" fmla="*/ 3 h 1207"/>
                  <a:gd name="T16" fmla="*/ 3 w 1883"/>
                  <a:gd name="T17" fmla="*/ 3 h 1207"/>
                  <a:gd name="T18" fmla="*/ 2 w 1883"/>
                  <a:gd name="T19" fmla="*/ 3 h 1207"/>
                  <a:gd name="T20" fmla="*/ 1 w 1883"/>
                  <a:gd name="T21" fmla="*/ 3 h 1207"/>
                  <a:gd name="T22" fmla="*/ 0 w 1883"/>
                  <a:gd name="T23" fmla="*/ 3 h 1207"/>
                  <a:gd name="T24" fmla="*/ 0 w 1883"/>
                  <a:gd name="T25" fmla="*/ 4 h 1207"/>
                  <a:gd name="T26" fmla="*/ 0 w 1883"/>
                  <a:gd name="T27" fmla="*/ 4 h 1207"/>
                  <a:gd name="T28" fmla="*/ 1 w 1883"/>
                  <a:gd name="T29" fmla="*/ 3 h 1207"/>
                  <a:gd name="T30" fmla="*/ 3 w 1883"/>
                  <a:gd name="T31" fmla="*/ 3 h 1207"/>
                  <a:gd name="T32" fmla="*/ 4 w 1883"/>
                  <a:gd name="T33" fmla="*/ 3 h 1207"/>
                  <a:gd name="T34" fmla="*/ 3 w 1883"/>
                  <a:gd name="T35" fmla="*/ 2 h 1207"/>
                  <a:gd name="T36" fmla="*/ 2 w 1883"/>
                  <a:gd name="T37" fmla="*/ 2 h 1207"/>
                  <a:gd name="T38" fmla="*/ 1 w 1883"/>
                  <a:gd name="T39" fmla="*/ 2 h 1207"/>
                  <a:gd name="T40" fmla="*/ 0 w 1883"/>
                  <a:gd name="T41" fmla="*/ 2 h 1207"/>
                  <a:gd name="T42" fmla="*/ 0 w 1883"/>
                  <a:gd name="T43" fmla="*/ 1 h 1207"/>
                  <a:gd name="T44" fmla="*/ 0 w 1883"/>
                  <a:gd name="T45" fmla="*/ 1 h 1207"/>
                  <a:gd name="T46" fmla="*/ 2 w 1883"/>
                  <a:gd name="T47" fmla="*/ 1 h 1207"/>
                  <a:gd name="T48" fmla="*/ 2 w 1883"/>
                  <a:gd name="T49" fmla="*/ 0 h 1207"/>
                  <a:gd name="T50" fmla="*/ 3 w 1883"/>
                  <a:gd name="T51" fmla="*/ 0 h 1207"/>
                  <a:gd name="T52" fmla="*/ 2 w 1883"/>
                  <a:gd name="T53" fmla="*/ 0 h 1207"/>
                  <a:gd name="T54" fmla="*/ 0 w 1883"/>
                  <a:gd name="T55" fmla="*/ 0 h 1207"/>
                  <a:gd name="T56" fmla="*/ 2 w 1883"/>
                  <a:gd name="T57" fmla="*/ 0 h 1207"/>
                  <a:gd name="T58" fmla="*/ 3 w 1883"/>
                  <a:gd name="T59" fmla="*/ 0 h 1207"/>
                  <a:gd name="T60" fmla="*/ 2 w 1883"/>
                  <a:gd name="T61" fmla="*/ 0 h 1207"/>
                  <a:gd name="T62" fmla="*/ 1 w 1883"/>
                  <a:gd name="T63" fmla="*/ 1 h 1207"/>
                  <a:gd name="T64" fmla="*/ 1 w 1883"/>
                  <a:gd name="T65" fmla="*/ 1 h 1207"/>
                  <a:gd name="T66" fmla="*/ 0 w 1883"/>
                  <a:gd name="T67" fmla="*/ 1 h 1207"/>
                  <a:gd name="T68" fmla="*/ 0 w 1883"/>
                  <a:gd name="T69" fmla="*/ 2 h 1207"/>
                  <a:gd name="T70" fmla="*/ 3 w 1883"/>
                  <a:gd name="T71" fmla="*/ 2 h 1207"/>
                  <a:gd name="T72" fmla="*/ 4 w 1883"/>
                  <a:gd name="T73" fmla="*/ 2 h 1207"/>
                  <a:gd name="T74" fmla="*/ 5 w 1883"/>
                  <a:gd name="T75" fmla="*/ 3 h 1207"/>
                  <a:gd name="T76" fmla="*/ 5 w 1883"/>
                  <a:gd name="T77" fmla="*/ 3 h 1207"/>
                  <a:gd name="T78" fmla="*/ 4 w 1883"/>
                  <a:gd name="T79" fmla="*/ 3 h 1207"/>
                  <a:gd name="T80" fmla="*/ 0 w 1883"/>
                  <a:gd name="T81" fmla="*/ 4 h 1207"/>
                  <a:gd name="T82" fmla="*/ 1 w 1883"/>
                  <a:gd name="T83" fmla="*/ 4 h 1207"/>
                  <a:gd name="T84" fmla="*/ 4 w 1883"/>
                  <a:gd name="T85" fmla="*/ 4 h 1207"/>
                  <a:gd name="T86" fmla="*/ 5 w 1883"/>
                  <a:gd name="T87" fmla="*/ 4 h 1207"/>
                  <a:gd name="T88" fmla="*/ 3 w 1883"/>
                  <a:gd name="T89" fmla="*/ 4 h 1207"/>
                  <a:gd name="T90" fmla="*/ 1 w 1883"/>
                  <a:gd name="T91" fmla="*/ 4 h 1207"/>
                  <a:gd name="T92" fmla="*/ 1 w 1883"/>
                  <a:gd name="T93" fmla="*/ 4 h 1207"/>
                  <a:gd name="T94" fmla="*/ 4 w 1883"/>
                  <a:gd name="T95" fmla="*/ 3 h 1207"/>
                  <a:gd name="T96" fmla="*/ 5 w 1883"/>
                  <a:gd name="T97" fmla="*/ 3 h 1207"/>
                  <a:gd name="T98" fmla="*/ 4 w 1883"/>
                  <a:gd name="T99" fmla="*/ 2 h 1207"/>
                  <a:gd name="T100" fmla="*/ 4 w 1883"/>
                  <a:gd name="T101" fmla="*/ 2 h 1207"/>
                  <a:gd name="T102" fmla="*/ 3 w 1883"/>
                  <a:gd name="T103" fmla="*/ 2 h 1207"/>
                  <a:gd name="T104" fmla="*/ 1 w 1883"/>
                  <a:gd name="T105" fmla="*/ 2 h 1207"/>
                  <a:gd name="T106" fmla="*/ 0 w 1883"/>
                  <a:gd name="T107" fmla="*/ 2 h 1207"/>
                  <a:gd name="T108" fmla="*/ 0 w 1883"/>
                  <a:gd name="T109" fmla="*/ 1 h 1207"/>
                  <a:gd name="T110" fmla="*/ 1 w 1883"/>
                  <a:gd name="T111" fmla="*/ 1 h 1207"/>
                  <a:gd name="T112" fmla="*/ 1 w 1883"/>
                  <a:gd name="T113" fmla="*/ 1 h 1207"/>
                  <a:gd name="T114" fmla="*/ 2 w 1883"/>
                  <a:gd name="T115" fmla="*/ 1 h 1207"/>
                  <a:gd name="T116" fmla="*/ 3 w 1883"/>
                  <a:gd name="T117" fmla="*/ 0 h 1207"/>
                  <a:gd name="T118" fmla="*/ 3 w 1883"/>
                  <a:gd name="T119" fmla="*/ 0 h 1207"/>
                  <a:gd name="T120" fmla="*/ 2 w 1883"/>
                  <a:gd name="T121" fmla="*/ 0 h 1207"/>
                  <a:gd name="T122" fmla="*/ 2 w 1883"/>
                  <a:gd name="T123" fmla="*/ 0 h 1207"/>
                  <a:gd name="T124" fmla="*/ 0 w 1883"/>
                  <a:gd name="T125" fmla="*/ 0 h 12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3"/>
                  <a:gd name="T190" fmla="*/ 0 h 1207"/>
                  <a:gd name="T191" fmla="*/ 1883 w 1883"/>
                  <a:gd name="T192" fmla="*/ 1207 h 12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3" h="1207">
                    <a:moveTo>
                      <a:pt x="156" y="0"/>
                    </a:moveTo>
                    <a:lnTo>
                      <a:pt x="122" y="41"/>
                    </a:lnTo>
                    <a:lnTo>
                      <a:pt x="659" y="55"/>
                    </a:lnTo>
                    <a:lnTo>
                      <a:pt x="663" y="55"/>
                    </a:lnTo>
                    <a:lnTo>
                      <a:pt x="669" y="55"/>
                    </a:lnTo>
                    <a:lnTo>
                      <a:pt x="677" y="57"/>
                    </a:lnTo>
                    <a:lnTo>
                      <a:pt x="684" y="58"/>
                    </a:lnTo>
                    <a:lnTo>
                      <a:pt x="694" y="62"/>
                    </a:lnTo>
                    <a:lnTo>
                      <a:pt x="705" y="63"/>
                    </a:lnTo>
                    <a:lnTo>
                      <a:pt x="716" y="68"/>
                    </a:lnTo>
                    <a:lnTo>
                      <a:pt x="726" y="72"/>
                    </a:lnTo>
                    <a:lnTo>
                      <a:pt x="736" y="77"/>
                    </a:lnTo>
                    <a:lnTo>
                      <a:pt x="744" y="84"/>
                    </a:lnTo>
                    <a:lnTo>
                      <a:pt x="753" y="91"/>
                    </a:lnTo>
                    <a:lnTo>
                      <a:pt x="760" y="98"/>
                    </a:lnTo>
                    <a:lnTo>
                      <a:pt x="764" y="108"/>
                    </a:lnTo>
                    <a:lnTo>
                      <a:pt x="767" y="119"/>
                    </a:lnTo>
                    <a:lnTo>
                      <a:pt x="768" y="131"/>
                    </a:lnTo>
                    <a:lnTo>
                      <a:pt x="764" y="142"/>
                    </a:lnTo>
                    <a:lnTo>
                      <a:pt x="758" y="153"/>
                    </a:lnTo>
                    <a:lnTo>
                      <a:pt x="748" y="164"/>
                    </a:lnTo>
                    <a:lnTo>
                      <a:pt x="737" y="175"/>
                    </a:lnTo>
                    <a:lnTo>
                      <a:pt x="722" y="184"/>
                    </a:lnTo>
                    <a:lnTo>
                      <a:pt x="706" y="194"/>
                    </a:lnTo>
                    <a:lnTo>
                      <a:pt x="691" y="202"/>
                    </a:lnTo>
                    <a:lnTo>
                      <a:pt x="674" y="211"/>
                    </a:lnTo>
                    <a:lnTo>
                      <a:pt x="657" y="216"/>
                    </a:lnTo>
                    <a:lnTo>
                      <a:pt x="640" y="223"/>
                    </a:lnTo>
                    <a:lnTo>
                      <a:pt x="626" y="227"/>
                    </a:lnTo>
                    <a:lnTo>
                      <a:pt x="613" y="233"/>
                    </a:lnTo>
                    <a:lnTo>
                      <a:pt x="600" y="235"/>
                    </a:lnTo>
                    <a:lnTo>
                      <a:pt x="592" y="238"/>
                    </a:lnTo>
                    <a:lnTo>
                      <a:pt x="586" y="241"/>
                    </a:lnTo>
                    <a:lnTo>
                      <a:pt x="585" y="242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2" y="324"/>
                    </a:lnTo>
                    <a:lnTo>
                      <a:pt x="173" y="327"/>
                    </a:lnTo>
                    <a:lnTo>
                      <a:pt x="160" y="331"/>
                    </a:lnTo>
                    <a:lnTo>
                      <a:pt x="145" y="337"/>
                    </a:lnTo>
                    <a:lnTo>
                      <a:pt x="128" y="345"/>
                    </a:lnTo>
                    <a:lnTo>
                      <a:pt x="111" y="353"/>
                    </a:lnTo>
                    <a:lnTo>
                      <a:pt x="93" y="367"/>
                    </a:lnTo>
                    <a:lnTo>
                      <a:pt x="75" y="379"/>
                    </a:lnTo>
                    <a:lnTo>
                      <a:pt x="56" y="394"/>
                    </a:lnTo>
                    <a:lnTo>
                      <a:pt x="41" y="411"/>
                    </a:lnTo>
                    <a:lnTo>
                      <a:pt x="27" y="432"/>
                    </a:lnTo>
                    <a:lnTo>
                      <a:pt x="14" y="453"/>
                    </a:lnTo>
                    <a:lnTo>
                      <a:pt x="6" y="477"/>
                    </a:lnTo>
                    <a:lnTo>
                      <a:pt x="0" y="503"/>
                    </a:lnTo>
                    <a:lnTo>
                      <a:pt x="0" y="534"/>
                    </a:lnTo>
                    <a:lnTo>
                      <a:pt x="6" y="560"/>
                    </a:lnTo>
                    <a:lnTo>
                      <a:pt x="20" y="586"/>
                    </a:lnTo>
                    <a:lnTo>
                      <a:pt x="42" y="606"/>
                    </a:lnTo>
                    <a:lnTo>
                      <a:pt x="70" y="624"/>
                    </a:lnTo>
                    <a:lnTo>
                      <a:pt x="102" y="640"/>
                    </a:lnTo>
                    <a:lnTo>
                      <a:pt x="138" y="652"/>
                    </a:lnTo>
                    <a:lnTo>
                      <a:pt x="177" y="661"/>
                    </a:lnTo>
                    <a:lnTo>
                      <a:pt x="217" y="670"/>
                    </a:lnTo>
                    <a:lnTo>
                      <a:pt x="255" y="675"/>
                    </a:lnTo>
                    <a:lnTo>
                      <a:pt x="294" y="679"/>
                    </a:lnTo>
                    <a:lnTo>
                      <a:pt x="330" y="681"/>
                    </a:lnTo>
                    <a:lnTo>
                      <a:pt x="363" y="683"/>
                    </a:lnTo>
                    <a:lnTo>
                      <a:pt x="389" y="683"/>
                    </a:lnTo>
                    <a:lnTo>
                      <a:pt x="410" y="684"/>
                    </a:lnTo>
                    <a:lnTo>
                      <a:pt x="425" y="684"/>
                    </a:lnTo>
                    <a:lnTo>
                      <a:pt x="430" y="685"/>
                    </a:lnTo>
                    <a:lnTo>
                      <a:pt x="930" y="736"/>
                    </a:lnTo>
                    <a:lnTo>
                      <a:pt x="932" y="736"/>
                    </a:lnTo>
                    <a:lnTo>
                      <a:pt x="938" y="737"/>
                    </a:lnTo>
                    <a:lnTo>
                      <a:pt x="946" y="739"/>
                    </a:lnTo>
                    <a:lnTo>
                      <a:pt x="960" y="744"/>
                    </a:lnTo>
                    <a:lnTo>
                      <a:pt x="974" y="746"/>
                    </a:lnTo>
                    <a:lnTo>
                      <a:pt x="989" y="751"/>
                    </a:lnTo>
                    <a:lnTo>
                      <a:pt x="1005" y="756"/>
                    </a:lnTo>
                    <a:lnTo>
                      <a:pt x="1023" y="764"/>
                    </a:lnTo>
                    <a:lnTo>
                      <a:pt x="1037" y="769"/>
                    </a:lnTo>
                    <a:lnTo>
                      <a:pt x="1050" y="776"/>
                    </a:lnTo>
                    <a:lnTo>
                      <a:pt x="1061" y="782"/>
                    </a:lnTo>
                    <a:lnTo>
                      <a:pt x="1070" y="791"/>
                    </a:lnTo>
                    <a:lnTo>
                      <a:pt x="1072" y="799"/>
                    </a:lnTo>
                    <a:lnTo>
                      <a:pt x="1072" y="807"/>
                    </a:lnTo>
                    <a:lnTo>
                      <a:pt x="1067" y="816"/>
                    </a:lnTo>
                    <a:lnTo>
                      <a:pt x="1057" y="826"/>
                    </a:lnTo>
                    <a:lnTo>
                      <a:pt x="1037" y="833"/>
                    </a:lnTo>
                    <a:lnTo>
                      <a:pt x="1013" y="841"/>
                    </a:lnTo>
                    <a:lnTo>
                      <a:pt x="982" y="850"/>
                    </a:lnTo>
                    <a:lnTo>
                      <a:pt x="947" y="860"/>
                    </a:lnTo>
                    <a:lnTo>
                      <a:pt x="910" y="868"/>
                    </a:lnTo>
                    <a:lnTo>
                      <a:pt x="869" y="875"/>
                    </a:lnTo>
                    <a:lnTo>
                      <a:pt x="828" y="884"/>
                    </a:lnTo>
                    <a:lnTo>
                      <a:pt x="786" y="892"/>
                    </a:lnTo>
                    <a:lnTo>
                      <a:pt x="745" y="897"/>
                    </a:lnTo>
                    <a:lnTo>
                      <a:pt x="706" y="904"/>
                    </a:lnTo>
                    <a:lnTo>
                      <a:pt x="670" y="908"/>
                    </a:lnTo>
                    <a:lnTo>
                      <a:pt x="640" y="915"/>
                    </a:lnTo>
                    <a:lnTo>
                      <a:pt x="614" y="918"/>
                    </a:lnTo>
                    <a:lnTo>
                      <a:pt x="593" y="922"/>
                    </a:lnTo>
                    <a:lnTo>
                      <a:pt x="580" y="924"/>
                    </a:lnTo>
                    <a:lnTo>
                      <a:pt x="577" y="925"/>
                    </a:lnTo>
                    <a:lnTo>
                      <a:pt x="572" y="925"/>
                    </a:lnTo>
                    <a:lnTo>
                      <a:pt x="562" y="927"/>
                    </a:lnTo>
                    <a:lnTo>
                      <a:pt x="545" y="929"/>
                    </a:lnTo>
                    <a:lnTo>
                      <a:pt x="523" y="934"/>
                    </a:lnTo>
                    <a:lnTo>
                      <a:pt x="498" y="937"/>
                    </a:lnTo>
                    <a:lnTo>
                      <a:pt x="468" y="943"/>
                    </a:lnTo>
                    <a:lnTo>
                      <a:pt x="437" y="949"/>
                    </a:lnTo>
                    <a:lnTo>
                      <a:pt x="405" y="955"/>
                    </a:lnTo>
                    <a:lnTo>
                      <a:pt x="370" y="960"/>
                    </a:lnTo>
                    <a:lnTo>
                      <a:pt x="338" y="966"/>
                    </a:lnTo>
                    <a:lnTo>
                      <a:pt x="306" y="973"/>
                    </a:lnTo>
                    <a:lnTo>
                      <a:pt x="279" y="978"/>
                    </a:lnTo>
                    <a:lnTo>
                      <a:pt x="251" y="984"/>
                    </a:lnTo>
                    <a:lnTo>
                      <a:pt x="230" y="988"/>
                    </a:lnTo>
                    <a:lnTo>
                      <a:pt x="213" y="992"/>
                    </a:lnTo>
                    <a:lnTo>
                      <a:pt x="203" y="997"/>
                    </a:lnTo>
                    <a:lnTo>
                      <a:pt x="195" y="999"/>
                    </a:lnTo>
                    <a:lnTo>
                      <a:pt x="187" y="1001"/>
                    </a:lnTo>
                    <a:lnTo>
                      <a:pt x="179" y="1006"/>
                    </a:lnTo>
                    <a:lnTo>
                      <a:pt x="170" y="1011"/>
                    </a:lnTo>
                    <a:lnTo>
                      <a:pt x="161" y="1016"/>
                    </a:lnTo>
                    <a:lnTo>
                      <a:pt x="153" y="1022"/>
                    </a:lnTo>
                    <a:lnTo>
                      <a:pt x="144" y="1028"/>
                    </a:lnTo>
                    <a:lnTo>
                      <a:pt x="135" y="1035"/>
                    </a:lnTo>
                    <a:lnTo>
                      <a:pt x="126" y="1041"/>
                    </a:lnTo>
                    <a:lnTo>
                      <a:pt x="117" y="1047"/>
                    </a:lnTo>
                    <a:lnTo>
                      <a:pt x="110" y="1053"/>
                    </a:lnTo>
                    <a:lnTo>
                      <a:pt x="102" y="1060"/>
                    </a:lnTo>
                    <a:lnTo>
                      <a:pt x="94" y="1065"/>
                    </a:lnTo>
                    <a:lnTo>
                      <a:pt x="89" y="1071"/>
                    </a:lnTo>
                    <a:lnTo>
                      <a:pt x="82" y="1078"/>
                    </a:lnTo>
                    <a:lnTo>
                      <a:pt x="77" y="1083"/>
                    </a:lnTo>
                    <a:lnTo>
                      <a:pt x="80" y="1109"/>
                    </a:lnTo>
                    <a:lnTo>
                      <a:pt x="81" y="1104"/>
                    </a:lnTo>
                    <a:lnTo>
                      <a:pt x="89" y="1096"/>
                    </a:lnTo>
                    <a:lnTo>
                      <a:pt x="92" y="1090"/>
                    </a:lnTo>
                    <a:lnTo>
                      <a:pt x="98" y="1083"/>
                    </a:lnTo>
                    <a:lnTo>
                      <a:pt x="105" y="1077"/>
                    </a:lnTo>
                    <a:lnTo>
                      <a:pt x="114" y="1070"/>
                    </a:lnTo>
                    <a:lnTo>
                      <a:pt x="122" y="1060"/>
                    </a:lnTo>
                    <a:lnTo>
                      <a:pt x="133" y="1052"/>
                    </a:lnTo>
                    <a:lnTo>
                      <a:pt x="143" y="1044"/>
                    </a:lnTo>
                    <a:lnTo>
                      <a:pt x="156" y="1037"/>
                    </a:lnTo>
                    <a:lnTo>
                      <a:pt x="168" y="1029"/>
                    </a:lnTo>
                    <a:lnTo>
                      <a:pt x="181" y="1023"/>
                    </a:lnTo>
                    <a:lnTo>
                      <a:pt x="196" y="1016"/>
                    </a:lnTo>
                    <a:lnTo>
                      <a:pt x="212" y="1011"/>
                    </a:lnTo>
                    <a:lnTo>
                      <a:pt x="234" y="1005"/>
                    </a:lnTo>
                    <a:lnTo>
                      <a:pt x="270" y="998"/>
                    </a:lnTo>
                    <a:lnTo>
                      <a:pt x="316" y="988"/>
                    </a:lnTo>
                    <a:lnTo>
                      <a:pt x="373" y="977"/>
                    </a:lnTo>
                    <a:lnTo>
                      <a:pt x="433" y="965"/>
                    </a:lnTo>
                    <a:lnTo>
                      <a:pt x="501" y="954"/>
                    </a:lnTo>
                    <a:lnTo>
                      <a:pt x="572" y="941"/>
                    </a:lnTo>
                    <a:lnTo>
                      <a:pt x="645" y="928"/>
                    </a:lnTo>
                    <a:lnTo>
                      <a:pt x="714" y="915"/>
                    </a:lnTo>
                    <a:lnTo>
                      <a:pt x="783" y="903"/>
                    </a:lnTo>
                    <a:lnTo>
                      <a:pt x="846" y="891"/>
                    </a:lnTo>
                    <a:lnTo>
                      <a:pt x="903" y="882"/>
                    </a:lnTo>
                    <a:lnTo>
                      <a:pt x="952" y="872"/>
                    </a:lnTo>
                    <a:lnTo>
                      <a:pt x="991" y="865"/>
                    </a:lnTo>
                    <a:lnTo>
                      <a:pt x="1016" y="861"/>
                    </a:lnTo>
                    <a:lnTo>
                      <a:pt x="1029" y="859"/>
                    </a:lnTo>
                    <a:lnTo>
                      <a:pt x="1035" y="855"/>
                    </a:lnTo>
                    <a:lnTo>
                      <a:pt x="1041" y="852"/>
                    </a:lnTo>
                    <a:lnTo>
                      <a:pt x="1049" y="848"/>
                    </a:lnTo>
                    <a:lnTo>
                      <a:pt x="1059" y="843"/>
                    </a:lnTo>
                    <a:lnTo>
                      <a:pt x="1067" y="838"/>
                    </a:lnTo>
                    <a:lnTo>
                      <a:pt x="1076" y="831"/>
                    </a:lnTo>
                    <a:lnTo>
                      <a:pt x="1082" y="824"/>
                    </a:lnTo>
                    <a:lnTo>
                      <a:pt x="1088" y="817"/>
                    </a:lnTo>
                    <a:lnTo>
                      <a:pt x="1090" y="808"/>
                    </a:lnTo>
                    <a:lnTo>
                      <a:pt x="1089" y="799"/>
                    </a:lnTo>
                    <a:lnTo>
                      <a:pt x="1085" y="789"/>
                    </a:lnTo>
                    <a:lnTo>
                      <a:pt x="1077" y="780"/>
                    </a:lnTo>
                    <a:lnTo>
                      <a:pt x="1062" y="768"/>
                    </a:lnTo>
                    <a:lnTo>
                      <a:pt x="1045" y="758"/>
                    </a:lnTo>
                    <a:lnTo>
                      <a:pt x="1020" y="747"/>
                    </a:lnTo>
                    <a:lnTo>
                      <a:pt x="991" y="736"/>
                    </a:lnTo>
                    <a:lnTo>
                      <a:pt x="985" y="735"/>
                    </a:lnTo>
                    <a:lnTo>
                      <a:pt x="974" y="734"/>
                    </a:lnTo>
                    <a:lnTo>
                      <a:pt x="955" y="729"/>
                    </a:lnTo>
                    <a:lnTo>
                      <a:pt x="931" y="726"/>
                    </a:lnTo>
                    <a:lnTo>
                      <a:pt x="900" y="721"/>
                    </a:lnTo>
                    <a:lnTo>
                      <a:pt x="865" y="715"/>
                    </a:lnTo>
                    <a:lnTo>
                      <a:pt x="826" y="709"/>
                    </a:lnTo>
                    <a:lnTo>
                      <a:pt x="785" y="704"/>
                    </a:lnTo>
                    <a:lnTo>
                      <a:pt x="740" y="698"/>
                    </a:lnTo>
                    <a:lnTo>
                      <a:pt x="692" y="692"/>
                    </a:lnTo>
                    <a:lnTo>
                      <a:pt x="642" y="686"/>
                    </a:lnTo>
                    <a:lnTo>
                      <a:pt x="594" y="681"/>
                    </a:lnTo>
                    <a:lnTo>
                      <a:pt x="545" y="675"/>
                    </a:lnTo>
                    <a:lnTo>
                      <a:pt x="496" y="673"/>
                    </a:lnTo>
                    <a:lnTo>
                      <a:pt x="449" y="670"/>
                    </a:lnTo>
                    <a:lnTo>
                      <a:pt x="406" y="670"/>
                    </a:lnTo>
                    <a:lnTo>
                      <a:pt x="400" y="669"/>
                    </a:lnTo>
                    <a:lnTo>
                      <a:pt x="389" y="669"/>
                    </a:lnTo>
                    <a:lnTo>
                      <a:pt x="372" y="667"/>
                    </a:lnTo>
                    <a:lnTo>
                      <a:pt x="348" y="666"/>
                    </a:lnTo>
                    <a:lnTo>
                      <a:pt x="320" y="664"/>
                    </a:lnTo>
                    <a:lnTo>
                      <a:pt x="290" y="661"/>
                    </a:lnTo>
                    <a:lnTo>
                      <a:pt x="255" y="656"/>
                    </a:lnTo>
                    <a:lnTo>
                      <a:pt x="222" y="652"/>
                    </a:lnTo>
                    <a:lnTo>
                      <a:pt x="187" y="644"/>
                    </a:lnTo>
                    <a:lnTo>
                      <a:pt x="153" y="635"/>
                    </a:lnTo>
                    <a:lnTo>
                      <a:pt x="121" y="625"/>
                    </a:lnTo>
                    <a:lnTo>
                      <a:pt x="91" y="613"/>
                    </a:lnTo>
                    <a:lnTo>
                      <a:pt x="65" y="598"/>
                    </a:lnTo>
                    <a:lnTo>
                      <a:pt x="44" y="581"/>
                    </a:lnTo>
                    <a:lnTo>
                      <a:pt x="30" y="560"/>
                    </a:lnTo>
                    <a:lnTo>
                      <a:pt x="22" y="539"/>
                    </a:lnTo>
                    <a:lnTo>
                      <a:pt x="20" y="515"/>
                    </a:lnTo>
                    <a:lnTo>
                      <a:pt x="20" y="494"/>
                    </a:lnTo>
                    <a:lnTo>
                      <a:pt x="26" y="474"/>
                    </a:lnTo>
                    <a:lnTo>
                      <a:pt x="33" y="455"/>
                    </a:lnTo>
                    <a:lnTo>
                      <a:pt x="43" y="438"/>
                    </a:lnTo>
                    <a:lnTo>
                      <a:pt x="54" y="421"/>
                    </a:lnTo>
                    <a:lnTo>
                      <a:pt x="69" y="407"/>
                    </a:lnTo>
                    <a:lnTo>
                      <a:pt x="84" y="394"/>
                    </a:lnTo>
                    <a:lnTo>
                      <a:pt x="100" y="381"/>
                    </a:lnTo>
                    <a:lnTo>
                      <a:pt x="115" y="371"/>
                    </a:lnTo>
                    <a:lnTo>
                      <a:pt x="131" y="361"/>
                    </a:lnTo>
                    <a:lnTo>
                      <a:pt x="146" y="353"/>
                    </a:lnTo>
                    <a:lnTo>
                      <a:pt x="160" y="347"/>
                    </a:lnTo>
                    <a:lnTo>
                      <a:pt x="174" y="341"/>
                    </a:lnTo>
                    <a:lnTo>
                      <a:pt x="185" y="338"/>
                    </a:lnTo>
                    <a:lnTo>
                      <a:pt x="194" y="337"/>
                    </a:lnTo>
                    <a:lnTo>
                      <a:pt x="203" y="334"/>
                    </a:lnTo>
                    <a:lnTo>
                      <a:pt x="221" y="330"/>
                    </a:lnTo>
                    <a:lnTo>
                      <a:pt x="243" y="326"/>
                    </a:lnTo>
                    <a:lnTo>
                      <a:pt x="271" y="320"/>
                    </a:lnTo>
                    <a:lnTo>
                      <a:pt x="301" y="315"/>
                    </a:lnTo>
                    <a:lnTo>
                      <a:pt x="334" y="308"/>
                    </a:lnTo>
                    <a:lnTo>
                      <a:pt x="368" y="302"/>
                    </a:lnTo>
                    <a:lnTo>
                      <a:pt x="404" y="295"/>
                    </a:lnTo>
                    <a:lnTo>
                      <a:pt x="437" y="288"/>
                    </a:lnTo>
                    <a:lnTo>
                      <a:pt x="470" y="282"/>
                    </a:lnTo>
                    <a:lnTo>
                      <a:pt x="500" y="275"/>
                    </a:lnTo>
                    <a:lnTo>
                      <a:pt x="529" y="271"/>
                    </a:lnTo>
                    <a:lnTo>
                      <a:pt x="552" y="266"/>
                    </a:lnTo>
                    <a:lnTo>
                      <a:pt x="568" y="263"/>
                    </a:lnTo>
                    <a:lnTo>
                      <a:pt x="580" y="261"/>
                    </a:lnTo>
                    <a:lnTo>
                      <a:pt x="585" y="261"/>
                    </a:lnTo>
                    <a:lnTo>
                      <a:pt x="587" y="260"/>
                    </a:lnTo>
                    <a:lnTo>
                      <a:pt x="593" y="258"/>
                    </a:lnTo>
                    <a:lnTo>
                      <a:pt x="603" y="256"/>
                    </a:lnTo>
                    <a:lnTo>
                      <a:pt x="615" y="254"/>
                    </a:lnTo>
                    <a:lnTo>
                      <a:pt x="629" y="248"/>
                    </a:lnTo>
                    <a:lnTo>
                      <a:pt x="647" y="244"/>
                    </a:lnTo>
                    <a:lnTo>
                      <a:pt x="664" y="237"/>
                    </a:lnTo>
                    <a:lnTo>
                      <a:pt x="683" y="232"/>
                    </a:lnTo>
                    <a:lnTo>
                      <a:pt x="702" y="223"/>
                    </a:lnTo>
                    <a:lnTo>
                      <a:pt x="720" y="213"/>
                    </a:lnTo>
                    <a:lnTo>
                      <a:pt x="736" y="202"/>
                    </a:lnTo>
                    <a:lnTo>
                      <a:pt x="752" y="191"/>
                    </a:lnTo>
                    <a:lnTo>
                      <a:pt x="764" y="178"/>
                    </a:lnTo>
                    <a:lnTo>
                      <a:pt x="774" y="164"/>
                    </a:lnTo>
                    <a:lnTo>
                      <a:pt x="781" y="149"/>
                    </a:lnTo>
                    <a:lnTo>
                      <a:pt x="784" y="132"/>
                    </a:lnTo>
                    <a:lnTo>
                      <a:pt x="781" y="115"/>
                    </a:lnTo>
                    <a:lnTo>
                      <a:pt x="775" y="100"/>
                    </a:lnTo>
                    <a:lnTo>
                      <a:pt x="767" y="87"/>
                    </a:lnTo>
                    <a:lnTo>
                      <a:pt x="758" y="77"/>
                    </a:lnTo>
                    <a:lnTo>
                      <a:pt x="746" y="67"/>
                    </a:lnTo>
                    <a:lnTo>
                      <a:pt x="734" y="61"/>
                    </a:lnTo>
                    <a:lnTo>
                      <a:pt x="721" y="54"/>
                    </a:lnTo>
                    <a:lnTo>
                      <a:pt x="708" y="51"/>
                    </a:lnTo>
                    <a:lnTo>
                      <a:pt x="694" y="46"/>
                    </a:lnTo>
                    <a:lnTo>
                      <a:pt x="681" y="43"/>
                    </a:lnTo>
                    <a:lnTo>
                      <a:pt x="669" y="41"/>
                    </a:lnTo>
                    <a:lnTo>
                      <a:pt x="659" y="39"/>
                    </a:lnTo>
                    <a:lnTo>
                      <a:pt x="648" y="38"/>
                    </a:lnTo>
                    <a:lnTo>
                      <a:pt x="641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140" y="31"/>
                    </a:lnTo>
                    <a:lnTo>
                      <a:pt x="157" y="13"/>
                    </a:lnTo>
                    <a:lnTo>
                      <a:pt x="161" y="12"/>
                    </a:lnTo>
                    <a:lnTo>
                      <a:pt x="180" y="11"/>
                    </a:lnTo>
                    <a:lnTo>
                      <a:pt x="208" y="10"/>
                    </a:lnTo>
                    <a:lnTo>
                      <a:pt x="245" y="10"/>
                    </a:lnTo>
                    <a:lnTo>
                      <a:pt x="288" y="9"/>
                    </a:lnTo>
                    <a:lnTo>
                      <a:pt x="337" y="7"/>
                    </a:lnTo>
                    <a:lnTo>
                      <a:pt x="390" y="7"/>
                    </a:lnTo>
                    <a:lnTo>
                      <a:pt x="447" y="9"/>
                    </a:lnTo>
                    <a:lnTo>
                      <a:pt x="502" y="9"/>
                    </a:lnTo>
                    <a:lnTo>
                      <a:pt x="557" y="10"/>
                    </a:lnTo>
                    <a:lnTo>
                      <a:pt x="610" y="11"/>
                    </a:lnTo>
                    <a:lnTo>
                      <a:pt x="660" y="14"/>
                    </a:lnTo>
                    <a:lnTo>
                      <a:pt x="704" y="16"/>
                    </a:lnTo>
                    <a:lnTo>
                      <a:pt x="741" y="22"/>
                    </a:lnTo>
                    <a:lnTo>
                      <a:pt x="770" y="27"/>
                    </a:lnTo>
                    <a:lnTo>
                      <a:pt x="789" y="36"/>
                    </a:lnTo>
                    <a:lnTo>
                      <a:pt x="800" y="44"/>
                    </a:lnTo>
                    <a:lnTo>
                      <a:pt x="812" y="53"/>
                    </a:lnTo>
                    <a:lnTo>
                      <a:pt x="819" y="63"/>
                    </a:lnTo>
                    <a:lnTo>
                      <a:pt x="828" y="75"/>
                    </a:lnTo>
                    <a:lnTo>
                      <a:pt x="833" y="86"/>
                    </a:lnTo>
                    <a:lnTo>
                      <a:pt x="836" y="99"/>
                    </a:lnTo>
                    <a:lnTo>
                      <a:pt x="838" y="112"/>
                    </a:lnTo>
                    <a:lnTo>
                      <a:pt x="839" y="127"/>
                    </a:lnTo>
                    <a:lnTo>
                      <a:pt x="836" y="140"/>
                    </a:lnTo>
                    <a:lnTo>
                      <a:pt x="831" y="153"/>
                    </a:lnTo>
                    <a:lnTo>
                      <a:pt x="826" y="167"/>
                    </a:lnTo>
                    <a:lnTo>
                      <a:pt x="819" y="181"/>
                    </a:lnTo>
                    <a:lnTo>
                      <a:pt x="808" y="194"/>
                    </a:lnTo>
                    <a:lnTo>
                      <a:pt x="797" y="208"/>
                    </a:lnTo>
                    <a:lnTo>
                      <a:pt x="782" y="220"/>
                    </a:lnTo>
                    <a:lnTo>
                      <a:pt x="766" y="233"/>
                    </a:lnTo>
                    <a:lnTo>
                      <a:pt x="746" y="244"/>
                    </a:lnTo>
                    <a:lnTo>
                      <a:pt x="724" y="256"/>
                    </a:lnTo>
                    <a:lnTo>
                      <a:pt x="698" y="268"/>
                    </a:lnTo>
                    <a:lnTo>
                      <a:pt x="671" y="281"/>
                    </a:lnTo>
                    <a:lnTo>
                      <a:pt x="642" y="290"/>
                    </a:lnTo>
                    <a:lnTo>
                      <a:pt x="614" y="302"/>
                    </a:lnTo>
                    <a:lnTo>
                      <a:pt x="583" y="311"/>
                    </a:lnTo>
                    <a:lnTo>
                      <a:pt x="555" y="321"/>
                    </a:lnTo>
                    <a:lnTo>
                      <a:pt x="525" y="329"/>
                    </a:lnTo>
                    <a:lnTo>
                      <a:pt x="500" y="338"/>
                    </a:lnTo>
                    <a:lnTo>
                      <a:pt x="477" y="344"/>
                    </a:lnTo>
                    <a:lnTo>
                      <a:pt x="454" y="351"/>
                    </a:lnTo>
                    <a:lnTo>
                      <a:pt x="437" y="356"/>
                    </a:lnTo>
                    <a:lnTo>
                      <a:pt x="425" y="360"/>
                    </a:lnTo>
                    <a:lnTo>
                      <a:pt x="416" y="362"/>
                    </a:lnTo>
                    <a:lnTo>
                      <a:pt x="414" y="362"/>
                    </a:lnTo>
                    <a:lnTo>
                      <a:pt x="410" y="362"/>
                    </a:lnTo>
                    <a:lnTo>
                      <a:pt x="404" y="362"/>
                    </a:lnTo>
                    <a:lnTo>
                      <a:pt x="391" y="363"/>
                    </a:lnTo>
                    <a:lnTo>
                      <a:pt x="377" y="367"/>
                    </a:lnTo>
                    <a:lnTo>
                      <a:pt x="359" y="370"/>
                    </a:lnTo>
                    <a:lnTo>
                      <a:pt x="341" y="373"/>
                    </a:lnTo>
                    <a:lnTo>
                      <a:pt x="320" y="378"/>
                    </a:lnTo>
                    <a:lnTo>
                      <a:pt x="299" y="386"/>
                    </a:lnTo>
                    <a:lnTo>
                      <a:pt x="275" y="391"/>
                    </a:lnTo>
                    <a:lnTo>
                      <a:pt x="254" y="399"/>
                    </a:lnTo>
                    <a:lnTo>
                      <a:pt x="233" y="409"/>
                    </a:lnTo>
                    <a:lnTo>
                      <a:pt x="216" y="420"/>
                    </a:lnTo>
                    <a:lnTo>
                      <a:pt x="199" y="431"/>
                    </a:lnTo>
                    <a:lnTo>
                      <a:pt x="186" y="444"/>
                    </a:lnTo>
                    <a:lnTo>
                      <a:pt x="176" y="460"/>
                    </a:lnTo>
                    <a:lnTo>
                      <a:pt x="170" y="477"/>
                    </a:lnTo>
                    <a:lnTo>
                      <a:pt x="168" y="492"/>
                    </a:lnTo>
                    <a:lnTo>
                      <a:pt x="170" y="507"/>
                    </a:lnTo>
                    <a:lnTo>
                      <a:pt x="177" y="519"/>
                    </a:lnTo>
                    <a:lnTo>
                      <a:pt x="186" y="531"/>
                    </a:lnTo>
                    <a:lnTo>
                      <a:pt x="196" y="540"/>
                    </a:lnTo>
                    <a:lnTo>
                      <a:pt x="209" y="550"/>
                    </a:lnTo>
                    <a:lnTo>
                      <a:pt x="224" y="558"/>
                    </a:lnTo>
                    <a:lnTo>
                      <a:pt x="239" y="565"/>
                    </a:lnTo>
                    <a:lnTo>
                      <a:pt x="254" y="570"/>
                    </a:lnTo>
                    <a:lnTo>
                      <a:pt x="270" y="573"/>
                    </a:lnTo>
                    <a:lnTo>
                      <a:pt x="283" y="577"/>
                    </a:lnTo>
                    <a:lnTo>
                      <a:pt x="296" y="581"/>
                    </a:lnTo>
                    <a:lnTo>
                      <a:pt x="306" y="582"/>
                    </a:lnTo>
                    <a:lnTo>
                      <a:pt x="316" y="583"/>
                    </a:lnTo>
                    <a:lnTo>
                      <a:pt x="321" y="583"/>
                    </a:lnTo>
                    <a:lnTo>
                      <a:pt x="324" y="585"/>
                    </a:lnTo>
                    <a:lnTo>
                      <a:pt x="933" y="633"/>
                    </a:lnTo>
                    <a:lnTo>
                      <a:pt x="935" y="633"/>
                    </a:lnTo>
                    <a:lnTo>
                      <a:pt x="946" y="634"/>
                    </a:lnTo>
                    <a:lnTo>
                      <a:pt x="963" y="635"/>
                    </a:lnTo>
                    <a:lnTo>
                      <a:pt x="985" y="639"/>
                    </a:lnTo>
                    <a:lnTo>
                      <a:pt x="1011" y="641"/>
                    </a:lnTo>
                    <a:lnTo>
                      <a:pt x="1040" y="645"/>
                    </a:lnTo>
                    <a:lnTo>
                      <a:pt x="1071" y="651"/>
                    </a:lnTo>
                    <a:lnTo>
                      <a:pt x="1106" y="656"/>
                    </a:lnTo>
                    <a:lnTo>
                      <a:pt x="1139" y="662"/>
                    </a:lnTo>
                    <a:lnTo>
                      <a:pt x="1172" y="669"/>
                    </a:lnTo>
                    <a:lnTo>
                      <a:pt x="1204" y="675"/>
                    </a:lnTo>
                    <a:lnTo>
                      <a:pt x="1234" y="684"/>
                    </a:lnTo>
                    <a:lnTo>
                      <a:pt x="1259" y="692"/>
                    </a:lnTo>
                    <a:lnTo>
                      <a:pt x="1282" y="701"/>
                    </a:lnTo>
                    <a:lnTo>
                      <a:pt x="1300" y="711"/>
                    </a:lnTo>
                    <a:lnTo>
                      <a:pt x="1312" y="723"/>
                    </a:lnTo>
                    <a:lnTo>
                      <a:pt x="1320" y="733"/>
                    </a:lnTo>
                    <a:lnTo>
                      <a:pt x="1327" y="745"/>
                    </a:lnTo>
                    <a:lnTo>
                      <a:pt x="1332" y="756"/>
                    </a:lnTo>
                    <a:lnTo>
                      <a:pt x="1338" y="769"/>
                    </a:lnTo>
                    <a:lnTo>
                      <a:pt x="1341" y="781"/>
                    </a:lnTo>
                    <a:lnTo>
                      <a:pt x="1344" y="796"/>
                    </a:lnTo>
                    <a:lnTo>
                      <a:pt x="1344" y="809"/>
                    </a:lnTo>
                    <a:lnTo>
                      <a:pt x="1345" y="823"/>
                    </a:lnTo>
                    <a:lnTo>
                      <a:pt x="1343" y="836"/>
                    </a:lnTo>
                    <a:lnTo>
                      <a:pt x="1340" y="848"/>
                    </a:lnTo>
                    <a:lnTo>
                      <a:pt x="1334" y="859"/>
                    </a:lnTo>
                    <a:lnTo>
                      <a:pt x="1329" y="871"/>
                    </a:lnTo>
                    <a:lnTo>
                      <a:pt x="1320" y="881"/>
                    </a:lnTo>
                    <a:lnTo>
                      <a:pt x="1310" y="891"/>
                    </a:lnTo>
                    <a:lnTo>
                      <a:pt x="1299" y="899"/>
                    </a:lnTo>
                    <a:lnTo>
                      <a:pt x="1287" y="907"/>
                    </a:lnTo>
                    <a:lnTo>
                      <a:pt x="1269" y="913"/>
                    </a:lnTo>
                    <a:lnTo>
                      <a:pt x="1249" y="918"/>
                    </a:lnTo>
                    <a:lnTo>
                      <a:pt x="1227" y="925"/>
                    </a:lnTo>
                    <a:lnTo>
                      <a:pt x="1204" y="932"/>
                    </a:lnTo>
                    <a:lnTo>
                      <a:pt x="1177" y="937"/>
                    </a:lnTo>
                    <a:lnTo>
                      <a:pt x="1152" y="943"/>
                    </a:lnTo>
                    <a:lnTo>
                      <a:pt x="1125" y="948"/>
                    </a:lnTo>
                    <a:lnTo>
                      <a:pt x="1101" y="954"/>
                    </a:lnTo>
                    <a:lnTo>
                      <a:pt x="1075" y="958"/>
                    </a:lnTo>
                    <a:lnTo>
                      <a:pt x="1051" y="963"/>
                    </a:lnTo>
                    <a:lnTo>
                      <a:pt x="1030" y="965"/>
                    </a:lnTo>
                    <a:lnTo>
                      <a:pt x="1013" y="969"/>
                    </a:lnTo>
                    <a:lnTo>
                      <a:pt x="997" y="971"/>
                    </a:lnTo>
                    <a:lnTo>
                      <a:pt x="985" y="974"/>
                    </a:lnTo>
                    <a:lnTo>
                      <a:pt x="978" y="975"/>
                    </a:lnTo>
                    <a:lnTo>
                      <a:pt x="976" y="976"/>
                    </a:lnTo>
                    <a:lnTo>
                      <a:pt x="269" y="1137"/>
                    </a:lnTo>
                    <a:lnTo>
                      <a:pt x="264" y="1137"/>
                    </a:lnTo>
                    <a:lnTo>
                      <a:pt x="259" y="1142"/>
                    </a:lnTo>
                    <a:lnTo>
                      <a:pt x="255" y="1145"/>
                    </a:lnTo>
                    <a:lnTo>
                      <a:pt x="254" y="1151"/>
                    </a:lnTo>
                    <a:lnTo>
                      <a:pt x="254" y="1158"/>
                    </a:lnTo>
                    <a:lnTo>
                      <a:pt x="258" y="1168"/>
                    </a:lnTo>
                    <a:lnTo>
                      <a:pt x="260" y="1173"/>
                    </a:lnTo>
                    <a:lnTo>
                      <a:pt x="264" y="1177"/>
                    </a:lnTo>
                    <a:lnTo>
                      <a:pt x="271" y="1182"/>
                    </a:lnTo>
                    <a:lnTo>
                      <a:pt x="281" y="1185"/>
                    </a:lnTo>
                    <a:lnTo>
                      <a:pt x="290" y="1188"/>
                    </a:lnTo>
                    <a:lnTo>
                      <a:pt x="301" y="1191"/>
                    </a:lnTo>
                    <a:lnTo>
                      <a:pt x="312" y="1195"/>
                    </a:lnTo>
                    <a:lnTo>
                      <a:pt x="324" y="1197"/>
                    </a:lnTo>
                    <a:lnTo>
                      <a:pt x="334" y="1198"/>
                    </a:lnTo>
                    <a:lnTo>
                      <a:pt x="345" y="1200"/>
                    </a:lnTo>
                    <a:lnTo>
                      <a:pt x="354" y="1201"/>
                    </a:lnTo>
                    <a:lnTo>
                      <a:pt x="364" y="1204"/>
                    </a:lnTo>
                    <a:lnTo>
                      <a:pt x="372" y="1205"/>
                    </a:lnTo>
                    <a:lnTo>
                      <a:pt x="377" y="1206"/>
                    </a:lnTo>
                    <a:lnTo>
                      <a:pt x="381" y="1206"/>
                    </a:lnTo>
                    <a:lnTo>
                      <a:pt x="384" y="1207"/>
                    </a:lnTo>
                    <a:lnTo>
                      <a:pt x="1024" y="1191"/>
                    </a:lnTo>
                    <a:lnTo>
                      <a:pt x="1869" y="1030"/>
                    </a:lnTo>
                    <a:lnTo>
                      <a:pt x="1883" y="999"/>
                    </a:lnTo>
                    <a:lnTo>
                      <a:pt x="1873" y="1000"/>
                    </a:lnTo>
                    <a:lnTo>
                      <a:pt x="1848" y="1006"/>
                    </a:lnTo>
                    <a:lnTo>
                      <a:pt x="1811" y="1014"/>
                    </a:lnTo>
                    <a:lnTo>
                      <a:pt x="1761" y="1025"/>
                    </a:lnTo>
                    <a:lnTo>
                      <a:pt x="1701" y="1037"/>
                    </a:lnTo>
                    <a:lnTo>
                      <a:pt x="1636" y="1052"/>
                    </a:lnTo>
                    <a:lnTo>
                      <a:pt x="1564" y="1068"/>
                    </a:lnTo>
                    <a:lnTo>
                      <a:pt x="1490" y="1084"/>
                    </a:lnTo>
                    <a:lnTo>
                      <a:pt x="1413" y="1100"/>
                    </a:lnTo>
                    <a:lnTo>
                      <a:pt x="1338" y="1116"/>
                    </a:lnTo>
                    <a:lnTo>
                      <a:pt x="1265" y="1130"/>
                    </a:lnTo>
                    <a:lnTo>
                      <a:pt x="1198" y="1144"/>
                    </a:lnTo>
                    <a:lnTo>
                      <a:pt x="1139" y="1154"/>
                    </a:lnTo>
                    <a:lnTo>
                      <a:pt x="1088" y="1163"/>
                    </a:lnTo>
                    <a:lnTo>
                      <a:pt x="1048" y="1169"/>
                    </a:lnTo>
                    <a:lnTo>
                      <a:pt x="1024" y="1173"/>
                    </a:lnTo>
                    <a:lnTo>
                      <a:pt x="999" y="1173"/>
                    </a:lnTo>
                    <a:lnTo>
                      <a:pt x="967" y="1173"/>
                    </a:lnTo>
                    <a:lnTo>
                      <a:pt x="928" y="1174"/>
                    </a:lnTo>
                    <a:lnTo>
                      <a:pt x="883" y="1175"/>
                    </a:lnTo>
                    <a:lnTo>
                      <a:pt x="831" y="1176"/>
                    </a:lnTo>
                    <a:lnTo>
                      <a:pt x="778" y="1178"/>
                    </a:lnTo>
                    <a:lnTo>
                      <a:pt x="722" y="1180"/>
                    </a:lnTo>
                    <a:lnTo>
                      <a:pt x="667" y="1183"/>
                    </a:lnTo>
                    <a:lnTo>
                      <a:pt x="609" y="1184"/>
                    </a:lnTo>
                    <a:lnTo>
                      <a:pt x="554" y="1185"/>
                    </a:lnTo>
                    <a:lnTo>
                      <a:pt x="500" y="1185"/>
                    </a:lnTo>
                    <a:lnTo>
                      <a:pt x="453" y="1185"/>
                    </a:lnTo>
                    <a:lnTo>
                      <a:pt x="408" y="1185"/>
                    </a:lnTo>
                    <a:lnTo>
                      <a:pt x="373" y="1185"/>
                    </a:lnTo>
                    <a:lnTo>
                      <a:pt x="343" y="1183"/>
                    </a:lnTo>
                    <a:lnTo>
                      <a:pt x="324" y="1180"/>
                    </a:lnTo>
                    <a:lnTo>
                      <a:pt x="309" y="1176"/>
                    </a:lnTo>
                    <a:lnTo>
                      <a:pt x="297" y="1174"/>
                    </a:lnTo>
                    <a:lnTo>
                      <a:pt x="289" y="1169"/>
                    </a:lnTo>
                    <a:lnTo>
                      <a:pt x="283" y="1166"/>
                    </a:lnTo>
                    <a:lnTo>
                      <a:pt x="275" y="1161"/>
                    </a:lnTo>
                    <a:lnTo>
                      <a:pt x="274" y="1155"/>
                    </a:lnTo>
                    <a:lnTo>
                      <a:pt x="275" y="1149"/>
                    </a:lnTo>
                    <a:lnTo>
                      <a:pt x="281" y="1146"/>
                    </a:lnTo>
                    <a:lnTo>
                      <a:pt x="284" y="1144"/>
                    </a:lnTo>
                    <a:lnTo>
                      <a:pt x="286" y="1144"/>
                    </a:lnTo>
                    <a:lnTo>
                      <a:pt x="1187" y="970"/>
                    </a:lnTo>
                    <a:lnTo>
                      <a:pt x="1188" y="969"/>
                    </a:lnTo>
                    <a:lnTo>
                      <a:pt x="1195" y="969"/>
                    </a:lnTo>
                    <a:lnTo>
                      <a:pt x="1203" y="967"/>
                    </a:lnTo>
                    <a:lnTo>
                      <a:pt x="1215" y="965"/>
                    </a:lnTo>
                    <a:lnTo>
                      <a:pt x="1228" y="962"/>
                    </a:lnTo>
                    <a:lnTo>
                      <a:pt x="1243" y="958"/>
                    </a:lnTo>
                    <a:lnTo>
                      <a:pt x="1259" y="953"/>
                    </a:lnTo>
                    <a:lnTo>
                      <a:pt x="1277" y="946"/>
                    </a:lnTo>
                    <a:lnTo>
                      <a:pt x="1292" y="936"/>
                    </a:lnTo>
                    <a:lnTo>
                      <a:pt x="1309" y="926"/>
                    </a:lnTo>
                    <a:lnTo>
                      <a:pt x="1322" y="913"/>
                    </a:lnTo>
                    <a:lnTo>
                      <a:pt x="1338" y="900"/>
                    </a:lnTo>
                    <a:lnTo>
                      <a:pt x="1349" y="882"/>
                    </a:lnTo>
                    <a:lnTo>
                      <a:pt x="1358" y="862"/>
                    </a:lnTo>
                    <a:lnTo>
                      <a:pt x="1363" y="841"/>
                    </a:lnTo>
                    <a:lnTo>
                      <a:pt x="1366" y="817"/>
                    </a:lnTo>
                    <a:lnTo>
                      <a:pt x="1364" y="791"/>
                    </a:lnTo>
                    <a:lnTo>
                      <a:pt x="1359" y="769"/>
                    </a:lnTo>
                    <a:lnTo>
                      <a:pt x="1350" y="750"/>
                    </a:lnTo>
                    <a:lnTo>
                      <a:pt x="1341" y="734"/>
                    </a:lnTo>
                    <a:lnTo>
                      <a:pt x="1328" y="718"/>
                    </a:lnTo>
                    <a:lnTo>
                      <a:pt x="1315" y="706"/>
                    </a:lnTo>
                    <a:lnTo>
                      <a:pt x="1299" y="696"/>
                    </a:lnTo>
                    <a:lnTo>
                      <a:pt x="1286" y="687"/>
                    </a:lnTo>
                    <a:lnTo>
                      <a:pt x="1270" y="680"/>
                    </a:lnTo>
                    <a:lnTo>
                      <a:pt x="1255" y="675"/>
                    </a:lnTo>
                    <a:lnTo>
                      <a:pt x="1242" y="670"/>
                    </a:lnTo>
                    <a:lnTo>
                      <a:pt x="1230" y="667"/>
                    </a:lnTo>
                    <a:lnTo>
                      <a:pt x="1218" y="664"/>
                    </a:lnTo>
                    <a:lnTo>
                      <a:pt x="1211" y="664"/>
                    </a:lnTo>
                    <a:lnTo>
                      <a:pt x="1206" y="664"/>
                    </a:lnTo>
                    <a:lnTo>
                      <a:pt x="1205" y="664"/>
                    </a:lnTo>
                    <a:lnTo>
                      <a:pt x="1202" y="663"/>
                    </a:lnTo>
                    <a:lnTo>
                      <a:pt x="1196" y="661"/>
                    </a:lnTo>
                    <a:lnTo>
                      <a:pt x="1184" y="658"/>
                    </a:lnTo>
                    <a:lnTo>
                      <a:pt x="1170" y="655"/>
                    </a:lnTo>
                    <a:lnTo>
                      <a:pt x="1151" y="651"/>
                    </a:lnTo>
                    <a:lnTo>
                      <a:pt x="1129" y="646"/>
                    </a:lnTo>
                    <a:lnTo>
                      <a:pt x="1101" y="641"/>
                    </a:lnTo>
                    <a:lnTo>
                      <a:pt x="1071" y="638"/>
                    </a:lnTo>
                    <a:lnTo>
                      <a:pt x="1037" y="631"/>
                    </a:lnTo>
                    <a:lnTo>
                      <a:pt x="1001" y="627"/>
                    </a:lnTo>
                    <a:lnTo>
                      <a:pt x="960" y="621"/>
                    </a:lnTo>
                    <a:lnTo>
                      <a:pt x="918" y="618"/>
                    </a:lnTo>
                    <a:lnTo>
                      <a:pt x="871" y="612"/>
                    </a:lnTo>
                    <a:lnTo>
                      <a:pt x="821" y="608"/>
                    </a:lnTo>
                    <a:lnTo>
                      <a:pt x="771" y="606"/>
                    </a:lnTo>
                    <a:lnTo>
                      <a:pt x="716" y="603"/>
                    </a:lnTo>
                    <a:lnTo>
                      <a:pt x="661" y="599"/>
                    </a:lnTo>
                    <a:lnTo>
                      <a:pt x="610" y="596"/>
                    </a:lnTo>
                    <a:lnTo>
                      <a:pt x="562" y="592"/>
                    </a:lnTo>
                    <a:lnTo>
                      <a:pt x="516" y="589"/>
                    </a:lnTo>
                    <a:lnTo>
                      <a:pt x="474" y="585"/>
                    </a:lnTo>
                    <a:lnTo>
                      <a:pt x="435" y="581"/>
                    </a:lnTo>
                    <a:lnTo>
                      <a:pt x="398" y="577"/>
                    </a:lnTo>
                    <a:lnTo>
                      <a:pt x="365" y="572"/>
                    </a:lnTo>
                    <a:lnTo>
                      <a:pt x="335" y="568"/>
                    </a:lnTo>
                    <a:lnTo>
                      <a:pt x="307" y="562"/>
                    </a:lnTo>
                    <a:lnTo>
                      <a:pt x="284" y="558"/>
                    </a:lnTo>
                    <a:lnTo>
                      <a:pt x="265" y="555"/>
                    </a:lnTo>
                    <a:lnTo>
                      <a:pt x="249" y="549"/>
                    </a:lnTo>
                    <a:lnTo>
                      <a:pt x="237" y="546"/>
                    </a:lnTo>
                    <a:lnTo>
                      <a:pt x="227" y="543"/>
                    </a:lnTo>
                    <a:lnTo>
                      <a:pt x="222" y="539"/>
                    </a:lnTo>
                    <a:lnTo>
                      <a:pt x="213" y="533"/>
                    </a:lnTo>
                    <a:lnTo>
                      <a:pt x="203" y="525"/>
                    </a:lnTo>
                    <a:lnTo>
                      <a:pt x="195" y="516"/>
                    </a:lnTo>
                    <a:lnTo>
                      <a:pt x="190" y="507"/>
                    </a:lnTo>
                    <a:lnTo>
                      <a:pt x="187" y="502"/>
                    </a:lnTo>
                    <a:lnTo>
                      <a:pt x="185" y="495"/>
                    </a:lnTo>
                    <a:lnTo>
                      <a:pt x="184" y="489"/>
                    </a:lnTo>
                    <a:lnTo>
                      <a:pt x="185" y="484"/>
                    </a:lnTo>
                    <a:lnTo>
                      <a:pt x="185" y="478"/>
                    </a:lnTo>
                    <a:lnTo>
                      <a:pt x="188" y="472"/>
                    </a:lnTo>
                    <a:lnTo>
                      <a:pt x="191" y="466"/>
                    </a:lnTo>
                    <a:lnTo>
                      <a:pt x="197" y="460"/>
                    </a:lnTo>
                    <a:lnTo>
                      <a:pt x="202" y="452"/>
                    </a:lnTo>
                    <a:lnTo>
                      <a:pt x="213" y="445"/>
                    </a:lnTo>
                    <a:lnTo>
                      <a:pt x="226" y="438"/>
                    </a:lnTo>
                    <a:lnTo>
                      <a:pt x="242" y="432"/>
                    </a:lnTo>
                    <a:lnTo>
                      <a:pt x="259" y="424"/>
                    </a:lnTo>
                    <a:lnTo>
                      <a:pt x="276" y="419"/>
                    </a:lnTo>
                    <a:lnTo>
                      <a:pt x="295" y="412"/>
                    </a:lnTo>
                    <a:lnTo>
                      <a:pt x="316" y="407"/>
                    </a:lnTo>
                    <a:lnTo>
                      <a:pt x="334" y="400"/>
                    </a:lnTo>
                    <a:lnTo>
                      <a:pt x="352" y="395"/>
                    </a:lnTo>
                    <a:lnTo>
                      <a:pt x="368" y="390"/>
                    </a:lnTo>
                    <a:lnTo>
                      <a:pt x="384" y="387"/>
                    </a:lnTo>
                    <a:lnTo>
                      <a:pt x="396" y="384"/>
                    </a:lnTo>
                    <a:lnTo>
                      <a:pt x="405" y="382"/>
                    </a:lnTo>
                    <a:lnTo>
                      <a:pt x="410" y="381"/>
                    </a:lnTo>
                    <a:lnTo>
                      <a:pt x="414" y="381"/>
                    </a:lnTo>
                    <a:lnTo>
                      <a:pt x="417" y="379"/>
                    </a:lnTo>
                    <a:lnTo>
                      <a:pt x="426" y="377"/>
                    </a:lnTo>
                    <a:lnTo>
                      <a:pt x="439" y="373"/>
                    </a:lnTo>
                    <a:lnTo>
                      <a:pt x="459" y="368"/>
                    </a:lnTo>
                    <a:lnTo>
                      <a:pt x="481" y="361"/>
                    </a:lnTo>
                    <a:lnTo>
                      <a:pt x="508" y="353"/>
                    </a:lnTo>
                    <a:lnTo>
                      <a:pt x="535" y="345"/>
                    </a:lnTo>
                    <a:lnTo>
                      <a:pt x="567" y="337"/>
                    </a:lnTo>
                    <a:lnTo>
                      <a:pt x="597" y="326"/>
                    </a:lnTo>
                    <a:lnTo>
                      <a:pt x="627" y="316"/>
                    </a:lnTo>
                    <a:lnTo>
                      <a:pt x="657" y="305"/>
                    </a:lnTo>
                    <a:lnTo>
                      <a:pt x="687" y="293"/>
                    </a:lnTo>
                    <a:lnTo>
                      <a:pt x="713" y="282"/>
                    </a:lnTo>
                    <a:lnTo>
                      <a:pt x="737" y="271"/>
                    </a:lnTo>
                    <a:lnTo>
                      <a:pt x="756" y="258"/>
                    </a:lnTo>
                    <a:lnTo>
                      <a:pt x="774" y="246"/>
                    </a:lnTo>
                    <a:lnTo>
                      <a:pt x="785" y="235"/>
                    </a:lnTo>
                    <a:lnTo>
                      <a:pt x="797" y="224"/>
                    </a:lnTo>
                    <a:lnTo>
                      <a:pt x="807" y="212"/>
                    </a:lnTo>
                    <a:lnTo>
                      <a:pt x="817" y="202"/>
                    </a:lnTo>
                    <a:lnTo>
                      <a:pt x="825" y="192"/>
                    </a:lnTo>
                    <a:lnTo>
                      <a:pt x="831" y="182"/>
                    </a:lnTo>
                    <a:lnTo>
                      <a:pt x="838" y="172"/>
                    </a:lnTo>
                    <a:lnTo>
                      <a:pt x="845" y="163"/>
                    </a:lnTo>
                    <a:lnTo>
                      <a:pt x="848" y="153"/>
                    </a:lnTo>
                    <a:lnTo>
                      <a:pt x="852" y="143"/>
                    </a:lnTo>
                    <a:lnTo>
                      <a:pt x="854" y="133"/>
                    </a:lnTo>
                    <a:lnTo>
                      <a:pt x="856" y="125"/>
                    </a:lnTo>
                    <a:lnTo>
                      <a:pt x="855" y="114"/>
                    </a:lnTo>
                    <a:lnTo>
                      <a:pt x="855" y="104"/>
                    </a:lnTo>
                    <a:lnTo>
                      <a:pt x="852" y="94"/>
                    </a:lnTo>
                    <a:lnTo>
                      <a:pt x="850" y="84"/>
                    </a:lnTo>
                    <a:lnTo>
                      <a:pt x="845" y="72"/>
                    </a:lnTo>
                    <a:lnTo>
                      <a:pt x="840" y="62"/>
                    </a:lnTo>
                    <a:lnTo>
                      <a:pt x="833" y="53"/>
                    </a:lnTo>
                    <a:lnTo>
                      <a:pt x="827" y="46"/>
                    </a:lnTo>
                    <a:lnTo>
                      <a:pt x="818" y="37"/>
                    </a:lnTo>
                    <a:lnTo>
                      <a:pt x="809" y="33"/>
                    </a:lnTo>
                    <a:lnTo>
                      <a:pt x="800" y="26"/>
                    </a:lnTo>
                    <a:lnTo>
                      <a:pt x="792" y="23"/>
                    </a:lnTo>
                    <a:lnTo>
                      <a:pt x="781" y="17"/>
                    </a:lnTo>
                    <a:lnTo>
                      <a:pt x="770" y="14"/>
                    </a:lnTo>
                    <a:lnTo>
                      <a:pt x="758" y="11"/>
                    </a:lnTo>
                    <a:lnTo>
                      <a:pt x="748" y="9"/>
                    </a:lnTo>
                    <a:lnTo>
                      <a:pt x="736" y="5"/>
                    </a:lnTo>
                    <a:lnTo>
                      <a:pt x="726" y="4"/>
                    </a:lnTo>
                    <a:lnTo>
                      <a:pt x="715" y="3"/>
                    </a:lnTo>
                    <a:lnTo>
                      <a:pt x="705" y="3"/>
                    </a:lnTo>
                    <a:lnTo>
                      <a:pt x="688" y="2"/>
                    </a:lnTo>
                    <a:lnTo>
                      <a:pt x="663" y="1"/>
                    </a:lnTo>
                    <a:lnTo>
                      <a:pt x="631" y="0"/>
                    </a:lnTo>
                    <a:lnTo>
                      <a:pt x="594" y="0"/>
                    </a:lnTo>
                    <a:lnTo>
                      <a:pt x="551" y="0"/>
                    </a:lnTo>
                    <a:lnTo>
                      <a:pt x="504" y="0"/>
                    </a:lnTo>
                    <a:lnTo>
                      <a:pt x="456" y="0"/>
                    </a:lnTo>
                    <a:lnTo>
                      <a:pt x="408" y="0"/>
                    </a:lnTo>
                    <a:lnTo>
                      <a:pt x="358" y="0"/>
                    </a:lnTo>
                    <a:lnTo>
                      <a:pt x="313" y="0"/>
                    </a:lnTo>
                    <a:lnTo>
                      <a:pt x="270" y="0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" name="Freeform 17"/>
              <p:cNvSpPr>
                <a:spLocks/>
              </p:cNvSpPr>
              <p:nvPr/>
            </p:nvSpPr>
            <p:spPr bwMode="auto">
              <a:xfrm>
                <a:off x="431" y="3129"/>
                <a:ext cx="24" cy="208"/>
              </a:xfrm>
              <a:custGeom>
                <a:avLst/>
                <a:gdLst>
                  <a:gd name="T0" fmla="*/ 1 w 47"/>
                  <a:gd name="T1" fmla="*/ 2 h 416"/>
                  <a:gd name="T2" fmla="*/ 1 w 47"/>
                  <a:gd name="T3" fmla="*/ 1 h 416"/>
                  <a:gd name="T4" fmla="*/ 1 w 47"/>
                  <a:gd name="T5" fmla="*/ 1 h 416"/>
                  <a:gd name="T6" fmla="*/ 1 w 47"/>
                  <a:gd name="T7" fmla="*/ 1 h 416"/>
                  <a:gd name="T8" fmla="*/ 1 w 47"/>
                  <a:gd name="T9" fmla="*/ 1 h 416"/>
                  <a:gd name="T10" fmla="*/ 1 w 47"/>
                  <a:gd name="T11" fmla="*/ 1 h 416"/>
                  <a:gd name="T12" fmla="*/ 1 w 47"/>
                  <a:gd name="T13" fmla="*/ 1 h 416"/>
                  <a:gd name="T14" fmla="*/ 1 w 47"/>
                  <a:gd name="T15" fmla="*/ 1 h 416"/>
                  <a:gd name="T16" fmla="*/ 1 w 47"/>
                  <a:gd name="T17" fmla="*/ 1 h 416"/>
                  <a:gd name="T18" fmla="*/ 1 w 47"/>
                  <a:gd name="T19" fmla="*/ 1 h 416"/>
                  <a:gd name="T20" fmla="*/ 0 w 47"/>
                  <a:gd name="T21" fmla="*/ 1 h 416"/>
                  <a:gd name="T22" fmla="*/ 0 w 47"/>
                  <a:gd name="T23" fmla="*/ 1 h 416"/>
                  <a:gd name="T24" fmla="*/ 0 w 47"/>
                  <a:gd name="T25" fmla="*/ 1 h 416"/>
                  <a:gd name="T26" fmla="*/ 1 w 47"/>
                  <a:gd name="T27" fmla="*/ 1 h 416"/>
                  <a:gd name="T28" fmla="*/ 1 w 47"/>
                  <a:gd name="T29" fmla="*/ 1 h 416"/>
                  <a:gd name="T30" fmla="*/ 1 w 47"/>
                  <a:gd name="T31" fmla="*/ 1 h 416"/>
                  <a:gd name="T32" fmla="*/ 1 w 47"/>
                  <a:gd name="T33" fmla="*/ 1 h 416"/>
                  <a:gd name="T34" fmla="*/ 1 w 47"/>
                  <a:gd name="T35" fmla="*/ 0 h 416"/>
                  <a:gd name="T36" fmla="*/ 1 w 47"/>
                  <a:gd name="T37" fmla="*/ 0 h 416"/>
                  <a:gd name="T38" fmla="*/ 1 w 47"/>
                  <a:gd name="T39" fmla="*/ 1 h 416"/>
                  <a:gd name="T40" fmla="*/ 1 w 47"/>
                  <a:gd name="T41" fmla="*/ 1 h 416"/>
                  <a:gd name="T42" fmla="*/ 1 w 47"/>
                  <a:gd name="T43" fmla="*/ 1 h 416"/>
                  <a:gd name="T44" fmla="*/ 1 w 47"/>
                  <a:gd name="T45" fmla="*/ 1 h 416"/>
                  <a:gd name="T46" fmla="*/ 1 w 47"/>
                  <a:gd name="T47" fmla="*/ 1 h 416"/>
                  <a:gd name="T48" fmla="*/ 1 w 47"/>
                  <a:gd name="T49" fmla="*/ 1 h 416"/>
                  <a:gd name="T50" fmla="*/ 1 w 47"/>
                  <a:gd name="T51" fmla="*/ 1 h 416"/>
                  <a:gd name="T52" fmla="*/ 1 w 47"/>
                  <a:gd name="T53" fmla="*/ 1 h 416"/>
                  <a:gd name="T54" fmla="*/ 1 w 47"/>
                  <a:gd name="T55" fmla="*/ 1 h 416"/>
                  <a:gd name="T56" fmla="*/ 1 w 47"/>
                  <a:gd name="T57" fmla="*/ 1 h 416"/>
                  <a:gd name="T58" fmla="*/ 1 w 47"/>
                  <a:gd name="T59" fmla="*/ 1 h 416"/>
                  <a:gd name="T60" fmla="*/ 1 w 47"/>
                  <a:gd name="T61" fmla="*/ 1 h 416"/>
                  <a:gd name="T62" fmla="*/ 1 w 47"/>
                  <a:gd name="T63" fmla="*/ 1 h 416"/>
                  <a:gd name="T64" fmla="*/ 1 w 47"/>
                  <a:gd name="T65" fmla="*/ 1 h 416"/>
                  <a:gd name="T66" fmla="*/ 1 w 47"/>
                  <a:gd name="T67" fmla="*/ 1 h 416"/>
                  <a:gd name="T68" fmla="*/ 1 w 47"/>
                  <a:gd name="T69" fmla="*/ 2 h 416"/>
                  <a:gd name="T70" fmla="*/ 1 w 47"/>
                  <a:gd name="T71" fmla="*/ 2 h 416"/>
                  <a:gd name="T72" fmla="*/ 1 w 47"/>
                  <a:gd name="T73" fmla="*/ 2 h 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"/>
                  <a:gd name="T112" fmla="*/ 0 h 416"/>
                  <a:gd name="T113" fmla="*/ 47 w 47"/>
                  <a:gd name="T114" fmla="*/ 416 h 4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" h="416">
                    <a:moveTo>
                      <a:pt x="6" y="416"/>
                    </a:moveTo>
                    <a:lnTo>
                      <a:pt x="11" y="139"/>
                    </a:lnTo>
                    <a:lnTo>
                      <a:pt x="10" y="138"/>
                    </a:lnTo>
                    <a:lnTo>
                      <a:pt x="8" y="134"/>
                    </a:lnTo>
                    <a:lnTo>
                      <a:pt x="6" y="127"/>
                    </a:lnTo>
                    <a:lnTo>
                      <a:pt x="5" y="118"/>
                    </a:lnTo>
                    <a:lnTo>
                      <a:pt x="3" y="107"/>
                    </a:lnTo>
                    <a:lnTo>
                      <a:pt x="2" y="97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4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5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5" y="3"/>
                    </a:lnTo>
                    <a:lnTo>
                      <a:pt x="39" y="10"/>
                    </a:lnTo>
                    <a:lnTo>
                      <a:pt x="44" y="19"/>
                    </a:lnTo>
                    <a:lnTo>
                      <a:pt x="45" y="29"/>
                    </a:lnTo>
                    <a:lnTo>
                      <a:pt x="46" y="41"/>
                    </a:lnTo>
                    <a:lnTo>
                      <a:pt x="46" y="54"/>
                    </a:lnTo>
                    <a:lnTo>
                      <a:pt x="47" y="69"/>
                    </a:lnTo>
                    <a:lnTo>
                      <a:pt x="46" y="81"/>
                    </a:lnTo>
                    <a:lnTo>
                      <a:pt x="45" y="95"/>
                    </a:lnTo>
                    <a:lnTo>
                      <a:pt x="44" y="107"/>
                    </a:lnTo>
                    <a:lnTo>
                      <a:pt x="43" y="119"/>
                    </a:lnTo>
                    <a:lnTo>
                      <a:pt x="40" y="128"/>
                    </a:lnTo>
                    <a:lnTo>
                      <a:pt x="39" y="137"/>
                    </a:lnTo>
                    <a:lnTo>
                      <a:pt x="39" y="142"/>
                    </a:lnTo>
                    <a:lnTo>
                      <a:pt x="39" y="144"/>
                    </a:lnTo>
                    <a:lnTo>
                      <a:pt x="36" y="410"/>
                    </a:lnTo>
                    <a:lnTo>
                      <a:pt x="6" y="416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" name="Freeform 18"/>
              <p:cNvSpPr>
                <a:spLocks/>
              </p:cNvSpPr>
              <p:nvPr/>
            </p:nvSpPr>
            <p:spPr bwMode="auto">
              <a:xfrm>
                <a:off x="711" y="3159"/>
                <a:ext cx="45" cy="126"/>
              </a:xfrm>
              <a:custGeom>
                <a:avLst/>
                <a:gdLst>
                  <a:gd name="T0" fmla="*/ 1 w 90"/>
                  <a:gd name="T1" fmla="*/ 1 h 252"/>
                  <a:gd name="T2" fmla="*/ 1 w 90"/>
                  <a:gd name="T3" fmla="*/ 1 h 252"/>
                  <a:gd name="T4" fmla="*/ 1 w 90"/>
                  <a:gd name="T5" fmla="*/ 1 h 252"/>
                  <a:gd name="T6" fmla="*/ 1 w 90"/>
                  <a:gd name="T7" fmla="*/ 1 h 252"/>
                  <a:gd name="T8" fmla="*/ 1 w 90"/>
                  <a:gd name="T9" fmla="*/ 1 h 252"/>
                  <a:gd name="T10" fmla="*/ 1 w 90"/>
                  <a:gd name="T11" fmla="*/ 1 h 252"/>
                  <a:gd name="T12" fmla="*/ 1 w 90"/>
                  <a:gd name="T13" fmla="*/ 1 h 252"/>
                  <a:gd name="T14" fmla="*/ 1 w 90"/>
                  <a:gd name="T15" fmla="*/ 1 h 252"/>
                  <a:gd name="T16" fmla="*/ 1 w 90"/>
                  <a:gd name="T17" fmla="*/ 1 h 252"/>
                  <a:gd name="T18" fmla="*/ 1 w 90"/>
                  <a:gd name="T19" fmla="*/ 1 h 252"/>
                  <a:gd name="T20" fmla="*/ 0 w 90"/>
                  <a:gd name="T21" fmla="*/ 1 h 252"/>
                  <a:gd name="T22" fmla="*/ 1 w 90"/>
                  <a:gd name="T23" fmla="*/ 1 h 252"/>
                  <a:gd name="T24" fmla="*/ 1 w 90"/>
                  <a:gd name="T25" fmla="*/ 1 h 252"/>
                  <a:gd name="T26" fmla="*/ 1 w 90"/>
                  <a:gd name="T27" fmla="*/ 1 h 252"/>
                  <a:gd name="T28" fmla="*/ 1 w 90"/>
                  <a:gd name="T29" fmla="*/ 1 h 252"/>
                  <a:gd name="T30" fmla="*/ 1 w 90"/>
                  <a:gd name="T31" fmla="*/ 1 h 252"/>
                  <a:gd name="T32" fmla="*/ 1 w 90"/>
                  <a:gd name="T33" fmla="*/ 1 h 252"/>
                  <a:gd name="T34" fmla="*/ 1 w 90"/>
                  <a:gd name="T35" fmla="*/ 1 h 252"/>
                  <a:gd name="T36" fmla="*/ 1 w 90"/>
                  <a:gd name="T37" fmla="*/ 0 h 252"/>
                  <a:gd name="T38" fmla="*/ 1 w 90"/>
                  <a:gd name="T39" fmla="*/ 0 h 252"/>
                  <a:gd name="T40" fmla="*/ 1 w 90"/>
                  <a:gd name="T41" fmla="*/ 1 h 252"/>
                  <a:gd name="T42" fmla="*/ 1 w 90"/>
                  <a:gd name="T43" fmla="*/ 1 h 252"/>
                  <a:gd name="T44" fmla="*/ 1 w 90"/>
                  <a:gd name="T45" fmla="*/ 1 h 252"/>
                  <a:gd name="T46" fmla="*/ 1 w 90"/>
                  <a:gd name="T47" fmla="*/ 1 h 252"/>
                  <a:gd name="T48" fmla="*/ 1 w 90"/>
                  <a:gd name="T49" fmla="*/ 1 h 252"/>
                  <a:gd name="T50" fmla="*/ 1 w 90"/>
                  <a:gd name="T51" fmla="*/ 1 h 252"/>
                  <a:gd name="T52" fmla="*/ 1 w 90"/>
                  <a:gd name="T53" fmla="*/ 1 h 252"/>
                  <a:gd name="T54" fmla="*/ 1 w 90"/>
                  <a:gd name="T55" fmla="*/ 1 h 252"/>
                  <a:gd name="T56" fmla="*/ 1 w 90"/>
                  <a:gd name="T57" fmla="*/ 1 h 252"/>
                  <a:gd name="T58" fmla="*/ 1 w 90"/>
                  <a:gd name="T59" fmla="*/ 1 h 252"/>
                  <a:gd name="T60" fmla="*/ 1 w 90"/>
                  <a:gd name="T61" fmla="*/ 1 h 252"/>
                  <a:gd name="T62" fmla="*/ 1 w 90"/>
                  <a:gd name="T63" fmla="*/ 1 h 252"/>
                  <a:gd name="T64" fmla="*/ 1 w 90"/>
                  <a:gd name="T65" fmla="*/ 1 h 252"/>
                  <a:gd name="T66" fmla="*/ 1 w 90"/>
                  <a:gd name="T67" fmla="*/ 1 h 252"/>
                  <a:gd name="T68" fmla="*/ 1 w 90"/>
                  <a:gd name="T69" fmla="*/ 1 h 252"/>
                  <a:gd name="T70" fmla="*/ 1 w 90"/>
                  <a:gd name="T71" fmla="*/ 1 h 252"/>
                  <a:gd name="T72" fmla="*/ 1 w 90"/>
                  <a:gd name="T73" fmla="*/ 1 h 252"/>
                  <a:gd name="T74" fmla="*/ 1 w 90"/>
                  <a:gd name="T75" fmla="*/ 1 h 252"/>
                  <a:gd name="T76" fmla="*/ 1 w 90"/>
                  <a:gd name="T77" fmla="*/ 1 h 252"/>
                  <a:gd name="T78" fmla="*/ 1 w 90"/>
                  <a:gd name="T79" fmla="*/ 1 h 252"/>
                  <a:gd name="T80" fmla="*/ 1 w 90"/>
                  <a:gd name="T81" fmla="*/ 1 h 252"/>
                  <a:gd name="T82" fmla="*/ 1 w 90"/>
                  <a:gd name="T83" fmla="*/ 1 h 252"/>
                  <a:gd name="T84" fmla="*/ 1 w 90"/>
                  <a:gd name="T85" fmla="*/ 1 h 252"/>
                  <a:gd name="T86" fmla="*/ 1 w 90"/>
                  <a:gd name="T87" fmla="*/ 1 h 252"/>
                  <a:gd name="T88" fmla="*/ 1 w 90"/>
                  <a:gd name="T89" fmla="*/ 1 h 252"/>
                  <a:gd name="T90" fmla="*/ 1 w 90"/>
                  <a:gd name="T91" fmla="*/ 1 h 252"/>
                  <a:gd name="T92" fmla="*/ 1 w 90"/>
                  <a:gd name="T93" fmla="*/ 1 h 252"/>
                  <a:gd name="T94" fmla="*/ 1 w 90"/>
                  <a:gd name="T95" fmla="*/ 1 h 252"/>
                  <a:gd name="T96" fmla="*/ 1 w 90"/>
                  <a:gd name="T97" fmla="*/ 1 h 25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0"/>
                  <a:gd name="T148" fmla="*/ 0 h 252"/>
                  <a:gd name="T149" fmla="*/ 90 w 90"/>
                  <a:gd name="T150" fmla="*/ 252 h 25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0" h="252">
                    <a:moveTo>
                      <a:pt x="16" y="252"/>
                    </a:moveTo>
                    <a:lnTo>
                      <a:pt x="18" y="145"/>
                    </a:lnTo>
                    <a:lnTo>
                      <a:pt x="17" y="142"/>
                    </a:lnTo>
                    <a:lnTo>
                      <a:pt x="14" y="137"/>
                    </a:lnTo>
                    <a:lnTo>
                      <a:pt x="12" y="130"/>
                    </a:lnTo>
                    <a:lnTo>
                      <a:pt x="10" y="121"/>
                    </a:lnTo>
                    <a:lnTo>
                      <a:pt x="7" y="109"/>
                    </a:lnTo>
                    <a:lnTo>
                      <a:pt x="4" y="98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58"/>
                    </a:lnTo>
                    <a:lnTo>
                      <a:pt x="1" y="45"/>
                    </a:lnTo>
                    <a:lnTo>
                      <a:pt x="3" y="33"/>
                    </a:lnTo>
                    <a:lnTo>
                      <a:pt x="10" y="23"/>
                    </a:lnTo>
                    <a:lnTo>
                      <a:pt x="16" y="13"/>
                    </a:lnTo>
                    <a:lnTo>
                      <a:pt x="24" y="8"/>
                    </a:lnTo>
                    <a:lnTo>
                      <a:pt x="37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3" y="10"/>
                    </a:lnTo>
                    <a:lnTo>
                      <a:pt x="87" y="18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5"/>
                    </a:lnTo>
                    <a:lnTo>
                      <a:pt x="82" y="30"/>
                    </a:lnTo>
                    <a:lnTo>
                      <a:pt x="80" y="36"/>
                    </a:lnTo>
                    <a:lnTo>
                      <a:pt x="74" y="43"/>
                    </a:lnTo>
                    <a:lnTo>
                      <a:pt x="70" y="53"/>
                    </a:lnTo>
                    <a:lnTo>
                      <a:pt x="65" y="62"/>
                    </a:lnTo>
                    <a:lnTo>
                      <a:pt x="62" y="73"/>
                    </a:lnTo>
                    <a:lnTo>
                      <a:pt x="58" y="83"/>
                    </a:lnTo>
                    <a:lnTo>
                      <a:pt x="55" y="93"/>
                    </a:lnTo>
                    <a:lnTo>
                      <a:pt x="53" y="103"/>
                    </a:lnTo>
                    <a:lnTo>
                      <a:pt x="54" y="114"/>
                    </a:lnTo>
                    <a:lnTo>
                      <a:pt x="55" y="123"/>
                    </a:lnTo>
                    <a:lnTo>
                      <a:pt x="59" y="130"/>
                    </a:lnTo>
                    <a:lnTo>
                      <a:pt x="65" y="137"/>
                    </a:lnTo>
                    <a:lnTo>
                      <a:pt x="74" y="145"/>
                    </a:lnTo>
                    <a:lnTo>
                      <a:pt x="72" y="147"/>
                    </a:lnTo>
                    <a:lnTo>
                      <a:pt x="65" y="154"/>
                    </a:lnTo>
                    <a:lnTo>
                      <a:pt x="56" y="158"/>
                    </a:lnTo>
                    <a:lnTo>
                      <a:pt x="53" y="160"/>
                    </a:lnTo>
                    <a:lnTo>
                      <a:pt x="53" y="244"/>
                    </a:lnTo>
                    <a:lnTo>
                      <a:pt x="16" y="25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" name="Freeform 19"/>
              <p:cNvSpPr>
                <a:spLocks/>
              </p:cNvSpPr>
              <p:nvPr/>
            </p:nvSpPr>
            <p:spPr bwMode="auto">
              <a:xfrm>
                <a:off x="628" y="3291"/>
                <a:ext cx="46" cy="153"/>
              </a:xfrm>
              <a:custGeom>
                <a:avLst/>
                <a:gdLst>
                  <a:gd name="T0" fmla="*/ 0 w 92"/>
                  <a:gd name="T1" fmla="*/ 1 h 306"/>
                  <a:gd name="T2" fmla="*/ 0 w 92"/>
                  <a:gd name="T3" fmla="*/ 1 h 306"/>
                  <a:gd name="T4" fmla="*/ 1 w 92"/>
                  <a:gd name="T5" fmla="*/ 1 h 306"/>
                  <a:gd name="T6" fmla="*/ 1 w 92"/>
                  <a:gd name="T7" fmla="*/ 1 h 306"/>
                  <a:gd name="T8" fmla="*/ 1 w 92"/>
                  <a:gd name="T9" fmla="*/ 1 h 306"/>
                  <a:gd name="T10" fmla="*/ 1 w 92"/>
                  <a:gd name="T11" fmla="*/ 1 h 306"/>
                  <a:gd name="T12" fmla="*/ 1 w 92"/>
                  <a:gd name="T13" fmla="*/ 1 h 306"/>
                  <a:gd name="T14" fmla="*/ 1 w 92"/>
                  <a:gd name="T15" fmla="*/ 0 h 306"/>
                  <a:gd name="T16" fmla="*/ 1 w 92"/>
                  <a:gd name="T17" fmla="*/ 0 h 306"/>
                  <a:gd name="T18" fmla="*/ 1 w 92"/>
                  <a:gd name="T19" fmla="*/ 0 h 306"/>
                  <a:gd name="T20" fmla="*/ 1 w 92"/>
                  <a:gd name="T21" fmla="*/ 1 h 306"/>
                  <a:gd name="T22" fmla="*/ 1 w 92"/>
                  <a:gd name="T23" fmla="*/ 1 h 306"/>
                  <a:gd name="T24" fmla="*/ 1 w 92"/>
                  <a:gd name="T25" fmla="*/ 1 h 306"/>
                  <a:gd name="T26" fmla="*/ 1 w 92"/>
                  <a:gd name="T27" fmla="*/ 1 h 306"/>
                  <a:gd name="T28" fmla="*/ 1 w 92"/>
                  <a:gd name="T29" fmla="*/ 1 h 306"/>
                  <a:gd name="T30" fmla="*/ 1 w 92"/>
                  <a:gd name="T31" fmla="*/ 1 h 306"/>
                  <a:gd name="T32" fmla="*/ 1 w 92"/>
                  <a:gd name="T33" fmla="*/ 1 h 306"/>
                  <a:gd name="T34" fmla="*/ 1 w 92"/>
                  <a:gd name="T35" fmla="*/ 1 h 306"/>
                  <a:gd name="T36" fmla="*/ 1 w 92"/>
                  <a:gd name="T37" fmla="*/ 1 h 306"/>
                  <a:gd name="T38" fmla="*/ 1 w 92"/>
                  <a:gd name="T39" fmla="*/ 1 h 306"/>
                  <a:gd name="T40" fmla="*/ 1 w 92"/>
                  <a:gd name="T41" fmla="*/ 1 h 306"/>
                  <a:gd name="T42" fmla="*/ 1 w 92"/>
                  <a:gd name="T43" fmla="*/ 1 h 306"/>
                  <a:gd name="T44" fmla="*/ 1 w 92"/>
                  <a:gd name="T45" fmla="*/ 1 h 306"/>
                  <a:gd name="T46" fmla="*/ 1 w 92"/>
                  <a:gd name="T47" fmla="*/ 1 h 306"/>
                  <a:gd name="T48" fmla="*/ 1 w 92"/>
                  <a:gd name="T49" fmla="*/ 1 h 306"/>
                  <a:gd name="T50" fmla="*/ 1 w 92"/>
                  <a:gd name="T51" fmla="*/ 1 h 306"/>
                  <a:gd name="T52" fmla="*/ 1 w 92"/>
                  <a:gd name="T53" fmla="*/ 1 h 306"/>
                  <a:gd name="T54" fmla="*/ 1 w 92"/>
                  <a:gd name="T55" fmla="*/ 1 h 306"/>
                  <a:gd name="T56" fmla="*/ 1 w 92"/>
                  <a:gd name="T57" fmla="*/ 1 h 306"/>
                  <a:gd name="T58" fmla="*/ 1 w 92"/>
                  <a:gd name="T59" fmla="*/ 1 h 306"/>
                  <a:gd name="T60" fmla="*/ 1 w 92"/>
                  <a:gd name="T61" fmla="*/ 1 h 306"/>
                  <a:gd name="T62" fmla="*/ 1 w 92"/>
                  <a:gd name="T63" fmla="*/ 1 h 306"/>
                  <a:gd name="T64" fmla="*/ 1 w 92"/>
                  <a:gd name="T65" fmla="*/ 1 h 306"/>
                  <a:gd name="T66" fmla="*/ 1 w 92"/>
                  <a:gd name="T67" fmla="*/ 1 h 306"/>
                  <a:gd name="T68" fmla="*/ 1 w 92"/>
                  <a:gd name="T69" fmla="*/ 1 h 306"/>
                  <a:gd name="T70" fmla="*/ 1 w 92"/>
                  <a:gd name="T71" fmla="*/ 1 h 306"/>
                  <a:gd name="T72" fmla="*/ 1 w 92"/>
                  <a:gd name="T73" fmla="*/ 1 h 306"/>
                  <a:gd name="T74" fmla="*/ 1 w 92"/>
                  <a:gd name="T75" fmla="*/ 1 h 306"/>
                  <a:gd name="T76" fmla="*/ 1 w 92"/>
                  <a:gd name="T77" fmla="*/ 1 h 306"/>
                  <a:gd name="T78" fmla="*/ 1 w 92"/>
                  <a:gd name="T79" fmla="*/ 1 h 306"/>
                  <a:gd name="T80" fmla="*/ 1 w 92"/>
                  <a:gd name="T81" fmla="*/ 1 h 306"/>
                  <a:gd name="T82" fmla="*/ 1 w 92"/>
                  <a:gd name="T83" fmla="*/ 1 h 306"/>
                  <a:gd name="T84" fmla="*/ 1 w 92"/>
                  <a:gd name="T85" fmla="*/ 1 h 306"/>
                  <a:gd name="T86" fmla="*/ 1 w 92"/>
                  <a:gd name="T87" fmla="*/ 1 h 306"/>
                  <a:gd name="T88" fmla="*/ 1 w 92"/>
                  <a:gd name="T89" fmla="*/ 1 h 306"/>
                  <a:gd name="T90" fmla="*/ 1 w 92"/>
                  <a:gd name="T91" fmla="*/ 1 h 306"/>
                  <a:gd name="T92" fmla="*/ 1 w 92"/>
                  <a:gd name="T93" fmla="*/ 1 h 306"/>
                  <a:gd name="T94" fmla="*/ 1 w 92"/>
                  <a:gd name="T95" fmla="*/ 1 h 306"/>
                  <a:gd name="T96" fmla="*/ 1 w 92"/>
                  <a:gd name="T97" fmla="*/ 1 h 306"/>
                  <a:gd name="T98" fmla="*/ 1 w 92"/>
                  <a:gd name="T99" fmla="*/ 1 h 306"/>
                  <a:gd name="T100" fmla="*/ 1 w 92"/>
                  <a:gd name="T101" fmla="*/ 1 h 306"/>
                  <a:gd name="T102" fmla="*/ 1 w 92"/>
                  <a:gd name="T103" fmla="*/ 1 h 306"/>
                  <a:gd name="T104" fmla="*/ 1 w 92"/>
                  <a:gd name="T105" fmla="*/ 1 h 306"/>
                  <a:gd name="T106" fmla="*/ 1 w 92"/>
                  <a:gd name="T107" fmla="*/ 1 h 306"/>
                  <a:gd name="T108" fmla="*/ 1 w 92"/>
                  <a:gd name="T109" fmla="*/ 1 h 306"/>
                  <a:gd name="T110" fmla="*/ 0 w 92"/>
                  <a:gd name="T111" fmla="*/ 1 h 306"/>
                  <a:gd name="T112" fmla="*/ 0 w 92"/>
                  <a:gd name="T113" fmla="*/ 1 h 3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2"/>
                  <a:gd name="T172" fmla="*/ 0 h 306"/>
                  <a:gd name="T173" fmla="*/ 92 w 92"/>
                  <a:gd name="T174" fmla="*/ 306 h 3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2" h="306">
                    <a:moveTo>
                      <a:pt x="0" y="24"/>
                    </a:moveTo>
                    <a:lnTo>
                      <a:pt x="0" y="23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15" y="10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71" y="12"/>
                    </a:lnTo>
                    <a:lnTo>
                      <a:pt x="75" y="20"/>
                    </a:lnTo>
                    <a:lnTo>
                      <a:pt x="81" y="31"/>
                    </a:lnTo>
                    <a:lnTo>
                      <a:pt x="84" y="43"/>
                    </a:lnTo>
                    <a:lnTo>
                      <a:pt x="88" y="57"/>
                    </a:lnTo>
                    <a:lnTo>
                      <a:pt x="90" y="71"/>
                    </a:lnTo>
                    <a:lnTo>
                      <a:pt x="92" y="86"/>
                    </a:lnTo>
                    <a:lnTo>
                      <a:pt x="92" y="101"/>
                    </a:lnTo>
                    <a:lnTo>
                      <a:pt x="92" y="116"/>
                    </a:lnTo>
                    <a:lnTo>
                      <a:pt x="91" y="129"/>
                    </a:lnTo>
                    <a:lnTo>
                      <a:pt x="90" y="143"/>
                    </a:lnTo>
                    <a:lnTo>
                      <a:pt x="86" y="154"/>
                    </a:lnTo>
                    <a:lnTo>
                      <a:pt x="85" y="164"/>
                    </a:lnTo>
                    <a:lnTo>
                      <a:pt x="81" y="171"/>
                    </a:lnTo>
                    <a:lnTo>
                      <a:pt x="77" y="176"/>
                    </a:lnTo>
                    <a:lnTo>
                      <a:pt x="71" y="306"/>
                    </a:lnTo>
                    <a:lnTo>
                      <a:pt x="32" y="306"/>
                    </a:lnTo>
                    <a:lnTo>
                      <a:pt x="30" y="186"/>
                    </a:lnTo>
                    <a:lnTo>
                      <a:pt x="6" y="181"/>
                    </a:lnTo>
                    <a:lnTo>
                      <a:pt x="6" y="179"/>
                    </a:lnTo>
                    <a:lnTo>
                      <a:pt x="10" y="174"/>
                    </a:lnTo>
                    <a:lnTo>
                      <a:pt x="12" y="169"/>
                    </a:lnTo>
                    <a:lnTo>
                      <a:pt x="16" y="165"/>
                    </a:lnTo>
                    <a:lnTo>
                      <a:pt x="18" y="160"/>
                    </a:lnTo>
                    <a:lnTo>
                      <a:pt x="22" y="155"/>
                    </a:lnTo>
                    <a:lnTo>
                      <a:pt x="25" y="148"/>
                    </a:lnTo>
                    <a:lnTo>
                      <a:pt x="28" y="140"/>
                    </a:lnTo>
                    <a:lnTo>
                      <a:pt x="30" y="133"/>
                    </a:lnTo>
                    <a:lnTo>
                      <a:pt x="32" y="126"/>
                    </a:lnTo>
                    <a:lnTo>
                      <a:pt x="33" y="116"/>
                    </a:lnTo>
                    <a:lnTo>
                      <a:pt x="35" y="108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0" y="82"/>
                    </a:lnTo>
                    <a:lnTo>
                      <a:pt x="29" y="74"/>
                    </a:lnTo>
                    <a:lnTo>
                      <a:pt x="27" y="66"/>
                    </a:lnTo>
                    <a:lnTo>
                      <a:pt x="25" y="60"/>
                    </a:lnTo>
                    <a:lnTo>
                      <a:pt x="21" y="53"/>
                    </a:lnTo>
                    <a:lnTo>
                      <a:pt x="18" y="48"/>
                    </a:lnTo>
                    <a:lnTo>
                      <a:pt x="16" y="43"/>
                    </a:lnTo>
                    <a:lnTo>
                      <a:pt x="14" y="40"/>
                    </a:lnTo>
                    <a:lnTo>
                      <a:pt x="7" y="32"/>
                    </a:lnTo>
                    <a:lnTo>
                      <a:pt x="4" y="2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" name="Freeform 20"/>
              <p:cNvSpPr>
                <a:spLocks/>
              </p:cNvSpPr>
              <p:nvPr/>
            </p:nvSpPr>
            <p:spPr bwMode="auto">
              <a:xfrm>
                <a:off x="822" y="3403"/>
                <a:ext cx="121" cy="525"/>
              </a:xfrm>
              <a:custGeom>
                <a:avLst/>
                <a:gdLst>
                  <a:gd name="T0" fmla="*/ 0 w 243"/>
                  <a:gd name="T1" fmla="*/ 0 h 1051"/>
                  <a:gd name="T2" fmla="*/ 0 w 243"/>
                  <a:gd name="T3" fmla="*/ 0 h 1051"/>
                  <a:gd name="T4" fmla="*/ 0 w 243"/>
                  <a:gd name="T5" fmla="*/ 0 h 1051"/>
                  <a:gd name="T6" fmla="*/ 0 w 243"/>
                  <a:gd name="T7" fmla="*/ 0 h 1051"/>
                  <a:gd name="T8" fmla="*/ 0 w 243"/>
                  <a:gd name="T9" fmla="*/ 0 h 1051"/>
                  <a:gd name="T10" fmla="*/ 0 w 243"/>
                  <a:gd name="T11" fmla="*/ 0 h 1051"/>
                  <a:gd name="T12" fmla="*/ 0 w 243"/>
                  <a:gd name="T13" fmla="*/ 0 h 1051"/>
                  <a:gd name="T14" fmla="*/ 0 w 243"/>
                  <a:gd name="T15" fmla="*/ 0 h 1051"/>
                  <a:gd name="T16" fmla="*/ 0 w 243"/>
                  <a:gd name="T17" fmla="*/ 1 h 1051"/>
                  <a:gd name="T18" fmla="*/ 0 w 243"/>
                  <a:gd name="T19" fmla="*/ 1 h 1051"/>
                  <a:gd name="T20" fmla="*/ 0 w 243"/>
                  <a:gd name="T21" fmla="*/ 1 h 1051"/>
                  <a:gd name="T22" fmla="*/ 0 w 243"/>
                  <a:gd name="T23" fmla="*/ 1 h 1051"/>
                  <a:gd name="T24" fmla="*/ 0 w 243"/>
                  <a:gd name="T25" fmla="*/ 2 h 1051"/>
                  <a:gd name="T26" fmla="*/ 0 w 243"/>
                  <a:gd name="T27" fmla="*/ 2 h 1051"/>
                  <a:gd name="T28" fmla="*/ 0 w 243"/>
                  <a:gd name="T29" fmla="*/ 2 h 1051"/>
                  <a:gd name="T30" fmla="*/ 0 w 243"/>
                  <a:gd name="T31" fmla="*/ 2 h 1051"/>
                  <a:gd name="T32" fmla="*/ 0 w 243"/>
                  <a:gd name="T33" fmla="*/ 4 h 1051"/>
                  <a:gd name="T34" fmla="*/ 0 w 243"/>
                  <a:gd name="T35" fmla="*/ 2 h 1051"/>
                  <a:gd name="T36" fmla="*/ 0 w 243"/>
                  <a:gd name="T37" fmla="*/ 2 h 1051"/>
                  <a:gd name="T38" fmla="*/ 0 w 243"/>
                  <a:gd name="T39" fmla="*/ 2 h 1051"/>
                  <a:gd name="T40" fmla="*/ 0 w 243"/>
                  <a:gd name="T41" fmla="*/ 1 h 1051"/>
                  <a:gd name="T42" fmla="*/ 0 w 243"/>
                  <a:gd name="T43" fmla="*/ 1 h 1051"/>
                  <a:gd name="T44" fmla="*/ 0 w 243"/>
                  <a:gd name="T45" fmla="*/ 1 h 1051"/>
                  <a:gd name="T46" fmla="*/ 0 w 243"/>
                  <a:gd name="T47" fmla="*/ 1 h 1051"/>
                  <a:gd name="T48" fmla="*/ 0 w 243"/>
                  <a:gd name="T49" fmla="*/ 1 h 1051"/>
                  <a:gd name="T50" fmla="*/ 0 w 243"/>
                  <a:gd name="T51" fmla="*/ 0 h 1051"/>
                  <a:gd name="T52" fmla="*/ 0 w 243"/>
                  <a:gd name="T53" fmla="*/ 0 h 1051"/>
                  <a:gd name="T54" fmla="*/ 0 w 243"/>
                  <a:gd name="T55" fmla="*/ 0 h 1051"/>
                  <a:gd name="T56" fmla="*/ 0 w 243"/>
                  <a:gd name="T57" fmla="*/ 0 h 1051"/>
                  <a:gd name="T58" fmla="*/ 0 w 243"/>
                  <a:gd name="T59" fmla="*/ 0 h 1051"/>
                  <a:gd name="T60" fmla="*/ 0 w 243"/>
                  <a:gd name="T61" fmla="*/ 0 h 1051"/>
                  <a:gd name="T62" fmla="*/ 0 w 243"/>
                  <a:gd name="T63" fmla="*/ 0 h 1051"/>
                  <a:gd name="T64" fmla="*/ 0 w 243"/>
                  <a:gd name="T65" fmla="*/ 0 h 1051"/>
                  <a:gd name="T66" fmla="*/ 0 w 243"/>
                  <a:gd name="T67" fmla="*/ 0 h 10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3"/>
                  <a:gd name="T103" fmla="*/ 0 h 1051"/>
                  <a:gd name="T104" fmla="*/ 243 w 243"/>
                  <a:gd name="T105" fmla="*/ 1051 h 10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3" h="1051">
                    <a:moveTo>
                      <a:pt x="243" y="10"/>
                    </a:moveTo>
                    <a:lnTo>
                      <a:pt x="240" y="8"/>
                    </a:lnTo>
                    <a:lnTo>
                      <a:pt x="233" y="7"/>
                    </a:lnTo>
                    <a:lnTo>
                      <a:pt x="222" y="5"/>
                    </a:lnTo>
                    <a:lnTo>
                      <a:pt x="208" y="3"/>
                    </a:lnTo>
                    <a:lnTo>
                      <a:pt x="190" y="0"/>
                    </a:lnTo>
                    <a:lnTo>
                      <a:pt x="172" y="2"/>
                    </a:lnTo>
                    <a:lnTo>
                      <a:pt x="151" y="4"/>
                    </a:lnTo>
                    <a:lnTo>
                      <a:pt x="131" y="9"/>
                    </a:lnTo>
                    <a:lnTo>
                      <a:pt x="109" y="18"/>
                    </a:lnTo>
                    <a:lnTo>
                      <a:pt x="87" y="31"/>
                    </a:lnTo>
                    <a:lnTo>
                      <a:pt x="65" y="48"/>
                    </a:lnTo>
                    <a:lnTo>
                      <a:pt x="49" y="72"/>
                    </a:lnTo>
                    <a:lnTo>
                      <a:pt x="31" y="101"/>
                    </a:lnTo>
                    <a:lnTo>
                      <a:pt x="19" y="136"/>
                    </a:lnTo>
                    <a:lnTo>
                      <a:pt x="8" y="181"/>
                    </a:lnTo>
                    <a:lnTo>
                      <a:pt x="3" y="233"/>
                    </a:lnTo>
                    <a:lnTo>
                      <a:pt x="0" y="286"/>
                    </a:lnTo>
                    <a:lnTo>
                      <a:pt x="0" y="332"/>
                    </a:lnTo>
                    <a:lnTo>
                      <a:pt x="2" y="373"/>
                    </a:lnTo>
                    <a:lnTo>
                      <a:pt x="7" y="411"/>
                    </a:lnTo>
                    <a:lnTo>
                      <a:pt x="10" y="442"/>
                    </a:lnTo>
                    <a:lnTo>
                      <a:pt x="17" y="469"/>
                    </a:lnTo>
                    <a:lnTo>
                      <a:pt x="23" y="492"/>
                    </a:lnTo>
                    <a:lnTo>
                      <a:pt x="31" y="512"/>
                    </a:lnTo>
                    <a:lnTo>
                      <a:pt x="39" y="528"/>
                    </a:lnTo>
                    <a:lnTo>
                      <a:pt x="45" y="540"/>
                    </a:lnTo>
                    <a:lnTo>
                      <a:pt x="53" y="549"/>
                    </a:lnTo>
                    <a:lnTo>
                      <a:pt x="61" y="557"/>
                    </a:lnTo>
                    <a:lnTo>
                      <a:pt x="65" y="561"/>
                    </a:lnTo>
                    <a:lnTo>
                      <a:pt x="71" y="564"/>
                    </a:lnTo>
                    <a:lnTo>
                      <a:pt x="73" y="566"/>
                    </a:lnTo>
                    <a:lnTo>
                      <a:pt x="75" y="568"/>
                    </a:lnTo>
                    <a:lnTo>
                      <a:pt x="83" y="1048"/>
                    </a:lnTo>
                    <a:lnTo>
                      <a:pt x="152" y="1051"/>
                    </a:lnTo>
                    <a:lnTo>
                      <a:pt x="156" y="564"/>
                    </a:lnTo>
                    <a:lnTo>
                      <a:pt x="155" y="562"/>
                    </a:lnTo>
                    <a:lnTo>
                      <a:pt x="153" y="557"/>
                    </a:lnTo>
                    <a:lnTo>
                      <a:pt x="147" y="548"/>
                    </a:lnTo>
                    <a:lnTo>
                      <a:pt x="143" y="537"/>
                    </a:lnTo>
                    <a:lnTo>
                      <a:pt x="135" y="521"/>
                    </a:lnTo>
                    <a:lnTo>
                      <a:pt x="128" y="503"/>
                    </a:lnTo>
                    <a:lnTo>
                      <a:pt x="122" y="484"/>
                    </a:lnTo>
                    <a:lnTo>
                      <a:pt x="115" y="461"/>
                    </a:lnTo>
                    <a:lnTo>
                      <a:pt x="109" y="436"/>
                    </a:lnTo>
                    <a:lnTo>
                      <a:pt x="102" y="411"/>
                    </a:lnTo>
                    <a:lnTo>
                      <a:pt x="96" y="382"/>
                    </a:lnTo>
                    <a:lnTo>
                      <a:pt x="93" y="353"/>
                    </a:lnTo>
                    <a:lnTo>
                      <a:pt x="90" y="321"/>
                    </a:lnTo>
                    <a:lnTo>
                      <a:pt x="91" y="290"/>
                    </a:lnTo>
                    <a:lnTo>
                      <a:pt x="93" y="257"/>
                    </a:lnTo>
                    <a:lnTo>
                      <a:pt x="99" y="225"/>
                    </a:lnTo>
                    <a:lnTo>
                      <a:pt x="104" y="192"/>
                    </a:lnTo>
                    <a:lnTo>
                      <a:pt x="113" y="163"/>
                    </a:lnTo>
                    <a:lnTo>
                      <a:pt x="122" y="135"/>
                    </a:lnTo>
                    <a:lnTo>
                      <a:pt x="134" y="113"/>
                    </a:lnTo>
                    <a:lnTo>
                      <a:pt x="145" y="93"/>
                    </a:lnTo>
                    <a:lnTo>
                      <a:pt x="157" y="77"/>
                    </a:lnTo>
                    <a:lnTo>
                      <a:pt x="169" y="61"/>
                    </a:lnTo>
                    <a:lnTo>
                      <a:pt x="183" y="49"/>
                    </a:lnTo>
                    <a:lnTo>
                      <a:pt x="194" y="38"/>
                    </a:lnTo>
                    <a:lnTo>
                      <a:pt x="205" y="30"/>
                    </a:lnTo>
                    <a:lnTo>
                      <a:pt x="215" y="23"/>
                    </a:lnTo>
                    <a:lnTo>
                      <a:pt x="225" y="18"/>
                    </a:lnTo>
                    <a:lnTo>
                      <a:pt x="232" y="14"/>
                    </a:lnTo>
                    <a:lnTo>
                      <a:pt x="238" y="11"/>
                    </a:lnTo>
                    <a:lnTo>
                      <a:pt x="241" y="10"/>
                    </a:lnTo>
                    <a:lnTo>
                      <a:pt x="243" y="10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" name="Freeform 21"/>
              <p:cNvSpPr>
                <a:spLocks/>
              </p:cNvSpPr>
              <p:nvPr/>
            </p:nvSpPr>
            <p:spPr bwMode="auto">
              <a:xfrm>
                <a:off x="392" y="3434"/>
                <a:ext cx="54" cy="332"/>
              </a:xfrm>
              <a:custGeom>
                <a:avLst/>
                <a:gdLst>
                  <a:gd name="T0" fmla="*/ 1 w 108"/>
                  <a:gd name="T1" fmla="*/ 1 h 664"/>
                  <a:gd name="T2" fmla="*/ 1 w 108"/>
                  <a:gd name="T3" fmla="*/ 1 h 664"/>
                  <a:gd name="T4" fmla="*/ 1 w 108"/>
                  <a:gd name="T5" fmla="*/ 1 h 664"/>
                  <a:gd name="T6" fmla="*/ 1 w 108"/>
                  <a:gd name="T7" fmla="*/ 1 h 664"/>
                  <a:gd name="T8" fmla="*/ 1 w 108"/>
                  <a:gd name="T9" fmla="*/ 0 h 664"/>
                  <a:gd name="T10" fmla="*/ 1 w 108"/>
                  <a:gd name="T11" fmla="*/ 1 h 664"/>
                  <a:gd name="T12" fmla="*/ 1 w 108"/>
                  <a:gd name="T13" fmla="*/ 1 h 664"/>
                  <a:gd name="T14" fmla="*/ 1 w 108"/>
                  <a:gd name="T15" fmla="*/ 1 h 664"/>
                  <a:gd name="T16" fmla="*/ 1 w 108"/>
                  <a:gd name="T17" fmla="*/ 1 h 664"/>
                  <a:gd name="T18" fmla="*/ 1 w 108"/>
                  <a:gd name="T19" fmla="*/ 1 h 664"/>
                  <a:gd name="T20" fmla="*/ 0 w 108"/>
                  <a:gd name="T21" fmla="*/ 1 h 664"/>
                  <a:gd name="T22" fmla="*/ 0 w 108"/>
                  <a:gd name="T23" fmla="*/ 1 h 664"/>
                  <a:gd name="T24" fmla="*/ 1 w 108"/>
                  <a:gd name="T25" fmla="*/ 1 h 664"/>
                  <a:gd name="T26" fmla="*/ 1 w 108"/>
                  <a:gd name="T27" fmla="*/ 1 h 664"/>
                  <a:gd name="T28" fmla="*/ 1 w 108"/>
                  <a:gd name="T29" fmla="*/ 1 h 664"/>
                  <a:gd name="T30" fmla="*/ 1 w 108"/>
                  <a:gd name="T31" fmla="*/ 3 h 664"/>
                  <a:gd name="T32" fmla="*/ 1 w 108"/>
                  <a:gd name="T33" fmla="*/ 2 h 664"/>
                  <a:gd name="T34" fmla="*/ 1 w 108"/>
                  <a:gd name="T35" fmla="*/ 1 h 664"/>
                  <a:gd name="T36" fmla="*/ 1 w 108"/>
                  <a:gd name="T37" fmla="*/ 1 h 664"/>
                  <a:gd name="T38" fmla="*/ 1 w 108"/>
                  <a:gd name="T39" fmla="*/ 1 h 664"/>
                  <a:gd name="T40" fmla="*/ 1 w 108"/>
                  <a:gd name="T41" fmla="*/ 1 h 664"/>
                  <a:gd name="T42" fmla="*/ 1 w 108"/>
                  <a:gd name="T43" fmla="*/ 1 h 664"/>
                  <a:gd name="T44" fmla="*/ 1 w 108"/>
                  <a:gd name="T45" fmla="*/ 1 h 664"/>
                  <a:gd name="T46" fmla="*/ 1 w 108"/>
                  <a:gd name="T47" fmla="*/ 1 h 664"/>
                  <a:gd name="T48" fmla="*/ 1 w 108"/>
                  <a:gd name="T49" fmla="*/ 1 h 664"/>
                  <a:gd name="T50" fmla="*/ 1 w 108"/>
                  <a:gd name="T51" fmla="*/ 1 h 664"/>
                  <a:gd name="T52" fmla="*/ 1 w 108"/>
                  <a:gd name="T53" fmla="*/ 1 h 664"/>
                  <a:gd name="T54" fmla="*/ 1 w 108"/>
                  <a:gd name="T55" fmla="*/ 1 h 664"/>
                  <a:gd name="T56" fmla="*/ 1 w 108"/>
                  <a:gd name="T57" fmla="*/ 1 h 664"/>
                  <a:gd name="T58" fmla="*/ 1 w 108"/>
                  <a:gd name="T59" fmla="*/ 1 h 664"/>
                  <a:gd name="T60" fmla="*/ 1 w 108"/>
                  <a:gd name="T61" fmla="*/ 1 h 664"/>
                  <a:gd name="T62" fmla="*/ 1 w 108"/>
                  <a:gd name="T63" fmla="*/ 1 h 6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664"/>
                  <a:gd name="T98" fmla="*/ 108 w 108"/>
                  <a:gd name="T99" fmla="*/ 664 h 6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664">
                    <a:moveTo>
                      <a:pt x="108" y="27"/>
                    </a:moveTo>
                    <a:lnTo>
                      <a:pt x="108" y="24"/>
                    </a:lnTo>
                    <a:lnTo>
                      <a:pt x="104" y="17"/>
                    </a:lnTo>
                    <a:lnTo>
                      <a:pt x="100" y="14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85" y="5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8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2" y="28"/>
                    </a:lnTo>
                    <a:lnTo>
                      <a:pt x="17" y="40"/>
                    </a:lnTo>
                    <a:lnTo>
                      <a:pt x="11" y="53"/>
                    </a:lnTo>
                    <a:lnTo>
                      <a:pt x="8" y="70"/>
                    </a:lnTo>
                    <a:lnTo>
                      <a:pt x="3" y="85"/>
                    </a:lnTo>
                    <a:lnTo>
                      <a:pt x="1" y="104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6"/>
                    </a:lnTo>
                    <a:lnTo>
                      <a:pt x="6" y="213"/>
                    </a:lnTo>
                    <a:lnTo>
                      <a:pt x="9" y="227"/>
                    </a:lnTo>
                    <a:lnTo>
                      <a:pt x="13" y="241"/>
                    </a:lnTo>
                    <a:lnTo>
                      <a:pt x="19" y="251"/>
                    </a:lnTo>
                    <a:lnTo>
                      <a:pt x="26" y="260"/>
                    </a:lnTo>
                    <a:lnTo>
                      <a:pt x="21" y="664"/>
                    </a:lnTo>
                    <a:lnTo>
                      <a:pt x="64" y="664"/>
                    </a:lnTo>
                    <a:lnTo>
                      <a:pt x="59" y="268"/>
                    </a:lnTo>
                    <a:lnTo>
                      <a:pt x="90" y="242"/>
                    </a:lnTo>
                    <a:lnTo>
                      <a:pt x="87" y="241"/>
                    </a:lnTo>
                    <a:lnTo>
                      <a:pt x="83" y="240"/>
                    </a:lnTo>
                    <a:lnTo>
                      <a:pt x="79" y="236"/>
                    </a:lnTo>
                    <a:lnTo>
                      <a:pt x="73" y="229"/>
                    </a:lnTo>
                    <a:lnTo>
                      <a:pt x="70" y="223"/>
                    </a:lnTo>
                    <a:lnTo>
                      <a:pt x="69" y="214"/>
                    </a:lnTo>
                    <a:lnTo>
                      <a:pt x="66" y="204"/>
                    </a:lnTo>
                    <a:lnTo>
                      <a:pt x="66" y="192"/>
                    </a:lnTo>
                    <a:lnTo>
                      <a:pt x="65" y="177"/>
                    </a:lnTo>
                    <a:lnTo>
                      <a:pt x="66" y="160"/>
                    </a:lnTo>
                    <a:lnTo>
                      <a:pt x="69" y="140"/>
                    </a:lnTo>
                    <a:lnTo>
                      <a:pt x="72" y="118"/>
                    </a:lnTo>
                    <a:lnTo>
                      <a:pt x="72" y="115"/>
                    </a:lnTo>
                    <a:lnTo>
                      <a:pt x="72" y="113"/>
                    </a:lnTo>
                    <a:lnTo>
                      <a:pt x="72" y="108"/>
                    </a:lnTo>
                    <a:lnTo>
                      <a:pt x="74" y="103"/>
                    </a:lnTo>
                    <a:lnTo>
                      <a:pt x="75" y="97"/>
                    </a:lnTo>
                    <a:lnTo>
                      <a:pt x="77" y="90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6" y="58"/>
                    </a:lnTo>
                    <a:lnTo>
                      <a:pt x="90" y="50"/>
                    </a:lnTo>
                    <a:lnTo>
                      <a:pt x="93" y="45"/>
                    </a:lnTo>
                    <a:lnTo>
                      <a:pt x="96" y="38"/>
                    </a:lnTo>
                    <a:lnTo>
                      <a:pt x="100" y="32"/>
                    </a:lnTo>
                    <a:lnTo>
                      <a:pt x="103" y="2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" name="Freeform 22"/>
              <p:cNvSpPr>
                <a:spLocks/>
              </p:cNvSpPr>
              <p:nvPr/>
            </p:nvSpPr>
            <p:spPr bwMode="auto">
              <a:xfrm>
                <a:off x="507" y="2972"/>
                <a:ext cx="29" cy="168"/>
              </a:xfrm>
              <a:custGeom>
                <a:avLst/>
                <a:gdLst>
                  <a:gd name="T0" fmla="*/ 0 w 59"/>
                  <a:gd name="T1" fmla="*/ 2 h 335"/>
                  <a:gd name="T2" fmla="*/ 0 w 59"/>
                  <a:gd name="T3" fmla="*/ 1 h 335"/>
                  <a:gd name="T4" fmla="*/ 0 w 59"/>
                  <a:gd name="T5" fmla="*/ 1 h 335"/>
                  <a:gd name="T6" fmla="*/ 0 w 59"/>
                  <a:gd name="T7" fmla="*/ 1 h 335"/>
                  <a:gd name="T8" fmla="*/ 0 w 59"/>
                  <a:gd name="T9" fmla="*/ 1 h 335"/>
                  <a:gd name="T10" fmla="*/ 0 w 59"/>
                  <a:gd name="T11" fmla="*/ 1 h 335"/>
                  <a:gd name="T12" fmla="*/ 0 w 59"/>
                  <a:gd name="T13" fmla="*/ 1 h 335"/>
                  <a:gd name="T14" fmla="*/ 0 w 59"/>
                  <a:gd name="T15" fmla="*/ 1 h 335"/>
                  <a:gd name="T16" fmla="*/ 0 w 59"/>
                  <a:gd name="T17" fmla="*/ 1 h 335"/>
                  <a:gd name="T18" fmla="*/ 0 w 59"/>
                  <a:gd name="T19" fmla="*/ 1 h 335"/>
                  <a:gd name="T20" fmla="*/ 0 w 59"/>
                  <a:gd name="T21" fmla="*/ 1 h 335"/>
                  <a:gd name="T22" fmla="*/ 0 w 59"/>
                  <a:gd name="T23" fmla="*/ 1 h 335"/>
                  <a:gd name="T24" fmla="*/ 0 w 59"/>
                  <a:gd name="T25" fmla="*/ 1 h 335"/>
                  <a:gd name="T26" fmla="*/ 0 w 59"/>
                  <a:gd name="T27" fmla="*/ 1 h 335"/>
                  <a:gd name="T28" fmla="*/ 0 w 59"/>
                  <a:gd name="T29" fmla="*/ 1 h 335"/>
                  <a:gd name="T30" fmla="*/ 0 w 59"/>
                  <a:gd name="T31" fmla="*/ 1 h 335"/>
                  <a:gd name="T32" fmla="*/ 0 w 59"/>
                  <a:gd name="T33" fmla="*/ 1 h 335"/>
                  <a:gd name="T34" fmla="*/ 0 w 59"/>
                  <a:gd name="T35" fmla="*/ 1 h 335"/>
                  <a:gd name="T36" fmla="*/ 0 w 59"/>
                  <a:gd name="T37" fmla="*/ 0 h 335"/>
                  <a:gd name="T38" fmla="*/ 0 w 59"/>
                  <a:gd name="T39" fmla="*/ 1 h 335"/>
                  <a:gd name="T40" fmla="*/ 0 w 59"/>
                  <a:gd name="T41" fmla="*/ 1 h 335"/>
                  <a:gd name="T42" fmla="*/ 0 w 59"/>
                  <a:gd name="T43" fmla="*/ 1 h 335"/>
                  <a:gd name="T44" fmla="*/ 0 w 59"/>
                  <a:gd name="T45" fmla="*/ 1 h 335"/>
                  <a:gd name="T46" fmla="*/ 0 w 59"/>
                  <a:gd name="T47" fmla="*/ 1 h 335"/>
                  <a:gd name="T48" fmla="*/ 0 w 59"/>
                  <a:gd name="T49" fmla="*/ 1 h 335"/>
                  <a:gd name="T50" fmla="*/ 0 w 59"/>
                  <a:gd name="T51" fmla="*/ 1 h 335"/>
                  <a:gd name="T52" fmla="*/ 0 w 59"/>
                  <a:gd name="T53" fmla="*/ 1 h 335"/>
                  <a:gd name="T54" fmla="*/ 0 w 59"/>
                  <a:gd name="T55" fmla="*/ 1 h 335"/>
                  <a:gd name="T56" fmla="*/ 0 w 59"/>
                  <a:gd name="T57" fmla="*/ 1 h 335"/>
                  <a:gd name="T58" fmla="*/ 0 w 59"/>
                  <a:gd name="T59" fmla="*/ 1 h 335"/>
                  <a:gd name="T60" fmla="*/ 0 w 59"/>
                  <a:gd name="T61" fmla="*/ 1 h 335"/>
                  <a:gd name="T62" fmla="*/ 0 w 59"/>
                  <a:gd name="T63" fmla="*/ 1 h 335"/>
                  <a:gd name="T64" fmla="*/ 0 w 59"/>
                  <a:gd name="T65" fmla="*/ 1 h 335"/>
                  <a:gd name="T66" fmla="*/ 0 w 59"/>
                  <a:gd name="T67" fmla="*/ 1 h 335"/>
                  <a:gd name="T68" fmla="*/ 0 w 59"/>
                  <a:gd name="T69" fmla="*/ 1 h 335"/>
                  <a:gd name="T70" fmla="*/ 0 w 59"/>
                  <a:gd name="T71" fmla="*/ 1 h 335"/>
                  <a:gd name="T72" fmla="*/ 0 w 59"/>
                  <a:gd name="T73" fmla="*/ 1 h 335"/>
                  <a:gd name="T74" fmla="*/ 0 w 59"/>
                  <a:gd name="T75" fmla="*/ 1 h 335"/>
                  <a:gd name="T76" fmla="*/ 0 w 59"/>
                  <a:gd name="T77" fmla="*/ 1 h 335"/>
                  <a:gd name="T78" fmla="*/ 0 w 59"/>
                  <a:gd name="T79" fmla="*/ 1 h 335"/>
                  <a:gd name="T80" fmla="*/ 0 w 59"/>
                  <a:gd name="T81" fmla="*/ 2 h 335"/>
                  <a:gd name="T82" fmla="*/ 0 w 59"/>
                  <a:gd name="T83" fmla="*/ 2 h 335"/>
                  <a:gd name="T84" fmla="*/ 0 w 59"/>
                  <a:gd name="T85" fmla="*/ 2 h 3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"/>
                  <a:gd name="T130" fmla="*/ 0 h 335"/>
                  <a:gd name="T131" fmla="*/ 59 w 59"/>
                  <a:gd name="T132" fmla="*/ 335 h 3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" h="335">
                    <a:moveTo>
                      <a:pt x="20" y="335"/>
                    </a:moveTo>
                    <a:lnTo>
                      <a:pt x="20" y="116"/>
                    </a:lnTo>
                    <a:lnTo>
                      <a:pt x="18" y="112"/>
                    </a:lnTo>
                    <a:lnTo>
                      <a:pt x="13" y="104"/>
                    </a:lnTo>
                    <a:lnTo>
                      <a:pt x="10" y="97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7"/>
                    </a:lnTo>
                    <a:lnTo>
                      <a:pt x="1" y="69"/>
                    </a:lnTo>
                    <a:lnTo>
                      <a:pt x="1" y="60"/>
                    </a:lnTo>
                    <a:lnTo>
                      <a:pt x="0" y="51"/>
                    </a:lnTo>
                    <a:lnTo>
                      <a:pt x="2" y="43"/>
                    </a:lnTo>
                    <a:lnTo>
                      <a:pt x="5" y="34"/>
                    </a:lnTo>
                    <a:lnTo>
                      <a:pt x="9" y="24"/>
                    </a:lnTo>
                    <a:lnTo>
                      <a:pt x="15" y="17"/>
                    </a:lnTo>
                    <a:lnTo>
                      <a:pt x="22" y="11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57" y="11"/>
                    </a:lnTo>
                    <a:lnTo>
                      <a:pt x="52" y="20"/>
                    </a:lnTo>
                    <a:lnTo>
                      <a:pt x="48" y="24"/>
                    </a:lnTo>
                    <a:lnTo>
                      <a:pt x="44" y="32"/>
                    </a:lnTo>
                    <a:lnTo>
                      <a:pt x="42" y="39"/>
                    </a:lnTo>
                    <a:lnTo>
                      <a:pt x="40" y="48"/>
                    </a:lnTo>
                    <a:lnTo>
                      <a:pt x="37" y="56"/>
                    </a:lnTo>
                    <a:lnTo>
                      <a:pt x="34" y="64"/>
                    </a:lnTo>
                    <a:lnTo>
                      <a:pt x="33" y="72"/>
                    </a:lnTo>
                    <a:lnTo>
                      <a:pt x="34" y="81"/>
                    </a:lnTo>
                    <a:lnTo>
                      <a:pt x="34" y="86"/>
                    </a:lnTo>
                    <a:lnTo>
                      <a:pt x="39" y="94"/>
                    </a:lnTo>
                    <a:lnTo>
                      <a:pt x="43" y="98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5" y="113"/>
                    </a:lnTo>
                    <a:lnTo>
                      <a:pt x="41" y="117"/>
                    </a:lnTo>
                    <a:lnTo>
                      <a:pt x="40" y="118"/>
                    </a:lnTo>
                    <a:lnTo>
                      <a:pt x="41" y="333"/>
                    </a:lnTo>
                    <a:lnTo>
                      <a:pt x="20" y="335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" name="Freeform 23"/>
              <p:cNvSpPr>
                <a:spLocks/>
              </p:cNvSpPr>
              <p:nvPr/>
            </p:nvSpPr>
            <p:spPr bwMode="auto">
              <a:xfrm>
                <a:off x="603" y="2855"/>
                <a:ext cx="28" cy="93"/>
              </a:xfrm>
              <a:custGeom>
                <a:avLst/>
                <a:gdLst>
                  <a:gd name="T0" fmla="*/ 0 w 57"/>
                  <a:gd name="T1" fmla="*/ 0 h 187"/>
                  <a:gd name="T2" fmla="*/ 0 w 57"/>
                  <a:gd name="T3" fmla="*/ 0 h 187"/>
                  <a:gd name="T4" fmla="*/ 0 w 57"/>
                  <a:gd name="T5" fmla="*/ 0 h 187"/>
                  <a:gd name="T6" fmla="*/ 0 w 57"/>
                  <a:gd name="T7" fmla="*/ 0 h 187"/>
                  <a:gd name="T8" fmla="*/ 0 w 57"/>
                  <a:gd name="T9" fmla="*/ 0 h 187"/>
                  <a:gd name="T10" fmla="*/ 0 w 57"/>
                  <a:gd name="T11" fmla="*/ 0 h 187"/>
                  <a:gd name="T12" fmla="*/ 0 w 57"/>
                  <a:gd name="T13" fmla="*/ 0 h 187"/>
                  <a:gd name="T14" fmla="*/ 0 w 57"/>
                  <a:gd name="T15" fmla="*/ 0 h 187"/>
                  <a:gd name="T16" fmla="*/ 0 w 57"/>
                  <a:gd name="T17" fmla="*/ 0 h 187"/>
                  <a:gd name="T18" fmla="*/ 0 w 57"/>
                  <a:gd name="T19" fmla="*/ 0 h 187"/>
                  <a:gd name="T20" fmla="*/ 0 w 57"/>
                  <a:gd name="T21" fmla="*/ 0 h 187"/>
                  <a:gd name="T22" fmla="*/ 0 w 57"/>
                  <a:gd name="T23" fmla="*/ 0 h 187"/>
                  <a:gd name="T24" fmla="*/ 0 w 57"/>
                  <a:gd name="T25" fmla="*/ 0 h 187"/>
                  <a:gd name="T26" fmla="*/ 0 w 57"/>
                  <a:gd name="T27" fmla="*/ 0 h 187"/>
                  <a:gd name="T28" fmla="*/ 0 w 57"/>
                  <a:gd name="T29" fmla="*/ 0 h 187"/>
                  <a:gd name="T30" fmla="*/ 0 w 57"/>
                  <a:gd name="T31" fmla="*/ 0 h 187"/>
                  <a:gd name="T32" fmla="*/ 0 w 57"/>
                  <a:gd name="T33" fmla="*/ 0 h 187"/>
                  <a:gd name="T34" fmla="*/ 0 w 57"/>
                  <a:gd name="T35" fmla="*/ 0 h 187"/>
                  <a:gd name="T36" fmla="*/ 0 w 57"/>
                  <a:gd name="T37" fmla="*/ 0 h 187"/>
                  <a:gd name="T38" fmla="*/ 0 w 57"/>
                  <a:gd name="T39" fmla="*/ 0 h 187"/>
                  <a:gd name="T40" fmla="*/ 0 w 57"/>
                  <a:gd name="T41" fmla="*/ 0 h 187"/>
                  <a:gd name="T42" fmla="*/ 0 w 57"/>
                  <a:gd name="T43" fmla="*/ 0 h 187"/>
                  <a:gd name="T44" fmla="*/ 0 w 57"/>
                  <a:gd name="T45" fmla="*/ 0 h 187"/>
                  <a:gd name="T46" fmla="*/ 0 w 57"/>
                  <a:gd name="T47" fmla="*/ 0 h 187"/>
                  <a:gd name="T48" fmla="*/ 0 w 57"/>
                  <a:gd name="T49" fmla="*/ 0 h 187"/>
                  <a:gd name="T50" fmla="*/ 0 w 57"/>
                  <a:gd name="T51" fmla="*/ 0 h 187"/>
                  <a:gd name="T52" fmla="*/ 0 w 57"/>
                  <a:gd name="T53" fmla="*/ 0 h 187"/>
                  <a:gd name="T54" fmla="*/ 0 w 57"/>
                  <a:gd name="T55" fmla="*/ 0 h 187"/>
                  <a:gd name="T56" fmla="*/ 0 w 57"/>
                  <a:gd name="T57" fmla="*/ 0 h 187"/>
                  <a:gd name="T58" fmla="*/ 0 w 57"/>
                  <a:gd name="T59" fmla="*/ 0 h 187"/>
                  <a:gd name="T60" fmla="*/ 0 w 57"/>
                  <a:gd name="T61" fmla="*/ 0 h 187"/>
                  <a:gd name="T62" fmla="*/ 0 w 57"/>
                  <a:gd name="T63" fmla="*/ 0 h 187"/>
                  <a:gd name="T64" fmla="*/ 0 w 57"/>
                  <a:gd name="T65" fmla="*/ 0 h 187"/>
                  <a:gd name="T66" fmla="*/ 0 w 57"/>
                  <a:gd name="T67" fmla="*/ 0 h 187"/>
                  <a:gd name="T68" fmla="*/ 0 w 57"/>
                  <a:gd name="T69" fmla="*/ 0 h 187"/>
                  <a:gd name="T70" fmla="*/ 0 w 57"/>
                  <a:gd name="T71" fmla="*/ 0 h 1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7"/>
                  <a:gd name="T109" fmla="*/ 0 h 187"/>
                  <a:gd name="T110" fmla="*/ 57 w 57"/>
                  <a:gd name="T111" fmla="*/ 187 h 1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7" h="187">
                    <a:moveTo>
                      <a:pt x="33" y="79"/>
                    </a:moveTo>
                    <a:lnTo>
                      <a:pt x="31" y="76"/>
                    </a:lnTo>
                    <a:lnTo>
                      <a:pt x="31" y="68"/>
                    </a:lnTo>
                    <a:lnTo>
                      <a:pt x="30" y="62"/>
                    </a:lnTo>
                    <a:lnTo>
                      <a:pt x="30" y="57"/>
                    </a:lnTo>
                    <a:lnTo>
                      <a:pt x="30" y="51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3"/>
                    </a:lnTo>
                    <a:lnTo>
                      <a:pt x="31" y="26"/>
                    </a:lnTo>
                    <a:lnTo>
                      <a:pt x="34" y="23"/>
                    </a:lnTo>
                    <a:lnTo>
                      <a:pt x="39" y="15"/>
                    </a:lnTo>
                    <a:lnTo>
                      <a:pt x="47" y="12"/>
                    </a:lnTo>
                    <a:lnTo>
                      <a:pt x="57" y="13"/>
                    </a:lnTo>
                    <a:lnTo>
                      <a:pt x="55" y="10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2" y="9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3" y="28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6" y="72"/>
                    </a:lnTo>
                    <a:lnTo>
                      <a:pt x="12" y="76"/>
                    </a:lnTo>
                    <a:lnTo>
                      <a:pt x="16" y="187"/>
                    </a:lnTo>
                    <a:lnTo>
                      <a:pt x="37" y="173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" name="Freeform 24"/>
              <p:cNvSpPr>
                <a:spLocks/>
              </p:cNvSpPr>
              <p:nvPr/>
            </p:nvSpPr>
            <p:spPr bwMode="auto">
              <a:xfrm>
                <a:off x="460" y="2849"/>
                <a:ext cx="24" cy="106"/>
              </a:xfrm>
              <a:custGeom>
                <a:avLst/>
                <a:gdLst>
                  <a:gd name="T0" fmla="*/ 0 w 50"/>
                  <a:gd name="T1" fmla="*/ 1 h 212"/>
                  <a:gd name="T2" fmla="*/ 0 w 50"/>
                  <a:gd name="T3" fmla="*/ 1 h 212"/>
                  <a:gd name="T4" fmla="*/ 0 w 50"/>
                  <a:gd name="T5" fmla="*/ 1 h 212"/>
                  <a:gd name="T6" fmla="*/ 0 w 50"/>
                  <a:gd name="T7" fmla="*/ 1 h 212"/>
                  <a:gd name="T8" fmla="*/ 0 w 50"/>
                  <a:gd name="T9" fmla="*/ 1 h 212"/>
                  <a:gd name="T10" fmla="*/ 0 w 50"/>
                  <a:gd name="T11" fmla="*/ 1 h 212"/>
                  <a:gd name="T12" fmla="*/ 0 w 50"/>
                  <a:gd name="T13" fmla="*/ 1 h 212"/>
                  <a:gd name="T14" fmla="*/ 0 w 50"/>
                  <a:gd name="T15" fmla="*/ 1 h 212"/>
                  <a:gd name="T16" fmla="*/ 0 w 50"/>
                  <a:gd name="T17" fmla="*/ 1 h 212"/>
                  <a:gd name="T18" fmla="*/ 0 w 50"/>
                  <a:gd name="T19" fmla="*/ 1 h 212"/>
                  <a:gd name="T20" fmla="*/ 0 w 50"/>
                  <a:gd name="T21" fmla="*/ 1 h 212"/>
                  <a:gd name="T22" fmla="*/ 0 w 50"/>
                  <a:gd name="T23" fmla="*/ 1 h 212"/>
                  <a:gd name="T24" fmla="*/ 0 w 50"/>
                  <a:gd name="T25" fmla="*/ 1 h 212"/>
                  <a:gd name="T26" fmla="*/ 0 w 50"/>
                  <a:gd name="T27" fmla="*/ 1 h 212"/>
                  <a:gd name="T28" fmla="*/ 0 w 50"/>
                  <a:gd name="T29" fmla="*/ 0 h 212"/>
                  <a:gd name="T30" fmla="*/ 0 w 50"/>
                  <a:gd name="T31" fmla="*/ 1 h 212"/>
                  <a:gd name="T32" fmla="*/ 0 w 50"/>
                  <a:gd name="T33" fmla="*/ 1 h 212"/>
                  <a:gd name="T34" fmla="*/ 0 w 50"/>
                  <a:gd name="T35" fmla="*/ 1 h 212"/>
                  <a:gd name="T36" fmla="*/ 0 w 50"/>
                  <a:gd name="T37" fmla="*/ 1 h 212"/>
                  <a:gd name="T38" fmla="*/ 0 w 50"/>
                  <a:gd name="T39" fmla="*/ 1 h 212"/>
                  <a:gd name="T40" fmla="*/ 0 w 50"/>
                  <a:gd name="T41" fmla="*/ 1 h 212"/>
                  <a:gd name="T42" fmla="*/ 0 w 50"/>
                  <a:gd name="T43" fmla="*/ 1 h 212"/>
                  <a:gd name="T44" fmla="*/ 0 w 50"/>
                  <a:gd name="T45" fmla="*/ 1 h 212"/>
                  <a:gd name="T46" fmla="*/ 0 w 50"/>
                  <a:gd name="T47" fmla="*/ 1 h 212"/>
                  <a:gd name="T48" fmla="*/ 0 w 50"/>
                  <a:gd name="T49" fmla="*/ 1 h 212"/>
                  <a:gd name="T50" fmla="*/ 0 w 50"/>
                  <a:gd name="T51" fmla="*/ 1 h 212"/>
                  <a:gd name="T52" fmla="*/ 0 w 50"/>
                  <a:gd name="T53" fmla="*/ 1 h 212"/>
                  <a:gd name="T54" fmla="*/ 0 w 50"/>
                  <a:gd name="T55" fmla="*/ 1 h 212"/>
                  <a:gd name="T56" fmla="*/ 0 w 50"/>
                  <a:gd name="T57" fmla="*/ 1 h 212"/>
                  <a:gd name="T58" fmla="*/ 0 w 50"/>
                  <a:gd name="T59" fmla="*/ 1 h 212"/>
                  <a:gd name="T60" fmla="*/ 0 w 50"/>
                  <a:gd name="T61" fmla="*/ 1 h 212"/>
                  <a:gd name="T62" fmla="*/ 0 w 50"/>
                  <a:gd name="T63" fmla="*/ 1 h 2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"/>
                  <a:gd name="T97" fmla="*/ 0 h 212"/>
                  <a:gd name="T98" fmla="*/ 50 w 50"/>
                  <a:gd name="T99" fmla="*/ 212 h 2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" h="212">
                    <a:moveTo>
                      <a:pt x="12" y="212"/>
                    </a:moveTo>
                    <a:lnTo>
                      <a:pt x="11" y="63"/>
                    </a:lnTo>
                    <a:lnTo>
                      <a:pt x="9" y="59"/>
                    </a:lnTo>
                    <a:lnTo>
                      <a:pt x="6" y="51"/>
                    </a:lnTo>
                    <a:lnTo>
                      <a:pt x="2" y="4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5" y="6"/>
                    </a:lnTo>
                    <a:lnTo>
                      <a:pt x="46" y="9"/>
                    </a:lnTo>
                    <a:lnTo>
                      <a:pt x="49" y="16"/>
                    </a:lnTo>
                    <a:lnTo>
                      <a:pt x="49" y="22"/>
                    </a:lnTo>
                    <a:lnTo>
                      <a:pt x="50" y="27"/>
                    </a:lnTo>
                    <a:lnTo>
                      <a:pt x="49" y="34"/>
                    </a:lnTo>
                    <a:lnTo>
                      <a:pt x="48" y="39"/>
                    </a:lnTo>
                    <a:lnTo>
                      <a:pt x="46" y="45"/>
                    </a:lnTo>
                    <a:lnTo>
                      <a:pt x="46" y="50"/>
                    </a:lnTo>
                    <a:lnTo>
                      <a:pt x="44" y="58"/>
                    </a:lnTo>
                    <a:lnTo>
                      <a:pt x="44" y="63"/>
                    </a:lnTo>
                    <a:lnTo>
                      <a:pt x="39" y="67"/>
                    </a:lnTo>
                    <a:lnTo>
                      <a:pt x="41" y="211"/>
                    </a:lnTo>
                    <a:lnTo>
                      <a:pt x="12" y="21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" name="Freeform 25"/>
              <p:cNvSpPr>
                <a:spLocks/>
              </p:cNvSpPr>
              <p:nvPr/>
            </p:nvSpPr>
            <p:spPr bwMode="auto">
              <a:xfrm>
                <a:off x="358" y="2851"/>
                <a:ext cx="21" cy="87"/>
              </a:xfrm>
              <a:custGeom>
                <a:avLst/>
                <a:gdLst>
                  <a:gd name="T0" fmla="*/ 1 w 42"/>
                  <a:gd name="T1" fmla="*/ 1 h 174"/>
                  <a:gd name="T2" fmla="*/ 1 w 42"/>
                  <a:gd name="T3" fmla="*/ 1 h 174"/>
                  <a:gd name="T4" fmla="*/ 1 w 42"/>
                  <a:gd name="T5" fmla="*/ 1 h 174"/>
                  <a:gd name="T6" fmla="*/ 1 w 42"/>
                  <a:gd name="T7" fmla="*/ 1 h 174"/>
                  <a:gd name="T8" fmla="*/ 1 w 42"/>
                  <a:gd name="T9" fmla="*/ 1 h 174"/>
                  <a:gd name="T10" fmla="*/ 1 w 42"/>
                  <a:gd name="T11" fmla="*/ 1 h 174"/>
                  <a:gd name="T12" fmla="*/ 1 w 42"/>
                  <a:gd name="T13" fmla="*/ 1 h 174"/>
                  <a:gd name="T14" fmla="*/ 1 w 42"/>
                  <a:gd name="T15" fmla="*/ 1 h 174"/>
                  <a:gd name="T16" fmla="*/ 1 w 42"/>
                  <a:gd name="T17" fmla="*/ 1 h 174"/>
                  <a:gd name="T18" fmla="*/ 1 w 42"/>
                  <a:gd name="T19" fmla="*/ 1 h 174"/>
                  <a:gd name="T20" fmla="*/ 1 w 42"/>
                  <a:gd name="T21" fmla="*/ 1 h 174"/>
                  <a:gd name="T22" fmla="*/ 1 w 42"/>
                  <a:gd name="T23" fmla="*/ 1 h 174"/>
                  <a:gd name="T24" fmla="*/ 1 w 42"/>
                  <a:gd name="T25" fmla="*/ 0 h 174"/>
                  <a:gd name="T26" fmla="*/ 1 w 42"/>
                  <a:gd name="T27" fmla="*/ 1 h 174"/>
                  <a:gd name="T28" fmla="*/ 1 w 42"/>
                  <a:gd name="T29" fmla="*/ 1 h 174"/>
                  <a:gd name="T30" fmla="*/ 1 w 42"/>
                  <a:gd name="T31" fmla="*/ 1 h 174"/>
                  <a:gd name="T32" fmla="*/ 1 w 42"/>
                  <a:gd name="T33" fmla="*/ 1 h 174"/>
                  <a:gd name="T34" fmla="*/ 1 w 42"/>
                  <a:gd name="T35" fmla="*/ 1 h 174"/>
                  <a:gd name="T36" fmla="*/ 0 w 42"/>
                  <a:gd name="T37" fmla="*/ 1 h 174"/>
                  <a:gd name="T38" fmla="*/ 1 w 42"/>
                  <a:gd name="T39" fmla="*/ 1 h 174"/>
                  <a:gd name="T40" fmla="*/ 1 w 42"/>
                  <a:gd name="T41" fmla="*/ 1 h 174"/>
                  <a:gd name="T42" fmla="*/ 1 w 42"/>
                  <a:gd name="T43" fmla="*/ 1 h 174"/>
                  <a:gd name="T44" fmla="*/ 1 w 42"/>
                  <a:gd name="T45" fmla="*/ 1 h 174"/>
                  <a:gd name="T46" fmla="*/ 1 w 42"/>
                  <a:gd name="T47" fmla="*/ 1 h 174"/>
                  <a:gd name="T48" fmla="*/ 1 w 42"/>
                  <a:gd name="T49" fmla="*/ 1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74"/>
                  <a:gd name="T77" fmla="*/ 42 w 42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74">
                    <a:moveTo>
                      <a:pt x="32" y="169"/>
                    </a:moveTo>
                    <a:lnTo>
                      <a:pt x="32" y="53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38" y="35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2" y="18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1" y="34"/>
                    </a:lnTo>
                    <a:lnTo>
                      <a:pt x="3" y="42"/>
                    </a:lnTo>
                    <a:lnTo>
                      <a:pt x="7" y="49"/>
                    </a:lnTo>
                    <a:lnTo>
                      <a:pt x="7" y="174"/>
                    </a:lnTo>
                    <a:lnTo>
                      <a:pt x="32" y="16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" name="Freeform 26"/>
              <p:cNvSpPr>
                <a:spLocks/>
              </p:cNvSpPr>
              <p:nvPr/>
            </p:nvSpPr>
            <p:spPr bwMode="auto">
              <a:xfrm>
                <a:off x="289" y="3099"/>
                <a:ext cx="59" cy="185"/>
              </a:xfrm>
              <a:custGeom>
                <a:avLst/>
                <a:gdLst>
                  <a:gd name="T0" fmla="*/ 0 w 120"/>
                  <a:gd name="T1" fmla="*/ 0 h 372"/>
                  <a:gd name="T2" fmla="*/ 0 w 120"/>
                  <a:gd name="T3" fmla="*/ 0 h 372"/>
                  <a:gd name="T4" fmla="*/ 0 w 120"/>
                  <a:gd name="T5" fmla="*/ 0 h 372"/>
                  <a:gd name="T6" fmla="*/ 0 w 120"/>
                  <a:gd name="T7" fmla="*/ 0 h 372"/>
                  <a:gd name="T8" fmla="*/ 0 w 120"/>
                  <a:gd name="T9" fmla="*/ 0 h 372"/>
                  <a:gd name="T10" fmla="*/ 0 w 120"/>
                  <a:gd name="T11" fmla="*/ 0 h 372"/>
                  <a:gd name="T12" fmla="*/ 0 w 120"/>
                  <a:gd name="T13" fmla="*/ 0 h 372"/>
                  <a:gd name="T14" fmla="*/ 0 w 120"/>
                  <a:gd name="T15" fmla="*/ 0 h 372"/>
                  <a:gd name="T16" fmla="*/ 0 w 120"/>
                  <a:gd name="T17" fmla="*/ 0 h 372"/>
                  <a:gd name="T18" fmla="*/ 0 w 120"/>
                  <a:gd name="T19" fmla="*/ 0 h 372"/>
                  <a:gd name="T20" fmla="*/ 0 w 120"/>
                  <a:gd name="T21" fmla="*/ 0 h 372"/>
                  <a:gd name="T22" fmla="*/ 0 w 120"/>
                  <a:gd name="T23" fmla="*/ 0 h 372"/>
                  <a:gd name="T24" fmla="*/ 0 w 120"/>
                  <a:gd name="T25" fmla="*/ 0 h 372"/>
                  <a:gd name="T26" fmla="*/ 0 w 120"/>
                  <a:gd name="T27" fmla="*/ 0 h 372"/>
                  <a:gd name="T28" fmla="*/ 0 w 120"/>
                  <a:gd name="T29" fmla="*/ 0 h 372"/>
                  <a:gd name="T30" fmla="*/ 0 w 120"/>
                  <a:gd name="T31" fmla="*/ 0 h 372"/>
                  <a:gd name="T32" fmla="*/ 0 w 120"/>
                  <a:gd name="T33" fmla="*/ 0 h 372"/>
                  <a:gd name="T34" fmla="*/ 0 w 120"/>
                  <a:gd name="T35" fmla="*/ 0 h 372"/>
                  <a:gd name="T36" fmla="*/ 0 w 120"/>
                  <a:gd name="T37" fmla="*/ 0 h 372"/>
                  <a:gd name="T38" fmla="*/ 0 w 120"/>
                  <a:gd name="T39" fmla="*/ 0 h 372"/>
                  <a:gd name="T40" fmla="*/ 0 w 120"/>
                  <a:gd name="T41" fmla="*/ 0 h 372"/>
                  <a:gd name="T42" fmla="*/ 0 w 120"/>
                  <a:gd name="T43" fmla="*/ 0 h 372"/>
                  <a:gd name="T44" fmla="*/ 0 w 120"/>
                  <a:gd name="T45" fmla="*/ 0 h 372"/>
                  <a:gd name="T46" fmla="*/ 0 w 120"/>
                  <a:gd name="T47" fmla="*/ 0 h 372"/>
                  <a:gd name="T48" fmla="*/ 0 w 120"/>
                  <a:gd name="T49" fmla="*/ 0 h 372"/>
                  <a:gd name="T50" fmla="*/ 0 w 120"/>
                  <a:gd name="T51" fmla="*/ 1 h 372"/>
                  <a:gd name="T52" fmla="*/ 0 w 120"/>
                  <a:gd name="T53" fmla="*/ 1 h 372"/>
                  <a:gd name="T54" fmla="*/ 0 w 120"/>
                  <a:gd name="T55" fmla="*/ 0 h 372"/>
                  <a:gd name="T56" fmla="*/ 0 w 120"/>
                  <a:gd name="T57" fmla="*/ 0 h 372"/>
                  <a:gd name="T58" fmla="*/ 0 w 120"/>
                  <a:gd name="T59" fmla="*/ 0 h 372"/>
                  <a:gd name="T60" fmla="*/ 0 w 120"/>
                  <a:gd name="T61" fmla="*/ 0 h 372"/>
                  <a:gd name="T62" fmla="*/ 0 w 120"/>
                  <a:gd name="T63" fmla="*/ 0 h 372"/>
                  <a:gd name="T64" fmla="*/ 0 w 120"/>
                  <a:gd name="T65" fmla="*/ 0 h 372"/>
                  <a:gd name="T66" fmla="*/ 0 w 120"/>
                  <a:gd name="T67" fmla="*/ 0 h 372"/>
                  <a:gd name="T68" fmla="*/ 0 w 120"/>
                  <a:gd name="T69" fmla="*/ 0 h 372"/>
                  <a:gd name="T70" fmla="*/ 0 w 120"/>
                  <a:gd name="T71" fmla="*/ 0 h 372"/>
                  <a:gd name="T72" fmla="*/ 0 w 120"/>
                  <a:gd name="T73" fmla="*/ 0 h 372"/>
                  <a:gd name="T74" fmla="*/ 0 w 120"/>
                  <a:gd name="T75" fmla="*/ 0 h 372"/>
                  <a:gd name="T76" fmla="*/ 0 w 120"/>
                  <a:gd name="T77" fmla="*/ 0 h 372"/>
                  <a:gd name="T78" fmla="*/ 0 w 120"/>
                  <a:gd name="T79" fmla="*/ 0 h 372"/>
                  <a:gd name="T80" fmla="*/ 0 w 120"/>
                  <a:gd name="T81" fmla="*/ 0 h 372"/>
                  <a:gd name="T82" fmla="*/ 0 w 120"/>
                  <a:gd name="T83" fmla="*/ 0 h 372"/>
                  <a:gd name="T84" fmla="*/ 0 w 120"/>
                  <a:gd name="T85" fmla="*/ 0 h 372"/>
                  <a:gd name="T86" fmla="*/ 0 w 120"/>
                  <a:gd name="T87" fmla="*/ 0 h 372"/>
                  <a:gd name="T88" fmla="*/ 0 w 120"/>
                  <a:gd name="T89" fmla="*/ 0 h 372"/>
                  <a:gd name="T90" fmla="*/ 0 w 120"/>
                  <a:gd name="T91" fmla="*/ 0 h 372"/>
                  <a:gd name="T92" fmla="*/ 0 w 120"/>
                  <a:gd name="T93" fmla="*/ 0 h 372"/>
                  <a:gd name="T94" fmla="*/ 0 w 120"/>
                  <a:gd name="T95" fmla="*/ 0 h 372"/>
                  <a:gd name="T96" fmla="*/ 0 w 120"/>
                  <a:gd name="T97" fmla="*/ 0 h 372"/>
                  <a:gd name="T98" fmla="*/ 0 w 120"/>
                  <a:gd name="T99" fmla="*/ 0 h 372"/>
                  <a:gd name="T100" fmla="*/ 0 w 120"/>
                  <a:gd name="T101" fmla="*/ 0 h 372"/>
                  <a:gd name="T102" fmla="*/ 0 w 120"/>
                  <a:gd name="T103" fmla="*/ 0 h 372"/>
                  <a:gd name="T104" fmla="*/ 0 w 120"/>
                  <a:gd name="T105" fmla="*/ 0 h 372"/>
                  <a:gd name="T106" fmla="*/ 0 w 120"/>
                  <a:gd name="T107" fmla="*/ 0 h 372"/>
                  <a:gd name="T108" fmla="*/ 0 w 120"/>
                  <a:gd name="T109" fmla="*/ 0 h 372"/>
                  <a:gd name="T110" fmla="*/ 0 w 120"/>
                  <a:gd name="T111" fmla="*/ 0 h 372"/>
                  <a:gd name="T112" fmla="*/ 0 w 120"/>
                  <a:gd name="T113" fmla="*/ 0 h 37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0"/>
                  <a:gd name="T172" fmla="*/ 0 h 372"/>
                  <a:gd name="T173" fmla="*/ 120 w 120"/>
                  <a:gd name="T174" fmla="*/ 372 h 37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0" h="372">
                    <a:moveTo>
                      <a:pt x="120" y="31"/>
                    </a:moveTo>
                    <a:lnTo>
                      <a:pt x="118" y="30"/>
                    </a:lnTo>
                    <a:lnTo>
                      <a:pt x="114" y="30"/>
                    </a:lnTo>
                    <a:lnTo>
                      <a:pt x="108" y="30"/>
                    </a:lnTo>
                    <a:lnTo>
                      <a:pt x="100" y="32"/>
                    </a:lnTo>
                    <a:lnTo>
                      <a:pt x="90" y="33"/>
                    </a:lnTo>
                    <a:lnTo>
                      <a:pt x="80" y="37"/>
                    </a:lnTo>
                    <a:lnTo>
                      <a:pt x="70" y="39"/>
                    </a:lnTo>
                    <a:lnTo>
                      <a:pt x="61" y="46"/>
                    </a:lnTo>
                    <a:lnTo>
                      <a:pt x="51" y="50"/>
                    </a:lnTo>
                    <a:lnTo>
                      <a:pt x="44" y="59"/>
                    </a:lnTo>
                    <a:lnTo>
                      <a:pt x="35" y="69"/>
                    </a:lnTo>
                    <a:lnTo>
                      <a:pt x="31" y="82"/>
                    </a:lnTo>
                    <a:lnTo>
                      <a:pt x="27" y="95"/>
                    </a:lnTo>
                    <a:lnTo>
                      <a:pt x="27" y="112"/>
                    </a:lnTo>
                    <a:lnTo>
                      <a:pt x="30" y="131"/>
                    </a:lnTo>
                    <a:lnTo>
                      <a:pt x="38" y="154"/>
                    </a:lnTo>
                    <a:lnTo>
                      <a:pt x="39" y="156"/>
                    </a:lnTo>
                    <a:lnTo>
                      <a:pt x="44" y="158"/>
                    </a:lnTo>
                    <a:lnTo>
                      <a:pt x="48" y="161"/>
                    </a:lnTo>
                    <a:lnTo>
                      <a:pt x="55" y="164"/>
                    </a:lnTo>
                    <a:lnTo>
                      <a:pt x="59" y="165"/>
                    </a:lnTo>
                    <a:lnTo>
                      <a:pt x="65" y="165"/>
                    </a:lnTo>
                    <a:lnTo>
                      <a:pt x="68" y="166"/>
                    </a:lnTo>
                    <a:lnTo>
                      <a:pt x="69" y="167"/>
                    </a:lnTo>
                    <a:lnTo>
                      <a:pt x="69" y="372"/>
                    </a:lnTo>
                    <a:lnTo>
                      <a:pt x="40" y="372"/>
                    </a:lnTo>
                    <a:lnTo>
                      <a:pt x="38" y="166"/>
                    </a:lnTo>
                    <a:lnTo>
                      <a:pt x="34" y="164"/>
                    </a:lnTo>
                    <a:lnTo>
                      <a:pt x="27" y="155"/>
                    </a:lnTo>
                    <a:lnTo>
                      <a:pt x="23" y="148"/>
                    </a:lnTo>
                    <a:lnTo>
                      <a:pt x="17" y="142"/>
                    </a:lnTo>
                    <a:lnTo>
                      <a:pt x="12" y="135"/>
                    </a:lnTo>
                    <a:lnTo>
                      <a:pt x="9" y="127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4"/>
                    </a:lnTo>
                    <a:lnTo>
                      <a:pt x="3" y="72"/>
                    </a:lnTo>
                    <a:lnTo>
                      <a:pt x="8" y="60"/>
                    </a:lnTo>
                    <a:lnTo>
                      <a:pt x="15" y="47"/>
                    </a:lnTo>
                    <a:lnTo>
                      <a:pt x="25" y="33"/>
                    </a:lnTo>
                    <a:lnTo>
                      <a:pt x="35" y="21"/>
                    </a:lnTo>
                    <a:lnTo>
                      <a:pt x="46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2"/>
                    </a:lnTo>
                    <a:lnTo>
                      <a:pt x="94" y="5"/>
                    </a:lnTo>
                    <a:lnTo>
                      <a:pt x="100" y="8"/>
                    </a:lnTo>
                    <a:lnTo>
                      <a:pt x="104" y="12"/>
                    </a:lnTo>
                    <a:lnTo>
                      <a:pt x="109" y="16"/>
                    </a:lnTo>
                    <a:lnTo>
                      <a:pt x="113" y="21"/>
                    </a:lnTo>
                    <a:lnTo>
                      <a:pt x="118" y="27"/>
                    </a:lnTo>
                    <a:lnTo>
                      <a:pt x="120" y="31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" name="Freeform 27"/>
              <p:cNvSpPr>
                <a:spLocks/>
              </p:cNvSpPr>
              <p:nvPr/>
            </p:nvSpPr>
            <p:spPr bwMode="auto">
              <a:xfrm>
                <a:off x="1331" y="3338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" name="Freeform 28"/>
              <p:cNvSpPr>
                <a:spLocks/>
              </p:cNvSpPr>
              <p:nvPr/>
            </p:nvSpPr>
            <p:spPr bwMode="auto">
              <a:xfrm>
                <a:off x="1311" y="3381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" name="Freeform 29"/>
              <p:cNvSpPr>
                <a:spLocks/>
              </p:cNvSpPr>
              <p:nvPr/>
            </p:nvSpPr>
            <p:spPr bwMode="auto">
              <a:xfrm>
                <a:off x="953" y="3802"/>
                <a:ext cx="604" cy="164"/>
              </a:xfrm>
              <a:custGeom>
                <a:avLst/>
                <a:gdLst>
                  <a:gd name="T0" fmla="*/ 1 w 1209"/>
                  <a:gd name="T1" fmla="*/ 1 h 328"/>
                  <a:gd name="T2" fmla="*/ 1 w 1209"/>
                  <a:gd name="T3" fmla="*/ 1 h 328"/>
                  <a:gd name="T4" fmla="*/ 1 w 1209"/>
                  <a:gd name="T5" fmla="*/ 1 h 328"/>
                  <a:gd name="T6" fmla="*/ 1 w 1209"/>
                  <a:gd name="T7" fmla="*/ 1 h 328"/>
                  <a:gd name="T8" fmla="*/ 0 w 1209"/>
                  <a:gd name="T9" fmla="*/ 2 h 328"/>
                  <a:gd name="T10" fmla="*/ 0 w 1209"/>
                  <a:gd name="T11" fmla="*/ 2 h 328"/>
                  <a:gd name="T12" fmla="*/ 1 w 1209"/>
                  <a:gd name="T13" fmla="*/ 2 h 328"/>
                  <a:gd name="T14" fmla="*/ 1 w 1209"/>
                  <a:gd name="T15" fmla="*/ 2 h 328"/>
                  <a:gd name="T16" fmla="*/ 1 w 1209"/>
                  <a:gd name="T17" fmla="*/ 2 h 328"/>
                  <a:gd name="T18" fmla="*/ 1 w 1209"/>
                  <a:gd name="T19" fmla="*/ 2 h 328"/>
                  <a:gd name="T20" fmla="*/ 2 w 1209"/>
                  <a:gd name="T21" fmla="*/ 2 h 328"/>
                  <a:gd name="T22" fmla="*/ 2 w 1209"/>
                  <a:gd name="T23" fmla="*/ 2 h 328"/>
                  <a:gd name="T24" fmla="*/ 2 w 1209"/>
                  <a:gd name="T25" fmla="*/ 2 h 328"/>
                  <a:gd name="T26" fmla="*/ 3 w 1209"/>
                  <a:gd name="T27" fmla="*/ 2 h 328"/>
                  <a:gd name="T28" fmla="*/ 3 w 1209"/>
                  <a:gd name="T29" fmla="*/ 2 h 328"/>
                  <a:gd name="T30" fmla="*/ 3 w 1209"/>
                  <a:gd name="T31" fmla="*/ 2 h 328"/>
                  <a:gd name="T32" fmla="*/ 4 w 1209"/>
                  <a:gd name="T33" fmla="*/ 1 h 328"/>
                  <a:gd name="T34" fmla="*/ 4 w 1209"/>
                  <a:gd name="T35" fmla="*/ 1 h 328"/>
                  <a:gd name="T36" fmla="*/ 4 w 1209"/>
                  <a:gd name="T37" fmla="*/ 1 h 328"/>
                  <a:gd name="T38" fmla="*/ 4 w 1209"/>
                  <a:gd name="T39" fmla="*/ 1 h 328"/>
                  <a:gd name="T40" fmla="*/ 4 w 1209"/>
                  <a:gd name="T41" fmla="*/ 1 h 328"/>
                  <a:gd name="T42" fmla="*/ 4 w 1209"/>
                  <a:gd name="T43" fmla="*/ 1 h 328"/>
                  <a:gd name="T44" fmla="*/ 4 w 1209"/>
                  <a:gd name="T45" fmla="*/ 1 h 328"/>
                  <a:gd name="T46" fmla="*/ 4 w 1209"/>
                  <a:gd name="T47" fmla="*/ 1 h 328"/>
                  <a:gd name="T48" fmla="*/ 3 w 1209"/>
                  <a:gd name="T49" fmla="*/ 1 h 328"/>
                  <a:gd name="T50" fmla="*/ 3 w 1209"/>
                  <a:gd name="T51" fmla="*/ 1 h 328"/>
                  <a:gd name="T52" fmla="*/ 3 w 1209"/>
                  <a:gd name="T53" fmla="*/ 1 h 328"/>
                  <a:gd name="T54" fmla="*/ 2 w 1209"/>
                  <a:gd name="T55" fmla="*/ 1 h 328"/>
                  <a:gd name="T56" fmla="*/ 2 w 1209"/>
                  <a:gd name="T57" fmla="*/ 1 h 328"/>
                  <a:gd name="T58" fmla="*/ 2 w 1209"/>
                  <a:gd name="T59" fmla="*/ 1 h 328"/>
                  <a:gd name="T60" fmla="*/ 2 w 1209"/>
                  <a:gd name="T61" fmla="*/ 1 h 328"/>
                  <a:gd name="T62" fmla="*/ 1 w 1209"/>
                  <a:gd name="T63" fmla="*/ 1 h 328"/>
                  <a:gd name="T64" fmla="*/ 1 w 1209"/>
                  <a:gd name="T65" fmla="*/ 1 h 328"/>
                  <a:gd name="T66" fmla="*/ 1 w 1209"/>
                  <a:gd name="T67" fmla="*/ 1 h 328"/>
                  <a:gd name="T68" fmla="*/ 0 w 1209"/>
                  <a:gd name="T69" fmla="*/ 1 h 328"/>
                  <a:gd name="T70" fmla="*/ 0 w 1209"/>
                  <a:gd name="T71" fmla="*/ 1 h 328"/>
                  <a:gd name="T72" fmla="*/ 0 w 1209"/>
                  <a:gd name="T73" fmla="*/ 0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09"/>
                  <a:gd name="T112" fmla="*/ 0 h 328"/>
                  <a:gd name="T113" fmla="*/ 1209 w 1209"/>
                  <a:gd name="T114" fmla="*/ 328 h 3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09" h="328">
                    <a:moveTo>
                      <a:pt x="134" y="0"/>
                    </a:moveTo>
                    <a:lnTo>
                      <a:pt x="384" y="120"/>
                    </a:lnTo>
                    <a:lnTo>
                      <a:pt x="82" y="81"/>
                    </a:lnTo>
                    <a:lnTo>
                      <a:pt x="353" y="163"/>
                    </a:lnTo>
                    <a:lnTo>
                      <a:pt x="6" y="120"/>
                    </a:lnTo>
                    <a:lnTo>
                      <a:pt x="315" y="202"/>
                    </a:lnTo>
                    <a:lnTo>
                      <a:pt x="33" y="172"/>
                    </a:lnTo>
                    <a:lnTo>
                      <a:pt x="269" y="241"/>
                    </a:lnTo>
                    <a:lnTo>
                      <a:pt x="0" y="210"/>
                    </a:lnTo>
                    <a:lnTo>
                      <a:pt x="210" y="297"/>
                    </a:lnTo>
                    <a:lnTo>
                      <a:pt x="213" y="297"/>
                    </a:lnTo>
                    <a:lnTo>
                      <a:pt x="221" y="299"/>
                    </a:lnTo>
                    <a:lnTo>
                      <a:pt x="236" y="300"/>
                    </a:lnTo>
                    <a:lnTo>
                      <a:pt x="256" y="305"/>
                    </a:lnTo>
                    <a:lnTo>
                      <a:pt x="279" y="308"/>
                    </a:lnTo>
                    <a:lnTo>
                      <a:pt x="308" y="312"/>
                    </a:lnTo>
                    <a:lnTo>
                      <a:pt x="339" y="318"/>
                    </a:lnTo>
                    <a:lnTo>
                      <a:pt x="375" y="322"/>
                    </a:lnTo>
                    <a:lnTo>
                      <a:pt x="412" y="327"/>
                    </a:lnTo>
                    <a:lnTo>
                      <a:pt x="452" y="328"/>
                    </a:lnTo>
                    <a:lnTo>
                      <a:pt x="493" y="328"/>
                    </a:lnTo>
                    <a:lnTo>
                      <a:pt x="536" y="328"/>
                    </a:lnTo>
                    <a:lnTo>
                      <a:pt x="580" y="328"/>
                    </a:lnTo>
                    <a:lnTo>
                      <a:pt x="625" y="328"/>
                    </a:lnTo>
                    <a:lnTo>
                      <a:pt x="669" y="328"/>
                    </a:lnTo>
                    <a:lnTo>
                      <a:pt x="713" y="328"/>
                    </a:lnTo>
                    <a:lnTo>
                      <a:pt x="755" y="328"/>
                    </a:lnTo>
                    <a:lnTo>
                      <a:pt x="798" y="320"/>
                    </a:lnTo>
                    <a:lnTo>
                      <a:pt x="842" y="307"/>
                    </a:lnTo>
                    <a:lnTo>
                      <a:pt x="887" y="293"/>
                    </a:lnTo>
                    <a:lnTo>
                      <a:pt x="928" y="275"/>
                    </a:lnTo>
                    <a:lnTo>
                      <a:pt x="969" y="257"/>
                    </a:lnTo>
                    <a:lnTo>
                      <a:pt x="1008" y="238"/>
                    </a:lnTo>
                    <a:lnTo>
                      <a:pt x="1046" y="220"/>
                    </a:lnTo>
                    <a:lnTo>
                      <a:pt x="1079" y="200"/>
                    </a:lnTo>
                    <a:lnTo>
                      <a:pt x="1111" y="182"/>
                    </a:lnTo>
                    <a:lnTo>
                      <a:pt x="1139" y="164"/>
                    </a:lnTo>
                    <a:lnTo>
                      <a:pt x="1162" y="150"/>
                    </a:lnTo>
                    <a:lnTo>
                      <a:pt x="1182" y="137"/>
                    </a:lnTo>
                    <a:lnTo>
                      <a:pt x="1195" y="128"/>
                    </a:lnTo>
                    <a:lnTo>
                      <a:pt x="1205" y="122"/>
                    </a:lnTo>
                    <a:lnTo>
                      <a:pt x="1209" y="120"/>
                    </a:lnTo>
                    <a:lnTo>
                      <a:pt x="1203" y="119"/>
                    </a:lnTo>
                    <a:lnTo>
                      <a:pt x="1186" y="119"/>
                    </a:lnTo>
                    <a:lnTo>
                      <a:pt x="1161" y="119"/>
                    </a:lnTo>
                    <a:lnTo>
                      <a:pt x="1130" y="119"/>
                    </a:lnTo>
                    <a:lnTo>
                      <a:pt x="1091" y="119"/>
                    </a:lnTo>
                    <a:lnTo>
                      <a:pt x="1048" y="119"/>
                    </a:lnTo>
                    <a:lnTo>
                      <a:pt x="1002" y="119"/>
                    </a:lnTo>
                    <a:lnTo>
                      <a:pt x="955" y="119"/>
                    </a:lnTo>
                    <a:lnTo>
                      <a:pt x="905" y="118"/>
                    </a:lnTo>
                    <a:lnTo>
                      <a:pt x="857" y="117"/>
                    </a:lnTo>
                    <a:lnTo>
                      <a:pt x="811" y="116"/>
                    </a:lnTo>
                    <a:lnTo>
                      <a:pt x="770" y="116"/>
                    </a:lnTo>
                    <a:lnTo>
                      <a:pt x="731" y="115"/>
                    </a:lnTo>
                    <a:lnTo>
                      <a:pt x="701" y="113"/>
                    </a:lnTo>
                    <a:lnTo>
                      <a:pt x="678" y="113"/>
                    </a:lnTo>
                    <a:lnTo>
                      <a:pt x="665" y="112"/>
                    </a:lnTo>
                    <a:lnTo>
                      <a:pt x="650" y="108"/>
                    </a:lnTo>
                    <a:lnTo>
                      <a:pt x="627" y="103"/>
                    </a:lnTo>
                    <a:lnTo>
                      <a:pt x="597" y="97"/>
                    </a:lnTo>
                    <a:lnTo>
                      <a:pt x="561" y="90"/>
                    </a:lnTo>
                    <a:lnTo>
                      <a:pt x="519" y="79"/>
                    </a:lnTo>
                    <a:lnTo>
                      <a:pt x="475" y="70"/>
                    </a:lnTo>
                    <a:lnTo>
                      <a:pt x="427" y="60"/>
                    </a:lnTo>
                    <a:lnTo>
                      <a:pt x="381" y="51"/>
                    </a:lnTo>
                    <a:lnTo>
                      <a:pt x="332" y="42"/>
                    </a:lnTo>
                    <a:lnTo>
                      <a:pt x="288" y="32"/>
                    </a:lnTo>
                    <a:lnTo>
                      <a:pt x="246" y="22"/>
                    </a:lnTo>
                    <a:lnTo>
                      <a:pt x="209" y="15"/>
                    </a:lnTo>
                    <a:lnTo>
                      <a:pt x="177" y="8"/>
                    </a:lnTo>
                    <a:lnTo>
                      <a:pt x="154" y="4"/>
                    </a:lnTo>
                    <a:lnTo>
                      <a:pt x="138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7D7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4107" name="Picture 30" descr="hm00385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449" y="3007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08" name="Picture 31" descr="hm00385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545" y="2863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30496" name="Picture 32" descr="j019873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4800600"/>
            <a:ext cx="1138238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0497" name="Picture 33" descr="j0295190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362450" y="3722688"/>
            <a:ext cx="12001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0498" name="Text Box 34"/>
          <p:cNvSpPr txBox="1">
            <a:spLocks noChangeArrowheads="1"/>
          </p:cNvSpPr>
          <p:nvPr/>
        </p:nvSpPr>
        <p:spPr bwMode="auto">
          <a:xfrm>
            <a:off x="6858000" y="4098925"/>
            <a:ext cx="20462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Goal: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   Max Flow</a:t>
            </a:r>
          </a:p>
        </p:txBody>
      </p:sp>
      <p:sp>
        <p:nvSpPr>
          <p:cNvPr id="4105" name="Rectangle 3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0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0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04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04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304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304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304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304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304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304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30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30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30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30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049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30723" name="Picture 3" descr="capture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50" y="990600"/>
            <a:ext cx="8210550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4" name="Picture 6" descr="capture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250" y="3810000"/>
            <a:ext cx="8172450" cy="235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31747" name="Group 3"/>
          <p:cNvGrpSpPr>
            <a:grpSpLocks/>
          </p:cNvGrpSpPr>
          <p:nvPr/>
        </p:nvGrpSpPr>
        <p:grpSpPr bwMode="auto">
          <a:xfrm>
            <a:off x="630238" y="2005013"/>
            <a:ext cx="3713162" cy="4471987"/>
            <a:chOff x="397" y="1263"/>
            <a:chExt cx="2339" cy="2817"/>
          </a:xfrm>
        </p:grpSpPr>
        <p:pic>
          <p:nvPicPr>
            <p:cNvPr id="31756" name="Picture 4" descr="captur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1698"/>
              <a:ext cx="2010" cy="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57" name="Picture 5" descr="capture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3060"/>
              <a:ext cx="2208" cy="1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58" name="Text Box 6"/>
            <p:cNvSpPr txBox="1">
              <a:spLocks noChangeArrowheads="1"/>
            </p:cNvSpPr>
            <p:nvPr/>
          </p:nvSpPr>
          <p:spPr bwMode="auto">
            <a:xfrm>
              <a:off x="422" y="1263"/>
              <a:ext cx="15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Input</a:t>
              </a:r>
            </a:p>
          </p:txBody>
        </p:sp>
        <p:sp>
          <p:nvSpPr>
            <p:cNvPr id="31759" name="Text Box 7"/>
            <p:cNvSpPr txBox="1">
              <a:spLocks noChangeArrowheads="1"/>
            </p:cNvSpPr>
            <p:nvPr/>
          </p:nvSpPr>
          <p:spPr bwMode="auto">
            <a:xfrm>
              <a:off x="397" y="2676"/>
              <a:ext cx="16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Output</a:t>
              </a:r>
            </a:p>
          </p:txBody>
        </p:sp>
      </p:grpSp>
      <p:grpSp>
        <p:nvGrpSpPr>
          <p:cNvPr id="31748" name="Group 8"/>
          <p:cNvGrpSpPr>
            <a:grpSpLocks/>
          </p:cNvGrpSpPr>
          <p:nvPr/>
        </p:nvGrpSpPr>
        <p:grpSpPr bwMode="auto">
          <a:xfrm>
            <a:off x="4440238" y="1962150"/>
            <a:ext cx="4141787" cy="2198688"/>
            <a:chOff x="2797" y="1236"/>
            <a:chExt cx="2609" cy="1385"/>
          </a:xfrm>
        </p:grpSpPr>
        <p:pic>
          <p:nvPicPr>
            <p:cNvPr id="31754" name="Picture 9" descr="capture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698"/>
              <a:ext cx="2478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55" name="Text Box 10"/>
            <p:cNvSpPr txBox="1">
              <a:spLocks noChangeArrowheads="1"/>
            </p:cNvSpPr>
            <p:nvPr/>
          </p:nvSpPr>
          <p:spPr bwMode="auto">
            <a:xfrm>
              <a:off x="2797" y="1236"/>
              <a:ext cx="121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Same Input</a:t>
              </a:r>
            </a:p>
          </p:txBody>
        </p:sp>
      </p:grpSp>
      <p:sp>
        <p:nvSpPr>
          <p:cNvPr id="31749" name="Text Box 11"/>
          <p:cNvSpPr txBox="1">
            <a:spLocks noChangeArrowheads="1"/>
          </p:cNvSpPr>
          <p:nvPr/>
        </p:nvSpPr>
        <p:spPr bwMode="auto">
          <a:xfrm>
            <a:off x="2971800" y="517525"/>
            <a:ext cx="399256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Yes! Our Network Flow </a:t>
            </a:r>
            <a:br>
              <a:rPr lang="en-US" altLang="en-US" sz="3000"/>
            </a:br>
            <a:r>
              <a:rPr lang="en-US" altLang="en-US" sz="3000"/>
              <a:t>Algorithm can get stuck.</a:t>
            </a:r>
          </a:p>
        </p:txBody>
      </p:sp>
      <p:grpSp>
        <p:nvGrpSpPr>
          <p:cNvPr id="31750" name="Group 12"/>
          <p:cNvGrpSpPr>
            <a:grpSpLocks/>
          </p:cNvGrpSpPr>
          <p:nvPr/>
        </p:nvGrpSpPr>
        <p:grpSpPr bwMode="auto">
          <a:xfrm>
            <a:off x="4419600" y="4251325"/>
            <a:ext cx="3962400" cy="2216150"/>
            <a:chOff x="2784" y="2678"/>
            <a:chExt cx="2496" cy="1396"/>
          </a:xfrm>
        </p:grpSpPr>
        <p:pic>
          <p:nvPicPr>
            <p:cNvPr id="31752" name="Picture 13" descr="capture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3072"/>
              <a:ext cx="2304" cy="10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53" name="Text Box 14"/>
            <p:cNvSpPr txBox="1">
              <a:spLocks noChangeArrowheads="1"/>
            </p:cNvSpPr>
            <p:nvPr/>
          </p:nvSpPr>
          <p:spPr bwMode="auto">
            <a:xfrm>
              <a:off x="2784" y="2678"/>
              <a:ext cx="1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Worse Output</a:t>
              </a:r>
            </a:p>
          </p:txBody>
        </p:sp>
      </p:grpSp>
      <p:sp>
        <p:nvSpPr>
          <p:cNvPr id="31751" name="Text Box 15"/>
          <p:cNvSpPr txBox="1">
            <a:spLocks noChangeArrowheads="1"/>
          </p:cNvSpPr>
          <p:nvPr/>
        </p:nvSpPr>
        <p:spPr bwMode="auto">
          <a:xfrm>
            <a:off x="2971800" y="1414463"/>
            <a:ext cx="38925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Need only one example.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32771" name="Freeform 17"/>
          <p:cNvSpPr>
            <a:spLocks/>
          </p:cNvSpPr>
          <p:nvPr/>
        </p:nvSpPr>
        <p:spPr bwMode="auto">
          <a:xfrm>
            <a:off x="4724400" y="914400"/>
            <a:ext cx="5410200" cy="28956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2772" name="Freeform 18"/>
          <p:cNvSpPr>
            <a:spLocks/>
          </p:cNvSpPr>
          <p:nvPr/>
        </p:nvSpPr>
        <p:spPr bwMode="auto">
          <a:xfrm>
            <a:off x="457200" y="2197100"/>
            <a:ext cx="4648200" cy="16002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2773" name="Group 75"/>
          <p:cNvGrpSpPr>
            <a:grpSpLocks/>
          </p:cNvGrpSpPr>
          <p:nvPr/>
        </p:nvGrpSpPr>
        <p:grpSpPr bwMode="auto">
          <a:xfrm>
            <a:off x="4876800" y="5003800"/>
            <a:ext cx="381000" cy="711200"/>
            <a:chOff x="2432" y="1328"/>
            <a:chExt cx="906" cy="2075"/>
          </a:xfrm>
        </p:grpSpPr>
        <p:sp>
          <p:nvSpPr>
            <p:cNvPr id="32801" name="Freeform 7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7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7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7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8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8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74" name="Text Box 92"/>
          <p:cNvSpPr txBox="1">
            <a:spLocks noChangeArrowheads="1"/>
          </p:cNvSpPr>
          <p:nvPr/>
        </p:nvSpPr>
        <p:spPr bwMode="auto">
          <a:xfrm>
            <a:off x="2701925" y="609600"/>
            <a:ext cx="377507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Avoiding getting stuck </a:t>
            </a:r>
            <a:br>
              <a:rPr lang="en-US" altLang="en-US" sz="3000"/>
            </a:br>
            <a:r>
              <a:rPr lang="en-US" altLang="en-US" sz="3000"/>
              <a:t>in a local maximum</a:t>
            </a:r>
          </a:p>
        </p:txBody>
      </p:sp>
      <p:sp>
        <p:nvSpPr>
          <p:cNvPr id="32775" name="Freeform 96"/>
          <p:cNvSpPr>
            <a:spLocks/>
          </p:cNvSpPr>
          <p:nvPr/>
        </p:nvSpPr>
        <p:spPr bwMode="auto">
          <a:xfrm>
            <a:off x="4064000" y="1066800"/>
            <a:ext cx="4394200" cy="4203700"/>
          </a:xfrm>
          <a:custGeom>
            <a:avLst/>
            <a:gdLst>
              <a:gd name="T0" fmla="*/ 2147483647 w 2768"/>
              <a:gd name="T1" fmla="*/ 2147483647 h 2648"/>
              <a:gd name="T2" fmla="*/ 2147483647 w 2768"/>
              <a:gd name="T3" fmla="*/ 2147483647 h 2648"/>
              <a:gd name="T4" fmla="*/ 0 w 2768"/>
              <a:gd name="T5" fmla="*/ 2147483647 h 2648"/>
              <a:gd name="T6" fmla="*/ 2147483647 w 2768"/>
              <a:gd name="T7" fmla="*/ 2147483647 h 2648"/>
              <a:gd name="T8" fmla="*/ 2147483647 w 2768"/>
              <a:gd name="T9" fmla="*/ 2147483647 h 2648"/>
              <a:gd name="T10" fmla="*/ 2147483647 w 2768"/>
              <a:gd name="T11" fmla="*/ 2147483647 h 2648"/>
              <a:gd name="T12" fmla="*/ 2147483647 w 2768"/>
              <a:gd name="T13" fmla="*/ 2147483647 h 2648"/>
              <a:gd name="T14" fmla="*/ 2147483647 w 2768"/>
              <a:gd name="T15" fmla="*/ 2147483647 h 2648"/>
              <a:gd name="T16" fmla="*/ 2147483647 w 2768"/>
              <a:gd name="T17" fmla="*/ 2147483647 h 2648"/>
              <a:gd name="T18" fmla="*/ 2147483647 w 2768"/>
              <a:gd name="T19" fmla="*/ 2147483647 h 2648"/>
              <a:gd name="T20" fmla="*/ 2147483647 w 2768"/>
              <a:gd name="T21" fmla="*/ 2147483647 h 2648"/>
              <a:gd name="T22" fmla="*/ 2147483647 w 2768"/>
              <a:gd name="T23" fmla="*/ 0 h 264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768"/>
              <a:gd name="T37" fmla="*/ 0 h 2648"/>
              <a:gd name="T38" fmla="*/ 2768 w 2768"/>
              <a:gd name="T39" fmla="*/ 2648 h 264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768" h="2648">
                <a:moveTo>
                  <a:pt x="792" y="2648"/>
                </a:moveTo>
                <a:lnTo>
                  <a:pt x="1272" y="2504"/>
                </a:lnTo>
                <a:lnTo>
                  <a:pt x="0" y="2240"/>
                </a:lnTo>
                <a:lnTo>
                  <a:pt x="1632" y="1992"/>
                </a:lnTo>
                <a:lnTo>
                  <a:pt x="776" y="1864"/>
                </a:lnTo>
                <a:lnTo>
                  <a:pt x="1440" y="1544"/>
                </a:lnTo>
                <a:lnTo>
                  <a:pt x="1216" y="1384"/>
                </a:lnTo>
                <a:lnTo>
                  <a:pt x="2768" y="1080"/>
                </a:lnTo>
                <a:lnTo>
                  <a:pt x="1680" y="888"/>
                </a:lnTo>
                <a:lnTo>
                  <a:pt x="2488" y="568"/>
                </a:lnTo>
                <a:lnTo>
                  <a:pt x="1800" y="480"/>
                </a:lnTo>
                <a:lnTo>
                  <a:pt x="202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32776" name="Freeform 97"/>
          <p:cNvSpPr>
            <a:spLocks/>
          </p:cNvSpPr>
          <p:nvPr/>
        </p:nvSpPr>
        <p:spPr bwMode="auto">
          <a:xfrm>
            <a:off x="2120900" y="2235200"/>
            <a:ext cx="4508500" cy="3035300"/>
          </a:xfrm>
          <a:custGeom>
            <a:avLst/>
            <a:gdLst>
              <a:gd name="T0" fmla="*/ 2147483647 w 2840"/>
              <a:gd name="T1" fmla="*/ 2147483647 h 1912"/>
              <a:gd name="T2" fmla="*/ 2147483647 w 2840"/>
              <a:gd name="T3" fmla="*/ 2147483647 h 1912"/>
              <a:gd name="T4" fmla="*/ 2147483647 w 2840"/>
              <a:gd name="T5" fmla="*/ 2147483647 h 1912"/>
              <a:gd name="T6" fmla="*/ 2147483647 w 2840"/>
              <a:gd name="T7" fmla="*/ 2147483647 h 1912"/>
              <a:gd name="T8" fmla="*/ 2147483647 w 2840"/>
              <a:gd name="T9" fmla="*/ 2147483647 h 1912"/>
              <a:gd name="T10" fmla="*/ 2147483647 w 2840"/>
              <a:gd name="T11" fmla="*/ 2147483647 h 1912"/>
              <a:gd name="T12" fmla="*/ 2147483647 w 2840"/>
              <a:gd name="T13" fmla="*/ 2147483647 h 1912"/>
              <a:gd name="T14" fmla="*/ 2147483647 w 2840"/>
              <a:gd name="T15" fmla="*/ 2147483647 h 1912"/>
              <a:gd name="T16" fmla="*/ 2147483647 w 2840"/>
              <a:gd name="T17" fmla="*/ 2147483647 h 1912"/>
              <a:gd name="T18" fmla="*/ 2147483647 w 2840"/>
              <a:gd name="T19" fmla="*/ 2147483647 h 1912"/>
              <a:gd name="T20" fmla="*/ 0 w 2840"/>
              <a:gd name="T21" fmla="*/ 2147483647 h 1912"/>
              <a:gd name="T22" fmla="*/ 2147483647 w 2840"/>
              <a:gd name="T23" fmla="*/ 0 h 19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40"/>
              <a:gd name="T37" fmla="*/ 0 h 1912"/>
              <a:gd name="T38" fmla="*/ 2840 w 2840"/>
              <a:gd name="T39" fmla="*/ 1912 h 19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40" h="1912">
                <a:moveTo>
                  <a:pt x="2000" y="1912"/>
                </a:moveTo>
                <a:lnTo>
                  <a:pt x="2480" y="1768"/>
                </a:lnTo>
                <a:lnTo>
                  <a:pt x="1208" y="1504"/>
                </a:lnTo>
                <a:lnTo>
                  <a:pt x="2840" y="1256"/>
                </a:lnTo>
                <a:lnTo>
                  <a:pt x="1984" y="1128"/>
                </a:lnTo>
                <a:lnTo>
                  <a:pt x="1216" y="856"/>
                </a:lnTo>
                <a:lnTo>
                  <a:pt x="456" y="704"/>
                </a:lnTo>
                <a:lnTo>
                  <a:pt x="928" y="568"/>
                </a:lnTo>
                <a:lnTo>
                  <a:pt x="88" y="480"/>
                </a:lnTo>
                <a:lnTo>
                  <a:pt x="720" y="296"/>
                </a:lnTo>
                <a:lnTo>
                  <a:pt x="0" y="184"/>
                </a:lnTo>
                <a:lnTo>
                  <a:pt x="39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32777" name="Text Box 98"/>
          <p:cNvSpPr txBox="1">
            <a:spLocks noChangeArrowheads="1"/>
          </p:cNvSpPr>
          <p:nvPr/>
        </p:nvSpPr>
        <p:spPr bwMode="auto">
          <a:xfrm>
            <a:off x="6523038" y="3429000"/>
            <a:ext cx="26733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Good Execution</a:t>
            </a:r>
          </a:p>
        </p:txBody>
      </p:sp>
      <p:grpSp>
        <p:nvGrpSpPr>
          <p:cNvPr id="32778" name="Group 99"/>
          <p:cNvGrpSpPr>
            <a:grpSpLocks/>
          </p:cNvGrpSpPr>
          <p:nvPr/>
        </p:nvGrpSpPr>
        <p:grpSpPr bwMode="auto">
          <a:xfrm>
            <a:off x="2362200" y="1498600"/>
            <a:ext cx="381000" cy="711200"/>
            <a:chOff x="2432" y="1328"/>
            <a:chExt cx="906" cy="2075"/>
          </a:xfrm>
        </p:grpSpPr>
        <p:sp>
          <p:nvSpPr>
            <p:cNvPr id="32795" name="Freeform 10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10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10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0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10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10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9" name="Group 106"/>
          <p:cNvGrpSpPr>
            <a:grpSpLocks/>
          </p:cNvGrpSpPr>
          <p:nvPr/>
        </p:nvGrpSpPr>
        <p:grpSpPr bwMode="auto">
          <a:xfrm>
            <a:off x="7086600" y="279400"/>
            <a:ext cx="381000" cy="711200"/>
            <a:chOff x="2432" y="1328"/>
            <a:chExt cx="906" cy="2075"/>
          </a:xfrm>
        </p:grpSpPr>
        <p:sp>
          <p:nvSpPr>
            <p:cNvPr id="32789" name="Freeform 10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10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0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11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11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11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80" name="Text Box 113"/>
          <p:cNvSpPr txBox="1">
            <a:spLocks noChangeArrowheads="1"/>
          </p:cNvSpPr>
          <p:nvPr/>
        </p:nvSpPr>
        <p:spPr bwMode="auto">
          <a:xfrm>
            <a:off x="1487488" y="3429000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Bad Execution</a:t>
            </a:r>
          </a:p>
        </p:txBody>
      </p:sp>
      <p:sp>
        <p:nvSpPr>
          <p:cNvPr id="666738" name="Text Box 114"/>
          <p:cNvSpPr txBox="1">
            <a:spLocks noChangeArrowheads="1"/>
          </p:cNvSpPr>
          <p:nvPr/>
        </p:nvSpPr>
        <p:spPr bwMode="auto">
          <a:xfrm>
            <a:off x="365125" y="4310063"/>
            <a:ext cx="5256213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000"/>
              <a:t>Made better choices of direction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Hard</a:t>
            </a:r>
          </a:p>
          <a:p>
            <a:pPr eaLnBrk="1" hangingPunct="1"/>
            <a:r>
              <a:rPr lang="en-US" altLang="en-US" sz="3000"/>
              <a:t>Back up an retry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Exponential time</a:t>
            </a:r>
          </a:p>
          <a:p>
            <a:pPr eaLnBrk="1" hangingPunct="1"/>
            <a:r>
              <a:rPr lang="en-US" altLang="en-US" sz="3000"/>
              <a:t>Define a bigger step</a:t>
            </a:r>
          </a:p>
        </p:txBody>
      </p:sp>
      <p:grpSp>
        <p:nvGrpSpPr>
          <p:cNvPr id="5" name="Group 115"/>
          <p:cNvGrpSpPr>
            <a:grpSpLocks noChangeAspect="1"/>
          </p:cNvGrpSpPr>
          <p:nvPr/>
        </p:nvGrpSpPr>
        <p:grpSpPr bwMode="auto">
          <a:xfrm rot="1815985">
            <a:off x="2590800" y="-227013"/>
            <a:ext cx="2555875" cy="3198813"/>
            <a:chOff x="2227" y="1194"/>
            <a:chExt cx="1944" cy="2413"/>
          </a:xfrm>
        </p:grpSpPr>
        <p:sp>
          <p:nvSpPr>
            <p:cNvPr id="32783" name="Freeform 116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17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18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19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120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121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67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67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667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667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67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67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67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67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667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667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6738" grpId="0" build="p" bldLvl="2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33795" name="Oval 39"/>
          <p:cNvSpPr>
            <a:spLocks noChangeArrowheads="1"/>
          </p:cNvSpPr>
          <p:nvPr/>
        </p:nvSpPr>
        <p:spPr bwMode="auto">
          <a:xfrm>
            <a:off x="31242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796" name="Oval 40"/>
          <p:cNvSpPr>
            <a:spLocks noChangeArrowheads="1"/>
          </p:cNvSpPr>
          <p:nvPr/>
        </p:nvSpPr>
        <p:spPr bwMode="auto">
          <a:xfrm>
            <a:off x="3276600" y="2895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797" name="Oval 41"/>
          <p:cNvSpPr>
            <a:spLocks noChangeArrowheads="1"/>
          </p:cNvSpPr>
          <p:nvPr/>
        </p:nvSpPr>
        <p:spPr bwMode="auto">
          <a:xfrm>
            <a:off x="37338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798" name="Oval 42"/>
          <p:cNvSpPr>
            <a:spLocks noChangeArrowheads="1"/>
          </p:cNvSpPr>
          <p:nvPr/>
        </p:nvSpPr>
        <p:spPr bwMode="auto">
          <a:xfrm>
            <a:off x="3886200" y="2971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799" name="Oval 43"/>
          <p:cNvSpPr>
            <a:spLocks noChangeArrowheads="1"/>
          </p:cNvSpPr>
          <p:nvPr/>
        </p:nvSpPr>
        <p:spPr bwMode="auto">
          <a:xfrm>
            <a:off x="44196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0" name="Oval 44"/>
          <p:cNvSpPr>
            <a:spLocks noChangeArrowheads="1"/>
          </p:cNvSpPr>
          <p:nvPr/>
        </p:nvSpPr>
        <p:spPr bwMode="auto">
          <a:xfrm>
            <a:off x="4953000" y="2286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1" name="Oval 46"/>
          <p:cNvSpPr>
            <a:spLocks noChangeArrowheads="1"/>
          </p:cNvSpPr>
          <p:nvPr/>
        </p:nvSpPr>
        <p:spPr bwMode="auto">
          <a:xfrm>
            <a:off x="5029200" y="27559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2" name="Oval 47"/>
          <p:cNvSpPr>
            <a:spLocks noChangeArrowheads="1"/>
          </p:cNvSpPr>
          <p:nvPr/>
        </p:nvSpPr>
        <p:spPr bwMode="auto">
          <a:xfrm>
            <a:off x="4572000" y="3048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3" name="Oval 48"/>
          <p:cNvSpPr>
            <a:spLocks noChangeArrowheads="1"/>
          </p:cNvSpPr>
          <p:nvPr/>
        </p:nvSpPr>
        <p:spPr bwMode="auto">
          <a:xfrm>
            <a:off x="41910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4" name="Oval 49"/>
          <p:cNvSpPr>
            <a:spLocks noChangeArrowheads="1"/>
          </p:cNvSpPr>
          <p:nvPr/>
        </p:nvSpPr>
        <p:spPr bwMode="auto">
          <a:xfrm>
            <a:off x="36576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5" name="Oval 50"/>
          <p:cNvSpPr>
            <a:spLocks noChangeArrowheads="1"/>
          </p:cNvSpPr>
          <p:nvPr/>
        </p:nvSpPr>
        <p:spPr bwMode="auto">
          <a:xfrm>
            <a:off x="3429000" y="2209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6" name="Oval 51"/>
          <p:cNvSpPr>
            <a:spLocks noChangeArrowheads="1"/>
          </p:cNvSpPr>
          <p:nvPr/>
        </p:nvSpPr>
        <p:spPr bwMode="auto">
          <a:xfrm>
            <a:off x="4038600" y="2133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7" name="Oval 52"/>
          <p:cNvSpPr>
            <a:spLocks noChangeArrowheads="1"/>
          </p:cNvSpPr>
          <p:nvPr/>
        </p:nvSpPr>
        <p:spPr bwMode="auto">
          <a:xfrm>
            <a:off x="4495800" y="1905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8" name="Oval 53"/>
          <p:cNvSpPr>
            <a:spLocks noChangeArrowheads="1"/>
          </p:cNvSpPr>
          <p:nvPr/>
        </p:nvSpPr>
        <p:spPr bwMode="auto">
          <a:xfrm>
            <a:off x="3733800" y="1828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09" name="Oval 54"/>
          <p:cNvSpPr>
            <a:spLocks noChangeArrowheads="1"/>
          </p:cNvSpPr>
          <p:nvPr/>
        </p:nvSpPr>
        <p:spPr bwMode="auto">
          <a:xfrm>
            <a:off x="3200400" y="1828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0" name="Oval 55"/>
          <p:cNvSpPr>
            <a:spLocks noChangeArrowheads="1"/>
          </p:cNvSpPr>
          <p:nvPr/>
        </p:nvSpPr>
        <p:spPr bwMode="auto">
          <a:xfrm>
            <a:off x="2743200" y="20574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1" name="Oval 56"/>
          <p:cNvSpPr>
            <a:spLocks noChangeArrowheads="1"/>
          </p:cNvSpPr>
          <p:nvPr/>
        </p:nvSpPr>
        <p:spPr bwMode="auto">
          <a:xfrm>
            <a:off x="25908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2" name="Oval 57"/>
          <p:cNvSpPr>
            <a:spLocks noChangeArrowheads="1"/>
          </p:cNvSpPr>
          <p:nvPr/>
        </p:nvSpPr>
        <p:spPr bwMode="auto">
          <a:xfrm>
            <a:off x="4191000" y="1447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3" name="Oval 58"/>
          <p:cNvSpPr>
            <a:spLocks noChangeArrowheads="1"/>
          </p:cNvSpPr>
          <p:nvPr/>
        </p:nvSpPr>
        <p:spPr bwMode="auto">
          <a:xfrm>
            <a:off x="3581400" y="1447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2" name="Group 59"/>
          <p:cNvGrpSpPr>
            <a:grpSpLocks/>
          </p:cNvGrpSpPr>
          <p:nvPr/>
        </p:nvGrpSpPr>
        <p:grpSpPr bwMode="auto">
          <a:xfrm>
            <a:off x="3581400" y="2108200"/>
            <a:ext cx="381000" cy="711200"/>
            <a:chOff x="2432" y="1328"/>
            <a:chExt cx="906" cy="2075"/>
          </a:xfrm>
        </p:grpSpPr>
        <p:sp>
          <p:nvSpPr>
            <p:cNvPr id="33833" name="Freeform 6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6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6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6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6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6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15" name="Text Box 66"/>
          <p:cNvSpPr txBox="1">
            <a:spLocks noChangeArrowheads="1"/>
          </p:cNvSpPr>
          <p:nvPr/>
        </p:nvSpPr>
        <p:spPr bwMode="auto">
          <a:xfrm>
            <a:off x="684213" y="762000"/>
            <a:ext cx="16779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Different </a:t>
            </a:r>
            <a:br>
              <a:rPr lang="en-US" altLang="en-US" sz="3000"/>
            </a:br>
            <a:r>
              <a:rPr lang="en-US" altLang="en-US" sz="3000"/>
              <a:t>Solutions</a:t>
            </a:r>
          </a:p>
        </p:txBody>
      </p:sp>
      <p:sp>
        <p:nvSpPr>
          <p:cNvPr id="667715" name="Text Box 67"/>
          <p:cNvSpPr txBox="1">
            <a:spLocks noChangeArrowheads="1"/>
          </p:cNvSpPr>
          <p:nvPr/>
        </p:nvSpPr>
        <p:spPr bwMode="auto">
          <a:xfrm>
            <a:off x="785813" y="1873250"/>
            <a:ext cx="147637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Current </a:t>
            </a:r>
            <a:br>
              <a:rPr lang="en-US" altLang="en-US" sz="3000"/>
            </a:br>
            <a:r>
              <a:rPr lang="en-US" altLang="en-US" sz="3000"/>
              <a:t>Solution</a:t>
            </a:r>
          </a:p>
        </p:txBody>
      </p:sp>
      <p:sp>
        <p:nvSpPr>
          <p:cNvPr id="33817" name="Oval 69"/>
          <p:cNvSpPr>
            <a:spLocks noChangeArrowheads="1"/>
          </p:cNvSpPr>
          <p:nvPr/>
        </p:nvSpPr>
        <p:spPr bwMode="auto">
          <a:xfrm>
            <a:off x="2819400" y="2971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3818" name="Oval 70"/>
          <p:cNvSpPr>
            <a:spLocks noChangeArrowheads="1"/>
          </p:cNvSpPr>
          <p:nvPr/>
        </p:nvSpPr>
        <p:spPr bwMode="auto">
          <a:xfrm>
            <a:off x="30480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3" name="Group 85"/>
          <p:cNvGrpSpPr>
            <a:grpSpLocks/>
          </p:cNvGrpSpPr>
          <p:nvPr/>
        </p:nvGrpSpPr>
        <p:grpSpPr bwMode="auto">
          <a:xfrm>
            <a:off x="2971800" y="914400"/>
            <a:ext cx="6348413" cy="2378075"/>
            <a:chOff x="1872" y="576"/>
            <a:chExt cx="3999" cy="1498"/>
          </a:xfrm>
        </p:grpSpPr>
        <p:sp>
          <p:nvSpPr>
            <p:cNvPr id="33824" name="Text Box 68"/>
            <p:cNvSpPr txBox="1">
              <a:spLocks noChangeArrowheads="1"/>
            </p:cNvSpPr>
            <p:nvPr/>
          </p:nvSpPr>
          <p:spPr bwMode="auto">
            <a:xfrm>
              <a:off x="3412" y="576"/>
              <a:ext cx="2459" cy="1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Alg defines </a:t>
              </a:r>
              <a:br>
                <a:rPr lang="en-US" altLang="en-US" sz="3000"/>
              </a:br>
              <a:r>
                <a:rPr lang="en-US" altLang="en-US" sz="3000"/>
                <a:t>to where alg can step</a:t>
              </a:r>
              <a:br>
                <a:rPr lang="en-US" altLang="en-US" sz="3000"/>
              </a:br>
              <a:r>
                <a:rPr lang="en-US" altLang="en-US" sz="3000"/>
                <a:t>i.e. what small local </a:t>
              </a:r>
              <a:br>
                <a:rPr lang="en-US" altLang="en-US" sz="3000"/>
              </a:br>
              <a:r>
                <a:rPr lang="en-US" altLang="en-US" sz="3000"/>
                <a:t>changes can be made to </a:t>
              </a:r>
              <a:br>
                <a:rPr lang="en-US" altLang="en-US" sz="3000"/>
              </a:br>
              <a:r>
                <a:rPr lang="en-US" altLang="en-US" sz="3000"/>
                <a:t>current solution</a:t>
              </a:r>
            </a:p>
          </p:txBody>
        </p:sp>
        <p:sp>
          <p:nvSpPr>
            <p:cNvPr id="33825" name="Oval 71"/>
            <p:cNvSpPr>
              <a:spLocks noChangeArrowheads="1"/>
            </p:cNvSpPr>
            <p:nvPr/>
          </p:nvSpPr>
          <p:spPr bwMode="auto">
            <a:xfrm>
              <a:off x="1872" y="1248"/>
              <a:ext cx="1056" cy="768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grpSp>
          <p:nvGrpSpPr>
            <p:cNvPr id="33826" name="Group 72"/>
            <p:cNvGrpSpPr>
              <a:grpSpLocks noChangeAspect="1"/>
            </p:cNvGrpSpPr>
            <p:nvPr/>
          </p:nvGrpSpPr>
          <p:grpSpPr bwMode="auto">
            <a:xfrm rot="870642">
              <a:off x="2219" y="1248"/>
              <a:ext cx="421" cy="527"/>
              <a:chOff x="2227" y="1194"/>
              <a:chExt cx="1944" cy="2413"/>
            </a:xfrm>
          </p:grpSpPr>
          <p:sp>
            <p:nvSpPr>
              <p:cNvPr id="33827" name="Freeform 7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8" name="Freeform 7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9" name="Freeform 7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0" name="Freeform 7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1" name="Freeform 7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2" name="Freeform 7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" name="Group 83"/>
          <p:cNvGrpSpPr>
            <a:grpSpLocks/>
          </p:cNvGrpSpPr>
          <p:nvPr/>
        </p:nvGrpSpPr>
        <p:grpSpPr bwMode="auto">
          <a:xfrm>
            <a:off x="457200" y="3151188"/>
            <a:ext cx="8559800" cy="3524250"/>
            <a:chOff x="288" y="1985"/>
            <a:chExt cx="5392" cy="2220"/>
          </a:xfrm>
        </p:grpSpPr>
        <p:sp>
          <p:nvSpPr>
            <p:cNvPr id="33821" name="Freeform 80"/>
            <p:cNvSpPr>
              <a:spLocks/>
            </p:cNvSpPr>
            <p:nvPr/>
          </p:nvSpPr>
          <p:spPr bwMode="auto">
            <a:xfrm>
              <a:off x="288" y="1985"/>
              <a:ext cx="5392" cy="2220"/>
            </a:xfrm>
            <a:custGeom>
              <a:avLst/>
              <a:gdLst>
                <a:gd name="T0" fmla="*/ 0 w 5392"/>
                <a:gd name="T1" fmla="*/ 2206 h 2220"/>
                <a:gd name="T2" fmla="*/ 499 w 5392"/>
                <a:gd name="T3" fmla="*/ 2108 h 2220"/>
                <a:gd name="T4" fmla="*/ 1032 w 5392"/>
                <a:gd name="T5" fmla="*/ 1535 h 2220"/>
                <a:gd name="T6" fmla="*/ 1624 w 5392"/>
                <a:gd name="T7" fmla="*/ 1231 h 2220"/>
                <a:gd name="T8" fmla="*/ 2184 w 5392"/>
                <a:gd name="T9" fmla="*/ 1359 h 2220"/>
                <a:gd name="T10" fmla="*/ 2656 w 5392"/>
                <a:gd name="T11" fmla="*/ 1183 h 2220"/>
                <a:gd name="T12" fmla="*/ 3432 w 5392"/>
                <a:gd name="T13" fmla="*/ 295 h 2220"/>
                <a:gd name="T14" fmla="*/ 4312 w 5392"/>
                <a:gd name="T15" fmla="*/ 311 h 2220"/>
                <a:gd name="T16" fmla="*/ 5392 w 5392"/>
                <a:gd name="T17" fmla="*/ 2159 h 2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92"/>
                <a:gd name="T28" fmla="*/ 0 h 2220"/>
                <a:gd name="T29" fmla="*/ 5392 w 5392"/>
                <a:gd name="T30" fmla="*/ 2220 h 22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92" h="2220">
                  <a:moveTo>
                    <a:pt x="0" y="2206"/>
                  </a:moveTo>
                  <a:cubicBezTo>
                    <a:pt x="172" y="2219"/>
                    <a:pt x="327" y="2220"/>
                    <a:pt x="499" y="2108"/>
                  </a:cubicBezTo>
                  <a:cubicBezTo>
                    <a:pt x="671" y="1996"/>
                    <a:pt x="845" y="1681"/>
                    <a:pt x="1032" y="1535"/>
                  </a:cubicBezTo>
                  <a:cubicBezTo>
                    <a:pt x="1219" y="1389"/>
                    <a:pt x="1432" y="1260"/>
                    <a:pt x="1624" y="1231"/>
                  </a:cubicBezTo>
                  <a:cubicBezTo>
                    <a:pt x="1816" y="1202"/>
                    <a:pt x="2012" y="1367"/>
                    <a:pt x="2184" y="1359"/>
                  </a:cubicBezTo>
                  <a:cubicBezTo>
                    <a:pt x="2356" y="1351"/>
                    <a:pt x="2448" y="1360"/>
                    <a:pt x="2656" y="1183"/>
                  </a:cubicBezTo>
                  <a:cubicBezTo>
                    <a:pt x="2864" y="1006"/>
                    <a:pt x="3156" y="440"/>
                    <a:pt x="3432" y="295"/>
                  </a:cubicBezTo>
                  <a:cubicBezTo>
                    <a:pt x="3708" y="150"/>
                    <a:pt x="3985" y="0"/>
                    <a:pt x="4312" y="311"/>
                  </a:cubicBezTo>
                  <a:cubicBezTo>
                    <a:pt x="4639" y="622"/>
                    <a:pt x="5167" y="1774"/>
                    <a:pt x="5392" y="2159"/>
                  </a:cubicBezTo>
                </a:path>
              </a:pathLst>
            </a:cu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33822" name="AutoShape 81"/>
            <p:cNvSpPr>
              <a:spLocks noChangeArrowheads="1"/>
            </p:cNvSpPr>
            <p:nvPr/>
          </p:nvSpPr>
          <p:spPr bwMode="auto">
            <a:xfrm rot="5400000">
              <a:off x="2016" y="2640"/>
              <a:ext cx="720" cy="43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0 w 21600"/>
                <a:gd name="T13" fmla="*/ 5400 h 21600"/>
                <a:gd name="T14" fmla="*/ 18900 w 21600"/>
                <a:gd name="T15" fmla="*/ 162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noFill/>
            <a:ln w="381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33823" name="Text Box 82"/>
            <p:cNvSpPr txBox="1">
              <a:spLocks noChangeArrowheads="1"/>
            </p:cNvSpPr>
            <p:nvPr/>
          </p:nvSpPr>
          <p:spPr bwMode="auto">
            <a:xfrm>
              <a:off x="2544" y="2448"/>
              <a:ext cx="1564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This defines </a:t>
              </a:r>
              <a:br>
                <a:rPr lang="en-US" altLang="en-US" sz="3000"/>
              </a:br>
              <a:r>
                <a:rPr lang="en-US" altLang="en-US" sz="3000"/>
                <a:t>the topography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7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7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71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Hill Climbing</a:t>
            </a:r>
          </a:p>
        </p:txBody>
      </p:sp>
      <p:sp>
        <p:nvSpPr>
          <p:cNvPr id="34819" name="Oval 3"/>
          <p:cNvSpPr>
            <a:spLocks noChangeArrowheads="1"/>
          </p:cNvSpPr>
          <p:nvPr/>
        </p:nvSpPr>
        <p:spPr bwMode="auto">
          <a:xfrm>
            <a:off x="31242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0" name="Oval 4"/>
          <p:cNvSpPr>
            <a:spLocks noChangeArrowheads="1"/>
          </p:cNvSpPr>
          <p:nvPr/>
        </p:nvSpPr>
        <p:spPr bwMode="auto">
          <a:xfrm>
            <a:off x="3276600" y="2895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1" name="Oval 5"/>
          <p:cNvSpPr>
            <a:spLocks noChangeArrowheads="1"/>
          </p:cNvSpPr>
          <p:nvPr/>
        </p:nvSpPr>
        <p:spPr bwMode="auto">
          <a:xfrm>
            <a:off x="37338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2" name="Oval 6"/>
          <p:cNvSpPr>
            <a:spLocks noChangeArrowheads="1"/>
          </p:cNvSpPr>
          <p:nvPr/>
        </p:nvSpPr>
        <p:spPr bwMode="auto">
          <a:xfrm>
            <a:off x="3886200" y="2971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3" name="Oval 7"/>
          <p:cNvSpPr>
            <a:spLocks noChangeArrowheads="1"/>
          </p:cNvSpPr>
          <p:nvPr/>
        </p:nvSpPr>
        <p:spPr bwMode="auto">
          <a:xfrm>
            <a:off x="44196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4" name="Oval 8"/>
          <p:cNvSpPr>
            <a:spLocks noChangeArrowheads="1"/>
          </p:cNvSpPr>
          <p:nvPr/>
        </p:nvSpPr>
        <p:spPr bwMode="auto">
          <a:xfrm>
            <a:off x="4953000" y="2286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5" name="Oval 9"/>
          <p:cNvSpPr>
            <a:spLocks noChangeArrowheads="1"/>
          </p:cNvSpPr>
          <p:nvPr/>
        </p:nvSpPr>
        <p:spPr bwMode="auto">
          <a:xfrm>
            <a:off x="5029200" y="27559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6" name="Oval 10"/>
          <p:cNvSpPr>
            <a:spLocks noChangeArrowheads="1"/>
          </p:cNvSpPr>
          <p:nvPr/>
        </p:nvSpPr>
        <p:spPr bwMode="auto">
          <a:xfrm>
            <a:off x="4572000" y="3048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7" name="Oval 11"/>
          <p:cNvSpPr>
            <a:spLocks noChangeArrowheads="1"/>
          </p:cNvSpPr>
          <p:nvPr/>
        </p:nvSpPr>
        <p:spPr bwMode="auto">
          <a:xfrm>
            <a:off x="41910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8" name="Oval 12"/>
          <p:cNvSpPr>
            <a:spLocks noChangeArrowheads="1"/>
          </p:cNvSpPr>
          <p:nvPr/>
        </p:nvSpPr>
        <p:spPr bwMode="auto">
          <a:xfrm>
            <a:off x="36576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29" name="Oval 13"/>
          <p:cNvSpPr>
            <a:spLocks noChangeArrowheads="1"/>
          </p:cNvSpPr>
          <p:nvPr/>
        </p:nvSpPr>
        <p:spPr bwMode="auto">
          <a:xfrm>
            <a:off x="3429000" y="2209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0" name="Oval 14"/>
          <p:cNvSpPr>
            <a:spLocks noChangeArrowheads="1"/>
          </p:cNvSpPr>
          <p:nvPr/>
        </p:nvSpPr>
        <p:spPr bwMode="auto">
          <a:xfrm>
            <a:off x="4038600" y="2133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1" name="Oval 15"/>
          <p:cNvSpPr>
            <a:spLocks noChangeArrowheads="1"/>
          </p:cNvSpPr>
          <p:nvPr/>
        </p:nvSpPr>
        <p:spPr bwMode="auto">
          <a:xfrm>
            <a:off x="4495800" y="1905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2" name="Oval 16"/>
          <p:cNvSpPr>
            <a:spLocks noChangeArrowheads="1"/>
          </p:cNvSpPr>
          <p:nvPr/>
        </p:nvSpPr>
        <p:spPr bwMode="auto">
          <a:xfrm>
            <a:off x="3733800" y="1828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3" name="Oval 17"/>
          <p:cNvSpPr>
            <a:spLocks noChangeArrowheads="1"/>
          </p:cNvSpPr>
          <p:nvPr/>
        </p:nvSpPr>
        <p:spPr bwMode="auto">
          <a:xfrm>
            <a:off x="3200400" y="1828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4" name="Oval 18"/>
          <p:cNvSpPr>
            <a:spLocks noChangeArrowheads="1"/>
          </p:cNvSpPr>
          <p:nvPr/>
        </p:nvSpPr>
        <p:spPr bwMode="auto">
          <a:xfrm>
            <a:off x="2743200" y="20574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5" name="Oval 19"/>
          <p:cNvSpPr>
            <a:spLocks noChangeArrowheads="1"/>
          </p:cNvSpPr>
          <p:nvPr/>
        </p:nvSpPr>
        <p:spPr bwMode="auto">
          <a:xfrm>
            <a:off x="2590800" y="25146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6" name="Oval 20"/>
          <p:cNvSpPr>
            <a:spLocks noChangeArrowheads="1"/>
          </p:cNvSpPr>
          <p:nvPr/>
        </p:nvSpPr>
        <p:spPr bwMode="auto">
          <a:xfrm>
            <a:off x="4191000" y="1447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7" name="Oval 21"/>
          <p:cNvSpPr>
            <a:spLocks noChangeArrowheads="1"/>
          </p:cNvSpPr>
          <p:nvPr/>
        </p:nvSpPr>
        <p:spPr bwMode="auto">
          <a:xfrm>
            <a:off x="3581400" y="1447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38" name="Text Box 29"/>
          <p:cNvSpPr txBox="1">
            <a:spLocks noChangeArrowheads="1"/>
          </p:cNvSpPr>
          <p:nvPr/>
        </p:nvSpPr>
        <p:spPr bwMode="auto">
          <a:xfrm>
            <a:off x="684213" y="762000"/>
            <a:ext cx="16779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Different </a:t>
            </a:r>
            <a:br>
              <a:rPr lang="en-US" altLang="en-US" sz="3000"/>
            </a:br>
            <a:r>
              <a:rPr lang="en-US" altLang="en-US" sz="3000"/>
              <a:t>Solutions</a:t>
            </a:r>
          </a:p>
        </p:txBody>
      </p:sp>
      <p:sp>
        <p:nvSpPr>
          <p:cNvPr id="34839" name="Text Box 30"/>
          <p:cNvSpPr txBox="1">
            <a:spLocks noChangeArrowheads="1"/>
          </p:cNvSpPr>
          <p:nvPr/>
        </p:nvSpPr>
        <p:spPr bwMode="auto">
          <a:xfrm>
            <a:off x="785813" y="1873250"/>
            <a:ext cx="147637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Current </a:t>
            </a:r>
            <a:br>
              <a:rPr lang="en-US" altLang="en-US" sz="3000"/>
            </a:br>
            <a:r>
              <a:rPr lang="en-US" altLang="en-US" sz="3000"/>
              <a:t>Solution</a:t>
            </a:r>
          </a:p>
        </p:txBody>
      </p:sp>
      <p:sp>
        <p:nvSpPr>
          <p:cNvPr id="34840" name="Oval 32"/>
          <p:cNvSpPr>
            <a:spLocks noChangeArrowheads="1"/>
          </p:cNvSpPr>
          <p:nvPr/>
        </p:nvSpPr>
        <p:spPr bwMode="auto">
          <a:xfrm>
            <a:off x="2819400" y="29718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4841" name="Oval 33"/>
          <p:cNvSpPr>
            <a:spLocks noChangeArrowheads="1"/>
          </p:cNvSpPr>
          <p:nvPr/>
        </p:nvSpPr>
        <p:spPr bwMode="auto">
          <a:xfrm>
            <a:off x="3048000" y="3429000"/>
            <a:ext cx="76200" cy="76200"/>
          </a:xfrm>
          <a:prstGeom prst="ellipse">
            <a:avLst/>
          </a:prstGeom>
          <a:solidFill>
            <a:srgbClr val="339966"/>
          </a:solidFill>
          <a:ln w="38100" algn="ctr">
            <a:solidFill>
              <a:srgbClr val="339966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2" name="Group 50"/>
          <p:cNvGrpSpPr>
            <a:grpSpLocks/>
          </p:cNvGrpSpPr>
          <p:nvPr/>
        </p:nvGrpSpPr>
        <p:grpSpPr bwMode="auto">
          <a:xfrm>
            <a:off x="2667000" y="1524000"/>
            <a:ext cx="5819775" cy="1752600"/>
            <a:chOff x="1680" y="960"/>
            <a:chExt cx="3666" cy="1104"/>
          </a:xfrm>
        </p:grpSpPr>
        <p:sp>
          <p:nvSpPr>
            <p:cNvPr id="34848" name="Text Box 31"/>
            <p:cNvSpPr txBox="1">
              <a:spLocks noChangeArrowheads="1"/>
            </p:cNvSpPr>
            <p:nvPr/>
          </p:nvSpPr>
          <p:spPr bwMode="auto">
            <a:xfrm>
              <a:off x="3628" y="960"/>
              <a:ext cx="1718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Define a slightly</a:t>
              </a:r>
              <a:br>
                <a:rPr lang="en-US" altLang="en-US" sz="3000"/>
              </a:br>
              <a:r>
                <a:rPr lang="en-US" altLang="en-US" sz="3000"/>
                <a:t>bigger step</a:t>
              </a:r>
            </a:p>
          </p:txBody>
        </p:sp>
        <p:sp>
          <p:nvSpPr>
            <p:cNvPr id="34849" name="Oval 34"/>
            <p:cNvSpPr>
              <a:spLocks noChangeArrowheads="1"/>
            </p:cNvSpPr>
            <p:nvPr/>
          </p:nvSpPr>
          <p:spPr bwMode="auto">
            <a:xfrm>
              <a:off x="1680" y="1056"/>
              <a:ext cx="1440" cy="1008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grpSp>
          <p:nvGrpSpPr>
            <p:cNvPr id="34850" name="Group 35"/>
            <p:cNvGrpSpPr>
              <a:grpSpLocks noChangeAspect="1"/>
            </p:cNvGrpSpPr>
            <p:nvPr/>
          </p:nvGrpSpPr>
          <p:grpSpPr bwMode="auto">
            <a:xfrm rot="870642">
              <a:off x="1968" y="1009"/>
              <a:ext cx="689" cy="863"/>
              <a:chOff x="2227" y="1194"/>
              <a:chExt cx="1944" cy="2413"/>
            </a:xfrm>
          </p:grpSpPr>
          <p:sp>
            <p:nvSpPr>
              <p:cNvPr id="34851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2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3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4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5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6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72815" name="Freeform 47"/>
          <p:cNvSpPr>
            <a:spLocks/>
          </p:cNvSpPr>
          <p:nvPr/>
        </p:nvSpPr>
        <p:spPr bwMode="auto">
          <a:xfrm>
            <a:off x="457200" y="312420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32" y="1260"/>
                  <a:pt x="1624" y="1231"/>
                </a:cubicBezTo>
                <a:cubicBezTo>
                  <a:pt x="1816" y="1202"/>
                  <a:pt x="2012" y="1367"/>
                  <a:pt x="2184" y="1359"/>
                </a:cubicBezTo>
                <a:cubicBezTo>
                  <a:pt x="2356" y="1351"/>
                  <a:pt x="2448" y="1360"/>
                  <a:pt x="2656" y="1183"/>
                </a:cubicBezTo>
                <a:cubicBezTo>
                  <a:pt x="2864" y="1006"/>
                  <a:pt x="3156" y="440"/>
                  <a:pt x="3432" y="295"/>
                </a:cubicBezTo>
                <a:cubicBezTo>
                  <a:pt x="3708" y="150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4844" name="AutoShape 48"/>
          <p:cNvSpPr>
            <a:spLocks noChangeArrowheads="1"/>
          </p:cNvSpPr>
          <p:nvPr/>
        </p:nvSpPr>
        <p:spPr bwMode="auto">
          <a:xfrm rot="5400000">
            <a:off x="3200400" y="4191000"/>
            <a:ext cx="1143000" cy="6858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4845" name="Text Box 49"/>
          <p:cNvSpPr txBox="1">
            <a:spLocks noChangeArrowheads="1"/>
          </p:cNvSpPr>
          <p:nvPr/>
        </p:nvSpPr>
        <p:spPr bwMode="auto">
          <a:xfrm>
            <a:off x="4038600" y="3886200"/>
            <a:ext cx="24828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defines </a:t>
            </a:r>
            <a:br>
              <a:rPr lang="en-US" altLang="en-US" sz="3000"/>
            </a:br>
            <a:r>
              <a:rPr lang="en-US" altLang="en-US" sz="3000"/>
              <a:t>the topography</a:t>
            </a:r>
          </a:p>
        </p:txBody>
      </p:sp>
      <p:sp>
        <p:nvSpPr>
          <p:cNvPr id="672819" name="Freeform 51"/>
          <p:cNvSpPr>
            <a:spLocks/>
          </p:cNvSpPr>
          <p:nvPr/>
        </p:nvSpPr>
        <p:spPr bwMode="auto">
          <a:xfrm>
            <a:off x="457200" y="3124200"/>
            <a:ext cx="8559800" cy="3524250"/>
          </a:xfrm>
          <a:custGeom>
            <a:avLst/>
            <a:gdLst>
              <a:gd name="T0" fmla="*/ 0 w 5392"/>
              <a:gd name="T1" fmla="*/ 2147483647 h 2220"/>
              <a:gd name="T2" fmla="*/ 2147483647 w 5392"/>
              <a:gd name="T3" fmla="*/ 2147483647 h 2220"/>
              <a:gd name="T4" fmla="*/ 2147483647 w 5392"/>
              <a:gd name="T5" fmla="*/ 2147483647 h 2220"/>
              <a:gd name="T6" fmla="*/ 2147483647 w 5392"/>
              <a:gd name="T7" fmla="*/ 2147483647 h 2220"/>
              <a:gd name="T8" fmla="*/ 2147483647 w 5392"/>
              <a:gd name="T9" fmla="*/ 2147483647 h 2220"/>
              <a:gd name="T10" fmla="*/ 2147483647 w 5392"/>
              <a:gd name="T11" fmla="*/ 2147483647 h 2220"/>
              <a:gd name="T12" fmla="*/ 2147483647 w 5392"/>
              <a:gd name="T13" fmla="*/ 2147483647 h 2220"/>
              <a:gd name="T14" fmla="*/ 2147483647 w 5392"/>
              <a:gd name="T15" fmla="*/ 2147483647 h 2220"/>
              <a:gd name="T16" fmla="*/ 2147483647 w 5392"/>
              <a:gd name="T17" fmla="*/ 2147483647 h 22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392"/>
              <a:gd name="T28" fmla="*/ 0 h 2220"/>
              <a:gd name="T29" fmla="*/ 5392 w 5392"/>
              <a:gd name="T30" fmla="*/ 2220 h 22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392" h="2220">
                <a:moveTo>
                  <a:pt x="0" y="2206"/>
                </a:moveTo>
                <a:cubicBezTo>
                  <a:pt x="172" y="2219"/>
                  <a:pt x="327" y="2220"/>
                  <a:pt x="499" y="2108"/>
                </a:cubicBezTo>
                <a:cubicBezTo>
                  <a:pt x="671" y="1996"/>
                  <a:pt x="845" y="1681"/>
                  <a:pt x="1032" y="1535"/>
                </a:cubicBezTo>
                <a:cubicBezTo>
                  <a:pt x="1219" y="1389"/>
                  <a:pt x="1413" y="1293"/>
                  <a:pt x="1624" y="1231"/>
                </a:cubicBezTo>
                <a:cubicBezTo>
                  <a:pt x="1835" y="1169"/>
                  <a:pt x="2117" y="1196"/>
                  <a:pt x="2296" y="1160"/>
                </a:cubicBezTo>
                <a:cubicBezTo>
                  <a:pt x="2475" y="1124"/>
                  <a:pt x="2507" y="1160"/>
                  <a:pt x="2696" y="1016"/>
                </a:cubicBezTo>
                <a:cubicBezTo>
                  <a:pt x="2885" y="872"/>
                  <a:pt x="3163" y="412"/>
                  <a:pt x="3432" y="295"/>
                </a:cubicBezTo>
                <a:cubicBezTo>
                  <a:pt x="3701" y="178"/>
                  <a:pt x="3985" y="0"/>
                  <a:pt x="4312" y="311"/>
                </a:cubicBezTo>
                <a:cubicBezTo>
                  <a:pt x="4639" y="622"/>
                  <a:pt x="5167" y="1774"/>
                  <a:pt x="5392" y="2159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72820" name="Text Box 52"/>
          <p:cNvSpPr txBox="1">
            <a:spLocks noChangeArrowheads="1"/>
          </p:cNvSpPr>
          <p:nvPr/>
        </p:nvSpPr>
        <p:spPr bwMode="auto">
          <a:xfrm>
            <a:off x="2209800" y="5910263"/>
            <a:ext cx="5842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Perhaps removes some local maxima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2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2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72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72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2815" grpId="0" animBg="1"/>
      <p:bldP spid="672819" grpId="0" animBg="1"/>
      <p:bldP spid="67282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35843" name="Group 3"/>
          <p:cNvGrpSpPr>
            <a:grpSpLocks/>
          </p:cNvGrpSpPr>
          <p:nvPr/>
        </p:nvGrpSpPr>
        <p:grpSpPr bwMode="auto">
          <a:xfrm>
            <a:off x="630238" y="2005013"/>
            <a:ext cx="3713162" cy="4471987"/>
            <a:chOff x="397" y="1263"/>
            <a:chExt cx="2339" cy="2817"/>
          </a:xfrm>
        </p:grpSpPr>
        <p:pic>
          <p:nvPicPr>
            <p:cNvPr id="35861" name="Picture 4" descr="capture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1698"/>
              <a:ext cx="2010" cy="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62" name="Picture 5" descr="capture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3060"/>
              <a:ext cx="2208" cy="1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3" name="Text Box 6"/>
            <p:cNvSpPr txBox="1">
              <a:spLocks noChangeArrowheads="1"/>
            </p:cNvSpPr>
            <p:nvPr/>
          </p:nvSpPr>
          <p:spPr bwMode="auto">
            <a:xfrm>
              <a:off x="422" y="1263"/>
              <a:ext cx="15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Input</a:t>
              </a:r>
            </a:p>
          </p:txBody>
        </p:sp>
        <p:sp>
          <p:nvSpPr>
            <p:cNvPr id="35864" name="Text Box 7"/>
            <p:cNvSpPr txBox="1">
              <a:spLocks noChangeArrowheads="1"/>
            </p:cNvSpPr>
            <p:nvPr/>
          </p:nvSpPr>
          <p:spPr bwMode="auto">
            <a:xfrm>
              <a:off x="397" y="2676"/>
              <a:ext cx="16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Previous Output</a:t>
              </a:r>
            </a:p>
          </p:txBody>
        </p:sp>
      </p:grpSp>
      <p:grpSp>
        <p:nvGrpSpPr>
          <p:cNvPr id="35844" name="Group 8"/>
          <p:cNvGrpSpPr>
            <a:grpSpLocks/>
          </p:cNvGrpSpPr>
          <p:nvPr/>
        </p:nvGrpSpPr>
        <p:grpSpPr bwMode="auto">
          <a:xfrm>
            <a:off x="4440238" y="1962150"/>
            <a:ext cx="4141787" cy="2198688"/>
            <a:chOff x="2797" y="1236"/>
            <a:chExt cx="2609" cy="1385"/>
          </a:xfrm>
        </p:grpSpPr>
        <p:pic>
          <p:nvPicPr>
            <p:cNvPr id="35859" name="Picture 9" descr="capture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698"/>
              <a:ext cx="2478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0" name="Text Box 10"/>
            <p:cNvSpPr txBox="1">
              <a:spLocks noChangeArrowheads="1"/>
            </p:cNvSpPr>
            <p:nvPr/>
          </p:nvSpPr>
          <p:spPr bwMode="auto">
            <a:xfrm>
              <a:off x="2797" y="1236"/>
              <a:ext cx="121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Same Input</a:t>
              </a:r>
            </a:p>
          </p:txBody>
        </p:sp>
      </p:grpSp>
      <p:grpSp>
        <p:nvGrpSpPr>
          <p:cNvPr id="35845" name="Group 12"/>
          <p:cNvGrpSpPr>
            <a:grpSpLocks/>
          </p:cNvGrpSpPr>
          <p:nvPr/>
        </p:nvGrpSpPr>
        <p:grpSpPr bwMode="auto">
          <a:xfrm>
            <a:off x="4419600" y="4251325"/>
            <a:ext cx="3962400" cy="2216150"/>
            <a:chOff x="2784" y="2678"/>
            <a:chExt cx="2496" cy="1396"/>
          </a:xfrm>
        </p:grpSpPr>
        <p:pic>
          <p:nvPicPr>
            <p:cNvPr id="35857" name="Picture 13" descr="capture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3072"/>
              <a:ext cx="2304" cy="10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58" name="Text Box 14"/>
            <p:cNvSpPr txBox="1">
              <a:spLocks noChangeArrowheads="1"/>
            </p:cNvSpPr>
            <p:nvPr/>
          </p:nvSpPr>
          <p:spPr bwMode="auto">
            <a:xfrm>
              <a:off x="2784" y="2678"/>
              <a:ext cx="1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Worse Output</a:t>
              </a:r>
            </a:p>
          </p:txBody>
        </p:sp>
      </p:grpSp>
      <p:sp>
        <p:nvSpPr>
          <p:cNvPr id="676880" name="Oval 16"/>
          <p:cNvSpPr>
            <a:spLocks noChangeArrowheads="1"/>
          </p:cNvSpPr>
          <p:nvPr/>
        </p:nvSpPr>
        <p:spPr bwMode="auto">
          <a:xfrm>
            <a:off x="5638800" y="5486400"/>
            <a:ext cx="990600" cy="381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76881" name="Text Box 17"/>
          <p:cNvSpPr txBox="1">
            <a:spLocks noChangeArrowheads="1"/>
          </p:cNvSpPr>
          <p:nvPr/>
        </p:nvSpPr>
        <p:spPr bwMode="auto">
          <a:xfrm>
            <a:off x="6951663" y="1143000"/>
            <a:ext cx="15827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Mistake?</a:t>
            </a:r>
          </a:p>
        </p:txBody>
      </p:sp>
      <p:sp>
        <p:nvSpPr>
          <p:cNvPr id="676882" name="Text Box 18"/>
          <p:cNvSpPr txBox="1">
            <a:spLocks noChangeArrowheads="1"/>
          </p:cNvSpPr>
          <p:nvPr/>
        </p:nvSpPr>
        <p:spPr bwMode="auto">
          <a:xfrm>
            <a:off x="6257925" y="1617663"/>
            <a:ext cx="29479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Putting 2 through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this edge</a:t>
            </a:r>
          </a:p>
        </p:txBody>
      </p:sp>
      <p:cxnSp>
        <p:nvCxnSpPr>
          <p:cNvPr id="35849" name="Straight Arrow Connector 16"/>
          <p:cNvCxnSpPr>
            <a:cxnSpLocks noChangeShapeType="1"/>
          </p:cNvCxnSpPr>
          <p:nvPr/>
        </p:nvCxnSpPr>
        <p:spPr bwMode="auto">
          <a:xfrm>
            <a:off x="3429000" y="3352800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0" name="Straight Arrow Connector 17"/>
          <p:cNvCxnSpPr>
            <a:cxnSpLocks noChangeShapeType="1"/>
          </p:cNvCxnSpPr>
          <p:nvPr/>
        </p:nvCxnSpPr>
        <p:spPr bwMode="auto">
          <a:xfrm rot="10800000">
            <a:off x="3048000" y="3476625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1" name="Straight Arrow Connector 18"/>
          <p:cNvCxnSpPr>
            <a:cxnSpLocks noChangeShapeType="1"/>
          </p:cNvCxnSpPr>
          <p:nvPr/>
        </p:nvCxnSpPr>
        <p:spPr bwMode="auto">
          <a:xfrm>
            <a:off x="3671888" y="5468938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2" name="Straight Arrow Connector 19"/>
          <p:cNvCxnSpPr>
            <a:cxnSpLocks noChangeShapeType="1"/>
          </p:cNvCxnSpPr>
          <p:nvPr/>
        </p:nvCxnSpPr>
        <p:spPr bwMode="auto">
          <a:xfrm rot="10800000">
            <a:off x="3290888" y="5591175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3" name="Straight Arrow Connector 20"/>
          <p:cNvCxnSpPr>
            <a:cxnSpLocks noChangeShapeType="1"/>
          </p:cNvCxnSpPr>
          <p:nvPr/>
        </p:nvCxnSpPr>
        <p:spPr bwMode="auto">
          <a:xfrm>
            <a:off x="7910513" y="555942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4" name="Straight Arrow Connector 21"/>
          <p:cNvCxnSpPr>
            <a:cxnSpLocks noChangeShapeType="1"/>
          </p:cNvCxnSpPr>
          <p:nvPr/>
        </p:nvCxnSpPr>
        <p:spPr bwMode="auto">
          <a:xfrm rot="10800000">
            <a:off x="7391400" y="5653088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5" name="Straight Arrow Connector 22"/>
          <p:cNvCxnSpPr>
            <a:cxnSpLocks noChangeShapeType="1"/>
          </p:cNvCxnSpPr>
          <p:nvPr/>
        </p:nvCxnSpPr>
        <p:spPr bwMode="auto">
          <a:xfrm>
            <a:off x="8029575" y="330517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6" name="Straight Arrow Connector 23"/>
          <p:cNvCxnSpPr>
            <a:cxnSpLocks noChangeShapeType="1"/>
          </p:cNvCxnSpPr>
          <p:nvPr/>
        </p:nvCxnSpPr>
        <p:spPr bwMode="auto">
          <a:xfrm rot="10800000">
            <a:off x="7481888" y="3429000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68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68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68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68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76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76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6880" grpId="0" animBg="1"/>
      <p:bldP spid="676881" grpId="0"/>
      <p:bldP spid="67688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36867" name="Picture 13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4876800"/>
            <a:ext cx="3657600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8" name="Oval 16"/>
          <p:cNvSpPr>
            <a:spLocks noChangeArrowheads="1"/>
          </p:cNvSpPr>
          <p:nvPr/>
        </p:nvSpPr>
        <p:spPr bwMode="auto">
          <a:xfrm>
            <a:off x="5638800" y="5486400"/>
            <a:ext cx="990600" cy="381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6869" name="Text Box 17"/>
          <p:cNvSpPr txBox="1">
            <a:spLocks noChangeArrowheads="1"/>
          </p:cNvSpPr>
          <p:nvPr/>
        </p:nvSpPr>
        <p:spPr bwMode="auto">
          <a:xfrm>
            <a:off x="6951663" y="1143000"/>
            <a:ext cx="15827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Mistake?</a:t>
            </a:r>
          </a:p>
        </p:txBody>
      </p:sp>
      <p:sp>
        <p:nvSpPr>
          <p:cNvPr id="36870" name="Text Box 18"/>
          <p:cNvSpPr txBox="1">
            <a:spLocks noChangeArrowheads="1"/>
          </p:cNvSpPr>
          <p:nvPr/>
        </p:nvSpPr>
        <p:spPr bwMode="auto">
          <a:xfrm>
            <a:off x="6257925" y="1617663"/>
            <a:ext cx="29479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Putting 2 through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this edge</a:t>
            </a:r>
          </a:p>
        </p:txBody>
      </p:sp>
      <p:sp>
        <p:nvSpPr>
          <p:cNvPr id="758803" name="Text Box 19"/>
          <p:cNvSpPr txBox="1">
            <a:spLocks noChangeArrowheads="1"/>
          </p:cNvSpPr>
          <p:nvPr/>
        </p:nvSpPr>
        <p:spPr bwMode="auto">
          <a:xfrm>
            <a:off x="152400" y="1295400"/>
            <a:ext cx="6188075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We need to decrease the flow in this edge.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But if we decrease the total flow then</a:t>
            </a:r>
            <a:br>
              <a:rPr lang="en-US" altLang="en-US" sz="2800"/>
            </a:br>
            <a:r>
              <a:rPr lang="en-US" altLang="en-US" sz="2800"/>
              <a:t>the algorithm might run exponentially </a:t>
            </a:r>
            <a:br>
              <a:rPr lang="en-US" altLang="en-US" sz="2800"/>
            </a:br>
            <a:r>
              <a:rPr lang="en-US" altLang="en-US" sz="2800"/>
              <a:t>or forever.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We need to decrease the flow in this edge</a:t>
            </a:r>
            <a:br>
              <a:rPr lang="en-US" altLang="en-US" sz="2800"/>
            </a:br>
            <a:r>
              <a:rPr lang="en-US" altLang="en-US" sz="2800"/>
              <a:t>AND increase the total flow.</a:t>
            </a:r>
          </a:p>
        </p:txBody>
      </p:sp>
      <p:cxnSp>
        <p:nvCxnSpPr>
          <p:cNvPr id="36872" name="Straight Arrow Connector 15"/>
          <p:cNvCxnSpPr>
            <a:cxnSpLocks noChangeShapeType="1"/>
          </p:cNvCxnSpPr>
          <p:nvPr/>
        </p:nvCxnSpPr>
        <p:spPr bwMode="auto">
          <a:xfrm>
            <a:off x="7910513" y="555942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873" name="Straight Arrow Connector 16"/>
          <p:cNvCxnSpPr>
            <a:cxnSpLocks noChangeShapeType="1"/>
          </p:cNvCxnSpPr>
          <p:nvPr/>
        </p:nvCxnSpPr>
        <p:spPr bwMode="auto">
          <a:xfrm rot="10800000">
            <a:off x="7391400" y="5653088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88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88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88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588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8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588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588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39" name="Text Box 2"/>
          <p:cNvSpPr txBox="1">
            <a:spLocks noChangeArrowheads="1"/>
          </p:cNvSpPr>
          <p:nvPr/>
        </p:nvSpPr>
        <p:spPr bwMode="auto">
          <a:xfrm>
            <a:off x="457200" y="1447800"/>
            <a:ext cx="8229600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Let us focus on how much </a:t>
            </a:r>
            <a:br>
              <a:rPr lang="en-US" altLang="en-US" sz="3000"/>
            </a:br>
            <a:r>
              <a:rPr lang="en-US" altLang="en-US" sz="3000"/>
              <a:t>we can </a:t>
            </a:r>
            <a:r>
              <a:rPr lang="en-US" altLang="en-US" sz="3000">
                <a:solidFill>
                  <a:srgbClr val="FF0000"/>
                </a:solidFill>
              </a:rPr>
              <a:t>CHANGE</a:t>
            </a:r>
          </a:p>
          <a:p>
            <a:pPr algn="ctr" eaLnBrk="1" hangingPunct="1">
              <a:buFontTx/>
              <a:buNone/>
            </a:pPr>
            <a:r>
              <a:rPr lang="en-US" altLang="en-US" sz="3000"/>
              <a:t>the rate of flow</a:t>
            </a:r>
            <a:br>
              <a:rPr lang="en-US" altLang="en-US" sz="3000"/>
            </a:br>
            <a:r>
              <a:rPr lang="en-US" altLang="en-US" sz="3000"/>
              <a:t>through a given edge.</a:t>
            </a:r>
          </a:p>
        </p:txBody>
      </p:sp>
      <p:pic>
        <p:nvPicPr>
          <p:cNvPr id="37892" name="Picture 13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4876800"/>
            <a:ext cx="3657600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Oval 16"/>
          <p:cNvSpPr>
            <a:spLocks noChangeArrowheads="1"/>
          </p:cNvSpPr>
          <p:nvPr/>
        </p:nvSpPr>
        <p:spPr bwMode="auto">
          <a:xfrm>
            <a:off x="5638800" y="5486400"/>
            <a:ext cx="990600" cy="381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cxnSp>
        <p:nvCxnSpPr>
          <p:cNvPr id="37894" name="Straight Arrow Connector 23"/>
          <p:cNvCxnSpPr>
            <a:cxnSpLocks noChangeShapeType="1"/>
          </p:cNvCxnSpPr>
          <p:nvPr/>
        </p:nvCxnSpPr>
        <p:spPr bwMode="auto">
          <a:xfrm>
            <a:off x="7910513" y="5559425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895" name="Straight Arrow Connector 24"/>
          <p:cNvCxnSpPr>
            <a:cxnSpLocks noChangeShapeType="1"/>
          </p:cNvCxnSpPr>
          <p:nvPr/>
        </p:nvCxnSpPr>
        <p:spPr bwMode="auto">
          <a:xfrm rot="10800000">
            <a:off x="7391400" y="5653088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38915" name="Group 21"/>
          <p:cNvGrpSpPr>
            <a:grpSpLocks/>
          </p:cNvGrpSpPr>
          <p:nvPr/>
        </p:nvGrpSpPr>
        <p:grpSpPr bwMode="auto">
          <a:xfrm>
            <a:off x="533400" y="996950"/>
            <a:ext cx="8382000" cy="5784850"/>
            <a:chOff x="533400" y="996339"/>
            <a:chExt cx="8382000" cy="5785461"/>
          </a:xfrm>
        </p:grpSpPr>
        <p:pic>
          <p:nvPicPr>
            <p:cNvPr id="38916" name="Picture 2" descr="http://centerforveincare.com/UserFiles/Uploads/IncompetentValve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80" t="1401" r="58583" b="12598"/>
            <a:stretch>
              <a:fillRect/>
            </a:stretch>
          </p:blipFill>
          <p:spPr bwMode="auto">
            <a:xfrm rot="5400000">
              <a:off x="3719464" y="-665724"/>
              <a:ext cx="1594463" cy="4918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917" name="Group 4"/>
            <p:cNvGrpSpPr>
              <a:grpSpLocks/>
            </p:cNvGrpSpPr>
            <p:nvPr/>
          </p:nvGrpSpPr>
          <p:grpSpPr bwMode="auto">
            <a:xfrm>
              <a:off x="3048000" y="3886200"/>
              <a:ext cx="3100388" cy="2057400"/>
              <a:chOff x="340" y="1344"/>
              <a:chExt cx="1953" cy="1296"/>
            </a:xfrm>
          </p:grpSpPr>
          <p:sp>
            <p:nvSpPr>
              <p:cNvPr id="38920" name="Oval 5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38921" name="Oval 6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38922" name="Freeform 7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8923" name="Freeform 8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8924" name="Text Box 9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38925" name="Text Box 10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38926" name="Text Box 11"/>
              <p:cNvSpPr txBox="1">
                <a:spLocks noChangeArrowheads="1"/>
              </p:cNvSpPr>
              <p:nvPr/>
            </p:nvSpPr>
            <p:spPr bwMode="auto">
              <a:xfrm>
                <a:off x="993" y="1681"/>
                <a:ext cx="669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15/75</a:t>
                </a:r>
              </a:p>
            </p:txBody>
          </p:sp>
          <p:sp>
            <p:nvSpPr>
              <p:cNvPr id="38927" name="Text Box 12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38928" name="Text Box 13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16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38918" name="Text Box 2"/>
            <p:cNvSpPr txBox="1">
              <a:spLocks noChangeArrowheads="1"/>
            </p:cNvSpPr>
            <p:nvPr/>
          </p:nvSpPr>
          <p:spPr bwMode="auto">
            <a:xfrm>
              <a:off x="533400" y="2866072"/>
              <a:ext cx="8229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3000"/>
                <a:t>This edge/pipe allows flow </a:t>
              </a:r>
              <a:br>
                <a:rPr lang="en-US" altLang="en-US" sz="3000"/>
              </a:br>
              <a:r>
                <a:rPr lang="en-US" altLang="en-US" sz="3000"/>
                <a:t>to the right at a rate of 75 L/sec</a:t>
              </a:r>
            </a:p>
            <a:p>
              <a:pPr algn="ctr" eaLnBrk="1" hangingPunct="1">
                <a:buFontTx/>
                <a:buNone/>
              </a:pPr>
              <a:r>
                <a:rPr lang="en-US" altLang="en-US" sz="3000"/>
                <a:t>OR to the left right at a rate of 10 L/sec</a:t>
              </a:r>
            </a:p>
          </p:txBody>
        </p:sp>
        <p:sp>
          <p:nvSpPr>
            <p:cNvPr id="38919" name="Text Box 2"/>
            <p:cNvSpPr txBox="1">
              <a:spLocks noChangeArrowheads="1"/>
            </p:cNvSpPr>
            <p:nvPr/>
          </p:nvSpPr>
          <p:spPr bwMode="auto">
            <a:xfrm>
              <a:off x="4648200" y="5766137"/>
              <a:ext cx="42672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3000"/>
                <a:t>Currently the flow is </a:t>
              </a:r>
              <a:br>
                <a:rPr lang="en-US" altLang="en-US" sz="3000"/>
              </a:br>
              <a:r>
                <a:rPr lang="en-US" altLang="en-US" sz="3000"/>
                <a:t>to the right at 15 L/sec</a:t>
              </a: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39939" name="Group 4"/>
          <p:cNvGrpSpPr>
            <a:grpSpLocks/>
          </p:cNvGrpSpPr>
          <p:nvPr/>
        </p:nvGrpSpPr>
        <p:grpSpPr bwMode="auto">
          <a:xfrm>
            <a:off x="3048000" y="3886200"/>
            <a:ext cx="3100388" cy="2057400"/>
            <a:chOff x="340" y="1344"/>
            <a:chExt cx="1953" cy="1296"/>
          </a:xfrm>
        </p:grpSpPr>
        <p:sp>
          <p:nvSpPr>
            <p:cNvPr id="39955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39956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39957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39958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39959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39960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39961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39962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39963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39940" name="Text Box 2"/>
          <p:cNvSpPr txBox="1">
            <a:spLocks noChangeArrowheads="1"/>
          </p:cNvSpPr>
          <p:nvPr/>
        </p:nvSpPr>
        <p:spPr bwMode="auto">
          <a:xfrm>
            <a:off x="46482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Currently the flow is </a:t>
            </a:r>
            <a:br>
              <a:rPr lang="en-US" altLang="en-US" sz="3000"/>
            </a:br>
            <a:r>
              <a:rPr lang="en-US" altLang="en-US" sz="3000"/>
              <a:t>to the right at 15 L/sec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396A147-1E55-78C6-3DB3-8C86D0478B5B}"/>
              </a:ext>
            </a:extLst>
          </p:cNvPr>
          <p:cNvGrpSpPr/>
          <p:nvPr/>
        </p:nvGrpSpPr>
        <p:grpSpPr>
          <a:xfrm>
            <a:off x="2675956" y="838200"/>
            <a:ext cx="4046214" cy="3128963"/>
            <a:chOff x="2675956" y="838200"/>
            <a:chExt cx="4046214" cy="3128963"/>
          </a:xfrm>
        </p:grpSpPr>
        <p:grpSp>
          <p:nvGrpSpPr>
            <p:cNvPr id="3" name="Group 45"/>
            <p:cNvGrpSpPr>
              <a:grpSpLocks/>
            </p:cNvGrpSpPr>
            <p:nvPr/>
          </p:nvGrpSpPr>
          <p:grpSpPr bwMode="auto">
            <a:xfrm>
              <a:off x="2743200" y="955675"/>
              <a:ext cx="3963988" cy="3011488"/>
              <a:chOff x="2743200" y="955675"/>
              <a:chExt cx="3963988" cy="3011489"/>
            </a:xfrm>
          </p:grpSpPr>
          <p:grpSp>
            <p:nvGrpSpPr>
              <p:cNvPr id="39942" name="Group 81"/>
              <p:cNvGrpSpPr>
                <a:grpSpLocks/>
              </p:cNvGrpSpPr>
              <p:nvPr/>
            </p:nvGrpSpPr>
            <p:grpSpPr bwMode="auto">
              <a:xfrm>
                <a:off x="3200400" y="2282826"/>
                <a:ext cx="3100388" cy="1684338"/>
                <a:chOff x="2016" y="1438"/>
                <a:chExt cx="1953" cy="1061"/>
              </a:xfrm>
            </p:grpSpPr>
            <p:sp>
              <p:nvSpPr>
                <p:cNvPr id="39947" name="Oval 82"/>
                <p:cNvSpPr>
                  <a:spLocks noChangeArrowheads="1"/>
                </p:cNvSpPr>
                <p:nvPr/>
              </p:nvSpPr>
              <p:spPr bwMode="auto">
                <a:xfrm>
                  <a:off x="220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39948" name="Oval 83"/>
                <p:cNvSpPr>
                  <a:spLocks noChangeArrowheads="1"/>
                </p:cNvSpPr>
                <p:nvPr/>
              </p:nvSpPr>
              <p:spPr bwMode="auto">
                <a:xfrm>
                  <a:off x="364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39949" name="Freeform 84"/>
                <p:cNvSpPr>
                  <a:spLocks/>
                </p:cNvSpPr>
                <p:nvPr/>
              </p:nvSpPr>
              <p:spPr bwMode="auto">
                <a:xfrm>
                  <a:off x="2252" y="2113"/>
                  <a:ext cx="1384" cy="152"/>
                </a:xfrm>
                <a:custGeom>
                  <a:avLst/>
                  <a:gdLst>
                    <a:gd name="T0" fmla="*/ 0 w 1384"/>
                    <a:gd name="T1" fmla="*/ 152 h 152"/>
                    <a:gd name="T2" fmla="*/ 624 w 1384"/>
                    <a:gd name="T3" fmla="*/ 8 h 152"/>
                    <a:gd name="T4" fmla="*/ 1384 w 1384"/>
                    <a:gd name="T5" fmla="*/ 104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tx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9950" name="Text Box 85"/>
                <p:cNvSpPr txBox="1">
                  <a:spLocks noChangeArrowheads="1"/>
                </p:cNvSpPr>
                <p:nvPr/>
              </p:nvSpPr>
              <p:spPr bwMode="auto">
                <a:xfrm>
                  <a:off x="2016" y="1967"/>
                  <a:ext cx="23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u</a:t>
                  </a:r>
                </a:p>
              </p:txBody>
            </p:sp>
            <p:sp>
              <p:nvSpPr>
                <p:cNvPr id="39951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3746" y="2015"/>
                  <a:ext cx="223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39952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135" y="1773"/>
                  <a:ext cx="1610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3000" i="1" baseline="-25000"/>
                    <a:t>&lt;u,v&gt;</a:t>
                  </a:r>
                  <a:r>
                    <a:rPr lang="en-US" altLang="en-US" sz="2800">
                      <a:sym typeface="Symbol" pitchFamily="18" charset="2"/>
                    </a:rPr>
                    <a:t></a:t>
                  </a:r>
                  <a:r>
                    <a:rPr lang="en-US" altLang="en-US" sz="3000"/>
                    <a:t>[-10,75]</a:t>
                  </a:r>
                </a:p>
              </p:txBody>
            </p:sp>
            <p:sp>
              <p:nvSpPr>
                <p:cNvPr id="39953" name="Text Box 88"/>
                <p:cNvSpPr txBox="1">
                  <a:spLocks noChangeArrowheads="1"/>
                </p:cNvSpPr>
                <p:nvPr/>
              </p:nvSpPr>
              <p:spPr bwMode="auto">
                <a:xfrm>
                  <a:off x="2204" y="1438"/>
                  <a:ext cx="171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/>
                    <a:t>Eqv Flow Graph</a:t>
                  </a:r>
                </a:p>
              </p:txBody>
            </p:sp>
            <p:sp>
              <p:nvSpPr>
                <p:cNvPr id="39954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2401" y="2150"/>
                  <a:ext cx="1115" cy="3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2800" i="1" baseline="-25000"/>
                    <a:t>&lt;u,v&gt;</a:t>
                  </a:r>
                  <a:r>
                    <a:rPr lang="en-US" altLang="en-US" sz="2800">
                      <a:solidFill>
                        <a:schemeClr val="hlink"/>
                      </a:solidFill>
                    </a:rPr>
                    <a:t> </a:t>
                  </a:r>
                  <a:r>
                    <a:rPr lang="en-US" altLang="en-US" sz="2800">
                      <a:sym typeface="Symbol" pitchFamily="18" charset="2"/>
                    </a:rPr>
                    <a:t>= 15</a:t>
                  </a:r>
                </a:p>
              </p:txBody>
            </p:sp>
          </p:grpSp>
          <p:grpSp>
            <p:nvGrpSpPr>
              <p:cNvPr id="39943" name="Group 44"/>
              <p:cNvGrpSpPr>
                <a:grpSpLocks/>
              </p:cNvGrpSpPr>
              <p:nvPr/>
            </p:nvGrpSpPr>
            <p:grpSpPr bwMode="auto">
              <a:xfrm>
                <a:off x="2743200" y="955675"/>
                <a:ext cx="3963988" cy="1101725"/>
                <a:chOff x="2743200" y="955675"/>
                <a:chExt cx="3963988" cy="1101725"/>
              </a:xfrm>
            </p:grpSpPr>
            <p:pic>
              <p:nvPicPr>
                <p:cNvPr id="39944" name="Picture 57" descr="03-3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43200" y="955675"/>
                  <a:ext cx="3963988" cy="11017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9945" name="Picture 57" descr="03-33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2715" r="69931" b="45741"/>
                <a:stretch>
                  <a:fillRect/>
                </a:stretch>
              </p:blipFill>
              <p:spPr bwMode="auto">
                <a:xfrm>
                  <a:off x="3582988" y="1002419"/>
                  <a:ext cx="687897" cy="5977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9946" name="TextBox 38"/>
                <p:cNvSpPr txBox="1">
                  <a:spLocks noChangeArrowheads="1"/>
                </p:cNvSpPr>
                <p:nvPr/>
              </p:nvSpPr>
              <p:spPr bwMode="auto">
                <a:xfrm>
                  <a:off x="3887788" y="1752600"/>
                  <a:ext cx="381000" cy="276225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200">
                      <a:solidFill>
                        <a:schemeClr val="bg2"/>
                      </a:solidFill>
                    </a:rPr>
                    <a:t>15</a:t>
                  </a:r>
                </a:p>
              </p:txBody>
            </p:sp>
          </p:grpSp>
        </p:grpSp>
        <p:sp>
          <p:nvSpPr>
            <p:cNvPr id="2" name="Text Box 88">
              <a:extLst>
                <a:ext uri="{FF2B5EF4-FFF2-40B4-BE49-F238E27FC236}">
                  <a16:creationId xmlns:a16="http://schemas.microsoft.com/office/drawing/2014/main" id="{8CCB0E37-AED3-3765-A742-2F744FB0B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125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4" name="Text Box 88">
              <a:extLst>
                <a:ext uri="{FF2B5EF4-FFF2-40B4-BE49-F238E27FC236}">
                  <a16:creationId xmlns:a16="http://schemas.microsoft.com/office/drawing/2014/main" id="{5CC5B7EE-E165-D712-5A1D-2514FBC038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050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5" name="Text Box 88">
              <a:extLst>
                <a:ext uri="{FF2B5EF4-FFF2-40B4-BE49-F238E27FC236}">
                  <a16:creationId xmlns:a16="http://schemas.microsoft.com/office/drawing/2014/main" id="{4CEC7E44-56A7-80DF-ADD4-ABA37787D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595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8229600" cy="3385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1"/>
                </a:solidFill>
              </a:rPr>
              <a:t>Instance:</a:t>
            </a:r>
            <a:r>
              <a:rPr lang="en-US" altLang="en-US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dirty="0"/>
              <a:t>A </a:t>
            </a:r>
            <a:r>
              <a:rPr lang="en-US" altLang="en-US" sz="3000" dirty="0"/>
              <a:t>Network is a directed graph </a:t>
            </a:r>
            <a:r>
              <a:rPr lang="en-US" altLang="en-US" sz="3000" i="1" dirty="0"/>
              <a:t>G</a:t>
            </a:r>
            <a:r>
              <a:rPr lang="en-US" altLang="en-US" sz="3000" dirty="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Edges represent pipes that carry flow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Each edge &lt;</a:t>
            </a:r>
            <a:r>
              <a:rPr lang="en-US" altLang="en-US" sz="3000" i="1" dirty="0" err="1"/>
              <a:t>u</a:t>
            </a:r>
            <a:r>
              <a:rPr lang="en-US" altLang="en-US" sz="3000" dirty="0" err="1"/>
              <a:t>,</a:t>
            </a:r>
            <a:r>
              <a:rPr lang="en-US" altLang="en-US" sz="3000" i="1" dirty="0" err="1"/>
              <a:t>v</a:t>
            </a:r>
            <a:r>
              <a:rPr lang="en-US" altLang="en-US" sz="3000" dirty="0"/>
              <a:t>&gt; has a maximum </a:t>
            </a:r>
            <a:br>
              <a:rPr lang="en-US" altLang="en-US" sz="3000" dirty="0"/>
            </a:br>
            <a:r>
              <a:rPr lang="en-US" altLang="en-US" sz="3000" dirty="0"/>
              <a:t>   capacity </a:t>
            </a:r>
            <a:r>
              <a:rPr lang="en-US" altLang="en-US" sz="3000" i="1" dirty="0"/>
              <a:t>c</a:t>
            </a:r>
            <a:r>
              <a:rPr lang="en-US" altLang="en-US" sz="3000" baseline="-25000" dirty="0"/>
              <a:t>&lt;</a:t>
            </a:r>
            <a:r>
              <a:rPr lang="en-US" altLang="en-US" sz="3000" i="1" baseline="-25000" dirty="0" err="1"/>
              <a:t>u</a:t>
            </a:r>
            <a:r>
              <a:rPr lang="en-US" altLang="en-US" sz="3000" baseline="-25000" dirty="0" err="1"/>
              <a:t>,</a:t>
            </a:r>
            <a:r>
              <a:rPr lang="en-US" altLang="en-US" sz="3000" i="1" baseline="-25000" dirty="0" err="1"/>
              <a:t>v</a:t>
            </a:r>
            <a:r>
              <a:rPr lang="en-US" altLang="en-US" sz="3000" baseline="-25000" dirty="0"/>
              <a:t>&gt; </a:t>
            </a:r>
            <a:r>
              <a:rPr lang="en-US" altLang="en-US" sz="3000" dirty="0"/>
              <a:t>(liters per sec)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A source node</a:t>
            </a:r>
            <a:r>
              <a:rPr lang="en-US" altLang="en-US" sz="3000" i="1" dirty="0"/>
              <a:t> s</a:t>
            </a:r>
            <a:r>
              <a:rPr lang="en-US" altLang="en-US" sz="3000" dirty="0"/>
              <a:t> out of which flow leaves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A sink node </a:t>
            </a:r>
            <a:r>
              <a:rPr lang="en-US" altLang="en-US" sz="3000" i="1" dirty="0"/>
              <a:t>t</a:t>
            </a:r>
            <a:r>
              <a:rPr lang="en-US" altLang="en-US" sz="3000" dirty="0"/>
              <a:t> into which flow arrives</a:t>
            </a:r>
          </a:p>
        </p:txBody>
      </p:sp>
      <p:sp>
        <p:nvSpPr>
          <p:cNvPr id="512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D31E051-54F3-9700-088D-95490EE81CB8}"/>
              </a:ext>
            </a:extLst>
          </p:cNvPr>
          <p:cNvGrpSpPr/>
          <p:nvPr/>
        </p:nvGrpSpPr>
        <p:grpSpPr>
          <a:xfrm>
            <a:off x="2819400" y="4038600"/>
            <a:ext cx="3486150" cy="2657475"/>
            <a:chOff x="2819400" y="3581400"/>
            <a:chExt cx="3486150" cy="2657475"/>
          </a:xfrm>
        </p:grpSpPr>
        <p:pic>
          <p:nvPicPr>
            <p:cNvPr id="5124" name="Picture 7" descr="03-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0" y="3581400"/>
              <a:ext cx="3486150" cy="2657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125" name="Straight Arrow Connector 5"/>
            <p:cNvCxnSpPr>
              <a:cxnSpLocks noChangeShapeType="1"/>
            </p:cNvCxnSpPr>
            <p:nvPr/>
          </p:nvCxnSpPr>
          <p:spPr bwMode="auto">
            <a:xfrm>
              <a:off x="5700713" y="4919663"/>
              <a:ext cx="228600" cy="76200"/>
            </a:xfrm>
            <a:prstGeom prst="straightConnector1">
              <a:avLst/>
            </a:prstGeom>
            <a:noFill/>
            <a:ln w="19050" algn="ctr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6" name="Straight Arrow Connector 8"/>
            <p:cNvCxnSpPr>
              <a:cxnSpLocks noChangeShapeType="1"/>
            </p:cNvCxnSpPr>
            <p:nvPr/>
          </p:nvCxnSpPr>
          <p:spPr bwMode="auto">
            <a:xfrm rot="10800000">
              <a:off x="5305425" y="5057775"/>
              <a:ext cx="290513" cy="76200"/>
            </a:xfrm>
            <a:prstGeom prst="straightConnector1">
              <a:avLst/>
            </a:prstGeom>
            <a:noFill/>
            <a:ln w="19050" algn="ctr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4"/>
          <p:cNvGrpSpPr>
            <a:grpSpLocks/>
          </p:cNvGrpSpPr>
          <p:nvPr/>
        </p:nvGrpSpPr>
        <p:grpSpPr bwMode="auto">
          <a:xfrm>
            <a:off x="3048000" y="3886200"/>
            <a:ext cx="3100388" cy="1554163"/>
            <a:chOff x="340" y="1344"/>
            <a:chExt cx="1953" cy="979"/>
          </a:xfrm>
        </p:grpSpPr>
        <p:sp>
          <p:nvSpPr>
            <p:cNvPr id="40978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0979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0980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0981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0982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0983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0984" name="Text Box 11"/>
            <p:cNvSpPr txBox="1">
              <a:spLocks noChangeArrowheads="1"/>
            </p:cNvSpPr>
            <p:nvPr/>
          </p:nvSpPr>
          <p:spPr bwMode="auto">
            <a:xfrm>
              <a:off x="1054" y="1681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40986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40963" name="Text Box 2"/>
          <p:cNvSpPr txBox="1">
            <a:spLocks noChangeArrowheads="1"/>
          </p:cNvSpPr>
          <p:nvPr/>
        </p:nvSpPr>
        <p:spPr bwMode="auto">
          <a:xfrm>
            <a:off x="46482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Currently the flow is </a:t>
            </a:r>
            <a:br>
              <a:rPr lang="en-US" altLang="en-US" sz="3000"/>
            </a:br>
            <a:r>
              <a:rPr lang="en-US" altLang="en-US" sz="3000"/>
              <a:t>to the left at 10 L/sec</a:t>
            </a:r>
          </a:p>
        </p:txBody>
      </p:sp>
      <p:grpSp>
        <p:nvGrpSpPr>
          <p:cNvPr id="40966" name="Group 57"/>
          <p:cNvGrpSpPr>
            <a:grpSpLocks/>
          </p:cNvGrpSpPr>
          <p:nvPr/>
        </p:nvGrpSpPr>
        <p:grpSpPr bwMode="auto">
          <a:xfrm>
            <a:off x="3200400" y="2282827"/>
            <a:ext cx="3100388" cy="1465262"/>
            <a:chOff x="2016" y="1438"/>
            <a:chExt cx="1953" cy="923"/>
          </a:xfrm>
        </p:grpSpPr>
        <p:sp>
          <p:nvSpPr>
            <p:cNvPr id="40970" name="Oval 49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0971" name="Oval 50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0972" name="Freeform 51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0973" name="Text Box 52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0974" name="Text Box 53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0975" name="Text Box 54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0976" name="Text Box 55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</p:grpSp>
      <p:pic>
        <p:nvPicPr>
          <p:cNvPr id="40968" name="Picture 31" descr="03-3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6375" y="928688"/>
            <a:ext cx="3959225" cy="112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9" name="TextBox 38"/>
          <p:cNvSpPr txBox="1">
            <a:spLocks noChangeArrowheads="1"/>
          </p:cNvSpPr>
          <p:nvPr/>
        </p:nvSpPr>
        <p:spPr bwMode="auto">
          <a:xfrm>
            <a:off x="3887788" y="1752601"/>
            <a:ext cx="381000" cy="2762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20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40965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2" name="Text Box 88">
            <a:extLst>
              <a:ext uri="{FF2B5EF4-FFF2-40B4-BE49-F238E27FC236}">
                <a16:creationId xmlns:a16="http://schemas.microsoft.com/office/drawing/2014/main" id="{97A65D21-36CC-1859-C6DC-008FBB3428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4" name="Text Box 88">
            <a:extLst>
              <a:ext uri="{FF2B5EF4-FFF2-40B4-BE49-F238E27FC236}">
                <a16:creationId xmlns:a16="http://schemas.microsoft.com/office/drawing/2014/main" id="{9C756773-C015-D4A7-E6C9-DB2185FB8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6D810038-F4CE-351F-541A-A5EA64DD4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6" name="Text Box 56">
            <a:extLst>
              <a:ext uri="{FF2B5EF4-FFF2-40B4-BE49-F238E27FC236}">
                <a16:creationId xmlns:a16="http://schemas.microsoft.com/office/drawing/2014/main" id="{893BDB44-3924-B3D2-BDBC-E1C93C554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4438" y="3413125"/>
            <a:ext cx="18843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2800" i="1" baseline="-25000"/>
              <a:t>&lt;u,v&gt;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= -10</a:t>
            </a:r>
          </a:p>
        </p:txBody>
      </p:sp>
      <p:sp>
        <p:nvSpPr>
          <p:cNvPr id="8" name="Text Box 12">
            <a:extLst>
              <a:ext uri="{FF2B5EF4-FFF2-40B4-BE49-F238E27FC236}">
                <a16:creationId xmlns:a16="http://schemas.microsoft.com/office/drawing/2014/main" id="{12D8C4FD-6CEA-0C06-72A7-BFB1027C83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5394325"/>
            <a:ext cx="10620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dirty="0"/>
              <a:t>10/10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3" grpId="0"/>
      <p:bldP spid="6" grpId="0"/>
      <p:bldP spid="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1675509" y="4022725"/>
            <a:ext cx="5792996" cy="1423293"/>
            <a:chOff x="1675509" y="4038600"/>
            <a:chExt cx="5792996" cy="1423293"/>
          </a:xfrm>
        </p:grpSpPr>
        <p:sp>
          <p:nvSpPr>
            <p:cNvPr id="42021" name="TextBox 34"/>
            <p:cNvSpPr txBox="1">
              <a:spLocks noChangeArrowheads="1"/>
            </p:cNvSpPr>
            <p:nvPr/>
          </p:nvSpPr>
          <p:spPr bwMode="auto">
            <a:xfrm>
              <a:off x="1675509" y="4384675"/>
              <a:ext cx="5792996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dirty="0"/>
                <a:t>Add 5 Flow/Rate/Velocity to right</a:t>
              </a:r>
              <a:br>
                <a:rPr lang="en-US" altLang="en-US" dirty="0"/>
              </a:br>
              <a:r>
                <a:rPr lang="en-US" altLang="en-US" dirty="0"/>
                <a:t>ie accelerate</a:t>
              </a:r>
            </a:p>
          </p:txBody>
        </p:sp>
        <p:grpSp>
          <p:nvGrpSpPr>
            <p:cNvPr id="42022" name="Group 23"/>
            <p:cNvGrpSpPr>
              <a:grpSpLocks/>
            </p:cNvGrpSpPr>
            <p:nvPr/>
          </p:nvGrpSpPr>
          <p:grpSpPr bwMode="auto">
            <a:xfrm>
              <a:off x="2895600" y="4038600"/>
              <a:ext cx="3352800" cy="554038"/>
              <a:chOff x="2570" y="3435"/>
              <a:chExt cx="2998" cy="349"/>
            </a:xfrm>
          </p:grpSpPr>
          <p:sp>
            <p:nvSpPr>
              <p:cNvPr id="42023" name="Freeform 24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2024" name="Text Box 25"/>
              <p:cNvSpPr txBox="1">
                <a:spLocks noChangeArrowheads="1"/>
              </p:cNvSpPr>
              <p:nvPr/>
            </p:nvSpPr>
            <p:spPr bwMode="auto">
              <a:xfrm>
                <a:off x="2570" y="3435"/>
                <a:ext cx="165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>
                  <a:solidFill>
                    <a:schemeClr val="hlink"/>
                  </a:solidFill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9BAFDB9-69AB-D5FD-85CC-7F74D10352FD}"/>
              </a:ext>
            </a:extLst>
          </p:cNvPr>
          <p:cNvGrpSpPr/>
          <p:nvPr/>
        </p:nvGrpSpPr>
        <p:grpSpPr>
          <a:xfrm>
            <a:off x="228600" y="466725"/>
            <a:ext cx="4114800" cy="3495675"/>
            <a:chOff x="228600" y="466725"/>
            <a:chExt cx="4114800" cy="3495675"/>
          </a:xfrm>
        </p:grpSpPr>
        <p:grpSp>
          <p:nvGrpSpPr>
            <p:cNvPr id="4" name="Group 62"/>
            <p:cNvGrpSpPr>
              <a:grpSpLocks/>
            </p:cNvGrpSpPr>
            <p:nvPr/>
          </p:nvGrpSpPr>
          <p:grpSpPr bwMode="auto">
            <a:xfrm>
              <a:off x="228600" y="466725"/>
              <a:ext cx="4038600" cy="3495675"/>
              <a:chOff x="228600" y="467380"/>
              <a:chExt cx="4038600" cy="3495020"/>
            </a:xfrm>
          </p:grpSpPr>
          <p:grpSp>
            <p:nvGrpSpPr>
              <p:cNvPr id="42006" name="Group 45"/>
              <p:cNvGrpSpPr>
                <a:grpSpLocks/>
              </p:cNvGrpSpPr>
              <p:nvPr/>
            </p:nvGrpSpPr>
            <p:grpSpPr bwMode="auto">
              <a:xfrm>
                <a:off x="303212" y="950911"/>
                <a:ext cx="3963988" cy="3011489"/>
                <a:chOff x="2743200" y="955675"/>
                <a:chExt cx="3963988" cy="3011489"/>
              </a:xfrm>
            </p:grpSpPr>
            <p:grpSp>
              <p:nvGrpSpPr>
                <p:cNvPr id="42008" name="Group 81"/>
                <p:cNvGrpSpPr>
                  <a:grpSpLocks/>
                </p:cNvGrpSpPr>
                <p:nvPr/>
              </p:nvGrpSpPr>
              <p:grpSpPr bwMode="auto">
                <a:xfrm>
                  <a:off x="3200400" y="2282826"/>
                  <a:ext cx="3100388" cy="1684338"/>
                  <a:chOff x="2016" y="1438"/>
                  <a:chExt cx="1953" cy="1061"/>
                </a:xfrm>
              </p:grpSpPr>
              <p:sp>
                <p:nvSpPr>
                  <p:cNvPr id="42013" name="Oval 82"/>
                  <p:cNvSpPr>
                    <a:spLocks noChangeArrowheads="1"/>
                  </p:cNvSpPr>
                  <p:nvPr/>
                </p:nvSpPr>
                <p:spPr bwMode="auto">
                  <a:xfrm>
                    <a:off x="220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42014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364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42015" name="Freeform 84"/>
                  <p:cNvSpPr>
                    <a:spLocks/>
                  </p:cNvSpPr>
                  <p:nvPr/>
                </p:nvSpPr>
                <p:spPr bwMode="auto">
                  <a:xfrm>
                    <a:off x="2252" y="2113"/>
                    <a:ext cx="1384" cy="152"/>
                  </a:xfrm>
                  <a:custGeom>
                    <a:avLst/>
                    <a:gdLst>
                      <a:gd name="T0" fmla="*/ 0 w 1384"/>
                      <a:gd name="T1" fmla="*/ 152 h 152"/>
                      <a:gd name="T2" fmla="*/ 624 w 1384"/>
                      <a:gd name="T3" fmla="*/ 8 h 152"/>
                      <a:gd name="T4" fmla="*/ 1384 w 1384"/>
                      <a:gd name="T5" fmla="*/ 104 h 152"/>
                      <a:gd name="T6" fmla="*/ 0 60000 65536"/>
                      <a:gd name="T7" fmla="*/ 0 60000 65536"/>
                      <a:gd name="T8" fmla="*/ 0 60000 65536"/>
                      <a:gd name="T9" fmla="*/ 0 w 1384"/>
                      <a:gd name="T10" fmla="*/ 0 h 152"/>
                      <a:gd name="T11" fmla="*/ 1384 w 1384"/>
                      <a:gd name="T12" fmla="*/ 152 h 15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384" h="152">
                        <a:moveTo>
                          <a:pt x="0" y="152"/>
                        </a:moveTo>
                        <a:cubicBezTo>
                          <a:pt x="196" y="84"/>
                          <a:pt x="393" y="16"/>
                          <a:pt x="624" y="8"/>
                        </a:cubicBezTo>
                        <a:cubicBezTo>
                          <a:pt x="855" y="0"/>
                          <a:pt x="1226" y="84"/>
                          <a:pt x="1384" y="10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2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16" name="Text Box 8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16" y="1967"/>
                    <a:ext cx="23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u</a:t>
                    </a:r>
                  </a:p>
                </p:txBody>
              </p:sp>
              <p:sp>
                <p:nvSpPr>
                  <p:cNvPr id="42017" name="Text Box 8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46" y="2015"/>
                    <a:ext cx="223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v</a:t>
                    </a:r>
                  </a:p>
                </p:txBody>
              </p:sp>
              <p:sp>
                <p:nvSpPr>
                  <p:cNvPr id="42018" name="Text Box 8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35" y="1773"/>
                    <a:ext cx="1610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3000" i="1" baseline="-25000"/>
                      <a:t>&lt;u,v&gt;</a:t>
                    </a:r>
                    <a:r>
                      <a:rPr lang="en-US" altLang="en-US" sz="2800">
                        <a:sym typeface="Symbol" pitchFamily="18" charset="2"/>
                      </a:rPr>
                      <a:t></a:t>
                    </a:r>
                    <a:r>
                      <a:rPr lang="en-US" altLang="en-US" sz="3000"/>
                      <a:t>[-10,75]</a:t>
                    </a:r>
                  </a:p>
                </p:txBody>
              </p:sp>
              <p:sp>
                <p:nvSpPr>
                  <p:cNvPr id="42019" name="Text Box 8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4" y="1438"/>
                    <a:ext cx="171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/>
                      <a:t>Eqv Flow Graph</a:t>
                    </a:r>
                  </a:p>
                </p:txBody>
              </p:sp>
              <p:sp>
                <p:nvSpPr>
                  <p:cNvPr id="42020" name="Text Box 8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2150"/>
                    <a:ext cx="1115" cy="3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2800" i="1" baseline="-25000"/>
                      <a:t>&lt;u,v&gt;</a:t>
                    </a:r>
                    <a:r>
                      <a:rPr lang="en-US" altLang="en-US" sz="2800">
                        <a:solidFill>
                          <a:schemeClr val="hlink"/>
                        </a:solidFill>
                      </a:rPr>
                      <a:t> </a:t>
                    </a:r>
                    <a:r>
                      <a:rPr lang="en-US" altLang="en-US" sz="2800">
                        <a:sym typeface="Symbol" pitchFamily="18" charset="2"/>
                      </a:rPr>
                      <a:t>= 15</a:t>
                    </a:r>
                  </a:p>
                </p:txBody>
              </p:sp>
            </p:grpSp>
            <p:grpSp>
              <p:nvGrpSpPr>
                <p:cNvPr id="42009" name="Group 44"/>
                <p:cNvGrpSpPr>
                  <a:grpSpLocks/>
                </p:cNvGrpSpPr>
                <p:nvPr/>
              </p:nvGrpSpPr>
              <p:grpSpPr bwMode="auto">
                <a:xfrm>
                  <a:off x="2743200" y="955675"/>
                  <a:ext cx="3963988" cy="1101725"/>
                  <a:chOff x="2743200" y="955675"/>
                  <a:chExt cx="3963988" cy="1101725"/>
                </a:xfrm>
              </p:grpSpPr>
              <p:pic>
                <p:nvPicPr>
                  <p:cNvPr id="42010" name="Picture 57" descr="03-33"/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43200" y="955675"/>
                    <a:ext cx="3963988" cy="11017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2011" name="Picture 57" descr="03-33"/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715" r="69931" b="45741"/>
                  <a:stretch>
                    <a:fillRect/>
                  </a:stretch>
                </p:blipFill>
                <p:spPr bwMode="auto">
                  <a:xfrm>
                    <a:off x="3582988" y="1002419"/>
                    <a:ext cx="687897" cy="597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012" name="TextBox 3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87788" y="1752600"/>
                    <a:ext cx="381000" cy="27622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r>
                      <a:rPr lang="en-US" altLang="en-US" sz="1200" dirty="0">
                        <a:solidFill>
                          <a:schemeClr val="bg2"/>
                        </a:solidFill>
                      </a:rPr>
                      <a:t>15</a:t>
                    </a:r>
                  </a:p>
                </p:txBody>
              </p:sp>
            </p:grpSp>
          </p:grpSp>
          <p:sp>
            <p:nvSpPr>
              <p:cNvPr id="42007" name="Rectangle 60"/>
              <p:cNvSpPr>
                <a:spLocks noChangeArrowheads="1"/>
              </p:cNvSpPr>
              <p:nvPr/>
            </p:nvSpPr>
            <p:spPr bwMode="auto">
              <a:xfrm>
                <a:off x="228600" y="467380"/>
                <a:ext cx="210987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Current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3" name="Text Box 88">
              <a:extLst>
                <a:ext uri="{FF2B5EF4-FFF2-40B4-BE49-F238E27FC236}">
                  <a16:creationId xmlns:a16="http://schemas.microsoft.com/office/drawing/2014/main" id="{FFD81EBF-5E5A-4124-97BF-14F2AD3ECC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248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5" name="Text Box 88">
              <a:extLst>
                <a:ext uri="{FF2B5EF4-FFF2-40B4-BE49-F238E27FC236}">
                  <a16:creationId xmlns:a16="http://schemas.microsoft.com/office/drawing/2014/main" id="{0EE979A6-3489-EE43-71DC-5C64249F6C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73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6" name="Text Box 88">
              <a:extLst>
                <a:ext uri="{FF2B5EF4-FFF2-40B4-BE49-F238E27FC236}">
                  <a16:creationId xmlns:a16="http://schemas.microsoft.com/office/drawing/2014/main" id="{B2BC8F6F-C930-B61F-726C-B11D4BBBC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9B1A8E7-E5A8-41A1-5AE5-1E3333EB6D6B}"/>
              </a:ext>
            </a:extLst>
          </p:cNvPr>
          <p:cNvGrpSpPr/>
          <p:nvPr/>
        </p:nvGrpSpPr>
        <p:grpSpPr>
          <a:xfrm>
            <a:off x="4838700" y="500063"/>
            <a:ext cx="4160514" cy="3462337"/>
            <a:chOff x="4838700" y="500063"/>
            <a:chExt cx="4160514" cy="3462337"/>
          </a:xfrm>
        </p:grpSpPr>
        <p:grpSp>
          <p:nvGrpSpPr>
            <p:cNvPr id="8" name="Group 63"/>
            <p:cNvGrpSpPr>
              <a:grpSpLocks/>
            </p:cNvGrpSpPr>
            <p:nvPr/>
          </p:nvGrpSpPr>
          <p:grpSpPr bwMode="auto">
            <a:xfrm>
              <a:off x="4838700" y="500063"/>
              <a:ext cx="4076700" cy="3462337"/>
              <a:chOff x="4838841" y="500038"/>
              <a:chExt cx="4076559" cy="3462362"/>
            </a:xfrm>
          </p:grpSpPr>
          <p:grpSp>
            <p:nvGrpSpPr>
              <p:cNvPr id="41990" name="Group 40"/>
              <p:cNvGrpSpPr>
                <a:grpSpLocks/>
              </p:cNvGrpSpPr>
              <p:nvPr/>
            </p:nvGrpSpPr>
            <p:grpSpPr bwMode="auto">
              <a:xfrm>
                <a:off x="4953000" y="976086"/>
                <a:ext cx="3962400" cy="1066800"/>
                <a:chOff x="481013" y="4876800"/>
                <a:chExt cx="3962400" cy="1066800"/>
              </a:xfrm>
            </p:grpSpPr>
            <p:grpSp>
              <p:nvGrpSpPr>
                <p:cNvPr id="42001" name="Group 45"/>
                <p:cNvGrpSpPr>
                  <a:grpSpLocks/>
                </p:cNvGrpSpPr>
                <p:nvPr/>
              </p:nvGrpSpPr>
              <p:grpSpPr bwMode="auto">
                <a:xfrm>
                  <a:off x="481013" y="4876800"/>
                  <a:ext cx="3962400" cy="1066800"/>
                  <a:chOff x="2438400" y="990600"/>
                  <a:chExt cx="3962400" cy="1066800"/>
                </a:xfrm>
              </p:grpSpPr>
              <p:pic>
                <p:nvPicPr>
                  <p:cNvPr id="42004" name="Picture 3" descr="capture4"/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78" t="28169" r="49760" b="-1408"/>
                  <a:stretch>
                    <a:fillRect/>
                  </a:stretch>
                </p:blipFill>
                <p:spPr bwMode="auto">
                  <a:xfrm>
                    <a:off x="2438400" y="1066800"/>
                    <a:ext cx="3962400" cy="990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2005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2457450" y="990600"/>
                    <a:ext cx="3943350" cy="523220"/>
                  </a:xfrm>
                  <a:prstGeom prst="rect">
                    <a:avLst/>
                  </a:prstGeom>
                  <a:solidFill>
                    <a:schemeClr val="tx1"/>
                  </a:solidFill>
                  <a:ln w="38100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</p:grpSp>
            <p:pic>
              <p:nvPicPr>
                <p:cNvPr id="42002" name="Picture 3" descr="C:\Documents and Settings\Administrator\Desktop\happyman.PNG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24013" y="4876800"/>
                  <a:ext cx="381000" cy="581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2003" name="TextBox 43"/>
                <p:cNvSpPr txBox="1">
                  <a:spLocks noChangeArrowheads="1"/>
                </p:cNvSpPr>
                <p:nvPr/>
              </p:nvSpPr>
              <p:spPr bwMode="auto">
                <a:xfrm>
                  <a:off x="1647825" y="5591175"/>
                  <a:ext cx="914400" cy="2762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200">
                      <a:solidFill>
                        <a:schemeClr val="bg2"/>
                      </a:solidFill>
                    </a:rPr>
                    <a:t>20</a:t>
                  </a:r>
                </a:p>
              </p:txBody>
            </p:sp>
          </p:grpSp>
          <p:grpSp>
            <p:nvGrpSpPr>
              <p:cNvPr id="41991" name="Group 81"/>
              <p:cNvGrpSpPr>
                <a:grpSpLocks/>
              </p:cNvGrpSpPr>
              <p:nvPr/>
            </p:nvGrpSpPr>
            <p:grpSpPr bwMode="auto">
              <a:xfrm>
                <a:off x="5408612" y="2278062"/>
                <a:ext cx="3100388" cy="1684338"/>
                <a:chOff x="2016" y="1438"/>
                <a:chExt cx="1953" cy="1061"/>
              </a:xfrm>
            </p:grpSpPr>
            <p:sp>
              <p:nvSpPr>
                <p:cNvPr id="41993" name="Oval 82"/>
                <p:cNvSpPr>
                  <a:spLocks noChangeArrowheads="1"/>
                </p:cNvSpPr>
                <p:nvPr/>
              </p:nvSpPr>
              <p:spPr bwMode="auto">
                <a:xfrm>
                  <a:off x="220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1994" name="Oval 83"/>
                <p:cNvSpPr>
                  <a:spLocks noChangeArrowheads="1"/>
                </p:cNvSpPr>
                <p:nvPr/>
              </p:nvSpPr>
              <p:spPr bwMode="auto">
                <a:xfrm>
                  <a:off x="364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1995" name="Freeform 84"/>
                <p:cNvSpPr>
                  <a:spLocks/>
                </p:cNvSpPr>
                <p:nvPr/>
              </p:nvSpPr>
              <p:spPr bwMode="auto">
                <a:xfrm>
                  <a:off x="2252" y="2113"/>
                  <a:ext cx="1384" cy="152"/>
                </a:xfrm>
                <a:custGeom>
                  <a:avLst/>
                  <a:gdLst>
                    <a:gd name="T0" fmla="*/ 0 w 1384"/>
                    <a:gd name="T1" fmla="*/ 152 h 152"/>
                    <a:gd name="T2" fmla="*/ 624 w 1384"/>
                    <a:gd name="T3" fmla="*/ 8 h 152"/>
                    <a:gd name="T4" fmla="*/ 1384 w 1384"/>
                    <a:gd name="T5" fmla="*/ 104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tx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1996" name="Text Box 85"/>
                <p:cNvSpPr txBox="1">
                  <a:spLocks noChangeArrowheads="1"/>
                </p:cNvSpPr>
                <p:nvPr/>
              </p:nvSpPr>
              <p:spPr bwMode="auto">
                <a:xfrm>
                  <a:off x="2016" y="1967"/>
                  <a:ext cx="23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u</a:t>
                  </a:r>
                </a:p>
              </p:txBody>
            </p:sp>
            <p:sp>
              <p:nvSpPr>
                <p:cNvPr id="41997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3746" y="2015"/>
                  <a:ext cx="223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41998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135" y="1773"/>
                  <a:ext cx="1610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3000" i="1" baseline="-25000"/>
                    <a:t>&lt;u,v&gt;</a:t>
                  </a:r>
                  <a:r>
                    <a:rPr lang="en-US" altLang="en-US" sz="2800">
                      <a:sym typeface="Symbol" pitchFamily="18" charset="2"/>
                    </a:rPr>
                    <a:t></a:t>
                  </a:r>
                  <a:r>
                    <a:rPr lang="en-US" altLang="en-US" sz="3000"/>
                    <a:t>[-10,75]</a:t>
                  </a:r>
                </a:p>
              </p:txBody>
            </p:sp>
            <p:sp>
              <p:nvSpPr>
                <p:cNvPr id="41999" name="Text Box 88"/>
                <p:cNvSpPr txBox="1">
                  <a:spLocks noChangeArrowheads="1"/>
                </p:cNvSpPr>
                <p:nvPr/>
              </p:nvSpPr>
              <p:spPr bwMode="auto">
                <a:xfrm>
                  <a:off x="2204" y="1438"/>
                  <a:ext cx="171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dirty="0" err="1"/>
                    <a:t>Eqv</a:t>
                  </a:r>
                  <a:r>
                    <a:rPr lang="en-US" altLang="en-US" sz="3000" dirty="0"/>
                    <a:t> Flow Graph</a:t>
                  </a:r>
                </a:p>
              </p:txBody>
            </p:sp>
            <p:sp>
              <p:nvSpPr>
                <p:cNvPr id="42000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2401" y="2150"/>
                  <a:ext cx="1115" cy="3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2800" i="1" baseline="-25000"/>
                    <a:t>&lt;u,v&gt;</a:t>
                  </a:r>
                  <a:r>
                    <a:rPr lang="en-US" altLang="en-US" sz="2800">
                      <a:solidFill>
                        <a:schemeClr val="hlink"/>
                      </a:solidFill>
                    </a:rPr>
                    <a:t> </a:t>
                  </a:r>
                  <a:r>
                    <a:rPr lang="en-US" altLang="en-US" sz="2800">
                      <a:sym typeface="Symbol" pitchFamily="18" charset="2"/>
                    </a:rPr>
                    <a:t>= 20</a:t>
                  </a:r>
                </a:p>
              </p:txBody>
            </p:sp>
          </p:grpSp>
          <p:sp>
            <p:nvSpPr>
              <p:cNvPr id="41992" name="Rectangle 61"/>
              <p:cNvSpPr>
                <a:spLocks noChangeArrowheads="1"/>
              </p:cNvSpPr>
              <p:nvPr/>
            </p:nvSpPr>
            <p:spPr bwMode="auto">
              <a:xfrm>
                <a:off x="4838841" y="500038"/>
                <a:ext cx="238719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Resulting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11" name="Text Box 88">
              <a:extLst>
                <a:ext uri="{FF2B5EF4-FFF2-40B4-BE49-F238E27FC236}">
                  <a16:creationId xmlns:a16="http://schemas.microsoft.com/office/drawing/2014/main" id="{2B769FEF-864C-0402-50CA-AA03C3923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8294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12" name="Text Box 88">
              <a:extLst>
                <a:ext uri="{FF2B5EF4-FFF2-40B4-BE49-F238E27FC236}">
                  <a16:creationId xmlns:a16="http://schemas.microsoft.com/office/drawing/2014/main" id="{598A60A5-A823-0A55-0C2E-7E2C32870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7549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13" name="Text Box 88">
              <a:extLst>
                <a:ext uri="{FF2B5EF4-FFF2-40B4-BE49-F238E27FC236}">
                  <a16:creationId xmlns:a16="http://schemas.microsoft.com/office/drawing/2014/main" id="{80EACDA1-93CC-652B-69CF-61D1262F2D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3000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1607375" y="4022724"/>
            <a:ext cx="5929252" cy="1423079"/>
            <a:chOff x="1608114" y="4038600"/>
            <a:chExt cx="5927774" cy="1423959"/>
          </a:xfrm>
        </p:grpSpPr>
        <p:sp>
          <p:nvSpPr>
            <p:cNvPr id="43048" name="TextBox 34"/>
            <p:cNvSpPr txBox="1">
              <a:spLocks noChangeArrowheads="1"/>
            </p:cNvSpPr>
            <p:nvPr/>
          </p:nvSpPr>
          <p:spPr bwMode="auto">
            <a:xfrm>
              <a:off x="1608114" y="4384675"/>
              <a:ext cx="5927774" cy="1077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dirty="0"/>
                <a:t>Add -5 Flow/Rate/Velocity to right</a:t>
              </a:r>
              <a:br>
                <a:rPr lang="en-US" altLang="en-US" dirty="0"/>
              </a:br>
              <a:r>
                <a:rPr lang="en-US" altLang="en-US" dirty="0"/>
                <a:t>ie deaccelerate</a:t>
              </a:r>
            </a:p>
          </p:txBody>
        </p:sp>
        <p:grpSp>
          <p:nvGrpSpPr>
            <p:cNvPr id="43049" name="Group 23"/>
            <p:cNvGrpSpPr>
              <a:grpSpLocks/>
            </p:cNvGrpSpPr>
            <p:nvPr/>
          </p:nvGrpSpPr>
          <p:grpSpPr bwMode="auto">
            <a:xfrm>
              <a:off x="2895600" y="4038600"/>
              <a:ext cx="3352800" cy="554038"/>
              <a:chOff x="2570" y="3435"/>
              <a:chExt cx="2998" cy="349"/>
            </a:xfrm>
          </p:grpSpPr>
          <p:sp>
            <p:nvSpPr>
              <p:cNvPr id="43050" name="Freeform 24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3051" name="Text Box 25"/>
              <p:cNvSpPr txBox="1">
                <a:spLocks noChangeArrowheads="1"/>
              </p:cNvSpPr>
              <p:nvPr/>
            </p:nvSpPr>
            <p:spPr bwMode="auto">
              <a:xfrm>
                <a:off x="2570" y="3435"/>
                <a:ext cx="165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>
                  <a:solidFill>
                    <a:schemeClr val="hlink"/>
                  </a:solidFill>
                </a:endParaRPr>
              </a:p>
            </p:txBody>
          </p:sp>
        </p:grpSp>
      </p:grpSp>
      <p:sp>
        <p:nvSpPr>
          <p:cNvPr id="42" name="Text Box 50"/>
          <p:cNvSpPr txBox="1">
            <a:spLocks noChangeArrowheads="1"/>
          </p:cNvSpPr>
          <p:nvPr/>
        </p:nvSpPr>
        <p:spPr bwMode="auto">
          <a:xfrm>
            <a:off x="533400" y="4962525"/>
            <a:ext cx="1738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Equivalent</a:t>
            </a:r>
          </a:p>
        </p:txBody>
      </p:sp>
      <p:grpSp>
        <p:nvGrpSpPr>
          <p:cNvPr id="11" name="Group 51"/>
          <p:cNvGrpSpPr>
            <a:grpSpLocks/>
          </p:cNvGrpSpPr>
          <p:nvPr/>
        </p:nvGrpSpPr>
        <p:grpSpPr bwMode="auto">
          <a:xfrm>
            <a:off x="3001963" y="5356225"/>
            <a:ext cx="3238500" cy="892175"/>
            <a:chOff x="3001341" y="5355650"/>
            <a:chExt cx="3238686" cy="892750"/>
          </a:xfrm>
        </p:grpSpPr>
        <p:sp>
          <p:nvSpPr>
            <p:cNvPr id="43016" name="TextBox 47"/>
            <p:cNvSpPr txBox="1">
              <a:spLocks noChangeArrowheads="1"/>
            </p:cNvSpPr>
            <p:nvPr/>
          </p:nvSpPr>
          <p:spPr bwMode="auto">
            <a:xfrm>
              <a:off x="3001341" y="5663625"/>
              <a:ext cx="312457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Add 5 flow to left</a:t>
              </a:r>
            </a:p>
          </p:txBody>
        </p:sp>
        <p:sp>
          <p:nvSpPr>
            <p:cNvPr id="43017" name="Freeform 24"/>
            <p:cNvSpPr>
              <a:spLocks/>
            </p:cNvSpPr>
            <p:nvPr/>
          </p:nvSpPr>
          <p:spPr bwMode="auto">
            <a:xfrm flipH="1">
              <a:off x="3010245" y="5355650"/>
              <a:ext cx="3229782" cy="327025"/>
            </a:xfrm>
            <a:custGeom>
              <a:avLst/>
              <a:gdLst>
                <a:gd name="T0" fmla="*/ 0 w 2888"/>
                <a:gd name="T1" fmla="*/ 2147483647 h 206"/>
                <a:gd name="T2" fmla="*/ 2147483647 w 2888"/>
                <a:gd name="T3" fmla="*/ 2147483647 h 206"/>
                <a:gd name="T4" fmla="*/ 2147483647 w 2888"/>
                <a:gd name="T5" fmla="*/ 2147483647 h 206"/>
                <a:gd name="T6" fmla="*/ 2147483647 w 2888"/>
                <a:gd name="T7" fmla="*/ 2147483647 h 206"/>
                <a:gd name="T8" fmla="*/ 2147483647 w 2888"/>
                <a:gd name="T9" fmla="*/ 2147483647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6E654DC-7005-5E23-607B-7DD0998CF7B7}"/>
              </a:ext>
            </a:extLst>
          </p:cNvPr>
          <p:cNvGrpSpPr/>
          <p:nvPr/>
        </p:nvGrpSpPr>
        <p:grpSpPr>
          <a:xfrm>
            <a:off x="228600" y="466725"/>
            <a:ext cx="4114800" cy="3495675"/>
            <a:chOff x="228600" y="466725"/>
            <a:chExt cx="4114800" cy="3495675"/>
          </a:xfrm>
        </p:grpSpPr>
        <p:grpSp>
          <p:nvGrpSpPr>
            <p:cNvPr id="4" name="Group 62">
              <a:extLst>
                <a:ext uri="{FF2B5EF4-FFF2-40B4-BE49-F238E27FC236}">
                  <a16:creationId xmlns:a16="http://schemas.microsoft.com/office/drawing/2014/main" id="{C9C9658F-708C-DA82-8AEA-6F6C0B394F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600" y="466725"/>
              <a:ext cx="4038600" cy="3495675"/>
              <a:chOff x="228600" y="467380"/>
              <a:chExt cx="4038600" cy="3495020"/>
            </a:xfrm>
          </p:grpSpPr>
          <p:grpSp>
            <p:nvGrpSpPr>
              <p:cNvPr id="9" name="Group 45">
                <a:extLst>
                  <a:ext uri="{FF2B5EF4-FFF2-40B4-BE49-F238E27FC236}">
                    <a16:creationId xmlns:a16="http://schemas.microsoft.com/office/drawing/2014/main" id="{CA4A5023-7275-A2F5-6D6F-09A06BFB8D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212" y="950911"/>
                <a:ext cx="3963988" cy="3011489"/>
                <a:chOff x="2743200" y="955675"/>
                <a:chExt cx="3963988" cy="3011489"/>
              </a:xfrm>
            </p:grpSpPr>
            <p:grpSp>
              <p:nvGrpSpPr>
                <p:cNvPr id="12" name="Group 81">
                  <a:extLst>
                    <a:ext uri="{FF2B5EF4-FFF2-40B4-BE49-F238E27FC236}">
                      <a16:creationId xmlns:a16="http://schemas.microsoft.com/office/drawing/2014/main" id="{70F8A4A6-F6FB-3A45-2D0D-64D20CC921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00400" y="2282826"/>
                  <a:ext cx="3100388" cy="1684338"/>
                  <a:chOff x="2016" y="1438"/>
                  <a:chExt cx="1953" cy="1061"/>
                </a:xfrm>
              </p:grpSpPr>
              <p:sp>
                <p:nvSpPr>
                  <p:cNvPr id="17" name="Oval 82">
                    <a:extLst>
                      <a:ext uri="{FF2B5EF4-FFF2-40B4-BE49-F238E27FC236}">
                        <a16:creationId xmlns:a16="http://schemas.microsoft.com/office/drawing/2014/main" id="{343399E5-855D-F9A8-140B-622BBFFF56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0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8" name="Oval 83">
                    <a:extLst>
                      <a:ext uri="{FF2B5EF4-FFF2-40B4-BE49-F238E27FC236}">
                        <a16:creationId xmlns:a16="http://schemas.microsoft.com/office/drawing/2014/main" id="{40009EE4-8E73-26C7-7939-F7608497C6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4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9" name="Freeform 84">
                    <a:extLst>
                      <a:ext uri="{FF2B5EF4-FFF2-40B4-BE49-F238E27FC236}">
                        <a16:creationId xmlns:a16="http://schemas.microsoft.com/office/drawing/2014/main" id="{EB118BB6-2A22-3EC7-617A-80EA46A052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2" y="2113"/>
                    <a:ext cx="1384" cy="152"/>
                  </a:xfrm>
                  <a:custGeom>
                    <a:avLst/>
                    <a:gdLst>
                      <a:gd name="T0" fmla="*/ 0 w 1384"/>
                      <a:gd name="T1" fmla="*/ 152 h 152"/>
                      <a:gd name="T2" fmla="*/ 624 w 1384"/>
                      <a:gd name="T3" fmla="*/ 8 h 152"/>
                      <a:gd name="T4" fmla="*/ 1384 w 1384"/>
                      <a:gd name="T5" fmla="*/ 104 h 152"/>
                      <a:gd name="T6" fmla="*/ 0 60000 65536"/>
                      <a:gd name="T7" fmla="*/ 0 60000 65536"/>
                      <a:gd name="T8" fmla="*/ 0 60000 65536"/>
                      <a:gd name="T9" fmla="*/ 0 w 1384"/>
                      <a:gd name="T10" fmla="*/ 0 h 152"/>
                      <a:gd name="T11" fmla="*/ 1384 w 1384"/>
                      <a:gd name="T12" fmla="*/ 152 h 15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384" h="152">
                        <a:moveTo>
                          <a:pt x="0" y="152"/>
                        </a:moveTo>
                        <a:cubicBezTo>
                          <a:pt x="196" y="84"/>
                          <a:pt x="393" y="16"/>
                          <a:pt x="624" y="8"/>
                        </a:cubicBezTo>
                        <a:cubicBezTo>
                          <a:pt x="855" y="0"/>
                          <a:pt x="1226" y="84"/>
                          <a:pt x="1384" y="10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2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" name="Text Box 85">
                    <a:extLst>
                      <a:ext uri="{FF2B5EF4-FFF2-40B4-BE49-F238E27FC236}">
                        <a16:creationId xmlns:a16="http://schemas.microsoft.com/office/drawing/2014/main" id="{C4C79F57-FF6C-2EB6-89A6-29DF44A9E6A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16" y="1967"/>
                    <a:ext cx="23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u</a:t>
                    </a:r>
                  </a:p>
                </p:txBody>
              </p:sp>
              <p:sp>
                <p:nvSpPr>
                  <p:cNvPr id="21" name="Text Box 86">
                    <a:extLst>
                      <a:ext uri="{FF2B5EF4-FFF2-40B4-BE49-F238E27FC236}">
                        <a16:creationId xmlns:a16="http://schemas.microsoft.com/office/drawing/2014/main" id="{154D3A26-1CE4-A612-3A21-B26C389FA51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46" y="2015"/>
                    <a:ext cx="223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v</a:t>
                    </a:r>
                  </a:p>
                </p:txBody>
              </p:sp>
              <p:sp>
                <p:nvSpPr>
                  <p:cNvPr id="22" name="Text Box 87">
                    <a:extLst>
                      <a:ext uri="{FF2B5EF4-FFF2-40B4-BE49-F238E27FC236}">
                        <a16:creationId xmlns:a16="http://schemas.microsoft.com/office/drawing/2014/main" id="{43D50D43-5541-AEC1-6B0D-ECA2C346F6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35" y="1773"/>
                    <a:ext cx="1610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3000" i="1" baseline="-25000"/>
                      <a:t>&lt;u,v&gt;</a:t>
                    </a:r>
                    <a:r>
                      <a:rPr lang="en-US" altLang="en-US" sz="2800">
                        <a:sym typeface="Symbol" pitchFamily="18" charset="2"/>
                      </a:rPr>
                      <a:t></a:t>
                    </a:r>
                    <a:r>
                      <a:rPr lang="en-US" altLang="en-US" sz="3000"/>
                      <a:t>[-10,75]</a:t>
                    </a:r>
                  </a:p>
                </p:txBody>
              </p:sp>
              <p:sp>
                <p:nvSpPr>
                  <p:cNvPr id="23" name="Text Box 88">
                    <a:extLst>
                      <a:ext uri="{FF2B5EF4-FFF2-40B4-BE49-F238E27FC236}">
                        <a16:creationId xmlns:a16="http://schemas.microsoft.com/office/drawing/2014/main" id="{4DCA43DA-B207-EEBC-0283-0D24084BF7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4" y="1438"/>
                    <a:ext cx="171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/>
                      <a:t>Eqv Flow Graph</a:t>
                    </a:r>
                  </a:p>
                </p:txBody>
              </p:sp>
              <p:sp>
                <p:nvSpPr>
                  <p:cNvPr id="24" name="Text Box 89">
                    <a:extLst>
                      <a:ext uri="{FF2B5EF4-FFF2-40B4-BE49-F238E27FC236}">
                        <a16:creationId xmlns:a16="http://schemas.microsoft.com/office/drawing/2014/main" id="{486F0365-5929-03FD-DA3A-3DADF59D9F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2150"/>
                    <a:ext cx="1115" cy="3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2800" i="1" baseline="-25000"/>
                      <a:t>&lt;u,v&gt;</a:t>
                    </a:r>
                    <a:r>
                      <a:rPr lang="en-US" altLang="en-US" sz="2800">
                        <a:solidFill>
                          <a:schemeClr val="hlink"/>
                        </a:solidFill>
                      </a:rPr>
                      <a:t> </a:t>
                    </a:r>
                    <a:r>
                      <a:rPr lang="en-US" altLang="en-US" sz="2800">
                        <a:sym typeface="Symbol" pitchFamily="18" charset="2"/>
                      </a:rPr>
                      <a:t>= 15</a:t>
                    </a:r>
                  </a:p>
                </p:txBody>
              </p:sp>
            </p:grpSp>
            <p:grpSp>
              <p:nvGrpSpPr>
                <p:cNvPr id="13" name="Group 44">
                  <a:extLst>
                    <a:ext uri="{FF2B5EF4-FFF2-40B4-BE49-F238E27FC236}">
                      <a16:creationId xmlns:a16="http://schemas.microsoft.com/office/drawing/2014/main" id="{59CB8ED5-EF99-6573-CB70-B742ED694C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43200" y="955675"/>
                  <a:ext cx="3963988" cy="1101725"/>
                  <a:chOff x="2743200" y="955675"/>
                  <a:chExt cx="3963988" cy="1101725"/>
                </a:xfrm>
              </p:grpSpPr>
              <p:pic>
                <p:nvPicPr>
                  <p:cNvPr id="14" name="Picture 57" descr="03-33">
                    <a:extLst>
                      <a:ext uri="{FF2B5EF4-FFF2-40B4-BE49-F238E27FC236}">
                        <a16:creationId xmlns:a16="http://schemas.microsoft.com/office/drawing/2014/main" id="{0AFD1EE8-C85F-C724-66AB-A3A2B81688B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43200" y="955675"/>
                    <a:ext cx="3963988" cy="11017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5" name="Picture 57" descr="03-33">
                    <a:extLst>
                      <a:ext uri="{FF2B5EF4-FFF2-40B4-BE49-F238E27FC236}">
                        <a16:creationId xmlns:a16="http://schemas.microsoft.com/office/drawing/2014/main" id="{2BEFDDBA-E5CB-4A56-19E5-83CE640B639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715" r="69931" b="45741"/>
                  <a:stretch>
                    <a:fillRect/>
                  </a:stretch>
                </p:blipFill>
                <p:spPr bwMode="auto">
                  <a:xfrm>
                    <a:off x="3582988" y="1002419"/>
                    <a:ext cx="687897" cy="597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6" name="TextBox 38">
                    <a:extLst>
                      <a:ext uri="{FF2B5EF4-FFF2-40B4-BE49-F238E27FC236}">
                        <a16:creationId xmlns:a16="http://schemas.microsoft.com/office/drawing/2014/main" id="{C7C88B59-2F34-4B95-99D7-5931F3ECB2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87788" y="1752600"/>
                    <a:ext cx="381000" cy="27622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r>
                      <a:rPr lang="en-US" altLang="en-US" sz="1200" dirty="0">
                        <a:solidFill>
                          <a:schemeClr val="bg2"/>
                        </a:solidFill>
                      </a:rPr>
                      <a:t>15</a:t>
                    </a:r>
                  </a:p>
                </p:txBody>
              </p:sp>
            </p:grpSp>
          </p:grpSp>
          <p:sp>
            <p:nvSpPr>
              <p:cNvPr id="10" name="Rectangle 60">
                <a:extLst>
                  <a:ext uri="{FF2B5EF4-FFF2-40B4-BE49-F238E27FC236}">
                    <a16:creationId xmlns:a16="http://schemas.microsoft.com/office/drawing/2014/main" id="{248977DE-5E1D-E026-084D-12E1251FE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" y="467380"/>
                <a:ext cx="210987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Current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" name="Text Box 88">
              <a:extLst>
                <a:ext uri="{FF2B5EF4-FFF2-40B4-BE49-F238E27FC236}">
                  <a16:creationId xmlns:a16="http://schemas.microsoft.com/office/drawing/2014/main" id="{EE3541BD-F37D-A90A-C46B-81F10782F5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248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6" name="Text Box 88">
              <a:extLst>
                <a:ext uri="{FF2B5EF4-FFF2-40B4-BE49-F238E27FC236}">
                  <a16:creationId xmlns:a16="http://schemas.microsoft.com/office/drawing/2014/main" id="{F8FF1F25-A44A-86CB-F907-FE0B1B083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73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7" name="Text Box 88">
              <a:extLst>
                <a:ext uri="{FF2B5EF4-FFF2-40B4-BE49-F238E27FC236}">
                  <a16:creationId xmlns:a16="http://schemas.microsoft.com/office/drawing/2014/main" id="{3C577582-7DCC-802E-7A37-B81CEB08E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1A0F1A5-CA7F-7BAA-8A41-CF2E85F88F69}"/>
              </a:ext>
            </a:extLst>
          </p:cNvPr>
          <p:cNvGrpSpPr/>
          <p:nvPr/>
        </p:nvGrpSpPr>
        <p:grpSpPr>
          <a:xfrm>
            <a:off x="4838700" y="500063"/>
            <a:ext cx="4160514" cy="3462337"/>
            <a:chOff x="4838700" y="500063"/>
            <a:chExt cx="4160514" cy="3462337"/>
          </a:xfrm>
        </p:grpSpPr>
        <p:grpSp>
          <p:nvGrpSpPr>
            <p:cNvPr id="8" name="Group 40"/>
            <p:cNvGrpSpPr>
              <a:grpSpLocks/>
            </p:cNvGrpSpPr>
            <p:nvPr/>
          </p:nvGrpSpPr>
          <p:grpSpPr bwMode="auto">
            <a:xfrm>
              <a:off x="4838700" y="500063"/>
              <a:ext cx="4076700" cy="3462337"/>
              <a:chOff x="4838841" y="500038"/>
              <a:chExt cx="4076559" cy="3462362"/>
            </a:xfrm>
          </p:grpSpPr>
          <p:grpSp>
            <p:nvGrpSpPr>
              <p:cNvPr id="43018" name="Group 45"/>
              <p:cNvGrpSpPr>
                <a:grpSpLocks/>
              </p:cNvGrpSpPr>
              <p:nvPr/>
            </p:nvGrpSpPr>
            <p:grpSpPr bwMode="auto">
              <a:xfrm>
                <a:off x="4953000" y="976086"/>
                <a:ext cx="3962400" cy="1066800"/>
                <a:chOff x="2438400" y="990600"/>
                <a:chExt cx="3962400" cy="1066800"/>
              </a:xfrm>
            </p:grpSpPr>
            <p:pic>
              <p:nvPicPr>
                <p:cNvPr id="43031" name="Picture 3" descr="capture4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78" t="28169" r="49760" b="-1408"/>
                <a:stretch>
                  <a:fillRect/>
                </a:stretch>
              </p:blipFill>
              <p:spPr bwMode="auto">
                <a:xfrm>
                  <a:off x="2438400" y="1066800"/>
                  <a:ext cx="3962400" cy="9906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3032" name="Rectangle 24"/>
                <p:cNvSpPr>
                  <a:spLocks noChangeArrowheads="1"/>
                </p:cNvSpPr>
                <p:nvPr/>
              </p:nvSpPr>
              <p:spPr bwMode="auto">
                <a:xfrm>
                  <a:off x="2457450" y="990600"/>
                  <a:ext cx="3943350" cy="523220"/>
                </a:xfrm>
                <a:prstGeom prst="rect">
                  <a:avLst/>
                </a:prstGeom>
                <a:solidFill>
                  <a:schemeClr val="tx1"/>
                </a:solidFill>
                <a:ln w="38100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</p:grpSp>
          <p:pic>
            <p:nvPicPr>
              <p:cNvPr id="43019" name="Picture 3" descr="C:\Documents and Settings\Administrator\Desktop\happyman.PNG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76686" y="976086"/>
                <a:ext cx="3810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3020" name="TextBox 43"/>
              <p:cNvSpPr txBox="1">
                <a:spLocks noChangeArrowheads="1"/>
              </p:cNvSpPr>
              <p:nvPr/>
            </p:nvSpPr>
            <p:spPr bwMode="auto">
              <a:xfrm>
                <a:off x="5823858" y="1690461"/>
                <a:ext cx="9144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200">
                    <a:solidFill>
                      <a:schemeClr val="bg2"/>
                    </a:solidFill>
                  </a:rPr>
                  <a:t>10</a:t>
                </a:r>
              </a:p>
            </p:txBody>
          </p:sp>
          <p:grpSp>
            <p:nvGrpSpPr>
              <p:cNvPr id="43021" name="Group 81"/>
              <p:cNvGrpSpPr>
                <a:grpSpLocks/>
              </p:cNvGrpSpPr>
              <p:nvPr/>
            </p:nvGrpSpPr>
            <p:grpSpPr bwMode="auto">
              <a:xfrm>
                <a:off x="5408612" y="2278062"/>
                <a:ext cx="3100388" cy="1684338"/>
                <a:chOff x="2016" y="1438"/>
                <a:chExt cx="1953" cy="1061"/>
              </a:xfrm>
            </p:grpSpPr>
            <p:sp>
              <p:nvSpPr>
                <p:cNvPr id="43023" name="Oval 82"/>
                <p:cNvSpPr>
                  <a:spLocks noChangeArrowheads="1"/>
                </p:cNvSpPr>
                <p:nvPr/>
              </p:nvSpPr>
              <p:spPr bwMode="auto">
                <a:xfrm>
                  <a:off x="220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3024" name="Oval 83"/>
                <p:cNvSpPr>
                  <a:spLocks noChangeArrowheads="1"/>
                </p:cNvSpPr>
                <p:nvPr/>
              </p:nvSpPr>
              <p:spPr bwMode="auto">
                <a:xfrm>
                  <a:off x="364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3025" name="Freeform 84"/>
                <p:cNvSpPr>
                  <a:spLocks/>
                </p:cNvSpPr>
                <p:nvPr/>
              </p:nvSpPr>
              <p:spPr bwMode="auto">
                <a:xfrm>
                  <a:off x="2252" y="2113"/>
                  <a:ext cx="1384" cy="152"/>
                </a:xfrm>
                <a:custGeom>
                  <a:avLst/>
                  <a:gdLst>
                    <a:gd name="T0" fmla="*/ 0 w 1384"/>
                    <a:gd name="T1" fmla="*/ 152 h 152"/>
                    <a:gd name="T2" fmla="*/ 624 w 1384"/>
                    <a:gd name="T3" fmla="*/ 8 h 152"/>
                    <a:gd name="T4" fmla="*/ 1384 w 1384"/>
                    <a:gd name="T5" fmla="*/ 104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tx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3026" name="Text Box 85"/>
                <p:cNvSpPr txBox="1">
                  <a:spLocks noChangeArrowheads="1"/>
                </p:cNvSpPr>
                <p:nvPr/>
              </p:nvSpPr>
              <p:spPr bwMode="auto">
                <a:xfrm>
                  <a:off x="2016" y="1967"/>
                  <a:ext cx="23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u</a:t>
                  </a:r>
                </a:p>
              </p:txBody>
            </p:sp>
            <p:sp>
              <p:nvSpPr>
                <p:cNvPr id="43027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3746" y="2015"/>
                  <a:ext cx="223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43028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135" y="1773"/>
                  <a:ext cx="1610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3000" i="1" baseline="-25000"/>
                    <a:t>&lt;u,v&gt;</a:t>
                  </a:r>
                  <a:r>
                    <a:rPr lang="en-US" altLang="en-US" sz="2800">
                      <a:sym typeface="Symbol" pitchFamily="18" charset="2"/>
                    </a:rPr>
                    <a:t></a:t>
                  </a:r>
                  <a:r>
                    <a:rPr lang="en-US" altLang="en-US" sz="3000"/>
                    <a:t>[-10,75]</a:t>
                  </a:r>
                </a:p>
              </p:txBody>
            </p:sp>
            <p:sp>
              <p:nvSpPr>
                <p:cNvPr id="43029" name="Text Box 88"/>
                <p:cNvSpPr txBox="1">
                  <a:spLocks noChangeArrowheads="1"/>
                </p:cNvSpPr>
                <p:nvPr/>
              </p:nvSpPr>
              <p:spPr bwMode="auto">
                <a:xfrm>
                  <a:off x="2204" y="1438"/>
                  <a:ext cx="171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/>
                    <a:t>Eqv Flow Graph</a:t>
                  </a:r>
                </a:p>
              </p:txBody>
            </p:sp>
            <p:sp>
              <p:nvSpPr>
                <p:cNvPr id="43030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2401" y="2150"/>
                  <a:ext cx="1115" cy="3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2800" i="1" baseline="-25000"/>
                    <a:t>&lt;u,v&gt;</a:t>
                  </a:r>
                  <a:r>
                    <a:rPr lang="en-US" altLang="en-US" sz="2800">
                      <a:solidFill>
                        <a:schemeClr val="hlink"/>
                      </a:solidFill>
                    </a:rPr>
                    <a:t> </a:t>
                  </a:r>
                  <a:r>
                    <a:rPr lang="en-US" altLang="en-US" sz="2800">
                      <a:sym typeface="Symbol" pitchFamily="18" charset="2"/>
                    </a:rPr>
                    <a:t>= 10</a:t>
                  </a:r>
                </a:p>
              </p:txBody>
            </p:sp>
          </p:grpSp>
          <p:sp>
            <p:nvSpPr>
              <p:cNvPr id="43022" name="Rectangle 61"/>
              <p:cNvSpPr>
                <a:spLocks noChangeArrowheads="1"/>
              </p:cNvSpPr>
              <p:nvPr/>
            </p:nvSpPr>
            <p:spPr bwMode="auto">
              <a:xfrm>
                <a:off x="4838841" y="500038"/>
                <a:ext cx="238719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Resulting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25" name="Text Box 88">
              <a:extLst>
                <a:ext uri="{FF2B5EF4-FFF2-40B4-BE49-F238E27FC236}">
                  <a16:creationId xmlns:a16="http://schemas.microsoft.com/office/drawing/2014/main" id="{3B11E78E-19FC-CC10-D4B4-A6C0A75067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8294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26" name="Text Box 88">
              <a:extLst>
                <a:ext uri="{FF2B5EF4-FFF2-40B4-BE49-F238E27FC236}">
                  <a16:creationId xmlns:a16="http://schemas.microsoft.com/office/drawing/2014/main" id="{A52397EA-B0A0-9846-EE33-A62AF25AC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7549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27" name="Text Box 88">
              <a:extLst>
                <a:ext uri="{FF2B5EF4-FFF2-40B4-BE49-F238E27FC236}">
                  <a16:creationId xmlns:a16="http://schemas.microsoft.com/office/drawing/2014/main" id="{690B20C8-6ECC-347F-A424-6B32289E02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3000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2725738" y="4022725"/>
            <a:ext cx="3692525" cy="930275"/>
            <a:chOff x="2725181" y="4038600"/>
            <a:chExt cx="3693640" cy="930850"/>
          </a:xfrm>
        </p:grpSpPr>
        <p:sp>
          <p:nvSpPr>
            <p:cNvPr id="44072" name="TextBox 34"/>
            <p:cNvSpPr txBox="1">
              <a:spLocks noChangeArrowheads="1"/>
            </p:cNvSpPr>
            <p:nvPr/>
          </p:nvSpPr>
          <p:spPr bwMode="auto">
            <a:xfrm>
              <a:off x="2725181" y="4384675"/>
              <a:ext cx="369364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Add -20 flow to right</a:t>
              </a:r>
            </a:p>
          </p:txBody>
        </p:sp>
        <p:grpSp>
          <p:nvGrpSpPr>
            <p:cNvPr id="44073" name="Group 23"/>
            <p:cNvGrpSpPr>
              <a:grpSpLocks/>
            </p:cNvGrpSpPr>
            <p:nvPr/>
          </p:nvGrpSpPr>
          <p:grpSpPr bwMode="auto">
            <a:xfrm>
              <a:off x="2895600" y="4038600"/>
              <a:ext cx="3352800" cy="554038"/>
              <a:chOff x="2570" y="3435"/>
              <a:chExt cx="2998" cy="349"/>
            </a:xfrm>
          </p:grpSpPr>
          <p:sp>
            <p:nvSpPr>
              <p:cNvPr id="44074" name="Freeform 24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8"/>
                  <a:gd name="T16" fmla="*/ 0 h 206"/>
                  <a:gd name="T17" fmla="*/ 2888 w 2888"/>
                  <a:gd name="T18" fmla="*/ 206 h 2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4075" name="Text Box 25"/>
              <p:cNvSpPr txBox="1">
                <a:spLocks noChangeArrowheads="1"/>
              </p:cNvSpPr>
              <p:nvPr/>
            </p:nvSpPr>
            <p:spPr bwMode="auto">
              <a:xfrm>
                <a:off x="2570" y="3435"/>
                <a:ext cx="165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>
                  <a:solidFill>
                    <a:schemeClr val="hlink"/>
                  </a:solidFill>
                </a:endParaRPr>
              </a:p>
            </p:txBody>
          </p:sp>
        </p:grpSp>
      </p:grpSp>
      <p:grpSp>
        <p:nvGrpSpPr>
          <p:cNvPr id="11" name="Group 51"/>
          <p:cNvGrpSpPr>
            <a:grpSpLocks/>
          </p:cNvGrpSpPr>
          <p:nvPr/>
        </p:nvGrpSpPr>
        <p:grpSpPr bwMode="auto">
          <a:xfrm>
            <a:off x="2898775" y="5356225"/>
            <a:ext cx="3341688" cy="892175"/>
            <a:chOff x="2898749" y="5355650"/>
            <a:chExt cx="3341278" cy="892750"/>
          </a:xfrm>
        </p:grpSpPr>
        <p:sp>
          <p:nvSpPr>
            <p:cNvPr id="44040" name="TextBox 47"/>
            <p:cNvSpPr txBox="1">
              <a:spLocks noChangeArrowheads="1"/>
            </p:cNvSpPr>
            <p:nvPr/>
          </p:nvSpPr>
          <p:spPr bwMode="auto">
            <a:xfrm>
              <a:off x="2898749" y="5663625"/>
              <a:ext cx="332975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Add 20 flow to left</a:t>
              </a:r>
            </a:p>
          </p:txBody>
        </p:sp>
        <p:sp>
          <p:nvSpPr>
            <p:cNvPr id="44041" name="Freeform 24"/>
            <p:cNvSpPr>
              <a:spLocks/>
            </p:cNvSpPr>
            <p:nvPr/>
          </p:nvSpPr>
          <p:spPr bwMode="auto">
            <a:xfrm flipH="1">
              <a:off x="3010245" y="5355650"/>
              <a:ext cx="3229782" cy="327025"/>
            </a:xfrm>
            <a:custGeom>
              <a:avLst/>
              <a:gdLst>
                <a:gd name="T0" fmla="*/ 0 w 2888"/>
                <a:gd name="T1" fmla="*/ 2147483647 h 206"/>
                <a:gd name="T2" fmla="*/ 2147483647 w 2888"/>
                <a:gd name="T3" fmla="*/ 2147483647 h 206"/>
                <a:gd name="T4" fmla="*/ 2147483647 w 2888"/>
                <a:gd name="T5" fmla="*/ 2147483647 h 206"/>
                <a:gd name="T6" fmla="*/ 2147483647 w 2888"/>
                <a:gd name="T7" fmla="*/ 2147483647 h 206"/>
                <a:gd name="T8" fmla="*/ 2147483647 w 2888"/>
                <a:gd name="T9" fmla="*/ 2147483647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88"/>
                <a:gd name="T16" fmla="*/ 0 h 206"/>
                <a:gd name="T17" fmla="*/ 2888 w 2888"/>
                <a:gd name="T18" fmla="*/ 206 h 2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88" h="206">
                  <a:moveTo>
                    <a:pt x="0" y="37"/>
                  </a:moveTo>
                  <a:cubicBezTo>
                    <a:pt x="119" y="60"/>
                    <a:pt x="457" y="170"/>
                    <a:pt x="712" y="165"/>
                  </a:cubicBezTo>
                  <a:cubicBezTo>
                    <a:pt x="967" y="160"/>
                    <a:pt x="1272" y="0"/>
                    <a:pt x="1528" y="5"/>
                  </a:cubicBezTo>
                  <a:cubicBezTo>
                    <a:pt x="1784" y="10"/>
                    <a:pt x="2021" y="188"/>
                    <a:pt x="2248" y="197"/>
                  </a:cubicBezTo>
                  <a:cubicBezTo>
                    <a:pt x="2475" y="206"/>
                    <a:pt x="2755" y="89"/>
                    <a:pt x="2888" y="61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49" name="Text Box 50"/>
          <p:cNvSpPr txBox="1">
            <a:spLocks noChangeArrowheads="1"/>
          </p:cNvSpPr>
          <p:nvPr/>
        </p:nvSpPr>
        <p:spPr bwMode="auto">
          <a:xfrm>
            <a:off x="533400" y="4962525"/>
            <a:ext cx="1738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Equivalent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6830C9F-F570-1389-EB6F-97613D141986}"/>
              </a:ext>
            </a:extLst>
          </p:cNvPr>
          <p:cNvGrpSpPr/>
          <p:nvPr/>
        </p:nvGrpSpPr>
        <p:grpSpPr>
          <a:xfrm>
            <a:off x="228600" y="466725"/>
            <a:ext cx="4114800" cy="3495675"/>
            <a:chOff x="228600" y="466725"/>
            <a:chExt cx="4114800" cy="3495675"/>
          </a:xfrm>
        </p:grpSpPr>
        <p:grpSp>
          <p:nvGrpSpPr>
            <p:cNvPr id="4" name="Group 62">
              <a:extLst>
                <a:ext uri="{FF2B5EF4-FFF2-40B4-BE49-F238E27FC236}">
                  <a16:creationId xmlns:a16="http://schemas.microsoft.com/office/drawing/2014/main" id="{B843D47C-7112-DA12-FCA5-E9E610987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600" y="466725"/>
              <a:ext cx="4038600" cy="3495675"/>
              <a:chOff x="228600" y="467380"/>
              <a:chExt cx="4038600" cy="3495020"/>
            </a:xfrm>
          </p:grpSpPr>
          <p:grpSp>
            <p:nvGrpSpPr>
              <p:cNvPr id="9" name="Group 45">
                <a:extLst>
                  <a:ext uri="{FF2B5EF4-FFF2-40B4-BE49-F238E27FC236}">
                    <a16:creationId xmlns:a16="http://schemas.microsoft.com/office/drawing/2014/main" id="{3F19B002-AD34-84DC-804A-1870438726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212" y="950911"/>
                <a:ext cx="3963988" cy="3011489"/>
                <a:chOff x="2743200" y="955675"/>
                <a:chExt cx="3963988" cy="3011489"/>
              </a:xfrm>
            </p:grpSpPr>
            <p:grpSp>
              <p:nvGrpSpPr>
                <p:cNvPr id="12" name="Group 81">
                  <a:extLst>
                    <a:ext uri="{FF2B5EF4-FFF2-40B4-BE49-F238E27FC236}">
                      <a16:creationId xmlns:a16="http://schemas.microsoft.com/office/drawing/2014/main" id="{97A7DD5F-2BBE-AC0F-D637-31DD5145A6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00400" y="2282826"/>
                  <a:ext cx="3100388" cy="1684338"/>
                  <a:chOff x="2016" y="1438"/>
                  <a:chExt cx="1953" cy="1061"/>
                </a:xfrm>
              </p:grpSpPr>
              <p:sp>
                <p:nvSpPr>
                  <p:cNvPr id="17" name="Oval 82">
                    <a:extLst>
                      <a:ext uri="{FF2B5EF4-FFF2-40B4-BE49-F238E27FC236}">
                        <a16:creationId xmlns:a16="http://schemas.microsoft.com/office/drawing/2014/main" id="{FA5CD68E-DA31-C569-BF77-FAF28E42B5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0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8" name="Oval 83">
                    <a:extLst>
                      <a:ext uri="{FF2B5EF4-FFF2-40B4-BE49-F238E27FC236}">
                        <a16:creationId xmlns:a16="http://schemas.microsoft.com/office/drawing/2014/main" id="{CB6A57EE-85F7-2219-CB23-1121A63324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4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9" name="Freeform 84">
                    <a:extLst>
                      <a:ext uri="{FF2B5EF4-FFF2-40B4-BE49-F238E27FC236}">
                        <a16:creationId xmlns:a16="http://schemas.microsoft.com/office/drawing/2014/main" id="{85BB9D61-1A95-CFCE-4CC9-9AA93C373D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2" y="2113"/>
                    <a:ext cx="1384" cy="152"/>
                  </a:xfrm>
                  <a:custGeom>
                    <a:avLst/>
                    <a:gdLst>
                      <a:gd name="T0" fmla="*/ 0 w 1384"/>
                      <a:gd name="T1" fmla="*/ 152 h 152"/>
                      <a:gd name="T2" fmla="*/ 624 w 1384"/>
                      <a:gd name="T3" fmla="*/ 8 h 152"/>
                      <a:gd name="T4" fmla="*/ 1384 w 1384"/>
                      <a:gd name="T5" fmla="*/ 104 h 152"/>
                      <a:gd name="T6" fmla="*/ 0 60000 65536"/>
                      <a:gd name="T7" fmla="*/ 0 60000 65536"/>
                      <a:gd name="T8" fmla="*/ 0 60000 65536"/>
                      <a:gd name="T9" fmla="*/ 0 w 1384"/>
                      <a:gd name="T10" fmla="*/ 0 h 152"/>
                      <a:gd name="T11" fmla="*/ 1384 w 1384"/>
                      <a:gd name="T12" fmla="*/ 152 h 15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384" h="152">
                        <a:moveTo>
                          <a:pt x="0" y="152"/>
                        </a:moveTo>
                        <a:cubicBezTo>
                          <a:pt x="196" y="84"/>
                          <a:pt x="393" y="16"/>
                          <a:pt x="624" y="8"/>
                        </a:cubicBezTo>
                        <a:cubicBezTo>
                          <a:pt x="855" y="0"/>
                          <a:pt x="1226" y="84"/>
                          <a:pt x="1384" y="10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2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" name="Text Box 85">
                    <a:extLst>
                      <a:ext uri="{FF2B5EF4-FFF2-40B4-BE49-F238E27FC236}">
                        <a16:creationId xmlns:a16="http://schemas.microsoft.com/office/drawing/2014/main" id="{9D9F28C0-9EB1-2B50-7326-67AE2B29A9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16" y="1967"/>
                    <a:ext cx="23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u</a:t>
                    </a:r>
                  </a:p>
                </p:txBody>
              </p:sp>
              <p:sp>
                <p:nvSpPr>
                  <p:cNvPr id="21" name="Text Box 86">
                    <a:extLst>
                      <a:ext uri="{FF2B5EF4-FFF2-40B4-BE49-F238E27FC236}">
                        <a16:creationId xmlns:a16="http://schemas.microsoft.com/office/drawing/2014/main" id="{1AF322A8-BF45-B93E-B9A8-237069EF49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46" y="2015"/>
                    <a:ext cx="223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v</a:t>
                    </a:r>
                  </a:p>
                </p:txBody>
              </p:sp>
              <p:sp>
                <p:nvSpPr>
                  <p:cNvPr id="22" name="Text Box 87">
                    <a:extLst>
                      <a:ext uri="{FF2B5EF4-FFF2-40B4-BE49-F238E27FC236}">
                        <a16:creationId xmlns:a16="http://schemas.microsoft.com/office/drawing/2014/main" id="{DFEE882A-2E35-100F-081A-0577FF762A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35" y="1773"/>
                    <a:ext cx="1610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3000" i="1" baseline="-25000"/>
                      <a:t>&lt;u,v&gt;</a:t>
                    </a:r>
                    <a:r>
                      <a:rPr lang="en-US" altLang="en-US" sz="2800">
                        <a:sym typeface="Symbol" pitchFamily="18" charset="2"/>
                      </a:rPr>
                      <a:t></a:t>
                    </a:r>
                    <a:r>
                      <a:rPr lang="en-US" altLang="en-US" sz="3000"/>
                      <a:t>[-10,75]</a:t>
                    </a:r>
                  </a:p>
                </p:txBody>
              </p:sp>
              <p:sp>
                <p:nvSpPr>
                  <p:cNvPr id="23" name="Text Box 88">
                    <a:extLst>
                      <a:ext uri="{FF2B5EF4-FFF2-40B4-BE49-F238E27FC236}">
                        <a16:creationId xmlns:a16="http://schemas.microsoft.com/office/drawing/2014/main" id="{25A0FFBE-0E2B-E010-5DE5-5D6EC2A0A8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4" y="1438"/>
                    <a:ext cx="171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/>
                      <a:t>Eqv Flow Graph</a:t>
                    </a:r>
                  </a:p>
                </p:txBody>
              </p:sp>
              <p:sp>
                <p:nvSpPr>
                  <p:cNvPr id="24" name="Text Box 89">
                    <a:extLst>
                      <a:ext uri="{FF2B5EF4-FFF2-40B4-BE49-F238E27FC236}">
                        <a16:creationId xmlns:a16="http://schemas.microsoft.com/office/drawing/2014/main" id="{FBC68383-E48A-F96C-05A4-D7CD3C56755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2150"/>
                    <a:ext cx="1115" cy="3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2800" i="1" baseline="-25000"/>
                      <a:t>&lt;u,v&gt;</a:t>
                    </a:r>
                    <a:r>
                      <a:rPr lang="en-US" altLang="en-US" sz="2800">
                        <a:solidFill>
                          <a:schemeClr val="hlink"/>
                        </a:solidFill>
                      </a:rPr>
                      <a:t> </a:t>
                    </a:r>
                    <a:r>
                      <a:rPr lang="en-US" altLang="en-US" sz="2800">
                        <a:sym typeface="Symbol" pitchFamily="18" charset="2"/>
                      </a:rPr>
                      <a:t>= 15</a:t>
                    </a:r>
                  </a:p>
                </p:txBody>
              </p:sp>
            </p:grpSp>
            <p:grpSp>
              <p:nvGrpSpPr>
                <p:cNvPr id="13" name="Group 44">
                  <a:extLst>
                    <a:ext uri="{FF2B5EF4-FFF2-40B4-BE49-F238E27FC236}">
                      <a16:creationId xmlns:a16="http://schemas.microsoft.com/office/drawing/2014/main" id="{86686449-E97B-D2F5-197B-C6FF089348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43200" y="955675"/>
                  <a:ext cx="3963988" cy="1101725"/>
                  <a:chOff x="2743200" y="955675"/>
                  <a:chExt cx="3963988" cy="1101725"/>
                </a:xfrm>
              </p:grpSpPr>
              <p:pic>
                <p:nvPicPr>
                  <p:cNvPr id="14" name="Picture 57" descr="03-33">
                    <a:extLst>
                      <a:ext uri="{FF2B5EF4-FFF2-40B4-BE49-F238E27FC236}">
                        <a16:creationId xmlns:a16="http://schemas.microsoft.com/office/drawing/2014/main" id="{18AD1C5A-79AB-34CE-DC1F-1D8AD9AB976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43200" y="955675"/>
                    <a:ext cx="3963988" cy="11017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5" name="Picture 57" descr="03-33">
                    <a:extLst>
                      <a:ext uri="{FF2B5EF4-FFF2-40B4-BE49-F238E27FC236}">
                        <a16:creationId xmlns:a16="http://schemas.microsoft.com/office/drawing/2014/main" id="{59E1FEBA-7BFA-3FD6-97F9-507DEC1757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715" r="69931" b="45741"/>
                  <a:stretch>
                    <a:fillRect/>
                  </a:stretch>
                </p:blipFill>
                <p:spPr bwMode="auto">
                  <a:xfrm>
                    <a:off x="3582988" y="1002419"/>
                    <a:ext cx="687897" cy="597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6" name="TextBox 38">
                    <a:extLst>
                      <a:ext uri="{FF2B5EF4-FFF2-40B4-BE49-F238E27FC236}">
                        <a16:creationId xmlns:a16="http://schemas.microsoft.com/office/drawing/2014/main" id="{067F5BAF-C1F9-AE93-CE1F-C177646F76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87788" y="1752600"/>
                    <a:ext cx="381000" cy="27622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r>
                      <a:rPr lang="en-US" altLang="en-US" sz="1200" dirty="0">
                        <a:solidFill>
                          <a:schemeClr val="bg2"/>
                        </a:solidFill>
                      </a:rPr>
                      <a:t>15</a:t>
                    </a:r>
                  </a:p>
                </p:txBody>
              </p:sp>
            </p:grpSp>
          </p:grpSp>
          <p:sp>
            <p:nvSpPr>
              <p:cNvPr id="10" name="Rectangle 60">
                <a:extLst>
                  <a:ext uri="{FF2B5EF4-FFF2-40B4-BE49-F238E27FC236}">
                    <a16:creationId xmlns:a16="http://schemas.microsoft.com/office/drawing/2014/main" id="{315AD409-6683-447D-0DEE-3B7431EDB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" y="467380"/>
                <a:ext cx="210987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Current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" name="Text Box 88">
              <a:extLst>
                <a:ext uri="{FF2B5EF4-FFF2-40B4-BE49-F238E27FC236}">
                  <a16:creationId xmlns:a16="http://schemas.microsoft.com/office/drawing/2014/main" id="{7621DF75-6162-9BF4-AA9B-5B32990462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248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6" name="Text Box 88">
              <a:extLst>
                <a:ext uri="{FF2B5EF4-FFF2-40B4-BE49-F238E27FC236}">
                  <a16:creationId xmlns:a16="http://schemas.microsoft.com/office/drawing/2014/main" id="{55DAAA7B-C02A-D95E-AA1A-5DD826D27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73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7" name="Text Box 88">
              <a:extLst>
                <a:ext uri="{FF2B5EF4-FFF2-40B4-BE49-F238E27FC236}">
                  <a16:creationId xmlns:a16="http://schemas.microsoft.com/office/drawing/2014/main" id="{05E07FEE-3195-75ED-9144-53AD67F45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6BA1BE5-FAB0-0938-5CFA-20ED98ABF932}"/>
              </a:ext>
            </a:extLst>
          </p:cNvPr>
          <p:cNvGrpSpPr/>
          <p:nvPr/>
        </p:nvGrpSpPr>
        <p:grpSpPr>
          <a:xfrm>
            <a:off x="4838700" y="500063"/>
            <a:ext cx="4160514" cy="3462337"/>
            <a:chOff x="4838700" y="500063"/>
            <a:chExt cx="4160514" cy="3462337"/>
          </a:xfrm>
        </p:grpSpPr>
        <p:grpSp>
          <p:nvGrpSpPr>
            <p:cNvPr id="8" name="Group 46"/>
            <p:cNvGrpSpPr>
              <a:grpSpLocks/>
            </p:cNvGrpSpPr>
            <p:nvPr/>
          </p:nvGrpSpPr>
          <p:grpSpPr bwMode="auto">
            <a:xfrm>
              <a:off x="4838700" y="500063"/>
              <a:ext cx="4076700" cy="3462337"/>
              <a:chOff x="4838841" y="500038"/>
              <a:chExt cx="4076559" cy="3462362"/>
            </a:xfrm>
          </p:grpSpPr>
          <p:grpSp>
            <p:nvGrpSpPr>
              <p:cNvPr id="44042" name="Group 45"/>
              <p:cNvGrpSpPr>
                <a:grpSpLocks/>
              </p:cNvGrpSpPr>
              <p:nvPr/>
            </p:nvGrpSpPr>
            <p:grpSpPr bwMode="auto">
              <a:xfrm>
                <a:off x="4953000" y="976086"/>
                <a:ext cx="3962400" cy="1066800"/>
                <a:chOff x="2438400" y="990600"/>
                <a:chExt cx="3962400" cy="1066800"/>
              </a:xfrm>
            </p:grpSpPr>
            <p:pic>
              <p:nvPicPr>
                <p:cNvPr id="44055" name="Picture 3" descr="capture4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78" t="28169" r="49760" b="-1408"/>
                <a:stretch>
                  <a:fillRect/>
                </a:stretch>
              </p:blipFill>
              <p:spPr bwMode="auto">
                <a:xfrm>
                  <a:off x="2438400" y="1066800"/>
                  <a:ext cx="3962400" cy="9906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4056" name="Rectangle 24"/>
                <p:cNvSpPr>
                  <a:spLocks noChangeArrowheads="1"/>
                </p:cNvSpPr>
                <p:nvPr/>
              </p:nvSpPr>
              <p:spPr bwMode="auto">
                <a:xfrm>
                  <a:off x="2457450" y="990600"/>
                  <a:ext cx="3943350" cy="523220"/>
                </a:xfrm>
                <a:prstGeom prst="rect">
                  <a:avLst/>
                </a:prstGeom>
                <a:solidFill>
                  <a:schemeClr val="tx1"/>
                </a:solidFill>
                <a:ln w="38100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</p:grpSp>
          <p:pic>
            <p:nvPicPr>
              <p:cNvPr id="44043" name="Picture 3" descr="C:\Documents and Settings\Administrator\Desktop\happyman.PNG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81600" y="976086"/>
                <a:ext cx="3810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044" name="TextBox 43"/>
              <p:cNvSpPr txBox="1">
                <a:spLocks noChangeArrowheads="1"/>
              </p:cNvSpPr>
              <p:nvPr/>
            </p:nvSpPr>
            <p:spPr bwMode="auto">
              <a:xfrm>
                <a:off x="5196114" y="1704975"/>
                <a:ext cx="9144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200">
                    <a:solidFill>
                      <a:schemeClr val="bg2"/>
                    </a:solidFill>
                  </a:rPr>
                  <a:t>-5</a:t>
                </a:r>
              </a:p>
            </p:txBody>
          </p:sp>
          <p:grpSp>
            <p:nvGrpSpPr>
              <p:cNvPr id="44045" name="Group 81"/>
              <p:cNvGrpSpPr>
                <a:grpSpLocks/>
              </p:cNvGrpSpPr>
              <p:nvPr/>
            </p:nvGrpSpPr>
            <p:grpSpPr bwMode="auto">
              <a:xfrm>
                <a:off x="5408612" y="2278062"/>
                <a:ext cx="3100388" cy="1684338"/>
                <a:chOff x="2016" y="1438"/>
                <a:chExt cx="1953" cy="1061"/>
              </a:xfrm>
            </p:grpSpPr>
            <p:sp>
              <p:nvSpPr>
                <p:cNvPr id="44047" name="Oval 82"/>
                <p:cNvSpPr>
                  <a:spLocks noChangeArrowheads="1"/>
                </p:cNvSpPr>
                <p:nvPr/>
              </p:nvSpPr>
              <p:spPr bwMode="auto">
                <a:xfrm>
                  <a:off x="220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4048" name="Oval 83"/>
                <p:cNvSpPr>
                  <a:spLocks noChangeArrowheads="1"/>
                </p:cNvSpPr>
                <p:nvPr/>
              </p:nvSpPr>
              <p:spPr bwMode="auto">
                <a:xfrm>
                  <a:off x="3644" y="2217"/>
                  <a:ext cx="96" cy="96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44049" name="Freeform 84"/>
                <p:cNvSpPr>
                  <a:spLocks/>
                </p:cNvSpPr>
                <p:nvPr/>
              </p:nvSpPr>
              <p:spPr bwMode="auto">
                <a:xfrm>
                  <a:off x="2252" y="2113"/>
                  <a:ext cx="1384" cy="152"/>
                </a:xfrm>
                <a:custGeom>
                  <a:avLst/>
                  <a:gdLst>
                    <a:gd name="T0" fmla="*/ 0 w 1384"/>
                    <a:gd name="T1" fmla="*/ 152 h 152"/>
                    <a:gd name="T2" fmla="*/ 624 w 1384"/>
                    <a:gd name="T3" fmla="*/ 8 h 152"/>
                    <a:gd name="T4" fmla="*/ 1384 w 1384"/>
                    <a:gd name="T5" fmla="*/ 104 h 152"/>
                    <a:gd name="T6" fmla="*/ 0 60000 65536"/>
                    <a:gd name="T7" fmla="*/ 0 60000 65536"/>
                    <a:gd name="T8" fmla="*/ 0 60000 65536"/>
                    <a:gd name="T9" fmla="*/ 0 w 1384"/>
                    <a:gd name="T10" fmla="*/ 0 h 152"/>
                    <a:gd name="T11" fmla="*/ 1384 w 1384"/>
                    <a:gd name="T12" fmla="*/ 152 h 15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84" h="152">
                      <a:moveTo>
                        <a:pt x="0" y="152"/>
                      </a:moveTo>
                      <a:cubicBezTo>
                        <a:pt x="196" y="84"/>
                        <a:pt x="393" y="16"/>
                        <a:pt x="624" y="8"/>
                      </a:cubicBezTo>
                      <a:cubicBezTo>
                        <a:pt x="855" y="0"/>
                        <a:pt x="1226" y="84"/>
                        <a:pt x="1384" y="104"/>
                      </a:cubicBezTo>
                    </a:path>
                  </a:pathLst>
                </a:custGeom>
                <a:noFill/>
                <a:ln w="38100">
                  <a:solidFill>
                    <a:schemeClr val="tx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4050" name="Text Box 85"/>
                <p:cNvSpPr txBox="1">
                  <a:spLocks noChangeArrowheads="1"/>
                </p:cNvSpPr>
                <p:nvPr/>
              </p:nvSpPr>
              <p:spPr bwMode="auto">
                <a:xfrm>
                  <a:off x="2016" y="1967"/>
                  <a:ext cx="23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u</a:t>
                  </a:r>
                </a:p>
              </p:txBody>
            </p:sp>
            <p:sp>
              <p:nvSpPr>
                <p:cNvPr id="44051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3746" y="2015"/>
                  <a:ext cx="223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v</a:t>
                  </a:r>
                </a:p>
              </p:txBody>
            </p:sp>
            <p:sp>
              <p:nvSpPr>
                <p:cNvPr id="44052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135" y="1773"/>
                  <a:ext cx="1610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3000" i="1" baseline="-25000"/>
                    <a:t>&lt;u,v&gt;</a:t>
                  </a:r>
                  <a:r>
                    <a:rPr lang="en-US" altLang="en-US" sz="2800">
                      <a:sym typeface="Symbol" pitchFamily="18" charset="2"/>
                    </a:rPr>
                    <a:t></a:t>
                  </a:r>
                  <a:r>
                    <a:rPr lang="en-US" altLang="en-US" sz="3000"/>
                    <a:t>[-10,75]</a:t>
                  </a:r>
                </a:p>
              </p:txBody>
            </p:sp>
            <p:sp>
              <p:nvSpPr>
                <p:cNvPr id="44053" name="Text Box 88"/>
                <p:cNvSpPr txBox="1">
                  <a:spLocks noChangeArrowheads="1"/>
                </p:cNvSpPr>
                <p:nvPr/>
              </p:nvSpPr>
              <p:spPr bwMode="auto">
                <a:xfrm>
                  <a:off x="2204" y="1438"/>
                  <a:ext cx="1716" cy="3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dirty="0" err="1"/>
                    <a:t>Eqv</a:t>
                  </a:r>
                  <a:r>
                    <a:rPr lang="en-US" altLang="en-US" sz="3000" dirty="0"/>
                    <a:t> Flow Graph</a:t>
                  </a:r>
                </a:p>
              </p:txBody>
            </p:sp>
            <p:sp>
              <p:nvSpPr>
                <p:cNvPr id="44054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2420" y="2150"/>
                  <a:ext cx="1078" cy="3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3000" i="1"/>
                    <a:t>F</a:t>
                  </a:r>
                  <a:r>
                    <a:rPr lang="en-US" altLang="en-US" sz="2800" i="1" baseline="-25000"/>
                    <a:t>&lt;u,v&gt;</a:t>
                  </a:r>
                  <a:r>
                    <a:rPr lang="en-US" altLang="en-US" sz="2800">
                      <a:solidFill>
                        <a:schemeClr val="hlink"/>
                      </a:solidFill>
                    </a:rPr>
                    <a:t> </a:t>
                  </a:r>
                  <a:r>
                    <a:rPr lang="en-US" altLang="en-US" sz="2800">
                      <a:sym typeface="Symbol" pitchFamily="18" charset="2"/>
                    </a:rPr>
                    <a:t>= -5</a:t>
                  </a:r>
                </a:p>
              </p:txBody>
            </p:sp>
          </p:grpSp>
          <p:sp>
            <p:nvSpPr>
              <p:cNvPr id="44046" name="Rectangle 61"/>
              <p:cNvSpPr>
                <a:spLocks noChangeArrowheads="1"/>
              </p:cNvSpPr>
              <p:nvPr/>
            </p:nvSpPr>
            <p:spPr bwMode="auto">
              <a:xfrm>
                <a:off x="4838841" y="500038"/>
                <a:ext cx="238719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Resulting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25" name="Text Box 88">
              <a:extLst>
                <a:ext uri="{FF2B5EF4-FFF2-40B4-BE49-F238E27FC236}">
                  <a16:creationId xmlns:a16="http://schemas.microsoft.com/office/drawing/2014/main" id="{A0F664F6-ADC9-7004-1FB9-6B73213487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8294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26" name="Text Box 88">
              <a:extLst>
                <a:ext uri="{FF2B5EF4-FFF2-40B4-BE49-F238E27FC236}">
                  <a16:creationId xmlns:a16="http://schemas.microsoft.com/office/drawing/2014/main" id="{68004860-F1AD-D737-CAB0-6F01AB1E3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7549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27" name="Text Box 88">
              <a:extLst>
                <a:ext uri="{FF2B5EF4-FFF2-40B4-BE49-F238E27FC236}">
                  <a16:creationId xmlns:a16="http://schemas.microsoft.com/office/drawing/2014/main" id="{F11B6EEB-5EE3-F004-7199-5C759BFF4F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3000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45059" name="Group 46"/>
          <p:cNvGrpSpPr>
            <a:grpSpLocks/>
          </p:cNvGrpSpPr>
          <p:nvPr/>
        </p:nvGrpSpPr>
        <p:grpSpPr bwMode="auto">
          <a:xfrm>
            <a:off x="4838700" y="500063"/>
            <a:ext cx="4076700" cy="3462337"/>
            <a:chOff x="4838841" y="500038"/>
            <a:chExt cx="4076559" cy="3462362"/>
          </a:xfrm>
        </p:grpSpPr>
        <p:grpSp>
          <p:nvGrpSpPr>
            <p:cNvPr id="45081" name="Group 45"/>
            <p:cNvGrpSpPr>
              <a:grpSpLocks/>
            </p:cNvGrpSpPr>
            <p:nvPr/>
          </p:nvGrpSpPr>
          <p:grpSpPr bwMode="auto">
            <a:xfrm>
              <a:off x="4953000" y="976086"/>
              <a:ext cx="3962400" cy="1066800"/>
              <a:chOff x="2438400" y="990600"/>
              <a:chExt cx="3962400" cy="1066800"/>
            </a:xfrm>
          </p:grpSpPr>
          <p:pic>
            <p:nvPicPr>
              <p:cNvPr id="45094" name="Picture 3" descr="capture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78" t="28169" r="49760" b="-1408"/>
              <a:stretch>
                <a:fillRect/>
              </a:stretch>
            </p:blipFill>
            <p:spPr bwMode="auto">
              <a:xfrm>
                <a:off x="2438400" y="1066800"/>
                <a:ext cx="3962400" cy="990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095" name="Rectangle 24"/>
              <p:cNvSpPr>
                <a:spLocks noChangeArrowheads="1"/>
              </p:cNvSpPr>
              <p:nvPr/>
            </p:nvSpPr>
            <p:spPr bwMode="auto">
              <a:xfrm>
                <a:off x="2457450" y="990600"/>
                <a:ext cx="3943350" cy="523220"/>
              </a:xfrm>
              <a:prstGeom prst="rect">
                <a:avLst/>
              </a:prstGeom>
              <a:solidFill>
                <a:schemeClr val="tx1"/>
              </a:solidFill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</p:grpSp>
        <p:pic>
          <p:nvPicPr>
            <p:cNvPr id="45082" name="Picture 3" descr="C:\Documents and Settings\Administrator\Desktop\happyman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976086"/>
              <a:ext cx="3810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83" name="TextBox 43"/>
            <p:cNvSpPr txBox="1">
              <a:spLocks noChangeArrowheads="1"/>
            </p:cNvSpPr>
            <p:nvPr/>
          </p:nvSpPr>
          <p:spPr bwMode="auto">
            <a:xfrm>
              <a:off x="5196114" y="1704975"/>
              <a:ext cx="914400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-5</a:t>
              </a:r>
            </a:p>
          </p:txBody>
        </p:sp>
        <p:grpSp>
          <p:nvGrpSpPr>
            <p:cNvPr id="45084" name="Group 81"/>
            <p:cNvGrpSpPr>
              <a:grpSpLocks/>
            </p:cNvGrpSpPr>
            <p:nvPr/>
          </p:nvGrpSpPr>
          <p:grpSpPr bwMode="auto">
            <a:xfrm>
              <a:off x="5408612" y="2278062"/>
              <a:ext cx="3100388" cy="1684338"/>
              <a:chOff x="2016" y="1438"/>
              <a:chExt cx="1953" cy="1061"/>
            </a:xfrm>
          </p:grpSpPr>
          <p:sp>
            <p:nvSpPr>
              <p:cNvPr id="45086" name="Oval 82"/>
              <p:cNvSpPr>
                <a:spLocks noChangeArrowheads="1"/>
              </p:cNvSpPr>
              <p:nvPr/>
            </p:nvSpPr>
            <p:spPr bwMode="auto">
              <a:xfrm>
                <a:off x="2204" y="2217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5087" name="Oval 83"/>
              <p:cNvSpPr>
                <a:spLocks noChangeArrowheads="1"/>
              </p:cNvSpPr>
              <p:nvPr/>
            </p:nvSpPr>
            <p:spPr bwMode="auto">
              <a:xfrm>
                <a:off x="3644" y="2217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5088" name="Freeform 84"/>
              <p:cNvSpPr>
                <a:spLocks/>
              </p:cNvSpPr>
              <p:nvPr/>
            </p:nvSpPr>
            <p:spPr bwMode="auto">
              <a:xfrm>
                <a:off x="2252" y="2113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5089" name="Text Box 85"/>
              <p:cNvSpPr txBox="1">
                <a:spLocks noChangeArrowheads="1"/>
              </p:cNvSpPr>
              <p:nvPr/>
            </p:nvSpPr>
            <p:spPr bwMode="auto">
              <a:xfrm>
                <a:off x="2016" y="1967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5090" name="Text Box 86"/>
              <p:cNvSpPr txBox="1">
                <a:spLocks noChangeArrowheads="1"/>
              </p:cNvSpPr>
              <p:nvPr/>
            </p:nvSpPr>
            <p:spPr bwMode="auto">
              <a:xfrm>
                <a:off x="3746" y="2015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5091" name="Text Box 87"/>
              <p:cNvSpPr txBox="1">
                <a:spLocks noChangeArrowheads="1"/>
              </p:cNvSpPr>
              <p:nvPr/>
            </p:nvSpPr>
            <p:spPr bwMode="auto">
              <a:xfrm>
                <a:off x="2135" y="1773"/>
                <a:ext cx="1610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F</a:t>
                </a:r>
                <a:r>
                  <a:rPr lang="en-US" altLang="en-US" sz="3000" i="1" baseline="-25000"/>
                  <a:t>&lt;u,v&gt;</a:t>
                </a:r>
                <a:r>
                  <a:rPr lang="en-US" altLang="en-US" sz="2800">
                    <a:sym typeface="Symbol" pitchFamily="18" charset="2"/>
                  </a:rPr>
                  <a:t></a:t>
                </a:r>
                <a:r>
                  <a:rPr lang="en-US" altLang="en-US" sz="3000"/>
                  <a:t>[-10,75]</a:t>
                </a:r>
              </a:p>
            </p:txBody>
          </p:sp>
          <p:sp>
            <p:nvSpPr>
              <p:cNvPr id="45092" name="Text Box 88"/>
              <p:cNvSpPr txBox="1">
                <a:spLocks noChangeArrowheads="1"/>
              </p:cNvSpPr>
              <p:nvPr/>
            </p:nvSpPr>
            <p:spPr bwMode="auto">
              <a:xfrm>
                <a:off x="2204" y="1438"/>
                <a:ext cx="171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Eqv Flow Graph</a:t>
                </a:r>
              </a:p>
            </p:txBody>
          </p:sp>
          <p:sp>
            <p:nvSpPr>
              <p:cNvPr id="45093" name="Text Box 89"/>
              <p:cNvSpPr txBox="1">
                <a:spLocks noChangeArrowheads="1"/>
              </p:cNvSpPr>
              <p:nvPr/>
            </p:nvSpPr>
            <p:spPr bwMode="auto">
              <a:xfrm>
                <a:off x="2420" y="2150"/>
                <a:ext cx="1078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F</a:t>
                </a:r>
                <a:r>
                  <a:rPr lang="en-US" altLang="en-US" sz="2800" i="1" baseline="-25000"/>
                  <a:t>&lt;u,v&gt;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</a:t>
                </a:r>
                <a:r>
                  <a:rPr lang="en-US" altLang="en-US" sz="2800">
                    <a:sym typeface="Symbol" pitchFamily="18" charset="2"/>
                  </a:rPr>
                  <a:t>= -5</a:t>
                </a:r>
              </a:p>
            </p:txBody>
          </p:sp>
        </p:grpSp>
        <p:sp>
          <p:nvSpPr>
            <p:cNvPr id="45085" name="Rectangle 61"/>
            <p:cNvSpPr>
              <a:spLocks noChangeArrowheads="1"/>
            </p:cNvSpPr>
            <p:nvPr/>
          </p:nvSpPr>
          <p:spPr bwMode="auto">
            <a:xfrm>
              <a:off x="4838841" y="500038"/>
              <a:ext cx="238719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Resulting Flow</a:t>
              </a:r>
              <a:endParaRPr lang="en-CA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5" name="Group 16"/>
          <p:cNvGrpSpPr>
            <a:grpSpLocks/>
          </p:cNvGrpSpPr>
          <p:nvPr/>
        </p:nvGrpSpPr>
        <p:grpSpPr bwMode="auto">
          <a:xfrm>
            <a:off x="800100" y="4648200"/>
            <a:ext cx="3100388" cy="2057400"/>
            <a:chOff x="340" y="1344"/>
            <a:chExt cx="1953" cy="1296"/>
          </a:xfrm>
        </p:grpSpPr>
        <p:sp>
          <p:nvSpPr>
            <p:cNvPr id="45072" name="Oval 17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5073" name="Oval 18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5074" name="Freeform 19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5075" name="Freeform 20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5076" name="Text Box 21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5077" name="Text Box 22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5078" name="Text Box 23"/>
            <p:cNvSpPr txBox="1">
              <a:spLocks noChangeArrowheads="1"/>
            </p:cNvSpPr>
            <p:nvPr/>
          </p:nvSpPr>
          <p:spPr bwMode="auto">
            <a:xfrm>
              <a:off x="950" y="1681"/>
              <a:ext cx="628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-5/75</a:t>
              </a:r>
            </a:p>
          </p:txBody>
        </p:sp>
        <p:sp>
          <p:nvSpPr>
            <p:cNvPr id="45079" name="Text Box 24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45080" name="Text Box 25"/>
            <p:cNvSpPr txBox="1">
              <a:spLocks noChangeArrowheads="1"/>
            </p:cNvSpPr>
            <p:nvPr/>
          </p:nvSpPr>
          <p:spPr bwMode="auto">
            <a:xfrm>
              <a:off x="528" y="1344"/>
              <a:ext cx="1462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   Flow Graph</a:t>
              </a:r>
            </a:p>
          </p:txBody>
        </p:sp>
      </p:grpSp>
      <p:grpSp>
        <p:nvGrpSpPr>
          <p:cNvPr id="6" name="Group 37"/>
          <p:cNvGrpSpPr>
            <a:grpSpLocks/>
          </p:cNvGrpSpPr>
          <p:nvPr/>
        </p:nvGrpSpPr>
        <p:grpSpPr bwMode="auto">
          <a:xfrm>
            <a:off x="4876800" y="4648200"/>
            <a:ext cx="3100388" cy="2062163"/>
            <a:chOff x="340" y="1344"/>
            <a:chExt cx="1953" cy="1299"/>
          </a:xfrm>
        </p:grpSpPr>
        <p:sp>
          <p:nvSpPr>
            <p:cNvPr id="45063" name="Oval 38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5064" name="Oval 39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5065" name="Freeform 40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5066" name="Freeform 41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5067" name="Text Box 42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5068" name="Text Box 43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5069" name="Text Box 44"/>
            <p:cNvSpPr txBox="1">
              <a:spLocks noChangeArrowheads="1"/>
            </p:cNvSpPr>
            <p:nvPr/>
          </p:nvSpPr>
          <p:spPr bwMode="auto">
            <a:xfrm>
              <a:off x="993" y="1681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45070" name="Text Box 45"/>
            <p:cNvSpPr txBox="1">
              <a:spLocks noChangeArrowheads="1"/>
            </p:cNvSpPr>
            <p:nvPr/>
          </p:nvSpPr>
          <p:spPr bwMode="auto">
            <a:xfrm>
              <a:off x="975" y="2294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5/10</a:t>
              </a:r>
            </a:p>
          </p:txBody>
        </p:sp>
        <p:sp>
          <p:nvSpPr>
            <p:cNvPr id="45071" name="Text Box 46"/>
            <p:cNvSpPr txBox="1">
              <a:spLocks noChangeArrowheads="1"/>
            </p:cNvSpPr>
            <p:nvPr/>
          </p:nvSpPr>
          <p:spPr bwMode="auto">
            <a:xfrm>
              <a:off x="528" y="1344"/>
              <a:ext cx="1462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   Flow Graph</a:t>
              </a:r>
            </a:p>
          </p:txBody>
        </p:sp>
      </p:grpSp>
      <p:sp>
        <p:nvSpPr>
          <p:cNvPr id="79" name="Text Box 50"/>
          <p:cNvSpPr txBox="1">
            <a:spLocks noChangeArrowheads="1"/>
          </p:cNvSpPr>
          <p:nvPr/>
        </p:nvSpPr>
        <p:spPr bwMode="auto">
          <a:xfrm>
            <a:off x="3505200" y="6248400"/>
            <a:ext cx="1738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Equivalent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DF0B97E-4D12-3D08-7A99-E9A5DE9FA9DB}"/>
              </a:ext>
            </a:extLst>
          </p:cNvPr>
          <p:cNvGrpSpPr/>
          <p:nvPr/>
        </p:nvGrpSpPr>
        <p:grpSpPr>
          <a:xfrm>
            <a:off x="228600" y="466725"/>
            <a:ext cx="4114800" cy="3495675"/>
            <a:chOff x="228600" y="466725"/>
            <a:chExt cx="4114800" cy="3495675"/>
          </a:xfrm>
        </p:grpSpPr>
        <p:grpSp>
          <p:nvGrpSpPr>
            <p:cNvPr id="3" name="Group 62">
              <a:extLst>
                <a:ext uri="{FF2B5EF4-FFF2-40B4-BE49-F238E27FC236}">
                  <a16:creationId xmlns:a16="http://schemas.microsoft.com/office/drawing/2014/main" id="{4598FAE3-7D74-3107-CB2A-23819C8791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600" y="466725"/>
              <a:ext cx="4038600" cy="3495675"/>
              <a:chOff x="228600" y="467380"/>
              <a:chExt cx="4038600" cy="3495020"/>
            </a:xfrm>
          </p:grpSpPr>
          <p:grpSp>
            <p:nvGrpSpPr>
              <p:cNvPr id="9" name="Group 45">
                <a:extLst>
                  <a:ext uri="{FF2B5EF4-FFF2-40B4-BE49-F238E27FC236}">
                    <a16:creationId xmlns:a16="http://schemas.microsoft.com/office/drawing/2014/main" id="{DA5D69AD-B0D3-F7AE-7E0D-E72DD5FA77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3212" y="950911"/>
                <a:ext cx="3963988" cy="3011489"/>
                <a:chOff x="2743200" y="955675"/>
                <a:chExt cx="3963988" cy="3011489"/>
              </a:xfrm>
            </p:grpSpPr>
            <p:grpSp>
              <p:nvGrpSpPr>
                <p:cNvPr id="11" name="Group 81">
                  <a:extLst>
                    <a:ext uri="{FF2B5EF4-FFF2-40B4-BE49-F238E27FC236}">
                      <a16:creationId xmlns:a16="http://schemas.microsoft.com/office/drawing/2014/main" id="{CCCF1E71-3180-B4D0-F183-174EEECF22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00400" y="2282826"/>
                  <a:ext cx="3100388" cy="1684338"/>
                  <a:chOff x="2016" y="1438"/>
                  <a:chExt cx="1953" cy="1061"/>
                </a:xfrm>
              </p:grpSpPr>
              <p:sp>
                <p:nvSpPr>
                  <p:cNvPr id="16" name="Oval 82">
                    <a:extLst>
                      <a:ext uri="{FF2B5EF4-FFF2-40B4-BE49-F238E27FC236}">
                        <a16:creationId xmlns:a16="http://schemas.microsoft.com/office/drawing/2014/main" id="{D4BAB951-A037-5741-451C-AE2A14EF09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0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7" name="Oval 83">
                    <a:extLst>
                      <a:ext uri="{FF2B5EF4-FFF2-40B4-BE49-F238E27FC236}">
                        <a16:creationId xmlns:a16="http://schemas.microsoft.com/office/drawing/2014/main" id="{4FC8D22B-CA6A-05A5-3019-3B51E9476F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44" y="2217"/>
                    <a:ext cx="96" cy="96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2800">
                      <a:solidFill>
                        <a:schemeClr val="hlink"/>
                      </a:solidFill>
                    </a:endParaRPr>
                  </a:p>
                </p:txBody>
              </p:sp>
              <p:sp>
                <p:nvSpPr>
                  <p:cNvPr id="18" name="Freeform 84">
                    <a:extLst>
                      <a:ext uri="{FF2B5EF4-FFF2-40B4-BE49-F238E27FC236}">
                        <a16:creationId xmlns:a16="http://schemas.microsoft.com/office/drawing/2014/main" id="{B39B338D-E91E-908E-BAD7-29BDC51631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2" y="2113"/>
                    <a:ext cx="1384" cy="152"/>
                  </a:xfrm>
                  <a:custGeom>
                    <a:avLst/>
                    <a:gdLst>
                      <a:gd name="T0" fmla="*/ 0 w 1384"/>
                      <a:gd name="T1" fmla="*/ 152 h 152"/>
                      <a:gd name="T2" fmla="*/ 624 w 1384"/>
                      <a:gd name="T3" fmla="*/ 8 h 152"/>
                      <a:gd name="T4" fmla="*/ 1384 w 1384"/>
                      <a:gd name="T5" fmla="*/ 104 h 152"/>
                      <a:gd name="T6" fmla="*/ 0 60000 65536"/>
                      <a:gd name="T7" fmla="*/ 0 60000 65536"/>
                      <a:gd name="T8" fmla="*/ 0 60000 65536"/>
                      <a:gd name="T9" fmla="*/ 0 w 1384"/>
                      <a:gd name="T10" fmla="*/ 0 h 152"/>
                      <a:gd name="T11" fmla="*/ 1384 w 1384"/>
                      <a:gd name="T12" fmla="*/ 152 h 15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384" h="152">
                        <a:moveTo>
                          <a:pt x="0" y="152"/>
                        </a:moveTo>
                        <a:cubicBezTo>
                          <a:pt x="196" y="84"/>
                          <a:pt x="393" y="16"/>
                          <a:pt x="624" y="8"/>
                        </a:cubicBezTo>
                        <a:cubicBezTo>
                          <a:pt x="855" y="0"/>
                          <a:pt x="1226" y="84"/>
                          <a:pt x="1384" y="10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2"/>
                    </a:solidFill>
                    <a:round/>
                    <a:headEnd/>
                    <a:tailEnd type="triangl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" name="Text Box 85">
                    <a:extLst>
                      <a:ext uri="{FF2B5EF4-FFF2-40B4-BE49-F238E27FC236}">
                        <a16:creationId xmlns:a16="http://schemas.microsoft.com/office/drawing/2014/main" id="{E1BFF891-97FB-CABD-AC58-A31316EFF0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16" y="1967"/>
                    <a:ext cx="23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u</a:t>
                    </a:r>
                  </a:p>
                </p:txBody>
              </p:sp>
              <p:sp>
                <p:nvSpPr>
                  <p:cNvPr id="20" name="Text Box 86">
                    <a:extLst>
                      <a:ext uri="{FF2B5EF4-FFF2-40B4-BE49-F238E27FC236}">
                        <a16:creationId xmlns:a16="http://schemas.microsoft.com/office/drawing/2014/main" id="{1C58A46B-096E-6BF5-AAFA-6BE33BF29DC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46" y="2015"/>
                    <a:ext cx="223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v</a:t>
                    </a:r>
                  </a:p>
                </p:txBody>
              </p:sp>
              <p:sp>
                <p:nvSpPr>
                  <p:cNvPr id="21" name="Text Box 87">
                    <a:extLst>
                      <a:ext uri="{FF2B5EF4-FFF2-40B4-BE49-F238E27FC236}">
                        <a16:creationId xmlns:a16="http://schemas.microsoft.com/office/drawing/2014/main" id="{EA8F089C-1E5E-BE86-689F-805F361276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35" y="1773"/>
                    <a:ext cx="1610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3000" i="1" baseline="-25000"/>
                      <a:t>&lt;u,v&gt;</a:t>
                    </a:r>
                    <a:r>
                      <a:rPr lang="en-US" altLang="en-US" sz="2800">
                        <a:sym typeface="Symbol" pitchFamily="18" charset="2"/>
                      </a:rPr>
                      <a:t></a:t>
                    </a:r>
                    <a:r>
                      <a:rPr lang="en-US" altLang="en-US" sz="3000"/>
                      <a:t>[-10,75]</a:t>
                    </a:r>
                  </a:p>
                </p:txBody>
              </p:sp>
              <p:sp>
                <p:nvSpPr>
                  <p:cNvPr id="22" name="Text Box 88">
                    <a:extLst>
                      <a:ext uri="{FF2B5EF4-FFF2-40B4-BE49-F238E27FC236}">
                        <a16:creationId xmlns:a16="http://schemas.microsoft.com/office/drawing/2014/main" id="{D8630B65-9F73-4C9D-DC3E-8A168217A9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4" y="1438"/>
                    <a:ext cx="1716" cy="3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/>
                      <a:t>Eqv Flow Graph</a:t>
                    </a:r>
                  </a:p>
                </p:txBody>
              </p:sp>
              <p:sp>
                <p:nvSpPr>
                  <p:cNvPr id="23" name="Text Box 89">
                    <a:extLst>
                      <a:ext uri="{FF2B5EF4-FFF2-40B4-BE49-F238E27FC236}">
                        <a16:creationId xmlns:a16="http://schemas.microsoft.com/office/drawing/2014/main" id="{FA70474B-D762-A73C-0254-EED46875C5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2150"/>
                    <a:ext cx="1115" cy="3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38100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3000" i="1"/>
                      <a:t>F</a:t>
                    </a:r>
                    <a:r>
                      <a:rPr lang="en-US" altLang="en-US" sz="2800" i="1" baseline="-25000"/>
                      <a:t>&lt;u,v&gt;</a:t>
                    </a:r>
                    <a:r>
                      <a:rPr lang="en-US" altLang="en-US" sz="2800">
                        <a:solidFill>
                          <a:schemeClr val="hlink"/>
                        </a:solidFill>
                      </a:rPr>
                      <a:t> </a:t>
                    </a:r>
                    <a:r>
                      <a:rPr lang="en-US" altLang="en-US" sz="2800">
                        <a:sym typeface="Symbol" pitchFamily="18" charset="2"/>
                      </a:rPr>
                      <a:t>= 15</a:t>
                    </a:r>
                  </a:p>
                </p:txBody>
              </p:sp>
            </p:grpSp>
            <p:grpSp>
              <p:nvGrpSpPr>
                <p:cNvPr id="12" name="Group 44">
                  <a:extLst>
                    <a:ext uri="{FF2B5EF4-FFF2-40B4-BE49-F238E27FC236}">
                      <a16:creationId xmlns:a16="http://schemas.microsoft.com/office/drawing/2014/main" id="{785F161D-74FF-417F-BEC8-B0496B5000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43200" y="955675"/>
                  <a:ext cx="3963988" cy="1101725"/>
                  <a:chOff x="2743200" y="955675"/>
                  <a:chExt cx="3963988" cy="1101725"/>
                </a:xfrm>
              </p:grpSpPr>
              <p:pic>
                <p:nvPicPr>
                  <p:cNvPr id="13" name="Picture 57" descr="03-33">
                    <a:extLst>
                      <a:ext uri="{FF2B5EF4-FFF2-40B4-BE49-F238E27FC236}">
                        <a16:creationId xmlns:a16="http://schemas.microsoft.com/office/drawing/2014/main" id="{06018CDA-D54C-F056-AAA3-3FE5792F804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43200" y="955675"/>
                    <a:ext cx="3963988" cy="11017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" name="Picture 57" descr="03-33">
                    <a:extLst>
                      <a:ext uri="{FF2B5EF4-FFF2-40B4-BE49-F238E27FC236}">
                        <a16:creationId xmlns:a16="http://schemas.microsoft.com/office/drawing/2014/main" id="{059FD438-7E16-E757-0232-B8285FB5F28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715" r="69931" b="45741"/>
                  <a:stretch>
                    <a:fillRect/>
                  </a:stretch>
                </p:blipFill>
                <p:spPr bwMode="auto">
                  <a:xfrm>
                    <a:off x="3582988" y="1002419"/>
                    <a:ext cx="687897" cy="597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" name="TextBox 38">
                    <a:extLst>
                      <a:ext uri="{FF2B5EF4-FFF2-40B4-BE49-F238E27FC236}">
                        <a16:creationId xmlns:a16="http://schemas.microsoft.com/office/drawing/2014/main" id="{E4D4A2A9-8515-34AD-1386-8595547FC9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87788" y="1752600"/>
                    <a:ext cx="381000" cy="27622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r>
                      <a:rPr lang="en-US" altLang="en-US" sz="1200" dirty="0">
                        <a:solidFill>
                          <a:schemeClr val="bg2"/>
                        </a:solidFill>
                      </a:rPr>
                      <a:t>15</a:t>
                    </a:r>
                  </a:p>
                </p:txBody>
              </p:sp>
            </p:grpSp>
          </p:grpSp>
          <p:sp>
            <p:nvSpPr>
              <p:cNvPr id="10" name="Rectangle 60">
                <a:extLst>
                  <a:ext uri="{FF2B5EF4-FFF2-40B4-BE49-F238E27FC236}">
                    <a16:creationId xmlns:a16="http://schemas.microsoft.com/office/drawing/2014/main" id="{DC46B527-9CDC-757A-5F11-53B6DAB9C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" y="467380"/>
                <a:ext cx="210987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Current Flow</a:t>
                </a:r>
                <a:endParaRPr lang="en-CA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4" name="Text Box 88">
              <a:extLst>
                <a:ext uri="{FF2B5EF4-FFF2-40B4-BE49-F238E27FC236}">
                  <a16:creationId xmlns:a16="http://schemas.microsoft.com/office/drawing/2014/main" id="{E289AEE2-B17A-4957-0E5C-27D40F52E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2480" y="838200"/>
              <a:ext cx="185614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chemeClr val="bg2"/>
                  </a:solidFill>
                </a:rPr>
                <a:t>Rate/Velocity</a:t>
              </a:r>
            </a:p>
          </p:txBody>
        </p:sp>
        <p:sp>
          <p:nvSpPr>
            <p:cNvPr id="7" name="Text Box 88">
              <a:extLst>
                <a:ext uri="{FF2B5EF4-FFF2-40B4-BE49-F238E27FC236}">
                  <a16:creationId xmlns:a16="http://schemas.microsoft.com/office/drawing/2014/main" id="{344196EC-6699-2C18-34D9-A768FBCDB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735" y="914400"/>
              <a:ext cx="93166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Forward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75 L/Sec</a:t>
              </a:r>
            </a:p>
          </p:txBody>
        </p:sp>
        <p:sp>
          <p:nvSpPr>
            <p:cNvPr id="8" name="Text Box 88">
              <a:extLst>
                <a:ext uri="{FF2B5EF4-FFF2-40B4-BE49-F238E27FC236}">
                  <a16:creationId xmlns:a16="http://schemas.microsoft.com/office/drawing/2014/main" id="{82B320C1-1EC9-EC7C-C720-762B7DE107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6" y="914400"/>
              <a:ext cx="10679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bg2"/>
                  </a:solidFill>
                </a:rPr>
                <a:t>Backward </a:t>
              </a:r>
              <a:br>
                <a:rPr lang="en-US" altLang="en-US" sz="1600" dirty="0">
                  <a:solidFill>
                    <a:schemeClr val="bg2"/>
                  </a:solidFill>
                </a:rPr>
              </a:br>
              <a:r>
                <a:rPr lang="en-US" altLang="en-US" sz="1600" dirty="0">
                  <a:solidFill>
                    <a:schemeClr val="bg2"/>
                  </a:solidFill>
                </a:rPr>
                <a:t>10 L/Sec</a:t>
              </a:r>
            </a:p>
          </p:txBody>
        </p:sp>
      </p:grpSp>
      <p:sp>
        <p:nvSpPr>
          <p:cNvPr id="24" name="Text Box 88">
            <a:extLst>
              <a:ext uri="{FF2B5EF4-FFF2-40B4-BE49-F238E27FC236}">
                <a16:creationId xmlns:a16="http://schemas.microsoft.com/office/drawing/2014/main" id="{233AE522-2C56-EB57-BC64-889BEC9C10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8294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25" name="Text Box 88">
            <a:extLst>
              <a:ext uri="{FF2B5EF4-FFF2-40B4-BE49-F238E27FC236}">
                <a16:creationId xmlns:a16="http://schemas.microsoft.com/office/drawing/2014/main" id="{70CACE2F-F1A0-361C-96E4-65BA71628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7549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26" name="Text Box 88">
            <a:extLst>
              <a:ext uri="{FF2B5EF4-FFF2-40B4-BE49-F238E27FC236}">
                <a16:creationId xmlns:a16="http://schemas.microsoft.com/office/drawing/2014/main" id="{D346F322-CB97-FDEA-1EC0-B0DEA562B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56135" name="Rectangle 71"/>
          <p:cNvSpPr>
            <a:spLocks noChangeArrowheads="1"/>
          </p:cNvSpPr>
          <p:nvPr/>
        </p:nvSpPr>
        <p:spPr bwMode="auto">
          <a:xfrm>
            <a:off x="5462588" y="4648200"/>
            <a:ext cx="26590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15+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≤ </a:t>
            </a:r>
            <a:r>
              <a:rPr lang="en-US" altLang="en-US" sz="2800"/>
              <a:t>75</a:t>
            </a:r>
          </a:p>
          <a:p>
            <a:pPr algn="ctr" eaLnBrk="1" hangingPunct="1"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+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≤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algn="ctr" eaLnBrk="1" hangingPunct="1">
              <a:buFontTx/>
              <a:buNone/>
            </a:pPr>
            <a:r>
              <a:rPr lang="el-GR" altLang="en-US" sz="2800"/>
              <a:t>Δ</a:t>
            </a:r>
            <a:r>
              <a:rPr lang="en-US" altLang="en-US" sz="2800">
                <a:sym typeface="Symbol" pitchFamily="18" charset="2"/>
              </a:rPr>
              <a:t>  ≤</a:t>
            </a:r>
            <a:r>
              <a:rPr lang="en-US" altLang="en-US" sz="2800">
                <a:solidFill>
                  <a:schemeClr val="hlink"/>
                </a:solidFill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-</a:t>
            </a:r>
            <a:r>
              <a:rPr lang="en-US" altLang="en-US" sz="2800" i="1"/>
              <a:t>F 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endParaRPr lang="en-US" altLang="en-US" sz="2800"/>
          </a:p>
        </p:txBody>
      </p:sp>
      <p:grpSp>
        <p:nvGrpSpPr>
          <p:cNvPr id="2" name="Group 78"/>
          <p:cNvGrpSpPr>
            <a:grpSpLocks/>
          </p:cNvGrpSpPr>
          <p:nvPr/>
        </p:nvGrpSpPr>
        <p:grpSpPr bwMode="auto">
          <a:xfrm>
            <a:off x="1143000" y="4022725"/>
            <a:ext cx="2514600" cy="549275"/>
            <a:chOff x="720" y="2534"/>
            <a:chExt cx="1584" cy="346"/>
          </a:xfrm>
        </p:grpSpPr>
        <p:grpSp>
          <p:nvGrpSpPr>
            <p:cNvPr id="46117" name="Group 58"/>
            <p:cNvGrpSpPr>
              <a:grpSpLocks/>
            </p:cNvGrpSpPr>
            <p:nvPr/>
          </p:nvGrpSpPr>
          <p:grpSpPr bwMode="auto">
            <a:xfrm>
              <a:off x="720" y="2534"/>
              <a:ext cx="1504" cy="346"/>
              <a:chOff x="2709" y="720"/>
              <a:chExt cx="1504" cy="346"/>
            </a:xfrm>
          </p:grpSpPr>
          <p:sp>
            <p:nvSpPr>
              <p:cNvPr id="46119" name="Text Box 59"/>
              <p:cNvSpPr txBox="1">
                <a:spLocks noChangeArrowheads="1"/>
              </p:cNvSpPr>
              <p:nvPr/>
            </p:nvSpPr>
            <p:spPr bwMode="auto">
              <a:xfrm>
                <a:off x="3055" y="720"/>
                <a:ext cx="115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3000">
                    <a:solidFill>
                      <a:schemeClr val="hlink"/>
                    </a:solidFill>
                    <a:cs typeface="Times New Roman" pitchFamily="18" charset="0"/>
                  </a:rPr>
                  <a:t>Δ</a:t>
                </a:r>
              </a:p>
            </p:txBody>
          </p:sp>
          <p:sp>
            <p:nvSpPr>
              <p:cNvPr id="46120" name="Line 60"/>
              <p:cNvSpPr>
                <a:spLocks noChangeShapeType="1"/>
              </p:cNvSpPr>
              <p:nvPr/>
            </p:nvSpPr>
            <p:spPr bwMode="auto">
              <a:xfrm>
                <a:off x="2709" y="925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46118" name="Line 74"/>
            <p:cNvSpPr>
              <a:spLocks noChangeShapeType="1"/>
            </p:cNvSpPr>
            <p:nvPr/>
          </p:nvSpPr>
          <p:spPr bwMode="auto">
            <a:xfrm>
              <a:off x="2160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856139" name="Line 75"/>
          <p:cNvSpPr>
            <a:spLocks noChangeShapeType="1"/>
          </p:cNvSpPr>
          <p:nvPr/>
        </p:nvSpPr>
        <p:spPr bwMode="auto">
          <a:xfrm>
            <a:off x="6731000" y="50292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6140" name="Line 76"/>
          <p:cNvSpPr>
            <a:spLocks noChangeShapeType="1"/>
          </p:cNvSpPr>
          <p:nvPr/>
        </p:nvSpPr>
        <p:spPr bwMode="auto">
          <a:xfrm>
            <a:off x="6781800" y="54610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6141" name="Line 77"/>
          <p:cNvSpPr>
            <a:spLocks noChangeShapeType="1"/>
          </p:cNvSpPr>
          <p:nvPr/>
        </p:nvSpPr>
        <p:spPr bwMode="auto">
          <a:xfrm>
            <a:off x="5803900" y="58801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4" name="Group 80"/>
          <p:cNvGrpSpPr>
            <a:grpSpLocks/>
          </p:cNvGrpSpPr>
          <p:nvPr/>
        </p:nvGrpSpPr>
        <p:grpSpPr bwMode="auto">
          <a:xfrm>
            <a:off x="800100" y="4648200"/>
            <a:ext cx="3127375" cy="2057400"/>
            <a:chOff x="504" y="2928"/>
            <a:chExt cx="1970" cy="1296"/>
          </a:xfrm>
        </p:grpSpPr>
        <p:grpSp>
          <p:nvGrpSpPr>
            <p:cNvPr id="46106" name="Group 61"/>
            <p:cNvGrpSpPr>
              <a:grpSpLocks/>
            </p:cNvGrpSpPr>
            <p:nvPr/>
          </p:nvGrpSpPr>
          <p:grpSpPr bwMode="auto">
            <a:xfrm>
              <a:off x="504" y="2928"/>
              <a:ext cx="1970" cy="1296"/>
              <a:chOff x="340" y="1344"/>
              <a:chExt cx="1970" cy="1296"/>
            </a:xfrm>
          </p:grpSpPr>
          <p:sp>
            <p:nvSpPr>
              <p:cNvPr id="46108" name="Oval 62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6109" name="Oval 63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6110" name="Freeform 64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6111" name="Freeform 65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6112" name="Text Box 66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6113" name="Text Box 67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6114" name="Text Box 68"/>
              <p:cNvSpPr txBox="1">
                <a:spLocks noChangeArrowheads="1"/>
              </p:cNvSpPr>
              <p:nvPr/>
            </p:nvSpPr>
            <p:spPr bwMode="auto">
              <a:xfrm>
                <a:off x="711" y="1681"/>
                <a:ext cx="1108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15+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46115" name="Text Box 69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46116" name="Text Box 70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46107" name="Line 79"/>
            <p:cNvSpPr>
              <a:spLocks noChangeShapeType="1"/>
            </p:cNvSpPr>
            <p:nvPr/>
          </p:nvSpPr>
          <p:spPr bwMode="auto">
            <a:xfrm>
              <a:off x="1472" y="350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6089" name="Group 81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6098" name="Oval 82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6099" name="Oval 83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6100" name="Freeform 84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6101" name="Text Box 85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6102" name="Text Box 86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6103" name="Text Box 87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6104" name="Text Box 88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6105" name="Text Box 89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grpSp>
        <p:nvGrpSpPr>
          <p:cNvPr id="46090" name="Group 37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6095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96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97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grpSp>
        <p:nvGrpSpPr>
          <p:cNvPr id="8" name="Group 42"/>
          <p:cNvGrpSpPr>
            <a:grpSpLocks/>
          </p:cNvGrpSpPr>
          <p:nvPr/>
        </p:nvGrpSpPr>
        <p:grpSpPr bwMode="auto">
          <a:xfrm>
            <a:off x="4038600" y="1868487"/>
            <a:ext cx="4495800" cy="523220"/>
            <a:chOff x="4038600" y="1868507"/>
            <a:chExt cx="4495800" cy="522566"/>
          </a:xfrm>
        </p:grpSpPr>
        <p:sp>
          <p:nvSpPr>
            <p:cNvPr id="46093" name="Rectangle 48"/>
            <p:cNvSpPr>
              <a:spLocks noChangeArrowheads="1"/>
            </p:cNvSpPr>
            <p:nvPr/>
          </p:nvSpPr>
          <p:spPr bwMode="auto">
            <a:xfrm>
              <a:off x="6770776" y="1868507"/>
              <a:ext cx="176362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dirty="0"/>
                <a:t>75-15 = 60</a:t>
              </a:r>
            </a:p>
          </p:txBody>
        </p:sp>
        <p:sp>
          <p:nvSpPr>
            <p:cNvPr id="46094" name="Left Brace 49"/>
            <p:cNvSpPr>
              <a:spLocks/>
            </p:cNvSpPr>
            <p:nvPr/>
          </p:nvSpPr>
          <p:spPr bwMode="auto">
            <a:xfrm rot="-5400000">
              <a:off x="5154600" y="882000"/>
              <a:ext cx="288000" cy="2520000"/>
            </a:xfrm>
            <a:prstGeom prst="leftBrace">
              <a:avLst>
                <a:gd name="adj1" fmla="val 8345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3" name="Text Box 88">
            <a:extLst>
              <a:ext uri="{FF2B5EF4-FFF2-40B4-BE49-F238E27FC236}">
                <a16:creationId xmlns:a16="http://schemas.microsoft.com/office/drawing/2014/main" id="{1C037FE1-074D-0A5B-737E-44718F3B6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F64033EA-FB6C-2919-954C-B4A5B4CA0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C9C87C9C-77F6-6BA0-54E4-EDB70DA5C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10" name="Rectangle 48">
            <a:extLst>
              <a:ext uri="{FF2B5EF4-FFF2-40B4-BE49-F238E27FC236}">
                <a16:creationId xmlns:a16="http://schemas.microsoft.com/office/drawing/2014/main" id="{99103EE9-0973-8C4A-CA2F-31E7A7E3C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2985" y="0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right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56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56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56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56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56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56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6139" grpId="0" animBg="1"/>
      <p:bldP spid="856140" grpId="0" animBg="1"/>
      <p:bldP spid="856141" grpId="0" animBg="1"/>
      <p:bldP spid="1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072" y="2928"/>
            <a:chExt cx="1970" cy="1296"/>
          </a:xfrm>
        </p:grpSpPr>
        <p:grpSp>
          <p:nvGrpSpPr>
            <p:cNvPr id="47135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47137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8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9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0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1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7142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7143" name="Text Box 46"/>
              <p:cNvSpPr txBox="1">
                <a:spLocks noChangeArrowheads="1"/>
              </p:cNvSpPr>
              <p:nvPr/>
            </p:nvSpPr>
            <p:spPr bwMode="auto">
              <a:xfrm>
                <a:off x="736" y="1681"/>
                <a:ext cx="1056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15- 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47144" name="Text Box 47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47145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47136" name="Line 49"/>
            <p:cNvSpPr>
              <a:spLocks noChangeShapeType="1"/>
            </p:cNvSpPr>
            <p:nvPr/>
          </p:nvSpPr>
          <p:spPr bwMode="auto">
            <a:xfrm>
              <a:off x="4032" y="351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5229225" y="4022725"/>
            <a:ext cx="2505075" cy="549275"/>
            <a:chOff x="3294" y="2534"/>
            <a:chExt cx="1578" cy="346"/>
          </a:xfrm>
        </p:grpSpPr>
        <p:grpSp>
          <p:nvGrpSpPr>
            <p:cNvPr id="47131" name="Group 36"/>
            <p:cNvGrpSpPr>
              <a:grpSpLocks/>
            </p:cNvGrpSpPr>
            <p:nvPr/>
          </p:nvGrpSpPr>
          <p:grpSpPr bwMode="auto">
            <a:xfrm>
              <a:off x="3294" y="2534"/>
              <a:ext cx="1494" cy="346"/>
              <a:chOff x="3558" y="987"/>
              <a:chExt cx="1494" cy="346"/>
            </a:xfrm>
          </p:grpSpPr>
          <p:sp>
            <p:nvSpPr>
              <p:cNvPr id="47133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14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2800">
                    <a:solidFill>
                      <a:schemeClr val="hlink"/>
                    </a:solidFill>
                  </a:rPr>
                  <a:t>Δ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4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47132" name="Line 50"/>
            <p:cNvSpPr>
              <a:spLocks noChangeShapeType="1"/>
            </p:cNvSpPr>
            <p:nvPr/>
          </p:nvSpPr>
          <p:spPr bwMode="auto">
            <a:xfrm>
              <a:off x="4728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7113" name="Group 53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7123" name="Oval 54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4" name="Oval 55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5" name="Freeform 56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7126" name="Text Box 57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7127" name="Text Box 58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7128" name="Text Box 59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7129" name="Text Box 60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7130" name="Text Box 61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sp>
        <p:nvSpPr>
          <p:cNvPr id="38" name="Text Box 32"/>
          <p:cNvSpPr txBox="1">
            <a:spLocks noChangeArrowheads="1"/>
          </p:cNvSpPr>
          <p:nvPr/>
        </p:nvSpPr>
        <p:spPr bwMode="auto">
          <a:xfrm>
            <a:off x="-523875" y="3823278"/>
            <a:ext cx="51816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Allowed Flow </a:t>
            </a:r>
            <a:br>
              <a:rPr lang="en-US" altLang="en-US" sz="2800"/>
            </a:br>
            <a:r>
              <a:rPr lang="el-GR" altLang="en-US" sz="2800"/>
              <a:t>≠</a:t>
            </a:r>
            <a:r>
              <a:rPr lang="en-US" altLang="en-US" sz="2800"/>
              <a:t> </a:t>
            </a:r>
            <a:br>
              <a:rPr lang="en-US" altLang="en-US" sz="2800"/>
            </a:br>
            <a:r>
              <a:rPr lang="en-US" altLang="en-US" sz="2800"/>
              <a:t>Allowed </a:t>
            </a:r>
            <a:r>
              <a:rPr lang="en-US" altLang="en-US" sz="2800">
                <a:solidFill>
                  <a:schemeClr val="hlink"/>
                </a:solidFill>
              </a:rPr>
              <a:t>Change</a:t>
            </a:r>
            <a:r>
              <a:rPr lang="en-US" altLang="en-US" sz="2800"/>
              <a:t> in Flow</a:t>
            </a:r>
          </a:p>
        </p:txBody>
      </p:sp>
      <p:grpSp>
        <p:nvGrpSpPr>
          <p:cNvPr id="47115" name="Group 38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7120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1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22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sp>
        <p:nvSpPr>
          <p:cNvPr id="43" name="Rectangle 48"/>
          <p:cNvSpPr>
            <a:spLocks noChangeArrowheads="1"/>
          </p:cNvSpPr>
          <p:nvPr/>
        </p:nvSpPr>
        <p:spPr bwMode="auto">
          <a:xfrm>
            <a:off x="107730" y="53876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left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deacceleration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685800" y="1905000"/>
            <a:ext cx="3352800" cy="523875"/>
            <a:chOff x="685800" y="1905000"/>
            <a:chExt cx="3352800" cy="523875"/>
          </a:xfrm>
        </p:grpSpPr>
        <p:sp>
          <p:nvSpPr>
            <p:cNvPr id="47118" name="Rectangle 48"/>
            <p:cNvSpPr>
              <a:spLocks noChangeArrowheads="1"/>
            </p:cNvSpPr>
            <p:nvPr/>
          </p:nvSpPr>
          <p:spPr bwMode="auto">
            <a:xfrm>
              <a:off x="685800" y="1905000"/>
              <a:ext cx="166528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15+10=25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19" name="Left Brace 49"/>
            <p:cNvSpPr>
              <a:spLocks/>
            </p:cNvSpPr>
            <p:nvPr/>
          </p:nvSpPr>
          <p:spPr bwMode="auto">
            <a:xfrm rot="-5400000">
              <a:off x="3352800" y="1676400"/>
              <a:ext cx="381000" cy="990600"/>
            </a:xfrm>
            <a:prstGeom prst="leftBrace">
              <a:avLst>
                <a:gd name="adj1" fmla="val 8330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3" name="Text Box 88">
            <a:extLst>
              <a:ext uri="{FF2B5EF4-FFF2-40B4-BE49-F238E27FC236}">
                <a16:creationId xmlns:a16="http://schemas.microsoft.com/office/drawing/2014/main" id="{3E693928-5FCD-F634-3D17-4E0BC526B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FAF04F3D-1EF6-5434-E917-E119C22FD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A16643F1-034C-8AF9-0DA0-C642BE882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build="allAtOnce"/>
      <p:bldP spid="43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57103" name="Rectangle 15"/>
          <p:cNvSpPr>
            <a:spLocks noChangeArrowheads="1"/>
          </p:cNvSpPr>
          <p:nvPr/>
        </p:nvSpPr>
        <p:spPr bwMode="auto">
          <a:xfrm>
            <a:off x="623888" y="4648200"/>
            <a:ext cx="293687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15-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  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≥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/>
              <a:t>-10</a:t>
            </a:r>
          </a:p>
          <a:p>
            <a:pPr algn="ctr" eaLnBrk="1" hangingPunct="1"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-</a:t>
            </a:r>
            <a:r>
              <a:rPr lang="el-GR" altLang="en-US" sz="2800"/>
              <a:t>Δ</a:t>
            </a:r>
            <a:r>
              <a:rPr lang="en-US" altLang="en-US" sz="2800">
                <a:solidFill>
                  <a:schemeClr val="hlink"/>
                </a:solidFill>
              </a:rPr>
              <a:t>   </a:t>
            </a:r>
            <a:r>
              <a:rPr lang="en-US" altLang="en-US" sz="2800">
                <a:sym typeface="Symbol" pitchFamily="18" charset="2"/>
              </a:rPr>
              <a:t>≥</a:t>
            </a:r>
            <a:r>
              <a:rPr lang="en-US" altLang="en-US" sz="2800">
                <a:cs typeface="Times New Roman" pitchFamily="18" charset="0"/>
                <a:sym typeface="Symbol" pitchFamily="18" charset="2"/>
              </a:rPr>
              <a:t> -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  <a:p>
            <a:pPr algn="ctr" eaLnBrk="1" hangingPunct="1">
              <a:buFontTx/>
              <a:buNone/>
            </a:pPr>
            <a:r>
              <a:rPr lang="el-GR" altLang="en-US" sz="2800"/>
              <a:t>Δ</a:t>
            </a:r>
            <a:r>
              <a:rPr lang="en-US" altLang="en-US" sz="2800">
                <a:sym typeface="Symbol" pitchFamily="18" charset="2"/>
              </a:rPr>
              <a:t>   ≤</a:t>
            </a:r>
            <a:r>
              <a:rPr lang="en-US" altLang="en-US" sz="2800">
                <a:solidFill>
                  <a:schemeClr val="hlink"/>
                </a:solidFill>
                <a:sym typeface="Symbol" pitchFamily="18" charset="2"/>
              </a:rPr>
              <a:t> </a:t>
            </a:r>
            <a:r>
              <a:rPr lang="en-US" altLang="en-US" sz="2800" i="1"/>
              <a:t>F 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 i="1"/>
              <a:t>+ 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857109" name="Line 21"/>
          <p:cNvSpPr>
            <a:spLocks noChangeShapeType="1"/>
          </p:cNvSpPr>
          <p:nvPr/>
        </p:nvSpPr>
        <p:spPr bwMode="auto">
          <a:xfrm>
            <a:off x="1917700" y="50292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7110" name="Line 22"/>
          <p:cNvSpPr>
            <a:spLocks noChangeShapeType="1"/>
          </p:cNvSpPr>
          <p:nvPr/>
        </p:nvSpPr>
        <p:spPr bwMode="auto">
          <a:xfrm>
            <a:off x="1981200" y="54610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7111" name="Line 23"/>
          <p:cNvSpPr>
            <a:spLocks noChangeShapeType="1"/>
          </p:cNvSpPr>
          <p:nvPr/>
        </p:nvSpPr>
        <p:spPr bwMode="auto">
          <a:xfrm>
            <a:off x="952500" y="5880100"/>
            <a:ext cx="228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072" y="2928"/>
            <a:chExt cx="1970" cy="1296"/>
          </a:xfrm>
        </p:grpSpPr>
        <p:grpSp>
          <p:nvGrpSpPr>
            <p:cNvPr id="47135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47137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8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9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0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1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7142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7143" name="Text Box 46"/>
              <p:cNvSpPr txBox="1">
                <a:spLocks noChangeArrowheads="1"/>
              </p:cNvSpPr>
              <p:nvPr/>
            </p:nvSpPr>
            <p:spPr bwMode="auto">
              <a:xfrm>
                <a:off x="736" y="1681"/>
                <a:ext cx="1056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15- 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47144" name="Text Box 47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47145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47136" name="Line 49"/>
            <p:cNvSpPr>
              <a:spLocks noChangeShapeType="1"/>
            </p:cNvSpPr>
            <p:nvPr/>
          </p:nvSpPr>
          <p:spPr bwMode="auto">
            <a:xfrm>
              <a:off x="4032" y="351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5229225" y="4022725"/>
            <a:ext cx="2505075" cy="549275"/>
            <a:chOff x="3294" y="2534"/>
            <a:chExt cx="1578" cy="346"/>
          </a:xfrm>
        </p:grpSpPr>
        <p:grpSp>
          <p:nvGrpSpPr>
            <p:cNvPr id="47131" name="Group 36"/>
            <p:cNvGrpSpPr>
              <a:grpSpLocks/>
            </p:cNvGrpSpPr>
            <p:nvPr/>
          </p:nvGrpSpPr>
          <p:grpSpPr bwMode="auto">
            <a:xfrm>
              <a:off x="3294" y="2534"/>
              <a:ext cx="1494" cy="346"/>
              <a:chOff x="3558" y="987"/>
              <a:chExt cx="1494" cy="346"/>
            </a:xfrm>
          </p:grpSpPr>
          <p:sp>
            <p:nvSpPr>
              <p:cNvPr id="47133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14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2800">
                    <a:solidFill>
                      <a:schemeClr val="hlink"/>
                    </a:solidFill>
                  </a:rPr>
                  <a:t>Δ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4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47132" name="Line 50"/>
            <p:cNvSpPr>
              <a:spLocks noChangeShapeType="1"/>
            </p:cNvSpPr>
            <p:nvPr/>
          </p:nvSpPr>
          <p:spPr bwMode="auto">
            <a:xfrm>
              <a:off x="4728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7113" name="Group 53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7123" name="Oval 54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4" name="Oval 55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5" name="Freeform 56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7126" name="Text Box 57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7127" name="Text Box 58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7128" name="Text Box 59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7129" name="Text Box 60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7130" name="Text Box 61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grpSp>
        <p:nvGrpSpPr>
          <p:cNvPr id="47115" name="Group 38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7120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1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22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685800" y="1905000"/>
            <a:ext cx="3352800" cy="523875"/>
            <a:chOff x="685800" y="1905000"/>
            <a:chExt cx="3352800" cy="523875"/>
          </a:xfrm>
        </p:grpSpPr>
        <p:sp>
          <p:nvSpPr>
            <p:cNvPr id="47118" name="Rectangle 48"/>
            <p:cNvSpPr>
              <a:spLocks noChangeArrowheads="1"/>
            </p:cNvSpPr>
            <p:nvPr/>
          </p:nvSpPr>
          <p:spPr bwMode="auto">
            <a:xfrm>
              <a:off x="685800" y="1905000"/>
              <a:ext cx="166528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15+10=25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19" name="Left Brace 49"/>
            <p:cNvSpPr>
              <a:spLocks/>
            </p:cNvSpPr>
            <p:nvPr/>
          </p:nvSpPr>
          <p:spPr bwMode="auto">
            <a:xfrm rot="-5400000">
              <a:off x="3352800" y="1676400"/>
              <a:ext cx="381000" cy="990600"/>
            </a:xfrm>
            <a:prstGeom prst="leftBrace">
              <a:avLst>
                <a:gd name="adj1" fmla="val 8330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3" name="Text Box 88">
            <a:extLst>
              <a:ext uri="{FF2B5EF4-FFF2-40B4-BE49-F238E27FC236}">
                <a16:creationId xmlns:a16="http://schemas.microsoft.com/office/drawing/2014/main" id="{2AB459A2-366C-406E-40B0-667673BF8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721AD874-4126-63D6-24AD-ED1C64FC4D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35719663-4051-351E-0A4F-A274CD340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7" name="Rectangle 48">
            <a:extLst>
              <a:ext uri="{FF2B5EF4-FFF2-40B4-BE49-F238E27FC236}">
                <a16:creationId xmlns:a16="http://schemas.microsoft.com/office/drawing/2014/main" id="{DBFDE486-FF43-7BF0-0B29-D321F3442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30" y="53876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left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deacceleration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6619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7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57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57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57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7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57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7109" grpId="0" animBg="1"/>
      <p:bldP spid="857110" grpId="0" animBg="1"/>
      <p:bldP spid="857111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4876800" y="4648200"/>
            <a:ext cx="3127375" cy="2057400"/>
            <a:chOff x="3072" y="2928"/>
            <a:chExt cx="1970" cy="1296"/>
          </a:xfrm>
        </p:grpSpPr>
        <p:grpSp>
          <p:nvGrpSpPr>
            <p:cNvPr id="47135" name="Group 39"/>
            <p:cNvGrpSpPr>
              <a:grpSpLocks/>
            </p:cNvGrpSpPr>
            <p:nvPr/>
          </p:nvGrpSpPr>
          <p:grpSpPr bwMode="auto">
            <a:xfrm>
              <a:off x="3072" y="2928"/>
              <a:ext cx="1970" cy="1296"/>
              <a:chOff x="340" y="1344"/>
              <a:chExt cx="1970" cy="1296"/>
            </a:xfrm>
          </p:grpSpPr>
          <p:sp>
            <p:nvSpPr>
              <p:cNvPr id="47137" name="Oval 40"/>
              <p:cNvSpPr>
                <a:spLocks noChangeArrowheads="1"/>
              </p:cNvSpPr>
              <p:nvPr/>
            </p:nvSpPr>
            <p:spPr bwMode="auto">
              <a:xfrm>
                <a:off x="52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8" name="Oval 41"/>
              <p:cNvSpPr>
                <a:spLocks noChangeArrowheads="1"/>
              </p:cNvSpPr>
              <p:nvPr/>
            </p:nvSpPr>
            <p:spPr bwMode="auto">
              <a:xfrm>
                <a:off x="1968" y="2123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9" name="Freeform 42"/>
              <p:cNvSpPr>
                <a:spLocks/>
              </p:cNvSpPr>
              <p:nvPr/>
            </p:nvSpPr>
            <p:spPr bwMode="auto">
              <a:xfrm>
                <a:off x="576" y="2019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0" name="Freeform 43"/>
              <p:cNvSpPr>
                <a:spLocks/>
              </p:cNvSpPr>
              <p:nvPr/>
            </p:nvSpPr>
            <p:spPr bwMode="auto">
              <a:xfrm flipH="1" flipV="1">
                <a:off x="624" y="2171"/>
                <a:ext cx="1384" cy="152"/>
              </a:xfrm>
              <a:custGeom>
                <a:avLst/>
                <a:gdLst>
                  <a:gd name="T0" fmla="*/ 0 w 1384"/>
                  <a:gd name="T1" fmla="*/ 152 h 152"/>
                  <a:gd name="T2" fmla="*/ 624 w 1384"/>
                  <a:gd name="T3" fmla="*/ 8 h 152"/>
                  <a:gd name="T4" fmla="*/ 1384 w 1384"/>
                  <a:gd name="T5" fmla="*/ 104 h 152"/>
                  <a:gd name="T6" fmla="*/ 0 60000 65536"/>
                  <a:gd name="T7" fmla="*/ 0 60000 65536"/>
                  <a:gd name="T8" fmla="*/ 0 60000 65536"/>
                  <a:gd name="T9" fmla="*/ 0 w 1384"/>
                  <a:gd name="T10" fmla="*/ 0 h 152"/>
                  <a:gd name="T11" fmla="*/ 1384 w 1384"/>
                  <a:gd name="T12" fmla="*/ 152 h 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84" h="152">
                    <a:moveTo>
                      <a:pt x="0" y="152"/>
                    </a:moveTo>
                    <a:cubicBezTo>
                      <a:pt x="196" y="84"/>
                      <a:pt x="393" y="16"/>
                      <a:pt x="624" y="8"/>
                    </a:cubicBezTo>
                    <a:cubicBezTo>
                      <a:pt x="855" y="0"/>
                      <a:pt x="1226" y="84"/>
                      <a:pt x="1384" y="104"/>
                    </a:cubicBez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41" name="Text Box 44"/>
              <p:cNvSpPr txBox="1">
                <a:spLocks noChangeArrowheads="1"/>
              </p:cNvSpPr>
              <p:nvPr/>
            </p:nvSpPr>
            <p:spPr bwMode="auto">
              <a:xfrm>
                <a:off x="340" y="1873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47142" name="Text Box 45"/>
              <p:cNvSpPr txBox="1">
                <a:spLocks noChangeArrowheads="1"/>
              </p:cNvSpPr>
              <p:nvPr/>
            </p:nvSpPr>
            <p:spPr bwMode="auto">
              <a:xfrm>
                <a:off x="2070" y="1921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47143" name="Text Box 46"/>
              <p:cNvSpPr txBox="1">
                <a:spLocks noChangeArrowheads="1"/>
              </p:cNvSpPr>
              <p:nvPr/>
            </p:nvSpPr>
            <p:spPr bwMode="auto">
              <a:xfrm>
                <a:off x="736" y="1681"/>
                <a:ext cx="1056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15- </a:t>
                </a:r>
                <a:r>
                  <a:rPr lang="el-GR" altLang="en-US" sz="2800"/>
                  <a:t>Δ</a:t>
                </a:r>
                <a:r>
                  <a:rPr lang="en-US" altLang="en-US" sz="2800">
                    <a:solidFill>
                      <a:schemeClr val="hlink"/>
                    </a:solidFill>
                  </a:rPr>
                  <a:t>  </a:t>
                </a:r>
                <a:r>
                  <a:rPr lang="en-US" altLang="en-US" sz="3000"/>
                  <a:t>/75</a:t>
                </a:r>
              </a:p>
            </p:txBody>
          </p:sp>
          <p:sp>
            <p:nvSpPr>
              <p:cNvPr id="47144" name="Text Box 47"/>
              <p:cNvSpPr txBox="1">
                <a:spLocks noChangeArrowheads="1"/>
              </p:cNvSpPr>
              <p:nvPr/>
            </p:nvSpPr>
            <p:spPr bwMode="auto">
              <a:xfrm>
                <a:off x="977" y="2294"/>
                <a:ext cx="54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0/10</a:t>
                </a:r>
              </a:p>
            </p:txBody>
          </p:sp>
          <p:sp>
            <p:nvSpPr>
              <p:cNvPr id="47145" name="Text Box 48"/>
              <p:cNvSpPr txBox="1">
                <a:spLocks noChangeArrowheads="1"/>
              </p:cNvSpPr>
              <p:nvPr/>
            </p:nvSpPr>
            <p:spPr bwMode="auto">
              <a:xfrm>
                <a:off x="528" y="1344"/>
                <a:ext cx="1782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New Flow Graph</a:t>
                </a:r>
              </a:p>
            </p:txBody>
          </p:sp>
        </p:grpSp>
        <p:sp>
          <p:nvSpPr>
            <p:cNvPr id="47136" name="Line 49"/>
            <p:cNvSpPr>
              <a:spLocks noChangeShapeType="1"/>
            </p:cNvSpPr>
            <p:nvPr/>
          </p:nvSpPr>
          <p:spPr bwMode="auto">
            <a:xfrm>
              <a:off x="4032" y="351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5229225" y="4022725"/>
            <a:ext cx="2505075" cy="549275"/>
            <a:chOff x="3294" y="2534"/>
            <a:chExt cx="1578" cy="346"/>
          </a:xfrm>
        </p:grpSpPr>
        <p:grpSp>
          <p:nvGrpSpPr>
            <p:cNvPr id="47131" name="Group 36"/>
            <p:cNvGrpSpPr>
              <a:grpSpLocks/>
            </p:cNvGrpSpPr>
            <p:nvPr/>
          </p:nvGrpSpPr>
          <p:grpSpPr bwMode="auto">
            <a:xfrm>
              <a:off x="3294" y="2534"/>
              <a:ext cx="1494" cy="346"/>
              <a:chOff x="3558" y="987"/>
              <a:chExt cx="1494" cy="346"/>
            </a:xfrm>
          </p:grpSpPr>
          <p:sp>
            <p:nvSpPr>
              <p:cNvPr id="47133" name="Text Box 37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114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 </a:t>
                </a:r>
                <a:r>
                  <a:rPr lang="el-GR" altLang="en-US" sz="2800">
                    <a:solidFill>
                      <a:schemeClr val="hlink"/>
                    </a:solidFill>
                  </a:rPr>
                  <a:t>Δ</a:t>
                </a: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47134" name="Line 38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47132" name="Line 50"/>
            <p:cNvSpPr>
              <a:spLocks noChangeShapeType="1"/>
            </p:cNvSpPr>
            <p:nvPr/>
          </p:nvSpPr>
          <p:spPr bwMode="auto">
            <a:xfrm>
              <a:off x="4728" y="2784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7113" name="Group 53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7123" name="Oval 54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4" name="Oval 55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25" name="Freeform 56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7126" name="Text Box 57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7127" name="Text Box 58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7128" name="Text Box 59"/>
            <p:cNvSpPr txBox="1">
              <a:spLocks noChangeArrowheads="1"/>
            </p:cNvSpPr>
            <p:nvPr/>
          </p:nvSpPr>
          <p:spPr bwMode="auto">
            <a:xfrm>
              <a:off x="2135" y="1773"/>
              <a:ext cx="161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7129" name="Text Box 60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7130" name="Text Box 61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grpSp>
        <p:nvGrpSpPr>
          <p:cNvPr id="47115" name="Group 38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7120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1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22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685800" y="1905000"/>
            <a:ext cx="3352800" cy="523875"/>
            <a:chOff x="685800" y="1905000"/>
            <a:chExt cx="3352800" cy="523875"/>
          </a:xfrm>
        </p:grpSpPr>
        <p:sp>
          <p:nvSpPr>
            <p:cNvPr id="47118" name="Rectangle 48"/>
            <p:cNvSpPr>
              <a:spLocks noChangeArrowheads="1"/>
            </p:cNvSpPr>
            <p:nvPr/>
          </p:nvSpPr>
          <p:spPr bwMode="auto">
            <a:xfrm>
              <a:off x="685800" y="1905000"/>
              <a:ext cx="166528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15+10=25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7119" name="Left Brace 49"/>
            <p:cNvSpPr>
              <a:spLocks/>
            </p:cNvSpPr>
            <p:nvPr/>
          </p:nvSpPr>
          <p:spPr bwMode="auto">
            <a:xfrm rot="-5400000">
              <a:off x="3352800" y="1676400"/>
              <a:ext cx="381000" cy="990600"/>
            </a:xfrm>
            <a:prstGeom prst="leftBrace">
              <a:avLst>
                <a:gd name="adj1" fmla="val 8330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42" name="Group 29">
            <a:extLst>
              <a:ext uri="{FF2B5EF4-FFF2-40B4-BE49-F238E27FC236}">
                <a16:creationId xmlns:a16="http://schemas.microsoft.com/office/drawing/2014/main" id="{806AEF0D-9D9E-4F89-8B7A-D7BC831E3E91}"/>
              </a:ext>
            </a:extLst>
          </p:cNvPr>
          <p:cNvGrpSpPr>
            <a:grpSpLocks/>
          </p:cNvGrpSpPr>
          <p:nvPr/>
        </p:nvGrpSpPr>
        <p:grpSpPr bwMode="auto">
          <a:xfrm>
            <a:off x="-103991" y="2135377"/>
            <a:ext cx="917591" cy="929993"/>
            <a:chOff x="2065" y="1551"/>
            <a:chExt cx="1628" cy="1988"/>
          </a:xfrm>
        </p:grpSpPr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2ACE9162-096C-478E-BEFB-279FAA8D6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22681495-C87E-4B01-8FB6-F7B3628FD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F4818550-67F2-4694-B65A-21B65059E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D02211A1-B4B0-4D92-8449-1E7A0CDE4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7E796010-37C2-4F14-B7CB-F25FCC253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06C747B2-794D-4367-A102-8D4D63BC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5D62F11A-9DF7-4809-A4D2-5DE79C98C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ADCE72DD-0C97-4F0C-9CE6-27D3C93C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E8944232-B40C-41FF-A1FC-F009412EA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E66F9BD9-35F7-4231-BA9C-0C3FFB611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2461D635-6D3F-442C-BF50-97A0052A1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A1EBD8A6-2F81-4780-A71D-0AABC5DE3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0D0F9C34-3739-4AFE-BA53-094DBF09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50923650-62A1-477A-9741-33F7F269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E25CC652-1D70-49D2-A812-5FF28EC2C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5">
              <a:extLst>
                <a:ext uri="{FF2B5EF4-FFF2-40B4-BE49-F238E27FC236}">
                  <a16:creationId xmlns:a16="http://schemas.microsoft.com/office/drawing/2014/main" id="{039FA530-04AD-4B47-9C96-7884202D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46">
              <a:extLst>
                <a:ext uri="{FF2B5EF4-FFF2-40B4-BE49-F238E27FC236}">
                  <a16:creationId xmlns:a16="http://schemas.microsoft.com/office/drawing/2014/main" id="{88157D20-1124-4A54-8CC1-699B30721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1" name="AutoShape 35">
            <a:extLst>
              <a:ext uri="{FF2B5EF4-FFF2-40B4-BE49-F238E27FC236}">
                <a16:creationId xmlns:a16="http://schemas.microsoft.com/office/drawing/2014/main" id="{54551039-9A38-49D3-AB8F-5DF839FF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88" y="2572817"/>
            <a:ext cx="5531873" cy="2753765"/>
          </a:xfrm>
          <a:prstGeom prst="wedgeRoundRectCallout">
            <a:avLst>
              <a:gd name="adj1" fmla="val -42636"/>
              <a:gd name="adj2" fmla="val -52683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If you have a flow of 15 to the right.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Then decreasing the flow to right by Δ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and increasing the flow to left by Δ are the same 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and result in a flow of 15-Δ.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If this is negative, then this is the same </a:t>
            </a:r>
            <a:br>
              <a:rPr lang="en-US" sz="2000" dirty="0"/>
            </a:br>
            <a:r>
              <a:rPr lang="en-US" sz="2000" dirty="0"/>
              <a:t>as a flow of -(15-Δ) to the left.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You can’t have more than a flow of 10 to the left.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sz="2000" dirty="0"/>
              <a:t>Hence -(15-Δ) </a:t>
            </a:r>
            <a:r>
              <a:rPr lang="el-GR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sz="2000" dirty="0"/>
              <a:t> 10 or 15-Δ   ≥ -10.</a:t>
            </a: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3" name="Text Box 88">
            <a:extLst>
              <a:ext uri="{FF2B5EF4-FFF2-40B4-BE49-F238E27FC236}">
                <a16:creationId xmlns:a16="http://schemas.microsoft.com/office/drawing/2014/main" id="{6602F0CB-A8FB-E0E0-C05E-198FD5207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5" name="Text Box 88">
            <a:extLst>
              <a:ext uri="{FF2B5EF4-FFF2-40B4-BE49-F238E27FC236}">
                <a16:creationId xmlns:a16="http://schemas.microsoft.com/office/drawing/2014/main" id="{0D025BB5-9EA2-72E2-9CE9-3C2729A5A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AD6BE09E-E6CE-5CA3-4BB1-BAF700159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7" name="Rectangle 48">
            <a:extLst>
              <a:ext uri="{FF2B5EF4-FFF2-40B4-BE49-F238E27FC236}">
                <a16:creationId xmlns:a16="http://schemas.microsoft.com/office/drawing/2014/main" id="{C3E56DAB-F856-25EB-509C-64486ED1E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30" y="53876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left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deacceleration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190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36"/>
          <p:cNvGrpSpPr>
            <a:grpSpLocks/>
          </p:cNvGrpSpPr>
          <p:nvPr/>
        </p:nvGrpSpPr>
        <p:grpSpPr bwMode="auto">
          <a:xfrm>
            <a:off x="3505200" y="5881688"/>
            <a:ext cx="2936875" cy="519112"/>
            <a:chOff x="393" y="2928"/>
            <a:chExt cx="1850" cy="327"/>
          </a:xfrm>
        </p:grpSpPr>
        <p:sp>
          <p:nvSpPr>
            <p:cNvPr id="48164" name="Rectangle 6"/>
            <p:cNvSpPr>
              <a:spLocks noChangeArrowheads="1"/>
            </p:cNvSpPr>
            <p:nvPr/>
          </p:nvSpPr>
          <p:spPr bwMode="auto">
            <a:xfrm>
              <a:off x="393" y="2928"/>
              <a:ext cx="185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l-GR" altLang="en-US" sz="2800"/>
                <a:t>Δ</a:t>
              </a:r>
              <a:r>
                <a:rPr lang="en-US" altLang="en-US" sz="2800">
                  <a:sym typeface="Symbol" pitchFamily="18" charset="2"/>
                </a:rPr>
                <a:t>   ≤</a:t>
              </a:r>
              <a:r>
                <a:rPr lang="en-US" altLang="en-US" sz="2800">
                  <a:solidFill>
                    <a:schemeClr val="hlink"/>
                  </a:solidFill>
                  <a:sym typeface="Symbol" pitchFamily="18" charset="2"/>
                </a:rPr>
                <a:t> </a:t>
              </a:r>
              <a:r>
                <a:rPr lang="en-US" altLang="en-US" sz="2800" i="1"/>
                <a:t>F 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 </a:t>
              </a:r>
              <a:r>
                <a:rPr lang="en-US" altLang="en-US" sz="2800" i="1"/>
                <a:t>+ c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&gt;</a:t>
              </a:r>
            </a:p>
          </p:txBody>
        </p:sp>
        <p:sp>
          <p:nvSpPr>
            <p:cNvPr id="48165" name="Line 9"/>
            <p:cNvSpPr>
              <a:spLocks noChangeShapeType="1"/>
            </p:cNvSpPr>
            <p:nvPr/>
          </p:nvSpPr>
          <p:spPr bwMode="auto">
            <a:xfrm>
              <a:off x="592" y="3152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8132" name="Group 27"/>
          <p:cNvGrpSpPr>
            <a:grpSpLocks/>
          </p:cNvGrpSpPr>
          <p:nvPr/>
        </p:nvGrpSpPr>
        <p:grpSpPr bwMode="auto">
          <a:xfrm>
            <a:off x="3200400" y="2282825"/>
            <a:ext cx="3100388" cy="1684338"/>
            <a:chOff x="2016" y="1438"/>
            <a:chExt cx="1953" cy="1061"/>
          </a:xfrm>
        </p:grpSpPr>
        <p:sp>
          <p:nvSpPr>
            <p:cNvPr id="48156" name="Oval 28"/>
            <p:cNvSpPr>
              <a:spLocks noChangeArrowheads="1"/>
            </p:cNvSpPr>
            <p:nvPr/>
          </p:nvSpPr>
          <p:spPr bwMode="auto">
            <a:xfrm>
              <a:off x="220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57" name="Oval 29"/>
            <p:cNvSpPr>
              <a:spLocks noChangeArrowheads="1"/>
            </p:cNvSpPr>
            <p:nvPr/>
          </p:nvSpPr>
          <p:spPr bwMode="auto">
            <a:xfrm>
              <a:off x="3644" y="2217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58" name="Freeform 30"/>
            <p:cNvSpPr>
              <a:spLocks/>
            </p:cNvSpPr>
            <p:nvPr/>
          </p:nvSpPr>
          <p:spPr bwMode="auto">
            <a:xfrm>
              <a:off x="2252" y="2113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8159" name="Text Box 31"/>
            <p:cNvSpPr txBox="1">
              <a:spLocks noChangeArrowheads="1"/>
            </p:cNvSpPr>
            <p:nvPr/>
          </p:nvSpPr>
          <p:spPr bwMode="auto">
            <a:xfrm>
              <a:off x="2016" y="1967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8160" name="Text Box 32"/>
            <p:cNvSpPr txBox="1">
              <a:spLocks noChangeArrowheads="1"/>
            </p:cNvSpPr>
            <p:nvPr/>
          </p:nvSpPr>
          <p:spPr bwMode="auto">
            <a:xfrm>
              <a:off x="3746" y="2015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8161" name="Text Box 33"/>
            <p:cNvSpPr txBox="1">
              <a:spLocks noChangeArrowheads="1"/>
            </p:cNvSpPr>
            <p:nvPr/>
          </p:nvSpPr>
          <p:spPr bwMode="auto">
            <a:xfrm>
              <a:off x="2128" y="1773"/>
              <a:ext cx="162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i="1" baseline="-25000"/>
                <a:t>&lt;u,v&gt;</a:t>
              </a:r>
              <a:r>
                <a:rPr lang="en-US" altLang="en-US" sz="2800">
                  <a:sym typeface="Symbol" pitchFamily="18" charset="2"/>
                </a:rPr>
                <a:t></a:t>
              </a:r>
              <a:r>
                <a:rPr lang="en-US" altLang="en-US" sz="3000"/>
                <a:t>[-10,75]</a:t>
              </a:r>
            </a:p>
          </p:txBody>
        </p:sp>
        <p:sp>
          <p:nvSpPr>
            <p:cNvPr id="48162" name="Text Box 34"/>
            <p:cNvSpPr txBox="1">
              <a:spLocks noChangeArrowheads="1"/>
            </p:cNvSpPr>
            <p:nvPr/>
          </p:nvSpPr>
          <p:spPr bwMode="auto">
            <a:xfrm>
              <a:off x="2204" y="1438"/>
              <a:ext cx="17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Eqv Flow Graph</a:t>
              </a:r>
            </a:p>
          </p:txBody>
        </p:sp>
        <p:sp>
          <p:nvSpPr>
            <p:cNvPr id="48163" name="Text Box 35"/>
            <p:cNvSpPr txBox="1">
              <a:spLocks noChangeArrowheads="1"/>
            </p:cNvSpPr>
            <p:nvPr/>
          </p:nvSpPr>
          <p:spPr bwMode="auto">
            <a:xfrm>
              <a:off x="2401" y="2150"/>
              <a:ext cx="111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2800" i="1" baseline="-25000"/>
                <a:t>&lt;u,v&gt;</a:t>
              </a:r>
              <a:r>
                <a:rPr lang="en-US" altLang="en-US" sz="2800">
                  <a:solidFill>
                    <a:schemeClr val="hlink"/>
                  </a:solidFill>
                </a:rPr>
                <a:t> </a:t>
              </a:r>
              <a:r>
                <a:rPr lang="en-US" altLang="en-US" sz="2800">
                  <a:sym typeface="Symbol" pitchFamily="18" charset="2"/>
                </a:rPr>
                <a:t>= 15</a:t>
              </a:r>
            </a:p>
          </p:txBody>
        </p:sp>
      </p:grpSp>
      <p:grpSp>
        <p:nvGrpSpPr>
          <p:cNvPr id="4" name="Group 42"/>
          <p:cNvGrpSpPr>
            <a:grpSpLocks/>
          </p:cNvGrpSpPr>
          <p:nvPr/>
        </p:nvGrpSpPr>
        <p:grpSpPr bwMode="auto">
          <a:xfrm>
            <a:off x="3721100" y="5003800"/>
            <a:ext cx="2578100" cy="519113"/>
            <a:chOff x="3466" y="2928"/>
            <a:chExt cx="1624" cy="327"/>
          </a:xfrm>
        </p:grpSpPr>
        <p:sp>
          <p:nvSpPr>
            <p:cNvPr id="48154" name="Rectangle 38"/>
            <p:cNvSpPr>
              <a:spLocks noChangeArrowheads="1"/>
            </p:cNvSpPr>
            <p:nvPr/>
          </p:nvSpPr>
          <p:spPr bwMode="auto">
            <a:xfrm>
              <a:off x="3466" y="2928"/>
              <a:ext cx="162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l-GR" altLang="en-US" sz="2800"/>
                <a:t>Δ</a:t>
              </a:r>
              <a:r>
                <a:rPr lang="en-US" altLang="en-US" sz="2800">
                  <a:sym typeface="Symbol" pitchFamily="18" charset="2"/>
                </a:rPr>
                <a:t>  ≤</a:t>
              </a:r>
              <a:r>
                <a:rPr lang="en-US" altLang="en-US" sz="2800">
                  <a:solidFill>
                    <a:schemeClr val="hlink"/>
                  </a:solidFill>
                  <a:sym typeface="Symbol" pitchFamily="18" charset="2"/>
                </a:rPr>
                <a:t> </a:t>
              </a:r>
              <a:r>
                <a:rPr lang="en-US" altLang="en-US" sz="2800" i="1"/>
                <a:t>c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</a:t>
              </a:r>
              <a:r>
                <a:rPr lang="en-US" altLang="en-US" sz="2800"/>
                <a:t>-</a:t>
              </a:r>
              <a:r>
                <a:rPr lang="en-US" altLang="en-US" sz="2800" i="1"/>
                <a:t>F </a:t>
              </a:r>
              <a:r>
                <a:rPr lang="en-US" altLang="en-US" sz="2800" baseline="-25000"/>
                <a:t>&lt;</a:t>
              </a:r>
              <a:r>
                <a:rPr lang="en-US" altLang="en-US" sz="2800" i="1" baseline="-25000"/>
                <a:t>u</a:t>
              </a:r>
              <a:r>
                <a:rPr lang="en-US" altLang="en-US" sz="2800" baseline="-25000"/>
                <a:t>,</a:t>
              </a:r>
              <a:r>
                <a:rPr lang="en-US" altLang="en-US" sz="2800" i="1" baseline="-25000"/>
                <a:t>v</a:t>
              </a:r>
              <a:r>
                <a:rPr lang="en-US" altLang="en-US" sz="2800" baseline="-25000"/>
                <a:t>&gt;</a:t>
              </a:r>
              <a:endParaRPr lang="en-US" altLang="en-US" sz="2800"/>
            </a:p>
          </p:txBody>
        </p:sp>
        <p:sp>
          <p:nvSpPr>
            <p:cNvPr id="48155" name="Line 41"/>
            <p:cNvSpPr>
              <a:spLocks noChangeShapeType="1"/>
            </p:cNvSpPr>
            <p:nvPr/>
          </p:nvSpPr>
          <p:spPr bwMode="auto">
            <a:xfrm>
              <a:off x="3656" y="3168"/>
              <a:ext cx="1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43"/>
          <p:cNvGrpSpPr>
            <a:grpSpLocks/>
          </p:cNvGrpSpPr>
          <p:nvPr/>
        </p:nvGrpSpPr>
        <p:grpSpPr bwMode="auto">
          <a:xfrm>
            <a:off x="3048000" y="4602163"/>
            <a:ext cx="3414713" cy="1417637"/>
            <a:chOff x="3033" y="2870"/>
            <a:chExt cx="2151" cy="893"/>
          </a:xfrm>
        </p:grpSpPr>
        <p:sp>
          <p:nvSpPr>
            <p:cNvPr id="48147" name="Oval 44"/>
            <p:cNvSpPr>
              <a:spLocks noChangeArrowheads="1"/>
            </p:cNvSpPr>
            <p:nvPr/>
          </p:nvSpPr>
          <p:spPr bwMode="auto">
            <a:xfrm>
              <a:off x="336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48" name="Oval 45"/>
            <p:cNvSpPr>
              <a:spLocks noChangeArrowheads="1"/>
            </p:cNvSpPr>
            <p:nvPr/>
          </p:nvSpPr>
          <p:spPr bwMode="auto">
            <a:xfrm>
              <a:off x="4805" y="3563"/>
              <a:ext cx="96" cy="96"/>
            </a:xfrm>
            <a:prstGeom prst="ellipse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49" name="Freeform 46"/>
            <p:cNvSpPr>
              <a:spLocks/>
            </p:cNvSpPr>
            <p:nvPr/>
          </p:nvSpPr>
          <p:spPr bwMode="auto">
            <a:xfrm>
              <a:off x="3413" y="345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8150" name="Freeform 47"/>
            <p:cNvSpPr>
              <a:spLocks/>
            </p:cNvSpPr>
            <p:nvPr/>
          </p:nvSpPr>
          <p:spPr bwMode="auto">
            <a:xfrm flipH="1" flipV="1">
              <a:off x="3461" y="361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8151" name="Text Box 48"/>
            <p:cNvSpPr txBox="1">
              <a:spLocks noChangeArrowheads="1"/>
            </p:cNvSpPr>
            <p:nvPr/>
          </p:nvSpPr>
          <p:spPr bwMode="auto">
            <a:xfrm>
              <a:off x="3177" y="331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8152" name="Text Box 49"/>
            <p:cNvSpPr txBox="1">
              <a:spLocks noChangeArrowheads="1"/>
            </p:cNvSpPr>
            <p:nvPr/>
          </p:nvSpPr>
          <p:spPr bwMode="auto">
            <a:xfrm>
              <a:off x="4907" y="336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8153" name="Text Box 50"/>
            <p:cNvSpPr txBox="1">
              <a:spLocks noChangeArrowheads="1"/>
            </p:cNvSpPr>
            <p:nvPr/>
          </p:nvSpPr>
          <p:spPr bwMode="auto">
            <a:xfrm>
              <a:off x="3033" y="2870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</p:grpSp>
      <p:grpSp>
        <p:nvGrpSpPr>
          <p:cNvPr id="48135" name="Group 28"/>
          <p:cNvGrpSpPr>
            <a:grpSpLocks/>
          </p:cNvGrpSpPr>
          <p:nvPr/>
        </p:nvGrpSpPr>
        <p:grpSpPr bwMode="auto">
          <a:xfrm>
            <a:off x="2743200" y="955675"/>
            <a:ext cx="3963988" cy="1101725"/>
            <a:chOff x="2743200" y="955675"/>
            <a:chExt cx="3963988" cy="1101725"/>
          </a:xfrm>
        </p:grpSpPr>
        <p:pic>
          <p:nvPicPr>
            <p:cNvPr id="48144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3200" y="955675"/>
              <a:ext cx="3963988" cy="1101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45" name="Picture 57" descr="03-3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15" r="69931" b="45741"/>
            <a:stretch>
              <a:fillRect/>
            </a:stretch>
          </p:blipFill>
          <p:spPr bwMode="auto">
            <a:xfrm>
              <a:off x="3582988" y="1002419"/>
              <a:ext cx="687897" cy="597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146" name="TextBox 38"/>
            <p:cNvSpPr txBox="1">
              <a:spLocks noChangeArrowheads="1"/>
            </p:cNvSpPr>
            <p:nvPr/>
          </p:nvSpPr>
          <p:spPr bwMode="auto">
            <a:xfrm>
              <a:off x="3887788" y="1752600"/>
              <a:ext cx="381000" cy="2762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>
                  <a:solidFill>
                    <a:schemeClr val="bg2"/>
                  </a:solidFill>
                </a:rPr>
                <a:t>15</a:t>
              </a:r>
            </a:p>
          </p:txBody>
        </p:sp>
      </p:grpSp>
      <p:grpSp>
        <p:nvGrpSpPr>
          <p:cNvPr id="7" name="Group 32"/>
          <p:cNvGrpSpPr>
            <a:grpSpLocks/>
          </p:cNvGrpSpPr>
          <p:nvPr/>
        </p:nvGrpSpPr>
        <p:grpSpPr bwMode="auto">
          <a:xfrm>
            <a:off x="4038600" y="1868488"/>
            <a:ext cx="4495800" cy="523875"/>
            <a:chOff x="4038600" y="1868507"/>
            <a:chExt cx="4495800" cy="523220"/>
          </a:xfrm>
        </p:grpSpPr>
        <p:sp>
          <p:nvSpPr>
            <p:cNvPr id="48142" name="Rectangle 48"/>
            <p:cNvSpPr>
              <a:spLocks noChangeArrowheads="1"/>
            </p:cNvSpPr>
            <p:nvPr/>
          </p:nvSpPr>
          <p:spPr bwMode="auto">
            <a:xfrm>
              <a:off x="6770776" y="1868507"/>
              <a:ext cx="176362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75-15 = 60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43" name="Left Brace 49"/>
            <p:cNvSpPr>
              <a:spLocks/>
            </p:cNvSpPr>
            <p:nvPr/>
          </p:nvSpPr>
          <p:spPr bwMode="auto">
            <a:xfrm rot="-5400000">
              <a:off x="5154600" y="882000"/>
              <a:ext cx="288000" cy="2520000"/>
            </a:xfrm>
            <a:prstGeom prst="leftBrace">
              <a:avLst>
                <a:gd name="adj1" fmla="val 8345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grpSp>
        <p:nvGrpSpPr>
          <p:cNvPr id="8" name="Group 37"/>
          <p:cNvGrpSpPr>
            <a:grpSpLocks/>
          </p:cNvGrpSpPr>
          <p:nvPr/>
        </p:nvGrpSpPr>
        <p:grpSpPr bwMode="auto">
          <a:xfrm>
            <a:off x="685800" y="1905000"/>
            <a:ext cx="3352800" cy="523875"/>
            <a:chOff x="685800" y="1905000"/>
            <a:chExt cx="3352800" cy="523875"/>
          </a:xfrm>
        </p:grpSpPr>
        <p:sp>
          <p:nvSpPr>
            <p:cNvPr id="48140" name="Rectangle 48"/>
            <p:cNvSpPr>
              <a:spLocks noChangeArrowheads="1"/>
            </p:cNvSpPr>
            <p:nvPr/>
          </p:nvSpPr>
          <p:spPr bwMode="auto">
            <a:xfrm>
              <a:off x="685800" y="1905000"/>
              <a:ext cx="166528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15+10=25</a:t>
              </a: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48141" name="Left Brace 49"/>
            <p:cNvSpPr>
              <a:spLocks/>
            </p:cNvSpPr>
            <p:nvPr/>
          </p:nvSpPr>
          <p:spPr bwMode="auto">
            <a:xfrm rot="-5400000">
              <a:off x="3352800" y="1676400"/>
              <a:ext cx="381000" cy="990600"/>
            </a:xfrm>
            <a:prstGeom prst="leftBrace">
              <a:avLst>
                <a:gd name="adj1" fmla="val 8330"/>
                <a:gd name="adj2" fmla="val 50000"/>
              </a:avLst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3" name="Text Box 88">
            <a:extLst>
              <a:ext uri="{FF2B5EF4-FFF2-40B4-BE49-F238E27FC236}">
                <a16:creationId xmlns:a16="http://schemas.microsoft.com/office/drawing/2014/main" id="{A1B2A5DF-09EA-7ADD-7B9A-FC18C1FA3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0" y="838200"/>
            <a:ext cx="18561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</a:rPr>
              <a:t>Rate/Velocity</a:t>
            </a:r>
          </a:p>
        </p:txBody>
      </p:sp>
      <p:sp>
        <p:nvSpPr>
          <p:cNvPr id="6" name="Text Box 88">
            <a:extLst>
              <a:ext uri="{FF2B5EF4-FFF2-40B4-BE49-F238E27FC236}">
                <a16:creationId xmlns:a16="http://schemas.microsoft.com/office/drawing/2014/main" id="{745923EE-286A-1A21-F6DC-F84B33C00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0505" y="914400"/>
            <a:ext cx="93166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Forward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75 L/Sec</a:t>
            </a:r>
          </a:p>
        </p:txBody>
      </p:sp>
      <p:sp>
        <p:nvSpPr>
          <p:cNvPr id="9" name="Text Box 88">
            <a:extLst>
              <a:ext uri="{FF2B5EF4-FFF2-40B4-BE49-F238E27FC236}">
                <a16:creationId xmlns:a16="http://schemas.microsoft.com/office/drawing/2014/main" id="{573970A7-4473-9712-B518-E705A258E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5956" y="914400"/>
            <a:ext cx="10679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 dirty="0">
                <a:solidFill>
                  <a:schemeClr val="bg2"/>
                </a:solidFill>
              </a:rPr>
              <a:t>Backward </a:t>
            </a:r>
            <a:br>
              <a:rPr lang="en-US" altLang="en-US" sz="1600" dirty="0">
                <a:solidFill>
                  <a:schemeClr val="bg2"/>
                </a:solidFill>
              </a:rPr>
            </a:br>
            <a:r>
              <a:rPr lang="en-US" altLang="en-US" sz="1600" dirty="0">
                <a:solidFill>
                  <a:schemeClr val="bg2"/>
                </a:solidFill>
              </a:rPr>
              <a:t>10 L/Sec</a:t>
            </a:r>
          </a:p>
        </p:txBody>
      </p:sp>
      <p:sp>
        <p:nvSpPr>
          <p:cNvPr id="10" name="Rectangle 48">
            <a:extLst>
              <a:ext uri="{FF2B5EF4-FFF2-40B4-BE49-F238E27FC236}">
                <a16:creationId xmlns:a16="http://schemas.microsoft.com/office/drawing/2014/main" id="{63CFE5DB-43D8-F4BC-7C36-0C7880ED4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30" y="53876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left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deacceleration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  <p:sp>
        <p:nvSpPr>
          <p:cNvPr id="11" name="Rectangle 48">
            <a:extLst>
              <a:ext uri="{FF2B5EF4-FFF2-40B4-BE49-F238E27FC236}">
                <a16:creationId xmlns:a16="http://schemas.microsoft.com/office/drawing/2014/main" id="{F6F461CC-8EBB-E070-8545-BAA0DCD60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2985" y="0"/>
            <a:ext cx="255927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dirty="0"/>
              <a:t>Allowed velocity </a:t>
            </a:r>
            <a:r>
              <a:rPr lang="en-US" altLang="en-US" sz="2400" dirty="0">
                <a:solidFill>
                  <a:srgbClr val="FF0000"/>
                </a:solidFill>
              </a:rPr>
              <a:t>change</a:t>
            </a:r>
            <a:br>
              <a:rPr lang="en-US" altLang="en-US" sz="2400" dirty="0"/>
            </a:br>
            <a:r>
              <a:rPr lang="en-US" altLang="en-US" sz="2400" dirty="0"/>
              <a:t>to the right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ie max </a:t>
            </a:r>
          </a:p>
          <a:p>
            <a:pPr algn="ctr" eaLnBrk="1" hangingPunct="1">
              <a:buFontTx/>
              <a:buNone/>
            </a:pPr>
            <a:r>
              <a:rPr lang="en-US" altLang="en-US" sz="2400" dirty="0"/>
              <a:t>acceleration</a:t>
            </a:r>
          </a:p>
          <a:p>
            <a:pPr algn="ctr" eaLnBrk="1" hangingPunct="1">
              <a:buFontTx/>
              <a:buNone/>
            </a:pPr>
            <a:endParaRPr lang="en-US" altLang="en-US" sz="2400" dirty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6147" name="Picture 14" descr="http://www.esru.strath.ac.uk/EandE/Web_sites/03-04/marine/images/Tidal_Stream_atlas_2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762000"/>
            <a:ext cx="785653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2"/>
          <p:cNvSpPr txBox="1">
            <a:spLocks noChangeArrowheads="1"/>
          </p:cNvSpPr>
          <p:nvPr/>
        </p:nvSpPr>
        <p:spPr bwMode="auto">
          <a:xfrm>
            <a:off x="533400" y="4648200"/>
            <a:ext cx="82296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For some edges/pipes, </a:t>
            </a:r>
            <a:br>
              <a:rPr lang="en-US" altLang="en-US" sz="3000"/>
            </a:br>
            <a:r>
              <a:rPr lang="en-US" altLang="en-US" sz="3000"/>
              <a:t>it is not clear which direction the flow should go </a:t>
            </a:r>
            <a:br>
              <a:rPr lang="en-US" altLang="en-US" sz="3000"/>
            </a:br>
            <a:r>
              <a:rPr lang="en-US" altLang="en-US" sz="3000"/>
              <a:t>in order to maximize the flow from </a:t>
            </a:r>
            <a:r>
              <a:rPr lang="en-US" altLang="en-US" sz="3000" i="1"/>
              <a:t>s </a:t>
            </a:r>
            <a:r>
              <a:rPr lang="en-US" altLang="en-US" sz="3000"/>
              <a:t>to </a:t>
            </a:r>
            <a:r>
              <a:rPr lang="en-US" altLang="en-US" sz="3000" i="1"/>
              <a:t>t</a:t>
            </a:r>
            <a:r>
              <a:rPr lang="en-US" altLang="en-US" sz="3000"/>
              <a:t>.</a:t>
            </a:r>
          </a:p>
        </p:txBody>
      </p:sp>
      <p:sp>
        <p:nvSpPr>
          <p:cNvPr id="15" name="Text Box 2"/>
          <p:cNvSpPr txBox="1">
            <a:spLocks noChangeArrowheads="1"/>
          </p:cNvSpPr>
          <p:nvPr/>
        </p:nvSpPr>
        <p:spPr bwMode="auto">
          <a:xfrm>
            <a:off x="685800" y="6151563"/>
            <a:ext cx="82296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Hence we allow flow in both directions.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49155" name="Group 3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49173" name="Freeform 4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5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75" name="Group 6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49176" name="Freeform 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Freeform 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Freeform 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Freeform 1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0" name="Freeform 1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1" name="Freeform 1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9156" name="Group 13"/>
          <p:cNvGrpSpPr>
            <a:grpSpLocks/>
          </p:cNvGrpSpPr>
          <p:nvPr/>
        </p:nvGrpSpPr>
        <p:grpSpPr bwMode="auto">
          <a:xfrm>
            <a:off x="381000" y="1828800"/>
            <a:ext cx="8305800" cy="2362200"/>
            <a:chOff x="240" y="432"/>
            <a:chExt cx="5232" cy="1488"/>
          </a:xfrm>
        </p:grpSpPr>
        <p:pic>
          <p:nvPicPr>
            <p:cNvPr id="49168" name="Picture 14" descr="capture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480"/>
              <a:ext cx="5208" cy="1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 useBgFill="1">
          <p:nvSpPr>
            <p:cNvPr id="49169" name="Rectangle 15"/>
            <p:cNvSpPr>
              <a:spLocks noChangeArrowheads="1"/>
            </p:cNvSpPr>
            <p:nvPr/>
          </p:nvSpPr>
          <p:spPr bwMode="auto">
            <a:xfrm>
              <a:off x="240" y="1152"/>
              <a:ext cx="1728" cy="768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9170" name="Rectangle 16"/>
            <p:cNvSpPr>
              <a:spLocks noChangeArrowheads="1"/>
            </p:cNvSpPr>
            <p:nvPr/>
          </p:nvSpPr>
          <p:spPr bwMode="auto">
            <a:xfrm>
              <a:off x="1920" y="1152"/>
              <a:ext cx="1728" cy="768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9171" name="Rectangle 17"/>
            <p:cNvSpPr>
              <a:spLocks noChangeArrowheads="1"/>
            </p:cNvSpPr>
            <p:nvPr/>
          </p:nvSpPr>
          <p:spPr bwMode="auto">
            <a:xfrm>
              <a:off x="3648" y="1152"/>
              <a:ext cx="1824" cy="768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 useBgFill="1">
          <p:nvSpPr>
            <p:cNvPr id="49172" name="Rectangle 18"/>
            <p:cNvSpPr>
              <a:spLocks noChangeArrowheads="1"/>
            </p:cNvSpPr>
            <p:nvPr/>
          </p:nvSpPr>
          <p:spPr bwMode="auto">
            <a:xfrm>
              <a:off x="240" y="432"/>
              <a:ext cx="1728" cy="768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836627" name="Text Box 19"/>
          <p:cNvSpPr txBox="1">
            <a:spLocks noChangeArrowheads="1"/>
          </p:cNvSpPr>
          <p:nvPr/>
        </p:nvSpPr>
        <p:spPr bwMode="auto">
          <a:xfrm>
            <a:off x="1400175" y="3200400"/>
            <a:ext cx="8658225" cy="155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</a:t>
            </a:r>
          </a:p>
        </p:txBody>
      </p:sp>
      <p:pic>
        <p:nvPicPr>
          <p:cNvPr id="49158" name="Picture 20" descr="capture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" y="685800"/>
            <a:ext cx="84963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49159" name="Rectangle 21"/>
          <p:cNvSpPr>
            <a:spLocks noChangeArrowheads="1"/>
          </p:cNvSpPr>
          <p:nvPr/>
        </p:nvSpPr>
        <p:spPr bwMode="auto">
          <a:xfrm>
            <a:off x="8534400" y="533400"/>
            <a:ext cx="228600" cy="2667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49160" name="Text Box 22"/>
          <p:cNvSpPr txBox="1">
            <a:spLocks noChangeArrowheads="1"/>
          </p:cNvSpPr>
          <p:nvPr/>
        </p:nvSpPr>
        <p:spPr bwMode="auto">
          <a:xfrm>
            <a:off x="3068638" y="1533525"/>
            <a:ext cx="665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000">
                <a:solidFill>
                  <a:schemeClr val="hlink"/>
                </a:solidFill>
              </a:rPr>
              <a:t>Old</a:t>
            </a:r>
          </a:p>
          <a:p>
            <a:pPr algn="ctr" eaLnBrk="1" hangingPunct="1">
              <a:buFontTx/>
              <a:buNone/>
            </a:pPr>
            <a:r>
              <a:rPr lang="en-US" altLang="en-US" sz="2000">
                <a:solidFill>
                  <a:schemeClr val="hlink"/>
                </a:solidFill>
              </a:rPr>
              <a:t>New</a:t>
            </a:r>
          </a:p>
        </p:txBody>
      </p:sp>
      <p:sp useBgFill="1">
        <p:nvSpPr>
          <p:cNvPr id="836631" name="Rectangle 23"/>
          <p:cNvSpPr>
            <a:spLocks noChangeArrowheads="1"/>
          </p:cNvSpPr>
          <p:nvPr/>
        </p:nvSpPr>
        <p:spPr bwMode="auto">
          <a:xfrm>
            <a:off x="28956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6632" name="Rectangle 24"/>
          <p:cNvSpPr>
            <a:spLocks noChangeArrowheads="1"/>
          </p:cNvSpPr>
          <p:nvPr/>
        </p:nvSpPr>
        <p:spPr bwMode="auto">
          <a:xfrm>
            <a:off x="5638800" y="685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6633" name="Rectangle 25"/>
          <p:cNvSpPr>
            <a:spLocks noChangeArrowheads="1"/>
          </p:cNvSpPr>
          <p:nvPr/>
        </p:nvSpPr>
        <p:spPr bwMode="auto">
          <a:xfrm>
            <a:off x="2286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6634" name="Rectangle 26"/>
          <p:cNvSpPr>
            <a:spLocks noChangeArrowheads="1"/>
          </p:cNvSpPr>
          <p:nvPr/>
        </p:nvSpPr>
        <p:spPr bwMode="auto">
          <a:xfrm>
            <a:off x="3048000" y="19050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6635" name="Rectangle 27"/>
          <p:cNvSpPr>
            <a:spLocks noChangeArrowheads="1"/>
          </p:cNvSpPr>
          <p:nvPr/>
        </p:nvSpPr>
        <p:spPr bwMode="auto">
          <a:xfrm>
            <a:off x="5715000" y="19050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49166" name="Text Box 28"/>
          <p:cNvSpPr txBox="1">
            <a:spLocks noChangeArrowheads="1"/>
          </p:cNvSpPr>
          <p:nvPr/>
        </p:nvSpPr>
        <p:spPr bwMode="auto">
          <a:xfrm>
            <a:off x="3413125" y="-390525"/>
            <a:ext cx="1841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6637" name="Text Box 29"/>
          <p:cNvSpPr txBox="1">
            <a:spLocks noChangeArrowheads="1"/>
          </p:cNvSpPr>
          <p:nvPr/>
        </p:nvSpPr>
        <p:spPr bwMode="auto">
          <a:xfrm>
            <a:off x="3227388" y="1066800"/>
            <a:ext cx="40116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Where we got stuck before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6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6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66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66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66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66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6627" grpId="0" uiExpand="1" build="p" bldLvl="2"/>
      <p:bldP spid="836632" grpId="0" animBg="1"/>
      <p:bldP spid="836633" grpId="0" uiExpand="1" animBg="1"/>
      <p:bldP spid="836634" grpId="0" animBg="1"/>
      <p:bldP spid="836635" grpId="0" animBg="1"/>
      <p:bldP spid="836637" grpId="0" uiExpand="1"/>
      <p:bldP spid="836637" grpId="1" uiExpand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00175" y="3259138"/>
            <a:ext cx="8658225" cy="3522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Let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 be the max amount flow</a:t>
            </a:r>
            <a:br>
              <a:rPr lang="en-US" altLang="en-US" sz="3000"/>
            </a:br>
            <a:r>
              <a:rPr lang="en-US" altLang="en-US" sz="3000"/>
              <a:t>can increase along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.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Increase flow along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by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.</a:t>
            </a:r>
          </a:p>
          <a:p>
            <a:pPr lvl="1" eaLnBrk="1" hangingPunct="1">
              <a:spcBef>
                <a:spcPct val="10000"/>
              </a:spcBef>
              <a:buFontTx/>
              <a:buNone/>
            </a:pPr>
            <a:r>
              <a:rPr lang="en-US" altLang="en-US" sz="3000"/>
              <a:t>   i.e </a:t>
            </a:r>
            <a:r>
              <a:rPr lang="en-US" altLang="en-US" sz="3000">
                <a:solidFill>
                  <a:schemeClr val="accent2"/>
                </a:solidFill>
              </a:rPr>
              <a:t>newF = oldF + w </a:t>
            </a:r>
            <a:r>
              <a:rPr lang="en-US" altLang="en-US" sz="3000">
                <a:solidFill>
                  <a:schemeClr val="accent2"/>
                </a:solidFill>
                <a:latin typeface="Arial" charset="0"/>
                <a:cs typeface="Arial" charset="0"/>
              </a:rPr>
              <a:t>×</a:t>
            </a:r>
            <a:r>
              <a:rPr lang="en-US" altLang="en-US" sz="3000">
                <a:solidFill>
                  <a:schemeClr val="accent2"/>
                </a:solidFill>
              </a:rPr>
              <a:t> P</a:t>
            </a:r>
          </a:p>
        </p:txBody>
      </p:sp>
      <p:sp useBgFill="1">
        <p:nvSpPr>
          <p:cNvPr id="837637" name="Rectangle 5"/>
          <p:cNvSpPr>
            <a:spLocks noChangeArrowheads="1"/>
          </p:cNvSpPr>
          <p:nvPr/>
        </p:nvSpPr>
        <p:spPr bwMode="auto">
          <a:xfrm>
            <a:off x="30480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7638" name="Rectangle 6"/>
          <p:cNvSpPr>
            <a:spLocks noChangeArrowheads="1"/>
          </p:cNvSpPr>
          <p:nvPr/>
        </p:nvSpPr>
        <p:spPr bwMode="auto">
          <a:xfrm>
            <a:off x="381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7641" name="Oval 9"/>
          <p:cNvSpPr>
            <a:spLocks noChangeArrowheads="1"/>
          </p:cNvSpPr>
          <p:nvPr/>
        </p:nvSpPr>
        <p:spPr bwMode="auto">
          <a:xfrm>
            <a:off x="6553200" y="914400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7642" name="Rectangle 10"/>
          <p:cNvSpPr>
            <a:spLocks noChangeArrowheads="1"/>
          </p:cNvSpPr>
          <p:nvPr/>
        </p:nvSpPr>
        <p:spPr bwMode="auto">
          <a:xfrm>
            <a:off x="5791200" y="685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" name="Group 21"/>
          <p:cNvGrpSpPr>
            <a:grpSpLocks/>
          </p:cNvGrpSpPr>
          <p:nvPr/>
        </p:nvGrpSpPr>
        <p:grpSpPr bwMode="auto">
          <a:xfrm>
            <a:off x="457200" y="609600"/>
            <a:ext cx="2317750" cy="1295400"/>
            <a:chOff x="316" y="2112"/>
            <a:chExt cx="1460" cy="816"/>
          </a:xfrm>
        </p:grpSpPr>
        <p:sp>
          <p:nvSpPr>
            <p:cNvPr id="50191" name="Text Box 22"/>
            <p:cNvSpPr txBox="1">
              <a:spLocks noChangeArrowheads="1"/>
            </p:cNvSpPr>
            <p:nvPr/>
          </p:nvSpPr>
          <p:spPr bwMode="auto">
            <a:xfrm>
              <a:off x="316" y="2112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50192" name="Text Box 23"/>
            <p:cNvSpPr txBox="1">
              <a:spLocks noChangeArrowheads="1"/>
            </p:cNvSpPr>
            <p:nvPr/>
          </p:nvSpPr>
          <p:spPr bwMode="auto">
            <a:xfrm>
              <a:off x="700" y="2601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50193" name="Text Box 24"/>
            <p:cNvSpPr txBox="1">
              <a:spLocks noChangeArrowheads="1"/>
            </p:cNvSpPr>
            <p:nvPr/>
          </p:nvSpPr>
          <p:spPr bwMode="auto">
            <a:xfrm>
              <a:off x="1372" y="2208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</p:grpSp>
      <p:sp>
        <p:nvSpPr>
          <p:cNvPr id="837657" name="Text Box 25"/>
          <p:cNvSpPr txBox="1">
            <a:spLocks noChangeArrowheads="1"/>
          </p:cNvSpPr>
          <p:nvPr/>
        </p:nvSpPr>
        <p:spPr bwMode="auto">
          <a:xfrm>
            <a:off x="1139825" y="852488"/>
            <a:ext cx="5603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-w</a:t>
            </a:r>
          </a:p>
        </p:txBody>
      </p:sp>
      <p:sp>
        <p:nvSpPr>
          <p:cNvPr id="837658" name="Text Box 26"/>
          <p:cNvSpPr txBox="1">
            <a:spLocks noChangeArrowheads="1"/>
          </p:cNvSpPr>
          <p:nvPr/>
        </p:nvSpPr>
        <p:spPr bwMode="auto">
          <a:xfrm>
            <a:off x="1295400" y="838200"/>
            <a:ext cx="3413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837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837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7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837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837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7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37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37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76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76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36" grpId="0" uiExpand="1" build="p" bldLvl="2"/>
      <p:bldP spid="837637" grpId="0" animBg="1"/>
      <p:bldP spid="837638" grpId="0" animBg="1"/>
      <p:bldP spid="837641" grpId="0" uiExpand="1" animBg="1"/>
      <p:bldP spid="837642" grpId="0" animBg="1"/>
      <p:bldP spid="837657" grpId="0"/>
      <p:bldP spid="837658" grpId="0"/>
      <p:bldP spid="837658" grpId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00175" y="3259138"/>
            <a:ext cx="8658225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A loop invariant is that we have a valid flow.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This requires that for each node</a:t>
            </a:r>
            <a:br>
              <a:rPr lang="en-US" altLang="en-US" sz="3000" dirty="0"/>
            </a:br>
            <a:r>
              <a:rPr lang="en-US" altLang="en-US" sz="3000" dirty="0"/>
              <a:t>     flow in = flow out</a:t>
            </a:r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9359246D-A188-F251-9E83-5984F58F761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90775" y="2457450"/>
            <a:ext cx="381000" cy="185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0141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47800" y="3276600"/>
            <a:ext cx="8658225" cy="36009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c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21+29=50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50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The line adds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W into </a:t>
            </a:r>
            <a:r>
              <a:rPr lang="en-US" altLang="en-US" sz="3000" i="1" dirty="0"/>
              <a:t>c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i="1" dirty="0"/>
              <a:t>     </a:t>
            </a:r>
            <a:r>
              <a:rPr lang="en-US" altLang="en-US" sz="3000" dirty="0"/>
              <a:t>flow W out.</a:t>
            </a:r>
          </a:p>
          <a:p>
            <a:pPr eaLnBrk="1" hangingPunct="1">
              <a:spcBef>
                <a:spcPct val="10000"/>
              </a:spcBef>
              <a:buNone/>
            </a:pPr>
            <a:endParaRPr lang="en-US" altLang="en-US" sz="3000" dirty="0"/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7641" name="Oval 9"/>
          <p:cNvSpPr>
            <a:spLocks noChangeArrowheads="1"/>
          </p:cNvSpPr>
          <p:nvPr/>
        </p:nvSpPr>
        <p:spPr bwMode="auto">
          <a:xfrm>
            <a:off x="2235200" y="1157288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Oval 9"/>
          <p:cNvSpPr>
            <a:spLocks noChangeArrowheads="1"/>
          </p:cNvSpPr>
          <p:nvPr/>
        </p:nvSpPr>
        <p:spPr bwMode="auto">
          <a:xfrm>
            <a:off x="7696200" y="1143000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4524375" y="4572000"/>
            <a:ext cx="8658225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c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   21+(29+1) = 51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 (50+1) = 51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00BF868-61FC-F2AE-F673-806B078E165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90775" y="2457450"/>
            <a:ext cx="381000" cy="185351"/>
          </a:xfrm>
          <a:prstGeom prst="rect">
            <a:avLst/>
          </a:prstGeom>
        </p:spPr>
      </p:pic>
      <p:sp>
        <p:nvSpPr>
          <p:cNvPr id="20" name="Oval 9"/>
          <p:cNvSpPr>
            <a:spLocks noChangeArrowheads="1"/>
          </p:cNvSpPr>
          <p:nvPr/>
        </p:nvSpPr>
        <p:spPr bwMode="auto">
          <a:xfrm>
            <a:off x="2235200" y="2300288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  <p:extLst>
      <p:ext uri="{BB962C8B-B14F-4D97-AF65-F5344CB8AC3E}">
        <p14:creationId xmlns:p14="http://schemas.microsoft.com/office/powerpoint/2010/main" val="2942533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41" grpId="0" animBg="1"/>
      <p:bldP spid="837641" grpId="1" animBg="1"/>
      <p:bldP spid="19" grpId="0" animBg="1"/>
      <p:bldP spid="19" grpId="1" animBg="1"/>
      <p:bldP spid="20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47800" y="3276600"/>
            <a:ext cx="8658225" cy="4108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a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19+2=21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The line adds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W into </a:t>
            </a:r>
            <a:r>
              <a:rPr lang="en-US" altLang="en-US" sz="3000" i="1" dirty="0"/>
              <a:t>a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i="1" dirty="0"/>
              <a:t>     </a:t>
            </a:r>
            <a:r>
              <a:rPr lang="en-US" altLang="en-US" sz="3000" dirty="0"/>
              <a:t>flow W out.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      flow -W into a</a:t>
            </a:r>
          </a:p>
          <a:p>
            <a:pPr eaLnBrk="1" hangingPunct="1">
              <a:spcBef>
                <a:spcPct val="10000"/>
              </a:spcBef>
              <a:buNone/>
            </a:pPr>
            <a:endParaRPr lang="en-US" altLang="en-US" sz="3000" dirty="0"/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7641" name="Oval 9"/>
          <p:cNvSpPr>
            <a:spLocks noChangeArrowheads="1"/>
          </p:cNvSpPr>
          <p:nvPr/>
        </p:nvSpPr>
        <p:spPr bwMode="auto">
          <a:xfrm>
            <a:off x="1625600" y="1157288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Oval 9"/>
          <p:cNvSpPr>
            <a:spLocks noChangeArrowheads="1"/>
          </p:cNvSpPr>
          <p:nvPr/>
        </p:nvSpPr>
        <p:spPr bwMode="auto">
          <a:xfrm>
            <a:off x="7086600" y="1143000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cxnSp>
        <p:nvCxnSpPr>
          <p:cNvPr id="3" name="Straight Connector 2"/>
          <p:cNvCxnSpPr/>
          <p:nvPr/>
        </p:nvCxnSpPr>
        <p:spPr bwMode="auto">
          <a:xfrm flipV="1">
            <a:off x="1854200" y="6019800"/>
            <a:ext cx="2184400" cy="15240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" name="Picture 1">
            <a:extLst>
              <a:ext uri="{FF2B5EF4-FFF2-40B4-BE49-F238E27FC236}">
                <a16:creationId xmlns:a16="http://schemas.microsoft.com/office/drawing/2014/main" id="{2D59644C-0462-F867-A6A9-89B45D908C6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90775" y="2457450"/>
            <a:ext cx="381000" cy="185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687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76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76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76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76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376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76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376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376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41" grpId="0" animBg="1"/>
      <p:bldP spid="837641" grpId="1" animBg="1"/>
      <p:bldP spid="1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837636" name="Text Box 4"/>
          <p:cNvSpPr txBox="1">
            <a:spLocks noChangeArrowheads="1"/>
          </p:cNvSpPr>
          <p:nvPr/>
        </p:nvSpPr>
        <p:spPr bwMode="auto">
          <a:xfrm>
            <a:off x="1447800" y="3276600"/>
            <a:ext cx="8658225" cy="36009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a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19+2=21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The line adds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W into </a:t>
            </a:r>
            <a:r>
              <a:rPr lang="en-US" altLang="en-US" sz="3000" i="1" dirty="0"/>
              <a:t>a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i="1" dirty="0"/>
              <a:t>     </a:t>
            </a:r>
            <a:r>
              <a:rPr lang="en-US" altLang="en-US" sz="3000" dirty="0"/>
              <a:t>flow -W into a</a:t>
            </a:r>
          </a:p>
          <a:p>
            <a:pPr eaLnBrk="1" hangingPunct="1">
              <a:spcBef>
                <a:spcPct val="10000"/>
              </a:spcBef>
              <a:buNone/>
            </a:pPr>
            <a:endParaRPr lang="en-US" altLang="en-US" sz="3000" dirty="0"/>
          </a:p>
        </p:txBody>
      </p:sp>
      <p:sp useBgFill="1">
        <p:nvSpPr>
          <p:cNvPr id="50183" name="Rectangle 7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50184" name="Rectangle 8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0187" name="Group 11"/>
          <p:cNvGrpSpPr>
            <a:grpSpLocks noChangeAspect="1"/>
          </p:cNvGrpSpPr>
          <p:nvPr/>
        </p:nvGrpSpPr>
        <p:grpSpPr bwMode="auto">
          <a:xfrm rot="2360341">
            <a:off x="6553200" y="0"/>
            <a:ext cx="1079500" cy="1079500"/>
            <a:chOff x="1224" y="1212"/>
            <a:chExt cx="3144" cy="3112"/>
          </a:xfrm>
        </p:grpSpPr>
        <p:sp>
          <p:nvSpPr>
            <p:cNvPr id="50194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196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50197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0" name="Oval 9"/>
          <p:cNvSpPr>
            <a:spLocks noChangeArrowheads="1"/>
          </p:cNvSpPr>
          <p:nvPr/>
        </p:nvSpPr>
        <p:spPr bwMode="auto">
          <a:xfrm>
            <a:off x="1625600" y="2300288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4524375" y="4572000"/>
            <a:ext cx="8658225" cy="20774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 err="1"/>
              <a:t>Eg</a:t>
            </a:r>
            <a:r>
              <a:rPr lang="en-US" altLang="en-US" sz="3000" dirty="0"/>
              <a:t> node </a:t>
            </a:r>
            <a:r>
              <a:rPr lang="en-US" altLang="en-US" sz="3000" i="1" dirty="0"/>
              <a:t>a</a:t>
            </a:r>
            <a:r>
              <a:rPr lang="en-US" altLang="en-US" sz="3000" dirty="0"/>
              <a:t> has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in    20 </a:t>
            </a:r>
            <a:r>
              <a:rPr lang="en-US" altLang="en-US" sz="2400" dirty="0"/>
              <a:t> </a:t>
            </a:r>
            <a:r>
              <a:rPr lang="en-US" altLang="en-US" sz="3000" dirty="0"/>
              <a:t> +   1 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        = (19+1)+(2-1) =21</a:t>
            </a:r>
          </a:p>
          <a:p>
            <a:pPr eaLnBrk="1" hangingPunct="1">
              <a:spcBef>
                <a:spcPct val="10000"/>
              </a:spcBef>
              <a:buNone/>
            </a:pPr>
            <a:r>
              <a:rPr lang="en-US" altLang="en-US" sz="3000" dirty="0"/>
              <a:t>     flow out 21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A90CA01-1318-6033-E3FD-B9CD506E418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90775" y="2457450"/>
            <a:ext cx="381000" cy="185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5580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51203" name="Picture 3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85800"/>
            <a:ext cx="9296400" cy="291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51204" name="Rectangle 4"/>
          <p:cNvSpPr>
            <a:spLocks noChangeArrowheads="1"/>
          </p:cNvSpPr>
          <p:nvPr/>
        </p:nvSpPr>
        <p:spPr bwMode="auto">
          <a:xfrm>
            <a:off x="0" y="2133600"/>
            <a:ext cx="9677400" cy="19050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8661" name="Rectangle 5"/>
          <p:cNvSpPr>
            <a:spLocks noChangeArrowheads="1"/>
          </p:cNvSpPr>
          <p:nvPr/>
        </p:nvSpPr>
        <p:spPr bwMode="auto">
          <a:xfrm>
            <a:off x="3124200" y="6096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38662" name="Rectangle 6"/>
          <p:cNvSpPr>
            <a:spLocks noChangeArrowheads="1"/>
          </p:cNvSpPr>
          <p:nvPr/>
        </p:nvSpPr>
        <p:spPr bwMode="auto">
          <a:xfrm>
            <a:off x="6400800" y="6096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8663" name="Text Box 7"/>
          <p:cNvSpPr txBox="1">
            <a:spLocks noChangeArrowheads="1"/>
          </p:cNvSpPr>
          <p:nvPr/>
        </p:nvSpPr>
        <p:spPr bwMode="auto">
          <a:xfrm>
            <a:off x="3221038" y="2590800"/>
            <a:ext cx="5818187" cy="301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>
                <a:solidFill>
                  <a:schemeClr val="accent2"/>
                </a:solidFill>
              </a:rPr>
              <a:t>G</a:t>
            </a:r>
            <a:r>
              <a:rPr lang="en-US" altLang="en-US" sz="3000" baseline="-25000">
                <a:solidFill>
                  <a:schemeClr val="accent2"/>
                </a:solidFill>
              </a:rPr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 using BFS, DFS, </a:t>
            </a:r>
            <a:br>
              <a:rPr lang="en-US" altLang="en-US" sz="3000"/>
            </a:br>
            <a:r>
              <a:rPr lang="en-US" altLang="en-US" sz="3000"/>
              <a:t>  or generic search algorithm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No path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Stop.</a:t>
            </a:r>
            <a:endParaRPr lang="en-US" altLang="en-US" sz="3000">
              <a:solidFill>
                <a:schemeClr val="accent2"/>
              </a:solidFill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A56971A-AD15-0BC7-76BB-B81A26F452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28855" y="1389109"/>
            <a:ext cx="590545" cy="28729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86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86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86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86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386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86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86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86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386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386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8661" grpId="0" animBg="1"/>
      <p:bldP spid="838662" grpId="0" animBg="1"/>
      <p:bldP spid="838663" grpId="0" build="p" bldLvl="2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52227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038225"/>
            <a:ext cx="3190875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8" name="Picture 4" descr="capture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1038225"/>
            <a:ext cx="3933825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9" name="Picture 5" descr="capture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952750"/>
            <a:ext cx="3505200" cy="161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0" name="Picture 6" descr="capture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968625"/>
            <a:ext cx="3657600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1" name="Picture 7" descr="capture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5181600"/>
            <a:ext cx="3657600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2" name="Text Box 8"/>
          <p:cNvSpPr txBox="1">
            <a:spLocks noChangeArrowheads="1"/>
          </p:cNvSpPr>
          <p:nvPr/>
        </p:nvSpPr>
        <p:spPr bwMode="auto">
          <a:xfrm>
            <a:off x="669925" y="500063"/>
            <a:ext cx="2417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Previous Input</a:t>
            </a:r>
          </a:p>
        </p:txBody>
      </p:sp>
      <p:sp>
        <p:nvSpPr>
          <p:cNvPr id="52233" name="Text Box 9"/>
          <p:cNvSpPr txBox="1">
            <a:spLocks noChangeArrowheads="1"/>
          </p:cNvSpPr>
          <p:nvPr/>
        </p:nvSpPr>
        <p:spPr bwMode="auto">
          <a:xfrm>
            <a:off x="630238" y="2438400"/>
            <a:ext cx="2671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Previous Output</a:t>
            </a:r>
          </a:p>
        </p:txBody>
      </p:sp>
      <p:sp>
        <p:nvSpPr>
          <p:cNvPr id="52234" name="Text Box 10"/>
          <p:cNvSpPr txBox="1">
            <a:spLocks noChangeArrowheads="1"/>
          </p:cNvSpPr>
          <p:nvPr/>
        </p:nvSpPr>
        <p:spPr bwMode="auto">
          <a:xfrm>
            <a:off x="4440238" y="457200"/>
            <a:ext cx="19319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Same Input</a:t>
            </a:r>
          </a:p>
        </p:txBody>
      </p:sp>
      <p:sp>
        <p:nvSpPr>
          <p:cNvPr id="52235" name="Text Box 11"/>
          <p:cNvSpPr txBox="1">
            <a:spLocks noChangeArrowheads="1"/>
          </p:cNvSpPr>
          <p:nvPr/>
        </p:nvSpPr>
        <p:spPr bwMode="auto">
          <a:xfrm>
            <a:off x="4419600" y="2441575"/>
            <a:ext cx="23336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Worse Output</a:t>
            </a:r>
          </a:p>
        </p:txBody>
      </p:sp>
      <p:sp>
        <p:nvSpPr>
          <p:cNvPr id="52236" name="Text Box 12"/>
          <p:cNvSpPr txBox="1">
            <a:spLocks noChangeArrowheads="1"/>
          </p:cNvSpPr>
          <p:nvPr/>
        </p:nvSpPr>
        <p:spPr bwMode="auto">
          <a:xfrm>
            <a:off x="4592638" y="4708525"/>
            <a:ext cx="21859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Same Output</a:t>
            </a:r>
          </a:p>
        </p:txBody>
      </p:sp>
      <p:cxnSp>
        <p:nvCxnSpPr>
          <p:cNvPr id="52237" name="Straight Arrow Connector 12"/>
          <p:cNvCxnSpPr>
            <a:cxnSpLocks noChangeShapeType="1"/>
          </p:cNvCxnSpPr>
          <p:nvPr/>
        </p:nvCxnSpPr>
        <p:spPr bwMode="auto">
          <a:xfrm>
            <a:off x="7896225" y="3643313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8" name="Straight Arrow Connector 13"/>
          <p:cNvCxnSpPr>
            <a:cxnSpLocks noChangeShapeType="1"/>
          </p:cNvCxnSpPr>
          <p:nvPr/>
        </p:nvCxnSpPr>
        <p:spPr bwMode="auto">
          <a:xfrm rot="10800000">
            <a:off x="7377113" y="3736975"/>
            <a:ext cx="290512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9" name="Straight Arrow Connector 14"/>
          <p:cNvCxnSpPr>
            <a:cxnSpLocks noChangeShapeType="1"/>
          </p:cNvCxnSpPr>
          <p:nvPr/>
        </p:nvCxnSpPr>
        <p:spPr bwMode="auto">
          <a:xfrm>
            <a:off x="7986713" y="1658938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0" name="Straight Arrow Connector 15"/>
          <p:cNvCxnSpPr>
            <a:cxnSpLocks noChangeShapeType="1"/>
          </p:cNvCxnSpPr>
          <p:nvPr/>
        </p:nvCxnSpPr>
        <p:spPr bwMode="auto">
          <a:xfrm rot="10800000">
            <a:off x="7467600" y="1752600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2" name="Picture 1">
            <a:extLst>
              <a:ext uri="{FF2B5EF4-FFF2-40B4-BE49-F238E27FC236}">
                <a16:creationId xmlns:a16="http://schemas.microsoft.com/office/drawing/2014/main" id="{B652D864-D7E2-1BBD-932C-277093C445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27571" y="5969725"/>
            <a:ext cx="697253" cy="339203"/>
          </a:xfrm>
          <a:prstGeom prst="rect">
            <a:avLst/>
          </a:prstGeom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2" descr="capture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9525" y="690563"/>
            <a:ext cx="6583363" cy="547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803843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4284" name="Group 24"/>
          <p:cNvGrpSpPr>
            <a:grpSpLocks/>
          </p:cNvGrpSpPr>
          <p:nvPr/>
        </p:nvGrpSpPr>
        <p:grpSpPr bwMode="auto">
          <a:xfrm>
            <a:off x="2109788" y="762000"/>
            <a:ext cx="3857625" cy="3124200"/>
            <a:chOff x="240" y="1728"/>
            <a:chExt cx="2430" cy="1968"/>
          </a:xfrm>
        </p:grpSpPr>
        <p:pic>
          <p:nvPicPr>
            <p:cNvPr id="54306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7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8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9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10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11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12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13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4285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3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5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54295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6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287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loves whom.</a:t>
            </a:r>
          </a:p>
        </p:txBody>
      </p:sp>
      <p:sp>
        <p:nvSpPr>
          <p:cNvPr id="54288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should be matched with whom</a:t>
            </a:r>
            <a:br>
              <a:rPr lang="en-US" altLang="en-US" sz="2800"/>
            </a:br>
            <a:r>
              <a:rPr lang="en-US" altLang="en-US" sz="2800"/>
              <a:t>so as many as possible matched</a:t>
            </a:r>
            <a:br>
              <a:rPr lang="en-US" altLang="en-US" sz="2800"/>
            </a:br>
            <a:r>
              <a:rPr lang="en-US" altLang="en-US" sz="2800"/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54292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3892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 matches</a:t>
            </a:r>
            <a:br>
              <a:rPr lang="en-US" altLang="en-US" sz="2800"/>
            </a:br>
            <a:r>
              <a:rPr lang="en-US" altLang="en-US" sz="2800"/>
              <a:t>  Can we do better?</a:t>
            </a:r>
          </a:p>
        </p:txBody>
      </p:sp>
      <p:sp>
        <p:nvSpPr>
          <p:cNvPr id="803893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 matches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03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3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3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3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3892" grpId="0"/>
      <p:bldP spid="803892" grpId="1"/>
      <p:bldP spid="80389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048000" y="4724400"/>
            <a:ext cx="3100388" cy="2062163"/>
            <a:chOff x="340" y="1344"/>
            <a:chExt cx="1953" cy="1299"/>
          </a:xfrm>
        </p:grpSpPr>
        <p:sp>
          <p:nvSpPr>
            <p:cNvPr id="7175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176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177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7178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7179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7180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7181" name="Text Box 11"/>
            <p:cNvSpPr txBox="1">
              <a:spLocks noChangeArrowheads="1"/>
            </p:cNvSpPr>
            <p:nvPr/>
          </p:nvSpPr>
          <p:spPr bwMode="auto">
            <a:xfrm>
              <a:off x="1027" y="1681"/>
              <a:ext cx="601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1719</a:t>
              </a:r>
            </a:p>
          </p:txBody>
        </p:sp>
        <p:sp>
          <p:nvSpPr>
            <p:cNvPr id="7182" name="Text Box 12"/>
            <p:cNvSpPr txBox="1">
              <a:spLocks noChangeArrowheads="1"/>
            </p:cNvSpPr>
            <p:nvPr/>
          </p:nvSpPr>
          <p:spPr bwMode="auto">
            <a:xfrm>
              <a:off x="1009" y="2294"/>
              <a:ext cx="48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244</a:t>
              </a:r>
            </a:p>
          </p:txBody>
        </p:sp>
        <p:sp>
          <p:nvSpPr>
            <p:cNvPr id="7183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39" name="Text Box 2"/>
          <p:cNvSpPr txBox="1">
            <a:spLocks noChangeArrowheads="1"/>
          </p:cNvSpPr>
          <p:nvPr/>
        </p:nvSpPr>
        <p:spPr bwMode="auto">
          <a:xfrm>
            <a:off x="366713" y="3795713"/>
            <a:ext cx="82296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 dirty="0"/>
              <a:t>This edge/pipe allows </a:t>
            </a:r>
            <a:br>
              <a:rPr lang="en-US" altLang="en-US" sz="3000" dirty="0"/>
            </a:br>
            <a:r>
              <a:rPr lang="en-US" altLang="en-US" sz="3000" dirty="0"/>
              <a:t>download at a rate/velocity of 1719 (liters per sec)</a:t>
            </a:r>
          </a:p>
          <a:p>
            <a:pPr algn="ctr" eaLnBrk="1" hangingPunct="1">
              <a:buNone/>
            </a:pPr>
            <a:r>
              <a:rPr lang="en-US" altLang="en-US" sz="3000" dirty="0"/>
              <a:t>OR upload at a rate/velocity of 244 (liters per sec)</a:t>
            </a:r>
          </a:p>
          <a:p>
            <a:pPr algn="ctr" eaLnBrk="1" hangingPunct="1">
              <a:buFontTx/>
              <a:buNone/>
            </a:pPr>
            <a:endParaRPr lang="en-US" altLang="en-US" sz="3000" dirty="0"/>
          </a:p>
        </p:txBody>
      </p:sp>
      <p:pic>
        <p:nvPicPr>
          <p:cNvPr id="7173" name="Picture 12" descr="http://main.makeuseoflimited.netdna-cdn.com/dir/wp-content/uploads/2010/03/Optimized-spe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762000"/>
            <a:ext cx="4532313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Text Box 2"/>
          <p:cNvSpPr txBox="1">
            <a:spLocks noChangeArrowheads="1"/>
          </p:cNvSpPr>
          <p:nvPr/>
        </p:nvSpPr>
        <p:spPr bwMode="auto">
          <a:xfrm>
            <a:off x="51816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Not both </a:t>
            </a:r>
            <a:br>
              <a:rPr lang="en-US" altLang="en-US" sz="3000"/>
            </a:br>
            <a:r>
              <a:rPr lang="en-US" altLang="en-US" sz="3000"/>
              <a:t>simultaneously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3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146"/>
          <p:cNvGrpSpPr>
            <a:grpSpLocks/>
          </p:cNvGrpSpPr>
          <p:nvPr/>
        </p:nvGrpSpPr>
        <p:grpSpPr bwMode="auto">
          <a:xfrm>
            <a:off x="1346200" y="1130300"/>
            <a:ext cx="3352800" cy="2298700"/>
            <a:chOff x="1440" y="2544"/>
            <a:chExt cx="2112" cy="1448"/>
          </a:xfrm>
        </p:grpSpPr>
        <p:sp>
          <p:nvSpPr>
            <p:cNvPr id="55383" name="Oval 147"/>
            <p:cNvSpPr>
              <a:spLocks noChangeArrowheads="1"/>
            </p:cNvSpPr>
            <p:nvPr/>
          </p:nvSpPr>
          <p:spPr bwMode="auto">
            <a:xfrm>
              <a:off x="3456" y="316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4" name="Oval 148"/>
            <p:cNvSpPr>
              <a:spLocks noChangeArrowheads="1"/>
            </p:cNvSpPr>
            <p:nvPr/>
          </p:nvSpPr>
          <p:spPr bwMode="auto">
            <a:xfrm>
              <a:off x="1440" y="316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5" name="Oval 149"/>
            <p:cNvSpPr>
              <a:spLocks noChangeArrowheads="1"/>
            </p:cNvSpPr>
            <p:nvPr/>
          </p:nvSpPr>
          <p:spPr bwMode="auto">
            <a:xfrm>
              <a:off x="2136" y="348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6" name="Oval 150"/>
            <p:cNvSpPr>
              <a:spLocks noChangeArrowheads="1"/>
            </p:cNvSpPr>
            <p:nvPr/>
          </p:nvSpPr>
          <p:spPr bwMode="auto">
            <a:xfrm>
              <a:off x="2184" y="389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7" name="Oval 151"/>
            <p:cNvSpPr>
              <a:spLocks noChangeArrowheads="1"/>
            </p:cNvSpPr>
            <p:nvPr/>
          </p:nvSpPr>
          <p:spPr bwMode="auto">
            <a:xfrm>
              <a:off x="2152" y="3024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8" name="Oval 152"/>
            <p:cNvSpPr>
              <a:spLocks noChangeArrowheads="1"/>
            </p:cNvSpPr>
            <p:nvPr/>
          </p:nvSpPr>
          <p:spPr bwMode="auto">
            <a:xfrm>
              <a:off x="2152" y="255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89" name="Oval 153"/>
            <p:cNvSpPr>
              <a:spLocks noChangeArrowheads="1"/>
            </p:cNvSpPr>
            <p:nvPr/>
          </p:nvSpPr>
          <p:spPr bwMode="auto">
            <a:xfrm>
              <a:off x="2696" y="2544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90" name="Oval 154"/>
            <p:cNvSpPr>
              <a:spLocks noChangeArrowheads="1"/>
            </p:cNvSpPr>
            <p:nvPr/>
          </p:nvSpPr>
          <p:spPr bwMode="auto">
            <a:xfrm>
              <a:off x="2704" y="297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91" name="Oval 155"/>
            <p:cNvSpPr>
              <a:spLocks noChangeArrowheads="1"/>
            </p:cNvSpPr>
            <p:nvPr/>
          </p:nvSpPr>
          <p:spPr bwMode="auto">
            <a:xfrm>
              <a:off x="2712" y="34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55392" name="Oval 156"/>
            <p:cNvSpPr>
              <a:spLocks noChangeArrowheads="1"/>
            </p:cNvSpPr>
            <p:nvPr/>
          </p:nvSpPr>
          <p:spPr bwMode="auto">
            <a:xfrm>
              <a:off x="2728" y="387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</p:grpSp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sp>
        <p:nvSpPr>
          <p:cNvPr id="55300" name="Freeform 3"/>
          <p:cNvSpPr>
            <a:spLocks/>
          </p:cNvSpPr>
          <p:nvPr/>
        </p:nvSpPr>
        <p:spPr bwMode="auto">
          <a:xfrm>
            <a:off x="2551113" y="1206500"/>
            <a:ext cx="812800" cy="1422400"/>
          </a:xfrm>
          <a:custGeom>
            <a:avLst/>
            <a:gdLst>
              <a:gd name="T0" fmla="*/ 0 w 512"/>
              <a:gd name="T1" fmla="*/ 0 h 896"/>
              <a:gd name="T2" fmla="*/ 2147483647 w 512"/>
              <a:gd name="T3" fmla="*/ 2147483647 h 896"/>
              <a:gd name="T4" fmla="*/ 0 60000 65536"/>
              <a:gd name="T5" fmla="*/ 0 60000 65536"/>
              <a:gd name="T6" fmla="*/ 0 w 512"/>
              <a:gd name="T7" fmla="*/ 0 h 896"/>
              <a:gd name="T8" fmla="*/ 512 w 512"/>
              <a:gd name="T9" fmla="*/ 896 h 89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2" h="896">
                <a:moveTo>
                  <a:pt x="0" y="0"/>
                </a:moveTo>
                <a:lnTo>
                  <a:pt x="512" y="896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1" name="Freeform 4"/>
          <p:cNvSpPr>
            <a:spLocks/>
          </p:cNvSpPr>
          <p:nvPr/>
        </p:nvSpPr>
        <p:spPr bwMode="auto">
          <a:xfrm>
            <a:off x="2601913" y="1892300"/>
            <a:ext cx="736600" cy="774700"/>
          </a:xfrm>
          <a:custGeom>
            <a:avLst/>
            <a:gdLst>
              <a:gd name="T0" fmla="*/ 0 w 464"/>
              <a:gd name="T1" fmla="*/ 0 h 488"/>
              <a:gd name="T2" fmla="*/ 2147483647 w 464"/>
              <a:gd name="T3" fmla="*/ 2147483647 h 488"/>
              <a:gd name="T4" fmla="*/ 2147483647 w 464"/>
              <a:gd name="T5" fmla="*/ 2147483647 h 488"/>
              <a:gd name="T6" fmla="*/ 0 60000 65536"/>
              <a:gd name="T7" fmla="*/ 0 60000 65536"/>
              <a:gd name="T8" fmla="*/ 0 60000 65536"/>
              <a:gd name="T9" fmla="*/ 0 w 464"/>
              <a:gd name="T10" fmla="*/ 0 h 488"/>
              <a:gd name="T11" fmla="*/ 464 w 464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64" h="488">
                <a:moveTo>
                  <a:pt x="0" y="0"/>
                </a:moveTo>
                <a:lnTo>
                  <a:pt x="464" y="464"/>
                </a:lnTo>
                <a:lnTo>
                  <a:pt x="456" y="488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2" name="Freeform 5"/>
          <p:cNvSpPr>
            <a:spLocks/>
          </p:cNvSpPr>
          <p:nvPr/>
        </p:nvSpPr>
        <p:spPr bwMode="auto">
          <a:xfrm>
            <a:off x="2576513" y="1168400"/>
            <a:ext cx="762000" cy="1447800"/>
          </a:xfrm>
          <a:custGeom>
            <a:avLst/>
            <a:gdLst>
              <a:gd name="T0" fmla="*/ 0 w 480"/>
              <a:gd name="T1" fmla="*/ 2147483647 h 912"/>
              <a:gd name="T2" fmla="*/ 2147483647 w 480"/>
              <a:gd name="T3" fmla="*/ 0 h 912"/>
              <a:gd name="T4" fmla="*/ 0 60000 65536"/>
              <a:gd name="T5" fmla="*/ 0 60000 65536"/>
              <a:gd name="T6" fmla="*/ 0 w 480"/>
              <a:gd name="T7" fmla="*/ 0 h 912"/>
              <a:gd name="T8" fmla="*/ 480 w 480"/>
              <a:gd name="T9" fmla="*/ 912 h 91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0" h="912">
                <a:moveTo>
                  <a:pt x="0" y="912"/>
                </a:moveTo>
                <a:lnTo>
                  <a:pt x="48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3" name="Line 6"/>
          <p:cNvSpPr>
            <a:spLocks noChangeShapeType="1"/>
          </p:cNvSpPr>
          <p:nvPr/>
        </p:nvSpPr>
        <p:spPr bwMode="auto">
          <a:xfrm flipV="1">
            <a:off x="2690813" y="3352800"/>
            <a:ext cx="685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4" name="Freeform 7"/>
          <p:cNvSpPr>
            <a:spLocks/>
          </p:cNvSpPr>
          <p:nvPr/>
        </p:nvSpPr>
        <p:spPr bwMode="auto">
          <a:xfrm>
            <a:off x="2614613" y="1168400"/>
            <a:ext cx="723900" cy="685800"/>
          </a:xfrm>
          <a:custGeom>
            <a:avLst/>
            <a:gdLst>
              <a:gd name="T0" fmla="*/ 0 w 456"/>
              <a:gd name="T1" fmla="*/ 0 h 432"/>
              <a:gd name="T2" fmla="*/ 2147483647 w 456"/>
              <a:gd name="T3" fmla="*/ 2147483647 h 432"/>
              <a:gd name="T4" fmla="*/ 0 60000 65536"/>
              <a:gd name="T5" fmla="*/ 0 60000 65536"/>
              <a:gd name="T6" fmla="*/ 0 w 456"/>
              <a:gd name="T7" fmla="*/ 0 h 432"/>
              <a:gd name="T8" fmla="*/ 456 w 456"/>
              <a:gd name="T9" fmla="*/ 432 h 4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6" h="432">
                <a:moveTo>
                  <a:pt x="0" y="0"/>
                </a:moveTo>
                <a:lnTo>
                  <a:pt x="456" y="43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5" name="Freeform 8"/>
          <p:cNvSpPr>
            <a:spLocks/>
          </p:cNvSpPr>
          <p:nvPr/>
        </p:nvSpPr>
        <p:spPr bwMode="auto">
          <a:xfrm>
            <a:off x="2551113" y="1968500"/>
            <a:ext cx="850900" cy="1333500"/>
          </a:xfrm>
          <a:custGeom>
            <a:avLst/>
            <a:gdLst>
              <a:gd name="T0" fmla="*/ 0 w 536"/>
              <a:gd name="T1" fmla="*/ 0 h 840"/>
              <a:gd name="T2" fmla="*/ 2147483647 w 536"/>
              <a:gd name="T3" fmla="*/ 2147483647 h 840"/>
              <a:gd name="T4" fmla="*/ 0 60000 65536"/>
              <a:gd name="T5" fmla="*/ 0 60000 65536"/>
              <a:gd name="T6" fmla="*/ 0 w 536"/>
              <a:gd name="T7" fmla="*/ 0 h 840"/>
              <a:gd name="T8" fmla="*/ 536 w 536"/>
              <a:gd name="T9" fmla="*/ 840 h 8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6" h="840">
                <a:moveTo>
                  <a:pt x="0" y="0"/>
                </a:moveTo>
                <a:lnTo>
                  <a:pt x="536" y="84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6" name="Freeform 9"/>
          <p:cNvSpPr>
            <a:spLocks/>
          </p:cNvSpPr>
          <p:nvPr/>
        </p:nvSpPr>
        <p:spPr bwMode="auto">
          <a:xfrm>
            <a:off x="2690813" y="1206500"/>
            <a:ext cx="685800" cy="2146300"/>
          </a:xfrm>
          <a:custGeom>
            <a:avLst/>
            <a:gdLst>
              <a:gd name="T0" fmla="*/ 0 w 432"/>
              <a:gd name="T1" fmla="*/ 2147483647 h 1352"/>
              <a:gd name="T2" fmla="*/ 2147483647 w 432"/>
              <a:gd name="T3" fmla="*/ 0 h 1352"/>
              <a:gd name="T4" fmla="*/ 0 60000 65536"/>
              <a:gd name="T5" fmla="*/ 0 60000 65536"/>
              <a:gd name="T6" fmla="*/ 0 w 432"/>
              <a:gd name="T7" fmla="*/ 0 h 1352"/>
              <a:gd name="T8" fmla="*/ 432 w 432"/>
              <a:gd name="T9" fmla="*/ 1352 h 13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1352">
                <a:moveTo>
                  <a:pt x="0" y="1352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7" name="Text Box 20"/>
          <p:cNvSpPr txBox="1">
            <a:spLocks noChangeArrowheads="1"/>
          </p:cNvSpPr>
          <p:nvPr/>
        </p:nvSpPr>
        <p:spPr bwMode="auto">
          <a:xfrm>
            <a:off x="1098550" y="1919288"/>
            <a:ext cx="322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accent2"/>
                </a:solidFill>
              </a:rPr>
              <a:t>s</a:t>
            </a:r>
          </a:p>
        </p:txBody>
      </p:sp>
      <p:sp>
        <p:nvSpPr>
          <p:cNvPr id="55308" name="Text Box 21"/>
          <p:cNvSpPr txBox="1">
            <a:spLocks noChangeArrowheads="1"/>
          </p:cNvSpPr>
          <p:nvPr/>
        </p:nvSpPr>
        <p:spPr bwMode="auto">
          <a:xfrm>
            <a:off x="4652963" y="19192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accent2"/>
                </a:solidFill>
              </a:rPr>
              <a:t>t</a:t>
            </a:r>
          </a:p>
        </p:txBody>
      </p:sp>
      <p:sp>
        <p:nvSpPr>
          <p:cNvPr id="55309" name="Freeform 22"/>
          <p:cNvSpPr>
            <a:spLocks/>
          </p:cNvSpPr>
          <p:nvPr/>
        </p:nvSpPr>
        <p:spPr bwMode="auto">
          <a:xfrm>
            <a:off x="1497013" y="22479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0" name="Freeform 23"/>
          <p:cNvSpPr>
            <a:spLocks/>
          </p:cNvSpPr>
          <p:nvPr/>
        </p:nvSpPr>
        <p:spPr bwMode="auto">
          <a:xfrm>
            <a:off x="1497013" y="22098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1" name="Freeform 24"/>
          <p:cNvSpPr>
            <a:spLocks/>
          </p:cNvSpPr>
          <p:nvPr/>
        </p:nvSpPr>
        <p:spPr bwMode="auto">
          <a:xfrm>
            <a:off x="1497013" y="19177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2" name="Freeform 25"/>
          <p:cNvSpPr>
            <a:spLocks/>
          </p:cNvSpPr>
          <p:nvPr/>
        </p:nvSpPr>
        <p:spPr bwMode="auto">
          <a:xfrm>
            <a:off x="1471613" y="11938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3" name="Freeform 26"/>
          <p:cNvSpPr>
            <a:spLocks/>
          </p:cNvSpPr>
          <p:nvPr/>
        </p:nvSpPr>
        <p:spPr bwMode="auto">
          <a:xfrm flipH="1">
            <a:off x="3503613" y="22098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4" name="Freeform 27"/>
          <p:cNvSpPr>
            <a:spLocks/>
          </p:cNvSpPr>
          <p:nvPr/>
        </p:nvSpPr>
        <p:spPr bwMode="auto">
          <a:xfrm flipH="1">
            <a:off x="3503613" y="21717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5" name="Freeform 28"/>
          <p:cNvSpPr>
            <a:spLocks/>
          </p:cNvSpPr>
          <p:nvPr/>
        </p:nvSpPr>
        <p:spPr bwMode="auto">
          <a:xfrm flipH="1">
            <a:off x="3503613" y="18796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6" name="Freeform 29"/>
          <p:cNvSpPr>
            <a:spLocks/>
          </p:cNvSpPr>
          <p:nvPr/>
        </p:nvSpPr>
        <p:spPr bwMode="auto">
          <a:xfrm flipH="1">
            <a:off x="3478213" y="11557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7" name="Text Box 110"/>
          <p:cNvSpPr txBox="1">
            <a:spLocks noChangeArrowheads="1"/>
          </p:cNvSpPr>
          <p:nvPr/>
        </p:nvSpPr>
        <p:spPr bwMode="auto">
          <a:xfrm>
            <a:off x="285750" y="1066800"/>
            <a:ext cx="9159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Flow</a:t>
            </a:r>
          </a:p>
        </p:txBody>
      </p:sp>
      <p:grpSp>
        <p:nvGrpSpPr>
          <p:cNvPr id="3" name="Group 175"/>
          <p:cNvGrpSpPr>
            <a:grpSpLocks/>
          </p:cNvGrpSpPr>
          <p:nvPr/>
        </p:nvGrpSpPr>
        <p:grpSpPr bwMode="auto">
          <a:xfrm>
            <a:off x="304800" y="3733800"/>
            <a:ext cx="5572125" cy="2603500"/>
            <a:chOff x="192" y="2352"/>
            <a:chExt cx="3510" cy="1640"/>
          </a:xfrm>
        </p:grpSpPr>
        <p:grpSp>
          <p:nvGrpSpPr>
            <p:cNvPr id="55354" name="Group 145"/>
            <p:cNvGrpSpPr>
              <a:grpSpLocks/>
            </p:cNvGrpSpPr>
            <p:nvPr/>
          </p:nvGrpSpPr>
          <p:grpSpPr bwMode="auto">
            <a:xfrm>
              <a:off x="1440" y="2544"/>
              <a:ext cx="2112" cy="1448"/>
              <a:chOff x="1440" y="2544"/>
              <a:chExt cx="2112" cy="1448"/>
            </a:xfrm>
          </p:grpSpPr>
          <p:sp>
            <p:nvSpPr>
              <p:cNvPr id="55373" name="Oval 116"/>
              <p:cNvSpPr>
                <a:spLocks noChangeArrowheads="1"/>
              </p:cNvSpPr>
              <p:nvPr/>
            </p:nvSpPr>
            <p:spPr bwMode="auto">
              <a:xfrm>
                <a:off x="3456" y="316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4" name="Oval 101"/>
              <p:cNvSpPr>
                <a:spLocks noChangeArrowheads="1"/>
              </p:cNvSpPr>
              <p:nvPr/>
            </p:nvSpPr>
            <p:spPr bwMode="auto">
              <a:xfrm>
                <a:off x="1440" y="316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5" name="Oval 102"/>
              <p:cNvSpPr>
                <a:spLocks noChangeArrowheads="1"/>
              </p:cNvSpPr>
              <p:nvPr/>
            </p:nvSpPr>
            <p:spPr bwMode="auto">
              <a:xfrm>
                <a:off x="2136" y="348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6" name="Oval 103"/>
              <p:cNvSpPr>
                <a:spLocks noChangeArrowheads="1"/>
              </p:cNvSpPr>
              <p:nvPr/>
            </p:nvSpPr>
            <p:spPr bwMode="auto">
              <a:xfrm>
                <a:off x="2184" y="389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7" name="Oval 104"/>
              <p:cNvSpPr>
                <a:spLocks noChangeArrowheads="1"/>
              </p:cNvSpPr>
              <p:nvPr/>
            </p:nvSpPr>
            <p:spPr bwMode="auto">
              <a:xfrm>
                <a:off x="2152" y="3024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8" name="Oval 105"/>
              <p:cNvSpPr>
                <a:spLocks noChangeArrowheads="1"/>
              </p:cNvSpPr>
              <p:nvPr/>
            </p:nvSpPr>
            <p:spPr bwMode="auto">
              <a:xfrm>
                <a:off x="2152" y="255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79" name="Oval 106"/>
              <p:cNvSpPr>
                <a:spLocks noChangeArrowheads="1"/>
              </p:cNvSpPr>
              <p:nvPr/>
            </p:nvSpPr>
            <p:spPr bwMode="auto">
              <a:xfrm>
                <a:off x="2696" y="2544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80" name="Oval 107"/>
              <p:cNvSpPr>
                <a:spLocks noChangeArrowheads="1"/>
              </p:cNvSpPr>
              <p:nvPr/>
            </p:nvSpPr>
            <p:spPr bwMode="auto">
              <a:xfrm>
                <a:off x="2704" y="297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81" name="Oval 108"/>
              <p:cNvSpPr>
                <a:spLocks noChangeArrowheads="1"/>
              </p:cNvSpPr>
              <p:nvPr/>
            </p:nvSpPr>
            <p:spPr bwMode="auto">
              <a:xfrm>
                <a:off x="2712" y="345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55382" name="Oval 109"/>
              <p:cNvSpPr>
                <a:spLocks noChangeArrowheads="1"/>
              </p:cNvSpPr>
              <p:nvPr/>
            </p:nvSpPr>
            <p:spPr bwMode="auto">
              <a:xfrm>
                <a:off x="2728" y="387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55355" name="Freeform 72"/>
            <p:cNvSpPr>
              <a:spLocks/>
            </p:cNvSpPr>
            <p:nvPr/>
          </p:nvSpPr>
          <p:spPr bwMode="auto">
            <a:xfrm>
              <a:off x="2200" y="2612"/>
              <a:ext cx="512" cy="896"/>
            </a:xfrm>
            <a:custGeom>
              <a:avLst/>
              <a:gdLst>
                <a:gd name="T0" fmla="*/ 0 w 512"/>
                <a:gd name="T1" fmla="*/ 0 h 896"/>
                <a:gd name="T2" fmla="*/ 512 w 512"/>
                <a:gd name="T3" fmla="*/ 896 h 896"/>
                <a:gd name="T4" fmla="*/ 0 60000 65536"/>
                <a:gd name="T5" fmla="*/ 0 60000 65536"/>
                <a:gd name="T6" fmla="*/ 0 w 512"/>
                <a:gd name="T7" fmla="*/ 0 h 896"/>
                <a:gd name="T8" fmla="*/ 512 w 512"/>
                <a:gd name="T9" fmla="*/ 896 h 89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12" h="896">
                  <a:moveTo>
                    <a:pt x="0" y="0"/>
                  </a:moveTo>
                  <a:lnTo>
                    <a:pt x="512" y="896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Freeform 73"/>
            <p:cNvSpPr>
              <a:spLocks/>
            </p:cNvSpPr>
            <p:nvPr/>
          </p:nvSpPr>
          <p:spPr bwMode="auto">
            <a:xfrm>
              <a:off x="2232" y="3044"/>
              <a:ext cx="464" cy="488"/>
            </a:xfrm>
            <a:custGeom>
              <a:avLst/>
              <a:gdLst>
                <a:gd name="T0" fmla="*/ 0 w 464"/>
                <a:gd name="T1" fmla="*/ 0 h 488"/>
                <a:gd name="T2" fmla="*/ 464 w 464"/>
                <a:gd name="T3" fmla="*/ 464 h 488"/>
                <a:gd name="T4" fmla="*/ 456 w 464"/>
                <a:gd name="T5" fmla="*/ 488 h 488"/>
                <a:gd name="T6" fmla="*/ 0 60000 65536"/>
                <a:gd name="T7" fmla="*/ 0 60000 65536"/>
                <a:gd name="T8" fmla="*/ 0 60000 65536"/>
                <a:gd name="T9" fmla="*/ 0 w 464"/>
                <a:gd name="T10" fmla="*/ 0 h 488"/>
                <a:gd name="T11" fmla="*/ 464 w 464"/>
                <a:gd name="T12" fmla="*/ 488 h 4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4" h="488">
                  <a:moveTo>
                    <a:pt x="0" y="0"/>
                  </a:moveTo>
                  <a:lnTo>
                    <a:pt x="464" y="464"/>
                  </a:lnTo>
                  <a:lnTo>
                    <a:pt x="456" y="488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Freeform 74"/>
            <p:cNvSpPr>
              <a:spLocks/>
            </p:cNvSpPr>
            <p:nvPr/>
          </p:nvSpPr>
          <p:spPr bwMode="auto">
            <a:xfrm>
              <a:off x="2216" y="2588"/>
              <a:ext cx="480" cy="912"/>
            </a:xfrm>
            <a:custGeom>
              <a:avLst/>
              <a:gdLst>
                <a:gd name="T0" fmla="*/ 0 w 480"/>
                <a:gd name="T1" fmla="*/ 912 h 912"/>
                <a:gd name="T2" fmla="*/ 480 w 480"/>
                <a:gd name="T3" fmla="*/ 0 h 912"/>
                <a:gd name="T4" fmla="*/ 0 60000 65536"/>
                <a:gd name="T5" fmla="*/ 0 60000 65536"/>
                <a:gd name="T6" fmla="*/ 0 w 480"/>
                <a:gd name="T7" fmla="*/ 0 h 912"/>
                <a:gd name="T8" fmla="*/ 480 w 480"/>
                <a:gd name="T9" fmla="*/ 912 h 9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80" h="912">
                  <a:moveTo>
                    <a:pt x="0" y="912"/>
                  </a:moveTo>
                  <a:lnTo>
                    <a:pt x="480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8" name="Line 75"/>
            <p:cNvSpPr>
              <a:spLocks noChangeShapeType="1"/>
            </p:cNvSpPr>
            <p:nvPr/>
          </p:nvSpPr>
          <p:spPr bwMode="auto">
            <a:xfrm flipV="1">
              <a:off x="2288" y="3964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9" name="Freeform 76"/>
            <p:cNvSpPr>
              <a:spLocks/>
            </p:cNvSpPr>
            <p:nvPr/>
          </p:nvSpPr>
          <p:spPr bwMode="auto">
            <a:xfrm>
              <a:off x="2240" y="2588"/>
              <a:ext cx="456" cy="432"/>
            </a:xfrm>
            <a:custGeom>
              <a:avLst/>
              <a:gdLst>
                <a:gd name="T0" fmla="*/ 0 w 456"/>
                <a:gd name="T1" fmla="*/ 0 h 432"/>
                <a:gd name="T2" fmla="*/ 456 w 456"/>
                <a:gd name="T3" fmla="*/ 432 h 432"/>
                <a:gd name="T4" fmla="*/ 0 60000 65536"/>
                <a:gd name="T5" fmla="*/ 0 60000 65536"/>
                <a:gd name="T6" fmla="*/ 0 w 456"/>
                <a:gd name="T7" fmla="*/ 0 h 432"/>
                <a:gd name="T8" fmla="*/ 456 w 456"/>
                <a:gd name="T9" fmla="*/ 432 h 4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56" h="432">
                  <a:moveTo>
                    <a:pt x="0" y="0"/>
                  </a:moveTo>
                  <a:lnTo>
                    <a:pt x="456" y="432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0" name="Freeform 77"/>
            <p:cNvSpPr>
              <a:spLocks/>
            </p:cNvSpPr>
            <p:nvPr/>
          </p:nvSpPr>
          <p:spPr bwMode="auto">
            <a:xfrm>
              <a:off x="2200" y="3092"/>
              <a:ext cx="536" cy="840"/>
            </a:xfrm>
            <a:custGeom>
              <a:avLst/>
              <a:gdLst>
                <a:gd name="T0" fmla="*/ 0 w 536"/>
                <a:gd name="T1" fmla="*/ 0 h 840"/>
                <a:gd name="T2" fmla="*/ 536 w 536"/>
                <a:gd name="T3" fmla="*/ 840 h 840"/>
                <a:gd name="T4" fmla="*/ 0 60000 65536"/>
                <a:gd name="T5" fmla="*/ 0 60000 65536"/>
                <a:gd name="T6" fmla="*/ 0 w 536"/>
                <a:gd name="T7" fmla="*/ 0 h 840"/>
                <a:gd name="T8" fmla="*/ 536 w 536"/>
                <a:gd name="T9" fmla="*/ 840 h 84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36" h="840">
                  <a:moveTo>
                    <a:pt x="0" y="0"/>
                  </a:moveTo>
                  <a:lnTo>
                    <a:pt x="536" y="84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1" name="Freeform 78"/>
            <p:cNvSpPr>
              <a:spLocks/>
            </p:cNvSpPr>
            <p:nvPr/>
          </p:nvSpPr>
          <p:spPr bwMode="auto">
            <a:xfrm>
              <a:off x="2288" y="2612"/>
              <a:ext cx="432" cy="1352"/>
            </a:xfrm>
            <a:custGeom>
              <a:avLst/>
              <a:gdLst>
                <a:gd name="T0" fmla="*/ 0 w 432"/>
                <a:gd name="T1" fmla="*/ 1352 h 1352"/>
                <a:gd name="T2" fmla="*/ 432 w 432"/>
                <a:gd name="T3" fmla="*/ 0 h 1352"/>
                <a:gd name="T4" fmla="*/ 0 60000 65536"/>
                <a:gd name="T5" fmla="*/ 0 60000 65536"/>
                <a:gd name="T6" fmla="*/ 0 w 432"/>
                <a:gd name="T7" fmla="*/ 0 h 1352"/>
                <a:gd name="T8" fmla="*/ 432 w 432"/>
                <a:gd name="T9" fmla="*/ 1352 h 13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1352">
                  <a:moveTo>
                    <a:pt x="0" y="1352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Text Box 89"/>
            <p:cNvSpPr txBox="1">
              <a:spLocks noChangeArrowheads="1"/>
            </p:cNvSpPr>
            <p:nvPr/>
          </p:nvSpPr>
          <p:spPr bwMode="auto">
            <a:xfrm>
              <a:off x="1285" y="3061"/>
              <a:ext cx="20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>
                  <a:solidFill>
                    <a:schemeClr val="accent2"/>
                  </a:solidFill>
                </a:rPr>
                <a:t>s</a:t>
              </a:r>
            </a:p>
          </p:txBody>
        </p:sp>
        <p:sp>
          <p:nvSpPr>
            <p:cNvPr id="55363" name="Text Box 90"/>
            <p:cNvSpPr txBox="1">
              <a:spLocks noChangeArrowheads="1"/>
            </p:cNvSpPr>
            <p:nvPr/>
          </p:nvSpPr>
          <p:spPr bwMode="auto">
            <a:xfrm>
              <a:off x="3524" y="3061"/>
              <a:ext cx="1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>
                  <a:solidFill>
                    <a:schemeClr val="accent2"/>
                  </a:solidFill>
                </a:rPr>
                <a:t>t</a:t>
              </a:r>
            </a:p>
          </p:txBody>
        </p:sp>
        <p:sp>
          <p:nvSpPr>
            <p:cNvPr id="55364" name="Freeform 91"/>
            <p:cNvSpPr>
              <a:spLocks/>
            </p:cNvSpPr>
            <p:nvPr/>
          </p:nvSpPr>
          <p:spPr bwMode="auto">
            <a:xfrm>
              <a:off x="1536" y="3268"/>
              <a:ext cx="648" cy="672"/>
            </a:xfrm>
            <a:custGeom>
              <a:avLst/>
              <a:gdLst>
                <a:gd name="T0" fmla="*/ 0 w 648"/>
                <a:gd name="T1" fmla="*/ 0 h 672"/>
                <a:gd name="T2" fmla="*/ 648 w 648"/>
                <a:gd name="T3" fmla="*/ 672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2"/>
            <p:cNvSpPr>
              <a:spLocks/>
            </p:cNvSpPr>
            <p:nvPr/>
          </p:nvSpPr>
          <p:spPr bwMode="auto">
            <a:xfrm>
              <a:off x="1536" y="3244"/>
              <a:ext cx="624" cy="280"/>
            </a:xfrm>
            <a:custGeom>
              <a:avLst/>
              <a:gdLst>
                <a:gd name="T0" fmla="*/ 0 w 624"/>
                <a:gd name="T1" fmla="*/ 0 h 280"/>
                <a:gd name="T2" fmla="*/ 624 w 624"/>
                <a:gd name="T3" fmla="*/ 280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Freeform 93"/>
            <p:cNvSpPr>
              <a:spLocks/>
            </p:cNvSpPr>
            <p:nvPr/>
          </p:nvSpPr>
          <p:spPr bwMode="auto">
            <a:xfrm>
              <a:off x="1536" y="3060"/>
              <a:ext cx="632" cy="160"/>
            </a:xfrm>
            <a:custGeom>
              <a:avLst/>
              <a:gdLst>
                <a:gd name="T0" fmla="*/ 0 w 632"/>
                <a:gd name="T1" fmla="*/ 160 h 160"/>
                <a:gd name="T2" fmla="*/ 632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7" name="Freeform 94"/>
            <p:cNvSpPr>
              <a:spLocks/>
            </p:cNvSpPr>
            <p:nvPr/>
          </p:nvSpPr>
          <p:spPr bwMode="auto">
            <a:xfrm>
              <a:off x="1520" y="2604"/>
              <a:ext cx="640" cy="608"/>
            </a:xfrm>
            <a:custGeom>
              <a:avLst/>
              <a:gdLst>
                <a:gd name="T0" fmla="*/ 0 w 640"/>
                <a:gd name="T1" fmla="*/ 608 h 608"/>
                <a:gd name="T2" fmla="*/ 640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5"/>
            <p:cNvSpPr>
              <a:spLocks/>
            </p:cNvSpPr>
            <p:nvPr/>
          </p:nvSpPr>
          <p:spPr bwMode="auto">
            <a:xfrm flipH="1">
              <a:off x="2800" y="3244"/>
              <a:ext cx="648" cy="672"/>
            </a:xfrm>
            <a:custGeom>
              <a:avLst/>
              <a:gdLst>
                <a:gd name="T0" fmla="*/ 0 w 648"/>
                <a:gd name="T1" fmla="*/ 0 h 672"/>
                <a:gd name="T2" fmla="*/ 648 w 648"/>
                <a:gd name="T3" fmla="*/ 672 h 672"/>
                <a:gd name="T4" fmla="*/ 0 60000 65536"/>
                <a:gd name="T5" fmla="*/ 0 60000 65536"/>
                <a:gd name="T6" fmla="*/ 0 w 648"/>
                <a:gd name="T7" fmla="*/ 0 h 672"/>
                <a:gd name="T8" fmla="*/ 648 w 648"/>
                <a:gd name="T9" fmla="*/ 672 h 6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8" h="672">
                  <a:moveTo>
                    <a:pt x="0" y="0"/>
                  </a:moveTo>
                  <a:lnTo>
                    <a:pt x="648" y="672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6"/>
            <p:cNvSpPr>
              <a:spLocks/>
            </p:cNvSpPr>
            <p:nvPr/>
          </p:nvSpPr>
          <p:spPr bwMode="auto">
            <a:xfrm flipH="1">
              <a:off x="2800" y="3220"/>
              <a:ext cx="624" cy="280"/>
            </a:xfrm>
            <a:custGeom>
              <a:avLst/>
              <a:gdLst>
                <a:gd name="T0" fmla="*/ 0 w 624"/>
                <a:gd name="T1" fmla="*/ 0 h 280"/>
                <a:gd name="T2" fmla="*/ 624 w 624"/>
                <a:gd name="T3" fmla="*/ 280 h 280"/>
                <a:gd name="T4" fmla="*/ 0 60000 65536"/>
                <a:gd name="T5" fmla="*/ 0 60000 65536"/>
                <a:gd name="T6" fmla="*/ 0 w 624"/>
                <a:gd name="T7" fmla="*/ 0 h 280"/>
                <a:gd name="T8" fmla="*/ 624 w 624"/>
                <a:gd name="T9" fmla="*/ 280 h 2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24" h="280">
                  <a:moveTo>
                    <a:pt x="0" y="0"/>
                  </a:moveTo>
                  <a:lnTo>
                    <a:pt x="624" y="28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Freeform 97"/>
            <p:cNvSpPr>
              <a:spLocks/>
            </p:cNvSpPr>
            <p:nvPr/>
          </p:nvSpPr>
          <p:spPr bwMode="auto">
            <a:xfrm flipH="1">
              <a:off x="2800" y="3036"/>
              <a:ext cx="632" cy="160"/>
            </a:xfrm>
            <a:custGeom>
              <a:avLst/>
              <a:gdLst>
                <a:gd name="T0" fmla="*/ 0 w 632"/>
                <a:gd name="T1" fmla="*/ 160 h 160"/>
                <a:gd name="T2" fmla="*/ 632 w 632"/>
                <a:gd name="T3" fmla="*/ 0 h 160"/>
                <a:gd name="T4" fmla="*/ 0 60000 65536"/>
                <a:gd name="T5" fmla="*/ 0 60000 65536"/>
                <a:gd name="T6" fmla="*/ 0 w 632"/>
                <a:gd name="T7" fmla="*/ 0 h 160"/>
                <a:gd name="T8" fmla="*/ 632 w 632"/>
                <a:gd name="T9" fmla="*/ 160 h 1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32" h="160">
                  <a:moveTo>
                    <a:pt x="0" y="160"/>
                  </a:moveTo>
                  <a:lnTo>
                    <a:pt x="632" y="0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1" name="Freeform 98"/>
            <p:cNvSpPr>
              <a:spLocks/>
            </p:cNvSpPr>
            <p:nvPr/>
          </p:nvSpPr>
          <p:spPr bwMode="auto">
            <a:xfrm flipH="1">
              <a:off x="2784" y="2580"/>
              <a:ext cx="640" cy="608"/>
            </a:xfrm>
            <a:custGeom>
              <a:avLst/>
              <a:gdLst>
                <a:gd name="T0" fmla="*/ 0 w 640"/>
                <a:gd name="T1" fmla="*/ 608 h 608"/>
                <a:gd name="T2" fmla="*/ 640 w 640"/>
                <a:gd name="T3" fmla="*/ 0 h 608"/>
                <a:gd name="T4" fmla="*/ 0 60000 65536"/>
                <a:gd name="T5" fmla="*/ 0 60000 65536"/>
                <a:gd name="T6" fmla="*/ 0 w 640"/>
                <a:gd name="T7" fmla="*/ 0 h 608"/>
                <a:gd name="T8" fmla="*/ 640 w 640"/>
                <a:gd name="T9" fmla="*/ 608 h 60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40" h="608">
                  <a:moveTo>
                    <a:pt x="0" y="608"/>
                  </a:moveTo>
                  <a:lnTo>
                    <a:pt x="640" y="0"/>
                  </a:lnTo>
                </a:path>
              </a:pathLst>
            </a:cu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Text Box 111"/>
            <p:cNvSpPr txBox="1">
              <a:spLocks noChangeArrowheads="1"/>
            </p:cNvSpPr>
            <p:nvPr/>
          </p:nvSpPr>
          <p:spPr bwMode="auto">
            <a:xfrm>
              <a:off x="192" y="2352"/>
              <a:ext cx="20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Augmentation Graph</a:t>
              </a:r>
            </a:p>
          </p:txBody>
        </p:sp>
      </p:grpSp>
      <p:grpSp>
        <p:nvGrpSpPr>
          <p:cNvPr id="5" name="Group 170"/>
          <p:cNvGrpSpPr>
            <a:grpSpLocks/>
          </p:cNvGrpSpPr>
          <p:nvPr/>
        </p:nvGrpSpPr>
        <p:grpSpPr bwMode="auto">
          <a:xfrm>
            <a:off x="1803400" y="3724275"/>
            <a:ext cx="6756400" cy="2524125"/>
            <a:chOff x="1136" y="2346"/>
            <a:chExt cx="4256" cy="1590"/>
          </a:xfrm>
        </p:grpSpPr>
        <p:sp>
          <p:nvSpPr>
            <p:cNvPr id="55352" name="Freeform 113"/>
            <p:cNvSpPr>
              <a:spLocks/>
            </p:cNvSpPr>
            <p:nvPr/>
          </p:nvSpPr>
          <p:spPr bwMode="auto">
            <a:xfrm>
              <a:off x="1136" y="2552"/>
              <a:ext cx="2696" cy="1384"/>
            </a:xfrm>
            <a:custGeom>
              <a:avLst/>
              <a:gdLst>
                <a:gd name="T0" fmla="*/ 0 w 2696"/>
                <a:gd name="T1" fmla="*/ 624 h 1384"/>
                <a:gd name="T2" fmla="*/ 368 w 2696"/>
                <a:gd name="T3" fmla="*/ 632 h 1384"/>
                <a:gd name="T4" fmla="*/ 1064 w 2696"/>
                <a:gd name="T5" fmla="*/ 928 h 1384"/>
                <a:gd name="T6" fmla="*/ 1592 w 2696"/>
                <a:gd name="T7" fmla="*/ 0 h 1384"/>
                <a:gd name="T8" fmla="*/ 1120 w 2696"/>
                <a:gd name="T9" fmla="*/ 1384 h 1384"/>
                <a:gd name="T10" fmla="*/ 1640 w 2696"/>
                <a:gd name="T11" fmla="*/ 1384 h 1384"/>
                <a:gd name="T12" fmla="*/ 1072 w 2696"/>
                <a:gd name="T13" fmla="*/ 520 h 1384"/>
                <a:gd name="T14" fmla="*/ 1584 w 2696"/>
                <a:gd name="T15" fmla="*/ 992 h 1384"/>
                <a:gd name="T16" fmla="*/ 1048 w 2696"/>
                <a:gd name="T17" fmla="*/ 40 h 1384"/>
                <a:gd name="T18" fmla="*/ 1608 w 2696"/>
                <a:gd name="T19" fmla="*/ 504 h 1384"/>
                <a:gd name="T20" fmla="*/ 2304 w 2696"/>
                <a:gd name="T21" fmla="*/ 656 h 1384"/>
                <a:gd name="T22" fmla="*/ 2696 w 2696"/>
                <a:gd name="T23" fmla="*/ 672 h 13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6"/>
                <a:gd name="T37" fmla="*/ 0 h 1384"/>
                <a:gd name="T38" fmla="*/ 2696 w 2696"/>
                <a:gd name="T39" fmla="*/ 1384 h 138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6" h="1384">
                  <a:moveTo>
                    <a:pt x="0" y="624"/>
                  </a:moveTo>
                  <a:lnTo>
                    <a:pt x="368" y="632"/>
                  </a:lnTo>
                  <a:lnTo>
                    <a:pt x="1064" y="928"/>
                  </a:lnTo>
                  <a:lnTo>
                    <a:pt x="1592" y="0"/>
                  </a:lnTo>
                  <a:lnTo>
                    <a:pt x="1120" y="1384"/>
                  </a:lnTo>
                  <a:lnTo>
                    <a:pt x="1640" y="1384"/>
                  </a:lnTo>
                  <a:lnTo>
                    <a:pt x="1072" y="520"/>
                  </a:lnTo>
                  <a:lnTo>
                    <a:pt x="1584" y="992"/>
                  </a:lnTo>
                  <a:lnTo>
                    <a:pt x="1048" y="40"/>
                  </a:lnTo>
                  <a:lnTo>
                    <a:pt x="1608" y="504"/>
                  </a:lnTo>
                  <a:lnTo>
                    <a:pt x="2304" y="656"/>
                  </a:lnTo>
                  <a:lnTo>
                    <a:pt x="2696" y="672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55353" name="Text Box 114"/>
            <p:cNvSpPr txBox="1">
              <a:spLocks noChangeArrowheads="1"/>
            </p:cNvSpPr>
            <p:nvPr/>
          </p:nvSpPr>
          <p:spPr bwMode="auto">
            <a:xfrm>
              <a:off x="3542" y="2346"/>
              <a:ext cx="185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Augmentation Path</a:t>
              </a:r>
            </a:p>
          </p:txBody>
        </p:sp>
      </p:grpSp>
      <p:sp>
        <p:nvSpPr>
          <p:cNvPr id="799859" name="Text Box 115"/>
          <p:cNvSpPr txBox="1">
            <a:spLocks noChangeArrowheads="1"/>
          </p:cNvSpPr>
          <p:nvPr/>
        </p:nvSpPr>
        <p:spPr bwMode="auto">
          <a:xfrm>
            <a:off x="5638800" y="4357688"/>
            <a:ext cx="2649538" cy="247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Alternates 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adding edge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removing edge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adding edge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removing edge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adding edge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Extra edge added</a:t>
            </a:r>
          </a:p>
        </p:txBody>
      </p:sp>
      <p:grpSp>
        <p:nvGrpSpPr>
          <p:cNvPr id="6" name="Group 174"/>
          <p:cNvGrpSpPr>
            <a:grpSpLocks/>
          </p:cNvGrpSpPr>
          <p:nvPr/>
        </p:nvGrpSpPr>
        <p:grpSpPr bwMode="auto">
          <a:xfrm>
            <a:off x="4724400" y="981075"/>
            <a:ext cx="4191000" cy="2447925"/>
            <a:chOff x="2976" y="618"/>
            <a:chExt cx="2640" cy="1542"/>
          </a:xfrm>
        </p:grpSpPr>
        <p:grpSp>
          <p:nvGrpSpPr>
            <p:cNvPr id="55322" name="Group 168"/>
            <p:cNvGrpSpPr>
              <a:grpSpLocks/>
            </p:cNvGrpSpPr>
            <p:nvPr/>
          </p:nvGrpSpPr>
          <p:grpSpPr bwMode="auto">
            <a:xfrm>
              <a:off x="3199" y="712"/>
              <a:ext cx="2417" cy="1448"/>
              <a:chOff x="3199" y="712"/>
              <a:chExt cx="2417" cy="1448"/>
            </a:xfrm>
          </p:grpSpPr>
          <p:grpSp>
            <p:nvGrpSpPr>
              <p:cNvPr id="55324" name="Group 157"/>
              <p:cNvGrpSpPr>
                <a:grpSpLocks/>
              </p:cNvGrpSpPr>
              <p:nvPr/>
            </p:nvGrpSpPr>
            <p:grpSpPr bwMode="auto">
              <a:xfrm>
                <a:off x="3360" y="712"/>
                <a:ext cx="2112" cy="1448"/>
                <a:chOff x="1440" y="2544"/>
                <a:chExt cx="2112" cy="1448"/>
              </a:xfrm>
            </p:grpSpPr>
            <p:sp>
              <p:nvSpPr>
                <p:cNvPr id="55342" name="Oval 158"/>
                <p:cNvSpPr>
                  <a:spLocks noChangeArrowheads="1"/>
                </p:cNvSpPr>
                <p:nvPr/>
              </p:nvSpPr>
              <p:spPr bwMode="auto">
                <a:xfrm>
                  <a:off x="3456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3" name="Oval 159"/>
                <p:cNvSpPr>
                  <a:spLocks noChangeArrowheads="1"/>
                </p:cNvSpPr>
                <p:nvPr/>
              </p:nvSpPr>
              <p:spPr bwMode="auto">
                <a:xfrm>
                  <a:off x="1440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4" name="Oval 160"/>
                <p:cNvSpPr>
                  <a:spLocks noChangeArrowheads="1"/>
                </p:cNvSpPr>
                <p:nvPr/>
              </p:nvSpPr>
              <p:spPr bwMode="auto">
                <a:xfrm>
                  <a:off x="2136" y="348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5" name="Oval 161"/>
                <p:cNvSpPr>
                  <a:spLocks noChangeArrowheads="1"/>
                </p:cNvSpPr>
                <p:nvPr/>
              </p:nvSpPr>
              <p:spPr bwMode="auto">
                <a:xfrm>
                  <a:off x="2184" y="389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6" name="Oval 162"/>
                <p:cNvSpPr>
                  <a:spLocks noChangeArrowheads="1"/>
                </p:cNvSpPr>
                <p:nvPr/>
              </p:nvSpPr>
              <p:spPr bwMode="auto">
                <a:xfrm>
                  <a:off x="2152" y="3024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7" name="Oval 163"/>
                <p:cNvSpPr>
                  <a:spLocks noChangeArrowheads="1"/>
                </p:cNvSpPr>
                <p:nvPr/>
              </p:nvSpPr>
              <p:spPr bwMode="auto">
                <a:xfrm>
                  <a:off x="2152" y="2552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8" name="Oval 164"/>
                <p:cNvSpPr>
                  <a:spLocks noChangeArrowheads="1"/>
                </p:cNvSpPr>
                <p:nvPr/>
              </p:nvSpPr>
              <p:spPr bwMode="auto">
                <a:xfrm>
                  <a:off x="2696" y="2544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49" name="Oval 165"/>
                <p:cNvSpPr>
                  <a:spLocks noChangeArrowheads="1"/>
                </p:cNvSpPr>
                <p:nvPr/>
              </p:nvSpPr>
              <p:spPr bwMode="auto">
                <a:xfrm>
                  <a:off x="2704" y="297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50" name="Oval 166"/>
                <p:cNvSpPr>
                  <a:spLocks noChangeArrowheads="1"/>
                </p:cNvSpPr>
                <p:nvPr/>
              </p:nvSpPr>
              <p:spPr bwMode="auto">
                <a:xfrm>
                  <a:off x="2712" y="345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  <p:sp>
              <p:nvSpPr>
                <p:cNvPr id="55351" name="Oval 167"/>
                <p:cNvSpPr>
                  <a:spLocks noChangeArrowheads="1"/>
                </p:cNvSpPr>
                <p:nvPr/>
              </p:nvSpPr>
              <p:spPr bwMode="auto">
                <a:xfrm>
                  <a:off x="2728" y="3872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>
                    <a:solidFill>
                      <a:schemeClr val="hlink"/>
                    </a:solidFill>
                  </a:endParaRPr>
                </a:p>
              </p:txBody>
            </p:sp>
          </p:grpSp>
          <p:sp>
            <p:nvSpPr>
              <p:cNvPr id="55325" name="Freeform 118"/>
              <p:cNvSpPr>
                <a:spLocks/>
              </p:cNvSpPr>
              <p:nvPr/>
            </p:nvSpPr>
            <p:spPr bwMode="auto">
              <a:xfrm>
                <a:off x="4114" y="760"/>
                <a:ext cx="512" cy="896"/>
              </a:xfrm>
              <a:custGeom>
                <a:avLst/>
                <a:gdLst>
                  <a:gd name="T0" fmla="*/ 0 w 512"/>
                  <a:gd name="T1" fmla="*/ 0 h 896"/>
                  <a:gd name="T2" fmla="*/ 512 w 512"/>
                  <a:gd name="T3" fmla="*/ 896 h 896"/>
                  <a:gd name="T4" fmla="*/ 0 60000 65536"/>
                  <a:gd name="T5" fmla="*/ 0 60000 65536"/>
                  <a:gd name="T6" fmla="*/ 0 w 512"/>
                  <a:gd name="T7" fmla="*/ 0 h 896"/>
                  <a:gd name="T8" fmla="*/ 512 w 512"/>
                  <a:gd name="T9" fmla="*/ 896 h 89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12" h="896">
                    <a:moveTo>
                      <a:pt x="0" y="0"/>
                    </a:moveTo>
                    <a:lnTo>
                      <a:pt x="512" y="896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6" name="Freeform 119"/>
              <p:cNvSpPr>
                <a:spLocks/>
              </p:cNvSpPr>
              <p:nvPr/>
            </p:nvSpPr>
            <p:spPr bwMode="auto">
              <a:xfrm>
                <a:off x="4146" y="1192"/>
                <a:ext cx="464" cy="488"/>
              </a:xfrm>
              <a:custGeom>
                <a:avLst/>
                <a:gdLst>
                  <a:gd name="T0" fmla="*/ 0 w 464"/>
                  <a:gd name="T1" fmla="*/ 0 h 488"/>
                  <a:gd name="T2" fmla="*/ 464 w 464"/>
                  <a:gd name="T3" fmla="*/ 464 h 488"/>
                  <a:gd name="T4" fmla="*/ 456 w 464"/>
                  <a:gd name="T5" fmla="*/ 488 h 488"/>
                  <a:gd name="T6" fmla="*/ 0 60000 65536"/>
                  <a:gd name="T7" fmla="*/ 0 60000 65536"/>
                  <a:gd name="T8" fmla="*/ 0 60000 65536"/>
                  <a:gd name="T9" fmla="*/ 0 w 464"/>
                  <a:gd name="T10" fmla="*/ 0 h 488"/>
                  <a:gd name="T11" fmla="*/ 464 w 464"/>
                  <a:gd name="T12" fmla="*/ 488 h 4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64" h="488">
                    <a:moveTo>
                      <a:pt x="0" y="0"/>
                    </a:moveTo>
                    <a:lnTo>
                      <a:pt x="464" y="464"/>
                    </a:lnTo>
                    <a:lnTo>
                      <a:pt x="456" y="488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7" name="Freeform 120"/>
              <p:cNvSpPr>
                <a:spLocks/>
              </p:cNvSpPr>
              <p:nvPr/>
            </p:nvSpPr>
            <p:spPr bwMode="auto">
              <a:xfrm>
                <a:off x="4130" y="736"/>
                <a:ext cx="480" cy="912"/>
              </a:xfrm>
              <a:custGeom>
                <a:avLst/>
                <a:gdLst>
                  <a:gd name="T0" fmla="*/ 0 w 480"/>
                  <a:gd name="T1" fmla="*/ 912 h 912"/>
                  <a:gd name="T2" fmla="*/ 480 w 480"/>
                  <a:gd name="T3" fmla="*/ 0 h 912"/>
                  <a:gd name="T4" fmla="*/ 0 60000 65536"/>
                  <a:gd name="T5" fmla="*/ 0 60000 65536"/>
                  <a:gd name="T6" fmla="*/ 0 w 480"/>
                  <a:gd name="T7" fmla="*/ 0 h 912"/>
                  <a:gd name="T8" fmla="*/ 480 w 480"/>
                  <a:gd name="T9" fmla="*/ 912 h 9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80" h="912">
                    <a:moveTo>
                      <a:pt x="0" y="912"/>
                    </a:moveTo>
                    <a:lnTo>
                      <a:pt x="48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8" name="Line 121"/>
              <p:cNvSpPr>
                <a:spLocks noChangeShapeType="1"/>
              </p:cNvSpPr>
              <p:nvPr/>
            </p:nvSpPr>
            <p:spPr bwMode="auto">
              <a:xfrm flipV="1">
                <a:off x="4202" y="2112"/>
                <a:ext cx="43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9" name="Freeform 122"/>
              <p:cNvSpPr>
                <a:spLocks/>
              </p:cNvSpPr>
              <p:nvPr/>
            </p:nvSpPr>
            <p:spPr bwMode="auto">
              <a:xfrm>
                <a:off x="4154" y="736"/>
                <a:ext cx="456" cy="432"/>
              </a:xfrm>
              <a:custGeom>
                <a:avLst/>
                <a:gdLst>
                  <a:gd name="T0" fmla="*/ 0 w 456"/>
                  <a:gd name="T1" fmla="*/ 0 h 432"/>
                  <a:gd name="T2" fmla="*/ 456 w 456"/>
                  <a:gd name="T3" fmla="*/ 432 h 432"/>
                  <a:gd name="T4" fmla="*/ 0 60000 65536"/>
                  <a:gd name="T5" fmla="*/ 0 60000 65536"/>
                  <a:gd name="T6" fmla="*/ 0 w 456"/>
                  <a:gd name="T7" fmla="*/ 0 h 432"/>
                  <a:gd name="T8" fmla="*/ 456 w 456"/>
                  <a:gd name="T9" fmla="*/ 432 h 4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56" h="432">
                    <a:moveTo>
                      <a:pt x="0" y="0"/>
                    </a:moveTo>
                    <a:lnTo>
                      <a:pt x="456" y="43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0" name="Freeform 123"/>
              <p:cNvSpPr>
                <a:spLocks/>
              </p:cNvSpPr>
              <p:nvPr/>
            </p:nvSpPr>
            <p:spPr bwMode="auto">
              <a:xfrm>
                <a:off x="4114" y="1240"/>
                <a:ext cx="536" cy="840"/>
              </a:xfrm>
              <a:custGeom>
                <a:avLst/>
                <a:gdLst>
                  <a:gd name="T0" fmla="*/ 0 w 536"/>
                  <a:gd name="T1" fmla="*/ 0 h 840"/>
                  <a:gd name="T2" fmla="*/ 536 w 536"/>
                  <a:gd name="T3" fmla="*/ 840 h 840"/>
                  <a:gd name="T4" fmla="*/ 0 60000 65536"/>
                  <a:gd name="T5" fmla="*/ 0 60000 65536"/>
                  <a:gd name="T6" fmla="*/ 0 w 536"/>
                  <a:gd name="T7" fmla="*/ 0 h 840"/>
                  <a:gd name="T8" fmla="*/ 536 w 536"/>
                  <a:gd name="T9" fmla="*/ 840 h 84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36" h="840">
                    <a:moveTo>
                      <a:pt x="0" y="0"/>
                    </a:moveTo>
                    <a:lnTo>
                      <a:pt x="536" y="8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1" name="Freeform 124"/>
              <p:cNvSpPr>
                <a:spLocks/>
              </p:cNvSpPr>
              <p:nvPr/>
            </p:nvSpPr>
            <p:spPr bwMode="auto">
              <a:xfrm>
                <a:off x="4202" y="760"/>
                <a:ext cx="432" cy="1352"/>
              </a:xfrm>
              <a:custGeom>
                <a:avLst/>
                <a:gdLst>
                  <a:gd name="T0" fmla="*/ 0 w 432"/>
                  <a:gd name="T1" fmla="*/ 1352 h 1352"/>
                  <a:gd name="T2" fmla="*/ 432 w 432"/>
                  <a:gd name="T3" fmla="*/ 0 h 1352"/>
                  <a:gd name="T4" fmla="*/ 0 60000 65536"/>
                  <a:gd name="T5" fmla="*/ 0 60000 65536"/>
                  <a:gd name="T6" fmla="*/ 0 w 432"/>
                  <a:gd name="T7" fmla="*/ 0 h 1352"/>
                  <a:gd name="T8" fmla="*/ 432 w 432"/>
                  <a:gd name="T9" fmla="*/ 1352 h 135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32" h="1352">
                    <a:moveTo>
                      <a:pt x="0" y="1352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2" name="Text Box 135"/>
              <p:cNvSpPr txBox="1">
                <a:spLocks noChangeArrowheads="1"/>
              </p:cNvSpPr>
              <p:nvPr/>
            </p:nvSpPr>
            <p:spPr bwMode="auto">
              <a:xfrm>
                <a:off x="3199" y="1209"/>
                <a:ext cx="20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1">
                    <a:solidFill>
                      <a:schemeClr val="accent2"/>
                    </a:solidFill>
                  </a:rPr>
                  <a:t>s</a:t>
                </a:r>
              </a:p>
            </p:txBody>
          </p:sp>
          <p:sp>
            <p:nvSpPr>
              <p:cNvPr id="55333" name="Text Box 136"/>
              <p:cNvSpPr txBox="1">
                <a:spLocks noChangeArrowheads="1"/>
              </p:cNvSpPr>
              <p:nvPr/>
            </p:nvSpPr>
            <p:spPr bwMode="auto">
              <a:xfrm>
                <a:off x="5438" y="1209"/>
                <a:ext cx="1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1">
                    <a:solidFill>
                      <a:schemeClr val="accent2"/>
                    </a:solidFill>
                  </a:rPr>
                  <a:t>t</a:t>
                </a:r>
              </a:p>
            </p:txBody>
          </p:sp>
          <p:sp>
            <p:nvSpPr>
              <p:cNvPr id="55334" name="Freeform 137"/>
              <p:cNvSpPr>
                <a:spLocks/>
              </p:cNvSpPr>
              <p:nvPr/>
            </p:nvSpPr>
            <p:spPr bwMode="auto">
              <a:xfrm>
                <a:off x="3450" y="1416"/>
                <a:ext cx="648" cy="672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  <a:gd name="T6" fmla="*/ 0 w 648"/>
                  <a:gd name="T7" fmla="*/ 0 h 672"/>
                  <a:gd name="T8" fmla="*/ 648 w 648"/>
                  <a:gd name="T9" fmla="*/ 672 h 67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5" name="Freeform 138"/>
              <p:cNvSpPr>
                <a:spLocks/>
              </p:cNvSpPr>
              <p:nvPr/>
            </p:nvSpPr>
            <p:spPr bwMode="auto">
              <a:xfrm>
                <a:off x="3450" y="1392"/>
                <a:ext cx="624" cy="280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  <a:gd name="T6" fmla="*/ 0 w 624"/>
                  <a:gd name="T7" fmla="*/ 0 h 280"/>
                  <a:gd name="T8" fmla="*/ 624 w 624"/>
                  <a:gd name="T9" fmla="*/ 280 h 2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6" name="Freeform 139"/>
              <p:cNvSpPr>
                <a:spLocks/>
              </p:cNvSpPr>
              <p:nvPr/>
            </p:nvSpPr>
            <p:spPr bwMode="auto">
              <a:xfrm>
                <a:off x="3450" y="1208"/>
                <a:ext cx="632" cy="160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  <a:gd name="T6" fmla="*/ 0 w 632"/>
                  <a:gd name="T7" fmla="*/ 0 h 160"/>
                  <a:gd name="T8" fmla="*/ 632 w 632"/>
                  <a:gd name="T9" fmla="*/ 160 h 16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7" name="Freeform 140"/>
              <p:cNvSpPr>
                <a:spLocks/>
              </p:cNvSpPr>
              <p:nvPr/>
            </p:nvSpPr>
            <p:spPr bwMode="auto">
              <a:xfrm>
                <a:off x="3434" y="752"/>
                <a:ext cx="640" cy="608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  <a:gd name="T6" fmla="*/ 0 w 640"/>
                  <a:gd name="T7" fmla="*/ 0 h 608"/>
                  <a:gd name="T8" fmla="*/ 640 w 640"/>
                  <a:gd name="T9" fmla="*/ 608 h 60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8" name="Freeform 141"/>
              <p:cNvSpPr>
                <a:spLocks/>
              </p:cNvSpPr>
              <p:nvPr/>
            </p:nvSpPr>
            <p:spPr bwMode="auto">
              <a:xfrm flipH="1">
                <a:off x="4714" y="1392"/>
                <a:ext cx="648" cy="672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  <a:gd name="T6" fmla="*/ 0 w 648"/>
                  <a:gd name="T7" fmla="*/ 0 h 672"/>
                  <a:gd name="T8" fmla="*/ 648 w 648"/>
                  <a:gd name="T9" fmla="*/ 672 h 67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9" name="Freeform 142"/>
              <p:cNvSpPr>
                <a:spLocks/>
              </p:cNvSpPr>
              <p:nvPr/>
            </p:nvSpPr>
            <p:spPr bwMode="auto">
              <a:xfrm flipH="1">
                <a:off x="4714" y="1368"/>
                <a:ext cx="624" cy="280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  <a:gd name="T6" fmla="*/ 0 w 624"/>
                  <a:gd name="T7" fmla="*/ 0 h 280"/>
                  <a:gd name="T8" fmla="*/ 624 w 624"/>
                  <a:gd name="T9" fmla="*/ 280 h 2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40" name="Freeform 143"/>
              <p:cNvSpPr>
                <a:spLocks/>
              </p:cNvSpPr>
              <p:nvPr/>
            </p:nvSpPr>
            <p:spPr bwMode="auto">
              <a:xfrm flipH="1">
                <a:off x="4714" y="1184"/>
                <a:ext cx="632" cy="160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  <a:gd name="T6" fmla="*/ 0 w 632"/>
                  <a:gd name="T7" fmla="*/ 0 h 160"/>
                  <a:gd name="T8" fmla="*/ 632 w 632"/>
                  <a:gd name="T9" fmla="*/ 160 h 16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41" name="Freeform 144"/>
              <p:cNvSpPr>
                <a:spLocks/>
              </p:cNvSpPr>
              <p:nvPr/>
            </p:nvSpPr>
            <p:spPr bwMode="auto">
              <a:xfrm flipH="1">
                <a:off x="4698" y="728"/>
                <a:ext cx="640" cy="608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  <a:gd name="T6" fmla="*/ 0 w 640"/>
                  <a:gd name="T7" fmla="*/ 0 h 608"/>
                  <a:gd name="T8" fmla="*/ 640 w 640"/>
                  <a:gd name="T9" fmla="*/ 608 h 60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5323" name="Text Box 173"/>
            <p:cNvSpPr txBox="1">
              <a:spLocks noChangeArrowheads="1"/>
            </p:cNvSpPr>
            <p:nvPr/>
          </p:nvSpPr>
          <p:spPr bwMode="auto">
            <a:xfrm>
              <a:off x="2976" y="618"/>
              <a:ext cx="105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New Flow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9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9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99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9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9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99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98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808963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6332" name="Group 24"/>
          <p:cNvGrpSpPr>
            <a:grpSpLocks/>
          </p:cNvGrpSpPr>
          <p:nvPr/>
        </p:nvGrpSpPr>
        <p:grpSpPr bwMode="auto">
          <a:xfrm>
            <a:off x="2109788" y="762000"/>
            <a:ext cx="3857625" cy="3124200"/>
            <a:chOff x="240" y="1728"/>
            <a:chExt cx="2430" cy="1968"/>
          </a:xfrm>
        </p:grpSpPr>
        <p:pic>
          <p:nvPicPr>
            <p:cNvPr id="56354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5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6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7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8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9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0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1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33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56347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8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9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0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1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2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3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56343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4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5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6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6335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loves whom.</a:t>
            </a:r>
          </a:p>
        </p:txBody>
      </p:sp>
      <p:sp>
        <p:nvSpPr>
          <p:cNvPr id="56336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Who should be matched with whom</a:t>
            </a:r>
            <a:br>
              <a:rPr lang="en-US" altLang="en-US" sz="2800"/>
            </a:br>
            <a:r>
              <a:rPr lang="en-US" altLang="en-US" sz="2800"/>
              <a:t>so as many as possible matched</a:t>
            </a:r>
            <a:br>
              <a:rPr lang="en-US" altLang="en-US" sz="2800"/>
            </a:br>
            <a:r>
              <a:rPr lang="en-US" altLang="en-US" sz="2800"/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56340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1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2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09012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 matches</a:t>
            </a:r>
            <a:br>
              <a:rPr lang="en-US" altLang="en-US" sz="2800"/>
            </a:br>
            <a:r>
              <a:rPr lang="en-US" altLang="en-US" sz="2800"/>
              <a:t>  Can we do better?</a:t>
            </a:r>
          </a:p>
        </p:txBody>
      </p:sp>
      <p:sp>
        <p:nvSpPr>
          <p:cNvPr id="809013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 matches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9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2" grpId="0"/>
      <p:bldP spid="809012" grpId="1"/>
      <p:bldP spid="809013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sp>
        <p:nvSpPr>
          <p:cNvPr id="705547" name="Text Box 11"/>
          <p:cNvSpPr txBox="1">
            <a:spLocks noChangeArrowheads="1"/>
          </p:cNvSpPr>
          <p:nvPr/>
        </p:nvSpPr>
        <p:spPr bwMode="auto">
          <a:xfrm>
            <a:off x="1981200" y="974725"/>
            <a:ext cx="54879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Can our Network Flow Algorithm </a:t>
            </a:r>
            <a:br>
              <a:rPr lang="en-US" altLang="en-US" sz="3000"/>
            </a:br>
            <a:r>
              <a:rPr lang="en-US" altLang="en-US" sz="3000"/>
              <a:t>get stuck in local max? </a:t>
            </a:r>
          </a:p>
        </p:txBody>
      </p:sp>
      <p:sp>
        <p:nvSpPr>
          <p:cNvPr id="705551" name="Text Box 15"/>
          <p:cNvSpPr txBox="1">
            <a:spLocks noChangeArrowheads="1"/>
          </p:cNvSpPr>
          <p:nvPr/>
        </p:nvSpPr>
        <p:spPr bwMode="auto">
          <a:xfrm>
            <a:off x="1981200" y="2193925"/>
            <a:ext cx="633095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Need to prove 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for every input network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for every choice of augmenting paths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     Maximum Flow is found!</a:t>
            </a:r>
          </a:p>
        </p:txBody>
      </p:sp>
      <p:sp>
        <p:nvSpPr>
          <p:cNvPr id="705553" name="Text Box 17"/>
          <p:cNvSpPr txBox="1">
            <a:spLocks noChangeArrowheads="1"/>
          </p:cNvSpPr>
          <p:nvPr/>
        </p:nvSpPr>
        <p:spPr bwMode="auto">
          <a:xfrm>
            <a:off x="6172200" y="1584325"/>
            <a:ext cx="7762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No!</a:t>
            </a:r>
          </a:p>
        </p:txBody>
      </p:sp>
      <p:sp>
        <p:nvSpPr>
          <p:cNvPr id="705554" name="Text Box 18"/>
          <p:cNvSpPr txBox="1">
            <a:spLocks noChangeArrowheads="1"/>
          </p:cNvSpPr>
          <p:nvPr/>
        </p:nvSpPr>
        <p:spPr bwMode="auto">
          <a:xfrm>
            <a:off x="3424238" y="4251325"/>
            <a:ext cx="1093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How?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5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5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5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5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55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55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55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55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055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055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055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055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05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05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5547" grpId="0"/>
      <p:bldP spid="705553" grpId="0"/>
      <p:bldP spid="705554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58371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2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3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4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6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7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8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1177925" y="1828800"/>
            <a:ext cx="6746875" cy="1447800"/>
            <a:chOff x="742" y="1152"/>
            <a:chExt cx="4250" cy="912"/>
          </a:xfrm>
        </p:grpSpPr>
        <p:pic>
          <p:nvPicPr>
            <p:cNvPr id="58380" name="Picture 1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" y="1152"/>
              <a:ext cx="605" cy="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81" name="Text Box 13"/>
            <p:cNvSpPr txBox="1">
              <a:spLocks noChangeArrowheads="1"/>
            </p:cNvSpPr>
            <p:nvPr/>
          </p:nvSpPr>
          <p:spPr bwMode="auto">
            <a:xfrm>
              <a:off x="1445" y="1227"/>
              <a:ext cx="3547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Mars settlement has hilly landscape</a:t>
              </a:r>
              <a:br>
                <a:rPr lang="en-US" altLang="en-US" sz="3000"/>
              </a:br>
              <a:r>
                <a:rPr lang="en-US" altLang="en-US" sz="3000"/>
                <a:t>and many layers of roofs.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59395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6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7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8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9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400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401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402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4811" name="Text Box 11"/>
          <p:cNvSpPr txBox="1">
            <a:spLocks noChangeArrowheads="1"/>
          </p:cNvSpPr>
          <p:nvPr/>
        </p:nvSpPr>
        <p:spPr bwMode="auto">
          <a:xfrm>
            <a:off x="381000" y="822325"/>
            <a:ext cx="5721350" cy="260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Primal Problem:</a:t>
            </a:r>
            <a:r>
              <a:rPr lang="en-US" altLang="en-US" sz="3000"/>
              <a:t> 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Exponential # of locations to stand.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Find a highest one.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Dual problem: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Exponential # of roofs.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Find a lowest one.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581400" y="5715000"/>
            <a:ext cx="381000" cy="711200"/>
            <a:chOff x="2432" y="1328"/>
            <a:chExt cx="906" cy="2075"/>
          </a:xfrm>
        </p:grpSpPr>
        <p:sp>
          <p:nvSpPr>
            <p:cNvPr id="59408" name="Freeform 1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Freeform 1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Freeform 1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1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1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Freeform 1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19"/>
          <p:cNvGrpSpPr>
            <a:grpSpLocks/>
          </p:cNvGrpSpPr>
          <p:nvPr/>
        </p:nvGrpSpPr>
        <p:grpSpPr bwMode="auto">
          <a:xfrm>
            <a:off x="152400" y="4495800"/>
            <a:ext cx="533400" cy="609600"/>
            <a:chOff x="96" y="2832"/>
            <a:chExt cx="336" cy="384"/>
          </a:xfrm>
        </p:grpSpPr>
        <p:pic>
          <p:nvPicPr>
            <p:cNvPr id="59406" name="Picture 2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2832"/>
              <a:ext cx="25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07" name="Line 21"/>
            <p:cNvSpPr>
              <a:spLocks noChangeShapeType="1"/>
            </p:cNvSpPr>
            <p:nvPr/>
          </p:nvSpPr>
          <p:spPr bwMode="auto">
            <a:xfrm flipV="1">
              <a:off x="336" y="2928"/>
              <a:ext cx="96" cy="4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48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48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48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48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48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48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2375 -0.11852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00" y="-5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48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48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448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448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448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448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0 L -0.00416 0.1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0419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0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1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2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3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4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5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6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5835" name="Text Box 11"/>
          <p:cNvSpPr txBox="1">
            <a:spLocks noChangeArrowheads="1"/>
          </p:cNvSpPr>
          <p:nvPr/>
        </p:nvSpPr>
        <p:spPr bwMode="auto">
          <a:xfrm>
            <a:off x="381000" y="822325"/>
            <a:ext cx="6970713" cy="214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Prove:</a:t>
            </a:r>
            <a:endParaRPr lang="en-US" altLang="en-US" sz="3000"/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Every roof is above every location to stand.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latin typeface="Symbol" pitchFamily="18" charset="2"/>
                <a:sym typeface="Symbol" pitchFamily="18" charset="2"/>
              </a:rPr>
              <a:t>        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/>
              <a:t> R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/>
              <a:t> L height(R)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</a:t>
            </a:r>
            <a:r>
              <a:rPr lang="en-US" altLang="en-US" sz="3000" i="1"/>
              <a:t> height(L) 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 i="1">
                <a:latin typeface="Symbol" pitchFamily="18" charset="2"/>
                <a:sym typeface="Symbol" pitchFamily="18" charset="2"/>
              </a:rPr>
              <a:t>              </a:t>
            </a:r>
            <a:r>
              <a:rPr lang="en-US" altLang="en-US" sz="3000" i="1"/>
              <a:t> height(R</a:t>
            </a:r>
            <a:r>
              <a:rPr lang="en-US" altLang="en-US" sz="3000" i="1" baseline="-25000"/>
              <a:t>min</a:t>
            </a:r>
            <a:r>
              <a:rPr lang="en-US" altLang="en-US" sz="3000" i="1"/>
              <a:t>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</a:t>
            </a:r>
            <a:r>
              <a:rPr lang="en-US" altLang="en-US" sz="3000" i="1"/>
              <a:t> 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 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/>
              <a:t>Is there a gap?</a:t>
            </a:r>
            <a:endParaRPr lang="en-US" altLang="en-US" sz="3000">
              <a:solidFill>
                <a:schemeClr val="accent1"/>
              </a:solidFill>
            </a:endParaRP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581400" y="5715000"/>
            <a:ext cx="381000" cy="711200"/>
            <a:chOff x="2432" y="1328"/>
            <a:chExt cx="906" cy="2075"/>
          </a:xfrm>
        </p:grpSpPr>
        <p:sp>
          <p:nvSpPr>
            <p:cNvPr id="60433" name="Freeform 1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Freeform 1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Freeform 1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Freeform 1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Freeform 1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8" name="Freeform 1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19"/>
          <p:cNvGrpSpPr>
            <a:grpSpLocks/>
          </p:cNvGrpSpPr>
          <p:nvPr/>
        </p:nvGrpSpPr>
        <p:grpSpPr bwMode="auto">
          <a:xfrm>
            <a:off x="152400" y="4495800"/>
            <a:ext cx="533400" cy="609600"/>
            <a:chOff x="96" y="2832"/>
            <a:chExt cx="336" cy="384"/>
          </a:xfrm>
        </p:grpSpPr>
        <p:pic>
          <p:nvPicPr>
            <p:cNvPr id="60431" name="Picture 2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2832"/>
              <a:ext cx="25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432" name="Line 21"/>
            <p:cNvSpPr>
              <a:spLocks noChangeShapeType="1"/>
            </p:cNvSpPr>
            <p:nvPr/>
          </p:nvSpPr>
          <p:spPr bwMode="auto">
            <a:xfrm flipV="1">
              <a:off x="336" y="2928"/>
              <a:ext cx="96" cy="4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845846" name="Line 22"/>
          <p:cNvSpPr>
            <a:spLocks noChangeShapeType="1"/>
          </p:cNvSpPr>
          <p:nvPr/>
        </p:nvSpPr>
        <p:spPr bwMode="auto">
          <a:xfrm>
            <a:off x="6019800" y="5321300"/>
            <a:ext cx="0" cy="228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5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5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5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5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45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45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45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45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2375 -0.11852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00" y="-590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0 L -0.00416 0.1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45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45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45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458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5846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1443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4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5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6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7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8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9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50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6859" name="Text Box 11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 dirty="0">
                <a:solidFill>
                  <a:schemeClr val="accent1"/>
                </a:solidFill>
              </a:rPr>
              <a:t>Prove:</a:t>
            </a:r>
            <a:endParaRPr lang="en-US" altLang="en-US" sz="3000" dirty="0"/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 dirty="0"/>
              <a:t>For every location to stand either: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takes a step up  or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gives a reason that explains why not</a:t>
            </a:r>
            <a:br>
              <a:rPr lang="en-US" altLang="en-US" sz="3000" dirty="0"/>
            </a:br>
            <a:r>
              <a:rPr lang="en-US" altLang="en-US" sz="3000" dirty="0"/>
              <a:t>  by giving a roof of equal height.</a:t>
            </a:r>
          </a:p>
          <a:p>
            <a:pPr lvl="1" eaLnBrk="1" hangingPunct="1">
              <a:buFontTx/>
              <a:buNone/>
            </a:pPr>
            <a:r>
              <a:rPr lang="en-US" altLang="en-US" sz="3000" dirty="0"/>
              <a:t>i.e.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 dirty="0"/>
              <a:t> L [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3000" i="1" dirty="0"/>
              <a:t> L’ height(L’)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&gt;</a:t>
            </a:r>
            <a:r>
              <a:rPr lang="en-US" altLang="en-US" sz="3000" i="1" dirty="0"/>
              <a:t> height(L)    </a:t>
            </a:r>
            <a:r>
              <a:rPr lang="en-US" altLang="en-US" sz="3000" dirty="0"/>
              <a:t>or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 typeface="Symbol" pitchFamily="18" charset="2"/>
              <a:buNone/>
            </a:pPr>
            <a:r>
              <a:rPr lang="en-US" altLang="en-US" sz="3000" i="1" dirty="0"/>
              <a:t>                 </a:t>
            </a:r>
            <a:r>
              <a:rPr lang="en-US" altLang="en-US" sz="3000" i="1" dirty="0">
                <a:sym typeface="Symbol" pitchFamily="18" charset="2"/>
              </a:rPr>
              <a:t></a:t>
            </a:r>
            <a:r>
              <a:rPr lang="en-US" altLang="en-US" sz="3000" i="1" dirty="0"/>
              <a:t> R  height(R) = height(L)]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581400" y="5715000"/>
            <a:ext cx="381000" cy="711200"/>
            <a:chOff x="2432" y="1328"/>
            <a:chExt cx="906" cy="2075"/>
          </a:xfrm>
        </p:grpSpPr>
        <p:sp>
          <p:nvSpPr>
            <p:cNvPr id="61473" name="Freeform 1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4" name="Freeform 1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5" name="Freeform 1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6" name="Freeform 1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7" name="Freeform 1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8" name="Freeform 1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53" name="Group 19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1464" name="Freeform 20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5" name="Freeform 21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466" name="Group 22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1467" name="Freeform 2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8" name="Freeform 2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9" name="Freeform 2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0" name="Freeform 2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1" name="Freeform 2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2" name="Freeform 2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46877" name="Text Box 29"/>
          <p:cNvSpPr txBox="1">
            <a:spLocks noChangeArrowheads="1"/>
          </p:cNvSpPr>
          <p:nvPr/>
        </p:nvSpPr>
        <p:spPr bwMode="auto">
          <a:xfrm>
            <a:off x="304800" y="2100263"/>
            <a:ext cx="501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or</a:t>
            </a:r>
          </a:p>
        </p:txBody>
      </p:sp>
      <p:grpSp>
        <p:nvGrpSpPr>
          <p:cNvPr id="5" name="Group 30"/>
          <p:cNvGrpSpPr>
            <a:grpSpLocks/>
          </p:cNvGrpSpPr>
          <p:nvPr/>
        </p:nvGrpSpPr>
        <p:grpSpPr bwMode="auto">
          <a:xfrm>
            <a:off x="152400" y="6172200"/>
            <a:ext cx="8763000" cy="609600"/>
            <a:chOff x="96" y="3888"/>
            <a:chExt cx="5520" cy="384"/>
          </a:xfrm>
        </p:grpSpPr>
        <p:grpSp>
          <p:nvGrpSpPr>
            <p:cNvPr id="61460" name="Group 31"/>
            <p:cNvGrpSpPr>
              <a:grpSpLocks/>
            </p:cNvGrpSpPr>
            <p:nvPr/>
          </p:nvGrpSpPr>
          <p:grpSpPr bwMode="auto">
            <a:xfrm>
              <a:off x="96" y="3888"/>
              <a:ext cx="336" cy="384"/>
              <a:chOff x="96" y="2832"/>
              <a:chExt cx="336" cy="384"/>
            </a:xfrm>
          </p:grpSpPr>
          <p:pic>
            <p:nvPicPr>
              <p:cNvPr id="61462" name="Picture 3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2832"/>
                <a:ext cx="254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463" name="Line 33"/>
              <p:cNvSpPr>
                <a:spLocks noChangeShapeType="1"/>
              </p:cNvSpPr>
              <p:nvPr/>
            </p:nvSpPr>
            <p:spPr bwMode="auto">
              <a:xfrm flipV="1">
                <a:off x="336" y="2928"/>
                <a:ext cx="96" cy="4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61461" name="Line 34"/>
            <p:cNvSpPr>
              <a:spLocks noChangeShapeType="1"/>
            </p:cNvSpPr>
            <p:nvPr/>
          </p:nvSpPr>
          <p:spPr bwMode="auto">
            <a:xfrm>
              <a:off x="432" y="3984"/>
              <a:ext cx="518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846883" name="Rectangle 35"/>
          <p:cNvSpPr>
            <a:spLocks noChangeArrowheads="1"/>
          </p:cNvSpPr>
          <p:nvPr/>
        </p:nvSpPr>
        <p:spPr bwMode="auto">
          <a:xfrm>
            <a:off x="1965325" y="6553200"/>
            <a:ext cx="55546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  <a:sym typeface="Symbol" pitchFamily="18" charset="2"/>
              </a:rPr>
              <a:t>But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altLang="en-US" sz="3000" i="1">
                <a:sym typeface="Symbol" pitchFamily="18" charset="2"/>
              </a:rPr>
              <a:t></a:t>
            </a:r>
            <a:r>
              <a:rPr lang="en-US" altLang="en-US" sz="3000" i="1"/>
              <a:t> R </a:t>
            </a:r>
            <a:r>
              <a:rPr lang="en-US" altLang="en-US" sz="3000" i="1">
                <a:sym typeface="Symbol" pitchFamily="18" charset="2"/>
              </a:rPr>
              <a:t></a:t>
            </a:r>
            <a:r>
              <a:rPr lang="en-US" altLang="en-US" sz="3000" i="1"/>
              <a:t> L height(R) </a:t>
            </a:r>
            <a:r>
              <a:rPr lang="en-US" altLang="en-US" sz="3000" i="1">
                <a:sym typeface="Symbol" pitchFamily="18" charset="2"/>
              </a:rPr>
              <a:t></a:t>
            </a:r>
            <a:r>
              <a:rPr lang="en-US" altLang="en-US" sz="3000" i="1"/>
              <a:t> height(L)</a:t>
            </a:r>
            <a:r>
              <a:rPr lang="en-US" altLang="en-US" sz="3000"/>
              <a:t> </a:t>
            </a:r>
          </a:p>
        </p:txBody>
      </p:sp>
      <p:grpSp>
        <p:nvGrpSpPr>
          <p:cNvPr id="7" name="Group 36"/>
          <p:cNvGrpSpPr>
            <a:grpSpLocks/>
          </p:cNvGrpSpPr>
          <p:nvPr/>
        </p:nvGrpSpPr>
        <p:grpSpPr bwMode="auto">
          <a:xfrm>
            <a:off x="6019800" y="5148263"/>
            <a:ext cx="1524000" cy="549275"/>
            <a:chOff x="3792" y="3243"/>
            <a:chExt cx="960" cy="346"/>
          </a:xfrm>
        </p:grpSpPr>
        <p:sp>
          <p:nvSpPr>
            <p:cNvPr id="61458" name="Line 37"/>
            <p:cNvSpPr>
              <a:spLocks noChangeShapeType="1"/>
            </p:cNvSpPr>
            <p:nvPr/>
          </p:nvSpPr>
          <p:spPr bwMode="auto">
            <a:xfrm>
              <a:off x="3792" y="3360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1459" name="Text Box 38"/>
            <p:cNvSpPr txBox="1">
              <a:spLocks noChangeArrowheads="1"/>
            </p:cNvSpPr>
            <p:nvPr/>
          </p:nvSpPr>
          <p:spPr bwMode="auto">
            <a:xfrm>
              <a:off x="3883" y="3243"/>
              <a:ext cx="8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 Gap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6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6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6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6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6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6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0625 -0.04075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00" y="-2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6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6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46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46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6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46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6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6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46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46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44444E-6 L -0.00416 -0.12222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" y="-6100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24583 -0.14075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00" y="-7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6877" grpId="0"/>
      <p:bldP spid="84688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2467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68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69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0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1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2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3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4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75" name="Text Box 11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 dirty="0">
                <a:solidFill>
                  <a:schemeClr val="accent1"/>
                </a:solidFill>
              </a:rPr>
              <a:t>Prove:</a:t>
            </a:r>
            <a:endParaRPr lang="en-US" altLang="en-US" sz="3000" dirty="0"/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 dirty="0"/>
              <a:t>For every location to stand either: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takes a step up  or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gives a reason that explains why not</a:t>
            </a:r>
            <a:br>
              <a:rPr lang="en-US" altLang="en-US" sz="3000" dirty="0"/>
            </a:br>
            <a:r>
              <a:rPr lang="en-US" altLang="en-US" sz="3000" dirty="0"/>
              <a:t>  by giving a roof of equal height. </a:t>
            </a:r>
            <a:endParaRPr lang="en-US" altLang="en-US" dirty="0"/>
          </a:p>
          <a:p>
            <a:pPr lvl="1" eaLnBrk="1" hangingPunct="1">
              <a:buFontTx/>
              <a:buNone/>
            </a:pPr>
            <a:r>
              <a:rPr lang="en-US" altLang="en-US" dirty="0"/>
              <a:t>i.e.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 dirty="0"/>
              <a:t> L [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3000" i="1" dirty="0"/>
              <a:t> L’ height(L’)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&gt;</a:t>
            </a:r>
            <a:r>
              <a:rPr lang="en-US" altLang="en-US" sz="3000" i="1" dirty="0"/>
              <a:t> height(L)</a:t>
            </a:r>
            <a:r>
              <a:rPr lang="en-US" altLang="en-US" sz="3000" dirty="0">
                <a:solidFill>
                  <a:schemeClr val="accent2"/>
                </a:solidFill>
              </a:rPr>
              <a:t>    </a:t>
            </a:r>
            <a:r>
              <a:rPr lang="en-US" altLang="en-US" sz="3000" dirty="0"/>
              <a:t>or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 typeface="Symbol" pitchFamily="18" charset="2"/>
              <a:buNone/>
            </a:pPr>
            <a:r>
              <a:rPr lang="en-US" altLang="en-US" sz="3000" dirty="0"/>
              <a:t>                 </a:t>
            </a:r>
            <a:r>
              <a:rPr lang="en-US" altLang="en-US" sz="3000" i="1" dirty="0">
                <a:sym typeface="Symbol" pitchFamily="18" charset="2"/>
              </a:rPr>
              <a:t></a:t>
            </a:r>
            <a:r>
              <a:rPr lang="en-US" altLang="en-US" sz="3000" i="1" dirty="0"/>
              <a:t> R  height(R) = height(L)]</a:t>
            </a:r>
          </a:p>
        </p:txBody>
      </p:sp>
      <p:grpSp>
        <p:nvGrpSpPr>
          <p:cNvPr id="62476" name="Group 12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2488" name="Freeform 1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Freeform 1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490" name="Group 1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2491" name="Freeform 1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2" name="Freeform 1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3" name="Freeform 1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4" name="Freeform 1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5" name="Freeform 2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6" name="Freeform 2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2477" name="Text Box 22"/>
          <p:cNvSpPr txBox="1">
            <a:spLocks noChangeArrowheads="1"/>
          </p:cNvSpPr>
          <p:nvPr/>
        </p:nvSpPr>
        <p:spPr bwMode="auto">
          <a:xfrm>
            <a:off x="304800" y="2100263"/>
            <a:ext cx="501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or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2209800" y="5715000"/>
            <a:ext cx="381000" cy="711200"/>
            <a:chOff x="2432" y="1328"/>
            <a:chExt cx="906" cy="2075"/>
          </a:xfrm>
        </p:grpSpPr>
        <p:sp>
          <p:nvSpPr>
            <p:cNvPr id="62482" name="Freeform 2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Freeform 2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Freeform 2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Freeform 2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6" name="Freeform 2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Freeform 2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7902" name="Text Box 30"/>
          <p:cNvSpPr txBox="1">
            <a:spLocks noChangeArrowheads="1"/>
          </p:cNvSpPr>
          <p:nvPr/>
        </p:nvSpPr>
        <p:spPr bwMode="auto">
          <a:xfrm>
            <a:off x="2622550" y="5410200"/>
            <a:ext cx="48752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dirty="0"/>
              <a:t>Can't go up from this location </a:t>
            </a:r>
            <a:br>
              <a:rPr lang="en-US" altLang="en-US" sz="3000" dirty="0"/>
            </a:br>
            <a:r>
              <a:rPr lang="en-US" altLang="en-US" sz="3000" dirty="0"/>
              <a:t>and no matching roof.</a:t>
            </a:r>
          </a:p>
        </p:txBody>
      </p:sp>
      <p:sp>
        <p:nvSpPr>
          <p:cNvPr id="847903" name="Text Box 31"/>
          <p:cNvSpPr txBox="1">
            <a:spLocks noChangeArrowheads="1"/>
          </p:cNvSpPr>
          <p:nvPr/>
        </p:nvSpPr>
        <p:spPr bwMode="auto">
          <a:xfrm>
            <a:off x="3200400" y="6372225"/>
            <a:ext cx="23177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Can't happen!</a:t>
            </a:r>
          </a:p>
        </p:txBody>
      </p:sp>
      <p:sp>
        <p:nvSpPr>
          <p:cNvPr id="847904" name="Text Box 32"/>
          <p:cNvSpPr txBox="1">
            <a:spLocks noChangeArrowheads="1"/>
          </p:cNvSpPr>
          <p:nvPr/>
        </p:nvSpPr>
        <p:spPr bwMode="auto">
          <a:xfrm>
            <a:off x="2338388" y="5376863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47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47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47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47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7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47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7902" grpId="0"/>
      <p:bldP spid="847903" grpId="0"/>
      <p:bldP spid="847904" grpId="0"/>
      <p:bldP spid="847904" grpId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3491" name="Line 3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2" name="Line 4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3" name="Line 5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4" name="Line 6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5" name="Line 7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6" name="Line 8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7" name="Line 9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8" name="Text Box 10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US" altLang="en-US" sz="3000" dirty="0">
                <a:solidFill>
                  <a:schemeClr val="accent1"/>
                </a:solidFill>
              </a:rPr>
              <a:t>Prove:</a:t>
            </a:r>
            <a:endParaRPr lang="en-US" altLang="en-US" sz="3000" dirty="0"/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 dirty="0"/>
              <a:t>For every location to stand either: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takes a step up  or</a:t>
            </a:r>
          </a:p>
          <a:p>
            <a:pPr lvl="1" eaLnBrk="1" hangingPunct="1">
              <a:buFontTx/>
              <a:buChar char="•"/>
            </a:pPr>
            <a:r>
              <a:rPr lang="en-US" altLang="en-US" sz="3000" dirty="0"/>
              <a:t>the </a:t>
            </a:r>
            <a:r>
              <a:rPr lang="en-US" altLang="en-US" sz="3000" dirty="0" err="1"/>
              <a:t>alg</a:t>
            </a:r>
            <a:r>
              <a:rPr lang="en-US" altLang="en-US" sz="3000" dirty="0"/>
              <a:t> gives a reason that explains why not</a:t>
            </a:r>
            <a:br>
              <a:rPr lang="en-US" altLang="en-US" sz="3000" dirty="0"/>
            </a:br>
            <a:r>
              <a:rPr lang="en-US" altLang="en-US" sz="3000" dirty="0"/>
              <a:t>  by giving </a:t>
            </a:r>
            <a:r>
              <a:rPr lang="en-US" altLang="en-US" sz="3000"/>
              <a:t>a roof </a:t>
            </a:r>
            <a:r>
              <a:rPr lang="en-US" altLang="en-US" sz="3000" dirty="0"/>
              <a:t>of equal height. </a:t>
            </a:r>
          </a:p>
          <a:p>
            <a:pPr lvl="1" eaLnBrk="1" hangingPunct="1">
              <a:buFontTx/>
              <a:buNone/>
            </a:pPr>
            <a:r>
              <a:rPr lang="en-US" altLang="en-US" dirty="0"/>
              <a:t>i.e.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 dirty="0"/>
              <a:t> L [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3000" i="1" dirty="0"/>
              <a:t> L’ height(L’) </a:t>
            </a:r>
            <a:r>
              <a:rPr lang="en-US" altLang="en-US" sz="3000" i="1" dirty="0">
                <a:latin typeface="Symbol" pitchFamily="18" charset="2"/>
                <a:sym typeface="Symbol" pitchFamily="18" charset="2"/>
              </a:rPr>
              <a:t>&gt;</a:t>
            </a:r>
            <a:r>
              <a:rPr lang="en-US" altLang="en-US" sz="3000" i="1" dirty="0"/>
              <a:t> height(L)</a:t>
            </a:r>
            <a:r>
              <a:rPr lang="en-US" altLang="en-US" sz="3000" dirty="0">
                <a:solidFill>
                  <a:schemeClr val="accent2"/>
                </a:solidFill>
              </a:rPr>
              <a:t>    </a:t>
            </a:r>
            <a:r>
              <a:rPr lang="en-US" altLang="en-US" sz="3000" dirty="0"/>
              <a:t>or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 typeface="Symbol" pitchFamily="18" charset="2"/>
              <a:buNone/>
            </a:pPr>
            <a:r>
              <a:rPr lang="en-US" altLang="en-US" sz="3000" i="1" dirty="0"/>
              <a:t>                 </a:t>
            </a:r>
            <a:r>
              <a:rPr lang="en-US" altLang="en-US" sz="3000" i="1" dirty="0">
                <a:sym typeface="Symbol" pitchFamily="18" charset="2"/>
              </a:rPr>
              <a:t></a:t>
            </a:r>
            <a:r>
              <a:rPr lang="en-US" altLang="en-US" sz="3000" i="1" dirty="0"/>
              <a:t> R  height(R) = height(L)]</a:t>
            </a:r>
          </a:p>
        </p:txBody>
      </p:sp>
      <p:grpSp>
        <p:nvGrpSpPr>
          <p:cNvPr id="63499" name="Group 11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3511" name="Freeform 1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Freeform 1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13" name="Group 1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3514" name="Freeform 1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5" name="Freeform 1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6" name="Freeform 1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7" name="Freeform 1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8" name="Freeform 1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9" name="Freeform 2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3500" name="Text Box 21"/>
          <p:cNvSpPr txBox="1">
            <a:spLocks noChangeArrowheads="1"/>
          </p:cNvSpPr>
          <p:nvPr/>
        </p:nvSpPr>
        <p:spPr bwMode="auto">
          <a:xfrm>
            <a:off x="304800" y="2100263"/>
            <a:ext cx="501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or</a:t>
            </a:r>
          </a:p>
        </p:txBody>
      </p:sp>
      <p:grpSp>
        <p:nvGrpSpPr>
          <p:cNvPr id="63501" name="Group 22"/>
          <p:cNvGrpSpPr>
            <a:grpSpLocks/>
          </p:cNvGrpSpPr>
          <p:nvPr/>
        </p:nvGrpSpPr>
        <p:grpSpPr bwMode="auto">
          <a:xfrm>
            <a:off x="2209800" y="5715000"/>
            <a:ext cx="381000" cy="711200"/>
            <a:chOff x="2432" y="1328"/>
            <a:chExt cx="906" cy="2075"/>
          </a:xfrm>
        </p:grpSpPr>
        <p:sp>
          <p:nvSpPr>
            <p:cNvPr id="63505" name="Freeform 2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6" name="Freeform 2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Freeform 2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8" name="Freeform 2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9" name="Freeform 2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0" name="Freeform 2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29"/>
          <p:cNvGrpSpPr>
            <a:grpSpLocks/>
          </p:cNvGrpSpPr>
          <p:nvPr/>
        </p:nvGrpSpPr>
        <p:grpSpPr bwMode="auto">
          <a:xfrm>
            <a:off x="1524000" y="5468938"/>
            <a:ext cx="6667500" cy="1404937"/>
            <a:chOff x="960" y="3445"/>
            <a:chExt cx="4200" cy="885"/>
          </a:xfrm>
        </p:grpSpPr>
        <p:sp>
          <p:nvSpPr>
            <p:cNvPr id="63503" name="Freeform 30"/>
            <p:cNvSpPr>
              <a:spLocks/>
            </p:cNvSpPr>
            <p:nvPr/>
          </p:nvSpPr>
          <p:spPr bwMode="auto">
            <a:xfrm>
              <a:off x="960" y="3445"/>
              <a:ext cx="4200" cy="827"/>
            </a:xfrm>
            <a:custGeom>
              <a:avLst/>
              <a:gdLst>
                <a:gd name="T0" fmla="*/ 0 w 4200"/>
                <a:gd name="T1" fmla="*/ 827 h 827"/>
                <a:gd name="T2" fmla="*/ 592 w 4200"/>
                <a:gd name="T3" fmla="*/ 523 h 827"/>
                <a:gd name="T4" fmla="*/ 1136 w 4200"/>
                <a:gd name="T5" fmla="*/ 467 h 827"/>
                <a:gd name="T6" fmla="*/ 1624 w 4200"/>
                <a:gd name="T7" fmla="*/ 347 h 827"/>
                <a:gd name="T8" fmla="*/ 2563 w 4200"/>
                <a:gd name="T9" fmla="*/ 65 h 827"/>
                <a:gd name="T10" fmla="*/ 3232 w 4200"/>
                <a:gd name="T11" fmla="*/ 118 h 827"/>
                <a:gd name="T12" fmla="*/ 4200 w 4200"/>
                <a:gd name="T13" fmla="*/ 772 h 8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00"/>
                <a:gd name="T22" fmla="*/ 0 h 827"/>
                <a:gd name="T23" fmla="*/ 4200 w 4200"/>
                <a:gd name="T24" fmla="*/ 827 h 8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00" h="827">
                  <a:moveTo>
                    <a:pt x="0" y="827"/>
                  </a:moveTo>
                  <a:cubicBezTo>
                    <a:pt x="99" y="776"/>
                    <a:pt x="403" y="583"/>
                    <a:pt x="592" y="523"/>
                  </a:cubicBezTo>
                  <a:cubicBezTo>
                    <a:pt x="781" y="463"/>
                    <a:pt x="964" y="496"/>
                    <a:pt x="1136" y="467"/>
                  </a:cubicBezTo>
                  <a:cubicBezTo>
                    <a:pt x="1308" y="438"/>
                    <a:pt x="1386" y="414"/>
                    <a:pt x="1624" y="347"/>
                  </a:cubicBezTo>
                  <a:cubicBezTo>
                    <a:pt x="1862" y="280"/>
                    <a:pt x="2295" y="103"/>
                    <a:pt x="2563" y="65"/>
                  </a:cubicBezTo>
                  <a:cubicBezTo>
                    <a:pt x="2831" y="27"/>
                    <a:pt x="2959" y="0"/>
                    <a:pt x="3232" y="118"/>
                  </a:cubicBezTo>
                  <a:cubicBezTo>
                    <a:pt x="3505" y="236"/>
                    <a:pt x="3998" y="636"/>
                    <a:pt x="4200" y="772"/>
                  </a:cubicBezTo>
                </a:path>
              </a:pathLst>
            </a:cu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3504" name="Text Box 31"/>
            <p:cNvSpPr txBox="1">
              <a:spLocks noChangeArrowheads="1"/>
            </p:cNvSpPr>
            <p:nvPr/>
          </p:nvSpPr>
          <p:spPr bwMode="auto">
            <a:xfrm>
              <a:off x="1872" y="3984"/>
              <a:ext cx="205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 local maximum!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4515" name="Line 3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16" name="Line 4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17" name="Line 5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18" name="Line 6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19" name="Line 7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20" name="Line 8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4521" name="Line 9"/>
          <p:cNvSpPr>
            <a:spLocks noChangeShapeType="1"/>
          </p:cNvSpPr>
          <p:nvPr/>
        </p:nvSpPr>
        <p:spPr bwMode="auto">
          <a:xfrm>
            <a:off x="685800" y="45593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9930" name="Text Box 10"/>
          <p:cNvSpPr txBox="1">
            <a:spLocks noChangeArrowheads="1"/>
          </p:cNvSpPr>
          <p:nvPr/>
        </p:nvSpPr>
        <p:spPr bwMode="auto">
          <a:xfrm>
            <a:off x="381000" y="1019175"/>
            <a:ext cx="8272463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Claim: </a:t>
            </a:r>
            <a:r>
              <a:rPr lang="en-US" altLang="en-US" sz="3000"/>
              <a:t>Primal and dual have the same optimal value.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                  </a:t>
            </a:r>
            <a:r>
              <a:rPr lang="en-US" altLang="en-US" sz="3000" i="1"/>
              <a:t>height(R</a:t>
            </a:r>
            <a:r>
              <a:rPr lang="en-US" altLang="en-US" sz="3000" i="1" baseline="-25000"/>
              <a:t>min</a:t>
            </a:r>
            <a:r>
              <a:rPr lang="en-US" altLang="en-US" sz="3000" i="1"/>
              <a:t>) </a:t>
            </a:r>
            <a:r>
              <a:rPr lang="en-US" altLang="en-US" sz="3000" i="1">
                <a:sym typeface="Symbol" pitchFamily="18" charset="2"/>
              </a:rPr>
              <a:t>=</a:t>
            </a:r>
            <a:r>
              <a:rPr lang="en-US" altLang="en-US" sz="3000" i="1"/>
              <a:t> 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</a:p>
          <a:p>
            <a:pPr eaLnBrk="1" hangingPunct="1"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Proved:</a:t>
            </a:r>
            <a:r>
              <a:rPr lang="en-US" altLang="en-US" sz="3000">
                <a:solidFill>
                  <a:schemeClr val="accent2"/>
                </a:solidFill>
              </a:rPr>
              <a:t> </a:t>
            </a:r>
            <a:r>
              <a:rPr lang="en-US" altLang="en-US" sz="3000" i="1">
                <a:sym typeface="Symbol" pitchFamily="18" charset="2"/>
              </a:rPr>
              <a:t></a:t>
            </a:r>
            <a:r>
              <a:rPr lang="en-US" altLang="en-US" sz="3000" i="1"/>
              <a:t> R </a:t>
            </a:r>
            <a:r>
              <a:rPr lang="en-US" altLang="en-US" sz="3000" i="1">
                <a:sym typeface="Symbol" pitchFamily="18" charset="2"/>
              </a:rPr>
              <a:t></a:t>
            </a:r>
            <a:r>
              <a:rPr lang="en-US" altLang="en-US" sz="3000" i="1"/>
              <a:t> L,  height(R) </a:t>
            </a:r>
            <a:r>
              <a:rPr lang="en-US" altLang="en-US" sz="3000" i="1">
                <a:sym typeface="Symbol" pitchFamily="18" charset="2"/>
              </a:rPr>
              <a:t></a:t>
            </a:r>
            <a:r>
              <a:rPr lang="en-US" altLang="en-US" sz="3000" i="1"/>
              <a:t> height(L) </a:t>
            </a:r>
          </a:p>
          <a:p>
            <a:pPr eaLnBrk="1" hangingPunct="1"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Proved: </a:t>
            </a:r>
            <a:r>
              <a:rPr lang="en-US" altLang="en-US" sz="3000"/>
              <a:t>Alg runs until it provides </a:t>
            </a:r>
            <a:r>
              <a:rPr lang="en-US" altLang="en-US" sz="3000" i="1"/>
              <a:t>L</a:t>
            </a:r>
            <a:r>
              <a:rPr lang="en-US" altLang="en-US" sz="3000" i="1" baseline="-25000"/>
              <a:t>alg</a:t>
            </a:r>
            <a:r>
              <a:rPr lang="en-US" altLang="en-US" sz="3000"/>
              <a:t> and </a:t>
            </a:r>
            <a:r>
              <a:rPr lang="en-US" altLang="en-US" sz="3000" i="1"/>
              <a:t>R</a:t>
            </a:r>
            <a:r>
              <a:rPr lang="en-US" altLang="en-US" sz="3000" i="1" baseline="-25000"/>
              <a:t>alg</a:t>
            </a:r>
            <a:br>
              <a:rPr lang="en-US" altLang="en-US" sz="3000" i="1" baseline="-25000"/>
            </a:br>
            <a:r>
              <a:rPr lang="en-US" altLang="en-US" sz="3000" baseline="-25000">
                <a:solidFill>
                  <a:schemeClr val="accent2"/>
                </a:solidFill>
              </a:rPr>
              <a:t>                                             </a:t>
            </a:r>
            <a:r>
              <a:rPr lang="en-US" altLang="en-US" sz="3000" i="1"/>
              <a:t>height(R</a:t>
            </a:r>
            <a:r>
              <a:rPr lang="en-US" altLang="en-US" sz="3000" i="1" baseline="-25000"/>
              <a:t>alg</a:t>
            </a:r>
            <a:r>
              <a:rPr lang="en-US" altLang="en-US" sz="3000" i="1"/>
              <a:t>) = height(L</a:t>
            </a:r>
            <a:r>
              <a:rPr lang="en-US" altLang="en-US" sz="3000" i="1" baseline="-25000"/>
              <a:t>alg</a:t>
            </a:r>
            <a:r>
              <a:rPr lang="en-US" altLang="en-US" sz="3000" i="1"/>
              <a:t>)</a:t>
            </a:r>
          </a:p>
        </p:txBody>
      </p:sp>
      <p:grpSp>
        <p:nvGrpSpPr>
          <p:cNvPr id="64523" name="Group 11"/>
          <p:cNvGrpSpPr>
            <a:grpSpLocks/>
          </p:cNvGrpSpPr>
          <p:nvPr/>
        </p:nvGrpSpPr>
        <p:grpSpPr bwMode="auto">
          <a:xfrm>
            <a:off x="5638800" y="4927600"/>
            <a:ext cx="381000" cy="711200"/>
            <a:chOff x="2432" y="1328"/>
            <a:chExt cx="906" cy="2075"/>
          </a:xfrm>
        </p:grpSpPr>
        <p:sp>
          <p:nvSpPr>
            <p:cNvPr id="64568" name="Freeform 1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Freeform 1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Freeform 1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1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2" name="Freeform 1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1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24" name="Group 18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4559" name="Freeform 19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20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61" name="Group 21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4562" name="Freeform 2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3" name="Freeform 2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4" name="Freeform 2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5" name="Freeform 2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6" name="Freeform 2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7" name="Freeform 2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4525" name="Group 28"/>
          <p:cNvGrpSpPr>
            <a:grpSpLocks/>
          </p:cNvGrpSpPr>
          <p:nvPr/>
        </p:nvGrpSpPr>
        <p:grpSpPr bwMode="auto">
          <a:xfrm>
            <a:off x="152400" y="5334000"/>
            <a:ext cx="8763000" cy="609600"/>
            <a:chOff x="96" y="3888"/>
            <a:chExt cx="5520" cy="384"/>
          </a:xfrm>
        </p:grpSpPr>
        <p:grpSp>
          <p:nvGrpSpPr>
            <p:cNvPr id="64555" name="Group 29"/>
            <p:cNvGrpSpPr>
              <a:grpSpLocks/>
            </p:cNvGrpSpPr>
            <p:nvPr/>
          </p:nvGrpSpPr>
          <p:grpSpPr bwMode="auto">
            <a:xfrm>
              <a:off x="96" y="3888"/>
              <a:ext cx="336" cy="384"/>
              <a:chOff x="96" y="2832"/>
              <a:chExt cx="336" cy="384"/>
            </a:xfrm>
          </p:grpSpPr>
          <p:pic>
            <p:nvPicPr>
              <p:cNvPr id="64557" name="Picture 3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2832"/>
                <a:ext cx="254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558" name="Line 31"/>
              <p:cNvSpPr>
                <a:spLocks noChangeShapeType="1"/>
              </p:cNvSpPr>
              <p:nvPr/>
            </p:nvSpPr>
            <p:spPr bwMode="auto">
              <a:xfrm flipV="1">
                <a:off x="336" y="2928"/>
                <a:ext cx="96" cy="4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64556" name="Line 32"/>
            <p:cNvSpPr>
              <a:spLocks noChangeShapeType="1"/>
            </p:cNvSpPr>
            <p:nvPr/>
          </p:nvSpPr>
          <p:spPr bwMode="auto">
            <a:xfrm>
              <a:off x="432" y="3984"/>
              <a:ext cx="518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64526" name="Group 33"/>
          <p:cNvGrpSpPr>
            <a:grpSpLocks/>
          </p:cNvGrpSpPr>
          <p:nvPr/>
        </p:nvGrpSpPr>
        <p:grpSpPr bwMode="auto">
          <a:xfrm>
            <a:off x="7302500" y="5318125"/>
            <a:ext cx="1524000" cy="549275"/>
            <a:chOff x="3792" y="3243"/>
            <a:chExt cx="960" cy="346"/>
          </a:xfrm>
        </p:grpSpPr>
        <p:sp>
          <p:nvSpPr>
            <p:cNvPr id="64553" name="Line 34"/>
            <p:cNvSpPr>
              <a:spLocks noChangeShapeType="1"/>
            </p:cNvSpPr>
            <p:nvPr/>
          </p:nvSpPr>
          <p:spPr bwMode="auto">
            <a:xfrm>
              <a:off x="3792" y="3360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64554" name="Text Box 35"/>
            <p:cNvSpPr txBox="1">
              <a:spLocks noChangeArrowheads="1"/>
            </p:cNvSpPr>
            <p:nvPr/>
          </p:nvSpPr>
          <p:spPr bwMode="auto">
            <a:xfrm>
              <a:off x="3883" y="3243"/>
              <a:ext cx="8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 Gap</a:t>
              </a:r>
            </a:p>
          </p:txBody>
        </p:sp>
      </p:grpSp>
      <p:sp>
        <p:nvSpPr>
          <p:cNvPr id="849956" name="Rectangle 36"/>
          <p:cNvSpPr>
            <a:spLocks noChangeArrowheads="1"/>
          </p:cNvSpPr>
          <p:nvPr/>
        </p:nvSpPr>
        <p:spPr bwMode="auto">
          <a:xfrm>
            <a:off x="320675" y="3406775"/>
            <a:ext cx="2311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 i="1"/>
              <a:t>height(R</a:t>
            </a:r>
            <a:r>
              <a:rPr lang="en-US" altLang="en-US" sz="3000" i="1" baseline="-25000"/>
              <a:t>min</a:t>
            </a:r>
            <a:r>
              <a:rPr lang="en-US" altLang="en-US" sz="3000" i="1"/>
              <a:t>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</a:t>
            </a:r>
          </a:p>
        </p:txBody>
      </p:sp>
      <p:sp>
        <p:nvSpPr>
          <p:cNvPr id="849957" name="Rectangle 37"/>
          <p:cNvSpPr>
            <a:spLocks noChangeArrowheads="1"/>
          </p:cNvSpPr>
          <p:nvPr/>
        </p:nvSpPr>
        <p:spPr bwMode="auto">
          <a:xfrm>
            <a:off x="2586038" y="3416300"/>
            <a:ext cx="22542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/>
              <a:t>height(R</a:t>
            </a:r>
            <a:r>
              <a:rPr lang="en-US" altLang="en-US" sz="3000" i="1" baseline="-25000"/>
              <a:t>alg</a:t>
            </a:r>
            <a:r>
              <a:rPr lang="en-US" altLang="en-US" sz="3000" i="1"/>
              <a:t>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=</a:t>
            </a:r>
          </a:p>
        </p:txBody>
      </p:sp>
      <p:sp>
        <p:nvSpPr>
          <p:cNvPr id="849958" name="Rectangle 38"/>
          <p:cNvSpPr>
            <a:spLocks noChangeArrowheads="1"/>
          </p:cNvSpPr>
          <p:nvPr/>
        </p:nvSpPr>
        <p:spPr bwMode="auto">
          <a:xfrm>
            <a:off x="4700588" y="3429000"/>
            <a:ext cx="22320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/>
              <a:t>height(L</a:t>
            </a:r>
            <a:r>
              <a:rPr lang="en-US" altLang="en-US" sz="3000" i="1" baseline="-25000"/>
              <a:t>alg</a:t>
            </a:r>
            <a:r>
              <a:rPr lang="en-US" altLang="en-US" sz="3000" i="1"/>
              <a:t>) </a:t>
            </a:r>
            <a:r>
              <a:rPr lang="en-US" altLang="en-US" sz="3000" i="1">
                <a:latin typeface="Symbol" pitchFamily="18" charset="2"/>
                <a:sym typeface="Symbol" pitchFamily="18" charset="2"/>
              </a:rPr>
              <a:t></a:t>
            </a:r>
          </a:p>
        </p:txBody>
      </p:sp>
      <p:sp>
        <p:nvSpPr>
          <p:cNvPr id="849959" name="Rectangle 39"/>
          <p:cNvSpPr>
            <a:spLocks noChangeArrowheads="1"/>
          </p:cNvSpPr>
          <p:nvPr/>
        </p:nvSpPr>
        <p:spPr bwMode="auto">
          <a:xfrm>
            <a:off x="6970713" y="3438525"/>
            <a:ext cx="20272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/>
              <a:t>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  <a:endParaRPr lang="en-US" altLang="en-US" sz="3000" i="1">
              <a:latin typeface="Symbol" pitchFamily="18" charset="2"/>
              <a:sym typeface="Symbol" pitchFamily="18" charset="2"/>
            </a:endParaRPr>
          </a:p>
        </p:txBody>
      </p:sp>
      <p:sp>
        <p:nvSpPr>
          <p:cNvPr id="849960" name="Rectangle 40"/>
          <p:cNvSpPr>
            <a:spLocks noChangeArrowheads="1"/>
          </p:cNvSpPr>
          <p:nvPr/>
        </p:nvSpPr>
        <p:spPr bwMode="auto">
          <a:xfrm>
            <a:off x="320675" y="3794125"/>
            <a:ext cx="2311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 i="1"/>
              <a:t>height(R</a:t>
            </a:r>
            <a:r>
              <a:rPr lang="en-US" altLang="en-US" sz="3000" i="1" baseline="-25000"/>
              <a:t>min</a:t>
            </a:r>
            <a:r>
              <a:rPr lang="en-US" altLang="en-US" sz="3000" i="1"/>
              <a:t>) </a:t>
            </a:r>
            <a:r>
              <a:rPr lang="en-US" altLang="en-US" sz="3000" i="1">
                <a:sym typeface="Symbol" pitchFamily="18" charset="2"/>
              </a:rPr>
              <a:t></a:t>
            </a:r>
            <a:endParaRPr lang="en-US" altLang="en-US" sz="3000" i="1"/>
          </a:p>
        </p:txBody>
      </p:sp>
      <p:sp>
        <p:nvSpPr>
          <p:cNvPr id="849961" name="Rectangle 41"/>
          <p:cNvSpPr>
            <a:spLocks noChangeArrowheads="1"/>
          </p:cNvSpPr>
          <p:nvPr/>
        </p:nvSpPr>
        <p:spPr bwMode="auto">
          <a:xfrm>
            <a:off x="6970713" y="3794125"/>
            <a:ext cx="20272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/>
              <a:t>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  <a:endParaRPr lang="en-US" altLang="en-US" sz="3000" i="1">
              <a:latin typeface="Symbol" pitchFamily="18" charset="2"/>
              <a:sym typeface="Symbol" pitchFamily="18" charset="2"/>
            </a:endParaRPr>
          </a:p>
        </p:txBody>
      </p:sp>
      <p:sp>
        <p:nvSpPr>
          <p:cNvPr id="849962" name="Text Box 42"/>
          <p:cNvSpPr txBox="1">
            <a:spLocks noChangeArrowheads="1"/>
          </p:cNvSpPr>
          <p:nvPr/>
        </p:nvSpPr>
        <p:spPr bwMode="auto">
          <a:xfrm>
            <a:off x="1463675" y="5943600"/>
            <a:ext cx="6799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  <a:r>
              <a:rPr lang="en-US" altLang="en-US" sz="3000" i="1" baseline="-25000"/>
              <a:t>alg</a:t>
            </a:r>
            <a:r>
              <a:rPr lang="en-US" altLang="en-US" sz="3000"/>
              <a:t> </a:t>
            </a:r>
            <a:r>
              <a:rPr lang="en-US" altLang="en-US" sz="3000">
                <a:solidFill>
                  <a:schemeClr val="hlink"/>
                </a:solidFill>
              </a:rPr>
              <a:t>witness</a:t>
            </a:r>
            <a:r>
              <a:rPr lang="en-US" altLang="en-US" sz="3000"/>
              <a:t> that </a:t>
            </a:r>
            <a:r>
              <a:rPr lang="en-US" altLang="en-US" sz="3000" i="1"/>
              <a:t>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altLang="en-US" sz="3000">
                <a:sym typeface="Symbol" pitchFamily="18" charset="2"/>
              </a:rPr>
              <a:t>is no smaller.</a:t>
            </a:r>
            <a:r>
              <a:rPr lang="en-US" altLang="en-US" sz="3000"/>
              <a:t> </a:t>
            </a:r>
          </a:p>
        </p:txBody>
      </p:sp>
      <p:sp>
        <p:nvSpPr>
          <p:cNvPr id="849963" name="Text Box 43"/>
          <p:cNvSpPr txBox="1">
            <a:spLocks noChangeArrowheads="1"/>
          </p:cNvSpPr>
          <p:nvPr/>
        </p:nvSpPr>
        <p:spPr bwMode="auto">
          <a:xfrm>
            <a:off x="1454150" y="6342063"/>
            <a:ext cx="6672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R</a:t>
            </a:r>
            <a:r>
              <a:rPr lang="en-US" altLang="en-US" sz="3000" i="1" baseline="-25000"/>
              <a:t>alg</a:t>
            </a:r>
            <a:r>
              <a:rPr lang="en-US" altLang="en-US" sz="3000"/>
              <a:t> </a:t>
            </a:r>
            <a:r>
              <a:rPr lang="en-US" altLang="en-US" sz="3000">
                <a:solidFill>
                  <a:schemeClr val="hlink"/>
                </a:solidFill>
              </a:rPr>
              <a:t>witness</a:t>
            </a:r>
            <a:r>
              <a:rPr lang="en-US" altLang="en-US" sz="3000"/>
              <a:t> that </a:t>
            </a:r>
            <a:r>
              <a:rPr lang="en-US" altLang="en-US" sz="3000" i="1"/>
              <a:t>height(L</a:t>
            </a:r>
            <a:r>
              <a:rPr lang="en-US" altLang="en-US" sz="3000" i="1" baseline="-25000"/>
              <a:t>max</a:t>
            </a:r>
            <a:r>
              <a:rPr lang="en-US" altLang="en-US" sz="3000" i="1"/>
              <a:t>)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altLang="en-US" sz="3000">
                <a:sym typeface="Symbol" pitchFamily="18" charset="2"/>
              </a:rPr>
              <a:t>is no bigger.</a:t>
            </a:r>
            <a:r>
              <a:rPr lang="en-US" altLang="en-US" sz="3000"/>
              <a:t> </a:t>
            </a:r>
          </a:p>
        </p:txBody>
      </p:sp>
      <p:grpSp>
        <p:nvGrpSpPr>
          <p:cNvPr id="8" name="Group 44"/>
          <p:cNvGrpSpPr>
            <a:grpSpLocks/>
          </p:cNvGrpSpPr>
          <p:nvPr/>
        </p:nvGrpSpPr>
        <p:grpSpPr bwMode="auto">
          <a:xfrm>
            <a:off x="2209800" y="1828800"/>
            <a:ext cx="1981200" cy="2590800"/>
            <a:chOff x="1392" y="1152"/>
            <a:chExt cx="1248" cy="1632"/>
          </a:xfrm>
        </p:grpSpPr>
        <p:sp>
          <p:nvSpPr>
            <p:cNvPr id="64551" name="Oval 45"/>
            <p:cNvSpPr>
              <a:spLocks noChangeArrowheads="1"/>
            </p:cNvSpPr>
            <p:nvPr/>
          </p:nvSpPr>
          <p:spPr bwMode="auto">
            <a:xfrm>
              <a:off x="1392" y="2160"/>
              <a:ext cx="288" cy="62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64552" name="Line 46"/>
            <p:cNvSpPr>
              <a:spLocks noChangeShapeType="1"/>
            </p:cNvSpPr>
            <p:nvPr/>
          </p:nvSpPr>
          <p:spPr bwMode="auto">
            <a:xfrm flipV="1">
              <a:off x="1584" y="1152"/>
              <a:ext cx="105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64536" name="Freeform 47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3" y="583"/>
                  <a:pt x="592" y="523"/>
                </a:cubicBezTo>
                <a:cubicBezTo>
                  <a:pt x="781" y="463"/>
                  <a:pt x="964" y="496"/>
                  <a:pt x="1136" y="467"/>
                </a:cubicBezTo>
                <a:cubicBezTo>
                  <a:pt x="1308" y="438"/>
                  <a:pt x="1386" y="414"/>
                  <a:pt x="1624" y="347"/>
                </a:cubicBezTo>
                <a:cubicBezTo>
                  <a:pt x="1862" y="280"/>
                  <a:pt x="2295" y="103"/>
                  <a:pt x="2563" y="65"/>
                </a:cubicBezTo>
                <a:cubicBezTo>
                  <a:pt x="2831" y="27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9" name="Group 48"/>
          <p:cNvGrpSpPr>
            <a:grpSpLocks noChangeAspect="1"/>
          </p:cNvGrpSpPr>
          <p:nvPr/>
        </p:nvGrpSpPr>
        <p:grpSpPr bwMode="auto">
          <a:xfrm>
            <a:off x="7766050" y="76200"/>
            <a:ext cx="1377950" cy="1439863"/>
            <a:chOff x="4641" y="2352"/>
            <a:chExt cx="735" cy="768"/>
          </a:xfrm>
        </p:grpSpPr>
        <p:sp>
          <p:nvSpPr>
            <p:cNvPr id="64538" name="Freeform 49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39" name="Group 50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4549" name="AutoShape 5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4550" name="Line 5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4540" name="Oval 53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64541" name="Picture 5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4542" name="Group 55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4543" name="Freeform 5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4" name="Freeform 5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5" name="Freeform 5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6" name="Freeform 5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7" name="Freeform 6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8" name="Freeform 6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9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9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499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499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99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499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9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9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499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499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49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49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49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49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99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99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49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49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9956" grpId="0"/>
      <p:bldP spid="849957" grpId="0"/>
      <p:bldP spid="849958" grpId="0"/>
      <p:bldP spid="849959" grpId="0"/>
      <p:bldP spid="849960" grpId="0"/>
      <p:bldP spid="849961" grpId="0"/>
      <p:bldP spid="849962" grpId="0"/>
      <p:bldP spid="84996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8195" name="Picture 2" descr="http://centerforveincare.com/UserFiles/Uploads/IncompetentValv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98" t="3780" r="1401" b="58583"/>
          <a:stretch>
            <a:fillRect/>
          </a:stretch>
        </p:blipFill>
        <p:spPr bwMode="auto">
          <a:xfrm>
            <a:off x="2057400" y="996950"/>
            <a:ext cx="4918075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048000" y="3886200"/>
            <a:ext cx="3100388" cy="2062163"/>
            <a:chOff x="340" y="1344"/>
            <a:chExt cx="1953" cy="1299"/>
          </a:xfrm>
        </p:grpSpPr>
        <p:sp>
          <p:nvSpPr>
            <p:cNvPr id="8198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8199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8200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201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202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8203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8204" name="Text Box 11"/>
            <p:cNvSpPr txBox="1">
              <a:spLocks noChangeArrowheads="1"/>
            </p:cNvSpPr>
            <p:nvPr/>
          </p:nvSpPr>
          <p:spPr bwMode="auto">
            <a:xfrm>
              <a:off x="1148" y="1681"/>
              <a:ext cx="35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75</a:t>
              </a:r>
            </a:p>
          </p:txBody>
        </p:sp>
        <p:sp>
          <p:nvSpPr>
            <p:cNvPr id="8205" name="Text Box 12"/>
            <p:cNvSpPr txBox="1">
              <a:spLocks noChangeArrowheads="1"/>
            </p:cNvSpPr>
            <p:nvPr/>
          </p:nvSpPr>
          <p:spPr bwMode="auto">
            <a:xfrm>
              <a:off x="1069" y="2294"/>
              <a:ext cx="35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10</a:t>
              </a:r>
            </a:p>
          </p:txBody>
        </p:sp>
        <p:sp>
          <p:nvSpPr>
            <p:cNvPr id="8206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39" name="Text Box 2"/>
          <p:cNvSpPr txBox="1">
            <a:spLocks noChangeArrowheads="1"/>
          </p:cNvSpPr>
          <p:nvPr/>
        </p:nvSpPr>
        <p:spPr bwMode="auto">
          <a:xfrm>
            <a:off x="533400" y="2865438"/>
            <a:ext cx="82296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This edge/pipe allows flow </a:t>
            </a:r>
            <a:br>
              <a:rPr lang="en-US" altLang="en-US" sz="3000"/>
            </a:br>
            <a:r>
              <a:rPr lang="en-US" altLang="en-US" sz="3000"/>
              <a:t>to the right at a rate of 75 L/sec</a:t>
            </a:r>
          </a:p>
          <a:p>
            <a:pPr algn="ctr" eaLnBrk="1" hangingPunct="1">
              <a:buFontTx/>
              <a:buNone/>
            </a:pPr>
            <a:r>
              <a:rPr lang="en-US" altLang="en-US" sz="3000"/>
              <a:t>OR to the left right at a rate of 10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39" name="Rectangle 3"/>
          <p:cNvSpPr>
            <a:spLocks noChangeArrowheads="1"/>
          </p:cNvSpPr>
          <p:nvPr/>
        </p:nvSpPr>
        <p:spPr bwMode="auto">
          <a:xfrm>
            <a:off x="4648200" y="114300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 network </a:t>
            </a:r>
            <a:br>
              <a:rPr lang="en-US" altLang="en-US" sz="2800"/>
            </a:br>
            <a:r>
              <a:rPr lang="en-US" altLang="en-US" sz="2800"/>
              <a:t>with its edge capacities  </a:t>
            </a:r>
          </a:p>
        </p:txBody>
      </p:sp>
      <p:sp>
        <p:nvSpPr>
          <p:cNvPr id="65540" name="Rectangle 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sp>
        <p:nvSpPr>
          <p:cNvPr id="865285" name="Rectangle 5"/>
          <p:cNvSpPr>
            <a:spLocks noChangeArrowheads="1"/>
          </p:cNvSpPr>
          <p:nvPr/>
        </p:nvSpPr>
        <p:spPr bwMode="auto">
          <a:xfrm>
            <a:off x="4724400" y="309245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What is the maximum that can flow from </a:t>
            </a:r>
            <a:r>
              <a:rPr lang="en-US" altLang="en-US" sz="2800" i="1"/>
              <a:t>s</a:t>
            </a:r>
            <a:r>
              <a:rPr lang="en-US" altLang="en-US" sz="2800"/>
              <a:t> to</a:t>
            </a:r>
            <a:r>
              <a:rPr lang="en-US" altLang="en-US" sz="2800" i="1"/>
              <a:t> t</a:t>
            </a:r>
            <a:r>
              <a:rPr lang="en-US" altLang="en-US" sz="2800"/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5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5285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3"/>
          <p:cNvSpPr>
            <a:spLocks noChangeArrowheads="1"/>
          </p:cNvSpPr>
          <p:nvPr/>
        </p:nvSpPr>
        <p:spPr bwMode="auto">
          <a:xfrm>
            <a:off x="4648200" y="1143000"/>
            <a:ext cx="3886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A network </a:t>
            </a:r>
            <a:br>
              <a:rPr lang="en-US" altLang="en-US" sz="2800"/>
            </a:br>
            <a:r>
              <a:rPr lang="en-US" altLang="en-US" sz="2800"/>
              <a:t>with its edge capacities  </a:t>
            </a:r>
          </a:p>
        </p:txBody>
      </p:sp>
      <p:sp>
        <p:nvSpPr>
          <p:cNvPr id="66564" name="Rectangle 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228600" y="2895600"/>
            <a:ext cx="8610600" cy="2073275"/>
            <a:chOff x="144" y="1824"/>
            <a:chExt cx="5424" cy="1306"/>
          </a:xfrm>
        </p:grpSpPr>
        <p:pic>
          <p:nvPicPr>
            <p:cNvPr id="66567" name="Picture 6" descr="capture1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1824"/>
              <a:ext cx="2448" cy="9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568" name="Rectangle 7"/>
            <p:cNvSpPr>
              <a:spLocks noChangeArrowheads="1"/>
            </p:cNvSpPr>
            <p:nvPr/>
          </p:nvSpPr>
          <p:spPr bwMode="auto">
            <a:xfrm>
              <a:off x="2688" y="1920"/>
              <a:ext cx="2880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The max total rate of the flow is 1+2-0 = 3.</a:t>
              </a:r>
            </a:p>
          </p:txBody>
        </p:sp>
        <p:sp>
          <p:nvSpPr>
            <p:cNvPr id="66569" name="Text Box 8"/>
            <p:cNvSpPr txBox="1">
              <a:spLocks noChangeArrowheads="1"/>
            </p:cNvSpPr>
            <p:nvPr/>
          </p:nvSpPr>
          <p:spPr bwMode="auto">
            <a:xfrm>
              <a:off x="449" y="2784"/>
              <a:ext cx="198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flow/capacity = 2/5</a:t>
              </a:r>
            </a:p>
          </p:txBody>
        </p:sp>
        <p:sp>
          <p:nvSpPr>
            <p:cNvPr id="66570" name="Oval 9"/>
            <p:cNvSpPr>
              <a:spLocks noChangeArrowheads="1"/>
            </p:cNvSpPr>
            <p:nvPr/>
          </p:nvSpPr>
          <p:spPr bwMode="auto">
            <a:xfrm>
              <a:off x="1112" y="2160"/>
              <a:ext cx="336" cy="240"/>
            </a:xfrm>
            <a:prstGeom prst="ellipse">
              <a:avLst/>
            </a:prstGeom>
            <a:noFill/>
            <a:ln w="381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866314" name="Rectangle 10"/>
          <p:cNvSpPr>
            <a:spLocks noChangeArrowheads="1"/>
          </p:cNvSpPr>
          <p:nvPr/>
        </p:nvSpPr>
        <p:spPr bwMode="auto">
          <a:xfrm>
            <a:off x="3429000" y="5500688"/>
            <a:ext cx="5638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Prove that total can not be higher.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66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66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6314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7331" name="Rectangle 3"/>
          <p:cNvSpPr>
            <a:spLocks noChangeArrowheads="1"/>
          </p:cNvSpPr>
          <p:nvPr/>
        </p:nvSpPr>
        <p:spPr bwMode="auto">
          <a:xfrm>
            <a:off x="4419600" y="2209800"/>
            <a:ext cx="4800600" cy="415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more flow can be pushed</a:t>
            </a:r>
            <a:br>
              <a:rPr lang="en-US" altLang="en-US" sz="2800"/>
            </a:br>
            <a:r>
              <a:rPr lang="en-US" altLang="en-US" sz="2800"/>
              <a:t>along the top path because the</a:t>
            </a:r>
            <a:br>
              <a:rPr lang="en-US" altLang="en-US" sz="2800"/>
            </a:br>
            <a:r>
              <a:rPr lang="en-US" altLang="en-US" sz="2800"/>
              <a:t>edge &lt;</a:t>
            </a:r>
            <a:r>
              <a:rPr lang="en-US" altLang="en-US" sz="2800" i="1"/>
              <a:t>b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&gt; is at capacity.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Similarly, the edge &lt;</a:t>
            </a:r>
            <a:r>
              <a:rPr lang="en-US" altLang="en-US" sz="2800" i="1"/>
              <a:t>e</a:t>
            </a:r>
            <a:r>
              <a:rPr lang="en-US" altLang="en-US" sz="2800"/>
              <a:t>,</a:t>
            </a:r>
            <a:r>
              <a:rPr lang="en-US" altLang="en-US" sz="2800" i="1"/>
              <a:t>f</a:t>
            </a:r>
            <a:r>
              <a:rPr lang="en-US" altLang="en-US" sz="2800"/>
              <a:t>&gt;.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flow is pushed along the bottom path because this would decrease the total from </a:t>
            </a:r>
            <a:r>
              <a:rPr lang="en-US" altLang="en-US" sz="2800" i="1"/>
              <a:t>s</a:t>
            </a:r>
            <a:r>
              <a:rPr lang="en-US" altLang="en-US" sz="2800"/>
              <a:t> to</a:t>
            </a:r>
            <a:r>
              <a:rPr lang="en-US" altLang="en-US" sz="2800" i="1"/>
              <a:t> t</a:t>
            </a:r>
            <a:r>
              <a:rPr lang="en-US" altLang="en-US" sz="2800"/>
              <a:t>. </a:t>
            </a:r>
          </a:p>
        </p:txBody>
      </p:sp>
      <p:sp>
        <p:nvSpPr>
          <p:cNvPr id="67588" name="Rectangle 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67589" name="Picture 5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90" name="Picture 6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7335" name="Oval 7"/>
          <p:cNvSpPr>
            <a:spLocks noChangeArrowheads="1"/>
          </p:cNvSpPr>
          <p:nvPr/>
        </p:nvSpPr>
        <p:spPr bwMode="auto">
          <a:xfrm>
            <a:off x="990600" y="3429000"/>
            <a:ext cx="533400" cy="3810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7336" name="Oval 8"/>
          <p:cNvSpPr>
            <a:spLocks noChangeArrowheads="1"/>
          </p:cNvSpPr>
          <p:nvPr/>
        </p:nvSpPr>
        <p:spPr bwMode="auto">
          <a:xfrm>
            <a:off x="1816100" y="2908300"/>
            <a:ext cx="533400" cy="3810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7337" name="Line 9"/>
          <p:cNvSpPr>
            <a:spLocks noChangeShapeType="1"/>
          </p:cNvSpPr>
          <p:nvPr/>
        </p:nvSpPr>
        <p:spPr bwMode="auto">
          <a:xfrm flipH="1">
            <a:off x="1765300" y="42418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7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7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67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67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7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7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7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67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7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7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7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7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7335" grpId="0" animBg="1"/>
      <p:bldP spid="867336" grpId="0" animBg="1"/>
      <p:bldP spid="867337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8355" name="Rectangle 3"/>
          <p:cNvSpPr>
            <a:spLocks noChangeArrowheads="1"/>
          </p:cNvSpPr>
          <p:nvPr/>
        </p:nvSpPr>
        <p:spPr bwMode="auto">
          <a:xfrm>
            <a:off x="4495800" y="3429000"/>
            <a:ext cx="4800600" cy="350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</a:t>
            </a:r>
            <a:r>
              <a:rPr lang="en-US" altLang="en-US" sz="2800" i="1"/>
              <a:t>U</a:t>
            </a:r>
            <a:r>
              <a:rPr lang="en-US" altLang="en-US" sz="2800"/>
              <a:t>,</a:t>
            </a:r>
            <a:r>
              <a:rPr lang="en-US" altLang="en-US" sz="2800" i="1"/>
              <a:t>V</a:t>
            </a:r>
            <a:r>
              <a:rPr lang="en-US" altLang="en-US" sz="2800"/>
              <a:t>&gt; is a minimum cut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Its capacity is the sum of the capacities crossing the cut</a:t>
            </a:r>
            <a:br>
              <a:rPr lang="en-US" altLang="en-US" sz="2800"/>
            </a:br>
            <a:r>
              <a:rPr lang="en-US" altLang="en-US" sz="2800"/>
              <a:t> = 1+2 = 3.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</a:t>
            </a:r>
            <a:r>
              <a:rPr lang="en-US" altLang="en-US" sz="2800" i="1"/>
              <a:t>i</a:t>
            </a:r>
            <a:r>
              <a:rPr lang="en-US" altLang="en-US" sz="2800"/>
              <a:t>,</a:t>
            </a:r>
            <a:r>
              <a:rPr lang="en-US" altLang="en-US" sz="2800" i="1"/>
              <a:t>j</a:t>
            </a:r>
            <a:r>
              <a:rPr lang="en-US" altLang="en-US" sz="2800"/>
              <a:t>&gt; is not included in because it is going in the wrong direction.</a:t>
            </a:r>
          </a:p>
        </p:txBody>
      </p:sp>
      <p:pic>
        <p:nvPicPr>
          <p:cNvPr id="68612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3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68614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8359" name="Oval 7"/>
          <p:cNvSpPr>
            <a:spLocks noChangeArrowheads="1"/>
          </p:cNvSpPr>
          <p:nvPr/>
        </p:nvSpPr>
        <p:spPr bwMode="auto">
          <a:xfrm>
            <a:off x="1066800" y="55880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8360" name="Oval 8"/>
          <p:cNvSpPr>
            <a:spLocks noChangeArrowheads="1"/>
          </p:cNvSpPr>
          <p:nvPr/>
        </p:nvSpPr>
        <p:spPr bwMode="auto">
          <a:xfrm>
            <a:off x="1892300" y="50673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8361" name="Line 9"/>
          <p:cNvSpPr>
            <a:spLocks noChangeShapeType="1"/>
          </p:cNvSpPr>
          <p:nvPr/>
        </p:nvSpPr>
        <p:spPr bwMode="auto">
          <a:xfrm flipH="1">
            <a:off x="990600" y="63246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8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8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8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68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8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8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8359" grpId="0" animBg="1"/>
      <p:bldP spid="86836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9379" name="Rectangle 3"/>
          <p:cNvSpPr>
            <a:spLocks noChangeArrowheads="1"/>
          </p:cNvSpPr>
          <p:nvPr/>
        </p:nvSpPr>
        <p:spPr bwMode="auto">
          <a:xfrm>
            <a:off x="4495800" y="3165475"/>
            <a:ext cx="4800600" cy="265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 edges crossing forward across the cut are at capacity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those crossing backwards have zero flow.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This is always true. </a:t>
            </a:r>
          </a:p>
        </p:txBody>
      </p:sp>
      <p:pic>
        <p:nvPicPr>
          <p:cNvPr id="69636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69638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9" name="Oval 7"/>
          <p:cNvSpPr>
            <a:spLocks noChangeArrowheads="1"/>
          </p:cNvSpPr>
          <p:nvPr/>
        </p:nvSpPr>
        <p:spPr bwMode="auto">
          <a:xfrm>
            <a:off x="1066800" y="55880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0" name="Oval 8"/>
          <p:cNvSpPr>
            <a:spLocks noChangeArrowheads="1"/>
          </p:cNvSpPr>
          <p:nvPr/>
        </p:nvSpPr>
        <p:spPr bwMode="auto">
          <a:xfrm>
            <a:off x="1892300" y="50673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1" name="Line 9"/>
          <p:cNvSpPr>
            <a:spLocks noChangeShapeType="1"/>
          </p:cNvSpPr>
          <p:nvPr/>
        </p:nvSpPr>
        <p:spPr bwMode="auto">
          <a:xfrm flipH="1">
            <a:off x="990600" y="63246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69386" name="Oval 10"/>
          <p:cNvSpPr>
            <a:spLocks noChangeArrowheads="1"/>
          </p:cNvSpPr>
          <p:nvPr/>
        </p:nvSpPr>
        <p:spPr bwMode="auto">
          <a:xfrm>
            <a:off x="990600" y="3492500"/>
            <a:ext cx="762000" cy="3556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9387" name="Oval 11"/>
          <p:cNvSpPr>
            <a:spLocks noChangeArrowheads="1"/>
          </p:cNvSpPr>
          <p:nvPr/>
        </p:nvSpPr>
        <p:spPr bwMode="auto">
          <a:xfrm>
            <a:off x="1816100" y="2971800"/>
            <a:ext cx="698500" cy="4191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9388" name="Line 12"/>
          <p:cNvSpPr>
            <a:spLocks noChangeShapeType="1"/>
          </p:cNvSpPr>
          <p:nvPr/>
        </p:nvSpPr>
        <p:spPr bwMode="auto">
          <a:xfrm flipH="1">
            <a:off x="914400" y="4229100"/>
            <a:ext cx="7620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93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93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69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69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69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69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93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693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69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69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9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9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9386" grpId="0" animBg="1"/>
      <p:bldP spid="869387" grpId="0" animBg="1"/>
      <p:bldP spid="869388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838200"/>
            <a:ext cx="38195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03" name="Rectangle 3"/>
          <p:cNvSpPr>
            <a:spLocks noChangeArrowheads="1"/>
          </p:cNvSpPr>
          <p:nvPr/>
        </p:nvSpPr>
        <p:spPr bwMode="auto">
          <a:xfrm>
            <a:off x="4495800" y="3505200"/>
            <a:ext cx="4800600" cy="329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 maximum flow is 1+2=3</a:t>
            </a:r>
            <a:br>
              <a:rPr lang="en-US" altLang="en-US" sz="2800"/>
            </a:b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br>
              <a:rPr lang="en-US" altLang="en-US" sz="2800"/>
            </a:br>
            <a:r>
              <a:rPr lang="en-US" altLang="en-US" sz="2800"/>
              <a:t> The minimum cut is 1+2=3.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These are always equal.</a:t>
            </a:r>
          </a:p>
        </p:txBody>
      </p:sp>
      <p:pic>
        <p:nvPicPr>
          <p:cNvPr id="70660" name="Picture 4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" y="4810125"/>
            <a:ext cx="4352925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1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Network Flow</a:t>
            </a:r>
          </a:p>
        </p:txBody>
      </p:sp>
      <p:pic>
        <p:nvPicPr>
          <p:cNvPr id="70662" name="Picture 6" descr="capture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3886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0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70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70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70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70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Network Flow</a:t>
            </a:r>
          </a:p>
        </p:txBody>
      </p:sp>
      <p:grpSp>
        <p:nvGrpSpPr>
          <p:cNvPr id="71683" name="Group 5"/>
          <p:cNvGrpSpPr>
            <a:grpSpLocks/>
          </p:cNvGrpSpPr>
          <p:nvPr/>
        </p:nvGrpSpPr>
        <p:grpSpPr bwMode="auto">
          <a:xfrm>
            <a:off x="685800" y="993775"/>
            <a:ext cx="7162800" cy="2892425"/>
            <a:chOff x="336" y="2448"/>
            <a:chExt cx="4512" cy="1822"/>
          </a:xfrm>
        </p:grpSpPr>
        <p:pic>
          <p:nvPicPr>
            <p:cNvPr id="71689" name="Picture 6" descr="in00202_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448"/>
              <a:ext cx="1872" cy="1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690" name="Line 7"/>
            <p:cNvSpPr>
              <a:spLocks noChangeShapeType="1"/>
            </p:cNvSpPr>
            <p:nvPr/>
          </p:nvSpPr>
          <p:spPr bwMode="auto">
            <a:xfrm>
              <a:off x="2608" y="2688"/>
              <a:ext cx="0" cy="288"/>
            </a:xfrm>
            <a:prstGeom prst="line">
              <a:avLst/>
            </a:prstGeom>
            <a:noFill/>
            <a:ln w="508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71691" name="Group 8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71716" name="Group 9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71719" name="AutoShape 10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0" name="Freeform 11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1" name="Freeform 12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2" name="Freeform 13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3" name="Freeform 14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4" name="Freeform 15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5" name="Freeform 16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6" name="Freeform 17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7" name="Freeform 18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8" name="Freeform 19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9" name="Freeform 20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0" name="Freeform 21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1" name="Freeform 22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2" name="Freeform 23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3" name="Freeform 24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4" name="Freeform 25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5" name="Freeform 26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6" name="Freeform 27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7" name="Freeform 28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8" name="Freeform 29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9" name="Freeform 30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0" name="Freeform 31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1" name="Freeform 32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71717" name="Picture 33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718" name="Picture 34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1692" name="Group 35"/>
            <p:cNvGrpSpPr>
              <a:grpSpLocks/>
            </p:cNvGrpSpPr>
            <p:nvPr/>
          </p:nvGrpSpPr>
          <p:grpSpPr bwMode="auto">
            <a:xfrm>
              <a:off x="816" y="3216"/>
              <a:ext cx="387" cy="384"/>
              <a:chOff x="4172" y="1655"/>
              <a:chExt cx="579" cy="571"/>
            </a:xfrm>
          </p:grpSpPr>
          <p:sp>
            <p:nvSpPr>
              <p:cNvPr id="71706" name="Freeform 36"/>
              <p:cNvSpPr>
                <a:spLocks/>
              </p:cNvSpPr>
              <p:nvPr/>
            </p:nvSpPr>
            <p:spPr bwMode="auto">
              <a:xfrm flipH="1">
                <a:off x="4383" y="1860"/>
                <a:ext cx="338" cy="247"/>
              </a:xfrm>
              <a:custGeom>
                <a:avLst/>
                <a:gdLst>
                  <a:gd name="T0" fmla="*/ 0 w 676"/>
                  <a:gd name="T1" fmla="*/ 2 h 493"/>
                  <a:gd name="T2" fmla="*/ 1 w 676"/>
                  <a:gd name="T3" fmla="*/ 0 h 493"/>
                  <a:gd name="T4" fmla="*/ 2 w 676"/>
                  <a:gd name="T5" fmla="*/ 0 h 493"/>
                  <a:gd name="T6" fmla="*/ 3 w 676"/>
                  <a:gd name="T7" fmla="*/ 1 h 493"/>
                  <a:gd name="T8" fmla="*/ 3 w 676"/>
                  <a:gd name="T9" fmla="*/ 2 h 493"/>
                  <a:gd name="T10" fmla="*/ 2 w 676"/>
                  <a:gd name="T11" fmla="*/ 2 h 493"/>
                  <a:gd name="T12" fmla="*/ 1 w 676"/>
                  <a:gd name="T13" fmla="*/ 2 h 493"/>
                  <a:gd name="T14" fmla="*/ 0 w 676"/>
                  <a:gd name="T15" fmla="*/ 2 h 493"/>
                  <a:gd name="T16" fmla="*/ 0 w 676"/>
                  <a:gd name="T17" fmla="*/ 2 h 4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6"/>
                  <a:gd name="T28" fmla="*/ 0 h 493"/>
                  <a:gd name="T29" fmla="*/ 676 w 676"/>
                  <a:gd name="T30" fmla="*/ 493 h 4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6" h="493">
                    <a:moveTo>
                      <a:pt x="0" y="322"/>
                    </a:moveTo>
                    <a:lnTo>
                      <a:pt x="222" y="0"/>
                    </a:lnTo>
                    <a:lnTo>
                      <a:pt x="380" y="0"/>
                    </a:lnTo>
                    <a:lnTo>
                      <a:pt x="676" y="220"/>
                    </a:lnTo>
                    <a:lnTo>
                      <a:pt x="672" y="289"/>
                    </a:lnTo>
                    <a:lnTo>
                      <a:pt x="500" y="426"/>
                    </a:lnTo>
                    <a:lnTo>
                      <a:pt x="132" y="493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C99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7" name="Freeform 37"/>
              <p:cNvSpPr>
                <a:spLocks/>
              </p:cNvSpPr>
              <p:nvPr/>
            </p:nvSpPr>
            <p:spPr bwMode="auto">
              <a:xfrm flipH="1">
                <a:off x="4172" y="1655"/>
                <a:ext cx="395" cy="336"/>
              </a:xfrm>
              <a:custGeom>
                <a:avLst/>
                <a:gdLst>
                  <a:gd name="T0" fmla="*/ 1 w 789"/>
                  <a:gd name="T1" fmla="*/ 1 h 671"/>
                  <a:gd name="T2" fmla="*/ 1 w 789"/>
                  <a:gd name="T3" fmla="*/ 1 h 671"/>
                  <a:gd name="T4" fmla="*/ 1 w 789"/>
                  <a:gd name="T5" fmla="*/ 1 h 671"/>
                  <a:gd name="T6" fmla="*/ 1 w 789"/>
                  <a:gd name="T7" fmla="*/ 1 h 671"/>
                  <a:gd name="T8" fmla="*/ 1 w 789"/>
                  <a:gd name="T9" fmla="*/ 1 h 671"/>
                  <a:gd name="T10" fmla="*/ 1 w 789"/>
                  <a:gd name="T11" fmla="*/ 1 h 671"/>
                  <a:gd name="T12" fmla="*/ 2 w 789"/>
                  <a:gd name="T13" fmla="*/ 1 h 671"/>
                  <a:gd name="T14" fmla="*/ 2 w 789"/>
                  <a:gd name="T15" fmla="*/ 1 h 671"/>
                  <a:gd name="T16" fmla="*/ 2 w 789"/>
                  <a:gd name="T17" fmla="*/ 1 h 671"/>
                  <a:gd name="T18" fmla="*/ 3 w 789"/>
                  <a:gd name="T19" fmla="*/ 1 h 671"/>
                  <a:gd name="T20" fmla="*/ 3 w 789"/>
                  <a:gd name="T21" fmla="*/ 1 h 671"/>
                  <a:gd name="T22" fmla="*/ 3 w 789"/>
                  <a:gd name="T23" fmla="*/ 1 h 671"/>
                  <a:gd name="T24" fmla="*/ 3 w 789"/>
                  <a:gd name="T25" fmla="*/ 1 h 671"/>
                  <a:gd name="T26" fmla="*/ 3 w 789"/>
                  <a:gd name="T27" fmla="*/ 1 h 671"/>
                  <a:gd name="T28" fmla="*/ 3 w 789"/>
                  <a:gd name="T29" fmla="*/ 1 h 671"/>
                  <a:gd name="T30" fmla="*/ 3 w 789"/>
                  <a:gd name="T31" fmla="*/ 1 h 671"/>
                  <a:gd name="T32" fmla="*/ 3 w 789"/>
                  <a:gd name="T33" fmla="*/ 2 h 671"/>
                  <a:gd name="T34" fmla="*/ 3 w 789"/>
                  <a:gd name="T35" fmla="*/ 2 h 671"/>
                  <a:gd name="T36" fmla="*/ 3 w 789"/>
                  <a:gd name="T37" fmla="*/ 2 h 671"/>
                  <a:gd name="T38" fmla="*/ 3 w 789"/>
                  <a:gd name="T39" fmla="*/ 2 h 671"/>
                  <a:gd name="T40" fmla="*/ 3 w 789"/>
                  <a:gd name="T41" fmla="*/ 2 h 671"/>
                  <a:gd name="T42" fmla="*/ 3 w 789"/>
                  <a:gd name="T43" fmla="*/ 2 h 671"/>
                  <a:gd name="T44" fmla="*/ 3 w 789"/>
                  <a:gd name="T45" fmla="*/ 2 h 671"/>
                  <a:gd name="T46" fmla="*/ 3 w 789"/>
                  <a:gd name="T47" fmla="*/ 2 h 671"/>
                  <a:gd name="T48" fmla="*/ 3 w 789"/>
                  <a:gd name="T49" fmla="*/ 2 h 671"/>
                  <a:gd name="T50" fmla="*/ 3 w 789"/>
                  <a:gd name="T51" fmla="*/ 2 h 671"/>
                  <a:gd name="T52" fmla="*/ 3 w 789"/>
                  <a:gd name="T53" fmla="*/ 2 h 671"/>
                  <a:gd name="T54" fmla="*/ 3 w 789"/>
                  <a:gd name="T55" fmla="*/ 3 h 671"/>
                  <a:gd name="T56" fmla="*/ 3 w 789"/>
                  <a:gd name="T57" fmla="*/ 3 h 671"/>
                  <a:gd name="T58" fmla="*/ 3 w 789"/>
                  <a:gd name="T59" fmla="*/ 3 h 671"/>
                  <a:gd name="T60" fmla="*/ 3 w 789"/>
                  <a:gd name="T61" fmla="*/ 3 h 671"/>
                  <a:gd name="T62" fmla="*/ 4 w 789"/>
                  <a:gd name="T63" fmla="*/ 3 h 671"/>
                  <a:gd name="T64" fmla="*/ 4 w 789"/>
                  <a:gd name="T65" fmla="*/ 3 h 671"/>
                  <a:gd name="T66" fmla="*/ 2 w 789"/>
                  <a:gd name="T67" fmla="*/ 3 h 671"/>
                  <a:gd name="T68" fmla="*/ 1 w 789"/>
                  <a:gd name="T69" fmla="*/ 2 h 671"/>
                  <a:gd name="T70" fmla="*/ 0 w 789"/>
                  <a:gd name="T71" fmla="*/ 2 h 6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9"/>
                  <a:gd name="T109" fmla="*/ 0 h 671"/>
                  <a:gd name="T110" fmla="*/ 789 w 789"/>
                  <a:gd name="T111" fmla="*/ 671 h 67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9" h="671">
                    <a:moveTo>
                      <a:pt x="0" y="257"/>
                    </a:moveTo>
                    <a:lnTo>
                      <a:pt x="1" y="253"/>
                    </a:lnTo>
                    <a:lnTo>
                      <a:pt x="8" y="244"/>
                    </a:lnTo>
                    <a:lnTo>
                      <a:pt x="18" y="232"/>
                    </a:lnTo>
                    <a:lnTo>
                      <a:pt x="31" y="216"/>
                    </a:lnTo>
                    <a:lnTo>
                      <a:pt x="46" y="195"/>
                    </a:lnTo>
                    <a:lnTo>
                      <a:pt x="66" y="174"/>
                    </a:lnTo>
                    <a:lnTo>
                      <a:pt x="88" y="149"/>
                    </a:lnTo>
                    <a:lnTo>
                      <a:pt x="114" y="126"/>
                    </a:lnTo>
                    <a:lnTo>
                      <a:pt x="140" y="101"/>
                    </a:lnTo>
                    <a:lnTo>
                      <a:pt x="169" y="77"/>
                    </a:lnTo>
                    <a:lnTo>
                      <a:pt x="199" y="55"/>
                    </a:lnTo>
                    <a:lnTo>
                      <a:pt x="232" y="37"/>
                    </a:lnTo>
                    <a:lnTo>
                      <a:pt x="264" y="20"/>
                    </a:lnTo>
                    <a:lnTo>
                      <a:pt x="299" y="9"/>
                    </a:lnTo>
                    <a:lnTo>
                      <a:pt x="333" y="1"/>
                    </a:lnTo>
                    <a:lnTo>
                      <a:pt x="368" y="0"/>
                    </a:lnTo>
                    <a:lnTo>
                      <a:pt x="486" y="12"/>
                    </a:lnTo>
                    <a:lnTo>
                      <a:pt x="624" y="91"/>
                    </a:lnTo>
                    <a:lnTo>
                      <a:pt x="624" y="92"/>
                    </a:lnTo>
                    <a:lnTo>
                      <a:pt x="627" y="95"/>
                    </a:lnTo>
                    <a:lnTo>
                      <a:pt x="631" y="103"/>
                    </a:lnTo>
                    <a:lnTo>
                      <a:pt x="638" y="114"/>
                    </a:lnTo>
                    <a:lnTo>
                      <a:pt x="645" y="125"/>
                    </a:lnTo>
                    <a:lnTo>
                      <a:pt x="653" y="139"/>
                    </a:lnTo>
                    <a:lnTo>
                      <a:pt x="662" y="153"/>
                    </a:lnTo>
                    <a:lnTo>
                      <a:pt x="671" y="170"/>
                    </a:lnTo>
                    <a:lnTo>
                      <a:pt x="680" y="186"/>
                    </a:lnTo>
                    <a:lnTo>
                      <a:pt x="688" y="205"/>
                    </a:lnTo>
                    <a:lnTo>
                      <a:pt x="695" y="221"/>
                    </a:lnTo>
                    <a:lnTo>
                      <a:pt x="704" y="239"/>
                    </a:lnTo>
                    <a:lnTo>
                      <a:pt x="709" y="255"/>
                    </a:lnTo>
                    <a:lnTo>
                      <a:pt x="714" y="271"/>
                    </a:lnTo>
                    <a:lnTo>
                      <a:pt x="716" y="286"/>
                    </a:lnTo>
                    <a:lnTo>
                      <a:pt x="719" y="301"/>
                    </a:lnTo>
                    <a:lnTo>
                      <a:pt x="718" y="306"/>
                    </a:lnTo>
                    <a:lnTo>
                      <a:pt x="715" y="314"/>
                    </a:lnTo>
                    <a:lnTo>
                      <a:pt x="712" y="323"/>
                    </a:lnTo>
                    <a:lnTo>
                      <a:pt x="709" y="333"/>
                    </a:lnTo>
                    <a:lnTo>
                      <a:pt x="704" y="342"/>
                    </a:lnTo>
                    <a:lnTo>
                      <a:pt x="700" y="352"/>
                    </a:lnTo>
                    <a:lnTo>
                      <a:pt x="694" y="362"/>
                    </a:lnTo>
                    <a:lnTo>
                      <a:pt x="691" y="374"/>
                    </a:lnTo>
                    <a:lnTo>
                      <a:pt x="684" y="385"/>
                    </a:lnTo>
                    <a:lnTo>
                      <a:pt x="680" y="397"/>
                    </a:lnTo>
                    <a:lnTo>
                      <a:pt x="676" y="409"/>
                    </a:lnTo>
                    <a:lnTo>
                      <a:pt x="672" y="425"/>
                    </a:lnTo>
                    <a:lnTo>
                      <a:pt x="669" y="438"/>
                    </a:lnTo>
                    <a:lnTo>
                      <a:pt x="667" y="452"/>
                    </a:lnTo>
                    <a:lnTo>
                      <a:pt x="667" y="468"/>
                    </a:lnTo>
                    <a:lnTo>
                      <a:pt x="668" y="484"/>
                    </a:lnTo>
                    <a:lnTo>
                      <a:pt x="669" y="492"/>
                    </a:lnTo>
                    <a:lnTo>
                      <a:pt x="672" y="501"/>
                    </a:lnTo>
                    <a:lnTo>
                      <a:pt x="678" y="511"/>
                    </a:lnTo>
                    <a:lnTo>
                      <a:pt x="687" y="523"/>
                    </a:lnTo>
                    <a:lnTo>
                      <a:pt x="695" y="535"/>
                    </a:lnTo>
                    <a:lnTo>
                      <a:pt x="705" y="547"/>
                    </a:lnTo>
                    <a:lnTo>
                      <a:pt x="716" y="559"/>
                    </a:lnTo>
                    <a:lnTo>
                      <a:pt x="729" y="573"/>
                    </a:lnTo>
                    <a:lnTo>
                      <a:pt x="740" y="584"/>
                    </a:lnTo>
                    <a:lnTo>
                      <a:pt x="751" y="595"/>
                    </a:lnTo>
                    <a:lnTo>
                      <a:pt x="761" y="604"/>
                    </a:lnTo>
                    <a:lnTo>
                      <a:pt x="771" y="614"/>
                    </a:lnTo>
                    <a:lnTo>
                      <a:pt x="777" y="621"/>
                    </a:lnTo>
                    <a:lnTo>
                      <a:pt x="784" y="627"/>
                    </a:lnTo>
                    <a:lnTo>
                      <a:pt x="787" y="630"/>
                    </a:lnTo>
                    <a:lnTo>
                      <a:pt x="789" y="632"/>
                    </a:lnTo>
                    <a:lnTo>
                      <a:pt x="506" y="671"/>
                    </a:lnTo>
                    <a:lnTo>
                      <a:pt x="407" y="566"/>
                    </a:lnTo>
                    <a:lnTo>
                      <a:pt x="4" y="347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CF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8" name="Freeform 38"/>
              <p:cNvSpPr>
                <a:spLocks/>
              </p:cNvSpPr>
              <p:nvPr/>
            </p:nvSpPr>
            <p:spPr bwMode="auto">
              <a:xfrm flipH="1">
                <a:off x="4287" y="1703"/>
                <a:ext cx="225" cy="267"/>
              </a:xfrm>
              <a:custGeom>
                <a:avLst/>
                <a:gdLst>
                  <a:gd name="T0" fmla="*/ 1 w 448"/>
                  <a:gd name="T1" fmla="*/ 2 h 534"/>
                  <a:gd name="T2" fmla="*/ 0 w 448"/>
                  <a:gd name="T3" fmla="*/ 2 h 534"/>
                  <a:gd name="T4" fmla="*/ 1 w 448"/>
                  <a:gd name="T5" fmla="*/ 1 h 534"/>
                  <a:gd name="T6" fmla="*/ 1 w 448"/>
                  <a:gd name="T7" fmla="*/ 1 h 534"/>
                  <a:gd name="T8" fmla="*/ 1 w 448"/>
                  <a:gd name="T9" fmla="*/ 1 h 534"/>
                  <a:gd name="T10" fmla="*/ 2 w 448"/>
                  <a:gd name="T11" fmla="*/ 1 h 534"/>
                  <a:gd name="T12" fmla="*/ 2 w 448"/>
                  <a:gd name="T13" fmla="*/ 0 h 534"/>
                  <a:gd name="T14" fmla="*/ 2 w 448"/>
                  <a:gd name="T15" fmla="*/ 1 h 534"/>
                  <a:gd name="T16" fmla="*/ 2 w 448"/>
                  <a:gd name="T17" fmla="*/ 1 h 534"/>
                  <a:gd name="T18" fmla="*/ 2 w 448"/>
                  <a:gd name="T19" fmla="*/ 1 h 534"/>
                  <a:gd name="T20" fmla="*/ 1 w 448"/>
                  <a:gd name="T21" fmla="*/ 2 h 534"/>
                  <a:gd name="T22" fmla="*/ 1 w 448"/>
                  <a:gd name="T23" fmla="*/ 2 h 5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48"/>
                  <a:gd name="T37" fmla="*/ 0 h 534"/>
                  <a:gd name="T38" fmla="*/ 448 w 448"/>
                  <a:gd name="T39" fmla="*/ 534 h 5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48" h="534">
                    <a:moveTo>
                      <a:pt x="183" y="534"/>
                    </a:moveTo>
                    <a:lnTo>
                      <a:pt x="0" y="440"/>
                    </a:lnTo>
                    <a:lnTo>
                      <a:pt x="58" y="269"/>
                    </a:lnTo>
                    <a:lnTo>
                      <a:pt x="107" y="148"/>
                    </a:lnTo>
                    <a:lnTo>
                      <a:pt x="179" y="64"/>
                    </a:lnTo>
                    <a:lnTo>
                      <a:pt x="274" y="6"/>
                    </a:lnTo>
                    <a:lnTo>
                      <a:pt x="370" y="0"/>
                    </a:lnTo>
                    <a:lnTo>
                      <a:pt x="448" y="12"/>
                    </a:lnTo>
                    <a:lnTo>
                      <a:pt x="399" y="328"/>
                    </a:lnTo>
                    <a:lnTo>
                      <a:pt x="273" y="376"/>
                    </a:lnTo>
                    <a:lnTo>
                      <a:pt x="183" y="534"/>
                    </a:lnTo>
                    <a:close/>
                  </a:path>
                </a:pathLst>
              </a:custGeom>
              <a:solidFill>
                <a:srgbClr val="F79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9" name="Freeform 39"/>
              <p:cNvSpPr>
                <a:spLocks/>
              </p:cNvSpPr>
              <p:nvPr/>
            </p:nvSpPr>
            <p:spPr bwMode="auto">
              <a:xfrm flipH="1">
                <a:off x="4318" y="1773"/>
                <a:ext cx="125" cy="68"/>
              </a:xfrm>
              <a:custGeom>
                <a:avLst/>
                <a:gdLst>
                  <a:gd name="T0" fmla="*/ 0 w 251"/>
                  <a:gd name="T1" fmla="*/ 1 h 136"/>
                  <a:gd name="T2" fmla="*/ 0 w 251"/>
                  <a:gd name="T3" fmla="*/ 0 h 136"/>
                  <a:gd name="T4" fmla="*/ 0 w 251"/>
                  <a:gd name="T5" fmla="*/ 1 h 136"/>
                  <a:gd name="T6" fmla="*/ 0 w 251"/>
                  <a:gd name="T7" fmla="*/ 1 h 136"/>
                  <a:gd name="T8" fmla="*/ 0 w 251"/>
                  <a:gd name="T9" fmla="*/ 1 h 136"/>
                  <a:gd name="T10" fmla="*/ 0 w 251"/>
                  <a:gd name="T11" fmla="*/ 1 h 136"/>
                  <a:gd name="T12" fmla="*/ 0 w 251"/>
                  <a:gd name="T13" fmla="*/ 1 h 136"/>
                  <a:gd name="T14" fmla="*/ 0 w 251"/>
                  <a:gd name="T15" fmla="*/ 1 h 136"/>
                  <a:gd name="T16" fmla="*/ 0 w 251"/>
                  <a:gd name="T17" fmla="*/ 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1"/>
                  <a:gd name="T28" fmla="*/ 0 h 136"/>
                  <a:gd name="T29" fmla="*/ 251 w 251"/>
                  <a:gd name="T30" fmla="*/ 136 h 1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1" h="136">
                    <a:moveTo>
                      <a:pt x="0" y="18"/>
                    </a:moveTo>
                    <a:lnTo>
                      <a:pt x="59" y="0"/>
                    </a:lnTo>
                    <a:lnTo>
                      <a:pt x="145" y="13"/>
                    </a:lnTo>
                    <a:lnTo>
                      <a:pt x="251" y="61"/>
                    </a:lnTo>
                    <a:lnTo>
                      <a:pt x="251" y="136"/>
                    </a:lnTo>
                    <a:lnTo>
                      <a:pt x="131" y="128"/>
                    </a:lnTo>
                    <a:lnTo>
                      <a:pt x="52" y="7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7F7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0" name="Freeform 40"/>
              <p:cNvSpPr>
                <a:spLocks/>
              </p:cNvSpPr>
              <p:nvPr/>
            </p:nvSpPr>
            <p:spPr bwMode="auto">
              <a:xfrm flipH="1">
                <a:off x="4249" y="1657"/>
                <a:ext cx="343" cy="327"/>
              </a:xfrm>
              <a:custGeom>
                <a:avLst/>
                <a:gdLst>
                  <a:gd name="T0" fmla="*/ 2 w 686"/>
                  <a:gd name="T1" fmla="*/ 0 h 655"/>
                  <a:gd name="T2" fmla="*/ 1 w 686"/>
                  <a:gd name="T3" fmla="*/ 0 h 655"/>
                  <a:gd name="T4" fmla="*/ 1 w 686"/>
                  <a:gd name="T5" fmla="*/ 2 h 655"/>
                  <a:gd name="T6" fmla="*/ 1 w 686"/>
                  <a:gd name="T7" fmla="*/ 1 h 655"/>
                  <a:gd name="T8" fmla="*/ 2 w 686"/>
                  <a:gd name="T9" fmla="*/ 0 h 655"/>
                  <a:gd name="T10" fmla="*/ 3 w 686"/>
                  <a:gd name="T11" fmla="*/ 0 h 655"/>
                  <a:gd name="T12" fmla="*/ 3 w 686"/>
                  <a:gd name="T13" fmla="*/ 0 h 655"/>
                  <a:gd name="T14" fmla="*/ 3 w 686"/>
                  <a:gd name="T15" fmla="*/ 1 h 655"/>
                  <a:gd name="T16" fmla="*/ 2 w 686"/>
                  <a:gd name="T17" fmla="*/ 0 h 655"/>
                  <a:gd name="T18" fmla="*/ 2 w 686"/>
                  <a:gd name="T19" fmla="*/ 0 h 655"/>
                  <a:gd name="T20" fmla="*/ 2 w 686"/>
                  <a:gd name="T21" fmla="*/ 1 h 655"/>
                  <a:gd name="T22" fmla="*/ 2 w 686"/>
                  <a:gd name="T23" fmla="*/ 1 h 655"/>
                  <a:gd name="T24" fmla="*/ 3 w 686"/>
                  <a:gd name="T25" fmla="*/ 1 h 655"/>
                  <a:gd name="T26" fmla="*/ 3 w 686"/>
                  <a:gd name="T27" fmla="*/ 1 h 655"/>
                  <a:gd name="T28" fmla="*/ 3 w 686"/>
                  <a:gd name="T29" fmla="*/ 1 h 655"/>
                  <a:gd name="T30" fmla="*/ 2 w 686"/>
                  <a:gd name="T31" fmla="*/ 1 h 655"/>
                  <a:gd name="T32" fmla="*/ 2 w 686"/>
                  <a:gd name="T33" fmla="*/ 1 h 655"/>
                  <a:gd name="T34" fmla="*/ 2 w 686"/>
                  <a:gd name="T35" fmla="*/ 1 h 655"/>
                  <a:gd name="T36" fmla="*/ 2 w 686"/>
                  <a:gd name="T37" fmla="*/ 2 h 655"/>
                  <a:gd name="T38" fmla="*/ 2 w 686"/>
                  <a:gd name="T39" fmla="*/ 2 h 655"/>
                  <a:gd name="T40" fmla="*/ 2 w 686"/>
                  <a:gd name="T41" fmla="*/ 2 h 655"/>
                  <a:gd name="T42" fmla="*/ 1 w 686"/>
                  <a:gd name="T43" fmla="*/ 2 h 655"/>
                  <a:gd name="T44" fmla="*/ 2 w 686"/>
                  <a:gd name="T45" fmla="*/ 2 h 655"/>
                  <a:gd name="T46" fmla="*/ 2 w 686"/>
                  <a:gd name="T47" fmla="*/ 2 h 655"/>
                  <a:gd name="T48" fmla="*/ 2 w 686"/>
                  <a:gd name="T49" fmla="*/ 2 h 655"/>
                  <a:gd name="T50" fmla="*/ 2 w 686"/>
                  <a:gd name="T51" fmla="*/ 1 h 655"/>
                  <a:gd name="T52" fmla="*/ 3 w 686"/>
                  <a:gd name="T53" fmla="*/ 1 h 655"/>
                  <a:gd name="T54" fmla="*/ 3 w 686"/>
                  <a:gd name="T55" fmla="*/ 1 h 655"/>
                  <a:gd name="T56" fmla="*/ 3 w 686"/>
                  <a:gd name="T57" fmla="*/ 1 h 655"/>
                  <a:gd name="T58" fmla="*/ 3 w 686"/>
                  <a:gd name="T59" fmla="*/ 1 h 655"/>
                  <a:gd name="T60" fmla="*/ 3 w 686"/>
                  <a:gd name="T61" fmla="*/ 1 h 655"/>
                  <a:gd name="T62" fmla="*/ 3 w 686"/>
                  <a:gd name="T63" fmla="*/ 1 h 655"/>
                  <a:gd name="T64" fmla="*/ 3 w 686"/>
                  <a:gd name="T65" fmla="*/ 0 h 655"/>
                  <a:gd name="T66" fmla="*/ 3 w 686"/>
                  <a:gd name="T67" fmla="*/ 0 h 655"/>
                  <a:gd name="T68" fmla="*/ 3 w 686"/>
                  <a:gd name="T69" fmla="*/ 0 h 655"/>
                  <a:gd name="T70" fmla="*/ 3 w 686"/>
                  <a:gd name="T71" fmla="*/ 0 h 655"/>
                  <a:gd name="T72" fmla="*/ 3 w 686"/>
                  <a:gd name="T73" fmla="*/ 0 h 655"/>
                  <a:gd name="T74" fmla="*/ 3 w 686"/>
                  <a:gd name="T75" fmla="*/ 0 h 655"/>
                  <a:gd name="T76" fmla="*/ 3 w 686"/>
                  <a:gd name="T77" fmla="*/ 0 h 655"/>
                  <a:gd name="T78" fmla="*/ 3 w 686"/>
                  <a:gd name="T79" fmla="*/ 0 h 655"/>
                  <a:gd name="T80" fmla="*/ 3 w 686"/>
                  <a:gd name="T81" fmla="*/ 0 h 655"/>
                  <a:gd name="T82" fmla="*/ 3 w 686"/>
                  <a:gd name="T83" fmla="*/ 0 h 655"/>
                  <a:gd name="T84" fmla="*/ 2 w 686"/>
                  <a:gd name="T85" fmla="*/ 0 h 655"/>
                  <a:gd name="T86" fmla="*/ 1 w 686"/>
                  <a:gd name="T87" fmla="*/ 1 h 655"/>
                  <a:gd name="T88" fmla="*/ 1 w 686"/>
                  <a:gd name="T89" fmla="*/ 1 h 655"/>
                  <a:gd name="T90" fmla="*/ 2 w 686"/>
                  <a:gd name="T91" fmla="*/ 0 h 655"/>
                  <a:gd name="T92" fmla="*/ 2 w 686"/>
                  <a:gd name="T93" fmla="*/ 0 h 655"/>
                  <a:gd name="T94" fmla="*/ 1 w 686"/>
                  <a:gd name="T95" fmla="*/ 0 h 655"/>
                  <a:gd name="T96" fmla="*/ 1 w 686"/>
                  <a:gd name="T97" fmla="*/ 1 h 655"/>
                  <a:gd name="T98" fmla="*/ 1 w 686"/>
                  <a:gd name="T99" fmla="*/ 1 h 655"/>
                  <a:gd name="T100" fmla="*/ 1 w 686"/>
                  <a:gd name="T101" fmla="*/ 0 h 655"/>
                  <a:gd name="T102" fmla="*/ 1 w 686"/>
                  <a:gd name="T103" fmla="*/ 0 h 655"/>
                  <a:gd name="T104" fmla="*/ 1 w 686"/>
                  <a:gd name="T105" fmla="*/ 1 h 655"/>
                  <a:gd name="T106" fmla="*/ 1 w 686"/>
                  <a:gd name="T107" fmla="*/ 1 h 655"/>
                  <a:gd name="T108" fmla="*/ 1 w 686"/>
                  <a:gd name="T109" fmla="*/ 0 h 655"/>
                  <a:gd name="T110" fmla="*/ 2 w 686"/>
                  <a:gd name="T111" fmla="*/ 0 h 6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6"/>
                  <a:gd name="T169" fmla="*/ 0 h 655"/>
                  <a:gd name="T170" fmla="*/ 686 w 686"/>
                  <a:gd name="T171" fmla="*/ 655 h 6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6" h="655">
                    <a:moveTo>
                      <a:pt x="354" y="0"/>
                    </a:moveTo>
                    <a:lnTo>
                      <a:pt x="352" y="0"/>
                    </a:lnTo>
                    <a:lnTo>
                      <a:pt x="343" y="3"/>
                    </a:lnTo>
                    <a:lnTo>
                      <a:pt x="330" y="7"/>
                    </a:lnTo>
                    <a:lnTo>
                      <a:pt x="312" y="14"/>
                    </a:lnTo>
                    <a:lnTo>
                      <a:pt x="291" y="21"/>
                    </a:lnTo>
                    <a:lnTo>
                      <a:pt x="267" y="32"/>
                    </a:lnTo>
                    <a:lnTo>
                      <a:pt x="240" y="46"/>
                    </a:lnTo>
                    <a:lnTo>
                      <a:pt x="214" y="63"/>
                    </a:lnTo>
                    <a:lnTo>
                      <a:pt x="183" y="82"/>
                    </a:lnTo>
                    <a:lnTo>
                      <a:pt x="154" y="105"/>
                    </a:lnTo>
                    <a:lnTo>
                      <a:pt x="124" y="132"/>
                    </a:lnTo>
                    <a:lnTo>
                      <a:pt x="95" y="162"/>
                    </a:lnTo>
                    <a:lnTo>
                      <a:pt x="68" y="195"/>
                    </a:lnTo>
                    <a:lnTo>
                      <a:pt x="42" y="233"/>
                    </a:lnTo>
                    <a:lnTo>
                      <a:pt x="19" y="275"/>
                    </a:lnTo>
                    <a:lnTo>
                      <a:pt x="0" y="322"/>
                    </a:lnTo>
                    <a:lnTo>
                      <a:pt x="51" y="420"/>
                    </a:lnTo>
                    <a:lnTo>
                      <a:pt x="36" y="458"/>
                    </a:lnTo>
                    <a:lnTo>
                      <a:pt x="108" y="542"/>
                    </a:lnTo>
                    <a:lnTo>
                      <a:pt x="103" y="589"/>
                    </a:lnTo>
                    <a:lnTo>
                      <a:pt x="188" y="655"/>
                    </a:lnTo>
                    <a:lnTo>
                      <a:pt x="187" y="647"/>
                    </a:lnTo>
                    <a:lnTo>
                      <a:pt x="187" y="628"/>
                    </a:lnTo>
                    <a:lnTo>
                      <a:pt x="187" y="600"/>
                    </a:lnTo>
                    <a:lnTo>
                      <a:pt x="190" y="563"/>
                    </a:lnTo>
                    <a:lnTo>
                      <a:pt x="195" y="519"/>
                    </a:lnTo>
                    <a:lnTo>
                      <a:pt x="202" y="470"/>
                    </a:lnTo>
                    <a:lnTo>
                      <a:pt x="211" y="418"/>
                    </a:lnTo>
                    <a:lnTo>
                      <a:pt x="227" y="366"/>
                    </a:lnTo>
                    <a:lnTo>
                      <a:pt x="244" y="312"/>
                    </a:lnTo>
                    <a:lnTo>
                      <a:pt x="268" y="264"/>
                    </a:lnTo>
                    <a:lnTo>
                      <a:pt x="298" y="217"/>
                    </a:lnTo>
                    <a:lnTo>
                      <a:pt x="334" y="176"/>
                    </a:lnTo>
                    <a:lnTo>
                      <a:pt x="377" y="143"/>
                    </a:lnTo>
                    <a:lnTo>
                      <a:pt x="428" y="119"/>
                    </a:lnTo>
                    <a:lnTo>
                      <a:pt x="487" y="107"/>
                    </a:lnTo>
                    <a:lnTo>
                      <a:pt x="556" y="108"/>
                    </a:lnTo>
                    <a:lnTo>
                      <a:pt x="574" y="123"/>
                    </a:lnTo>
                    <a:lnTo>
                      <a:pt x="573" y="124"/>
                    </a:lnTo>
                    <a:lnTo>
                      <a:pt x="573" y="128"/>
                    </a:lnTo>
                    <a:lnTo>
                      <a:pt x="571" y="134"/>
                    </a:lnTo>
                    <a:lnTo>
                      <a:pt x="571" y="143"/>
                    </a:lnTo>
                    <a:lnTo>
                      <a:pt x="569" y="153"/>
                    </a:lnTo>
                    <a:lnTo>
                      <a:pt x="566" y="165"/>
                    </a:lnTo>
                    <a:lnTo>
                      <a:pt x="563" y="177"/>
                    </a:lnTo>
                    <a:lnTo>
                      <a:pt x="560" y="192"/>
                    </a:lnTo>
                    <a:lnTo>
                      <a:pt x="555" y="204"/>
                    </a:lnTo>
                    <a:lnTo>
                      <a:pt x="551" y="217"/>
                    </a:lnTo>
                    <a:lnTo>
                      <a:pt x="546" y="228"/>
                    </a:lnTo>
                    <a:lnTo>
                      <a:pt x="542" y="240"/>
                    </a:lnTo>
                    <a:lnTo>
                      <a:pt x="536" y="249"/>
                    </a:lnTo>
                    <a:lnTo>
                      <a:pt x="530" y="257"/>
                    </a:lnTo>
                    <a:lnTo>
                      <a:pt x="523" y="264"/>
                    </a:lnTo>
                    <a:lnTo>
                      <a:pt x="515" y="267"/>
                    </a:lnTo>
                    <a:lnTo>
                      <a:pt x="513" y="265"/>
                    </a:lnTo>
                    <a:lnTo>
                      <a:pt x="504" y="261"/>
                    </a:lnTo>
                    <a:lnTo>
                      <a:pt x="499" y="258"/>
                    </a:lnTo>
                    <a:lnTo>
                      <a:pt x="493" y="255"/>
                    </a:lnTo>
                    <a:lnTo>
                      <a:pt x="488" y="252"/>
                    </a:lnTo>
                    <a:lnTo>
                      <a:pt x="481" y="250"/>
                    </a:lnTo>
                    <a:lnTo>
                      <a:pt x="475" y="247"/>
                    </a:lnTo>
                    <a:lnTo>
                      <a:pt x="468" y="244"/>
                    </a:lnTo>
                    <a:lnTo>
                      <a:pt x="461" y="240"/>
                    </a:lnTo>
                    <a:lnTo>
                      <a:pt x="457" y="239"/>
                    </a:lnTo>
                    <a:lnTo>
                      <a:pt x="447" y="235"/>
                    </a:lnTo>
                    <a:lnTo>
                      <a:pt x="443" y="234"/>
                    </a:lnTo>
                    <a:lnTo>
                      <a:pt x="437" y="236"/>
                    </a:lnTo>
                    <a:lnTo>
                      <a:pt x="434" y="244"/>
                    </a:lnTo>
                    <a:lnTo>
                      <a:pt x="430" y="249"/>
                    </a:lnTo>
                    <a:lnTo>
                      <a:pt x="428" y="255"/>
                    </a:lnTo>
                    <a:lnTo>
                      <a:pt x="426" y="262"/>
                    </a:lnTo>
                    <a:lnTo>
                      <a:pt x="426" y="270"/>
                    </a:lnTo>
                    <a:lnTo>
                      <a:pt x="424" y="276"/>
                    </a:lnTo>
                    <a:lnTo>
                      <a:pt x="425" y="285"/>
                    </a:lnTo>
                    <a:lnTo>
                      <a:pt x="425" y="290"/>
                    </a:lnTo>
                    <a:lnTo>
                      <a:pt x="428" y="299"/>
                    </a:lnTo>
                    <a:lnTo>
                      <a:pt x="431" y="304"/>
                    </a:lnTo>
                    <a:lnTo>
                      <a:pt x="437" y="310"/>
                    </a:lnTo>
                    <a:lnTo>
                      <a:pt x="444" y="314"/>
                    </a:lnTo>
                    <a:lnTo>
                      <a:pt x="452" y="320"/>
                    </a:lnTo>
                    <a:lnTo>
                      <a:pt x="460" y="321"/>
                    </a:lnTo>
                    <a:lnTo>
                      <a:pt x="469" y="323"/>
                    </a:lnTo>
                    <a:lnTo>
                      <a:pt x="477" y="323"/>
                    </a:lnTo>
                    <a:lnTo>
                      <a:pt x="483" y="324"/>
                    </a:lnTo>
                    <a:lnTo>
                      <a:pt x="490" y="323"/>
                    </a:lnTo>
                    <a:lnTo>
                      <a:pt x="496" y="322"/>
                    </a:lnTo>
                    <a:lnTo>
                      <a:pt x="500" y="321"/>
                    </a:lnTo>
                    <a:lnTo>
                      <a:pt x="504" y="320"/>
                    </a:lnTo>
                    <a:lnTo>
                      <a:pt x="511" y="314"/>
                    </a:lnTo>
                    <a:lnTo>
                      <a:pt x="517" y="311"/>
                    </a:lnTo>
                    <a:lnTo>
                      <a:pt x="519" y="308"/>
                    </a:lnTo>
                    <a:lnTo>
                      <a:pt x="521" y="308"/>
                    </a:lnTo>
                    <a:lnTo>
                      <a:pt x="523" y="310"/>
                    </a:lnTo>
                    <a:lnTo>
                      <a:pt x="529" y="317"/>
                    </a:lnTo>
                    <a:lnTo>
                      <a:pt x="532" y="321"/>
                    </a:lnTo>
                    <a:lnTo>
                      <a:pt x="535" y="329"/>
                    </a:lnTo>
                    <a:lnTo>
                      <a:pt x="536" y="338"/>
                    </a:lnTo>
                    <a:lnTo>
                      <a:pt x="538" y="348"/>
                    </a:lnTo>
                    <a:lnTo>
                      <a:pt x="536" y="348"/>
                    </a:lnTo>
                    <a:lnTo>
                      <a:pt x="532" y="351"/>
                    </a:lnTo>
                    <a:lnTo>
                      <a:pt x="528" y="351"/>
                    </a:lnTo>
                    <a:lnTo>
                      <a:pt x="525" y="353"/>
                    </a:lnTo>
                    <a:lnTo>
                      <a:pt x="520" y="355"/>
                    </a:lnTo>
                    <a:lnTo>
                      <a:pt x="514" y="356"/>
                    </a:lnTo>
                    <a:lnTo>
                      <a:pt x="508" y="357"/>
                    </a:lnTo>
                    <a:lnTo>
                      <a:pt x="501" y="359"/>
                    </a:lnTo>
                    <a:lnTo>
                      <a:pt x="492" y="360"/>
                    </a:lnTo>
                    <a:lnTo>
                      <a:pt x="485" y="362"/>
                    </a:lnTo>
                    <a:lnTo>
                      <a:pt x="473" y="362"/>
                    </a:lnTo>
                    <a:lnTo>
                      <a:pt x="464" y="363"/>
                    </a:lnTo>
                    <a:lnTo>
                      <a:pt x="451" y="363"/>
                    </a:lnTo>
                    <a:lnTo>
                      <a:pt x="439" y="363"/>
                    </a:lnTo>
                    <a:lnTo>
                      <a:pt x="429" y="364"/>
                    </a:lnTo>
                    <a:lnTo>
                      <a:pt x="423" y="371"/>
                    </a:lnTo>
                    <a:lnTo>
                      <a:pt x="418" y="375"/>
                    </a:lnTo>
                    <a:lnTo>
                      <a:pt x="415" y="382"/>
                    </a:lnTo>
                    <a:lnTo>
                      <a:pt x="412" y="388"/>
                    </a:lnTo>
                    <a:lnTo>
                      <a:pt x="410" y="396"/>
                    </a:lnTo>
                    <a:lnTo>
                      <a:pt x="407" y="403"/>
                    </a:lnTo>
                    <a:lnTo>
                      <a:pt x="405" y="412"/>
                    </a:lnTo>
                    <a:lnTo>
                      <a:pt x="403" y="419"/>
                    </a:lnTo>
                    <a:lnTo>
                      <a:pt x="402" y="428"/>
                    </a:lnTo>
                    <a:lnTo>
                      <a:pt x="400" y="437"/>
                    </a:lnTo>
                    <a:lnTo>
                      <a:pt x="400" y="446"/>
                    </a:lnTo>
                    <a:lnTo>
                      <a:pt x="400" y="455"/>
                    </a:lnTo>
                    <a:lnTo>
                      <a:pt x="400" y="464"/>
                    </a:lnTo>
                    <a:lnTo>
                      <a:pt x="398" y="472"/>
                    </a:lnTo>
                    <a:lnTo>
                      <a:pt x="396" y="481"/>
                    </a:lnTo>
                    <a:lnTo>
                      <a:pt x="392" y="491"/>
                    </a:lnTo>
                    <a:lnTo>
                      <a:pt x="389" y="503"/>
                    </a:lnTo>
                    <a:lnTo>
                      <a:pt x="383" y="514"/>
                    </a:lnTo>
                    <a:lnTo>
                      <a:pt x="377" y="527"/>
                    </a:lnTo>
                    <a:lnTo>
                      <a:pt x="371" y="538"/>
                    </a:lnTo>
                    <a:lnTo>
                      <a:pt x="365" y="550"/>
                    </a:lnTo>
                    <a:lnTo>
                      <a:pt x="356" y="559"/>
                    </a:lnTo>
                    <a:lnTo>
                      <a:pt x="349" y="569"/>
                    </a:lnTo>
                    <a:lnTo>
                      <a:pt x="340" y="576"/>
                    </a:lnTo>
                    <a:lnTo>
                      <a:pt x="331" y="584"/>
                    </a:lnTo>
                    <a:lnTo>
                      <a:pt x="321" y="587"/>
                    </a:lnTo>
                    <a:lnTo>
                      <a:pt x="312" y="592"/>
                    </a:lnTo>
                    <a:lnTo>
                      <a:pt x="302" y="592"/>
                    </a:lnTo>
                    <a:lnTo>
                      <a:pt x="293" y="591"/>
                    </a:lnTo>
                    <a:lnTo>
                      <a:pt x="282" y="587"/>
                    </a:lnTo>
                    <a:lnTo>
                      <a:pt x="274" y="584"/>
                    </a:lnTo>
                    <a:lnTo>
                      <a:pt x="265" y="580"/>
                    </a:lnTo>
                    <a:lnTo>
                      <a:pt x="259" y="576"/>
                    </a:lnTo>
                    <a:lnTo>
                      <a:pt x="252" y="572"/>
                    </a:lnTo>
                    <a:lnTo>
                      <a:pt x="247" y="568"/>
                    </a:lnTo>
                    <a:lnTo>
                      <a:pt x="241" y="565"/>
                    </a:lnTo>
                    <a:lnTo>
                      <a:pt x="239" y="562"/>
                    </a:lnTo>
                    <a:lnTo>
                      <a:pt x="231" y="554"/>
                    </a:lnTo>
                    <a:lnTo>
                      <a:pt x="228" y="550"/>
                    </a:lnTo>
                    <a:lnTo>
                      <a:pt x="227" y="545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8" y="568"/>
                    </a:lnTo>
                    <a:lnTo>
                      <a:pt x="238" y="575"/>
                    </a:lnTo>
                    <a:lnTo>
                      <a:pt x="251" y="585"/>
                    </a:lnTo>
                    <a:lnTo>
                      <a:pt x="266" y="595"/>
                    </a:lnTo>
                    <a:lnTo>
                      <a:pt x="284" y="607"/>
                    </a:lnTo>
                    <a:lnTo>
                      <a:pt x="304" y="617"/>
                    </a:lnTo>
                    <a:lnTo>
                      <a:pt x="326" y="627"/>
                    </a:lnTo>
                    <a:lnTo>
                      <a:pt x="349" y="634"/>
                    </a:lnTo>
                    <a:lnTo>
                      <a:pt x="373" y="637"/>
                    </a:lnTo>
                    <a:lnTo>
                      <a:pt x="397" y="636"/>
                    </a:lnTo>
                    <a:lnTo>
                      <a:pt x="423" y="633"/>
                    </a:lnTo>
                    <a:lnTo>
                      <a:pt x="446" y="623"/>
                    </a:lnTo>
                    <a:lnTo>
                      <a:pt x="470" y="606"/>
                    </a:lnTo>
                    <a:lnTo>
                      <a:pt x="492" y="583"/>
                    </a:lnTo>
                    <a:lnTo>
                      <a:pt x="515" y="552"/>
                    </a:lnTo>
                    <a:lnTo>
                      <a:pt x="514" y="549"/>
                    </a:lnTo>
                    <a:lnTo>
                      <a:pt x="508" y="544"/>
                    </a:lnTo>
                    <a:lnTo>
                      <a:pt x="503" y="541"/>
                    </a:lnTo>
                    <a:lnTo>
                      <a:pt x="498" y="539"/>
                    </a:lnTo>
                    <a:lnTo>
                      <a:pt x="492" y="535"/>
                    </a:lnTo>
                    <a:lnTo>
                      <a:pt x="487" y="533"/>
                    </a:lnTo>
                    <a:lnTo>
                      <a:pt x="479" y="530"/>
                    </a:lnTo>
                    <a:lnTo>
                      <a:pt x="472" y="527"/>
                    </a:lnTo>
                    <a:lnTo>
                      <a:pt x="467" y="522"/>
                    </a:lnTo>
                    <a:lnTo>
                      <a:pt x="461" y="519"/>
                    </a:lnTo>
                    <a:lnTo>
                      <a:pt x="451" y="511"/>
                    </a:lnTo>
                    <a:lnTo>
                      <a:pt x="446" y="505"/>
                    </a:lnTo>
                    <a:lnTo>
                      <a:pt x="546" y="530"/>
                    </a:lnTo>
                    <a:lnTo>
                      <a:pt x="566" y="468"/>
                    </a:lnTo>
                    <a:lnTo>
                      <a:pt x="569" y="468"/>
                    </a:lnTo>
                    <a:lnTo>
                      <a:pt x="574" y="471"/>
                    </a:lnTo>
                    <a:lnTo>
                      <a:pt x="577" y="472"/>
                    </a:lnTo>
                    <a:lnTo>
                      <a:pt x="583" y="475"/>
                    </a:lnTo>
                    <a:lnTo>
                      <a:pt x="588" y="477"/>
                    </a:lnTo>
                    <a:lnTo>
                      <a:pt x="595" y="480"/>
                    </a:lnTo>
                    <a:lnTo>
                      <a:pt x="599" y="481"/>
                    </a:lnTo>
                    <a:lnTo>
                      <a:pt x="606" y="484"/>
                    </a:lnTo>
                    <a:lnTo>
                      <a:pt x="612" y="485"/>
                    </a:lnTo>
                    <a:lnTo>
                      <a:pt x="617" y="487"/>
                    </a:lnTo>
                    <a:lnTo>
                      <a:pt x="623" y="488"/>
                    </a:lnTo>
                    <a:lnTo>
                      <a:pt x="628" y="489"/>
                    </a:lnTo>
                    <a:lnTo>
                      <a:pt x="634" y="489"/>
                    </a:lnTo>
                    <a:lnTo>
                      <a:pt x="639" y="489"/>
                    </a:lnTo>
                    <a:lnTo>
                      <a:pt x="640" y="486"/>
                    </a:lnTo>
                    <a:lnTo>
                      <a:pt x="643" y="482"/>
                    </a:lnTo>
                    <a:lnTo>
                      <a:pt x="643" y="476"/>
                    </a:lnTo>
                    <a:lnTo>
                      <a:pt x="644" y="469"/>
                    </a:lnTo>
                    <a:lnTo>
                      <a:pt x="641" y="459"/>
                    </a:lnTo>
                    <a:lnTo>
                      <a:pt x="640" y="449"/>
                    </a:lnTo>
                    <a:lnTo>
                      <a:pt x="638" y="439"/>
                    </a:lnTo>
                    <a:lnTo>
                      <a:pt x="636" y="429"/>
                    </a:lnTo>
                    <a:lnTo>
                      <a:pt x="632" y="417"/>
                    </a:lnTo>
                    <a:lnTo>
                      <a:pt x="628" y="407"/>
                    </a:lnTo>
                    <a:lnTo>
                      <a:pt x="626" y="397"/>
                    </a:lnTo>
                    <a:lnTo>
                      <a:pt x="624" y="388"/>
                    </a:lnTo>
                    <a:lnTo>
                      <a:pt x="620" y="378"/>
                    </a:lnTo>
                    <a:lnTo>
                      <a:pt x="618" y="372"/>
                    </a:lnTo>
                    <a:lnTo>
                      <a:pt x="617" y="366"/>
                    </a:lnTo>
                    <a:lnTo>
                      <a:pt x="617" y="364"/>
                    </a:lnTo>
                    <a:lnTo>
                      <a:pt x="617" y="360"/>
                    </a:lnTo>
                    <a:lnTo>
                      <a:pt x="622" y="354"/>
                    </a:lnTo>
                    <a:lnTo>
                      <a:pt x="627" y="346"/>
                    </a:lnTo>
                    <a:lnTo>
                      <a:pt x="635" y="339"/>
                    </a:lnTo>
                    <a:lnTo>
                      <a:pt x="643" y="328"/>
                    </a:lnTo>
                    <a:lnTo>
                      <a:pt x="651" y="315"/>
                    </a:lnTo>
                    <a:lnTo>
                      <a:pt x="661" y="302"/>
                    </a:lnTo>
                    <a:lnTo>
                      <a:pt x="670" y="288"/>
                    </a:lnTo>
                    <a:lnTo>
                      <a:pt x="676" y="271"/>
                    </a:lnTo>
                    <a:lnTo>
                      <a:pt x="682" y="254"/>
                    </a:lnTo>
                    <a:lnTo>
                      <a:pt x="686" y="235"/>
                    </a:lnTo>
                    <a:lnTo>
                      <a:pt x="686" y="216"/>
                    </a:lnTo>
                    <a:lnTo>
                      <a:pt x="684" y="194"/>
                    </a:lnTo>
                    <a:lnTo>
                      <a:pt x="677" y="173"/>
                    </a:lnTo>
                    <a:lnTo>
                      <a:pt x="666" y="151"/>
                    </a:lnTo>
                    <a:lnTo>
                      <a:pt x="651" y="129"/>
                    </a:lnTo>
                    <a:lnTo>
                      <a:pt x="674" y="88"/>
                    </a:lnTo>
                    <a:lnTo>
                      <a:pt x="672" y="86"/>
                    </a:lnTo>
                    <a:lnTo>
                      <a:pt x="670" y="83"/>
                    </a:lnTo>
                    <a:lnTo>
                      <a:pt x="666" y="78"/>
                    </a:lnTo>
                    <a:lnTo>
                      <a:pt x="661" y="73"/>
                    </a:lnTo>
                    <a:lnTo>
                      <a:pt x="654" y="67"/>
                    </a:lnTo>
                    <a:lnTo>
                      <a:pt x="646" y="60"/>
                    </a:lnTo>
                    <a:lnTo>
                      <a:pt x="636" y="52"/>
                    </a:lnTo>
                    <a:lnTo>
                      <a:pt x="626" y="45"/>
                    </a:lnTo>
                    <a:lnTo>
                      <a:pt x="613" y="36"/>
                    </a:lnTo>
                    <a:lnTo>
                      <a:pt x="599" y="29"/>
                    </a:lnTo>
                    <a:lnTo>
                      <a:pt x="584" y="21"/>
                    </a:lnTo>
                    <a:lnTo>
                      <a:pt x="570" y="16"/>
                    </a:lnTo>
                    <a:lnTo>
                      <a:pt x="551" y="9"/>
                    </a:lnTo>
                    <a:lnTo>
                      <a:pt x="533" y="6"/>
                    </a:lnTo>
                    <a:lnTo>
                      <a:pt x="513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500" y="5"/>
                    </a:lnTo>
                    <a:lnTo>
                      <a:pt x="507" y="8"/>
                    </a:lnTo>
                    <a:lnTo>
                      <a:pt x="513" y="9"/>
                    </a:lnTo>
                    <a:lnTo>
                      <a:pt x="522" y="13"/>
                    </a:lnTo>
                    <a:lnTo>
                      <a:pt x="531" y="17"/>
                    </a:lnTo>
                    <a:lnTo>
                      <a:pt x="541" y="21"/>
                    </a:lnTo>
                    <a:lnTo>
                      <a:pt x="550" y="26"/>
                    </a:lnTo>
                    <a:lnTo>
                      <a:pt x="560" y="31"/>
                    </a:lnTo>
                    <a:lnTo>
                      <a:pt x="570" y="36"/>
                    </a:lnTo>
                    <a:lnTo>
                      <a:pt x="580" y="42"/>
                    </a:lnTo>
                    <a:lnTo>
                      <a:pt x="587" y="48"/>
                    </a:lnTo>
                    <a:lnTo>
                      <a:pt x="596" y="55"/>
                    </a:lnTo>
                    <a:lnTo>
                      <a:pt x="604" y="61"/>
                    </a:lnTo>
                    <a:lnTo>
                      <a:pt x="611" y="69"/>
                    </a:lnTo>
                    <a:lnTo>
                      <a:pt x="607" y="67"/>
                    </a:lnTo>
                    <a:lnTo>
                      <a:pt x="599" y="66"/>
                    </a:lnTo>
                    <a:lnTo>
                      <a:pt x="594" y="63"/>
                    </a:lnTo>
                    <a:lnTo>
                      <a:pt x="588" y="62"/>
                    </a:lnTo>
                    <a:lnTo>
                      <a:pt x="583" y="60"/>
                    </a:lnTo>
                    <a:lnTo>
                      <a:pt x="576" y="59"/>
                    </a:lnTo>
                    <a:lnTo>
                      <a:pt x="570" y="56"/>
                    </a:lnTo>
                    <a:lnTo>
                      <a:pt x="562" y="55"/>
                    </a:lnTo>
                    <a:lnTo>
                      <a:pt x="555" y="53"/>
                    </a:lnTo>
                    <a:lnTo>
                      <a:pt x="549" y="52"/>
                    </a:lnTo>
                    <a:lnTo>
                      <a:pt x="542" y="50"/>
                    </a:lnTo>
                    <a:lnTo>
                      <a:pt x="538" y="49"/>
                    </a:lnTo>
                    <a:lnTo>
                      <a:pt x="531" y="49"/>
                    </a:lnTo>
                    <a:lnTo>
                      <a:pt x="528" y="49"/>
                    </a:lnTo>
                    <a:lnTo>
                      <a:pt x="524" y="62"/>
                    </a:lnTo>
                    <a:lnTo>
                      <a:pt x="527" y="62"/>
                    </a:lnTo>
                    <a:lnTo>
                      <a:pt x="536" y="63"/>
                    </a:lnTo>
                    <a:lnTo>
                      <a:pt x="542" y="63"/>
                    </a:lnTo>
                    <a:lnTo>
                      <a:pt x="549" y="65"/>
                    </a:lnTo>
                    <a:lnTo>
                      <a:pt x="556" y="66"/>
                    </a:lnTo>
                    <a:lnTo>
                      <a:pt x="565" y="68"/>
                    </a:lnTo>
                    <a:lnTo>
                      <a:pt x="573" y="69"/>
                    </a:lnTo>
                    <a:lnTo>
                      <a:pt x="582" y="72"/>
                    </a:lnTo>
                    <a:lnTo>
                      <a:pt x="590" y="76"/>
                    </a:lnTo>
                    <a:lnTo>
                      <a:pt x="597" y="78"/>
                    </a:lnTo>
                    <a:lnTo>
                      <a:pt x="604" y="81"/>
                    </a:lnTo>
                    <a:lnTo>
                      <a:pt x="611" y="86"/>
                    </a:lnTo>
                    <a:lnTo>
                      <a:pt x="616" y="90"/>
                    </a:lnTo>
                    <a:lnTo>
                      <a:pt x="619" y="95"/>
                    </a:lnTo>
                    <a:lnTo>
                      <a:pt x="616" y="93"/>
                    </a:lnTo>
                    <a:lnTo>
                      <a:pt x="606" y="91"/>
                    </a:lnTo>
                    <a:lnTo>
                      <a:pt x="592" y="88"/>
                    </a:lnTo>
                    <a:lnTo>
                      <a:pt x="572" y="84"/>
                    </a:lnTo>
                    <a:lnTo>
                      <a:pt x="549" y="81"/>
                    </a:lnTo>
                    <a:lnTo>
                      <a:pt x="522" y="80"/>
                    </a:lnTo>
                    <a:lnTo>
                      <a:pt x="492" y="82"/>
                    </a:lnTo>
                    <a:lnTo>
                      <a:pt x="461" y="89"/>
                    </a:lnTo>
                    <a:lnTo>
                      <a:pt x="427" y="97"/>
                    </a:lnTo>
                    <a:lnTo>
                      <a:pt x="393" y="112"/>
                    </a:lnTo>
                    <a:lnTo>
                      <a:pt x="358" y="132"/>
                    </a:lnTo>
                    <a:lnTo>
                      <a:pt x="325" y="160"/>
                    </a:lnTo>
                    <a:lnTo>
                      <a:pt x="292" y="194"/>
                    </a:lnTo>
                    <a:lnTo>
                      <a:pt x="262" y="239"/>
                    </a:lnTo>
                    <a:lnTo>
                      <a:pt x="234" y="291"/>
                    </a:lnTo>
                    <a:lnTo>
                      <a:pt x="209" y="356"/>
                    </a:lnTo>
                    <a:lnTo>
                      <a:pt x="208" y="354"/>
                    </a:lnTo>
                    <a:lnTo>
                      <a:pt x="208" y="349"/>
                    </a:lnTo>
                    <a:lnTo>
                      <a:pt x="207" y="341"/>
                    </a:lnTo>
                    <a:lnTo>
                      <a:pt x="208" y="332"/>
                    </a:lnTo>
                    <a:lnTo>
                      <a:pt x="208" y="319"/>
                    </a:lnTo>
                    <a:lnTo>
                      <a:pt x="211" y="304"/>
                    </a:lnTo>
                    <a:lnTo>
                      <a:pt x="215" y="288"/>
                    </a:lnTo>
                    <a:lnTo>
                      <a:pt x="220" y="271"/>
                    </a:lnTo>
                    <a:lnTo>
                      <a:pt x="227" y="252"/>
                    </a:lnTo>
                    <a:lnTo>
                      <a:pt x="237" y="231"/>
                    </a:lnTo>
                    <a:lnTo>
                      <a:pt x="249" y="210"/>
                    </a:lnTo>
                    <a:lnTo>
                      <a:pt x="265" y="191"/>
                    </a:lnTo>
                    <a:lnTo>
                      <a:pt x="283" y="168"/>
                    </a:lnTo>
                    <a:lnTo>
                      <a:pt x="307" y="147"/>
                    </a:lnTo>
                    <a:lnTo>
                      <a:pt x="331" y="125"/>
                    </a:lnTo>
                    <a:lnTo>
                      <a:pt x="363" y="105"/>
                    </a:lnTo>
                    <a:lnTo>
                      <a:pt x="342" y="94"/>
                    </a:lnTo>
                    <a:lnTo>
                      <a:pt x="339" y="95"/>
                    </a:lnTo>
                    <a:lnTo>
                      <a:pt x="333" y="100"/>
                    </a:lnTo>
                    <a:lnTo>
                      <a:pt x="324" y="104"/>
                    </a:lnTo>
                    <a:lnTo>
                      <a:pt x="314" y="113"/>
                    </a:lnTo>
                    <a:lnTo>
                      <a:pt x="301" y="124"/>
                    </a:lnTo>
                    <a:lnTo>
                      <a:pt x="287" y="136"/>
                    </a:lnTo>
                    <a:lnTo>
                      <a:pt x="271" y="152"/>
                    </a:lnTo>
                    <a:lnTo>
                      <a:pt x="255" y="171"/>
                    </a:lnTo>
                    <a:lnTo>
                      <a:pt x="238" y="187"/>
                    </a:lnTo>
                    <a:lnTo>
                      <a:pt x="220" y="208"/>
                    </a:lnTo>
                    <a:lnTo>
                      <a:pt x="205" y="229"/>
                    </a:lnTo>
                    <a:lnTo>
                      <a:pt x="190" y="254"/>
                    </a:lnTo>
                    <a:lnTo>
                      <a:pt x="176" y="278"/>
                    </a:lnTo>
                    <a:lnTo>
                      <a:pt x="165" y="304"/>
                    </a:lnTo>
                    <a:lnTo>
                      <a:pt x="156" y="332"/>
                    </a:lnTo>
                    <a:lnTo>
                      <a:pt x="150" y="361"/>
                    </a:lnTo>
                    <a:lnTo>
                      <a:pt x="150" y="359"/>
                    </a:lnTo>
                    <a:lnTo>
                      <a:pt x="148" y="356"/>
                    </a:lnTo>
                    <a:lnTo>
                      <a:pt x="147" y="349"/>
                    </a:lnTo>
                    <a:lnTo>
                      <a:pt x="146" y="342"/>
                    </a:lnTo>
                    <a:lnTo>
                      <a:pt x="145" y="332"/>
                    </a:lnTo>
                    <a:lnTo>
                      <a:pt x="145" y="321"/>
                    </a:lnTo>
                    <a:lnTo>
                      <a:pt x="146" y="308"/>
                    </a:lnTo>
                    <a:lnTo>
                      <a:pt x="150" y="293"/>
                    </a:lnTo>
                    <a:lnTo>
                      <a:pt x="151" y="277"/>
                    </a:lnTo>
                    <a:lnTo>
                      <a:pt x="156" y="261"/>
                    </a:lnTo>
                    <a:lnTo>
                      <a:pt x="162" y="243"/>
                    </a:lnTo>
                    <a:lnTo>
                      <a:pt x="172" y="226"/>
                    </a:lnTo>
                    <a:lnTo>
                      <a:pt x="183" y="206"/>
                    </a:lnTo>
                    <a:lnTo>
                      <a:pt x="197" y="188"/>
                    </a:lnTo>
                    <a:lnTo>
                      <a:pt x="214" y="170"/>
                    </a:lnTo>
                    <a:lnTo>
                      <a:pt x="235" y="151"/>
                    </a:lnTo>
                    <a:lnTo>
                      <a:pt x="208" y="146"/>
                    </a:lnTo>
                    <a:lnTo>
                      <a:pt x="206" y="146"/>
                    </a:lnTo>
                    <a:lnTo>
                      <a:pt x="204" y="149"/>
                    </a:lnTo>
                    <a:lnTo>
                      <a:pt x="197" y="154"/>
                    </a:lnTo>
                    <a:lnTo>
                      <a:pt x="192" y="161"/>
                    </a:lnTo>
                    <a:lnTo>
                      <a:pt x="183" y="170"/>
                    </a:lnTo>
                    <a:lnTo>
                      <a:pt x="174" y="178"/>
                    </a:lnTo>
                    <a:lnTo>
                      <a:pt x="164" y="189"/>
                    </a:lnTo>
                    <a:lnTo>
                      <a:pt x="154" y="203"/>
                    </a:lnTo>
                    <a:lnTo>
                      <a:pt x="143" y="215"/>
                    </a:lnTo>
                    <a:lnTo>
                      <a:pt x="132" y="229"/>
                    </a:lnTo>
                    <a:lnTo>
                      <a:pt x="122" y="243"/>
                    </a:lnTo>
                    <a:lnTo>
                      <a:pt x="113" y="258"/>
                    </a:lnTo>
                    <a:lnTo>
                      <a:pt x="103" y="273"/>
                    </a:lnTo>
                    <a:lnTo>
                      <a:pt x="96" y="288"/>
                    </a:lnTo>
                    <a:lnTo>
                      <a:pt x="90" y="304"/>
                    </a:lnTo>
                    <a:lnTo>
                      <a:pt x="87" y="321"/>
                    </a:lnTo>
                    <a:lnTo>
                      <a:pt x="85" y="318"/>
                    </a:lnTo>
                    <a:lnTo>
                      <a:pt x="85" y="311"/>
                    </a:lnTo>
                    <a:lnTo>
                      <a:pt x="85" y="300"/>
                    </a:lnTo>
                    <a:lnTo>
                      <a:pt x="87" y="287"/>
                    </a:lnTo>
                    <a:lnTo>
                      <a:pt x="89" y="269"/>
                    </a:lnTo>
                    <a:lnTo>
                      <a:pt x="93" y="250"/>
                    </a:lnTo>
                    <a:lnTo>
                      <a:pt x="101" y="229"/>
                    </a:lnTo>
                    <a:lnTo>
                      <a:pt x="111" y="206"/>
                    </a:lnTo>
                    <a:lnTo>
                      <a:pt x="123" y="182"/>
                    </a:lnTo>
                    <a:lnTo>
                      <a:pt x="140" y="156"/>
                    </a:lnTo>
                    <a:lnTo>
                      <a:pt x="161" y="130"/>
                    </a:lnTo>
                    <a:lnTo>
                      <a:pt x="187" y="105"/>
                    </a:lnTo>
                    <a:lnTo>
                      <a:pt x="218" y="79"/>
                    </a:lnTo>
                    <a:lnTo>
                      <a:pt x="256" y="56"/>
                    </a:lnTo>
                    <a:lnTo>
                      <a:pt x="298" y="32"/>
                    </a:lnTo>
                    <a:lnTo>
                      <a:pt x="350" y="13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1" name="Freeform 41"/>
              <p:cNvSpPr>
                <a:spLocks/>
              </p:cNvSpPr>
              <p:nvPr/>
            </p:nvSpPr>
            <p:spPr bwMode="auto">
              <a:xfrm flipH="1">
                <a:off x="4361" y="1767"/>
                <a:ext cx="87" cy="80"/>
              </a:xfrm>
              <a:custGeom>
                <a:avLst/>
                <a:gdLst>
                  <a:gd name="T0" fmla="*/ 1 w 172"/>
                  <a:gd name="T1" fmla="*/ 1 h 160"/>
                  <a:gd name="T2" fmla="*/ 1 w 172"/>
                  <a:gd name="T3" fmla="*/ 1 h 160"/>
                  <a:gd name="T4" fmla="*/ 1 w 172"/>
                  <a:gd name="T5" fmla="*/ 1 h 160"/>
                  <a:gd name="T6" fmla="*/ 1 w 172"/>
                  <a:gd name="T7" fmla="*/ 1 h 160"/>
                  <a:gd name="T8" fmla="*/ 1 w 172"/>
                  <a:gd name="T9" fmla="*/ 1 h 160"/>
                  <a:gd name="T10" fmla="*/ 1 w 172"/>
                  <a:gd name="T11" fmla="*/ 1 h 160"/>
                  <a:gd name="T12" fmla="*/ 1 w 172"/>
                  <a:gd name="T13" fmla="*/ 1 h 160"/>
                  <a:gd name="T14" fmla="*/ 1 w 172"/>
                  <a:gd name="T15" fmla="*/ 1 h 160"/>
                  <a:gd name="T16" fmla="*/ 1 w 172"/>
                  <a:gd name="T17" fmla="*/ 1 h 160"/>
                  <a:gd name="T18" fmla="*/ 1 w 172"/>
                  <a:gd name="T19" fmla="*/ 1 h 160"/>
                  <a:gd name="T20" fmla="*/ 1 w 172"/>
                  <a:gd name="T21" fmla="*/ 1 h 160"/>
                  <a:gd name="T22" fmla="*/ 1 w 172"/>
                  <a:gd name="T23" fmla="*/ 1 h 160"/>
                  <a:gd name="T24" fmla="*/ 1 w 172"/>
                  <a:gd name="T25" fmla="*/ 1 h 160"/>
                  <a:gd name="T26" fmla="*/ 1 w 172"/>
                  <a:gd name="T27" fmla="*/ 1 h 160"/>
                  <a:gd name="T28" fmla="*/ 1 w 172"/>
                  <a:gd name="T29" fmla="*/ 1 h 160"/>
                  <a:gd name="T30" fmla="*/ 1 w 172"/>
                  <a:gd name="T31" fmla="*/ 1 h 160"/>
                  <a:gd name="T32" fmla="*/ 1 w 172"/>
                  <a:gd name="T33" fmla="*/ 1 h 160"/>
                  <a:gd name="T34" fmla="*/ 1 w 172"/>
                  <a:gd name="T35" fmla="*/ 1 h 160"/>
                  <a:gd name="T36" fmla="*/ 1 w 172"/>
                  <a:gd name="T37" fmla="*/ 1 h 160"/>
                  <a:gd name="T38" fmla="*/ 1 w 172"/>
                  <a:gd name="T39" fmla="*/ 1 h 160"/>
                  <a:gd name="T40" fmla="*/ 1 w 172"/>
                  <a:gd name="T41" fmla="*/ 0 h 160"/>
                  <a:gd name="T42" fmla="*/ 1 w 172"/>
                  <a:gd name="T43" fmla="*/ 1 h 160"/>
                  <a:gd name="T44" fmla="*/ 1 w 172"/>
                  <a:gd name="T45" fmla="*/ 1 h 160"/>
                  <a:gd name="T46" fmla="*/ 0 w 172"/>
                  <a:gd name="T47" fmla="*/ 1 h 160"/>
                  <a:gd name="T48" fmla="*/ 1 w 172"/>
                  <a:gd name="T49" fmla="*/ 1 h 160"/>
                  <a:gd name="T50" fmla="*/ 1 w 172"/>
                  <a:gd name="T51" fmla="*/ 1 h 160"/>
                  <a:gd name="T52" fmla="*/ 1 w 172"/>
                  <a:gd name="T53" fmla="*/ 1 h 160"/>
                  <a:gd name="T54" fmla="*/ 1 w 172"/>
                  <a:gd name="T55" fmla="*/ 1 h 160"/>
                  <a:gd name="T56" fmla="*/ 1 w 172"/>
                  <a:gd name="T57" fmla="*/ 1 h 160"/>
                  <a:gd name="T58" fmla="*/ 1 w 172"/>
                  <a:gd name="T59" fmla="*/ 1 h 160"/>
                  <a:gd name="T60" fmla="*/ 1 w 172"/>
                  <a:gd name="T61" fmla="*/ 1 h 160"/>
                  <a:gd name="T62" fmla="*/ 1 w 172"/>
                  <a:gd name="T63" fmla="*/ 1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2"/>
                  <a:gd name="T97" fmla="*/ 0 h 160"/>
                  <a:gd name="T98" fmla="*/ 172 w 172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2" h="160">
                    <a:moveTo>
                      <a:pt x="172" y="145"/>
                    </a:moveTo>
                    <a:lnTo>
                      <a:pt x="157" y="138"/>
                    </a:lnTo>
                    <a:lnTo>
                      <a:pt x="142" y="132"/>
                    </a:lnTo>
                    <a:lnTo>
                      <a:pt x="129" y="125"/>
                    </a:lnTo>
                    <a:lnTo>
                      <a:pt x="119" y="120"/>
                    </a:lnTo>
                    <a:lnTo>
                      <a:pt x="108" y="112"/>
                    </a:lnTo>
                    <a:lnTo>
                      <a:pt x="100" y="107"/>
                    </a:lnTo>
                    <a:lnTo>
                      <a:pt x="90" y="100"/>
                    </a:lnTo>
                    <a:lnTo>
                      <a:pt x="84" y="94"/>
                    </a:lnTo>
                    <a:lnTo>
                      <a:pt x="76" y="88"/>
                    </a:lnTo>
                    <a:lnTo>
                      <a:pt x="69" y="80"/>
                    </a:lnTo>
                    <a:lnTo>
                      <a:pt x="63" y="73"/>
                    </a:lnTo>
                    <a:lnTo>
                      <a:pt x="56" y="67"/>
                    </a:lnTo>
                    <a:lnTo>
                      <a:pt x="50" y="60"/>
                    </a:lnTo>
                    <a:lnTo>
                      <a:pt x="43" y="54"/>
                    </a:lnTo>
                    <a:lnTo>
                      <a:pt x="36" y="48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2" y="36"/>
                    </a:lnTo>
                    <a:lnTo>
                      <a:pt x="34" y="33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63" y="20"/>
                    </a:lnTo>
                    <a:lnTo>
                      <a:pt x="72" y="19"/>
                    </a:lnTo>
                    <a:lnTo>
                      <a:pt x="83" y="19"/>
                    </a:lnTo>
                    <a:lnTo>
                      <a:pt x="94" y="19"/>
                    </a:lnTo>
                    <a:lnTo>
                      <a:pt x="109" y="22"/>
                    </a:lnTo>
                    <a:lnTo>
                      <a:pt x="125" y="25"/>
                    </a:lnTo>
                    <a:lnTo>
                      <a:pt x="145" y="30"/>
                    </a:lnTo>
                    <a:lnTo>
                      <a:pt x="162" y="15"/>
                    </a:lnTo>
                    <a:lnTo>
                      <a:pt x="160" y="14"/>
                    </a:lnTo>
                    <a:lnTo>
                      <a:pt x="158" y="13"/>
                    </a:lnTo>
                    <a:lnTo>
                      <a:pt x="155" y="10"/>
                    </a:lnTo>
                    <a:lnTo>
                      <a:pt x="149" y="9"/>
                    </a:lnTo>
                    <a:lnTo>
                      <a:pt x="142" y="7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5" y="3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7" y="2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2" y="12"/>
                    </a:lnTo>
                    <a:lnTo>
                      <a:pt x="16" y="18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8" y="41"/>
                    </a:lnTo>
                    <a:lnTo>
                      <a:pt x="10" y="47"/>
                    </a:lnTo>
                    <a:lnTo>
                      <a:pt x="16" y="55"/>
                    </a:lnTo>
                    <a:lnTo>
                      <a:pt x="22" y="65"/>
                    </a:lnTo>
                    <a:lnTo>
                      <a:pt x="31" y="76"/>
                    </a:lnTo>
                    <a:lnTo>
                      <a:pt x="40" y="85"/>
                    </a:lnTo>
                    <a:lnTo>
                      <a:pt x="51" y="96"/>
                    </a:lnTo>
                    <a:lnTo>
                      <a:pt x="62" y="107"/>
                    </a:lnTo>
                    <a:lnTo>
                      <a:pt x="76" y="119"/>
                    </a:lnTo>
                    <a:lnTo>
                      <a:pt x="89" y="129"/>
                    </a:lnTo>
                    <a:lnTo>
                      <a:pt x="106" y="140"/>
                    </a:lnTo>
                    <a:lnTo>
                      <a:pt x="123" y="150"/>
                    </a:lnTo>
                    <a:lnTo>
                      <a:pt x="142" y="160"/>
                    </a:lnTo>
                    <a:lnTo>
                      <a:pt x="172" y="145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2" name="Freeform 42"/>
              <p:cNvSpPr>
                <a:spLocks/>
              </p:cNvSpPr>
              <p:nvPr/>
            </p:nvSpPr>
            <p:spPr bwMode="auto">
              <a:xfrm flipH="1">
                <a:off x="4311" y="1742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3" name="Freeform 43"/>
              <p:cNvSpPr>
                <a:spLocks/>
              </p:cNvSpPr>
              <p:nvPr/>
            </p:nvSpPr>
            <p:spPr bwMode="auto">
              <a:xfrm flipH="1">
                <a:off x="4288" y="1851"/>
                <a:ext cx="463" cy="375"/>
              </a:xfrm>
              <a:custGeom>
                <a:avLst/>
                <a:gdLst>
                  <a:gd name="T0" fmla="*/ 3 w 925"/>
                  <a:gd name="T1" fmla="*/ 2 h 750"/>
                  <a:gd name="T2" fmla="*/ 3 w 925"/>
                  <a:gd name="T3" fmla="*/ 2 h 750"/>
                  <a:gd name="T4" fmla="*/ 3 w 925"/>
                  <a:gd name="T5" fmla="*/ 1 h 750"/>
                  <a:gd name="T6" fmla="*/ 3 w 925"/>
                  <a:gd name="T7" fmla="*/ 2 h 750"/>
                  <a:gd name="T8" fmla="*/ 3 w 925"/>
                  <a:gd name="T9" fmla="*/ 2 h 750"/>
                  <a:gd name="T10" fmla="*/ 3 w 925"/>
                  <a:gd name="T11" fmla="*/ 2 h 750"/>
                  <a:gd name="T12" fmla="*/ 2 w 925"/>
                  <a:gd name="T13" fmla="*/ 2 h 750"/>
                  <a:gd name="T14" fmla="*/ 1 w 925"/>
                  <a:gd name="T15" fmla="*/ 2 h 750"/>
                  <a:gd name="T16" fmla="*/ 1 w 925"/>
                  <a:gd name="T17" fmla="*/ 1 h 750"/>
                  <a:gd name="T18" fmla="*/ 2 w 925"/>
                  <a:gd name="T19" fmla="*/ 1 h 750"/>
                  <a:gd name="T20" fmla="*/ 2 w 925"/>
                  <a:gd name="T21" fmla="*/ 1 h 750"/>
                  <a:gd name="T22" fmla="*/ 2 w 925"/>
                  <a:gd name="T23" fmla="*/ 1 h 750"/>
                  <a:gd name="T24" fmla="*/ 1 w 925"/>
                  <a:gd name="T25" fmla="*/ 1 h 750"/>
                  <a:gd name="T26" fmla="*/ 1 w 925"/>
                  <a:gd name="T27" fmla="*/ 1 h 750"/>
                  <a:gd name="T28" fmla="*/ 1 w 925"/>
                  <a:gd name="T29" fmla="*/ 1 h 750"/>
                  <a:gd name="T30" fmla="*/ 1 w 925"/>
                  <a:gd name="T31" fmla="*/ 1 h 750"/>
                  <a:gd name="T32" fmla="*/ 1 w 925"/>
                  <a:gd name="T33" fmla="*/ 2 h 750"/>
                  <a:gd name="T34" fmla="*/ 1 w 925"/>
                  <a:gd name="T35" fmla="*/ 2 h 750"/>
                  <a:gd name="T36" fmla="*/ 2 w 925"/>
                  <a:gd name="T37" fmla="*/ 3 h 750"/>
                  <a:gd name="T38" fmla="*/ 2 w 925"/>
                  <a:gd name="T39" fmla="*/ 3 h 750"/>
                  <a:gd name="T40" fmla="*/ 2 w 925"/>
                  <a:gd name="T41" fmla="*/ 3 h 750"/>
                  <a:gd name="T42" fmla="*/ 2 w 925"/>
                  <a:gd name="T43" fmla="*/ 3 h 750"/>
                  <a:gd name="T44" fmla="*/ 2 w 925"/>
                  <a:gd name="T45" fmla="*/ 3 h 750"/>
                  <a:gd name="T46" fmla="*/ 2 w 925"/>
                  <a:gd name="T47" fmla="*/ 3 h 750"/>
                  <a:gd name="T48" fmla="*/ 2 w 925"/>
                  <a:gd name="T49" fmla="*/ 3 h 750"/>
                  <a:gd name="T50" fmla="*/ 2 w 925"/>
                  <a:gd name="T51" fmla="*/ 3 h 750"/>
                  <a:gd name="T52" fmla="*/ 2 w 925"/>
                  <a:gd name="T53" fmla="*/ 3 h 750"/>
                  <a:gd name="T54" fmla="*/ 2 w 925"/>
                  <a:gd name="T55" fmla="*/ 3 h 750"/>
                  <a:gd name="T56" fmla="*/ 3 w 925"/>
                  <a:gd name="T57" fmla="*/ 3 h 750"/>
                  <a:gd name="T58" fmla="*/ 3 w 925"/>
                  <a:gd name="T59" fmla="*/ 3 h 750"/>
                  <a:gd name="T60" fmla="*/ 3 w 925"/>
                  <a:gd name="T61" fmla="*/ 3 h 750"/>
                  <a:gd name="T62" fmla="*/ 3 w 925"/>
                  <a:gd name="T63" fmla="*/ 3 h 750"/>
                  <a:gd name="T64" fmla="*/ 3 w 925"/>
                  <a:gd name="T65" fmla="*/ 3 h 750"/>
                  <a:gd name="T66" fmla="*/ 3 w 925"/>
                  <a:gd name="T67" fmla="*/ 3 h 750"/>
                  <a:gd name="T68" fmla="*/ 3 w 925"/>
                  <a:gd name="T69" fmla="*/ 3 h 750"/>
                  <a:gd name="T70" fmla="*/ 3 w 925"/>
                  <a:gd name="T71" fmla="*/ 3 h 750"/>
                  <a:gd name="T72" fmla="*/ 2 w 925"/>
                  <a:gd name="T73" fmla="*/ 3 h 750"/>
                  <a:gd name="T74" fmla="*/ 2 w 925"/>
                  <a:gd name="T75" fmla="*/ 3 h 750"/>
                  <a:gd name="T76" fmla="*/ 3 w 925"/>
                  <a:gd name="T77" fmla="*/ 3 h 750"/>
                  <a:gd name="T78" fmla="*/ 3 w 925"/>
                  <a:gd name="T79" fmla="*/ 3 h 750"/>
                  <a:gd name="T80" fmla="*/ 3 w 925"/>
                  <a:gd name="T81" fmla="*/ 3 h 750"/>
                  <a:gd name="T82" fmla="*/ 3 w 925"/>
                  <a:gd name="T83" fmla="*/ 3 h 750"/>
                  <a:gd name="T84" fmla="*/ 3 w 925"/>
                  <a:gd name="T85" fmla="*/ 3 h 750"/>
                  <a:gd name="T86" fmla="*/ 3 w 925"/>
                  <a:gd name="T87" fmla="*/ 3 h 750"/>
                  <a:gd name="T88" fmla="*/ 4 w 925"/>
                  <a:gd name="T89" fmla="*/ 3 h 750"/>
                  <a:gd name="T90" fmla="*/ 4 w 925"/>
                  <a:gd name="T91" fmla="*/ 3 h 750"/>
                  <a:gd name="T92" fmla="*/ 4 w 925"/>
                  <a:gd name="T93" fmla="*/ 3 h 750"/>
                  <a:gd name="T94" fmla="*/ 4 w 925"/>
                  <a:gd name="T95" fmla="*/ 3 h 750"/>
                  <a:gd name="T96" fmla="*/ 4 w 925"/>
                  <a:gd name="T97" fmla="*/ 3 h 750"/>
                  <a:gd name="T98" fmla="*/ 4 w 925"/>
                  <a:gd name="T99" fmla="*/ 3 h 750"/>
                  <a:gd name="T100" fmla="*/ 4 w 925"/>
                  <a:gd name="T101" fmla="*/ 2 h 750"/>
                  <a:gd name="T102" fmla="*/ 4 w 925"/>
                  <a:gd name="T103" fmla="*/ 2 h 750"/>
                  <a:gd name="T104" fmla="*/ 4 w 925"/>
                  <a:gd name="T105" fmla="*/ 2 h 750"/>
                  <a:gd name="T106" fmla="*/ 4 w 925"/>
                  <a:gd name="T107" fmla="*/ 2 h 750"/>
                  <a:gd name="T108" fmla="*/ 4 w 925"/>
                  <a:gd name="T109" fmla="*/ 2 h 750"/>
                  <a:gd name="T110" fmla="*/ 4 w 925"/>
                  <a:gd name="T111" fmla="*/ 2 h 750"/>
                  <a:gd name="T112" fmla="*/ 4 w 925"/>
                  <a:gd name="T113" fmla="*/ 2 h 750"/>
                  <a:gd name="T114" fmla="*/ 4 w 925"/>
                  <a:gd name="T115" fmla="*/ 2 h 7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25"/>
                  <a:gd name="T175" fmla="*/ 0 h 750"/>
                  <a:gd name="T176" fmla="*/ 925 w 925"/>
                  <a:gd name="T177" fmla="*/ 750 h 7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25" h="750">
                    <a:moveTo>
                      <a:pt x="783" y="423"/>
                    </a:moveTo>
                    <a:lnTo>
                      <a:pt x="691" y="458"/>
                    </a:lnTo>
                    <a:lnTo>
                      <a:pt x="606" y="421"/>
                    </a:lnTo>
                    <a:lnTo>
                      <a:pt x="607" y="418"/>
                    </a:lnTo>
                    <a:lnTo>
                      <a:pt x="613" y="416"/>
                    </a:lnTo>
                    <a:lnTo>
                      <a:pt x="621" y="411"/>
                    </a:lnTo>
                    <a:lnTo>
                      <a:pt x="632" y="405"/>
                    </a:lnTo>
                    <a:lnTo>
                      <a:pt x="643" y="396"/>
                    </a:lnTo>
                    <a:lnTo>
                      <a:pt x="659" y="387"/>
                    </a:lnTo>
                    <a:lnTo>
                      <a:pt x="672" y="376"/>
                    </a:lnTo>
                    <a:lnTo>
                      <a:pt x="689" y="365"/>
                    </a:lnTo>
                    <a:lnTo>
                      <a:pt x="703" y="351"/>
                    </a:lnTo>
                    <a:lnTo>
                      <a:pt x="717" y="338"/>
                    </a:lnTo>
                    <a:lnTo>
                      <a:pt x="730" y="321"/>
                    </a:lnTo>
                    <a:lnTo>
                      <a:pt x="741" y="304"/>
                    </a:lnTo>
                    <a:lnTo>
                      <a:pt x="751" y="286"/>
                    </a:lnTo>
                    <a:lnTo>
                      <a:pt x="756" y="267"/>
                    </a:lnTo>
                    <a:lnTo>
                      <a:pt x="758" y="247"/>
                    </a:lnTo>
                    <a:lnTo>
                      <a:pt x="757" y="226"/>
                    </a:lnTo>
                    <a:lnTo>
                      <a:pt x="726" y="235"/>
                    </a:lnTo>
                    <a:lnTo>
                      <a:pt x="727" y="238"/>
                    </a:lnTo>
                    <a:lnTo>
                      <a:pt x="727" y="244"/>
                    </a:lnTo>
                    <a:lnTo>
                      <a:pt x="728" y="251"/>
                    </a:lnTo>
                    <a:lnTo>
                      <a:pt x="727" y="259"/>
                    </a:lnTo>
                    <a:lnTo>
                      <a:pt x="726" y="270"/>
                    </a:lnTo>
                    <a:lnTo>
                      <a:pt x="722" y="281"/>
                    </a:lnTo>
                    <a:lnTo>
                      <a:pt x="718" y="296"/>
                    </a:lnTo>
                    <a:lnTo>
                      <a:pt x="711" y="308"/>
                    </a:lnTo>
                    <a:lnTo>
                      <a:pt x="702" y="323"/>
                    </a:lnTo>
                    <a:lnTo>
                      <a:pt x="689" y="338"/>
                    </a:lnTo>
                    <a:lnTo>
                      <a:pt x="673" y="352"/>
                    </a:lnTo>
                    <a:lnTo>
                      <a:pt x="653" y="366"/>
                    </a:lnTo>
                    <a:lnTo>
                      <a:pt x="630" y="381"/>
                    </a:lnTo>
                    <a:lnTo>
                      <a:pt x="601" y="394"/>
                    </a:lnTo>
                    <a:lnTo>
                      <a:pt x="569" y="408"/>
                    </a:lnTo>
                    <a:lnTo>
                      <a:pt x="535" y="400"/>
                    </a:lnTo>
                    <a:lnTo>
                      <a:pt x="627" y="308"/>
                    </a:lnTo>
                    <a:lnTo>
                      <a:pt x="612" y="292"/>
                    </a:lnTo>
                    <a:lnTo>
                      <a:pt x="609" y="293"/>
                    </a:lnTo>
                    <a:lnTo>
                      <a:pt x="604" y="298"/>
                    </a:lnTo>
                    <a:lnTo>
                      <a:pt x="596" y="306"/>
                    </a:lnTo>
                    <a:lnTo>
                      <a:pt x="585" y="317"/>
                    </a:lnTo>
                    <a:lnTo>
                      <a:pt x="570" y="328"/>
                    </a:lnTo>
                    <a:lnTo>
                      <a:pt x="553" y="342"/>
                    </a:lnTo>
                    <a:lnTo>
                      <a:pt x="533" y="358"/>
                    </a:lnTo>
                    <a:lnTo>
                      <a:pt x="512" y="373"/>
                    </a:lnTo>
                    <a:lnTo>
                      <a:pt x="486" y="387"/>
                    </a:lnTo>
                    <a:lnTo>
                      <a:pt x="460" y="403"/>
                    </a:lnTo>
                    <a:lnTo>
                      <a:pt x="431" y="416"/>
                    </a:lnTo>
                    <a:lnTo>
                      <a:pt x="401" y="429"/>
                    </a:lnTo>
                    <a:lnTo>
                      <a:pt x="369" y="439"/>
                    </a:lnTo>
                    <a:lnTo>
                      <a:pt x="336" y="447"/>
                    </a:lnTo>
                    <a:lnTo>
                      <a:pt x="302" y="453"/>
                    </a:lnTo>
                    <a:lnTo>
                      <a:pt x="266" y="455"/>
                    </a:lnTo>
                    <a:lnTo>
                      <a:pt x="96" y="318"/>
                    </a:lnTo>
                    <a:lnTo>
                      <a:pt x="98" y="316"/>
                    </a:lnTo>
                    <a:lnTo>
                      <a:pt x="105" y="312"/>
                    </a:lnTo>
                    <a:lnTo>
                      <a:pt x="115" y="306"/>
                    </a:lnTo>
                    <a:lnTo>
                      <a:pt x="129" y="298"/>
                    </a:lnTo>
                    <a:lnTo>
                      <a:pt x="146" y="286"/>
                    </a:lnTo>
                    <a:lnTo>
                      <a:pt x="164" y="274"/>
                    </a:lnTo>
                    <a:lnTo>
                      <a:pt x="182" y="258"/>
                    </a:lnTo>
                    <a:lnTo>
                      <a:pt x="203" y="243"/>
                    </a:lnTo>
                    <a:lnTo>
                      <a:pt x="220" y="223"/>
                    </a:lnTo>
                    <a:lnTo>
                      <a:pt x="238" y="201"/>
                    </a:lnTo>
                    <a:lnTo>
                      <a:pt x="253" y="177"/>
                    </a:lnTo>
                    <a:lnTo>
                      <a:pt x="267" y="153"/>
                    </a:lnTo>
                    <a:lnTo>
                      <a:pt x="276" y="126"/>
                    </a:lnTo>
                    <a:lnTo>
                      <a:pt x="283" y="98"/>
                    </a:lnTo>
                    <a:lnTo>
                      <a:pt x="284" y="68"/>
                    </a:lnTo>
                    <a:lnTo>
                      <a:pt x="280" y="37"/>
                    </a:lnTo>
                    <a:lnTo>
                      <a:pt x="381" y="32"/>
                    </a:lnTo>
                    <a:lnTo>
                      <a:pt x="379" y="29"/>
                    </a:lnTo>
                    <a:lnTo>
                      <a:pt x="375" y="24"/>
                    </a:lnTo>
                    <a:lnTo>
                      <a:pt x="369" y="19"/>
                    </a:lnTo>
                    <a:lnTo>
                      <a:pt x="365" y="16"/>
                    </a:lnTo>
                    <a:lnTo>
                      <a:pt x="358" y="13"/>
                    </a:lnTo>
                    <a:lnTo>
                      <a:pt x="353" y="9"/>
                    </a:lnTo>
                    <a:lnTo>
                      <a:pt x="342" y="5"/>
                    </a:lnTo>
                    <a:lnTo>
                      <a:pt x="332" y="3"/>
                    </a:lnTo>
                    <a:lnTo>
                      <a:pt x="319" y="0"/>
                    </a:lnTo>
                    <a:lnTo>
                      <a:pt x="307" y="0"/>
                    </a:lnTo>
                    <a:lnTo>
                      <a:pt x="292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38" y="14"/>
                    </a:lnTo>
                    <a:lnTo>
                      <a:pt x="215" y="19"/>
                    </a:lnTo>
                    <a:lnTo>
                      <a:pt x="197" y="26"/>
                    </a:lnTo>
                    <a:lnTo>
                      <a:pt x="179" y="32"/>
                    </a:lnTo>
                    <a:lnTo>
                      <a:pt x="162" y="39"/>
                    </a:lnTo>
                    <a:lnTo>
                      <a:pt x="147" y="47"/>
                    </a:lnTo>
                    <a:lnTo>
                      <a:pt x="134" y="54"/>
                    </a:lnTo>
                    <a:lnTo>
                      <a:pt x="122" y="60"/>
                    </a:lnTo>
                    <a:lnTo>
                      <a:pt x="112" y="68"/>
                    </a:lnTo>
                    <a:lnTo>
                      <a:pt x="101" y="72"/>
                    </a:lnTo>
                    <a:lnTo>
                      <a:pt x="92" y="79"/>
                    </a:lnTo>
                    <a:lnTo>
                      <a:pt x="85" y="84"/>
                    </a:lnTo>
                    <a:lnTo>
                      <a:pt x="80" y="89"/>
                    </a:lnTo>
                    <a:lnTo>
                      <a:pt x="72" y="96"/>
                    </a:lnTo>
                    <a:lnTo>
                      <a:pt x="70" y="98"/>
                    </a:lnTo>
                    <a:lnTo>
                      <a:pt x="67" y="98"/>
                    </a:lnTo>
                    <a:lnTo>
                      <a:pt x="65" y="102"/>
                    </a:lnTo>
                    <a:lnTo>
                      <a:pt x="59" y="107"/>
                    </a:lnTo>
                    <a:lnTo>
                      <a:pt x="54" y="117"/>
                    </a:lnTo>
                    <a:lnTo>
                      <a:pt x="45" y="125"/>
                    </a:lnTo>
                    <a:lnTo>
                      <a:pt x="39" y="139"/>
                    </a:lnTo>
                    <a:lnTo>
                      <a:pt x="31" y="153"/>
                    </a:lnTo>
                    <a:lnTo>
                      <a:pt x="23" y="170"/>
                    </a:lnTo>
                    <a:lnTo>
                      <a:pt x="15" y="187"/>
                    </a:lnTo>
                    <a:lnTo>
                      <a:pt x="10" y="208"/>
                    </a:lnTo>
                    <a:lnTo>
                      <a:pt x="4" y="230"/>
                    </a:lnTo>
                    <a:lnTo>
                      <a:pt x="2" y="256"/>
                    </a:lnTo>
                    <a:lnTo>
                      <a:pt x="0" y="280"/>
                    </a:lnTo>
                    <a:lnTo>
                      <a:pt x="2" y="309"/>
                    </a:lnTo>
                    <a:lnTo>
                      <a:pt x="7" y="339"/>
                    </a:lnTo>
                    <a:lnTo>
                      <a:pt x="14" y="370"/>
                    </a:lnTo>
                    <a:lnTo>
                      <a:pt x="15" y="373"/>
                    </a:lnTo>
                    <a:lnTo>
                      <a:pt x="18" y="377"/>
                    </a:lnTo>
                    <a:lnTo>
                      <a:pt x="21" y="385"/>
                    </a:lnTo>
                    <a:lnTo>
                      <a:pt x="23" y="393"/>
                    </a:lnTo>
                    <a:lnTo>
                      <a:pt x="30" y="402"/>
                    </a:lnTo>
                    <a:lnTo>
                      <a:pt x="34" y="412"/>
                    </a:lnTo>
                    <a:lnTo>
                      <a:pt x="43" y="424"/>
                    </a:lnTo>
                    <a:lnTo>
                      <a:pt x="49" y="435"/>
                    </a:lnTo>
                    <a:lnTo>
                      <a:pt x="57" y="447"/>
                    </a:lnTo>
                    <a:lnTo>
                      <a:pt x="66" y="459"/>
                    </a:lnTo>
                    <a:lnTo>
                      <a:pt x="77" y="473"/>
                    </a:lnTo>
                    <a:lnTo>
                      <a:pt x="87" y="484"/>
                    </a:lnTo>
                    <a:lnTo>
                      <a:pt x="99" y="495"/>
                    </a:lnTo>
                    <a:lnTo>
                      <a:pt x="112" y="505"/>
                    </a:lnTo>
                    <a:lnTo>
                      <a:pt x="126" y="515"/>
                    </a:lnTo>
                    <a:lnTo>
                      <a:pt x="321" y="596"/>
                    </a:lnTo>
                    <a:lnTo>
                      <a:pt x="322" y="599"/>
                    </a:lnTo>
                    <a:lnTo>
                      <a:pt x="326" y="606"/>
                    </a:lnTo>
                    <a:lnTo>
                      <a:pt x="328" y="612"/>
                    </a:lnTo>
                    <a:lnTo>
                      <a:pt x="330" y="617"/>
                    </a:lnTo>
                    <a:lnTo>
                      <a:pt x="335" y="624"/>
                    </a:lnTo>
                    <a:lnTo>
                      <a:pt x="340" y="631"/>
                    </a:lnTo>
                    <a:lnTo>
                      <a:pt x="344" y="637"/>
                    </a:lnTo>
                    <a:lnTo>
                      <a:pt x="350" y="644"/>
                    </a:lnTo>
                    <a:lnTo>
                      <a:pt x="356" y="651"/>
                    </a:lnTo>
                    <a:lnTo>
                      <a:pt x="363" y="656"/>
                    </a:lnTo>
                    <a:lnTo>
                      <a:pt x="368" y="660"/>
                    </a:lnTo>
                    <a:lnTo>
                      <a:pt x="375" y="664"/>
                    </a:lnTo>
                    <a:lnTo>
                      <a:pt x="381" y="667"/>
                    </a:lnTo>
                    <a:lnTo>
                      <a:pt x="389" y="670"/>
                    </a:lnTo>
                    <a:lnTo>
                      <a:pt x="390" y="673"/>
                    </a:lnTo>
                    <a:lnTo>
                      <a:pt x="396" y="681"/>
                    </a:lnTo>
                    <a:lnTo>
                      <a:pt x="398" y="687"/>
                    </a:lnTo>
                    <a:lnTo>
                      <a:pt x="402" y="694"/>
                    </a:lnTo>
                    <a:lnTo>
                      <a:pt x="407" y="700"/>
                    </a:lnTo>
                    <a:lnTo>
                      <a:pt x="412" y="709"/>
                    </a:lnTo>
                    <a:lnTo>
                      <a:pt x="417" y="715"/>
                    </a:lnTo>
                    <a:lnTo>
                      <a:pt x="421" y="721"/>
                    </a:lnTo>
                    <a:lnTo>
                      <a:pt x="427" y="728"/>
                    </a:lnTo>
                    <a:lnTo>
                      <a:pt x="432" y="735"/>
                    </a:lnTo>
                    <a:lnTo>
                      <a:pt x="437" y="740"/>
                    </a:lnTo>
                    <a:lnTo>
                      <a:pt x="442" y="744"/>
                    </a:lnTo>
                    <a:lnTo>
                      <a:pt x="445" y="747"/>
                    </a:lnTo>
                    <a:lnTo>
                      <a:pt x="451" y="750"/>
                    </a:lnTo>
                    <a:lnTo>
                      <a:pt x="456" y="750"/>
                    </a:lnTo>
                    <a:lnTo>
                      <a:pt x="463" y="750"/>
                    </a:lnTo>
                    <a:lnTo>
                      <a:pt x="468" y="749"/>
                    </a:lnTo>
                    <a:lnTo>
                      <a:pt x="471" y="747"/>
                    </a:lnTo>
                    <a:lnTo>
                      <a:pt x="473" y="743"/>
                    </a:lnTo>
                    <a:lnTo>
                      <a:pt x="474" y="738"/>
                    </a:lnTo>
                    <a:lnTo>
                      <a:pt x="473" y="731"/>
                    </a:lnTo>
                    <a:lnTo>
                      <a:pt x="471" y="723"/>
                    </a:lnTo>
                    <a:lnTo>
                      <a:pt x="469" y="718"/>
                    </a:lnTo>
                    <a:lnTo>
                      <a:pt x="468" y="712"/>
                    </a:lnTo>
                    <a:lnTo>
                      <a:pt x="465" y="707"/>
                    </a:lnTo>
                    <a:lnTo>
                      <a:pt x="463" y="701"/>
                    </a:lnTo>
                    <a:lnTo>
                      <a:pt x="460" y="695"/>
                    </a:lnTo>
                    <a:lnTo>
                      <a:pt x="458" y="688"/>
                    </a:lnTo>
                    <a:lnTo>
                      <a:pt x="455" y="683"/>
                    </a:lnTo>
                    <a:lnTo>
                      <a:pt x="454" y="676"/>
                    </a:lnTo>
                    <a:lnTo>
                      <a:pt x="451" y="670"/>
                    </a:lnTo>
                    <a:lnTo>
                      <a:pt x="449" y="664"/>
                    </a:lnTo>
                    <a:lnTo>
                      <a:pt x="447" y="659"/>
                    </a:lnTo>
                    <a:lnTo>
                      <a:pt x="445" y="656"/>
                    </a:lnTo>
                    <a:lnTo>
                      <a:pt x="443" y="651"/>
                    </a:lnTo>
                    <a:lnTo>
                      <a:pt x="443" y="648"/>
                    </a:lnTo>
                    <a:lnTo>
                      <a:pt x="443" y="646"/>
                    </a:lnTo>
                    <a:lnTo>
                      <a:pt x="444" y="645"/>
                    </a:lnTo>
                    <a:lnTo>
                      <a:pt x="447" y="643"/>
                    </a:lnTo>
                    <a:lnTo>
                      <a:pt x="453" y="645"/>
                    </a:lnTo>
                    <a:lnTo>
                      <a:pt x="454" y="645"/>
                    </a:lnTo>
                    <a:lnTo>
                      <a:pt x="456" y="649"/>
                    </a:lnTo>
                    <a:lnTo>
                      <a:pt x="460" y="653"/>
                    </a:lnTo>
                    <a:lnTo>
                      <a:pt x="464" y="660"/>
                    </a:lnTo>
                    <a:lnTo>
                      <a:pt x="468" y="666"/>
                    </a:lnTo>
                    <a:lnTo>
                      <a:pt x="472" y="674"/>
                    </a:lnTo>
                    <a:lnTo>
                      <a:pt x="479" y="683"/>
                    </a:lnTo>
                    <a:lnTo>
                      <a:pt x="484" y="691"/>
                    </a:lnTo>
                    <a:lnTo>
                      <a:pt x="490" y="698"/>
                    </a:lnTo>
                    <a:lnTo>
                      <a:pt x="495" y="707"/>
                    </a:lnTo>
                    <a:lnTo>
                      <a:pt x="501" y="712"/>
                    </a:lnTo>
                    <a:lnTo>
                      <a:pt x="508" y="720"/>
                    </a:lnTo>
                    <a:lnTo>
                      <a:pt x="514" y="723"/>
                    </a:lnTo>
                    <a:lnTo>
                      <a:pt x="522" y="727"/>
                    </a:lnTo>
                    <a:lnTo>
                      <a:pt x="527" y="729"/>
                    </a:lnTo>
                    <a:lnTo>
                      <a:pt x="535" y="729"/>
                    </a:lnTo>
                    <a:lnTo>
                      <a:pt x="538" y="725"/>
                    </a:lnTo>
                    <a:lnTo>
                      <a:pt x="542" y="720"/>
                    </a:lnTo>
                    <a:lnTo>
                      <a:pt x="543" y="712"/>
                    </a:lnTo>
                    <a:lnTo>
                      <a:pt x="544" y="706"/>
                    </a:lnTo>
                    <a:lnTo>
                      <a:pt x="542" y="697"/>
                    </a:lnTo>
                    <a:lnTo>
                      <a:pt x="541" y="688"/>
                    </a:lnTo>
                    <a:lnTo>
                      <a:pt x="537" y="679"/>
                    </a:lnTo>
                    <a:lnTo>
                      <a:pt x="535" y="672"/>
                    </a:lnTo>
                    <a:lnTo>
                      <a:pt x="531" y="663"/>
                    </a:lnTo>
                    <a:lnTo>
                      <a:pt x="526" y="653"/>
                    </a:lnTo>
                    <a:lnTo>
                      <a:pt x="523" y="645"/>
                    </a:lnTo>
                    <a:lnTo>
                      <a:pt x="520" y="639"/>
                    </a:lnTo>
                    <a:lnTo>
                      <a:pt x="516" y="632"/>
                    </a:lnTo>
                    <a:lnTo>
                      <a:pt x="514" y="628"/>
                    </a:lnTo>
                    <a:lnTo>
                      <a:pt x="513" y="625"/>
                    </a:lnTo>
                    <a:lnTo>
                      <a:pt x="514" y="625"/>
                    </a:lnTo>
                    <a:lnTo>
                      <a:pt x="520" y="630"/>
                    </a:lnTo>
                    <a:lnTo>
                      <a:pt x="527" y="633"/>
                    </a:lnTo>
                    <a:lnTo>
                      <a:pt x="537" y="639"/>
                    </a:lnTo>
                    <a:lnTo>
                      <a:pt x="546" y="645"/>
                    </a:lnTo>
                    <a:lnTo>
                      <a:pt x="556" y="652"/>
                    </a:lnTo>
                    <a:lnTo>
                      <a:pt x="564" y="657"/>
                    </a:lnTo>
                    <a:lnTo>
                      <a:pt x="569" y="663"/>
                    </a:lnTo>
                    <a:lnTo>
                      <a:pt x="571" y="666"/>
                    </a:lnTo>
                    <a:lnTo>
                      <a:pt x="578" y="670"/>
                    </a:lnTo>
                    <a:lnTo>
                      <a:pt x="585" y="674"/>
                    </a:lnTo>
                    <a:lnTo>
                      <a:pt x="592" y="676"/>
                    </a:lnTo>
                    <a:lnTo>
                      <a:pt x="600" y="677"/>
                    </a:lnTo>
                    <a:lnTo>
                      <a:pt x="607" y="678"/>
                    </a:lnTo>
                    <a:lnTo>
                      <a:pt x="612" y="677"/>
                    </a:lnTo>
                    <a:lnTo>
                      <a:pt x="617" y="676"/>
                    </a:lnTo>
                    <a:lnTo>
                      <a:pt x="617" y="674"/>
                    </a:lnTo>
                    <a:lnTo>
                      <a:pt x="617" y="669"/>
                    </a:lnTo>
                    <a:lnTo>
                      <a:pt x="615" y="663"/>
                    </a:lnTo>
                    <a:lnTo>
                      <a:pt x="612" y="658"/>
                    </a:lnTo>
                    <a:lnTo>
                      <a:pt x="607" y="649"/>
                    </a:lnTo>
                    <a:lnTo>
                      <a:pt x="604" y="641"/>
                    </a:lnTo>
                    <a:lnTo>
                      <a:pt x="597" y="631"/>
                    </a:lnTo>
                    <a:lnTo>
                      <a:pt x="592" y="622"/>
                    </a:lnTo>
                    <a:lnTo>
                      <a:pt x="585" y="611"/>
                    </a:lnTo>
                    <a:lnTo>
                      <a:pt x="578" y="602"/>
                    </a:lnTo>
                    <a:lnTo>
                      <a:pt x="570" y="592"/>
                    </a:lnTo>
                    <a:lnTo>
                      <a:pt x="564" y="582"/>
                    </a:lnTo>
                    <a:lnTo>
                      <a:pt x="557" y="573"/>
                    </a:lnTo>
                    <a:lnTo>
                      <a:pt x="550" y="566"/>
                    </a:lnTo>
                    <a:lnTo>
                      <a:pt x="545" y="560"/>
                    </a:lnTo>
                    <a:lnTo>
                      <a:pt x="539" y="557"/>
                    </a:lnTo>
                    <a:lnTo>
                      <a:pt x="534" y="551"/>
                    </a:lnTo>
                    <a:lnTo>
                      <a:pt x="527" y="549"/>
                    </a:lnTo>
                    <a:lnTo>
                      <a:pt x="523" y="547"/>
                    </a:lnTo>
                    <a:lnTo>
                      <a:pt x="518" y="547"/>
                    </a:lnTo>
                    <a:lnTo>
                      <a:pt x="511" y="547"/>
                    </a:lnTo>
                    <a:lnTo>
                      <a:pt x="505" y="551"/>
                    </a:lnTo>
                    <a:lnTo>
                      <a:pt x="501" y="555"/>
                    </a:lnTo>
                    <a:lnTo>
                      <a:pt x="497" y="560"/>
                    </a:lnTo>
                    <a:lnTo>
                      <a:pt x="496" y="563"/>
                    </a:lnTo>
                    <a:lnTo>
                      <a:pt x="496" y="565"/>
                    </a:lnTo>
                    <a:lnTo>
                      <a:pt x="484" y="571"/>
                    </a:lnTo>
                    <a:lnTo>
                      <a:pt x="481" y="566"/>
                    </a:lnTo>
                    <a:lnTo>
                      <a:pt x="474" y="559"/>
                    </a:lnTo>
                    <a:lnTo>
                      <a:pt x="469" y="554"/>
                    </a:lnTo>
                    <a:lnTo>
                      <a:pt x="464" y="551"/>
                    </a:lnTo>
                    <a:lnTo>
                      <a:pt x="459" y="549"/>
                    </a:lnTo>
                    <a:lnTo>
                      <a:pt x="454" y="550"/>
                    </a:lnTo>
                    <a:lnTo>
                      <a:pt x="443" y="555"/>
                    </a:lnTo>
                    <a:lnTo>
                      <a:pt x="438" y="564"/>
                    </a:lnTo>
                    <a:lnTo>
                      <a:pt x="433" y="571"/>
                    </a:lnTo>
                    <a:lnTo>
                      <a:pt x="432" y="575"/>
                    </a:lnTo>
                    <a:lnTo>
                      <a:pt x="358" y="524"/>
                    </a:lnTo>
                    <a:lnTo>
                      <a:pt x="451" y="497"/>
                    </a:lnTo>
                    <a:lnTo>
                      <a:pt x="625" y="522"/>
                    </a:lnTo>
                    <a:lnTo>
                      <a:pt x="623" y="522"/>
                    </a:lnTo>
                    <a:lnTo>
                      <a:pt x="622" y="526"/>
                    </a:lnTo>
                    <a:lnTo>
                      <a:pt x="621" y="530"/>
                    </a:lnTo>
                    <a:lnTo>
                      <a:pt x="620" y="536"/>
                    </a:lnTo>
                    <a:lnTo>
                      <a:pt x="619" y="541"/>
                    </a:lnTo>
                    <a:lnTo>
                      <a:pt x="618" y="547"/>
                    </a:lnTo>
                    <a:lnTo>
                      <a:pt x="618" y="551"/>
                    </a:lnTo>
                    <a:lnTo>
                      <a:pt x="619" y="557"/>
                    </a:lnTo>
                    <a:lnTo>
                      <a:pt x="621" y="560"/>
                    </a:lnTo>
                    <a:lnTo>
                      <a:pt x="627" y="569"/>
                    </a:lnTo>
                    <a:lnTo>
                      <a:pt x="636" y="576"/>
                    </a:lnTo>
                    <a:lnTo>
                      <a:pt x="646" y="586"/>
                    </a:lnTo>
                    <a:lnTo>
                      <a:pt x="654" y="594"/>
                    </a:lnTo>
                    <a:lnTo>
                      <a:pt x="664" y="603"/>
                    </a:lnTo>
                    <a:lnTo>
                      <a:pt x="672" y="609"/>
                    </a:lnTo>
                    <a:lnTo>
                      <a:pt x="681" y="614"/>
                    </a:lnTo>
                    <a:lnTo>
                      <a:pt x="685" y="614"/>
                    </a:lnTo>
                    <a:lnTo>
                      <a:pt x="692" y="614"/>
                    </a:lnTo>
                    <a:lnTo>
                      <a:pt x="696" y="611"/>
                    </a:lnTo>
                    <a:lnTo>
                      <a:pt x="701" y="607"/>
                    </a:lnTo>
                    <a:lnTo>
                      <a:pt x="700" y="601"/>
                    </a:lnTo>
                    <a:lnTo>
                      <a:pt x="695" y="592"/>
                    </a:lnTo>
                    <a:lnTo>
                      <a:pt x="692" y="585"/>
                    </a:lnTo>
                    <a:lnTo>
                      <a:pt x="686" y="581"/>
                    </a:lnTo>
                    <a:lnTo>
                      <a:pt x="680" y="573"/>
                    </a:lnTo>
                    <a:lnTo>
                      <a:pt x="672" y="566"/>
                    </a:lnTo>
                    <a:lnTo>
                      <a:pt x="695" y="550"/>
                    </a:lnTo>
                    <a:lnTo>
                      <a:pt x="699" y="551"/>
                    </a:lnTo>
                    <a:lnTo>
                      <a:pt x="703" y="553"/>
                    </a:lnTo>
                    <a:lnTo>
                      <a:pt x="709" y="557"/>
                    </a:lnTo>
                    <a:lnTo>
                      <a:pt x="715" y="559"/>
                    </a:lnTo>
                    <a:lnTo>
                      <a:pt x="723" y="563"/>
                    </a:lnTo>
                    <a:lnTo>
                      <a:pt x="732" y="568"/>
                    </a:lnTo>
                    <a:lnTo>
                      <a:pt x="741" y="572"/>
                    </a:lnTo>
                    <a:lnTo>
                      <a:pt x="749" y="576"/>
                    </a:lnTo>
                    <a:lnTo>
                      <a:pt x="758" y="581"/>
                    </a:lnTo>
                    <a:lnTo>
                      <a:pt x="766" y="584"/>
                    </a:lnTo>
                    <a:lnTo>
                      <a:pt x="775" y="589"/>
                    </a:lnTo>
                    <a:lnTo>
                      <a:pt x="782" y="592"/>
                    </a:lnTo>
                    <a:lnTo>
                      <a:pt x="788" y="594"/>
                    </a:lnTo>
                    <a:lnTo>
                      <a:pt x="794" y="596"/>
                    </a:lnTo>
                    <a:lnTo>
                      <a:pt x="798" y="599"/>
                    </a:lnTo>
                    <a:lnTo>
                      <a:pt x="804" y="599"/>
                    </a:lnTo>
                    <a:lnTo>
                      <a:pt x="810" y="597"/>
                    </a:lnTo>
                    <a:lnTo>
                      <a:pt x="814" y="594"/>
                    </a:lnTo>
                    <a:lnTo>
                      <a:pt x="818" y="593"/>
                    </a:lnTo>
                    <a:lnTo>
                      <a:pt x="822" y="584"/>
                    </a:lnTo>
                    <a:lnTo>
                      <a:pt x="826" y="580"/>
                    </a:lnTo>
                    <a:lnTo>
                      <a:pt x="822" y="574"/>
                    </a:lnTo>
                    <a:lnTo>
                      <a:pt x="816" y="569"/>
                    </a:lnTo>
                    <a:lnTo>
                      <a:pt x="810" y="563"/>
                    </a:lnTo>
                    <a:lnTo>
                      <a:pt x="806" y="560"/>
                    </a:lnTo>
                    <a:lnTo>
                      <a:pt x="800" y="555"/>
                    </a:lnTo>
                    <a:lnTo>
                      <a:pt x="796" y="552"/>
                    </a:lnTo>
                    <a:lnTo>
                      <a:pt x="789" y="547"/>
                    </a:lnTo>
                    <a:lnTo>
                      <a:pt x="784" y="543"/>
                    </a:lnTo>
                    <a:lnTo>
                      <a:pt x="778" y="539"/>
                    </a:lnTo>
                    <a:lnTo>
                      <a:pt x="775" y="536"/>
                    </a:lnTo>
                    <a:lnTo>
                      <a:pt x="767" y="531"/>
                    </a:lnTo>
                    <a:lnTo>
                      <a:pt x="765" y="530"/>
                    </a:lnTo>
                    <a:lnTo>
                      <a:pt x="768" y="530"/>
                    </a:lnTo>
                    <a:lnTo>
                      <a:pt x="772" y="531"/>
                    </a:lnTo>
                    <a:lnTo>
                      <a:pt x="777" y="533"/>
                    </a:lnTo>
                    <a:lnTo>
                      <a:pt x="783" y="536"/>
                    </a:lnTo>
                    <a:lnTo>
                      <a:pt x="789" y="537"/>
                    </a:lnTo>
                    <a:lnTo>
                      <a:pt x="797" y="540"/>
                    </a:lnTo>
                    <a:lnTo>
                      <a:pt x="806" y="543"/>
                    </a:lnTo>
                    <a:lnTo>
                      <a:pt x="814" y="545"/>
                    </a:lnTo>
                    <a:lnTo>
                      <a:pt x="821" y="547"/>
                    </a:lnTo>
                    <a:lnTo>
                      <a:pt x="829" y="549"/>
                    </a:lnTo>
                    <a:lnTo>
                      <a:pt x="837" y="551"/>
                    </a:lnTo>
                    <a:lnTo>
                      <a:pt x="843" y="552"/>
                    </a:lnTo>
                    <a:lnTo>
                      <a:pt x="850" y="554"/>
                    </a:lnTo>
                    <a:lnTo>
                      <a:pt x="856" y="555"/>
                    </a:lnTo>
                    <a:lnTo>
                      <a:pt x="859" y="557"/>
                    </a:lnTo>
                    <a:lnTo>
                      <a:pt x="869" y="552"/>
                    </a:lnTo>
                    <a:lnTo>
                      <a:pt x="878" y="544"/>
                    </a:lnTo>
                    <a:lnTo>
                      <a:pt x="882" y="534"/>
                    </a:lnTo>
                    <a:lnTo>
                      <a:pt x="884" y="528"/>
                    </a:lnTo>
                    <a:lnTo>
                      <a:pt x="881" y="524"/>
                    </a:lnTo>
                    <a:lnTo>
                      <a:pt x="879" y="523"/>
                    </a:lnTo>
                    <a:lnTo>
                      <a:pt x="874" y="520"/>
                    </a:lnTo>
                    <a:lnTo>
                      <a:pt x="869" y="517"/>
                    </a:lnTo>
                    <a:lnTo>
                      <a:pt x="862" y="512"/>
                    </a:lnTo>
                    <a:lnTo>
                      <a:pt x="856" y="509"/>
                    </a:lnTo>
                    <a:lnTo>
                      <a:pt x="848" y="503"/>
                    </a:lnTo>
                    <a:lnTo>
                      <a:pt x="841" y="500"/>
                    </a:lnTo>
                    <a:lnTo>
                      <a:pt x="832" y="496"/>
                    </a:lnTo>
                    <a:lnTo>
                      <a:pt x="825" y="491"/>
                    </a:lnTo>
                    <a:lnTo>
                      <a:pt x="818" y="488"/>
                    </a:lnTo>
                    <a:lnTo>
                      <a:pt x="812" y="485"/>
                    </a:lnTo>
                    <a:lnTo>
                      <a:pt x="807" y="481"/>
                    </a:lnTo>
                    <a:lnTo>
                      <a:pt x="804" y="479"/>
                    </a:lnTo>
                    <a:lnTo>
                      <a:pt x="800" y="478"/>
                    </a:lnTo>
                    <a:lnTo>
                      <a:pt x="816" y="471"/>
                    </a:lnTo>
                    <a:lnTo>
                      <a:pt x="820" y="474"/>
                    </a:lnTo>
                    <a:lnTo>
                      <a:pt x="824" y="476"/>
                    </a:lnTo>
                    <a:lnTo>
                      <a:pt x="831" y="479"/>
                    </a:lnTo>
                    <a:lnTo>
                      <a:pt x="837" y="482"/>
                    </a:lnTo>
                    <a:lnTo>
                      <a:pt x="846" y="488"/>
                    </a:lnTo>
                    <a:lnTo>
                      <a:pt x="856" y="490"/>
                    </a:lnTo>
                    <a:lnTo>
                      <a:pt x="866" y="496"/>
                    </a:lnTo>
                    <a:lnTo>
                      <a:pt x="874" y="499"/>
                    </a:lnTo>
                    <a:lnTo>
                      <a:pt x="883" y="502"/>
                    </a:lnTo>
                    <a:lnTo>
                      <a:pt x="892" y="505"/>
                    </a:lnTo>
                    <a:lnTo>
                      <a:pt x="901" y="508"/>
                    </a:lnTo>
                    <a:lnTo>
                      <a:pt x="908" y="508"/>
                    </a:lnTo>
                    <a:lnTo>
                      <a:pt x="914" y="508"/>
                    </a:lnTo>
                    <a:lnTo>
                      <a:pt x="919" y="506"/>
                    </a:lnTo>
                    <a:lnTo>
                      <a:pt x="923" y="502"/>
                    </a:lnTo>
                    <a:lnTo>
                      <a:pt x="924" y="494"/>
                    </a:lnTo>
                    <a:lnTo>
                      <a:pt x="925" y="488"/>
                    </a:lnTo>
                    <a:lnTo>
                      <a:pt x="924" y="481"/>
                    </a:lnTo>
                    <a:lnTo>
                      <a:pt x="923" y="478"/>
                    </a:lnTo>
                    <a:lnTo>
                      <a:pt x="915" y="474"/>
                    </a:lnTo>
                    <a:lnTo>
                      <a:pt x="910" y="471"/>
                    </a:lnTo>
                    <a:lnTo>
                      <a:pt x="904" y="468"/>
                    </a:lnTo>
                    <a:lnTo>
                      <a:pt x="900" y="467"/>
                    </a:lnTo>
                    <a:lnTo>
                      <a:pt x="893" y="464"/>
                    </a:lnTo>
                    <a:lnTo>
                      <a:pt x="888" y="461"/>
                    </a:lnTo>
                    <a:lnTo>
                      <a:pt x="880" y="458"/>
                    </a:lnTo>
                    <a:lnTo>
                      <a:pt x="874" y="455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0" y="450"/>
                    </a:lnTo>
                    <a:lnTo>
                      <a:pt x="853" y="448"/>
                    </a:lnTo>
                    <a:lnTo>
                      <a:pt x="843" y="444"/>
                    </a:lnTo>
                    <a:lnTo>
                      <a:pt x="835" y="440"/>
                    </a:lnTo>
                    <a:lnTo>
                      <a:pt x="825" y="436"/>
                    </a:lnTo>
                    <a:lnTo>
                      <a:pt x="818" y="433"/>
                    </a:lnTo>
                    <a:lnTo>
                      <a:pt x="811" y="431"/>
                    </a:lnTo>
                    <a:lnTo>
                      <a:pt x="810" y="431"/>
                    </a:lnTo>
                    <a:lnTo>
                      <a:pt x="783" y="42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4" name="Freeform 44"/>
              <p:cNvSpPr>
                <a:spLocks/>
              </p:cNvSpPr>
              <p:nvPr/>
            </p:nvSpPr>
            <p:spPr bwMode="auto">
              <a:xfrm flipH="1">
                <a:off x="4330" y="1754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5" name="Freeform 45"/>
              <p:cNvSpPr>
                <a:spLocks/>
              </p:cNvSpPr>
              <p:nvPr/>
            </p:nvSpPr>
            <p:spPr bwMode="auto">
              <a:xfrm flipH="1">
                <a:off x="4361" y="1797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693" name="Group 46"/>
            <p:cNvGrpSpPr>
              <a:grpSpLocks/>
            </p:cNvGrpSpPr>
            <p:nvPr/>
          </p:nvGrpSpPr>
          <p:grpSpPr bwMode="auto">
            <a:xfrm>
              <a:off x="3360" y="2887"/>
              <a:ext cx="1488" cy="1241"/>
              <a:chOff x="3360" y="2887"/>
              <a:chExt cx="1488" cy="1241"/>
            </a:xfrm>
          </p:grpSpPr>
          <p:pic>
            <p:nvPicPr>
              <p:cNvPr id="71702" name="Picture 47" descr="bd05339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0" y="2887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1703" name="Group 48"/>
              <p:cNvGrpSpPr>
                <a:grpSpLocks/>
              </p:cNvGrpSpPr>
              <p:nvPr/>
            </p:nvGrpSpPr>
            <p:grpSpPr bwMode="auto">
              <a:xfrm flipH="1">
                <a:off x="4080" y="3731"/>
                <a:ext cx="432" cy="349"/>
                <a:chOff x="3888" y="2304"/>
                <a:chExt cx="816" cy="541"/>
              </a:xfrm>
            </p:grpSpPr>
            <p:pic>
              <p:nvPicPr>
                <p:cNvPr id="71704" name="Picture 49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049" y="2287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1705" name="Picture 50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145" y="2143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1694" name="Group 51"/>
            <p:cNvGrpSpPr>
              <a:grpSpLocks/>
            </p:cNvGrpSpPr>
            <p:nvPr/>
          </p:nvGrpSpPr>
          <p:grpSpPr bwMode="auto">
            <a:xfrm>
              <a:off x="1872" y="2688"/>
              <a:ext cx="192" cy="288"/>
              <a:chOff x="1872" y="2688"/>
              <a:chExt cx="192" cy="288"/>
            </a:xfrm>
          </p:grpSpPr>
          <p:sp>
            <p:nvSpPr>
              <p:cNvPr id="71699" name="Line 52"/>
              <p:cNvSpPr>
                <a:spLocks noChangeShapeType="1"/>
              </p:cNvSpPr>
              <p:nvPr/>
            </p:nvSpPr>
            <p:spPr bwMode="auto">
              <a:xfrm flipV="1">
                <a:off x="1872" y="2688"/>
                <a:ext cx="192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1700" name="Line 53"/>
              <p:cNvSpPr>
                <a:spLocks noChangeShapeType="1"/>
              </p:cNvSpPr>
              <p:nvPr/>
            </p:nvSpPr>
            <p:spPr bwMode="auto">
              <a:xfrm>
                <a:off x="1872" y="2832"/>
                <a:ext cx="19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1701" name="Line 54"/>
              <p:cNvSpPr>
                <a:spLocks noChangeShapeType="1"/>
              </p:cNvSpPr>
              <p:nvPr/>
            </p:nvSpPr>
            <p:spPr bwMode="auto">
              <a:xfrm>
                <a:off x="1872" y="2832"/>
                <a:ext cx="192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71695" name="Group 55"/>
            <p:cNvGrpSpPr>
              <a:grpSpLocks/>
            </p:cNvGrpSpPr>
            <p:nvPr/>
          </p:nvGrpSpPr>
          <p:grpSpPr bwMode="auto">
            <a:xfrm>
              <a:off x="1872" y="2672"/>
              <a:ext cx="192" cy="352"/>
              <a:chOff x="2448" y="1984"/>
              <a:chExt cx="192" cy="352"/>
            </a:xfrm>
          </p:grpSpPr>
          <p:sp>
            <p:nvSpPr>
              <p:cNvPr id="71696" name="Line 56"/>
              <p:cNvSpPr>
                <a:spLocks noChangeShapeType="1"/>
              </p:cNvSpPr>
              <p:nvPr/>
            </p:nvSpPr>
            <p:spPr bwMode="auto">
              <a:xfrm flipV="1">
                <a:off x="2448" y="1984"/>
                <a:ext cx="192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1697" name="Line 57"/>
              <p:cNvSpPr>
                <a:spLocks noChangeShapeType="1"/>
              </p:cNvSpPr>
              <p:nvPr/>
            </p:nvSpPr>
            <p:spPr bwMode="auto">
              <a:xfrm>
                <a:off x="2448" y="2160"/>
                <a:ext cx="19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1698" name="Line 58"/>
              <p:cNvSpPr>
                <a:spLocks noChangeShapeType="1"/>
              </p:cNvSpPr>
              <p:nvPr/>
            </p:nvSpPr>
            <p:spPr bwMode="auto">
              <a:xfrm>
                <a:off x="2448" y="2192"/>
                <a:ext cx="192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717884" name="Text Box 60"/>
          <p:cNvSpPr txBox="1">
            <a:spLocks noChangeArrowheads="1"/>
          </p:cNvSpPr>
          <p:nvPr/>
        </p:nvSpPr>
        <p:spPr bwMode="auto">
          <a:xfrm>
            <a:off x="781050" y="4343400"/>
            <a:ext cx="43672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Primal Problem: </a:t>
            </a:r>
            <a:r>
              <a:rPr lang="en-US" altLang="en-US" sz="3000"/>
              <a:t>Max Flow</a:t>
            </a:r>
          </a:p>
        </p:txBody>
      </p:sp>
      <p:sp>
        <p:nvSpPr>
          <p:cNvPr id="717885" name="Rectangle 61"/>
          <p:cNvSpPr>
            <a:spLocks noChangeArrowheads="1"/>
          </p:cNvSpPr>
          <p:nvPr/>
        </p:nvSpPr>
        <p:spPr bwMode="auto">
          <a:xfrm>
            <a:off x="804863" y="4937125"/>
            <a:ext cx="24193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Dual Problem:</a:t>
            </a:r>
          </a:p>
        </p:txBody>
      </p:sp>
      <p:sp>
        <p:nvSpPr>
          <p:cNvPr id="717886" name="Text Box 62"/>
          <p:cNvSpPr txBox="1">
            <a:spLocks noChangeArrowheads="1"/>
          </p:cNvSpPr>
          <p:nvPr/>
        </p:nvSpPr>
        <p:spPr bwMode="auto">
          <a:xfrm>
            <a:off x="3429000" y="5410200"/>
            <a:ext cx="1465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Min Cut</a:t>
            </a:r>
          </a:p>
        </p:txBody>
      </p:sp>
      <p:sp>
        <p:nvSpPr>
          <p:cNvPr id="717887" name="Text Box 63"/>
          <p:cNvSpPr txBox="1">
            <a:spLocks noChangeArrowheads="1"/>
          </p:cNvSpPr>
          <p:nvPr/>
        </p:nvSpPr>
        <p:spPr bwMode="auto">
          <a:xfrm>
            <a:off x="3354388" y="4927600"/>
            <a:ext cx="50784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What are the roofs to the flows?</a:t>
            </a:r>
          </a:p>
        </p:txBody>
      </p:sp>
      <p:sp>
        <p:nvSpPr>
          <p:cNvPr id="717888" name="Freeform 64"/>
          <p:cNvSpPr>
            <a:spLocks/>
          </p:cNvSpPr>
          <p:nvPr/>
        </p:nvSpPr>
        <p:spPr bwMode="auto">
          <a:xfrm>
            <a:off x="3886200" y="762000"/>
            <a:ext cx="1397000" cy="3492500"/>
          </a:xfrm>
          <a:custGeom>
            <a:avLst/>
            <a:gdLst>
              <a:gd name="T0" fmla="*/ 0 w 880"/>
              <a:gd name="T1" fmla="*/ 2147483647 h 2200"/>
              <a:gd name="T2" fmla="*/ 2147483647 w 880"/>
              <a:gd name="T3" fmla="*/ 2147483647 h 2200"/>
              <a:gd name="T4" fmla="*/ 2147483647 w 880"/>
              <a:gd name="T5" fmla="*/ 2147483647 h 2200"/>
              <a:gd name="T6" fmla="*/ 2147483647 w 880"/>
              <a:gd name="T7" fmla="*/ 0 h 2200"/>
              <a:gd name="T8" fmla="*/ 0 60000 65536"/>
              <a:gd name="T9" fmla="*/ 0 60000 65536"/>
              <a:gd name="T10" fmla="*/ 0 60000 65536"/>
              <a:gd name="T11" fmla="*/ 0 60000 65536"/>
              <a:gd name="T12" fmla="*/ 0 w 880"/>
              <a:gd name="T13" fmla="*/ 0 h 2200"/>
              <a:gd name="T14" fmla="*/ 880 w 880"/>
              <a:gd name="T15" fmla="*/ 2200 h 22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80" h="2200">
                <a:moveTo>
                  <a:pt x="0" y="2200"/>
                </a:moveTo>
                <a:cubicBezTo>
                  <a:pt x="0" y="2200"/>
                  <a:pt x="440" y="1704"/>
                  <a:pt x="440" y="1432"/>
                </a:cubicBezTo>
                <a:cubicBezTo>
                  <a:pt x="440" y="1160"/>
                  <a:pt x="408" y="1024"/>
                  <a:pt x="440" y="760"/>
                </a:cubicBezTo>
                <a:cubicBezTo>
                  <a:pt x="472" y="496"/>
                  <a:pt x="788" y="158"/>
                  <a:pt x="880" y="0"/>
                </a:cubicBez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7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7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178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178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7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7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17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17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178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178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884" grpId="0"/>
      <p:bldP spid="717885" grpId="0"/>
      <p:bldP spid="717886" grpId="0"/>
      <p:bldP spid="717887" grpId="0"/>
      <p:bldP spid="717888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77724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Instance:</a:t>
            </a:r>
            <a:r>
              <a:rPr lang="en-US" altLang="en-US" sz="280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A Network is a directed graph </a:t>
            </a:r>
            <a:r>
              <a:rPr lang="en-US" altLang="en-US" i="1"/>
              <a:t>G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Special nodes </a:t>
            </a:r>
            <a:r>
              <a:rPr lang="en-US" altLang="en-US" i="1"/>
              <a:t>s</a:t>
            </a:r>
            <a:r>
              <a:rPr lang="en-US" altLang="en-US"/>
              <a:t> and </a:t>
            </a:r>
            <a:r>
              <a:rPr lang="en-US" altLang="en-US" i="1"/>
              <a:t>t</a:t>
            </a:r>
            <a:r>
              <a:rPr lang="en-US" altLang="en-US"/>
              <a:t>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Edges represent pipes that carry flow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Each edge &lt;</a:t>
            </a:r>
            <a:r>
              <a:rPr lang="en-US" altLang="en-US" i="1"/>
              <a:t>u</a:t>
            </a:r>
            <a:r>
              <a:rPr lang="en-US" altLang="en-US"/>
              <a:t>,</a:t>
            </a:r>
            <a:r>
              <a:rPr lang="en-US" altLang="en-US" i="1"/>
              <a:t>v</a:t>
            </a:r>
            <a:r>
              <a:rPr lang="en-US" altLang="en-US"/>
              <a:t>&gt; has a maximum capacity </a:t>
            </a:r>
            <a:r>
              <a:rPr lang="en-US" altLang="en-US" i="1"/>
              <a:t>c</a:t>
            </a:r>
            <a:r>
              <a:rPr lang="en-US" altLang="en-US" baseline="-25000"/>
              <a:t>&lt;</a:t>
            </a:r>
            <a:r>
              <a:rPr lang="en-US" altLang="en-US" i="1" baseline="-25000"/>
              <a:t>u</a:t>
            </a:r>
            <a:r>
              <a:rPr lang="en-US" altLang="en-US" baseline="-25000"/>
              <a:t>,</a:t>
            </a:r>
            <a:r>
              <a:rPr lang="en-US" altLang="en-US" i="1" baseline="-25000"/>
              <a:t>v</a:t>
            </a:r>
            <a:r>
              <a:rPr lang="en-US" altLang="en-US" baseline="-25000"/>
              <a:t>&gt;</a:t>
            </a:r>
            <a:r>
              <a:rPr lang="en-US" altLang="en-US"/>
              <a:t> </a:t>
            </a:r>
          </a:p>
        </p:txBody>
      </p:sp>
      <p:pic>
        <p:nvPicPr>
          <p:cNvPr id="724995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5024" name="Picture 32" descr="j019873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4800600"/>
            <a:ext cx="1138238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5025" name="Picture 33" descr="j0295190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362450" y="3722688"/>
            <a:ext cx="12001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0" name="Rectangle 3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2" name="Group 38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2712" name="Text Box 3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s</a:t>
              </a:r>
            </a:p>
          </p:txBody>
        </p:sp>
        <p:sp>
          <p:nvSpPr>
            <p:cNvPr id="72713" name="Text Box 3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4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4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4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4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24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24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24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24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249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49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4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4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25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25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79248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Instance:</a:t>
            </a:r>
            <a:r>
              <a:rPr lang="en-US" altLang="en-US" sz="280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A Network is a directed graph </a:t>
            </a:r>
            <a:r>
              <a:rPr lang="en-US" altLang="en-US" i="1"/>
              <a:t>G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Special nodes </a:t>
            </a:r>
            <a:r>
              <a:rPr lang="en-US" altLang="en-US" i="1"/>
              <a:t>s</a:t>
            </a:r>
            <a:r>
              <a:rPr lang="en-US" altLang="en-US"/>
              <a:t> and </a:t>
            </a:r>
            <a:r>
              <a:rPr lang="en-US" altLang="en-US" i="1"/>
              <a:t>t</a:t>
            </a:r>
            <a:r>
              <a:rPr lang="en-US" altLang="en-US"/>
              <a:t>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Edges represent pipes that carry flow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Each edge &lt;</a:t>
            </a:r>
            <a:r>
              <a:rPr lang="en-US" altLang="en-US" i="1"/>
              <a:t>u</a:t>
            </a:r>
            <a:r>
              <a:rPr lang="en-US" altLang="en-US"/>
              <a:t>,</a:t>
            </a:r>
            <a:r>
              <a:rPr lang="en-US" altLang="en-US" i="1"/>
              <a:t>v</a:t>
            </a:r>
            <a:r>
              <a:rPr lang="en-US" altLang="en-US"/>
              <a:t>&gt; has a maximum capacity </a:t>
            </a:r>
            <a:r>
              <a:rPr lang="en-US" altLang="en-US" i="1"/>
              <a:t>c</a:t>
            </a:r>
            <a:r>
              <a:rPr lang="en-US" altLang="en-US" baseline="-25000"/>
              <a:t>&lt;</a:t>
            </a:r>
            <a:r>
              <a:rPr lang="en-US" altLang="en-US" i="1" baseline="-25000"/>
              <a:t>u</a:t>
            </a:r>
            <a:r>
              <a:rPr lang="en-US" altLang="en-US" baseline="-25000"/>
              <a:t>,</a:t>
            </a:r>
            <a:r>
              <a:rPr lang="en-US" altLang="en-US" i="1" baseline="-25000"/>
              <a:t>v</a:t>
            </a:r>
            <a:r>
              <a:rPr lang="en-US" altLang="en-US" baseline="-25000"/>
              <a:t>&gt;</a:t>
            </a:r>
            <a:r>
              <a:rPr lang="en-US" altLang="en-US"/>
              <a:t> </a:t>
            </a:r>
          </a:p>
        </p:txBody>
      </p:sp>
      <p:sp>
        <p:nvSpPr>
          <p:cNvPr id="73731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pic>
        <p:nvPicPr>
          <p:cNvPr id="73732" name="Picture 14" descr="03-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3429000"/>
            <a:ext cx="348615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2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  <p:pic>
        <p:nvPicPr>
          <p:cNvPr id="74755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4757" name="Group 7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4772" name="Text Box 8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4773" name="Text Box 9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3" name="Group 65"/>
          <p:cNvGrpSpPr>
            <a:grpSpLocks/>
          </p:cNvGrpSpPr>
          <p:nvPr/>
        </p:nvGrpSpPr>
        <p:grpSpPr bwMode="auto">
          <a:xfrm>
            <a:off x="2133600" y="2625725"/>
            <a:ext cx="5237163" cy="4079875"/>
            <a:chOff x="1344" y="1654"/>
            <a:chExt cx="3299" cy="2570"/>
          </a:xfrm>
        </p:grpSpPr>
        <p:sp>
          <p:nvSpPr>
            <p:cNvPr id="74769" name="Freeform 24"/>
            <p:cNvSpPr>
              <a:spLocks/>
            </p:cNvSpPr>
            <p:nvPr/>
          </p:nvSpPr>
          <p:spPr bwMode="auto">
            <a:xfrm>
              <a:off x="1344" y="1920"/>
              <a:ext cx="3216" cy="2304"/>
            </a:xfrm>
            <a:custGeom>
              <a:avLst/>
              <a:gdLst>
                <a:gd name="T0" fmla="*/ 0 w 3216"/>
                <a:gd name="T1" fmla="*/ 2304 h 2304"/>
                <a:gd name="T2" fmla="*/ 1248 w 3216"/>
                <a:gd name="T3" fmla="*/ 1648 h 2304"/>
                <a:gd name="T4" fmla="*/ 1720 w 3216"/>
                <a:gd name="T5" fmla="*/ 736 h 2304"/>
                <a:gd name="T6" fmla="*/ 3216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74770" name="Text Box 37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74771" name="Text Box 38"/>
            <p:cNvSpPr txBox="1">
              <a:spLocks noChangeArrowheads="1"/>
            </p:cNvSpPr>
            <p:nvPr/>
          </p:nvSpPr>
          <p:spPr bwMode="auto">
            <a:xfrm>
              <a:off x="4380" y="2006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</p:grp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4763" name="Group 55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4767" name="Picture 56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768" name="Text Box 57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4764" name="Group 58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4765" name="Picture 5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766" name="Text Box 60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7" name="Group 64"/>
          <p:cNvGrpSpPr>
            <a:grpSpLocks/>
          </p:cNvGrpSpPr>
          <p:nvPr/>
        </p:nvGrpSpPr>
        <p:grpSpPr bwMode="auto">
          <a:xfrm>
            <a:off x="6084888" y="2651125"/>
            <a:ext cx="2408237" cy="1098550"/>
            <a:chOff x="3833" y="1670"/>
            <a:chExt cx="1517" cy="692"/>
          </a:xfrm>
        </p:grpSpPr>
        <p:sp>
          <p:nvSpPr>
            <p:cNvPr id="74761" name="Text Box 62"/>
            <p:cNvSpPr txBox="1">
              <a:spLocks noChangeArrowheads="1"/>
            </p:cNvSpPr>
            <p:nvPr/>
          </p:nvSpPr>
          <p:spPr bwMode="auto">
            <a:xfrm>
              <a:off x="3833" y="1670"/>
              <a:ext cx="103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= Canada</a:t>
              </a:r>
            </a:p>
          </p:txBody>
        </p:sp>
        <p:sp>
          <p:nvSpPr>
            <p:cNvPr id="74762" name="Text Box 63"/>
            <p:cNvSpPr txBox="1">
              <a:spLocks noChangeArrowheads="1"/>
            </p:cNvSpPr>
            <p:nvPr/>
          </p:nvSpPr>
          <p:spPr bwMode="auto">
            <a:xfrm>
              <a:off x="4560" y="2016"/>
              <a:ext cx="79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= USA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2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2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2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2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9219" name="Picture 2" descr="http://centerforveincare.com/UserFiles/Uploads/IncompetentValv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98" t="3780" r="1401" b="58583"/>
          <a:stretch>
            <a:fillRect/>
          </a:stretch>
        </p:blipFill>
        <p:spPr bwMode="auto">
          <a:xfrm>
            <a:off x="2057400" y="996950"/>
            <a:ext cx="4918075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20" name="Group 4"/>
          <p:cNvGrpSpPr>
            <a:grpSpLocks/>
          </p:cNvGrpSpPr>
          <p:nvPr/>
        </p:nvGrpSpPr>
        <p:grpSpPr bwMode="auto">
          <a:xfrm>
            <a:off x="3048000" y="3886200"/>
            <a:ext cx="3100388" cy="2057400"/>
            <a:chOff x="340" y="1344"/>
            <a:chExt cx="1953" cy="1296"/>
          </a:xfrm>
        </p:grpSpPr>
        <p:sp>
          <p:nvSpPr>
            <p:cNvPr id="9223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24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25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226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227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228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229" name="Text Box 11"/>
            <p:cNvSpPr txBox="1">
              <a:spLocks noChangeArrowheads="1"/>
            </p:cNvSpPr>
            <p:nvPr/>
          </p:nvSpPr>
          <p:spPr bwMode="auto">
            <a:xfrm>
              <a:off x="993" y="1681"/>
              <a:ext cx="669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15/75</a:t>
              </a:r>
            </a:p>
          </p:txBody>
        </p:sp>
        <p:sp>
          <p:nvSpPr>
            <p:cNvPr id="9230" name="Text Box 12"/>
            <p:cNvSpPr txBox="1">
              <a:spLocks noChangeArrowheads="1"/>
            </p:cNvSpPr>
            <p:nvPr/>
          </p:nvSpPr>
          <p:spPr bwMode="auto">
            <a:xfrm>
              <a:off x="977" y="2294"/>
              <a:ext cx="54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0/10</a:t>
              </a:r>
            </a:p>
          </p:txBody>
        </p:sp>
        <p:sp>
          <p:nvSpPr>
            <p:cNvPr id="9231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9221" name="Text Box 2"/>
          <p:cNvSpPr txBox="1">
            <a:spLocks noChangeArrowheads="1"/>
          </p:cNvSpPr>
          <p:nvPr/>
        </p:nvSpPr>
        <p:spPr bwMode="auto">
          <a:xfrm>
            <a:off x="533400" y="2865438"/>
            <a:ext cx="82296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This edge/pipe allows flow </a:t>
            </a:r>
            <a:br>
              <a:rPr lang="en-US" altLang="en-US" sz="3000"/>
            </a:br>
            <a:r>
              <a:rPr lang="en-US" altLang="en-US" sz="3000"/>
              <a:t>to the right at a rate of 75 L/sec</a:t>
            </a:r>
          </a:p>
          <a:p>
            <a:pPr algn="ctr" eaLnBrk="1" hangingPunct="1">
              <a:buFontTx/>
              <a:buNone/>
            </a:pPr>
            <a:r>
              <a:rPr lang="en-US" altLang="en-US" sz="3000"/>
              <a:t>OR to the left right at a rate of 10 L/sec</a:t>
            </a:r>
          </a:p>
        </p:txBody>
      </p:sp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46482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Currently the flow is </a:t>
            </a:r>
            <a:br>
              <a:rPr lang="en-US" altLang="en-US" sz="3000"/>
            </a:br>
            <a:r>
              <a:rPr lang="en-US" altLang="en-US" sz="3000"/>
              <a:t>to the right at 15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9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5780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5792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5793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5781" name="Group 22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5786" name="Group 14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5790" name="Picture 15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791" name="Text Box 16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5787" name="Group 19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5788" name="Picture 2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789" name="Text Box 21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30"/>
          <p:cNvGrpSpPr>
            <a:grpSpLocks/>
          </p:cNvGrpSpPr>
          <p:nvPr/>
        </p:nvGrpSpPr>
        <p:grpSpPr bwMode="auto">
          <a:xfrm>
            <a:off x="1219200" y="2438400"/>
            <a:ext cx="3810000" cy="2514600"/>
            <a:chOff x="768" y="1536"/>
            <a:chExt cx="2400" cy="1584"/>
          </a:xfrm>
        </p:grpSpPr>
        <p:sp>
          <p:nvSpPr>
            <p:cNvPr id="75784" name="Oval 28"/>
            <p:cNvSpPr>
              <a:spLocks noChangeArrowheads="1"/>
            </p:cNvSpPr>
            <p:nvPr/>
          </p:nvSpPr>
          <p:spPr bwMode="auto">
            <a:xfrm>
              <a:off x="768" y="1536"/>
              <a:ext cx="2064" cy="1584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5785" name="Text Box 29"/>
            <p:cNvSpPr txBox="1">
              <a:spLocks noChangeArrowheads="1"/>
            </p:cNvSpPr>
            <p:nvPr/>
          </p:nvSpPr>
          <p:spPr bwMode="auto">
            <a:xfrm>
              <a:off x="2318" y="2352"/>
              <a:ext cx="85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Ontario</a:t>
              </a:r>
            </a:p>
          </p:txBody>
        </p:sp>
      </p:grpSp>
      <p:sp>
        <p:nvSpPr>
          <p:cNvPr id="734240" name="Text Box 32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4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4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4240" grpId="0" autoUpdateAnimBg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3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6804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6816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6817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6805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6810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6814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15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6811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6812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813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1371600" y="2667000"/>
            <a:ext cx="2895600" cy="1905000"/>
            <a:chOff x="336" y="384"/>
            <a:chExt cx="1824" cy="1200"/>
          </a:xfrm>
        </p:grpSpPr>
        <p:sp>
          <p:nvSpPr>
            <p:cNvPr id="76808" name="Oval 16"/>
            <p:cNvSpPr>
              <a:spLocks noChangeArrowheads="1"/>
            </p:cNvSpPr>
            <p:nvPr/>
          </p:nvSpPr>
          <p:spPr bwMode="auto">
            <a:xfrm>
              <a:off x="336" y="384"/>
              <a:ext cx="1536" cy="1200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6809" name="Text Box 17"/>
            <p:cNvSpPr txBox="1">
              <a:spLocks noChangeArrowheads="1"/>
            </p:cNvSpPr>
            <p:nvPr/>
          </p:nvSpPr>
          <p:spPr bwMode="auto">
            <a:xfrm>
              <a:off x="1270" y="555"/>
              <a:ext cx="89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Toronto</a:t>
              </a:r>
            </a:p>
          </p:txBody>
        </p:sp>
      </p:grpSp>
      <p:sp>
        <p:nvSpPr>
          <p:cNvPr id="738323" name="Text Box 19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8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8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8323" grpId="0" autoUpdateAnimBg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7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7828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7840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7841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7829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7834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7838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839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7835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7836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837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295400" y="2743200"/>
            <a:ext cx="2033588" cy="1358900"/>
            <a:chOff x="816" y="1728"/>
            <a:chExt cx="1281" cy="856"/>
          </a:xfrm>
        </p:grpSpPr>
        <p:sp>
          <p:nvSpPr>
            <p:cNvPr id="77832" name="Oval 16"/>
            <p:cNvSpPr>
              <a:spLocks noChangeArrowheads="1"/>
            </p:cNvSpPr>
            <p:nvPr/>
          </p:nvSpPr>
          <p:spPr bwMode="auto">
            <a:xfrm>
              <a:off x="816" y="1864"/>
              <a:ext cx="768" cy="720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7833" name="Text Box 17"/>
            <p:cNvSpPr txBox="1">
              <a:spLocks noChangeArrowheads="1"/>
            </p:cNvSpPr>
            <p:nvPr/>
          </p:nvSpPr>
          <p:spPr bwMode="auto">
            <a:xfrm>
              <a:off x="1488" y="1728"/>
              <a:ext cx="6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York</a:t>
              </a:r>
            </a:p>
          </p:txBody>
        </p:sp>
      </p:grpSp>
      <p:sp>
        <p:nvSpPr>
          <p:cNvPr id="739348" name="Text Box 20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9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9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9348" grpId="0" autoUpdateAnimBg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1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8852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8864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8865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8853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8858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8862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863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8859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8860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861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6934200" y="5499100"/>
            <a:ext cx="2033588" cy="1358900"/>
            <a:chOff x="816" y="1728"/>
            <a:chExt cx="1281" cy="856"/>
          </a:xfrm>
        </p:grpSpPr>
        <p:sp>
          <p:nvSpPr>
            <p:cNvPr id="78856" name="Oval 16"/>
            <p:cNvSpPr>
              <a:spLocks noChangeArrowheads="1"/>
            </p:cNvSpPr>
            <p:nvPr/>
          </p:nvSpPr>
          <p:spPr bwMode="auto">
            <a:xfrm>
              <a:off x="816" y="1864"/>
              <a:ext cx="768" cy="720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8857" name="Text Box 17"/>
            <p:cNvSpPr txBox="1">
              <a:spLocks noChangeArrowheads="1"/>
            </p:cNvSpPr>
            <p:nvPr/>
          </p:nvSpPr>
          <p:spPr bwMode="auto">
            <a:xfrm>
              <a:off x="1488" y="1728"/>
              <a:ext cx="6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UCB</a:t>
              </a:r>
            </a:p>
          </p:txBody>
        </p:sp>
      </p:grpSp>
      <p:sp>
        <p:nvSpPr>
          <p:cNvPr id="740371" name="Text Box 19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0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0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0371" grpId="0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5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9876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9888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9889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9877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9882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988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9887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79883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9884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9885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6019800" y="4953000"/>
            <a:ext cx="2973388" cy="1905000"/>
            <a:chOff x="336" y="384"/>
            <a:chExt cx="1873" cy="1200"/>
          </a:xfrm>
        </p:grpSpPr>
        <p:sp>
          <p:nvSpPr>
            <p:cNvPr id="79880" name="Oval 16"/>
            <p:cNvSpPr>
              <a:spLocks noChangeArrowheads="1"/>
            </p:cNvSpPr>
            <p:nvPr/>
          </p:nvSpPr>
          <p:spPr bwMode="auto">
            <a:xfrm>
              <a:off x="336" y="384"/>
              <a:ext cx="1536" cy="1200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79881" name="Text Box 17"/>
            <p:cNvSpPr txBox="1">
              <a:spLocks noChangeArrowheads="1"/>
            </p:cNvSpPr>
            <p:nvPr/>
          </p:nvSpPr>
          <p:spPr bwMode="auto">
            <a:xfrm>
              <a:off x="1225" y="555"/>
              <a:ext cx="98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Berkeley</a:t>
              </a:r>
            </a:p>
          </p:txBody>
        </p:sp>
      </p:grpSp>
      <p:sp>
        <p:nvSpPr>
          <p:cNvPr id="741395" name="Text Box 19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1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1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1395" grpId="0" autoUpdateAnimBg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80900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80913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80914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80901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80907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80911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912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York</a:t>
                </a:r>
              </a:p>
            </p:txBody>
          </p:sp>
        </p:grpSp>
        <p:grpSp>
          <p:nvGrpSpPr>
            <p:cNvPr id="80908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80909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910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000"/>
                  <a:t>UC Berkeley</a:t>
                </a:r>
              </a:p>
            </p:txBody>
          </p:sp>
        </p:grp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2235200" y="2625725"/>
            <a:ext cx="6299200" cy="4232275"/>
            <a:chOff x="1408" y="1654"/>
            <a:chExt cx="3968" cy="2666"/>
          </a:xfrm>
        </p:grpSpPr>
        <p:sp>
          <p:nvSpPr>
            <p:cNvPr id="80904" name="Freeform 19"/>
            <p:cNvSpPr>
              <a:spLocks/>
            </p:cNvSpPr>
            <p:nvPr/>
          </p:nvSpPr>
          <p:spPr bwMode="auto">
            <a:xfrm>
              <a:off x="1408" y="2159"/>
              <a:ext cx="3968" cy="2068"/>
            </a:xfrm>
            <a:custGeom>
              <a:avLst/>
              <a:gdLst>
                <a:gd name="T0" fmla="*/ 0 w 3968"/>
                <a:gd name="T1" fmla="*/ 377 h 2068"/>
                <a:gd name="T2" fmla="*/ 448 w 3968"/>
                <a:gd name="T3" fmla="*/ 777 h 2068"/>
                <a:gd name="T4" fmla="*/ 448 w 3968"/>
                <a:gd name="T5" fmla="*/ 369 h 2068"/>
                <a:gd name="T6" fmla="*/ 824 w 3968"/>
                <a:gd name="T7" fmla="*/ 897 h 2068"/>
                <a:gd name="T8" fmla="*/ 384 w 3968"/>
                <a:gd name="T9" fmla="*/ 1073 h 2068"/>
                <a:gd name="T10" fmla="*/ 480 w 3968"/>
                <a:gd name="T11" fmla="*/ 1665 h 2068"/>
                <a:gd name="T12" fmla="*/ 696 w 3968"/>
                <a:gd name="T13" fmla="*/ 1209 h 2068"/>
                <a:gd name="T14" fmla="*/ 744 w 3968"/>
                <a:gd name="T15" fmla="*/ 1937 h 2068"/>
                <a:gd name="T16" fmla="*/ 1024 w 3968"/>
                <a:gd name="T17" fmla="*/ 1993 h 2068"/>
                <a:gd name="T18" fmla="*/ 896 w 3968"/>
                <a:gd name="T19" fmla="*/ 1569 h 2068"/>
                <a:gd name="T20" fmla="*/ 1184 w 3968"/>
                <a:gd name="T21" fmla="*/ 1409 h 2068"/>
                <a:gd name="T22" fmla="*/ 1400 w 3968"/>
                <a:gd name="T23" fmla="*/ 1953 h 2068"/>
                <a:gd name="T24" fmla="*/ 1744 w 3968"/>
                <a:gd name="T25" fmla="*/ 1761 h 2068"/>
                <a:gd name="T26" fmla="*/ 1584 w 3968"/>
                <a:gd name="T27" fmla="*/ 1089 h 2068"/>
                <a:gd name="T28" fmla="*/ 704 w 3968"/>
                <a:gd name="T29" fmla="*/ 201 h 2068"/>
                <a:gd name="T30" fmla="*/ 1496 w 3968"/>
                <a:gd name="T31" fmla="*/ 49 h 2068"/>
                <a:gd name="T32" fmla="*/ 1656 w 3968"/>
                <a:gd name="T33" fmla="*/ 497 h 2068"/>
                <a:gd name="T34" fmla="*/ 2544 w 3968"/>
                <a:gd name="T35" fmla="*/ 345 h 2068"/>
                <a:gd name="T36" fmla="*/ 2080 w 3968"/>
                <a:gd name="T37" fmla="*/ 1129 h 2068"/>
                <a:gd name="T38" fmla="*/ 2432 w 3968"/>
                <a:gd name="T39" fmla="*/ 1905 h 2068"/>
                <a:gd name="T40" fmla="*/ 2600 w 3968"/>
                <a:gd name="T41" fmla="*/ 1593 h 2068"/>
                <a:gd name="T42" fmla="*/ 2448 w 3968"/>
                <a:gd name="T43" fmla="*/ 865 h 2068"/>
                <a:gd name="T44" fmla="*/ 3968 w 3968"/>
                <a:gd name="T45" fmla="*/ 1521 h 20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68"/>
                <a:gd name="T70" fmla="*/ 0 h 2068"/>
                <a:gd name="T71" fmla="*/ 3968 w 3968"/>
                <a:gd name="T72" fmla="*/ 2068 h 206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68" h="2068">
                  <a:moveTo>
                    <a:pt x="0" y="377"/>
                  </a:moveTo>
                  <a:cubicBezTo>
                    <a:pt x="75" y="444"/>
                    <a:pt x="373" y="778"/>
                    <a:pt x="448" y="777"/>
                  </a:cubicBezTo>
                  <a:cubicBezTo>
                    <a:pt x="523" y="776"/>
                    <a:pt x="385" y="349"/>
                    <a:pt x="448" y="369"/>
                  </a:cubicBezTo>
                  <a:cubicBezTo>
                    <a:pt x="511" y="389"/>
                    <a:pt x="835" y="780"/>
                    <a:pt x="824" y="897"/>
                  </a:cubicBezTo>
                  <a:cubicBezTo>
                    <a:pt x="813" y="1014"/>
                    <a:pt x="441" y="945"/>
                    <a:pt x="384" y="1073"/>
                  </a:cubicBezTo>
                  <a:cubicBezTo>
                    <a:pt x="327" y="1201"/>
                    <a:pt x="428" y="1642"/>
                    <a:pt x="480" y="1665"/>
                  </a:cubicBezTo>
                  <a:cubicBezTo>
                    <a:pt x="532" y="1688"/>
                    <a:pt x="652" y="1164"/>
                    <a:pt x="696" y="1209"/>
                  </a:cubicBezTo>
                  <a:cubicBezTo>
                    <a:pt x="740" y="1254"/>
                    <a:pt x="689" y="1806"/>
                    <a:pt x="744" y="1937"/>
                  </a:cubicBezTo>
                  <a:cubicBezTo>
                    <a:pt x="799" y="2068"/>
                    <a:pt x="999" y="2054"/>
                    <a:pt x="1024" y="1993"/>
                  </a:cubicBezTo>
                  <a:cubicBezTo>
                    <a:pt x="1049" y="1932"/>
                    <a:pt x="869" y="1666"/>
                    <a:pt x="896" y="1569"/>
                  </a:cubicBezTo>
                  <a:cubicBezTo>
                    <a:pt x="923" y="1472"/>
                    <a:pt x="1100" y="1345"/>
                    <a:pt x="1184" y="1409"/>
                  </a:cubicBezTo>
                  <a:cubicBezTo>
                    <a:pt x="1268" y="1473"/>
                    <a:pt x="1307" y="1894"/>
                    <a:pt x="1400" y="1953"/>
                  </a:cubicBezTo>
                  <a:cubicBezTo>
                    <a:pt x="1493" y="2012"/>
                    <a:pt x="1713" y="1905"/>
                    <a:pt x="1744" y="1761"/>
                  </a:cubicBezTo>
                  <a:cubicBezTo>
                    <a:pt x="1775" y="1617"/>
                    <a:pt x="1757" y="1349"/>
                    <a:pt x="1584" y="1089"/>
                  </a:cubicBezTo>
                  <a:cubicBezTo>
                    <a:pt x="1411" y="829"/>
                    <a:pt x="719" y="374"/>
                    <a:pt x="704" y="201"/>
                  </a:cubicBezTo>
                  <a:cubicBezTo>
                    <a:pt x="689" y="28"/>
                    <a:pt x="1337" y="0"/>
                    <a:pt x="1496" y="49"/>
                  </a:cubicBezTo>
                  <a:cubicBezTo>
                    <a:pt x="1655" y="98"/>
                    <a:pt x="1481" y="448"/>
                    <a:pt x="1656" y="497"/>
                  </a:cubicBezTo>
                  <a:cubicBezTo>
                    <a:pt x="1831" y="546"/>
                    <a:pt x="2473" y="240"/>
                    <a:pt x="2544" y="345"/>
                  </a:cubicBezTo>
                  <a:cubicBezTo>
                    <a:pt x="2615" y="450"/>
                    <a:pt x="2099" y="869"/>
                    <a:pt x="2080" y="1129"/>
                  </a:cubicBezTo>
                  <a:cubicBezTo>
                    <a:pt x="2061" y="1389"/>
                    <a:pt x="2345" y="1828"/>
                    <a:pt x="2432" y="1905"/>
                  </a:cubicBezTo>
                  <a:cubicBezTo>
                    <a:pt x="2519" y="1982"/>
                    <a:pt x="2597" y="1766"/>
                    <a:pt x="2600" y="1593"/>
                  </a:cubicBezTo>
                  <a:cubicBezTo>
                    <a:pt x="2603" y="1420"/>
                    <a:pt x="2220" y="877"/>
                    <a:pt x="2448" y="865"/>
                  </a:cubicBezTo>
                  <a:cubicBezTo>
                    <a:pt x="2676" y="853"/>
                    <a:pt x="3651" y="1384"/>
                    <a:pt x="3968" y="1521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0905" name="Text Box 20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80906" name="Text Box 21"/>
            <p:cNvSpPr txBox="1">
              <a:spLocks noChangeArrowheads="1"/>
            </p:cNvSpPr>
            <p:nvPr/>
          </p:nvSpPr>
          <p:spPr bwMode="auto">
            <a:xfrm>
              <a:off x="3277" y="3974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</p:grpSp>
      <p:sp>
        <p:nvSpPr>
          <p:cNvPr id="743448" name="Text Box 24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eaLnBrk="1" hangingPunct="1"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/>
              <a:t> = partition of nodes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with </a:t>
            </a:r>
            <a:r>
              <a:rPr lang="en-US" altLang="en-US" sz="3000" i="1"/>
              <a:t>s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/>
              <a:t>t</a:t>
            </a:r>
            <a:r>
              <a:rPr lang="en-US" altLang="en-US" sz="3000">
                <a:sym typeface="Symbol" pitchFamily="18" charset="2"/>
              </a:rPr>
              <a:t></a:t>
            </a:r>
            <a:r>
              <a:rPr lang="en-US" altLang="en-US" sz="3000" i="1"/>
              <a:t>V</a:t>
            </a:r>
            <a:r>
              <a:rPr lang="en-US" altLang="en-US" sz="3000"/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3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3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3448" grpId="0" autoUpdateAnimBg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Text Box 2"/>
          <p:cNvSpPr txBox="1">
            <a:spLocks noChangeArrowheads="1"/>
          </p:cNvSpPr>
          <p:nvPr/>
        </p:nvSpPr>
        <p:spPr bwMode="auto">
          <a:xfrm>
            <a:off x="533400" y="609600"/>
            <a:ext cx="6934200" cy="149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Value Solution </a:t>
            </a:r>
            <a:r>
              <a:rPr lang="en-US" altLang="en-US" i="1"/>
              <a:t>C</a:t>
            </a:r>
            <a:r>
              <a:rPr lang="en-US" altLang="en-US"/>
              <a:t>=&lt;</a:t>
            </a:r>
            <a:r>
              <a:rPr lang="en-US" altLang="en-US" i="1"/>
              <a:t>U</a:t>
            </a:r>
            <a:r>
              <a:rPr lang="en-US" altLang="en-US"/>
              <a:t>,</a:t>
            </a:r>
            <a:r>
              <a:rPr lang="en-US" altLang="en-US" i="1"/>
              <a:t>V</a:t>
            </a:r>
            <a:r>
              <a:rPr lang="en-US" altLang="en-US"/>
              <a:t>&gt;: </a:t>
            </a:r>
          </a:p>
          <a:p>
            <a:pPr eaLnBrk="1" hangingPunct="1">
              <a:buFontTx/>
              <a:buNone/>
            </a:pPr>
            <a:r>
              <a:rPr lang="en-US" altLang="en-US" sz="3000"/>
              <a:t>cap(</a:t>
            </a:r>
            <a:r>
              <a:rPr lang="en-US" altLang="en-US" sz="3000" i="1"/>
              <a:t>C</a:t>
            </a:r>
            <a:r>
              <a:rPr lang="en-US" altLang="en-US" sz="3000"/>
              <a:t>) = how much can flow from </a:t>
            </a:r>
            <a:r>
              <a:rPr lang="en-US" altLang="en-US" sz="3000" i="1"/>
              <a:t>U</a:t>
            </a:r>
            <a:r>
              <a:rPr lang="en-US" altLang="en-US" sz="3000"/>
              <a:t> to </a:t>
            </a:r>
            <a:r>
              <a:rPr lang="en-US" altLang="en-US" sz="3000" i="1"/>
              <a:t>V</a:t>
            </a:r>
          </a:p>
          <a:p>
            <a:pPr eaLnBrk="1" hangingPunct="1">
              <a:buFontTx/>
              <a:buNone/>
            </a:pPr>
            <a:r>
              <a:rPr lang="en-US" altLang="en-US" sz="3000">
                <a:sym typeface="Symbol" pitchFamily="18" charset="2"/>
              </a:rPr>
              <a:t>            = </a:t>
            </a:r>
            <a:r>
              <a:rPr lang="en-US" altLang="en-US" sz="3000" i="1" baseline="-25000"/>
              <a:t>u</a:t>
            </a:r>
            <a:r>
              <a:rPr lang="en-US" altLang="en-US" sz="3000" baseline="-25000">
                <a:sym typeface="Symbol" pitchFamily="18" charset="2"/>
              </a:rPr>
              <a:t>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>
                <a:sym typeface="Symbol" pitchFamily="18" charset="2"/>
              </a:rPr>
              <a:t></a:t>
            </a:r>
            <a:r>
              <a:rPr lang="en-US" altLang="en-US" sz="3000" i="1" baseline="-25000"/>
              <a:t>V</a:t>
            </a:r>
            <a:r>
              <a:rPr lang="en-US" altLang="en-US" sz="3000">
                <a:sym typeface="Symbol" pitchFamily="18" charset="2"/>
              </a:rPr>
              <a:t> 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endParaRPr lang="en-US" altLang="en-US" sz="3000"/>
          </a:p>
        </p:txBody>
      </p:sp>
      <p:pic>
        <p:nvPicPr>
          <p:cNvPr id="81923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sp>
        <p:nvSpPr>
          <p:cNvPr id="81925" name="Text Box 6"/>
          <p:cNvSpPr txBox="1">
            <a:spLocks noChangeArrowheads="1"/>
          </p:cNvSpPr>
          <p:nvPr/>
        </p:nvSpPr>
        <p:spPr bwMode="auto">
          <a:xfrm>
            <a:off x="2335213" y="32766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1926" name="Text Box 7"/>
          <p:cNvSpPr txBox="1">
            <a:spLocks noChangeArrowheads="1"/>
          </p:cNvSpPr>
          <p:nvPr/>
        </p:nvSpPr>
        <p:spPr bwMode="auto">
          <a:xfrm>
            <a:off x="6643688" y="640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t</a:t>
            </a:r>
          </a:p>
        </p:txBody>
      </p:sp>
      <p:grpSp>
        <p:nvGrpSpPr>
          <p:cNvPr id="81927" name="Group 8"/>
          <p:cNvGrpSpPr>
            <a:grpSpLocks/>
          </p:cNvGrpSpPr>
          <p:nvPr/>
        </p:nvGrpSpPr>
        <p:grpSpPr bwMode="auto">
          <a:xfrm>
            <a:off x="2133600" y="2625725"/>
            <a:ext cx="5237163" cy="4079875"/>
            <a:chOff x="1344" y="1654"/>
            <a:chExt cx="3299" cy="2570"/>
          </a:xfrm>
        </p:grpSpPr>
        <p:sp>
          <p:nvSpPr>
            <p:cNvPr id="81937" name="Freeform 9"/>
            <p:cNvSpPr>
              <a:spLocks/>
            </p:cNvSpPr>
            <p:nvPr/>
          </p:nvSpPr>
          <p:spPr bwMode="auto">
            <a:xfrm>
              <a:off x="1344" y="1920"/>
              <a:ext cx="3216" cy="2304"/>
            </a:xfrm>
            <a:custGeom>
              <a:avLst/>
              <a:gdLst>
                <a:gd name="T0" fmla="*/ 0 w 3216"/>
                <a:gd name="T1" fmla="*/ 2304 h 2304"/>
                <a:gd name="T2" fmla="*/ 1248 w 3216"/>
                <a:gd name="T3" fmla="*/ 1648 h 2304"/>
                <a:gd name="T4" fmla="*/ 1720 w 3216"/>
                <a:gd name="T5" fmla="*/ 736 h 2304"/>
                <a:gd name="T6" fmla="*/ 3216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8" name="Text Box 10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81939" name="Text Box 11"/>
            <p:cNvSpPr txBox="1">
              <a:spLocks noChangeArrowheads="1"/>
            </p:cNvSpPr>
            <p:nvPr/>
          </p:nvSpPr>
          <p:spPr bwMode="auto">
            <a:xfrm>
              <a:off x="4380" y="2006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</p:grp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3657600" y="4114800"/>
            <a:ext cx="1600200" cy="1981200"/>
            <a:chOff x="2304" y="2592"/>
            <a:chExt cx="1008" cy="1248"/>
          </a:xfrm>
        </p:grpSpPr>
        <p:sp>
          <p:nvSpPr>
            <p:cNvPr id="81930" name="Line 22"/>
            <p:cNvSpPr>
              <a:spLocks noChangeShapeType="1"/>
            </p:cNvSpPr>
            <p:nvPr/>
          </p:nvSpPr>
          <p:spPr bwMode="auto">
            <a:xfrm>
              <a:off x="2304" y="3504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1" name="Line 23"/>
            <p:cNvSpPr>
              <a:spLocks noChangeShapeType="1"/>
            </p:cNvSpPr>
            <p:nvPr/>
          </p:nvSpPr>
          <p:spPr bwMode="auto">
            <a:xfrm>
              <a:off x="2496" y="3360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2" name="Line 24"/>
            <p:cNvSpPr>
              <a:spLocks noChangeShapeType="1"/>
            </p:cNvSpPr>
            <p:nvPr/>
          </p:nvSpPr>
          <p:spPr bwMode="auto">
            <a:xfrm>
              <a:off x="2640" y="3120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3" name="Line 25"/>
            <p:cNvSpPr>
              <a:spLocks noChangeShapeType="1"/>
            </p:cNvSpPr>
            <p:nvPr/>
          </p:nvSpPr>
          <p:spPr bwMode="auto">
            <a:xfrm>
              <a:off x="2736" y="2784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4" name="Line 26"/>
            <p:cNvSpPr>
              <a:spLocks noChangeShapeType="1"/>
            </p:cNvSpPr>
            <p:nvPr/>
          </p:nvSpPr>
          <p:spPr bwMode="auto">
            <a:xfrm>
              <a:off x="2976" y="2592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1935" name="Text Box 27"/>
            <p:cNvSpPr txBox="1">
              <a:spLocks noChangeArrowheads="1"/>
            </p:cNvSpPr>
            <p:nvPr/>
          </p:nvSpPr>
          <p:spPr bwMode="auto">
            <a:xfrm>
              <a:off x="2426" y="2859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u</a:t>
              </a:r>
            </a:p>
          </p:txBody>
        </p:sp>
        <p:sp>
          <p:nvSpPr>
            <p:cNvPr id="81936" name="Text Box 28"/>
            <p:cNvSpPr txBox="1">
              <a:spLocks noChangeArrowheads="1"/>
            </p:cNvSpPr>
            <p:nvPr/>
          </p:nvSpPr>
          <p:spPr bwMode="auto">
            <a:xfrm>
              <a:off x="2976" y="3312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v</a:t>
              </a:r>
            </a:p>
          </p:txBody>
        </p:sp>
      </p:grpSp>
      <p:sp>
        <p:nvSpPr>
          <p:cNvPr id="742430" name="Text Box 30"/>
          <p:cNvSpPr txBox="1">
            <a:spLocks noChangeArrowheads="1"/>
          </p:cNvSpPr>
          <p:nvPr/>
        </p:nvSpPr>
        <p:spPr bwMode="auto">
          <a:xfrm>
            <a:off x="762000" y="2209800"/>
            <a:ext cx="175101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Goal: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   Min Cut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2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2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2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2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24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424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42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2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243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15" name="Text Box 3"/>
          <p:cNvSpPr txBox="1">
            <a:spLocks noChangeArrowheads="1"/>
          </p:cNvSpPr>
          <p:nvPr/>
        </p:nvSpPr>
        <p:spPr bwMode="auto">
          <a:xfrm>
            <a:off x="0" y="381000"/>
            <a:ext cx="85344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Theorem: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For all Networks</a:t>
            </a:r>
            <a:r>
              <a:rPr lang="en-US" altLang="en-US" sz="3200">
                <a:solidFill>
                  <a:schemeClr val="accent1"/>
                </a:solidFill>
              </a:rPr>
              <a:t>   </a:t>
            </a:r>
            <a:r>
              <a:rPr lang="en-US" altLang="en-US" sz="3200"/>
              <a:t>Max</a:t>
            </a:r>
            <a:r>
              <a:rPr lang="en-US" altLang="en-US" sz="3200" i="1" baseline="-25000"/>
              <a:t>F</a:t>
            </a:r>
            <a:r>
              <a:rPr lang="en-US" altLang="en-US" sz="3200"/>
              <a:t> rate(</a:t>
            </a:r>
            <a:r>
              <a:rPr lang="en-US" altLang="en-US" sz="3200" i="1"/>
              <a:t>F</a:t>
            </a:r>
            <a:r>
              <a:rPr lang="en-US" altLang="en-US" sz="3200"/>
              <a:t>) = Min</a:t>
            </a:r>
            <a:r>
              <a:rPr lang="en-US" altLang="en-US" sz="3200" i="1" baseline="-25000"/>
              <a:t>C</a:t>
            </a:r>
            <a:r>
              <a:rPr lang="en-US" altLang="en-US" sz="3200"/>
              <a:t> cap(</a:t>
            </a:r>
            <a:r>
              <a:rPr lang="en-US" altLang="en-US" sz="3200" i="1"/>
              <a:t>C</a:t>
            </a:r>
            <a:r>
              <a:rPr lang="en-US" altLang="en-US" sz="3200"/>
              <a:t>)</a:t>
            </a:r>
          </a:p>
          <a:p>
            <a:pPr eaLnBrk="1" hangingPunct="1"/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/>
              <a:t> </a:t>
            </a:r>
            <a:r>
              <a:rPr lang="en-US" altLang="en-US" sz="3000" i="1"/>
              <a:t>F</a:t>
            </a:r>
            <a:r>
              <a:rPr lang="en-US" altLang="en-US" sz="3000"/>
              <a:t>,</a:t>
            </a:r>
            <a:r>
              <a:rPr lang="en-US" altLang="en-US" sz="3000" i="1"/>
              <a:t>C</a:t>
            </a:r>
            <a:r>
              <a:rPr lang="en-US" altLang="en-US" sz="3000"/>
              <a:t>    rate(</a:t>
            </a:r>
            <a:r>
              <a:rPr lang="en-US" altLang="en-US" sz="3000" i="1"/>
              <a:t>F</a:t>
            </a:r>
            <a:r>
              <a:rPr lang="en-US" altLang="en-US" sz="3000"/>
              <a:t>) </a:t>
            </a:r>
            <a:r>
              <a:rPr lang="en-US" altLang="en-US" sz="3000">
                <a:sym typeface="Symbol" pitchFamily="18" charset="2"/>
              </a:rPr>
              <a:t></a:t>
            </a:r>
            <a:r>
              <a:rPr lang="en-US" altLang="en-US" sz="3000"/>
              <a:t>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</p:txBody>
      </p:sp>
      <p:sp>
        <p:nvSpPr>
          <p:cNvPr id="82947" name="Rectangle 5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82948" name="Group 73"/>
          <p:cNvGrpSpPr>
            <a:grpSpLocks/>
          </p:cNvGrpSpPr>
          <p:nvPr/>
        </p:nvGrpSpPr>
        <p:grpSpPr bwMode="auto">
          <a:xfrm>
            <a:off x="1066800" y="4343400"/>
            <a:ext cx="5867400" cy="2435225"/>
            <a:chOff x="336" y="2112"/>
            <a:chExt cx="4512" cy="2158"/>
          </a:xfrm>
        </p:grpSpPr>
        <p:pic>
          <p:nvPicPr>
            <p:cNvPr id="82964" name="Picture 2" descr="in00202_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448"/>
              <a:ext cx="1872" cy="1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65" name="Line 4"/>
            <p:cNvSpPr>
              <a:spLocks noChangeShapeType="1"/>
            </p:cNvSpPr>
            <p:nvPr/>
          </p:nvSpPr>
          <p:spPr bwMode="auto">
            <a:xfrm>
              <a:off x="2608" y="2688"/>
              <a:ext cx="0" cy="288"/>
            </a:xfrm>
            <a:prstGeom prst="line">
              <a:avLst/>
            </a:prstGeom>
            <a:noFill/>
            <a:ln w="508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82966" name="Group 5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82995" name="Group 6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82998" name="AutoShape 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999" name="Freeform 8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0" name="Freeform 9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1" name="Freeform 10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2" name="Freeform 11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3" name="Freeform 12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4" name="Freeform 13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5" name="Freeform 14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6" name="Freeform 15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7" name="Freeform 16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8" name="Freeform 17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9" name="Freeform 18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0" name="Freeform 19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1" name="Freeform 20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2" name="Freeform 21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3" name="Freeform 22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4" name="Freeform 23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5" name="Freeform 24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6" name="Freeform 25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7" name="Freeform 26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8" name="Freeform 27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9" name="Freeform 28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20" name="Freeform 29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82996" name="Picture 30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997" name="Picture 31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2967" name="Group 33"/>
            <p:cNvGrpSpPr>
              <a:grpSpLocks/>
            </p:cNvGrpSpPr>
            <p:nvPr/>
          </p:nvGrpSpPr>
          <p:grpSpPr bwMode="auto">
            <a:xfrm>
              <a:off x="816" y="3216"/>
              <a:ext cx="387" cy="384"/>
              <a:chOff x="4172" y="1655"/>
              <a:chExt cx="579" cy="571"/>
            </a:xfrm>
          </p:grpSpPr>
          <p:sp>
            <p:nvSpPr>
              <p:cNvPr id="82985" name="Freeform 34"/>
              <p:cNvSpPr>
                <a:spLocks/>
              </p:cNvSpPr>
              <p:nvPr/>
            </p:nvSpPr>
            <p:spPr bwMode="auto">
              <a:xfrm flipH="1">
                <a:off x="4383" y="1860"/>
                <a:ext cx="338" cy="247"/>
              </a:xfrm>
              <a:custGeom>
                <a:avLst/>
                <a:gdLst>
                  <a:gd name="T0" fmla="*/ 0 w 676"/>
                  <a:gd name="T1" fmla="*/ 2 h 493"/>
                  <a:gd name="T2" fmla="*/ 1 w 676"/>
                  <a:gd name="T3" fmla="*/ 0 h 493"/>
                  <a:gd name="T4" fmla="*/ 2 w 676"/>
                  <a:gd name="T5" fmla="*/ 0 h 493"/>
                  <a:gd name="T6" fmla="*/ 3 w 676"/>
                  <a:gd name="T7" fmla="*/ 1 h 493"/>
                  <a:gd name="T8" fmla="*/ 3 w 676"/>
                  <a:gd name="T9" fmla="*/ 2 h 493"/>
                  <a:gd name="T10" fmla="*/ 2 w 676"/>
                  <a:gd name="T11" fmla="*/ 2 h 493"/>
                  <a:gd name="T12" fmla="*/ 1 w 676"/>
                  <a:gd name="T13" fmla="*/ 2 h 493"/>
                  <a:gd name="T14" fmla="*/ 0 w 676"/>
                  <a:gd name="T15" fmla="*/ 2 h 493"/>
                  <a:gd name="T16" fmla="*/ 0 w 676"/>
                  <a:gd name="T17" fmla="*/ 2 h 4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6"/>
                  <a:gd name="T28" fmla="*/ 0 h 493"/>
                  <a:gd name="T29" fmla="*/ 676 w 676"/>
                  <a:gd name="T30" fmla="*/ 493 h 4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6" h="493">
                    <a:moveTo>
                      <a:pt x="0" y="322"/>
                    </a:moveTo>
                    <a:lnTo>
                      <a:pt x="222" y="0"/>
                    </a:lnTo>
                    <a:lnTo>
                      <a:pt x="380" y="0"/>
                    </a:lnTo>
                    <a:lnTo>
                      <a:pt x="676" y="220"/>
                    </a:lnTo>
                    <a:lnTo>
                      <a:pt x="672" y="289"/>
                    </a:lnTo>
                    <a:lnTo>
                      <a:pt x="500" y="426"/>
                    </a:lnTo>
                    <a:lnTo>
                      <a:pt x="132" y="493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C99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6" name="Freeform 35"/>
              <p:cNvSpPr>
                <a:spLocks/>
              </p:cNvSpPr>
              <p:nvPr/>
            </p:nvSpPr>
            <p:spPr bwMode="auto">
              <a:xfrm flipH="1">
                <a:off x="4172" y="1655"/>
                <a:ext cx="395" cy="336"/>
              </a:xfrm>
              <a:custGeom>
                <a:avLst/>
                <a:gdLst>
                  <a:gd name="T0" fmla="*/ 1 w 789"/>
                  <a:gd name="T1" fmla="*/ 1 h 671"/>
                  <a:gd name="T2" fmla="*/ 1 w 789"/>
                  <a:gd name="T3" fmla="*/ 1 h 671"/>
                  <a:gd name="T4" fmla="*/ 1 w 789"/>
                  <a:gd name="T5" fmla="*/ 1 h 671"/>
                  <a:gd name="T6" fmla="*/ 1 w 789"/>
                  <a:gd name="T7" fmla="*/ 1 h 671"/>
                  <a:gd name="T8" fmla="*/ 1 w 789"/>
                  <a:gd name="T9" fmla="*/ 1 h 671"/>
                  <a:gd name="T10" fmla="*/ 1 w 789"/>
                  <a:gd name="T11" fmla="*/ 1 h 671"/>
                  <a:gd name="T12" fmla="*/ 2 w 789"/>
                  <a:gd name="T13" fmla="*/ 1 h 671"/>
                  <a:gd name="T14" fmla="*/ 2 w 789"/>
                  <a:gd name="T15" fmla="*/ 1 h 671"/>
                  <a:gd name="T16" fmla="*/ 2 w 789"/>
                  <a:gd name="T17" fmla="*/ 1 h 671"/>
                  <a:gd name="T18" fmla="*/ 3 w 789"/>
                  <a:gd name="T19" fmla="*/ 1 h 671"/>
                  <a:gd name="T20" fmla="*/ 3 w 789"/>
                  <a:gd name="T21" fmla="*/ 1 h 671"/>
                  <a:gd name="T22" fmla="*/ 3 w 789"/>
                  <a:gd name="T23" fmla="*/ 1 h 671"/>
                  <a:gd name="T24" fmla="*/ 3 w 789"/>
                  <a:gd name="T25" fmla="*/ 1 h 671"/>
                  <a:gd name="T26" fmla="*/ 3 w 789"/>
                  <a:gd name="T27" fmla="*/ 1 h 671"/>
                  <a:gd name="T28" fmla="*/ 3 w 789"/>
                  <a:gd name="T29" fmla="*/ 1 h 671"/>
                  <a:gd name="T30" fmla="*/ 3 w 789"/>
                  <a:gd name="T31" fmla="*/ 1 h 671"/>
                  <a:gd name="T32" fmla="*/ 3 w 789"/>
                  <a:gd name="T33" fmla="*/ 2 h 671"/>
                  <a:gd name="T34" fmla="*/ 3 w 789"/>
                  <a:gd name="T35" fmla="*/ 2 h 671"/>
                  <a:gd name="T36" fmla="*/ 3 w 789"/>
                  <a:gd name="T37" fmla="*/ 2 h 671"/>
                  <a:gd name="T38" fmla="*/ 3 w 789"/>
                  <a:gd name="T39" fmla="*/ 2 h 671"/>
                  <a:gd name="T40" fmla="*/ 3 w 789"/>
                  <a:gd name="T41" fmla="*/ 2 h 671"/>
                  <a:gd name="T42" fmla="*/ 3 w 789"/>
                  <a:gd name="T43" fmla="*/ 2 h 671"/>
                  <a:gd name="T44" fmla="*/ 3 w 789"/>
                  <a:gd name="T45" fmla="*/ 2 h 671"/>
                  <a:gd name="T46" fmla="*/ 3 w 789"/>
                  <a:gd name="T47" fmla="*/ 2 h 671"/>
                  <a:gd name="T48" fmla="*/ 3 w 789"/>
                  <a:gd name="T49" fmla="*/ 2 h 671"/>
                  <a:gd name="T50" fmla="*/ 3 w 789"/>
                  <a:gd name="T51" fmla="*/ 2 h 671"/>
                  <a:gd name="T52" fmla="*/ 3 w 789"/>
                  <a:gd name="T53" fmla="*/ 2 h 671"/>
                  <a:gd name="T54" fmla="*/ 3 w 789"/>
                  <a:gd name="T55" fmla="*/ 3 h 671"/>
                  <a:gd name="T56" fmla="*/ 3 w 789"/>
                  <a:gd name="T57" fmla="*/ 3 h 671"/>
                  <a:gd name="T58" fmla="*/ 3 w 789"/>
                  <a:gd name="T59" fmla="*/ 3 h 671"/>
                  <a:gd name="T60" fmla="*/ 3 w 789"/>
                  <a:gd name="T61" fmla="*/ 3 h 671"/>
                  <a:gd name="T62" fmla="*/ 4 w 789"/>
                  <a:gd name="T63" fmla="*/ 3 h 671"/>
                  <a:gd name="T64" fmla="*/ 4 w 789"/>
                  <a:gd name="T65" fmla="*/ 3 h 671"/>
                  <a:gd name="T66" fmla="*/ 2 w 789"/>
                  <a:gd name="T67" fmla="*/ 3 h 671"/>
                  <a:gd name="T68" fmla="*/ 1 w 789"/>
                  <a:gd name="T69" fmla="*/ 2 h 671"/>
                  <a:gd name="T70" fmla="*/ 0 w 789"/>
                  <a:gd name="T71" fmla="*/ 2 h 6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9"/>
                  <a:gd name="T109" fmla="*/ 0 h 671"/>
                  <a:gd name="T110" fmla="*/ 789 w 789"/>
                  <a:gd name="T111" fmla="*/ 671 h 67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9" h="671">
                    <a:moveTo>
                      <a:pt x="0" y="257"/>
                    </a:moveTo>
                    <a:lnTo>
                      <a:pt x="1" y="253"/>
                    </a:lnTo>
                    <a:lnTo>
                      <a:pt x="8" y="244"/>
                    </a:lnTo>
                    <a:lnTo>
                      <a:pt x="18" y="232"/>
                    </a:lnTo>
                    <a:lnTo>
                      <a:pt x="31" y="216"/>
                    </a:lnTo>
                    <a:lnTo>
                      <a:pt x="46" y="195"/>
                    </a:lnTo>
                    <a:lnTo>
                      <a:pt x="66" y="174"/>
                    </a:lnTo>
                    <a:lnTo>
                      <a:pt x="88" y="149"/>
                    </a:lnTo>
                    <a:lnTo>
                      <a:pt x="114" y="126"/>
                    </a:lnTo>
                    <a:lnTo>
                      <a:pt x="140" y="101"/>
                    </a:lnTo>
                    <a:lnTo>
                      <a:pt x="169" y="77"/>
                    </a:lnTo>
                    <a:lnTo>
                      <a:pt x="199" y="55"/>
                    </a:lnTo>
                    <a:lnTo>
                      <a:pt x="232" y="37"/>
                    </a:lnTo>
                    <a:lnTo>
                      <a:pt x="264" y="20"/>
                    </a:lnTo>
                    <a:lnTo>
                      <a:pt x="299" y="9"/>
                    </a:lnTo>
                    <a:lnTo>
                      <a:pt x="333" y="1"/>
                    </a:lnTo>
                    <a:lnTo>
                      <a:pt x="368" y="0"/>
                    </a:lnTo>
                    <a:lnTo>
                      <a:pt x="486" y="12"/>
                    </a:lnTo>
                    <a:lnTo>
                      <a:pt x="624" y="91"/>
                    </a:lnTo>
                    <a:lnTo>
                      <a:pt x="624" y="92"/>
                    </a:lnTo>
                    <a:lnTo>
                      <a:pt x="627" y="95"/>
                    </a:lnTo>
                    <a:lnTo>
                      <a:pt x="631" y="103"/>
                    </a:lnTo>
                    <a:lnTo>
                      <a:pt x="638" y="114"/>
                    </a:lnTo>
                    <a:lnTo>
                      <a:pt x="645" y="125"/>
                    </a:lnTo>
                    <a:lnTo>
                      <a:pt x="653" y="139"/>
                    </a:lnTo>
                    <a:lnTo>
                      <a:pt x="662" y="153"/>
                    </a:lnTo>
                    <a:lnTo>
                      <a:pt x="671" y="170"/>
                    </a:lnTo>
                    <a:lnTo>
                      <a:pt x="680" y="186"/>
                    </a:lnTo>
                    <a:lnTo>
                      <a:pt x="688" y="205"/>
                    </a:lnTo>
                    <a:lnTo>
                      <a:pt x="695" y="221"/>
                    </a:lnTo>
                    <a:lnTo>
                      <a:pt x="704" y="239"/>
                    </a:lnTo>
                    <a:lnTo>
                      <a:pt x="709" y="255"/>
                    </a:lnTo>
                    <a:lnTo>
                      <a:pt x="714" y="271"/>
                    </a:lnTo>
                    <a:lnTo>
                      <a:pt x="716" y="286"/>
                    </a:lnTo>
                    <a:lnTo>
                      <a:pt x="719" y="301"/>
                    </a:lnTo>
                    <a:lnTo>
                      <a:pt x="718" y="306"/>
                    </a:lnTo>
                    <a:lnTo>
                      <a:pt x="715" y="314"/>
                    </a:lnTo>
                    <a:lnTo>
                      <a:pt x="712" y="323"/>
                    </a:lnTo>
                    <a:lnTo>
                      <a:pt x="709" y="333"/>
                    </a:lnTo>
                    <a:lnTo>
                      <a:pt x="704" y="342"/>
                    </a:lnTo>
                    <a:lnTo>
                      <a:pt x="700" y="352"/>
                    </a:lnTo>
                    <a:lnTo>
                      <a:pt x="694" y="362"/>
                    </a:lnTo>
                    <a:lnTo>
                      <a:pt x="691" y="374"/>
                    </a:lnTo>
                    <a:lnTo>
                      <a:pt x="684" y="385"/>
                    </a:lnTo>
                    <a:lnTo>
                      <a:pt x="680" y="397"/>
                    </a:lnTo>
                    <a:lnTo>
                      <a:pt x="676" y="409"/>
                    </a:lnTo>
                    <a:lnTo>
                      <a:pt x="672" y="425"/>
                    </a:lnTo>
                    <a:lnTo>
                      <a:pt x="669" y="438"/>
                    </a:lnTo>
                    <a:lnTo>
                      <a:pt x="667" y="452"/>
                    </a:lnTo>
                    <a:lnTo>
                      <a:pt x="667" y="468"/>
                    </a:lnTo>
                    <a:lnTo>
                      <a:pt x="668" y="484"/>
                    </a:lnTo>
                    <a:lnTo>
                      <a:pt x="669" y="492"/>
                    </a:lnTo>
                    <a:lnTo>
                      <a:pt x="672" y="501"/>
                    </a:lnTo>
                    <a:lnTo>
                      <a:pt x="678" y="511"/>
                    </a:lnTo>
                    <a:lnTo>
                      <a:pt x="687" y="523"/>
                    </a:lnTo>
                    <a:lnTo>
                      <a:pt x="695" y="535"/>
                    </a:lnTo>
                    <a:lnTo>
                      <a:pt x="705" y="547"/>
                    </a:lnTo>
                    <a:lnTo>
                      <a:pt x="716" y="559"/>
                    </a:lnTo>
                    <a:lnTo>
                      <a:pt x="729" y="573"/>
                    </a:lnTo>
                    <a:lnTo>
                      <a:pt x="740" y="584"/>
                    </a:lnTo>
                    <a:lnTo>
                      <a:pt x="751" y="595"/>
                    </a:lnTo>
                    <a:lnTo>
                      <a:pt x="761" y="604"/>
                    </a:lnTo>
                    <a:lnTo>
                      <a:pt x="771" y="614"/>
                    </a:lnTo>
                    <a:lnTo>
                      <a:pt x="777" y="621"/>
                    </a:lnTo>
                    <a:lnTo>
                      <a:pt x="784" y="627"/>
                    </a:lnTo>
                    <a:lnTo>
                      <a:pt x="787" y="630"/>
                    </a:lnTo>
                    <a:lnTo>
                      <a:pt x="789" y="632"/>
                    </a:lnTo>
                    <a:lnTo>
                      <a:pt x="506" y="671"/>
                    </a:lnTo>
                    <a:lnTo>
                      <a:pt x="407" y="566"/>
                    </a:lnTo>
                    <a:lnTo>
                      <a:pt x="4" y="347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CF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7" name="Freeform 36"/>
              <p:cNvSpPr>
                <a:spLocks/>
              </p:cNvSpPr>
              <p:nvPr/>
            </p:nvSpPr>
            <p:spPr bwMode="auto">
              <a:xfrm flipH="1">
                <a:off x="4287" y="1703"/>
                <a:ext cx="225" cy="267"/>
              </a:xfrm>
              <a:custGeom>
                <a:avLst/>
                <a:gdLst>
                  <a:gd name="T0" fmla="*/ 1 w 448"/>
                  <a:gd name="T1" fmla="*/ 2 h 534"/>
                  <a:gd name="T2" fmla="*/ 0 w 448"/>
                  <a:gd name="T3" fmla="*/ 2 h 534"/>
                  <a:gd name="T4" fmla="*/ 1 w 448"/>
                  <a:gd name="T5" fmla="*/ 1 h 534"/>
                  <a:gd name="T6" fmla="*/ 1 w 448"/>
                  <a:gd name="T7" fmla="*/ 1 h 534"/>
                  <a:gd name="T8" fmla="*/ 1 w 448"/>
                  <a:gd name="T9" fmla="*/ 1 h 534"/>
                  <a:gd name="T10" fmla="*/ 2 w 448"/>
                  <a:gd name="T11" fmla="*/ 1 h 534"/>
                  <a:gd name="T12" fmla="*/ 2 w 448"/>
                  <a:gd name="T13" fmla="*/ 0 h 534"/>
                  <a:gd name="T14" fmla="*/ 2 w 448"/>
                  <a:gd name="T15" fmla="*/ 1 h 534"/>
                  <a:gd name="T16" fmla="*/ 2 w 448"/>
                  <a:gd name="T17" fmla="*/ 1 h 534"/>
                  <a:gd name="T18" fmla="*/ 2 w 448"/>
                  <a:gd name="T19" fmla="*/ 1 h 534"/>
                  <a:gd name="T20" fmla="*/ 1 w 448"/>
                  <a:gd name="T21" fmla="*/ 2 h 534"/>
                  <a:gd name="T22" fmla="*/ 1 w 448"/>
                  <a:gd name="T23" fmla="*/ 2 h 5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48"/>
                  <a:gd name="T37" fmla="*/ 0 h 534"/>
                  <a:gd name="T38" fmla="*/ 448 w 448"/>
                  <a:gd name="T39" fmla="*/ 534 h 5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48" h="534">
                    <a:moveTo>
                      <a:pt x="183" y="534"/>
                    </a:moveTo>
                    <a:lnTo>
                      <a:pt x="0" y="440"/>
                    </a:lnTo>
                    <a:lnTo>
                      <a:pt x="58" y="269"/>
                    </a:lnTo>
                    <a:lnTo>
                      <a:pt x="107" y="148"/>
                    </a:lnTo>
                    <a:lnTo>
                      <a:pt x="179" y="64"/>
                    </a:lnTo>
                    <a:lnTo>
                      <a:pt x="274" y="6"/>
                    </a:lnTo>
                    <a:lnTo>
                      <a:pt x="370" y="0"/>
                    </a:lnTo>
                    <a:lnTo>
                      <a:pt x="448" y="12"/>
                    </a:lnTo>
                    <a:lnTo>
                      <a:pt x="399" y="328"/>
                    </a:lnTo>
                    <a:lnTo>
                      <a:pt x="273" y="376"/>
                    </a:lnTo>
                    <a:lnTo>
                      <a:pt x="183" y="534"/>
                    </a:lnTo>
                    <a:close/>
                  </a:path>
                </a:pathLst>
              </a:custGeom>
              <a:solidFill>
                <a:srgbClr val="F79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8" name="Freeform 37"/>
              <p:cNvSpPr>
                <a:spLocks/>
              </p:cNvSpPr>
              <p:nvPr/>
            </p:nvSpPr>
            <p:spPr bwMode="auto">
              <a:xfrm flipH="1">
                <a:off x="4318" y="1773"/>
                <a:ext cx="125" cy="68"/>
              </a:xfrm>
              <a:custGeom>
                <a:avLst/>
                <a:gdLst>
                  <a:gd name="T0" fmla="*/ 0 w 251"/>
                  <a:gd name="T1" fmla="*/ 1 h 136"/>
                  <a:gd name="T2" fmla="*/ 0 w 251"/>
                  <a:gd name="T3" fmla="*/ 0 h 136"/>
                  <a:gd name="T4" fmla="*/ 0 w 251"/>
                  <a:gd name="T5" fmla="*/ 1 h 136"/>
                  <a:gd name="T6" fmla="*/ 0 w 251"/>
                  <a:gd name="T7" fmla="*/ 1 h 136"/>
                  <a:gd name="T8" fmla="*/ 0 w 251"/>
                  <a:gd name="T9" fmla="*/ 1 h 136"/>
                  <a:gd name="T10" fmla="*/ 0 w 251"/>
                  <a:gd name="T11" fmla="*/ 1 h 136"/>
                  <a:gd name="T12" fmla="*/ 0 w 251"/>
                  <a:gd name="T13" fmla="*/ 1 h 136"/>
                  <a:gd name="T14" fmla="*/ 0 w 251"/>
                  <a:gd name="T15" fmla="*/ 1 h 136"/>
                  <a:gd name="T16" fmla="*/ 0 w 251"/>
                  <a:gd name="T17" fmla="*/ 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1"/>
                  <a:gd name="T28" fmla="*/ 0 h 136"/>
                  <a:gd name="T29" fmla="*/ 251 w 251"/>
                  <a:gd name="T30" fmla="*/ 136 h 1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1" h="136">
                    <a:moveTo>
                      <a:pt x="0" y="18"/>
                    </a:moveTo>
                    <a:lnTo>
                      <a:pt x="59" y="0"/>
                    </a:lnTo>
                    <a:lnTo>
                      <a:pt x="145" y="13"/>
                    </a:lnTo>
                    <a:lnTo>
                      <a:pt x="251" y="61"/>
                    </a:lnTo>
                    <a:lnTo>
                      <a:pt x="251" y="136"/>
                    </a:lnTo>
                    <a:lnTo>
                      <a:pt x="131" y="128"/>
                    </a:lnTo>
                    <a:lnTo>
                      <a:pt x="52" y="7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7F7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9" name="Freeform 38"/>
              <p:cNvSpPr>
                <a:spLocks/>
              </p:cNvSpPr>
              <p:nvPr/>
            </p:nvSpPr>
            <p:spPr bwMode="auto">
              <a:xfrm flipH="1">
                <a:off x="4249" y="1657"/>
                <a:ext cx="343" cy="327"/>
              </a:xfrm>
              <a:custGeom>
                <a:avLst/>
                <a:gdLst>
                  <a:gd name="T0" fmla="*/ 2 w 686"/>
                  <a:gd name="T1" fmla="*/ 0 h 655"/>
                  <a:gd name="T2" fmla="*/ 1 w 686"/>
                  <a:gd name="T3" fmla="*/ 0 h 655"/>
                  <a:gd name="T4" fmla="*/ 1 w 686"/>
                  <a:gd name="T5" fmla="*/ 2 h 655"/>
                  <a:gd name="T6" fmla="*/ 1 w 686"/>
                  <a:gd name="T7" fmla="*/ 1 h 655"/>
                  <a:gd name="T8" fmla="*/ 2 w 686"/>
                  <a:gd name="T9" fmla="*/ 0 h 655"/>
                  <a:gd name="T10" fmla="*/ 3 w 686"/>
                  <a:gd name="T11" fmla="*/ 0 h 655"/>
                  <a:gd name="T12" fmla="*/ 3 w 686"/>
                  <a:gd name="T13" fmla="*/ 0 h 655"/>
                  <a:gd name="T14" fmla="*/ 3 w 686"/>
                  <a:gd name="T15" fmla="*/ 1 h 655"/>
                  <a:gd name="T16" fmla="*/ 2 w 686"/>
                  <a:gd name="T17" fmla="*/ 0 h 655"/>
                  <a:gd name="T18" fmla="*/ 2 w 686"/>
                  <a:gd name="T19" fmla="*/ 0 h 655"/>
                  <a:gd name="T20" fmla="*/ 2 w 686"/>
                  <a:gd name="T21" fmla="*/ 1 h 655"/>
                  <a:gd name="T22" fmla="*/ 2 w 686"/>
                  <a:gd name="T23" fmla="*/ 1 h 655"/>
                  <a:gd name="T24" fmla="*/ 3 w 686"/>
                  <a:gd name="T25" fmla="*/ 1 h 655"/>
                  <a:gd name="T26" fmla="*/ 3 w 686"/>
                  <a:gd name="T27" fmla="*/ 1 h 655"/>
                  <a:gd name="T28" fmla="*/ 3 w 686"/>
                  <a:gd name="T29" fmla="*/ 1 h 655"/>
                  <a:gd name="T30" fmla="*/ 2 w 686"/>
                  <a:gd name="T31" fmla="*/ 1 h 655"/>
                  <a:gd name="T32" fmla="*/ 2 w 686"/>
                  <a:gd name="T33" fmla="*/ 1 h 655"/>
                  <a:gd name="T34" fmla="*/ 2 w 686"/>
                  <a:gd name="T35" fmla="*/ 1 h 655"/>
                  <a:gd name="T36" fmla="*/ 2 w 686"/>
                  <a:gd name="T37" fmla="*/ 2 h 655"/>
                  <a:gd name="T38" fmla="*/ 2 w 686"/>
                  <a:gd name="T39" fmla="*/ 2 h 655"/>
                  <a:gd name="T40" fmla="*/ 2 w 686"/>
                  <a:gd name="T41" fmla="*/ 2 h 655"/>
                  <a:gd name="T42" fmla="*/ 1 w 686"/>
                  <a:gd name="T43" fmla="*/ 2 h 655"/>
                  <a:gd name="T44" fmla="*/ 2 w 686"/>
                  <a:gd name="T45" fmla="*/ 2 h 655"/>
                  <a:gd name="T46" fmla="*/ 2 w 686"/>
                  <a:gd name="T47" fmla="*/ 2 h 655"/>
                  <a:gd name="T48" fmla="*/ 2 w 686"/>
                  <a:gd name="T49" fmla="*/ 2 h 655"/>
                  <a:gd name="T50" fmla="*/ 2 w 686"/>
                  <a:gd name="T51" fmla="*/ 1 h 655"/>
                  <a:gd name="T52" fmla="*/ 3 w 686"/>
                  <a:gd name="T53" fmla="*/ 1 h 655"/>
                  <a:gd name="T54" fmla="*/ 3 w 686"/>
                  <a:gd name="T55" fmla="*/ 1 h 655"/>
                  <a:gd name="T56" fmla="*/ 3 w 686"/>
                  <a:gd name="T57" fmla="*/ 1 h 655"/>
                  <a:gd name="T58" fmla="*/ 3 w 686"/>
                  <a:gd name="T59" fmla="*/ 1 h 655"/>
                  <a:gd name="T60" fmla="*/ 3 w 686"/>
                  <a:gd name="T61" fmla="*/ 1 h 655"/>
                  <a:gd name="T62" fmla="*/ 3 w 686"/>
                  <a:gd name="T63" fmla="*/ 1 h 655"/>
                  <a:gd name="T64" fmla="*/ 3 w 686"/>
                  <a:gd name="T65" fmla="*/ 0 h 655"/>
                  <a:gd name="T66" fmla="*/ 3 w 686"/>
                  <a:gd name="T67" fmla="*/ 0 h 655"/>
                  <a:gd name="T68" fmla="*/ 3 w 686"/>
                  <a:gd name="T69" fmla="*/ 0 h 655"/>
                  <a:gd name="T70" fmla="*/ 3 w 686"/>
                  <a:gd name="T71" fmla="*/ 0 h 655"/>
                  <a:gd name="T72" fmla="*/ 3 w 686"/>
                  <a:gd name="T73" fmla="*/ 0 h 655"/>
                  <a:gd name="T74" fmla="*/ 3 w 686"/>
                  <a:gd name="T75" fmla="*/ 0 h 655"/>
                  <a:gd name="T76" fmla="*/ 3 w 686"/>
                  <a:gd name="T77" fmla="*/ 0 h 655"/>
                  <a:gd name="T78" fmla="*/ 3 w 686"/>
                  <a:gd name="T79" fmla="*/ 0 h 655"/>
                  <a:gd name="T80" fmla="*/ 3 w 686"/>
                  <a:gd name="T81" fmla="*/ 0 h 655"/>
                  <a:gd name="T82" fmla="*/ 3 w 686"/>
                  <a:gd name="T83" fmla="*/ 0 h 655"/>
                  <a:gd name="T84" fmla="*/ 2 w 686"/>
                  <a:gd name="T85" fmla="*/ 0 h 655"/>
                  <a:gd name="T86" fmla="*/ 1 w 686"/>
                  <a:gd name="T87" fmla="*/ 1 h 655"/>
                  <a:gd name="T88" fmla="*/ 1 w 686"/>
                  <a:gd name="T89" fmla="*/ 1 h 655"/>
                  <a:gd name="T90" fmla="*/ 2 w 686"/>
                  <a:gd name="T91" fmla="*/ 0 h 655"/>
                  <a:gd name="T92" fmla="*/ 2 w 686"/>
                  <a:gd name="T93" fmla="*/ 0 h 655"/>
                  <a:gd name="T94" fmla="*/ 1 w 686"/>
                  <a:gd name="T95" fmla="*/ 0 h 655"/>
                  <a:gd name="T96" fmla="*/ 1 w 686"/>
                  <a:gd name="T97" fmla="*/ 1 h 655"/>
                  <a:gd name="T98" fmla="*/ 1 w 686"/>
                  <a:gd name="T99" fmla="*/ 1 h 655"/>
                  <a:gd name="T100" fmla="*/ 1 w 686"/>
                  <a:gd name="T101" fmla="*/ 0 h 655"/>
                  <a:gd name="T102" fmla="*/ 1 w 686"/>
                  <a:gd name="T103" fmla="*/ 0 h 655"/>
                  <a:gd name="T104" fmla="*/ 1 w 686"/>
                  <a:gd name="T105" fmla="*/ 1 h 655"/>
                  <a:gd name="T106" fmla="*/ 1 w 686"/>
                  <a:gd name="T107" fmla="*/ 1 h 655"/>
                  <a:gd name="T108" fmla="*/ 1 w 686"/>
                  <a:gd name="T109" fmla="*/ 0 h 655"/>
                  <a:gd name="T110" fmla="*/ 2 w 686"/>
                  <a:gd name="T111" fmla="*/ 0 h 6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6"/>
                  <a:gd name="T169" fmla="*/ 0 h 655"/>
                  <a:gd name="T170" fmla="*/ 686 w 686"/>
                  <a:gd name="T171" fmla="*/ 655 h 6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6" h="655">
                    <a:moveTo>
                      <a:pt x="354" y="0"/>
                    </a:moveTo>
                    <a:lnTo>
                      <a:pt x="352" y="0"/>
                    </a:lnTo>
                    <a:lnTo>
                      <a:pt x="343" y="3"/>
                    </a:lnTo>
                    <a:lnTo>
                      <a:pt x="330" y="7"/>
                    </a:lnTo>
                    <a:lnTo>
                      <a:pt x="312" y="14"/>
                    </a:lnTo>
                    <a:lnTo>
                      <a:pt x="291" y="21"/>
                    </a:lnTo>
                    <a:lnTo>
                      <a:pt x="267" y="32"/>
                    </a:lnTo>
                    <a:lnTo>
                      <a:pt x="240" y="46"/>
                    </a:lnTo>
                    <a:lnTo>
                      <a:pt x="214" y="63"/>
                    </a:lnTo>
                    <a:lnTo>
                      <a:pt x="183" y="82"/>
                    </a:lnTo>
                    <a:lnTo>
                      <a:pt x="154" y="105"/>
                    </a:lnTo>
                    <a:lnTo>
                      <a:pt x="124" y="132"/>
                    </a:lnTo>
                    <a:lnTo>
                      <a:pt x="95" y="162"/>
                    </a:lnTo>
                    <a:lnTo>
                      <a:pt x="68" y="195"/>
                    </a:lnTo>
                    <a:lnTo>
                      <a:pt x="42" y="233"/>
                    </a:lnTo>
                    <a:lnTo>
                      <a:pt x="19" y="275"/>
                    </a:lnTo>
                    <a:lnTo>
                      <a:pt x="0" y="322"/>
                    </a:lnTo>
                    <a:lnTo>
                      <a:pt x="51" y="420"/>
                    </a:lnTo>
                    <a:lnTo>
                      <a:pt x="36" y="458"/>
                    </a:lnTo>
                    <a:lnTo>
                      <a:pt x="108" y="542"/>
                    </a:lnTo>
                    <a:lnTo>
                      <a:pt x="103" y="589"/>
                    </a:lnTo>
                    <a:lnTo>
                      <a:pt x="188" y="655"/>
                    </a:lnTo>
                    <a:lnTo>
                      <a:pt x="187" y="647"/>
                    </a:lnTo>
                    <a:lnTo>
                      <a:pt x="187" y="628"/>
                    </a:lnTo>
                    <a:lnTo>
                      <a:pt x="187" y="600"/>
                    </a:lnTo>
                    <a:lnTo>
                      <a:pt x="190" y="563"/>
                    </a:lnTo>
                    <a:lnTo>
                      <a:pt x="195" y="519"/>
                    </a:lnTo>
                    <a:lnTo>
                      <a:pt x="202" y="470"/>
                    </a:lnTo>
                    <a:lnTo>
                      <a:pt x="211" y="418"/>
                    </a:lnTo>
                    <a:lnTo>
                      <a:pt x="227" y="366"/>
                    </a:lnTo>
                    <a:lnTo>
                      <a:pt x="244" y="312"/>
                    </a:lnTo>
                    <a:lnTo>
                      <a:pt x="268" y="264"/>
                    </a:lnTo>
                    <a:lnTo>
                      <a:pt x="298" y="217"/>
                    </a:lnTo>
                    <a:lnTo>
                      <a:pt x="334" y="176"/>
                    </a:lnTo>
                    <a:lnTo>
                      <a:pt x="377" y="143"/>
                    </a:lnTo>
                    <a:lnTo>
                      <a:pt x="428" y="119"/>
                    </a:lnTo>
                    <a:lnTo>
                      <a:pt x="487" y="107"/>
                    </a:lnTo>
                    <a:lnTo>
                      <a:pt x="556" y="108"/>
                    </a:lnTo>
                    <a:lnTo>
                      <a:pt x="574" y="123"/>
                    </a:lnTo>
                    <a:lnTo>
                      <a:pt x="573" y="124"/>
                    </a:lnTo>
                    <a:lnTo>
                      <a:pt x="573" y="128"/>
                    </a:lnTo>
                    <a:lnTo>
                      <a:pt x="571" y="134"/>
                    </a:lnTo>
                    <a:lnTo>
                      <a:pt x="571" y="143"/>
                    </a:lnTo>
                    <a:lnTo>
                      <a:pt x="569" y="153"/>
                    </a:lnTo>
                    <a:lnTo>
                      <a:pt x="566" y="165"/>
                    </a:lnTo>
                    <a:lnTo>
                      <a:pt x="563" y="177"/>
                    </a:lnTo>
                    <a:lnTo>
                      <a:pt x="560" y="192"/>
                    </a:lnTo>
                    <a:lnTo>
                      <a:pt x="555" y="204"/>
                    </a:lnTo>
                    <a:lnTo>
                      <a:pt x="551" y="217"/>
                    </a:lnTo>
                    <a:lnTo>
                      <a:pt x="546" y="228"/>
                    </a:lnTo>
                    <a:lnTo>
                      <a:pt x="542" y="240"/>
                    </a:lnTo>
                    <a:lnTo>
                      <a:pt x="536" y="249"/>
                    </a:lnTo>
                    <a:lnTo>
                      <a:pt x="530" y="257"/>
                    </a:lnTo>
                    <a:lnTo>
                      <a:pt x="523" y="264"/>
                    </a:lnTo>
                    <a:lnTo>
                      <a:pt x="515" y="267"/>
                    </a:lnTo>
                    <a:lnTo>
                      <a:pt x="513" y="265"/>
                    </a:lnTo>
                    <a:lnTo>
                      <a:pt x="504" y="261"/>
                    </a:lnTo>
                    <a:lnTo>
                      <a:pt x="499" y="258"/>
                    </a:lnTo>
                    <a:lnTo>
                      <a:pt x="493" y="255"/>
                    </a:lnTo>
                    <a:lnTo>
                      <a:pt x="488" y="252"/>
                    </a:lnTo>
                    <a:lnTo>
                      <a:pt x="481" y="250"/>
                    </a:lnTo>
                    <a:lnTo>
                      <a:pt x="475" y="247"/>
                    </a:lnTo>
                    <a:lnTo>
                      <a:pt x="468" y="244"/>
                    </a:lnTo>
                    <a:lnTo>
                      <a:pt x="461" y="240"/>
                    </a:lnTo>
                    <a:lnTo>
                      <a:pt x="457" y="239"/>
                    </a:lnTo>
                    <a:lnTo>
                      <a:pt x="447" y="235"/>
                    </a:lnTo>
                    <a:lnTo>
                      <a:pt x="443" y="234"/>
                    </a:lnTo>
                    <a:lnTo>
                      <a:pt x="437" y="236"/>
                    </a:lnTo>
                    <a:lnTo>
                      <a:pt x="434" y="244"/>
                    </a:lnTo>
                    <a:lnTo>
                      <a:pt x="430" y="249"/>
                    </a:lnTo>
                    <a:lnTo>
                      <a:pt x="428" y="255"/>
                    </a:lnTo>
                    <a:lnTo>
                      <a:pt x="426" y="262"/>
                    </a:lnTo>
                    <a:lnTo>
                      <a:pt x="426" y="270"/>
                    </a:lnTo>
                    <a:lnTo>
                      <a:pt x="424" y="276"/>
                    </a:lnTo>
                    <a:lnTo>
                      <a:pt x="425" y="285"/>
                    </a:lnTo>
                    <a:lnTo>
                      <a:pt x="425" y="290"/>
                    </a:lnTo>
                    <a:lnTo>
                      <a:pt x="428" y="299"/>
                    </a:lnTo>
                    <a:lnTo>
                      <a:pt x="431" y="304"/>
                    </a:lnTo>
                    <a:lnTo>
                      <a:pt x="437" y="310"/>
                    </a:lnTo>
                    <a:lnTo>
                      <a:pt x="444" y="314"/>
                    </a:lnTo>
                    <a:lnTo>
                      <a:pt x="452" y="320"/>
                    </a:lnTo>
                    <a:lnTo>
                      <a:pt x="460" y="321"/>
                    </a:lnTo>
                    <a:lnTo>
                      <a:pt x="469" y="323"/>
                    </a:lnTo>
                    <a:lnTo>
                      <a:pt x="477" y="323"/>
                    </a:lnTo>
                    <a:lnTo>
                      <a:pt x="483" y="324"/>
                    </a:lnTo>
                    <a:lnTo>
                      <a:pt x="490" y="323"/>
                    </a:lnTo>
                    <a:lnTo>
                      <a:pt x="496" y="322"/>
                    </a:lnTo>
                    <a:lnTo>
                      <a:pt x="500" y="321"/>
                    </a:lnTo>
                    <a:lnTo>
                      <a:pt x="504" y="320"/>
                    </a:lnTo>
                    <a:lnTo>
                      <a:pt x="511" y="314"/>
                    </a:lnTo>
                    <a:lnTo>
                      <a:pt x="517" y="311"/>
                    </a:lnTo>
                    <a:lnTo>
                      <a:pt x="519" y="308"/>
                    </a:lnTo>
                    <a:lnTo>
                      <a:pt x="521" y="308"/>
                    </a:lnTo>
                    <a:lnTo>
                      <a:pt x="523" y="310"/>
                    </a:lnTo>
                    <a:lnTo>
                      <a:pt x="529" y="317"/>
                    </a:lnTo>
                    <a:lnTo>
                      <a:pt x="532" y="321"/>
                    </a:lnTo>
                    <a:lnTo>
                      <a:pt x="535" y="329"/>
                    </a:lnTo>
                    <a:lnTo>
                      <a:pt x="536" y="338"/>
                    </a:lnTo>
                    <a:lnTo>
                      <a:pt x="538" y="348"/>
                    </a:lnTo>
                    <a:lnTo>
                      <a:pt x="536" y="348"/>
                    </a:lnTo>
                    <a:lnTo>
                      <a:pt x="532" y="351"/>
                    </a:lnTo>
                    <a:lnTo>
                      <a:pt x="528" y="351"/>
                    </a:lnTo>
                    <a:lnTo>
                      <a:pt x="525" y="353"/>
                    </a:lnTo>
                    <a:lnTo>
                      <a:pt x="520" y="355"/>
                    </a:lnTo>
                    <a:lnTo>
                      <a:pt x="514" y="356"/>
                    </a:lnTo>
                    <a:lnTo>
                      <a:pt x="508" y="357"/>
                    </a:lnTo>
                    <a:lnTo>
                      <a:pt x="501" y="359"/>
                    </a:lnTo>
                    <a:lnTo>
                      <a:pt x="492" y="360"/>
                    </a:lnTo>
                    <a:lnTo>
                      <a:pt x="485" y="362"/>
                    </a:lnTo>
                    <a:lnTo>
                      <a:pt x="473" y="362"/>
                    </a:lnTo>
                    <a:lnTo>
                      <a:pt x="464" y="363"/>
                    </a:lnTo>
                    <a:lnTo>
                      <a:pt x="451" y="363"/>
                    </a:lnTo>
                    <a:lnTo>
                      <a:pt x="439" y="363"/>
                    </a:lnTo>
                    <a:lnTo>
                      <a:pt x="429" y="364"/>
                    </a:lnTo>
                    <a:lnTo>
                      <a:pt x="423" y="371"/>
                    </a:lnTo>
                    <a:lnTo>
                      <a:pt x="418" y="375"/>
                    </a:lnTo>
                    <a:lnTo>
                      <a:pt x="415" y="382"/>
                    </a:lnTo>
                    <a:lnTo>
                      <a:pt x="412" y="388"/>
                    </a:lnTo>
                    <a:lnTo>
                      <a:pt x="410" y="396"/>
                    </a:lnTo>
                    <a:lnTo>
                      <a:pt x="407" y="403"/>
                    </a:lnTo>
                    <a:lnTo>
                      <a:pt x="405" y="412"/>
                    </a:lnTo>
                    <a:lnTo>
                      <a:pt x="403" y="419"/>
                    </a:lnTo>
                    <a:lnTo>
                      <a:pt x="402" y="428"/>
                    </a:lnTo>
                    <a:lnTo>
                      <a:pt x="400" y="437"/>
                    </a:lnTo>
                    <a:lnTo>
                      <a:pt x="400" y="446"/>
                    </a:lnTo>
                    <a:lnTo>
                      <a:pt x="400" y="455"/>
                    </a:lnTo>
                    <a:lnTo>
                      <a:pt x="400" y="464"/>
                    </a:lnTo>
                    <a:lnTo>
                      <a:pt x="398" y="472"/>
                    </a:lnTo>
                    <a:lnTo>
                      <a:pt x="396" y="481"/>
                    </a:lnTo>
                    <a:lnTo>
                      <a:pt x="392" y="491"/>
                    </a:lnTo>
                    <a:lnTo>
                      <a:pt x="389" y="503"/>
                    </a:lnTo>
                    <a:lnTo>
                      <a:pt x="383" y="514"/>
                    </a:lnTo>
                    <a:lnTo>
                      <a:pt x="377" y="527"/>
                    </a:lnTo>
                    <a:lnTo>
                      <a:pt x="371" y="538"/>
                    </a:lnTo>
                    <a:lnTo>
                      <a:pt x="365" y="550"/>
                    </a:lnTo>
                    <a:lnTo>
                      <a:pt x="356" y="559"/>
                    </a:lnTo>
                    <a:lnTo>
                      <a:pt x="349" y="569"/>
                    </a:lnTo>
                    <a:lnTo>
                      <a:pt x="340" y="576"/>
                    </a:lnTo>
                    <a:lnTo>
                      <a:pt x="331" y="584"/>
                    </a:lnTo>
                    <a:lnTo>
                      <a:pt x="321" y="587"/>
                    </a:lnTo>
                    <a:lnTo>
                      <a:pt x="312" y="592"/>
                    </a:lnTo>
                    <a:lnTo>
                      <a:pt x="302" y="592"/>
                    </a:lnTo>
                    <a:lnTo>
                      <a:pt x="293" y="591"/>
                    </a:lnTo>
                    <a:lnTo>
                      <a:pt x="282" y="587"/>
                    </a:lnTo>
                    <a:lnTo>
                      <a:pt x="274" y="584"/>
                    </a:lnTo>
                    <a:lnTo>
                      <a:pt x="265" y="580"/>
                    </a:lnTo>
                    <a:lnTo>
                      <a:pt x="259" y="576"/>
                    </a:lnTo>
                    <a:lnTo>
                      <a:pt x="252" y="572"/>
                    </a:lnTo>
                    <a:lnTo>
                      <a:pt x="247" y="568"/>
                    </a:lnTo>
                    <a:lnTo>
                      <a:pt x="241" y="565"/>
                    </a:lnTo>
                    <a:lnTo>
                      <a:pt x="239" y="562"/>
                    </a:lnTo>
                    <a:lnTo>
                      <a:pt x="231" y="554"/>
                    </a:lnTo>
                    <a:lnTo>
                      <a:pt x="228" y="550"/>
                    </a:lnTo>
                    <a:lnTo>
                      <a:pt x="227" y="545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8" y="568"/>
                    </a:lnTo>
                    <a:lnTo>
                      <a:pt x="238" y="575"/>
                    </a:lnTo>
                    <a:lnTo>
                      <a:pt x="251" y="585"/>
                    </a:lnTo>
                    <a:lnTo>
                      <a:pt x="266" y="595"/>
                    </a:lnTo>
                    <a:lnTo>
                      <a:pt x="284" y="607"/>
                    </a:lnTo>
                    <a:lnTo>
                      <a:pt x="304" y="617"/>
                    </a:lnTo>
                    <a:lnTo>
                      <a:pt x="326" y="627"/>
                    </a:lnTo>
                    <a:lnTo>
                      <a:pt x="349" y="634"/>
                    </a:lnTo>
                    <a:lnTo>
                      <a:pt x="373" y="637"/>
                    </a:lnTo>
                    <a:lnTo>
                      <a:pt x="397" y="636"/>
                    </a:lnTo>
                    <a:lnTo>
                      <a:pt x="423" y="633"/>
                    </a:lnTo>
                    <a:lnTo>
                      <a:pt x="446" y="623"/>
                    </a:lnTo>
                    <a:lnTo>
                      <a:pt x="470" y="606"/>
                    </a:lnTo>
                    <a:lnTo>
                      <a:pt x="492" y="583"/>
                    </a:lnTo>
                    <a:lnTo>
                      <a:pt x="515" y="552"/>
                    </a:lnTo>
                    <a:lnTo>
                      <a:pt x="514" y="549"/>
                    </a:lnTo>
                    <a:lnTo>
                      <a:pt x="508" y="544"/>
                    </a:lnTo>
                    <a:lnTo>
                      <a:pt x="503" y="541"/>
                    </a:lnTo>
                    <a:lnTo>
                      <a:pt x="498" y="539"/>
                    </a:lnTo>
                    <a:lnTo>
                      <a:pt x="492" y="535"/>
                    </a:lnTo>
                    <a:lnTo>
                      <a:pt x="487" y="533"/>
                    </a:lnTo>
                    <a:lnTo>
                      <a:pt x="479" y="530"/>
                    </a:lnTo>
                    <a:lnTo>
                      <a:pt x="472" y="527"/>
                    </a:lnTo>
                    <a:lnTo>
                      <a:pt x="467" y="522"/>
                    </a:lnTo>
                    <a:lnTo>
                      <a:pt x="461" y="519"/>
                    </a:lnTo>
                    <a:lnTo>
                      <a:pt x="451" y="511"/>
                    </a:lnTo>
                    <a:lnTo>
                      <a:pt x="446" y="505"/>
                    </a:lnTo>
                    <a:lnTo>
                      <a:pt x="546" y="530"/>
                    </a:lnTo>
                    <a:lnTo>
                      <a:pt x="566" y="468"/>
                    </a:lnTo>
                    <a:lnTo>
                      <a:pt x="569" y="468"/>
                    </a:lnTo>
                    <a:lnTo>
                      <a:pt x="574" y="471"/>
                    </a:lnTo>
                    <a:lnTo>
                      <a:pt x="577" y="472"/>
                    </a:lnTo>
                    <a:lnTo>
                      <a:pt x="583" y="475"/>
                    </a:lnTo>
                    <a:lnTo>
                      <a:pt x="588" y="477"/>
                    </a:lnTo>
                    <a:lnTo>
                      <a:pt x="595" y="480"/>
                    </a:lnTo>
                    <a:lnTo>
                      <a:pt x="599" y="481"/>
                    </a:lnTo>
                    <a:lnTo>
                      <a:pt x="606" y="484"/>
                    </a:lnTo>
                    <a:lnTo>
                      <a:pt x="612" y="485"/>
                    </a:lnTo>
                    <a:lnTo>
                      <a:pt x="617" y="487"/>
                    </a:lnTo>
                    <a:lnTo>
                      <a:pt x="623" y="488"/>
                    </a:lnTo>
                    <a:lnTo>
                      <a:pt x="628" y="489"/>
                    </a:lnTo>
                    <a:lnTo>
                      <a:pt x="634" y="489"/>
                    </a:lnTo>
                    <a:lnTo>
                      <a:pt x="639" y="489"/>
                    </a:lnTo>
                    <a:lnTo>
                      <a:pt x="640" y="486"/>
                    </a:lnTo>
                    <a:lnTo>
                      <a:pt x="643" y="482"/>
                    </a:lnTo>
                    <a:lnTo>
                      <a:pt x="643" y="476"/>
                    </a:lnTo>
                    <a:lnTo>
                      <a:pt x="644" y="469"/>
                    </a:lnTo>
                    <a:lnTo>
                      <a:pt x="641" y="459"/>
                    </a:lnTo>
                    <a:lnTo>
                      <a:pt x="640" y="449"/>
                    </a:lnTo>
                    <a:lnTo>
                      <a:pt x="638" y="439"/>
                    </a:lnTo>
                    <a:lnTo>
                      <a:pt x="636" y="429"/>
                    </a:lnTo>
                    <a:lnTo>
                      <a:pt x="632" y="417"/>
                    </a:lnTo>
                    <a:lnTo>
                      <a:pt x="628" y="407"/>
                    </a:lnTo>
                    <a:lnTo>
                      <a:pt x="626" y="397"/>
                    </a:lnTo>
                    <a:lnTo>
                      <a:pt x="624" y="388"/>
                    </a:lnTo>
                    <a:lnTo>
                      <a:pt x="620" y="378"/>
                    </a:lnTo>
                    <a:lnTo>
                      <a:pt x="618" y="372"/>
                    </a:lnTo>
                    <a:lnTo>
                      <a:pt x="617" y="366"/>
                    </a:lnTo>
                    <a:lnTo>
                      <a:pt x="617" y="364"/>
                    </a:lnTo>
                    <a:lnTo>
                      <a:pt x="617" y="360"/>
                    </a:lnTo>
                    <a:lnTo>
                      <a:pt x="622" y="354"/>
                    </a:lnTo>
                    <a:lnTo>
                      <a:pt x="627" y="346"/>
                    </a:lnTo>
                    <a:lnTo>
                      <a:pt x="635" y="339"/>
                    </a:lnTo>
                    <a:lnTo>
                      <a:pt x="643" y="328"/>
                    </a:lnTo>
                    <a:lnTo>
                      <a:pt x="651" y="315"/>
                    </a:lnTo>
                    <a:lnTo>
                      <a:pt x="661" y="302"/>
                    </a:lnTo>
                    <a:lnTo>
                      <a:pt x="670" y="288"/>
                    </a:lnTo>
                    <a:lnTo>
                      <a:pt x="676" y="271"/>
                    </a:lnTo>
                    <a:lnTo>
                      <a:pt x="682" y="254"/>
                    </a:lnTo>
                    <a:lnTo>
                      <a:pt x="686" y="235"/>
                    </a:lnTo>
                    <a:lnTo>
                      <a:pt x="686" y="216"/>
                    </a:lnTo>
                    <a:lnTo>
                      <a:pt x="684" y="194"/>
                    </a:lnTo>
                    <a:lnTo>
                      <a:pt x="677" y="173"/>
                    </a:lnTo>
                    <a:lnTo>
                      <a:pt x="666" y="151"/>
                    </a:lnTo>
                    <a:lnTo>
                      <a:pt x="651" y="129"/>
                    </a:lnTo>
                    <a:lnTo>
                      <a:pt x="674" y="88"/>
                    </a:lnTo>
                    <a:lnTo>
                      <a:pt x="672" y="86"/>
                    </a:lnTo>
                    <a:lnTo>
                      <a:pt x="670" y="83"/>
                    </a:lnTo>
                    <a:lnTo>
                      <a:pt x="666" y="78"/>
                    </a:lnTo>
                    <a:lnTo>
                      <a:pt x="661" y="73"/>
                    </a:lnTo>
                    <a:lnTo>
                      <a:pt x="654" y="67"/>
                    </a:lnTo>
                    <a:lnTo>
                      <a:pt x="646" y="60"/>
                    </a:lnTo>
                    <a:lnTo>
                      <a:pt x="636" y="52"/>
                    </a:lnTo>
                    <a:lnTo>
                      <a:pt x="626" y="45"/>
                    </a:lnTo>
                    <a:lnTo>
                      <a:pt x="613" y="36"/>
                    </a:lnTo>
                    <a:lnTo>
                      <a:pt x="599" y="29"/>
                    </a:lnTo>
                    <a:lnTo>
                      <a:pt x="584" y="21"/>
                    </a:lnTo>
                    <a:lnTo>
                      <a:pt x="570" y="16"/>
                    </a:lnTo>
                    <a:lnTo>
                      <a:pt x="551" y="9"/>
                    </a:lnTo>
                    <a:lnTo>
                      <a:pt x="533" y="6"/>
                    </a:lnTo>
                    <a:lnTo>
                      <a:pt x="513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500" y="5"/>
                    </a:lnTo>
                    <a:lnTo>
                      <a:pt x="507" y="8"/>
                    </a:lnTo>
                    <a:lnTo>
                      <a:pt x="513" y="9"/>
                    </a:lnTo>
                    <a:lnTo>
                      <a:pt x="522" y="13"/>
                    </a:lnTo>
                    <a:lnTo>
                      <a:pt x="531" y="17"/>
                    </a:lnTo>
                    <a:lnTo>
                      <a:pt x="541" y="21"/>
                    </a:lnTo>
                    <a:lnTo>
                      <a:pt x="550" y="26"/>
                    </a:lnTo>
                    <a:lnTo>
                      <a:pt x="560" y="31"/>
                    </a:lnTo>
                    <a:lnTo>
                      <a:pt x="570" y="36"/>
                    </a:lnTo>
                    <a:lnTo>
                      <a:pt x="580" y="42"/>
                    </a:lnTo>
                    <a:lnTo>
                      <a:pt x="587" y="48"/>
                    </a:lnTo>
                    <a:lnTo>
                      <a:pt x="596" y="55"/>
                    </a:lnTo>
                    <a:lnTo>
                      <a:pt x="604" y="61"/>
                    </a:lnTo>
                    <a:lnTo>
                      <a:pt x="611" y="69"/>
                    </a:lnTo>
                    <a:lnTo>
                      <a:pt x="607" y="67"/>
                    </a:lnTo>
                    <a:lnTo>
                      <a:pt x="599" y="66"/>
                    </a:lnTo>
                    <a:lnTo>
                      <a:pt x="594" y="63"/>
                    </a:lnTo>
                    <a:lnTo>
                      <a:pt x="588" y="62"/>
                    </a:lnTo>
                    <a:lnTo>
                      <a:pt x="583" y="60"/>
                    </a:lnTo>
                    <a:lnTo>
                      <a:pt x="576" y="59"/>
                    </a:lnTo>
                    <a:lnTo>
                      <a:pt x="570" y="56"/>
                    </a:lnTo>
                    <a:lnTo>
                      <a:pt x="562" y="55"/>
                    </a:lnTo>
                    <a:lnTo>
                      <a:pt x="555" y="53"/>
                    </a:lnTo>
                    <a:lnTo>
                      <a:pt x="549" y="52"/>
                    </a:lnTo>
                    <a:lnTo>
                      <a:pt x="542" y="50"/>
                    </a:lnTo>
                    <a:lnTo>
                      <a:pt x="538" y="49"/>
                    </a:lnTo>
                    <a:lnTo>
                      <a:pt x="531" y="49"/>
                    </a:lnTo>
                    <a:lnTo>
                      <a:pt x="528" y="49"/>
                    </a:lnTo>
                    <a:lnTo>
                      <a:pt x="524" y="62"/>
                    </a:lnTo>
                    <a:lnTo>
                      <a:pt x="527" y="62"/>
                    </a:lnTo>
                    <a:lnTo>
                      <a:pt x="536" y="63"/>
                    </a:lnTo>
                    <a:lnTo>
                      <a:pt x="542" y="63"/>
                    </a:lnTo>
                    <a:lnTo>
                      <a:pt x="549" y="65"/>
                    </a:lnTo>
                    <a:lnTo>
                      <a:pt x="556" y="66"/>
                    </a:lnTo>
                    <a:lnTo>
                      <a:pt x="565" y="68"/>
                    </a:lnTo>
                    <a:lnTo>
                      <a:pt x="573" y="69"/>
                    </a:lnTo>
                    <a:lnTo>
                      <a:pt x="582" y="72"/>
                    </a:lnTo>
                    <a:lnTo>
                      <a:pt x="590" y="76"/>
                    </a:lnTo>
                    <a:lnTo>
                      <a:pt x="597" y="78"/>
                    </a:lnTo>
                    <a:lnTo>
                      <a:pt x="604" y="81"/>
                    </a:lnTo>
                    <a:lnTo>
                      <a:pt x="611" y="86"/>
                    </a:lnTo>
                    <a:lnTo>
                      <a:pt x="616" y="90"/>
                    </a:lnTo>
                    <a:lnTo>
                      <a:pt x="619" y="95"/>
                    </a:lnTo>
                    <a:lnTo>
                      <a:pt x="616" y="93"/>
                    </a:lnTo>
                    <a:lnTo>
                      <a:pt x="606" y="91"/>
                    </a:lnTo>
                    <a:lnTo>
                      <a:pt x="592" y="88"/>
                    </a:lnTo>
                    <a:lnTo>
                      <a:pt x="572" y="84"/>
                    </a:lnTo>
                    <a:lnTo>
                      <a:pt x="549" y="81"/>
                    </a:lnTo>
                    <a:lnTo>
                      <a:pt x="522" y="80"/>
                    </a:lnTo>
                    <a:lnTo>
                      <a:pt x="492" y="82"/>
                    </a:lnTo>
                    <a:lnTo>
                      <a:pt x="461" y="89"/>
                    </a:lnTo>
                    <a:lnTo>
                      <a:pt x="427" y="97"/>
                    </a:lnTo>
                    <a:lnTo>
                      <a:pt x="393" y="112"/>
                    </a:lnTo>
                    <a:lnTo>
                      <a:pt x="358" y="132"/>
                    </a:lnTo>
                    <a:lnTo>
                      <a:pt x="325" y="160"/>
                    </a:lnTo>
                    <a:lnTo>
                      <a:pt x="292" y="194"/>
                    </a:lnTo>
                    <a:lnTo>
                      <a:pt x="262" y="239"/>
                    </a:lnTo>
                    <a:lnTo>
                      <a:pt x="234" y="291"/>
                    </a:lnTo>
                    <a:lnTo>
                      <a:pt x="209" y="356"/>
                    </a:lnTo>
                    <a:lnTo>
                      <a:pt x="208" y="354"/>
                    </a:lnTo>
                    <a:lnTo>
                      <a:pt x="208" y="349"/>
                    </a:lnTo>
                    <a:lnTo>
                      <a:pt x="207" y="341"/>
                    </a:lnTo>
                    <a:lnTo>
                      <a:pt x="208" y="332"/>
                    </a:lnTo>
                    <a:lnTo>
                      <a:pt x="208" y="319"/>
                    </a:lnTo>
                    <a:lnTo>
                      <a:pt x="211" y="304"/>
                    </a:lnTo>
                    <a:lnTo>
                      <a:pt x="215" y="288"/>
                    </a:lnTo>
                    <a:lnTo>
                      <a:pt x="220" y="271"/>
                    </a:lnTo>
                    <a:lnTo>
                      <a:pt x="227" y="252"/>
                    </a:lnTo>
                    <a:lnTo>
                      <a:pt x="237" y="231"/>
                    </a:lnTo>
                    <a:lnTo>
                      <a:pt x="249" y="210"/>
                    </a:lnTo>
                    <a:lnTo>
                      <a:pt x="265" y="191"/>
                    </a:lnTo>
                    <a:lnTo>
                      <a:pt x="283" y="168"/>
                    </a:lnTo>
                    <a:lnTo>
                      <a:pt x="307" y="147"/>
                    </a:lnTo>
                    <a:lnTo>
                      <a:pt x="331" y="125"/>
                    </a:lnTo>
                    <a:lnTo>
                      <a:pt x="363" y="105"/>
                    </a:lnTo>
                    <a:lnTo>
                      <a:pt x="342" y="94"/>
                    </a:lnTo>
                    <a:lnTo>
                      <a:pt x="339" y="95"/>
                    </a:lnTo>
                    <a:lnTo>
                      <a:pt x="333" y="100"/>
                    </a:lnTo>
                    <a:lnTo>
                      <a:pt x="324" y="104"/>
                    </a:lnTo>
                    <a:lnTo>
                      <a:pt x="314" y="113"/>
                    </a:lnTo>
                    <a:lnTo>
                      <a:pt x="301" y="124"/>
                    </a:lnTo>
                    <a:lnTo>
                      <a:pt x="287" y="136"/>
                    </a:lnTo>
                    <a:lnTo>
                      <a:pt x="271" y="152"/>
                    </a:lnTo>
                    <a:lnTo>
                      <a:pt x="255" y="171"/>
                    </a:lnTo>
                    <a:lnTo>
                      <a:pt x="238" y="187"/>
                    </a:lnTo>
                    <a:lnTo>
                      <a:pt x="220" y="208"/>
                    </a:lnTo>
                    <a:lnTo>
                      <a:pt x="205" y="229"/>
                    </a:lnTo>
                    <a:lnTo>
                      <a:pt x="190" y="254"/>
                    </a:lnTo>
                    <a:lnTo>
                      <a:pt x="176" y="278"/>
                    </a:lnTo>
                    <a:lnTo>
                      <a:pt x="165" y="304"/>
                    </a:lnTo>
                    <a:lnTo>
                      <a:pt x="156" y="332"/>
                    </a:lnTo>
                    <a:lnTo>
                      <a:pt x="150" y="361"/>
                    </a:lnTo>
                    <a:lnTo>
                      <a:pt x="150" y="359"/>
                    </a:lnTo>
                    <a:lnTo>
                      <a:pt x="148" y="356"/>
                    </a:lnTo>
                    <a:lnTo>
                      <a:pt x="147" y="349"/>
                    </a:lnTo>
                    <a:lnTo>
                      <a:pt x="146" y="342"/>
                    </a:lnTo>
                    <a:lnTo>
                      <a:pt x="145" y="332"/>
                    </a:lnTo>
                    <a:lnTo>
                      <a:pt x="145" y="321"/>
                    </a:lnTo>
                    <a:lnTo>
                      <a:pt x="146" y="308"/>
                    </a:lnTo>
                    <a:lnTo>
                      <a:pt x="150" y="293"/>
                    </a:lnTo>
                    <a:lnTo>
                      <a:pt x="151" y="277"/>
                    </a:lnTo>
                    <a:lnTo>
                      <a:pt x="156" y="261"/>
                    </a:lnTo>
                    <a:lnTo>
                      <a:pt x="162" y="243"/>
                    </a:lnTo>
                    <a:lnTo>
                      <a:pt x="172" y="226"/>
                    </a:lnTo>
                    <a:lnTo>
                      <a:pt x="183" y="206"/>
                    </a:lnTo>
                    <a:lnTo>
                      <a:pt x="197" y="188"/>
                    </a:lnTo>
                    <a:lnTo>
                      <a:pt x="214" y="170"/>
                    </a:lnTo>
                    <a:lnTo>
                      <a:pt x="235" y="151"/>
                    </a:lnTo>
                    <a:lnTo>
                      <a:pt x="208" y="146"/>
                    </a:lnTo>
                    <a:lnTo>
                      <a:pt x="206" y="146"/>
                    </a:lnTo>
                    <a:lnTo>
                      <a:pt x="204" y="149"/>
                    </a:lnTo>
                    <a:lnTo>
                      <a:pt x="197" y="154"/>
                    </a:lnTo>
                    <a:lnTo>
                      <a:pt x="192" y="161"/>
                    </a:lnTo>
                    <a:lnTo>
                      <a:pt x="183" y="170"/>
                    </a:lnTo>
                    <a:lnTo>
                      <a:pt x="174" y="178"/>
                    </a:lnTo>
                    <a:lnTo>
                      <a:pt x="164" y="189"/>
                    </a:lnTo>
                    <a:lnTo>
                      <a:pt x="154" y="203"/>
                    </a:lnTo>
                    <a:lnTo>
                      <a:pt x="143" y="215"/>
                    </a:lnTo>
                    <a:lnTo>
                      <a:pt x="132" y="229"/>
                    </a:lnTo>
                    <a:lnTo>
                      <a:pt x="122" y="243"/>
                    </a:lnTo>
                    <a:lnTo>
                      <a:pt x="113" y="258"/>
                    </a:lnTo>
                    <a:lnTo>
                      <a:pt x="103" y="273"/>
                    </a:lnTo>
                    <a:lnTo>
                      <a:pt x="96" y="288"/>
                    </a:lnTo>
                    <a:lnTo>
                      <a:pt x="90" y="304"/>
                    </a:lnTo>
                    <a:lnTo>
                      <a:pt x="87" y="321"/>
                    </a:lnTo>
                    <a:lnTo>
                      <a:pt x="85" y="318"/>
                    </a:lnTo>
                    <a:lnTo>
                      <a:pt x="85" y="311"/>
                    </a:lnTo>
                    <a:lnTo>
                      <a:pt x="85" y="300"/>
                    </a:lnTo>
                    <a:lnTo>
                      <a:pt x="87" y="287"/>
                    </a:lnTo>
                    <a:lnTo>
                      <a:pt x="89" y="269"/>
                    </a:lnTo>
                    <a:lnTo>
                      <a:pt x="93" y="250"/>
                    </a:lnTo>
                    <a:lnTo>
                      <a:pt x="101" y="229"/>
                    </a:lnTo>
                    <a:lnTo>
                      <a:pt x="111" y="206"/>
                    </a:lnTo>
                    <a:lnTo>
                      <a:pt x="123" y="182"/>
                    </a:lnTo>
                    <a:lnTo>
                      <a:pt x="140" y="156"/>
                    </a:lnTo>
                    <a:lnTo>
                      <a:pt x="161" y="130"/>
                    </a:lnTo>
                    <a:lnTo>
                      <a:pt x="187" y="105"/>
                    </a:lnTo>
                    <a:lnTo>
                      <a:pt x="218" y="79"/>
                    </a:lnTo>
                    <a:lnTo>
                      <a:pt x="256" y="56"/>
                    </a:lnTo>
                    <a:lnTo>
                      <a:pt x="298" y="32"/>
                    </a:lnTo>
                    <a:lnTo>
                      <a:pt x="350" y="13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0" name="Freeform 39"/>
              <p:cNvSpPr>
                <a:spLocks/>
              </p:cNvSpPr>
              <p:nvPr/>
            </p:nvSpPr>
            <p:spPr bwMode="auto">
              <a:xfrm flipH="1">
                <a:off x="4361" y="1767"/>
                <a:ext cx="87" cy="80"/>
              </a:xfrm>
              <a:custGeom>
                <a:avLst/>
                <a:gdLst>
                  <a:gd name="T0" fmla="*/ 1 w 172"/>
                  <a:gd name="T1" fmla="*/ 1 h 160"/>
                  <a:gd name="T2" fmla="*/ 1 w 172"/>
                  <a:gd name="T3" fmla="*/ 1 h 160"/>
                  <a:gd name="T4" fmla="*/ 1 w 172"/>
                  <a:gd name="T5" fmla="*/ 1 h 160"/>
                  <a:gd name="T6" fmla="*/ 1 w 172"/>
                  <a:gd name="T7" fmla="*/ 1 h 160"/>
                  <a:gd name="T8" fmla="*/ 1 w 172"/>
                  <a:gd name="T9" fmla="*/ 1 h 160"/>
                  <a:gd name="T10" fmla="*/ 1 w 172"/>
                  <a:gd name="T11" fmla="*/ 1 h 160"/>
                  <a:gd name="T12" fmla="*/ 1 w 172"/>
                  <a:gd name="T13" fmla="*/ 1 h 160"/>
                  <a:gd name="T14" fmla="*/ 1 w 172"/>
                  <a:gd name="T15" fmla="*/ 1 h 160"/>
                  <a:gd name="T16" fmla="*/ 1 w 172"/>
                  <a:gd name="T17" fmla="*/ 1 h 160"/>
                  <a:gd name="T18" fmla="*/ 1 w 172"/>
                  <a:gd name="T19" fmla="*/ 1 h 160"/>
                  <a:gd name="T20" fmla="*/ 1 w 172"/>
                  <a:gd name="T21" fmla="*/ 1 h 160"/>
                  <a:gd name="T22" fmla="*/ 1 w 172"/>
                  <a:gd name="T23" fmla="*/ 1 h 160"/>
                  <a:gd name="T24" fmla="*/ 1 w 172"/>
                  <a:gd name="T25" fmla="*/ 1 h 160"/>
                  <a:gd name="T26" fmla="*/ 1 w 172"/>
                  <a:gd name="T27" fmla="*/ 1 h 160"/>
                  <a:gd name="T28" fmla="*/ 1 w 172"/>
                  <a:gd name="T29" fmla="*/ 1 h 160"/>
                  <a:gd name="T30" fmla="*/ 1 w 172"/>
                  <a:gd name="T31" fmla="*/ 1 h 160"/>
                  <a:gd name="T32" fmla="*/ 1 w 172"/>
                  <a:gd name="T33" fmla="*/ 1 h 160"/>
                  <a:gd name="T34" fmla="*/ 1 w 172"/>
                  <a:gd name="T35" fmla="*/ 1 h 160"/>
                  <a:gd name="T36" fmla="*/ 1 w 172"/>
                  <a:gd name="T37" fmla="*/ 1 h 160"/>
                  <a:gd name="T38" fmla="*/ 1 w 172"/>
                  <a:gd name="T39" fmla="*/ 1 h 160"/>
                  <a:gd name="T40" fmla="*/ 1 w 172"/>
                  <a:gd name="T41" fmla="*/ 0 h 160"/>
                  <a:gd name="T42" fmla="*/ 1 w 172"/>
                  <a:gd name="T43" fmla="*/ 1 h 160"/>
                  <a:gd name="T44" fmla="*/ 1 w 172"/>
                  <a:gd name="T45" fmla="*/ 1 h 160"/>
                  <a:gd name="T46" fmla="*/ 0 w 172"/>
                  <a:gd name="T47" fmla="*/ 1 h 160"/>
                  <a:gd name="T48" fmla="*/ 1 w 172"/>
                  <a:gd name="T49" fmla="*/ 1 h 160"/>
                  <a:gd name="T50" fmla="*/ 1 w 172"/>
                  <a:gd name="T51" fmla="*/ 1 h 160"/>
                  <a:gd name="T52" fmla="*/ 1 w 172"/>
                  <a:gd name="T53" fmla="*/ 1 h 160"/>
                  <a:gd name="T54" fmla="*/ 1 w 172"/>
                  <a:gd name="T55" fmla="*/ 1 h 160"/>
                  <a:gd name="T56" fmla="*/ 1 w 172"/>
                  <a:gd name="T57" fmla="*/ 1 h 160"/>
                  <a:gd name="T58" fmla="*/ 1 w 172"/>
                  <a:gd name="T59" fmla="*/ 1 h 160"/>
                  <a:gd name="T60" fmla="*/ 1 w 172"/>
                  <a:gd name="T61" fmla="*/ 1 h 160"/>
                  <a:gd name="T62" fmla="*/ 1 w 172"/>
                  <a:gd name="T63" fmla="*/ 1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2"/>
                  <a:gd name="T97" fmla="*/ 0 h 160"/>
                  <a:gd name="T98" fmla="*/ 172 w 172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2" h="160">
                    <a:moveTo>
                      <a:pt x="172" y="145"/>
                    </a:moveTo>
                    <a:lnTo>
                      <a:pt x="157" y="138"/>
                    </a:lnTo>
                    <a:lnTo>
                      <a:pt x="142" y="132"/>
                    </a:lnTo>
                    <a:lnTo>
                      <a:pt x="129" y="125"/>
                    </a:lnTo>
                    <a:lnTo>
                      <a:pt x="119" y="120"/>
                    </a:lnTo>
                    <a:lnTo>
                      <a:pt x="108" y="112"/>
                    </a:lnTo>
                    <a:lnTo>
                      <a:pt x="100" y="107"/>
                    </a:lnTo>
                    <a:lnTo>
                      <a:pt x="90" y="100"/>
                    </a:lnTo>
                    <a:lnTo>
                      <a:pt x="84" y="94"/>
                    </a:lnTo>
                    <a:lnTo>
                      <a:pt x="76" y="88"/>
                    </a:lnTo>
                    <a:lnTo>
                      <a:pt x="69" y="80"/>
                    </a:lnTo>
                    <a:lnTo>
                      <a:pt x="63" y="73"/>
                    </a:lnTo>
                    <a:lnTo>
                      <a:pt x="56" y="67"/>
                    </a:lnTo>
                    <a:lnTo>
                      <a:pt x="50" y="60"/>
                    </a:lnTo>
                    <a:lnTo>
                      <a:pt x="43" y="54"/>
                    </a:lnTo>
                    <a:lnTo>
                      <a:pt x="36" y="48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2" y="36"/>
                    </a:lnTo>
                    <a:lnTo>
                      <a:pt x="34" y="33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63" y="20"/>
                    </a:lnTo>
                    <a:lnTo>
                      <a:pt x="72" y="19"/>
                    </a:lnTo>
                    <a:lnTo>
                      <a:pt x="83" y="19"/>
                    </a:lnTo>
                    <a:lnTo>
                      <a:pt x="94" y="19"/>
                    </a:lnTo>
                    <a:lnTo>
                      <a:pt x="109" y="22"/>
                    </a:lnTo>
                    <a:lnTo>
                      <a:pt x="125" y="25"/>
                    </a:lnTo>
                    <a:lnTo>
                      <a:pt x="145" y="30"/>
                    </a:lnTo>
                    <a:lnTo>
                      <a:pt x="162" y="15"/>
                    </a:lnTo>
                    <a:lnTo>
                      <a:pt x="160" y="14"/>
                    </a:lnTo>
                    <a:lnTo>
                      <a:pt x="158" y="13"/>
                    </a:lnTo>
                    <a:lnTo>
                      <a:pt x="155" y="10"/>
                    </a:lnTo>
                    <a:lnTo>
                      <a:pt x="149" y="9"/>
                    </a:lnTo>
                    <a:lnTo>
                      <a:pt x="142" y="7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5" y="3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7" y="2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2" y="12"/>
                    </a:lnTo>
                    <a:lnTo>
                      <a:pt x="16" y="18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8" y="41"/>
                    </a:lnTo>
                    <a:lnTo>
                      <a:pt x="10" y="47"/>
                    </a:lnTo>
                    <a:lnTo>
                      <a:pt x="16" y="55"/>
                    </a:lnTo>
                    <a:lnTo>
                      <a:pt x="22" y="65"/>
                    </a:lnTo>
                    <a:lnTo>
                      <a:pt x="31" y="76"/>
                    </a:lnTo>
                    <a:lnTo>
                      <a:pt x="40" y="85"/>
                    </a:lnTo>
                    <a:lnTo>
                      <a:pt x="51" y="96"/>
                    </a:lnTo>
                    <a:lnTo>
                      <a:pt x="62" y="107"/>
                    </a:lnTo>
                    <a:lnTo>
                      <a:pt x="76" y="119"/>
                    </a:lnTo>
                    <a:lnTo>
                      <a:pt x="89" y="129"/>
                    </a:lnTo>
                    <a:lnTo>
                      <a:pt x="106" y="140"/>
                    </a:lnTo>
                    <a:lnTo>
                      <a:pt x="123" y="150"/>
                    </a:lnTo>
                    <a:lnTo>
                      <a:pt x="142" y="160"/>
                    </a:lnTo>
                    <a:lnTo>
                      <a:pt x="172" y="145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1" name="Freeform 40"/>
              <p:cNvSpPr>
                <a:spLocks/>
              </p:cNvSpPr>
              <p:nvPr/>
            </p:nvSpPr>
            <p:spPr bwMode="auto">
              <a:xfrm flipH="1">
                <a:off x="4311" y="1742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2" name="Freeform 41"/>
              <p:cNvSpPr>
                <a:spLocks/>
              </p:cNvSpPr>
              <p:nvPr/>
            </p:nvSpPr>
            <p:spPr bwMode="auto">
              <a:xfrm flipH="1">
                <a:off x="4288" y="1851"/>
                <a:ext cx="463" cy="375"/>
              </a:xfrm>
              <a:custGeom>
                <a:avLst/>
                <a:gdLst>
                  <a:gd name="T0" fmla="*/ 3 w 925"/>
                  <a:gd name="T1" fmla="*/ 2 h 750"/>
                  <a:gd name="T2" fmla="*/ 3 w 925"/>
                  <a:gd name="T3" fmla="*/ 2 h 750"/>
                  <a:gd name="T4" fmla="*/ 3 w 925"/>
                  <a:gd name="T5" fmla="*/ 1 h 750"/>
                  <a:gd name="T6" fmla="*/ 3 w 925"/>
                  <a:gd name="T7" fmla="*/ 2 h 750"/>
                  <a:gd name="T8" fmla="*/ 3 w 925"/>
                  <a:gd name="T9" fmla="*/ 2 h 750"/>
                  <a:gd name="T10" fmla="*/ 3 w 925"/>
                  <a:gd name="T11" fmla="*/ 2 h 750"/>
                  <a:gd name="T12" fmla="*/ 2 w 925"/>
                  <a:gd name="T13" fmla="*/ 2 h 750"/>
                  <a:gd name="T14" fmla="*/ 1 w 925"/>
                  <a:gd name="T15" fmla="*/ 2 h 750"/>
                  <a:gd name="T16" fmla="*/ 1 w 925"/>
                  <a:gd name="T17" fmla="*/ 1 h 750"/>
                  <a:gd name="T18" fmla="*/ 2 w 925"/>
                  <a:gd name="T19" fmla="*/ 1 h 750"/>
                  <a:gd name="T20" fmla="*/ 2 w 925"/>
                  <a:gd name="T21" fmla="*/ 1 h 750"/>
                  <a:gd name="T22" fmla="*/ 2 w 925"/>
                  <a:gd name="T23" fmla="*/ 1 h 750"/>
                  <a:gd name="T24" fmla="*/ 1 w 925"/>
                  <a:gd name="T25" fmla="*/ 1 h 750"/>
                  <a:gd name="T26" fmla="*/ 1 w 925"/>
                  <a:gd name="T27" fmla="*/ 1 h 750"/>
                  <a:gd name="T28" fmla="*/ 1 w 925"/>
                  <a:gd name="T29" fmla="*/ 1 h 750"/>
                  <a:gd name="T30" fmla="*/ 1 w 925"/>
                  <a:gd name="T31" fmla="*/ 1 h 750"/>
                  <a:gd name="T32" fmla="*/ 1 w 925"/>
                  <a:gd name="T33" fmla="*/ 2 h 750"/>
                  <a:gd name="T34" fmla="*/ 1 w 925"/>
                  <a:gd name="T35" fmla="*/ 2 h 750"/>
                  <a:gd name="T36" fmla="*/ 2 w 925"/>
                  <a:gd name="T37" fmla="*/ 3 h 750"/>
                  <a:gd name="T38" fmla="*/ 2 w 925"/>
                  <a:gd name="T39" fmla="*/ 3 h 750"/>
                  <a:gd name="T40" fmla="*/ 2 w 925"/>
                  <a:gd name="T41" fmla="*/ 3 h 750"/>
                  <a:gd name="T42" fmla="*/ 2 w 925"/>
                  <a:gd name="T43" fmla="*/ 3 h 750"/>
                  <a:gd name="T44" fmla="*/ 2 w 925"/>
                  <a:gd name="T45" fmla="*/ 3 h 750"/>
                  <a:gd name="T46" fmla="*/ 2 w 925"/>
                  <a:gd name="T47" fmla="*/ 3 h 750"/>
                  <a:gd name="T48" fmla="*/ 2 w 925"/>
                  <a:gd name="T49" fmla="*/ 3 h 750"/>
                  <a:gd name="T50" fmla="*/ 2 w 925"/>
                  <a:gd name="T51" fmla="*/ 3 h 750"/>
                  <a:gd name="T52" fmla="*/ 2 w 925"/>
                  <a:gd name="T53" fmla="*/ 3 h 750"/>
                  <a:gd name="T54" fmla="*/ 2 w 925"/>
                  <a:gd name="T55" fmla="*/ 3 h 750"/>
                  <a:gd name="T56" fmla="*/ 3 w 925"/>
                  <a:gd name="T57" fmla="*/ 3 h 750"/>
                  <a:gd name="T58" fmla="*/ 3 w 925"/>
                  <a:gd name="T59" fmla="*/ 3 h 750"/>
                  <a:gd name="T60" fmla="*/ 3 w 925"/>
                  <a:gd name="T61" fmla="*/ 3 h 750"/>
                  <a:gd name="T62" fmla="*/ 3 w 925"/>
                  <a:gd name="T63" fmla="*/ 3 h 750"/>
                  <a:gd name="T64" fmla="*/ 3 w 925"/>
                  <a:gd name="T65" fmla="*/ 3 h 750"/>
                  <a:gd name="T66" fmla="*/ 3 w 925"/>
                  <a:gd name="T67" fmla="*/ 3 h 750"/>
                  <a:gd name="T68" fmla="*/ 3 w 925"/>
                  <a:gd name="T69" fmla="*/ 3 h 750"/>
                  <a:gd name="T70" fmla="*/ 3 w 925"/>
                  <a:gd name="T71" fmla="*/ 3 h 750"/>
                  <a:gd name="T72" fmla="*/ 2 w 925"/>
                  <a:gd name="T73" fmla="*/ 3 h 750"/>
                  <a:gd name="T74" fmla="*/ 2 w 925"/>
                  <a:gd name="T75" fmla="*/ 3 h 750"/>
                  <a:gd name="T76" fmla="*/ 3 w 925"/>
                  <a:gd name="T77" fmla="*/ 3 h 750"/>
                  <a:gd name="T78" fmla="*/ 3 w 925"/>
                  <a:gd name="T79" fmla="*/ 3 h 750"/>
                  <a:gd name="T80" fmla="*/ 3 w 925"/>
                  <a:gd name="T81" fmla="*/ 3 h 750"/>
                  <a:gd name="T82" fmla="*/ 3 w 925"/>
                  <a:gd name="T83" fmla="*/ 3 h 750"/>
                  <a:gd name="T84" fmla="*/ 3 w 925"/>
                  <a:gd name="T85" fmla="*/ 3 h 750"/>
                  <a:gd name="T86" fmla="*/ 3 w 925"/>
                  <a:gd name="T87" fmla="*/ 3 h 750"/>
                  <a:gd name="T88" fmla="*/ 4 w 925"/>
                  <a:gd name="T89" fmla="*/ 3 h 750"/>
                  <a:gd name="T90" fmla="*/ 4 w 925"/>
                  <a:gd name="T91" fmla="*/ 3 h 750"/>
                  <a:gd name="T92" fmla="*/ 4 w 925"/>
                  <a:gd name="T93" fmla="*/ 3 h 750"/>
                  <a:gd name="T94" fmla="*/ 4 w 925"/>
                  <a:gd name="T95" fmla="*/ 3 h 750"/>
                  <a:gd name="T96" fmla="*/ 4 w 925"/>
                  <a:gd name="T97" fmla="*/ 3 h 750"/>
                  <a:gd name="T98" fmla="*/ 4 w 925"/>
                  <a:gd name="T99" fmla="*/ 3 h 750"/>
                  <a:gd name="T100" fmla="*/ 4 w 925"/>
                  <a:gd name="T101" fmla="*/ 2 h 750"/>
                  <a:gd name="T102" fmla="*/ 4 w 925"/>
                  <a:gd name="T103" fmla="*/ 2 h 750"/>
                  <a:gd name="T104" fmla="*/ 4 w 925"/>
                  <a:gd name="T105" fmla="*/ 2 h 750"/>
                  <a:gd name="T106" fmla="*/ 4 w 925"/>
                  <a:gd name="T107" fmla="*/ 2 h 750"/>
                  <a:gd name="T108" fmla="*/ 4 w 925"/>
                  <a:gd name="T109" fmla="*/ 2 h 750"/>
                  <a:gd name="T110" fmla="*/ 4 w 925"/>
                  <a:gd name="T111" fmla="*/ 2 h 750"/>
                  <a:gd name="T112" fmla="*/ 4 w 925"/>
                  <a:gd name="T113" fmla="*/ 2 h 750"/>
                  <a:gd name="T114" fmla="*/ 4 w 925"/>
                  <a:gd name="T115" fmla="*/ 2 h 7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25"/>
                  <a:gd name="T175" fmla="*/ 0 h 750"/>
                  <a:gd name="T176" fmla="*/ 925 w 925"/>
                  <a:gd name="T177" fmla="*/ 750 h 7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25" h="750">
                    <a:moveTo>
                      <a:pt x="783" y="423"/>
                    </a:moveTo>
                    <a:lnTo>
                      <a:pt x="691" y="458"/>
                    </a:lnTo>
                    <a:lnTo>
                      <a:pt x="606" y="421"/>
                    </a:lnTo>
                    <a:lnTo>
                      <a:pt x="607" y="418"/>
                    </a:lnTo>
                    <a:lnTo>
                      <a:pt x="613" y="416"/>
                    </a:lnTo>
                    <a:lnTo>
                      <a:pt x="621" y="411"/>
                    </a:lnTo>
                    <a:lnTo>
                      <a:pt x="632" y="405"/>
                    </a:lnTo>
                    <a:lnTo>
                      <a:pt x="643" y="396"/>
                    </a:lnTo>
                    <a:lnTo>
                      <a:pt x="659" y="387"/>
                    </a:lnTo>
                    <a:lnTo>
                      <a:pt x="672" y="376"/>
                    </a:lnTo>
                    <a:lnTo>
                      <a:pt x="689" y="365"/>
                    </a:lnTo>
                    <a:lnTo>
                      <a:pt x="703" y="351"/>
                    </a:lnTo>
                    <a:lnTo>
                      <a:pt x="717" y="338"/>
                    </a:lnTo>
                    <a:lnTo>
                      <a:pt x="730" y="321"/>
                    </a:lnTo>
                    <a:lnTo>
                      <a:pt x="741" y="304"/>
                    </a:lnTo>
                    <a:lnTo>
                      <a:pt x="751" y="286"/>
                    </a:lnTo>
                    <a:lnTo>
                      <a:pt x="756" y="267"/>
                    </a:lnTo>
                    <a:lnTo>
                      <a:pt x="758" y="247"/>
                    </a:lnTo>
                    <a:lnTo>
                      <a:pt x="757" y="226"/>
                    </a:lnTo>
                    <a:lnTo>
                      <a:pt x="726" y="235"/>
                    </a:lnTo>
                    <a:lnTo>
                      <a:pt x="727" y="238"/>
                    </a:lnTo>
                    <a:lnTo>
                      <a:pt x="727" y="244"/>
                    </a:lnTo>
                    <a:lnTo>
                      <a:pt x="728" y="251"/>
                    </a:lnTo>
                    <a:lnTo>
                      <a:pt x="727" y="259"/>
                    </a:lnTo>
                    <a:lnTo>
                      <a:pt x="726" y="270"/>
                    </a:lnTo>
                    <a:lnTo>
                      <a:pt x="722" y="281"/>
                    </a:lnTo>
                    <a:lnTo>
                      <a:pt x="718" y="296"/>
                    </a:lnTo>
                    <a:lnTo>
                      <a:pt x="711" y="308"/>
                    </a:lnTo>
                    <a:lnTo>
                      <a:pt x="702" y="323"/>
                    </a:lnTo>
                    <a:lnTo>
                      <a:pt x="689" y="338"/>
                    </a:lnTo>
                    <a:lnTo>
                      <a:pt x="673" y="352"/>
                    </a:lnTo>
                    <a:lnTo>
                      <a:pt x="653" y="366"/>
                    </a:lnTo>
                    <a:lnTo>
                      <a:pt x="630" y="381"/>
                    </a:lnTo>
                    <a:lnTo>
                      <a:pt x="601" y="394"/>
                    </a:lnTo>
                    <a:lnTo>
                      <a:pt x="569" y="408"/>
                    </a:lnTo>
                    <a:lnTo>
                      <a:pt x="535" y="400"/>
                    </a:lnTo>
                    <a:lnTo>
                      <a:pt x="627" y="308"/>
                    </a:lnTo>
                    <a:lnTo>
                      <a:pt x="612" y="292"/>
                    </a:lnTo>
                    <a:lnTo>
                      <a:pt x="609" y="293"/>
                    </a:lnTo>
                    <a:lnTo>
                      <a:pt x="604" y="298"/>
                    </a:lnTo>
                    <a:lnTo>
                      <a:pt x="596" y="306"/>
                    </a:lnTo>
                    <a:lnTo>
                      <a:pt x="585" y="317"/>
                    </a:lnTo>
                    <a:lnTo>
                      <a:pt x="570" y="328"/>
                    </a:lnTo>
                    <a:lnTo>
                      <a:pt x="553" y="342"/>
                    </a:lnTo>
                    <a:lnTo>
                      <a:pt x="533" y="358"/>
                    </a:lnTo>
                    <a:lnTo>
                      <a:pt x="512" y="373"/>
                    </a:lnTo>
                    <a:lnTo>
                      <a:pt x="486" y="387"/>
                    </a:lnTo>
                    <a:lnTo>
                      <a:pt x="460" y="403"/>
                    </a:lnTo>
                    <a:lnTo>
                      <a:pt x="431" y="416"/>
                    </a:lnTo>
                    <a:lnTo>
                      <a:pt x="401" y="429"/>
                    </a:lnTo>
                    <a:lnTo>
                      <a:pt x="369" y="439"/>
                    </a:lnTo>
                    <a:lnTo>
                      <a:pt x="336" y="447"/>
                    </a:lnTo>
                    <a:lnTo>
                      <a:pt x="302" y="453"/>
                    </a:lnTo>
                    <a:lnTo>
                      <a:pt x="266" y="455"/>
                    </a:lnTo>
                    <a:lnTo>
                      <a:pt x="96" y="318"/>
                    </a:lnTo>
                    <a:lnTo>
                      <a:pt x="98" y="316"/>
                    </a:lnTo>
                    <a:lnTo>
                      <a:pt x="105" y="312"/>
                    </a:lnTo>
                    <a:lnTo>
                      <a:pt x="115" y="306"/>
                    </a:lnTo>
                    <a:lnTo>
                      <a:pt x="129" y="298"/>
                    </a:lnTo>
                    <a:lnTo>
                      <a:pt x="146" y="286"/>
                    </a:lnTo>
                    <a:lnTo>
                      <a:pt x="164" y="274"/>
                    </a:lnTo>
                    <a:lnTo>
                      <a:pt x="182" y="258"/>
                    </a:lnTo>
                    <a:lnTo>
                      <a:pt x="203" y="243"/>
                    </a:lnTo>
                    <a:lnTo>
                      <a:pt x="220" y="223"/>
                    </a:lnTo>
                    <a:lnTo>
                      <a:pt x="238" y="201"/>
                    </a:lnTo>
                    <a:lnTo>
                      <a:pt x="253" y="177"/>
                    </a:lnTo>
                    <a:lnTo>
                      <a:pt x="267" y="153"/>
                    </a:lnTo>
                    <a:lnTo>
                      <a:pt x="276" y="126"/>
                    </a:lnTo>
                    <a:lnTo>
                      <a:pt x="283" y="98"/>
                    </a:lnTo>
                    <a:lnTo>
                      <a:pt x="284" y="68"/>
                    </a:lnTo>
                    <a:lnTo>
                      <a:pt x="280" y="37"/>
                    </a:lnTo>
                    <a:lnTo>
                      <a:pt x="381" y="32"/>
                    </a:lnTo>
                    <a:lnTo>
                      <a:pt x="379" y="29"/>
                    </a:lnTo>
                    <a:lnTo>
                      <a:pt x="375" y="24"/>
                    </a:lnTo>
                    <a:lnTo>
                      <a:pt x="369" y="19"/>
                    </a:lnTo>
                    <a:lnTo>
                      <a:pt x="365" y="16"/>
                    </a:lnTo>
                    <a:lnTo>
                      <a:pt x="358" y="13"/>
                    </a:lnTo>
                    <a:lnTo>
                      <a:pt x="353" y="9"/>
                    </a:lnTo>
                    <a:lnTo>
                      <a:pt x="342" y="5"/>
                    </a:lnTo>
                    <a:lnTo>
                      <a:pt x="332" y="3"/>
                    </a:lnTo>
                    <a:lnTo>
                      <a:pt x="319" y="0"/>
                    </a:lnTo>
                    <a:lnTo>
                      <a:pt x="307" y="0"/>
                    </a:lnTo>
                    <a:lnTo>
                      <a:pt x="292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38" y="14"/>
                    </a:lnTo>
                    <a:lnTo>
                      <a:pt x="215" y="19"/>
                    </a:lnTo>
                    <a:lnTo>
                      <a:pt x="197" y="26"/>
                    </a:lnTo>
                    <a:lnTo>
                      <a:pt x="179" y="32"/>
                    </a:lnTo>
                    <a:lnTo>
                      <a:pt x="162" y="39"/>
                    </a:lnTo>
                    <a:lnTo>
                      <a:pt x="147" y="47"/>
                    </a:lnTo>
                    <a:lnTo>
                      <a:pt x="134" y="54"/>
                    </a:lnTo>
                    <a:lnTo>
                      <a:pt x="122" y="60"/>
                    </a:lnTo>
                    <a:lnTo>
                      <a:pt x="112" y="68"/>
                    </a:lnTo>
                    <a:lnTo>
                      <a:pt x="101" y="72"/>
                    </a:lnTo>
                    <a:lnTo>
                      <a:pt x="92" y="79"/>
                    </a:lnTo>
                    <a:lnTo>
                      <a:pt x="85" y="84"/>
                    </a:lnTo>
                    <a:lnTo>
                      <a:pt x="80" y="89"/>
                    </a:lnTo>
                    <a:lnTo>
                      <a:pt x="72" y="96"/>
                    </a:lnTo>
                    <a:lnTo>
                      <a:pt x="70" y="98"/>
                    </a:lnTo>
                    <a:lnTo>
                      <a:pt x="67" y="98"/>
                    </a:lnTo>
                    <a:lnTo>
                      <a:pt x="65" y="102"/>
                    </a:lnTo>
                    <a:lnTo>
                      <a:pt x="59" y="107"/>
                    </a:lnTo>
                    <a:lnTo>
                      <a:pt x="54" y="117"/>
                    </a:lnTo>
                    <a:lnTo>
                      <a:pt x="45" y="125"/>
                    </a:lnTo>
                    <a:lnTo>
                      <a:pt x="39" y="139"/>
                    </a:lnTo>
                    <a:lnTo>
                      <a:pt x="31" y="153"/>
                    </a:lnTo>
                    <a:lnTo>
                      <a:pt x="23" y="170"/>
                    </a:lnTo>
                    <a:lnTo>
                      <a:pt x="15" y="187"/>
                    </a:lnTo>
                    <a:lnTo>
                      <a:pt x="10" y="208"/>
                    </a:lnTo>
                    <a:lnTo>
                      <a:pt x="4" y="230"/>
                    </a:lnTo>
                    <a:lnTo>
                      <a:pt x="2" y="256"/>
                    </a:lnTo>
                    <a:lnTo>
                      <a:pt x="0" y="280"/>
                    </a:lnTo>
                    <a:lnTo>
                      <a:pt x="2" y="309"/>
                    </a:lnTo>
                    <a:lnTo>
                      <a:pt x="7" y="339"/>
                    </a:lnTo>
                    <a:lnTo>
                      <a:pt x="14" y="370"/>
                    </a:lnTo>
                    <a:lnTo>
                      <a:pt x="15" y="373"/>
                    </a:lnTo>
                    <a:lnTo>
                      <a:pt x="18" y="377"/>
                    </a:lnTo>
                    <a:lnTo>
                      <a:pt x="21" y="385"/>
                    </a:lnTo>
                    <a:lnTo>
                      <a:pt x="23" y="393"/>
                    </a:lnTo>
                    <a:lnTo>
                      <a:pt x="30" y="402"/>
                    </a:lnTo>
                    <a:lnTo>
                      <a:pt x="34" y="412"/>
                    </a:lnTo>
                    <a:lnTo>
                      <a:pt x="43" y="424"/>
                    </a:lnTo>
                    <a:lnTo>
                      <a:pt x="49" y="435"/>
                    </a:lnTo>
                    <a:lnTo>
                      <a:pt x="57" y="447"/>
                    </a:lnTo>
                    <a:lnTo>
                      <a:pt x="66" y="459"/>
                    </a:lnTo>
                    <a:lnTo>
                      <a:pt x="77" y="473"/>
                    </a:lnTo>
                    <a:lnTo>
                      <a:pt x="87" y="484"/>
                    </a:lnTo>
                    <a:lnTo>
                      <a:pt x="99" y="495"/>
                    </a:lnTo>
                    <a:lnTo>
                      <a:pt x="112" y="505"/>
                    </a:lnTo>
                    <a:lnTo>
                      <a:pt x="126" y="515"/>
                    </a:lnTo>
                    <a:lnTo>
                      <a:pt x="321" y="596"/>
                    </a:lnTo>
                    <a:lnTo>
                      <a:pt x="322" y="599"/>
                    </a:lnTo>
                    <a:lnTo>
                      <a:pt x="326" y="606"/>
                    </a:lnTo>
                    <a:lnTo>
                      <a:pt x="328" y="612"/>
                    </a:lnTo>
                    <a:lnTo>
                      <a:pt x="330" y="617"/>
                    </a:lnTo>
                    <a:lnTo>
                      <a:pt x="335" y="624"/>
                    </a:lnTo>
                    <a:lnTo>
                      <a:pt x="340" y="631"/>
                    </a:lnTo>
                    <a:lnTo>
                      <a:pt x="344" y="637"/>
                    </a:lnTo>
                    <a:lnTo>
                      <a:pt x="350" y="644"/>
                    </a:lnTo>
                    <a:lnTo>
                      <a:pt x="356" y="651"/>
                    </a:lnTo>
                    <a:lnTo>
                      <a:pt x="363" y="656"/>
                    </a:lnTo>
                    <a:lnTo>
                      <a:pt x="368" y="660"/>
                    </a:lnTo>
                    <a:lnTo>
                      <a:pt x="375" y="664"/>
                    </a:lnTo>
                    <a:lnTo>
                      <a:pt x="381" y="667"/>
                    </a:lnTo>
                    <a:lnTo>
                      <a:pt x="389" y="670"/>
                    </a:lnTo>
                    <a:lnTo>
                      <a:pt x="390" y="673"/>
                    </a:lnTo>
                    <a:lnTo>
                      <a:pt x="396" y="681"/>
                    </a:lnTo>
                    <a:lnTo>
                      <a:pt x="398" y="687"/>
                    </a:lnTo>
                    <a:lnTo>
                      <a:pt x="402" y="694"/>
                    </a:lnTo>
                    <a:lnTo>
                      <a:pt x="407" y="700"/>
                    </a:lnTo>
                    <a:lnTo>
                      <a:pt x="412" y="709"/>
                    </a:lnTo>
                    <a:lnTo>
                      <a:pt x="417" y="715"/>
                    </a:lnTo>
                    <a:lnTo>
                      <a:pt x="421" y="721"/>
                    </a:lnTo>
                    <a:lnTo>
                      <a:pt x="427" y="728"/>
                    </a:lnTo>
                    <a:lnTo>
                      <a:pt x="432" y="735"/>
                    </a:lnTo>
                    <a:lnTo>
                      <a:pt x="437" y="740"/>
                    </a:lnTo>
                    <a:lnTo>
                      <a:pt x="442" y="744"/>
                    </a:lnTo>
                    <a:lnTo>
                      <a:pt x="445" y="747"/>
                    </a:lnTo>
                    <a:lnTo>
                      <a:pt x="451" y="750"/>
                    </a:lnTo>
                    <a:lnTo>
                      <a:pt x="456" y="750"/>
                    </a:lnTo>
                    <a:lnTo>
                      <a:pt x="463" y="750"/>
                    </a:lnTo>
                    <a:lnTo>
                      <a:pt x="468" y="749"/>
                    </a:lnTo>
                    <a:lnTo>
                      <a:pt x="471" y="747"/>
                    </a:lnTo>
                    <a:lnTo>
                      <a:pt x="473" y="743"/>
                    </a:lnTo>
                    <a:lnTo>
                      <a:pt x="474" y="738"/>
                    </a:lnTo>
                    <a:lnTo>
                      <a:pt x="473" y="731"/>
                    </a:lnTo>
                    <a:lnTo>
                      <a:pt x="471" y="723"/>
                    </a:lnTo>
                    <a:lnTo>
                      <a:pt x="469" y="718"/>
                    </a:lnTo>
                    <a:lnTo>
                      <a:pt x="468" y="712"/>
                    </a:lnTo>
                    <a:lnTo>
                      <a:pt x="465" y="707"/>
                    </a:lnTo>
                    <a:lnTo>
                      <a:pt x="463" y="701"/>
                    </a:lnTo>
                    <a:lnTo>
                      <a:pt x="460" y="695"/>
                    </a:lnTo>
                    <a:lnTo>
                      <a:pt x="458" y="688"/>
                    </a:lnTo>
                    <a:lnTo>
                      <a:pt x="455" y="683"/>
                    </a:lnTo>
                    <a:lnTo>
                      <a:pt x="454" y="676"/>
                    </a:lnTo>
                    <a:lnTo>
                      <a:pt x="451" y="670"/>
                    </a:lnTo>
                    <a:lnTo>
                      <a:pt x="449" y="664"/>
                    </a:lnTo>
                    <a:lnTo>
                      <a:pt x="447" y="659"/>
                    </a:lnTo>
                    <a:lnTo>
                      <a:pt x="445" y="656"/>
                    </a:lnTo>
                    <a:lnTo>
                      <a:pt x="443" y="651"/>
                    </a:lnTo>
                    <a:lnTo>
                      <a:pt x="443" y="648"/>
                    </a:lnTo>
                    <a:lnTo>
                      <a:pt x="443" y="646"/>
                    </a:lnTo>
                    <a:lnTo>
                      <a:pt x="444" y="645"/>
                    </a:lnTo>
                    <a:lnTo>
                      <a:pt x="447" y="643"/>
                    </a:lnTo>
                    <a:lnTo>
                      <a:pt x="453" y="645"/>
                    </a:lnTo>
                    <a:lnTo>
                      <a:pt x="454" y="645"/>
                    </a:lnTo>
                    <a:lnTo>
                      <a:pt x="456" y="649"/>
                    </a:lnTo>
                    <a:lnTo>
                      <a:pt x="460" y="653"/>
                    </a:lnTo>
                    <a:lnTo>
                      <a:pt x="464" y="660"/>
                    </a:lnTo>
                    <a:lnTo>
                      <a:pt x="468" y="666"/>
                    </a:lnTo>
                    <a:lnTo>
                      <a:pt x="472" y="674"/>
                    </a:lnTo>
                    <a:lnTo>
                      <a:pt x="479" y="683"/>
                    </a:lnTo>
                    <a:lnTo>
                      <a:pt x="484" y="691"/>
                    </a:lnTo>
                    <a:lnTo>
                      <a:pt x="490" y="698"/>
                    </a:lnTo>
                    <a:lnTo>
                      <a:pt x="495" y="707"/>
                    </a:lnTo>
                    <a:lnTo>
                      <a:pt x="501" y="712"/>
                    </a:lnTo>
                    <a:lnTo>
                      <a:pt x="508" y="720"/>
                    </a:lnTo>
                    <a:lnTo>
                      <a:pt x="514" y="723"/>
                    </a:lnTo>
                    <a:lnTo>
                      <a:pt x="522" y="727"/>
                    </a:lnTo>
                    <a:lnTo>
                      <a:pt x="527" y="729"/>
                    </a:lnTo>
                    <a:lnTo>
                      <a:pt x="535" y="729"/>
                    </a:lnTo>
                    <a:lnTo>
                      <a:pt x="538" y="725"/>
                    </a:lnTo>
                    <a:lnTo>
                      <a:pt x="542" y="720"/>
                    </a:lnTo>
                    <a:lnTo>
                      <a:pt x="543" y="712"/>
                    </a:lnTo>
                    <a:lnTo>
                      <a:pt x="544" y="706"/>
                    </a:lnTo>
                    <a:lnTo>
                      <a:pt x="542" y="697"/>
                    </a:lnTo>
                    <a:lnTo>
                      <a:pt x="541" y="688"/>
                    </a:lnTo>
                    <a:lnTo>
                      <a:pt x="537" y="679"/>
                    </a:lnTo>
                    <a:lnTo>
                      <a:pt x="535" y="672"/>
                    </a:lnTo>
                    <a:lnTo>
                      <a:pt x="531" y="663"/>
                    </a:lnTo>
                    <a:lnTo>
                      <a:pt x="526" y="653"/>
                    </a:lnTo>
                    <a:lnTo>
                      <a:pt x="523" y="645"/>
                    </a:lnTo>
                    <a:lnTo>
                      <a:pt x="520" y="639"/>
                    </a:lnTo>
                    <a:lnTo>
                      <a:pt x="516" y="632"/>
                    </a:lnTo>
                    <a:lnTo>
                      <a:pt x="514" y="628"/>
                    </a:lnTo>
                    <a:lnTo>
                      <a:pt x="513" y="625"/>
                    </a:lnTo>
                    <a:lnTo>
                      <a:pt x="514" y="625"/>
                    </a:lnTo>
                    <a:lnTo>
                      <a:pt x="520" y="630"/>
                    </a:lnTo>
                    <a:lnTo>
                      <a:pt x="527" y="633"/>
                    </a:lnTo>
                    <a:lnTo>
                      <a:pt x="537" y="639"/>
                    </a:lnTo>
                    <a:lnTo>
                      <a:pt x="546" y="645"/>
                    </a:lnTo>
                    <a:lnTo>
                      <a:pt x="556" y="652"/>
                    </a:lnTo>
                    <a:lnTo>
                      <a:pt x="564" y="657"/>
                    </a:lnTo>
                    <a:lnTo>
                      <a:pt x="569" y="663"/>
                    </a:lnTo>
                    <a:lnTo>
                      <a:pt x="571" y="666"/>
                    </a:lnTo>
                    <a:lnTo>
                      <a:pt x="578" y="670"/>
                    </a:lnTo>
                    <a:lnTo>
                      <a:pt x="585" y="674"/>
                    </a:lnTo>
                    <a:lnTo>
                      <a:pt x="592" y="676"/>
                    </a:lnTo>
                    <a:lnTo>
                      <a:pt x="600" y="677"/>
                    </a:lnTo>
                    <a:lnTo>
                      <a:pt x="607" y="678"/>
                    </a:lnTo>
                    <a:lnTo>
                      <a:pt x="612" y="677"/>
                    </a:lnTo>
                    <a:lnTo>
                      <a:pt x="617" y="676"/>
                    </a:lnTo>
                    <a:lnTo>
                      <a:pt x="617" y="674"/>
                    </a:lnTo>
                    <a:lnTo>
                      <a:pt x="617" y="669"/>
                    </a:lnTo>
                    <a:lnTo>
                      <a:pt x="615" y="663"/>
                    </a:lnTo>
                    <a:lnTo>
                      <a:pt x="612" y="658"/>
                    </a:lnTo>
                    <a:lnTo>
                      <a:pt x="607" y="649"/>
                    </a:lnTo>
                    <a:lnTo>
                      <a:pt x="604" y="641"/>
                    </a:lnTo>
                    <a:lnTo>
                      <a:pt x="597" y="631"/>
                    </a:lnTo>
                    <a:lnTo>
                      <a:pt x="592" y="622"/>
                    </a:lnTo>
                    <a:lnTo>
                      <a:pt x="585" y="611"/>
                    </a:lnTo>
                    <a:lnTo>
                      <a:pt x="578" y="602"/>
                    </a:lnTo>
                    <a:lnTo>
                      <a:pt x="570" y="592"/>
                    </a:lnTo>
                    <a:lnTo>
                      <a:pt x="564" y="582"/>
                    </a:lnTo>
                    <a:lnTo>
                      <a:pt x="557" y="573"/>
                    </a:lnTo>
                    <a:lnTo>
                      <a:pt x="550" y="566"/>
                    </a:lnTo>
                    <a:lnTo>
                      <a:pt x="545" y="560"/>
                    </a:lnTo>
                    <a:lnTo>
                      <a:pt x="539" y="557"/>
                    </a:lnTo>
                    <a:lnTo>
                      <a:pt x="534" y="551"/>
                    </a:lnTo>
                    <a:lnTo>
                      <a:pt x="527" y="549"/>
                    </a:lnTo>
                    <a:lnTo>
                      <a:pt x="523" y="547"/>
                    </a:lnTo>
                    <a:lnTo>
                      <a:pt x="518" y="547"/>
                    </a:lnTo>
                    <a:lnTo>
                      <a:pt x="511" y="547"/>
                    </a:lnTo>
                    <a:lnTo>
                      <a:pt x="505" y="551"/>
                    </a:lnTo>
                    <a:lnTo>
                      <a:pt x="501" y="555"/>
                    </a:lnTo>
                    <a:lnTo>
                      <a:pt x="497" y="560"/>
                    </a:lnTo>
                    <a:lnTo>
                      <a:pt x="496" y="563"/>
                    </a:lnTo>
                    <a:lnTo>
                      <a:pt x="496" y="565"/>
                    </a:lnTo>
                    <a:lnTo>
                      <a:pt x="484" y="571"/>
                    </a:lnTo>
                    <a:lnTo>
                      <a:pt x="481" y="566"/>
                    </a:lnTo>
                    <a:lnTo>
                      <a:pt x="474" y="559"/>
                    </a:lnTo>
                    <a:lnTo>
                      <a:pt x="469" y="554"/>
                    </a:lnTo>
                    <a:lnTo>
                      <a:pt x="464" y="551"/>
                    </a:lnTo>
                    <a:lnTo>
                      <a:pt x="459" y="549"/>
                    </a:lnTo>
                    <a:lnTo>
                      <a:pt x="454" y="550"/>
                    </a:lnTo>
                    <a:lnTo>
                      <a:pt x="443" y="555"/>
                    </a:lnTo>
                    <a:lnTo>
                      <a:pt x="438" y="564"/>
                    </a:lnTo>
                    <a:lnTo>
                      <a:pt x="433" y="571"/>
                    </a:lnTo>
                    <a:lnTo>
                      <a:pt x="432" y="575"/>
                    </a:lnTo>
                    <a:lnTo>
                      <a:pt x="358" y="524"/>
                    </a:lnTo>
                    <a:lnTo>
                      <a:pt x="451" y="497"/>
                    </a:lnTo>
                    <a:lnTo>
                      <a:pt x="625" y="522"/>
                    </a:lnTo>
                    <a:lnTo>
                      <a:pt x="623" y="522"/>
                    </a:lnTo>
                    <a:lnTo>
                      <a:pt x="622" y="526"/>
                    </a:lnTo>
                    <a:lnTo>
                      <a:pt x="621" y="530"/>
                    </a:lnTo>
                    <a:lnTo>
                      <a:pt x="620" y="536"/>
                    </a:lnTo>
                    <a:lnTo>
                      <a:pt x="619" y="541"/>
                    </a:lnTo>
                    <a:lnTo>
                      <a:pt x="618" y="547"/>
                    </a:lnTo>
                    <a:lnTo>
                      <a:pt x="618" y="551"/>
                    </a:lnTo>
                    <a:lnTo>
                      <a:pt x="619" y="557"/>
                    </a:lnTo>
                    <a:lnTo>
                      <a:pt x="621" y="560"/>
                    </a:lnTo>
                    <a:lnTo>
                      <a:pt x="627" y="569"/>
                    </a:lnTo>
                    <a:lnTo>
                      <a:pt x="636" y="576"/>
                    </a:lnTo>
                    <a:lnTo>
                      <a:pt x="646" y="586"/>
                    </a:lnTo>
                    <a:lnTo>
                      <a:pt x="654" y="594"/>
                    </a:lnTo>
                    <a:lnTo>
                      <a:pt x="664" y="603"/>
                    </a:lnTo>
                    <a:lnTo>
                      <a:pt x="672" y="609"/>
                    </a:lnTo>
                    <a:lnTo>
                      <a:pt x="681" y="614"/>
                    </a:lnTo>
                    <a:lnTo>
                      <a:pt x="685" y="614"/>
                    </a:lnTo>
                    <a:lnTo>
                      <a:pt x="692" y="614"/>
                    </a:lnTo>
                    <a:lnTo>
                      <a:pt x="696" y="611"/>
                    </a:lnTo>
                    <a:lnTo>
                      <a:pt x="701" y="607"/>
                    </a:lnTo>
                    <a:lnTo>
                      <a:pt x="700" y="601"/>
                    </a:lnTo>
                    <a:lnTo>
                      <a:pt x="695" y="592"/>
                    </a:lnTo>
                    <a:lnTo>
                      <a:pt x="692" y="585"/>
                    </a:lnTo>
                    <a:lnTo>
                      <a:pt x="686" y="581"/>
                    </a:lnTo>
                    <a:lnTo>
                      <a:pt x="680" y="573"/>
                    </a:lnTo>
                    <a:lnTo>
                      <a:pt x="672" y="566"/>
                    </a:lnTo>
                    <a:lnTo>
                      <a:pt x="695" y="550"/>
                    </a:lnTo>
                    <a:lnTo>
                      <a:pt x="699" y="551"/>
                    </a:lnTo>
                    <a:lnTo>
                      <a:pt x="703" y="553"/>
                    </a:lnTo>
                    <a:lnTo>
                      <a:pt x="709" y="557"/>
                    </a:lnTo>
                    <a:lnTo>
                      <a:pt x="715" y="559"/>
                    </a:lnTo>
                    <a:lnTo>
                      <a:pt x="723" y="563"/>
                    </a:lnTo>
                    <a:lnTo>
                      <a:pt x="732" y="568"/>
                    </a:lnTo>
                    <a:lnTo>
                      <a:pt x="741" y="572"/>
                    </a:lnTo>
                    <a:lnTo>
                      <a:pt x="749" y="576"/>
                    </a:lnTo>
                    <a:lnTo>
                      <a:pt x="758" y="581"/>
                    </a:lnTo>
                    <a:lnTo>
                      <a:pt x="766" y="584"/>
                    </a:lnTo>
                    <a:lnTo>
                      <a:pt x="775" y="589"/>
                    </a:lnTo>
                    <a:lnTo>
                      <a:pt x="782" y="592"/>
                    </a:lnTo>
                    <a:lnTo>
                      <a:pt x="788" y="594"/>
                    </a:lnTo>
                    <a:lnTo>
                      <a:pt x="794" y="596"/>
                    </a:lnTo>
                    <a:lnTo>
                      <a:pt x="798" y="599"/>
                    </a:lnTo>
                    <a:lnTo>
                      <a:pt x="804" y="599"/>
                    </a:lnTo>
                    <a:lnTo>
                      <a:pt x="810" y="597"/>
                    </a:lnTo>
                    <a:lnTo>
                      <a:pt x="814" y="594"/>
                    </a:lnTo>
                    <a:lnTo>
                      <a:pt x="818" y="593"/>
                    </a:lnTo>
                    <a:lnTo>
                      <a:pt x="822" y="584"/>
                    </a:lnTo>
                    <a:lnTo>
                      <a:pt x="826" y="580"/>
                    </a:lnTo>
                    <a:lnTo>
                      <a:pt x="822" y="574"/>
                    </a:lnTo>
                    <a:lnTo>
                      <a:pt x="816" y="569"/>
                    </a:lnTo>
                    <a:lnTo>
                      <a:pt x="810" y="563"/>
                    </a:lnTo>
                    <a:lnTo>
                      <a:pt x="806" y="560"/>
                    </a:lnTo>
                    <a:lnTo>
                      <a:pt x="800" y="555"/>
                    </a:lnTo>
                    <a:lnTo>
                      <a:pt x="796" y="552"/>
                    </a:lnTo>
                    <a:lnTo>
                      <a:pt x="789" y="547"/>
                    </a:lnTo>
                    <a:lnTo>
                      <a:pt x="784" y="543"/>
                    </a:lnTo>
                    <a:lnTo>
                      <a:pt x="778" y="539"/>
                    </a:lnTo>
                    <a:lnTo>
                      <a:pt x="775" y="536"/>
                    </a:lnTo>
                    <a:lnTo>
                      <a:pt x="767" y="531"/>
                    </a:lnTo>
                    <a:lnTo>
                      <a:pt x="765" y="530"/>
                    </a:lnTo>
                    <a:lnTo>
                      <a:pt x="768" y="530"/>
                    </a:lnTo>
                    <a:lnTo>
                      <a:pt x="772" y="531"/>
                    </a:lnTo>
                    <a:lnTo>
                      <a:pt x="777" y="533"/>
                    </a:lnTo>
                    <a:lnTo>
                      <a:pt x="783" y="536"/>
                    </a:lnTo>
                    <a:lnTo>
                      <a:pt x="789" y="537"/>
                    </a:lnTo>
                    <a:lnTo>
                      <a:pt x="797" y="540"/>
                    </a:lnTo>
                    <a:lnTo>
                      <a:pt x="806" y="543"/>
                    </a:lnTo>
                    <a:lnTo>
                      <a:pt x="814" y="545"/>
                    </a:lnTo>
                    <a:lnTo>
                      <a:pt x="821" y="547"/>
                    </a:lnTo>
                    <a:lnTo>
                      <a:pt x="829" y="549"/>
                    </a:lnTo>
                    <a:lnTo>
                      <a:pt x="837" y="551"/>
                    </a:lnTo>
                    <a:lnTo>
                      <a:pt x="843" y="552"/>
                    </a:lnTo>
                    <a:lnTo>
                      <a:pt x="850" y="554"/>
                    </a:lnTo>
                    <a:lnTo>
                      <a:pt x="856" y="555"/>
                    </a:lnTo>
                    <a:lnTo>
                      <a:pt x="859" y="557"/>
                    </a:lnTo>
                    <a:lnTo>
                      <a:pt x="869" y="552"/>
                    </a:lnTo>
                    <a:lnTo>
                      <a:pt x="878" y="544"/>
                    </a:lnTo>
                    <a:lnTo>
                      <a:pt x="882" y="534"/>
                    </a:lnTo>
                    <a:lnTo>
                      <a:pt x="884" y="528"/>
                    </a:lnTo>
                    <a:lnTo>
                      <a:pt x="881" y="524"/>
                    </a:lnTo>
                    <a:lnTo>
                      <a:pt x="879" y="523"/>
                    </a:lnTo>
                    <a:lnTo>
                      <a:pt x="874" y="520"/>
                    </a:lnTo>
                    <a:lnTo>
                      <a:pt x="869" y="517"/>
                    </a:lnTo>
                    <a:lnTo>
                      <a:pt x="862" y="512"/>
                    </a:lnTo>
                    <a:lnTo>
                      <a:pt x="856" y="509"/>
                    </a:lnTo>
                    <a:lnTo>
                      <a:pt x="848" y="503"/>
                    </a:lnTo>
                    <a:lnTo>
                      <a:pt x="841" y="500"/>
                    </a:lnTo>
                    <a:lnTo>
                      <a:pt x="832" y="496"/>
                    </a:lnTo>
                    <a:lnTo>
                      <a:pt x="825" y="491"/>
                    </a:lnTo>
                    <a:lnTo>
                      <a:pt x="818" y="488"/>
                    </a:lnTo>
                    <a:lnTo>
                      <a:pt x="812" y="485"/>
                    </a:lnTo>
                    <a:lnTo>
                      <a:pt x="807" y="481"/>
                    </a:lnTo>
                    <a:lnTo>
                      <a:pt x="804" y="479"/>
                    </a:lnTo>
                    <a:lnTo>
                      <a:pt x="800" y="478"/>
                    </a:lnTo>
                    <a:lnTo>
                      <a:pt x="816" y="471"/>
                    </a:lnTo>
                    <a:lnTo>
                      <a:pt x="820" y="474"/>
                    </a:lnTo>
                    <a:lnTo>
                      <a:pt x="824" y="476"/>
                    </a:lnTo>
                    <a:lnTo>
                      <a:pt x="831" y="479"/>
                    </a:lnTo>
                    <a:lnTo>
                      <a:pt x="837" y="482"/>
                    </a:lnTo>
                    <a:lnTo>
                      <a:pt x="846" y="488"/>
                    </a:lnTo>
                    <a:lnTo>
                      <a:pt x="856" y="490"/>
                    </a:lnTo>
                    <a:lnTo>
                      <a:pt x="866" y="496"/>
                    </a:lnTo>
                    <a:lnTo>
                      <a:pt x="874" y="499"/>
                    </a:lnTo>
                    <a:lnTo>
                      <a:pt x="883" y="502"/>
                    </a:lnTo>
                    <a:lnTo>
                      <a:pt x="892" y="505"/>
                    </a:lnTo>
                    <a:lnTo>
                      <a:pt x="901" y="508"/>
                    </a:lnTo>
                    <a:lnTo>
                      <a:pt x="908" y="508"/>
                    </a:lnTo>
                    <a:lnTo>
                      <a:pt x="914" y="508"/>
                    </a:lnTo>
                    <a:lnTo>
                      <a:pt x="919" y="506"/>
                    </a:lnTo>
                    <a:lnTo>
                      <a:pt x="923" y="502"/>
                    </a:lnTo>
                    <a:lnTo>
                      <a:pt x="924" y="494"/>
                    </a:lnTo>
                    <a:lnTo>
                      <a:pt x="925" y="488"/>
                    </a:lnTo>
                    <a:lnTo>
                      <a:pt x="924" y="481"/>
                    </a:lnTo>
                    <a:lnTo>
                      <a:pt x="923" y="478"/>
                    </a:lnTo>
                    <a:lnTo>
                      <a:pt x="915" y="474"/>
                    </a:lnTo>
                    <a:lnTo>
                      <a:pt x="910" y="471"/>
                    </a:lnTo>
                    <a:lnTo>
                      <a:pt x="904" y="468"/>
                    </a:lnTo>
                    <a:lnTo>
                      <a:pt x="900" y="467"/>
                    </a:lnTo>
                    <a:lnTo>
                      <a:pt x="893" y="464"/>
                    </a:lnTo>
                    <a:lnTo>
                      <a:pt x="888" y="461"/>
                    </a:lnTo>
                    <a:lnTo>
                      <a:pt x="880" y="458"/>
                    </a:lnTo>
                    <a:lnTo>
                      <a:pt x="874" y="455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0" y="450"/>
                    </a:lnTo>
                    <a:lnTo>
                      <a:pt x="853" y="448"/>
                    </a:lnTo>
                    <a:lnTo>
                      <a:pt x="843" y="444"/>
                    </a:lnTo>
                    <a:lnTo>
                      <a:pt x="835" y="440"/>
                    </a:lnTo>
                    <a:lnTo>
                      <a:pt x="825" y="436"/>
                    </a:lnTo>
                    <a:lnTo>
                      <a:pt x="818" y="433"/>
                    </a:lnTo>
                    <a:lnTo>
                      <a:pt x="811" y="431"/>
                    </a:lnTo>
                    <a:lnTo>
                      <a:pt x="810" y="431"/>
                    </a:lnTo>
                    <a:lnTo>
                      <a:pt x="783" y="42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3" name="Freeform 42"/>
              <p:cNvSpPr>
                <a:spLocks/>
              </p:cNvSpPr>
              <p:nvPr/>
            </p:nvSpPr>
            <p:spPr bwMode="auto">
              <a:xfrm flipH="1">
                <a:off x="4330" y="1754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4" name="Freeform 43"/>
              <p:cNvSpPr>
                <a:spLocks/>
              </p:cNvSpPr>
              <p:nvPr/>
            </p:nvSpPr>
            <p:spPr bwMode="auto">
              <a:xfrm flipH="1">
                <a:off x="4361" y="1797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968" name="Group 45"/>
            <p:cNvGrpSpPr>
              <a:grpSpLocks/>
            </p:cNvGrpSpPr>
            <p:nvPr/>
          </p:nvGrpSpPr>
          <p:grpSpPr bwMode="auto">
            <a:xfrm>
              <a:off x="3360" y="2887"/>
              <a:ext cx="1488" cy="1241"/>
              <a:chOff x="3360" y="2887"/>
              <a:chExt cx="1488" cy="1241"/>
            </a:xfrm>
          </p:grpSpPr>
          <p:pic>
            <p:nvPicPr>
              <p:cNvPr id="82981" name="Picture 46" descr="bd05339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0" y="2887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982" name="Group 47"/>
              <p:cNvGrpSpPr>
                <a:grpSpLocks/>
              </p:cNvGrpSpPr>
              <p:nvPr/>
            </p:nvGrpSpPr>
            <p:grpSpPr bwMode="auto">
              <a:xfrm flipH="1">
                <a:off x="4080" y="3731"/>
                <a:ext cx="432" cy="349"/>
                <a:chOff x="3888" y="2304"/>
                <a:chExt cx="816" cy="541"/>
              </a:xfrm>
            </p:grpSpPr>
            <p:pic>
              <p:nvPicPr>
                <p:cNvPr id="82983" name="Picture 48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049" y="2287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2984" name="Picture 49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145" y="2143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82969" name="Group 60"/>
            <p:cNvGrpSpPr>
              <a:grpSpLocks/>
            </p:cNvGrpSpPr>
            <p:nvPr/>
          </p:nvGrpSpPr>
          <p:grpSpPr bwMode="auto">
            <a:xfrm>
              <a:off x="1632" y="2112"/>
              <a:ext cx="2459" cy="2064"/>
              <a:chOff x="1344" y="1654"/>
              <a:chExt cx="3389" cy="2570"/>
            </a:xfrm>
          </p:grpSpPr>
          <p:sp>
            <p:nvSpPr>
              <p:cNvPr id="82978" name="Freeform 61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9" name="Text Box 62"/>
              <p:cNvSpPr txBox="1">
                <a:spLocks noChangeArrowheads="1"/>
              </p:cNvSpPr>
              <p:nvPr/>
            </p:nvSpPr>
            <p:spPr bwMode="auto">
              <a:xfrm>
                <a:off x="3550" y="1654"/>
                <a:ext cx="486" cy="6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82980" name="Text Box 63"/>
              <p:cNvSpPr txBox="1">
                <a:spLocks noChangeArrowheads="1"/>
              </p:cNvSpPr>
              <p:nvPr/>
            </p:nvSpPr>
            <p:spPr bwMode="auto">
              <a:xfrm>
                <a:off x="4291" y="2006"/>
                <a:ext cx="442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  <p:grpSp>
          <p:nvGrpSpPr>
            <p:cNvPr id="82970" name="Group 64"/>
            <p:cNvGrpSpPr>
              <a:grpSpLocks/>
            </p:cNvGrpSpPr>
            <p:nvPr/>
          </p:nvGrpSpPr>
          <p:grpSpPr bwMode="auto">
            <a:xfrm>
              <a:off x="2357" y="2839"/>
              <a:ext cx="732" cy="1065"/>
              <a:chOff x="2304" y="2592"/>
              <a:chExt cx="1008" cy="1327"/>
            </a:xfrm>
          </p:grpSpPr>
          <p:sp>
            <p:nvSpPr>
              <p:cNvPr id="82971" name="Line 65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2" name="Line 66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3" name="Line 67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4" name="Line 68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5" name="Line 69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2976" name="Text Box 70"/>
              <p:cNvSpPr txBox="1">
                <a:spLocks noChangeArrowheads="1"/>
              </p:cNvSpPr>
              <p:nvPr/>
            </p:nvSpPr>
            <p:spPr bwMode="auto">
              <a:xfrm>
                <a:off x="2346" y="2858"/>
                <a:ext cx="397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bg2"/>
                    </a:solidFill>
                  </a:rPr>
                  <a:t>u</a:t>
                </a:r>
              </a:p>
            </p:txBody>
          </p:sp>
          <p:sp>
            <p:nvSpPr>
              <p:cNvPr id="82977" name="Text Box 71"/>
              <p:cNvSpPr txBox="1">
                <a:spLocks noChangeArrowheads="1"/>
              </p:cNvSpPr>
              <p:nvPr/>
            </p:nvSpPr>
            <p:spPr bwMode="auto">
              <a:xfrm>
                <a:off x="2907" y="3312"/>
                <a:ext cx="375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bg2"/>
                    </a:solidFill>
                  </a:rPr>
                  <a:t>v</a:t>
                </a:r>
              </a:p>
            </p:txBody>
          </p:sp>
        </p:grpSp>
      </p:grpSp>
      <p:sp>
        <p:nvSpPr>
          <p:cNvPr id="730186" name="Text Box 74"/>
          <p:cNvSpPr txBox="1">
            <a:spLocks noChangeArrowheads="1"/>
          </p:cNvSpPr>
          <p:nvPr/>
        </p:nvSpPr>
        <p:spPr bwMode="auto">
          <a:xfrm>
            <a:off x="0" y="2038350"/>
            <a:ext cx="8485188" cy="260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 sz="3000"/>
              <a:t> flow </a:t>
            </a:r>
            <a:r>
              <a:rPr lang="en-US" altLang="en-US" sz="3000" i="1"/>
              <a:t>F</a:t>
            </a:r>
            <a:r>
              <a:rPr lang="en-US" altLang="en-US" sz="3000"/>
              <a:t>, alg either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finds a better flow </a:t>
            </a:r>
            <a:r>
              <a:rPr lang="en-US" altLang="en-US" sz="3000" i="1"/>
              <a:t>F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or finds cut </a:t>
            </a:r>
            <a:r>
              <a:rPr lang="en-US" altLang="en-US" sz="3000" i="1"/>
              <a:t>C</a:t>
            </a:r>
            <a:r>
              <a:rPr lang="en-US" altLang="en-US" sz="3000"/>
              <a:t> such that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/>
              <a:t>Alg stops with an </a:t>
            </a:r>
            <a:r>
              <a:rPr lang="en-US" altLang="en-US" sz="3000" i="1"/>
              <a:t>F</a:t>
            </a:r>
            <a:r>
              <a:rPr lang="en-US" altLang="en-US" sz="3000"/>
              <a:t> and </a:t>
            </a:r>
            <a:r>
              <a:rPr lang="en-US" altLang="en-US" sz="3000" i="1"/>
              <a:t>C</a:t>
            </a:r>
            <a:r>
              <a:rPr lang="en-US" altLang="en-US" sz="3000"/>
              <a:t> for which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i="1"/>
              <a:t>F</a:t>
            </a:r>
            <a:r>
              <a:rPr lang="en-US" altLang="en-US" sz="3000"/>
              <a:t> witnesses that the optimal flow can't be less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 i="1"/>
              <a:t>C</a:t>
            </a:r>
            <a:r>
              <a:rPr lang="en-US" altLang="en-US" sz="3000"/>
              <a:t> witnesses that it can't be more.</a:t>
            </a:r>
          </a:p>
        </p:txBody>
      </p:sp>
      <p:grpSp>
        <p:nvGrpSpPr>
          <p:cNvPr id="10" name="Group 75"/>
          <p:cNvGrpSpPr>
            <a:grpSpLocks noChangeAspect="1"/>
          </p:cNvGrpSpPr>
          <p:nvPr/>
        </p:nvGrpSpPr>
        <p:grpSpPr bwMode="auto">
          <a:xfrm>
            <a:off x="7766050" y="76200"/>
            <a:ext cx="1377950" cy="1439863"/>
            <a:chOff x="4641" y="2352"/>
            <a:chExt cx="735" cy="768"/>
          </a:xfrm>
        </p:grpSpPr>
        <p:sp>
          <p:nvSpPr>
            <p:cNvPr id="82951" name="Freeform 76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2952" name="Group 77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82962" name="AutoShape 78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2963" name="Line 79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2953" name="Oval 80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pic>
          <p:nvPicPr>
            <p:cNvPr id="82954" name="Picture 81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2955" name="Group 82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82956" name="Freeform 8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7" name="Freeform 8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8" name="Freeform 8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9" name="Freeform 8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0" name="Freeform 8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1" name="Freeform 8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0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0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0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30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30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301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301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301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301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301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301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301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301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301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301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301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301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Text Box 2"/>
          <p:cNvSpPr txBox="1">
            <a:spLocks noChangeArrowheads="1"/>
          </p:cNvSpPr>
          <p:nvPr/>
        </p:nvSpPr>
        <p:spPr bwMode="auto">
          <a:xfrm>
            <a:off x="914400" y="914400"/>
            <a:ext cx="93726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/>
              <a:t>cap(</a:t>
            </a:r>
            <a:r>
              <a:rPr lang="en-US" altLang="en-US" sz="2800" i="1"/>
              <a:t>C</a:t>
            </a:r>
            <a:r>
              <a:rPr lang="en-US" altLang="en-US" sz="2800"/>
              <a:t>)      = how much can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br>
              <a:rPr lang="en-US" altLang="en-US" sz="2800"/>
            </a:b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=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r>
              <a:rPr lang="en-US" altLang="en-US" sz="2800"/>
              <a:t> minus flow </a:t>
            </a:r>
            <a:r>
              <a:rPr lang="en-US" altLang="en-US" sz="2800" i="1"/>
              <a:t>V</a:t>
            </a:r>
            <a:r>
              <a:rPr lang="en-US" altLang="en-US" sz="2800"/>
              <a:t> to </a:t>
            </a:r>
            <a:r>
              <a:rPr lang="en-US" altLang="en-US" sz="2800" i="1"/>
              <a:t>U</a:t>
            </a:r>
            <a:r>
              <a:rPr lang="en-US" altLang="en-US" sz="2800"/>
              <a:t>   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/>
              <a:t>-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Lemma:</a:t>
            </a:r>
            <a:r>
              <a:rPr lang="en-US" altLang="en-US" sz="2800">
                <a:solidFill>
                  <a:schemeClr val="accent2"/>
                </a:solidFill>
              </a:rPr>
              <a:t> 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) = 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 cap(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)</a:t>
            </a:r>
          </a:p>
        </p:txBody>
      </p:sp>
      <p:sp>
        <p:nvSpPr>
          <p:cNvPr id="8397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747524" name="Text Box 4"/>
          <p:cNvSpPr txBox="1">
            <a:spLocks noChangeArrowheads="1"/>
          </p:cNvSpPr>
          <p:nvPr/>
        </p:nvSpPr>
        <p:spPr bwMode="auto">
          <a:xfrm>
            <a:off x="838200" y="457200"/>
            <a:ext cx="9372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/>
              <a:t> flow </a:t>
            </a:r>
            <a:r>
              <a:rPr lang="en-US" altLang="en-US" sz="2800" i="1"/>
              <a:t>F</a:t>
            </a:r>
            <a:r>
              <a:rPr lang="en-US" altLang="en-US" sz="2800"/>
              <a:t>, cut </a:t>
            </a:r>
            <a:r>
              <a:rPr lang="en-US" altLang="en-US" sz="2800" i="1"/>
              <a:t>C</a:t>
            </a:r>
            <a:r>
              <a:rPr lang="en-US" altLang="en-US" sz="2800"/>
              <a:t>    rate(</a:t>
            </a:r>
            <a:r>
              <a:rPr lang="en-US" altLang="en-US" sz="2800" i="1"/>
              <a:t>F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</a:t>
            </a:r>
            <a:r>
              <a:rPr lang="en-US" altLang="en-US" sz="2800"/>
              <a:t> cap(</a:t>
            </a:r>
            <a:r>
              <a:rPr lang="en-US" altLang="en-US" sz="2800" i="1"/>
              <a:t>C</a:t>
            </a:r>
            <a:r>
              <a:rPr lang="en-US" altLang="en-US" sz="2800"/>
              <a:t>)</a:t>
            </a:r>
          </a:p>
        </p:txBody>
      </p:sp>
      <p:pic>
        <p:nvPicPr>
          <p:cNvPr id="83973" name="Picture 5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66232" y="4104481"/>
            <a:ext cx="2395538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3974" name="Group 6"/>
          <p:cNvGrpSpPr>
            <a:grpSpLocks/>
          </p:cNvGrpSpPr>
          <p:nvPr/>
        </p:nvGrpSpPr>
        <p:grpSpPr bwMode="auto">
          <a:xfrm>
            <a:off x="2484438" y="4400550"/>
            <a:ext cx="3184525" cy="2649538"/>
            <a:chOff x="1420" y="2064"/>
            <a:chExt cx="2993" cy="2482"/>
          </a:xfrm>
        </p:grpSpPr>
        <p:sp>
          <p:nvSpPr>
            <p:cNvPr id="84001" name="Text Box 7"/>
            <p:cNvSpPr txBox="1">
              <a:spLocks noChangeArrowheads="1"/>
            </p:cNvSpPr>
            <p:nvPr/>
          </p:nvSpPr>
          <p:spPr bwMode="auto">
            <a:xfrm>
              <a:off x="1420" y="2064"/>
              <a:ext cx="312" cy="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84002" name="Text Box 8"/>
            <p:cNvSpPr txBox="1">
              <a:spLocks noChangeArrowheads="1"/>
            </p:cNvSpPr>
            <p:nvPr/>
          </p:nvSpPr>
          <p:spPr bwMode="auto">
            <a:xfrm>
              <a:off x="4140" y="4032"/>
              <a:ext cx="273" cy="5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sp>
        <p:nvSpPr>
          <p:cNvPr id="83975" name="Freeform 9"/>
          <p:cNvSpPr>
            <a:spLocks/>
          </p:cNvSpPr>
          <p:nvPr/>
        </p:nvSpPr>
        <p:spPr bwMode="auto">
          <a:xfrm>
            <a:off x="2403475" y="4246563"/>
            <a:ext cx="3422650" cy="2459037"/>
          </a:xfrm>
          <a:custGeom>
            <a:avLst/>
            <a:gdLst>
              <a:gd name="T0" fmla="*/ 0 w 3216"/>
              <a:gd name="T1" fmla="*/ 2147483647 h 2304"/>
              <a:gd name="T2" fmla="*/ 2147483647 w 3216"/>
              <a:gd name="T3" fmla="*/ 2147483647 h 2304"/>
              <a:gd name="T4" fmla="*/ 2147483647 w 3216"/>
              <a:gd name="T5" fmla="*/ 2147483647 h 2304"/>
              <a:gd name="T6" fmla="*/ 2147483647 w 3216"/>
              <a:gd name="T7" fmla="*/ 0 h 2304"/>
              <a:gd name="T8" fmla="*/ 0 60000 65536"/>
              <a:gd name="T9" fmla="*/ 0 60000 65536"/>
              <a:gd name="T10" fmla="*/ 0 60000 65536"/>
              <a:gd name="T11" fmla="*/ 0 60000 65536"/>
              <a:gd name="T12" fmla="*/ 0 w 3216"/>
              <a:gd name="T13" fmla="*/ 0 h 2304"/>
              <a:gd name="T14" fmla="*/ 3216 w 3216"/>
              <a:gd name="T15" fmla="*/ 2304 h 230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16" h="2304">
                <a:moveTo>
                  <a:pt x="0" y="2304"/>
                </a:moveTo>
                <a:cubicBezTo>
                  <a:pt x="208" y="2195"/>
                  <a:pt x="961" y="1909"/>
                  <a:pt x="1248" y="1648"/>
                </a:cubicBezTo>
                <a:cubicBezTo>
                  <a:pt x="1535" y="1387"/>
                  <a:pt x="1392" y="1011"/>
                  <a:pt x="1720" y="736"/>
                </a:cubicBezTo>
                <a:cubicBezTo>
                  <a:pt x="2048" y="461"/>
                  <a:pt x="2904" y="153"/>
                  <a:pt x="3216" y="0"/>
                </a:cubicBez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3976" name="Text Box 10"/>
          <p:cNvSpPr txBox="1">
            <a:spLocks noChangeArrowheads="1"/>
          </p:cNvSpPr>
          <p:nvPr/>
        </p:nvSpPr>
        <p:spPr bwMode="auto">
          <a:xfrm>
            <a:off x="3763963" y="39624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83977" name="Text Box 11"/>
          <p:cNvSpPr txBox="1">
            <a:spLocks noChangeArrowheads="1"/>
          </p:cNvSpPr>
          <p:nvPr/>
        </p:nvSpPr>
        <p:spPr bwMode="auto">
          <a:xfrm>
            <a:off x="5565775" y="4338638"/>
            <a:ext cx="417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grpSp>
        <p:nvGrpSpPr>
          <p:cNvPr id="83978" name="Group 12"/>
          <p:cNvGrpSpPr>
            <a:grpSpLocks/>
          </p:cNvGrpSpPr>
          <p:nvPr/>
        </p:nvGrpSpPr>
        <p:grpSpPr bwMode="auto">
          <a:xfrm>
            <a:off x="1905000" y="4143375"/>
            <a:ext cx="728663" cy="911225"/>
            <a:chOff x="1524" y="1380"/>
            <a:chExt cx="684" cy="853"/>
          </a:xfrm>
        </p:grpSpPr>
        <p:pic>
          <p:nvPicPr>
            <p:cNvPr id="83999" name="Picture 1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" y="1380"/>
              <a:ext cx="599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000" name="Text Box 14"/>
            <p:cNvSpPr txBox="1">
              <a:spLocks noChangeArrowheads="1"/>
            </p:cNvSpPr>
            <p:nvPr/>
          </p:nvSpPr>
          <p:spPr bwMode="auto">
            <a:xfrm>
              <a:off x="1524" y="1861"/>
              <a:ext cx="66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York</a:t>
              </a:r>
            </a:p>
          </p:txBody>
        </p:sp>
      </p:grpSp>
      <p:grpSp>
        <p:nvGrpSpPr>
          <p:cNvPr id="83979" name="Group 15"/>
          <p:cNvGrpSpPr>
            <a:grpSpLocks/>
          </p:cNvGrpSpPr>
          <p:nvPr/>
        </p:nvGrpSpPr>
        <p:grpSpPr bwMode="auto">
          <a:xfrm>
            <a:off x="5521325" y="6027738"/>
            <a:ext cx="1519238" cy="909637"/>
            <a:chOff x="4278" y="3408"/>
            <a:chExt cx="1427" cy="852"/>
          </a:xfrm>
        </p:grpSpPr>
        <p:pic>
          <p:nvPicPr>
            <p:cNvPr id="83997" name="Picture 1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6" y="3408"/>
              <a:ext cx="599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998" name="Text Box 17"/>
            <p:cNvSpPr txBox="1">
              <a:spLocks noChangeArrowheads="1"/>
            </p:cNvSpPr>
            <p:nvPr/>
          </p:nvSpPr>
          <p:spPr bwMode="auto">
            <a:xfrm>
              <a:off x="4278" y="3888"/>
              <a:ext cx="1427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UC Berkeley</a:t>
              </a:r>
            </a:p>
          </p:txBody>
        </p:sp>
      </p:grpSp>
      <p:sp>
        <p:nvSpPr>
          <p:cNvPr id="83980" name="Text Box 18"/>
          <p:cNvSpPr txBox="1">
            <a:spLocks noChangeArrowheads="1"/>
          </p:cNvSpPr>
          <p:nvPr/>
        </p:nvSpPr>
        <p:spPr bwMode="auto">
          <a:xfrm>
            <a:off x="4095750" y="3979863"/>
            <a:ext cx="1638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= Canada</a:t>
            </a:r>
          </a:p>
        </p:txBody>
      </p:sp>
      <p:sp>
        <p:nvSpPr>
          <p:cNvPr id="83981" name="Text Box 19"/>
          <p:cNvSpPr txBox="1">
            <a:spLocks noChangeArrowheads="1"/>
          </p:cNvSpPr>
          <p:nvPr/>
        </p:nvSpPr>
        <p:spPr bwMode="auto">
          <a:xfrm>
            <a:off x="5821363" y="4348163"/>
            <a:ext cx="1254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= USA</a:t>
            </a:r>
          </a:p>
        </p:txBody>
      </p:sp>
      <p:grpSp>
        <p:nvGrpSpPr>
          <p:cNvPr id="5" name="Group 20"/>
          <p:cNvGrpSpPr>
            <a:grpSpLocks/>
          </p:cNvGrpSpPr>
          <p:nvPr/>
        </p:nvGrpSpPr>
        <p:grpSpPr bwMode="auto">
          <a:xfrm>
            <a:off x="3419475" y="4648200"/>
            <a:ext cx="954088" cy="1524000"/>
            <a:chOff x="2231" y="2928"/>
            <a:chExt cx="601" cy="960"/>
          </a:xfrm>
        </p:grpSpPr>
        <p:sp>
          <p:nvSpPr>
            <p:cNvPr id="83989" name="Line 21"/>
            <p:cNvSpPr>
              <a:spLocks noChangeShapeType="1"/>
            </p:cNvSpPr>
            <p:nvPr/>
          </p:nvSpPr>
          <p:spPr bwMode="auto">
            <a:xfrm flipH="1" flipV="1">
              <a:off x="2688" y="2996"/>
              <a:ext cx="14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3990" name="Line 22"/>
            <p:cNvSpPr>
              <a:spLocks noChangeShapeType="1"/>
            </p:cNvSpPr>
            <p:nvPr/>
          </p:nvSpPr>
          <p:spPr bwMode="auto">
            <a:xfrm flipH="1" flipV="1">
              <a:off x="2592" y="3140"/>
              <a:ext cx="192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3991" name="Line 23"/>
            <p:cNvSpPr>
              <a:spLocks noChangeShapeType="1"/>
            </p:cNvSpPr>
            <p:nvPr/>
          </p:nvSpPr>
          <p:spPr bwMode="auto">
            <a:xfrm flipH="1" flipV="1">
              <a:off x="2496" y="3236"/>
              <a:ext cx="24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3992" name="Line 24"/>
            <p:cNvSpPr>
              <a:spLocks noChangeShapeType="1"/>
            </p:cNvSpPr>
            <p:nvPr/>
          </p:nvSpPr>
          <p:spPr bwMode="auto">
            <a:xfrm>
              <a:off x="2400" y="3380"/>
              <a:ext cx="288" cy="9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3993" name="Line 25"/>
            <p:cNvSpPr>
              <a:spLocks noChangeShapeType="1"/>
            </p:cNvSpPr>
            <p:nvPr/>
          </p:nvSpPr>
          <p:spPr bwMode="auto">
            <a:xfrm>
              <a:off x="2304" y="3696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3994" name="Line 26"/>
            <p:cNvSpPr>
              <a:spLocks noChangeShapeType="1"/>
            </p:cNvSpPr>
            <p:nvPr/>
          </p:nvSpPr>
          <p:spPr bwMode="auto">
            <a:xfrm>
              <a:off x="2400" y="3620"/>
              <a:ext cx="240" cy="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3995" name="Text Box 27"/>
            <p:cNvSpPr txBox="1">
              <a:spLocks noChangeArrowheads="1"/>
            </p:cNvSpPr>
            <p:nvPr/>
          </p:nvSpPr>
          <p:spPr bwMode="auto">
            <a:xfrm flipH="1" flipV="1">
              <a:off x="2341" y="2928"/>
              <a:ext cx="2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+</a:t>
              </a:r>
            </a:p>
          </p:txBody>
        </p:sp>
        <p:sp>
          <p:nvSpPr>
            <p:cNvPr id="83996" name="Text Box 28"/>
            <p:cNvSpPr txBox="1">
              <a:spLocks noChangeArrowheads="1"/>
            </p:cNvSpPr>
            <p:nvPr/>
          </p:nvSpPr>
          <p:spPr bwMode="auto">
            <a:xfrm flipH="1" flipV="1">
              <a:off x="2231" y="3321"/>
              <a:ext cx="217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800">
                  <a:solidFill>
                    <a:schemeClr val="hlink"/>
                  </a:solidFill>
                </a:rPr>
                <a:t>-</a:t>
              </a:r>
            </a:p>
          </p:txBody>
        </p:sp>
      </p:grpSp>
      <p:sp>
        <p:nvSpPr>
          <p:cNvPr id="747550" name="Text Box 30"/>
          <p:cNvSpPr txBox="1">
            <a:spLocks noChangeArrowheads="1"/>
          </p:cNvSpPr>
          <p:nvPr/>
        </p:nvSpPr>
        <p:spPr bwMode="auto">
          <a:xfrm>
            <a:off x="4648200" y="3181350"/>
            <a:ext cx="4343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>
                <a:sym typeface="Symbol" pitchFamily="18" charset="2"/>
              </a:rPr>
              <a:t></a:t>
            </a:r>
            <a:r>
              <a:rPr lang="en-US" altLang="en-US" sz="2800"/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  <a:r>
              <a:rPr lang="en-US" altLang="en-US" sz="2800"/>
              <a:t>   &amp;  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 </a:t>
            </a:r>
            <a:r>
              <a:rPr lang="en-US" altLang="en-US" sz="2800">
                <a:sym typeface="Symbol" pitchFamily="18" charset="2"/>
              </a:rPr>
              <a:t> 0</a:t>
            </a:r>
          </a:p>
        </p:txBody>
      </p:sp>
      <p:grpSp>
        <p:nvGrpSpPr>
          <p:cNvPr id="6" name="Group 36"/>
          <p:cNvGrpSpPr>
            <a:grpSpLocks/>
          </p:cNvGrpSpPr>
          <p:nvPr/>
        </p:nvGrpSpPr>
        <p:grpSpPr bwMode="auto">
          <a:xfrm>
            <a:off x="360363" y="3213100"/>
            <a:ext cx="4090987" cy="1858963"/>
            <a:chOff x="227" y="2120"/>
            <a:chExt cx="2577" cy="1171"/>
          </a:xfrm>
        </p:grpSpPr>
        <p:sp>
          <p:nvSpPr>
            <p:cNvPr id="83987" name="Rectangle 32"/>
            <p:cNvSpPr>
              <a:spLocks noChangeArrowheads="1"/>
            </p:cNvSpPr>
            <p:nvPr/>
          </p:nvSpPr>
          <p:spPr bwMode="auto">
            <a:xfrm>
              <a:off x="227" y="2120"/>
              <a:ext cx="257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No leaks, no extra flow.</a:t>
              </a:r>
            </a:p>
          </p:txBody>
        </p:sp>
        <p:pic>
          <p:nvPicPr>
            <p:cNvPr id="83988" name="Picture 33" descr="j0283790"/>
            <p:cNvPicPr>
              <a:picLocks noChangeAspect="1" noChangeArrowheads="1" noCrop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" y="2544"/>
              <a:ext cx="768" cy="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47557" name="Line 37"/>
          <p:cNvSpPr>
            <a:spLocks noChangeShapeType="1"/>
          </p:cNvSpPr>
          <p:nvPr/>
        </p:nvSpPr>
        <p:spPr bwMode="auto">
          <a:xfrm>
            <a:off x="3886200" y="3048000"/>
            <a:ext cx="2590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558" name="Line 38"/>
          <p:cNvSpPr>
            <a:spLocks noChangeShapeType="1"/>
          </p:cNvSpPr>
          <p:nvPr/>
        </p:nvSpPr>
        <p:spPr bwMode="auto">
          <a:xfrm>
            <a:off x="2514600" y="3048000"/>
            <a:ext cx="2590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75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75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7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75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7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475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7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75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47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475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47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47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47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47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47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47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50" grpId="0"/>
      <p:bldP spid="747550" grpId="1"/>
      <p:bldP spid="747557" grpId="0" animBg="1"/>
      <p:bldP spid="747557" grpId="1" animBg="1"/>
      <p:bldP spid="747558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944" name="Text Box 96"/>
          <p:cNvSpPr txBox="1">
            <a:spLocks noChangeArrowheads="1"/>
          </p:cNvSpPr>
          <p:nvPr/>
        </p:nvSpPr>
        <p:spPr bwMode="auto">
          <a:xfrm>
            <a:off x="381000" y="609600"/>
            <a:ext cx="8458200" cy="320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Lemma: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 i="1">
                <a:sym typeface="Symbol" pitchFamily="18" charset="2"/>
              </a:rPr>
              <a:t>F</a:t>
            </a:r>
            <a:r>
              <a:rPr lang="en-US" altLang="en-US" sz="2800">
                <a:sym typeface="Symbol" pitchFamily="18" charset="2"/>
              </a:rPr>
              <a:t>,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 rate(</a:t>
            </a:r>
            <a:r>
              <a:rPr lang="en-US" altLang="en-US" sz="2800" i="1">
                <a:sym typeface="Symbol" pitchFamily="18" charset="2"/>
              </a:rPr>
              <a:t>F</a:t>
            </a:r>
            <a:r>
              <a:rPr lang="en-US" altLang="en-US" sz="2800">
                <a:sym typeface="Symbol" pitchFamily="18" charset="2"/>
              </a:rPr>
              <a:t>,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)</a:t>
            </a:r>
            <a:r>
              <a:rPr lang="en-US" altLang="en-US" sz="2800"/>
              <a:t> = rate(</a:t>
            </a:r>
            <a:r>
              <a:rPr lang="en-US" altLang="en-US" sz="2800" i="1"/>
              <a:t>F</a:t>
            </a:r>
            <a:r>
              <a:rPr lang="en-US" altLang="en-US" sz="2800"/>
              <a:t>)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  <a:r>
              <a:rPr lang="en-US" altLang="en-US" sz="2800"/>
              <a:t> By induction on the size of </a:t>
            </a:r>
            <a:r>
              <a:rPr lang="en-US" altLang="en-US" sz="2800" i="1"/>
              <a:t>U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Base case:</a:t>
            </a:r>
            <a:r>
              <a:rPr lang="en-US" altLang="en-US" sz="2800"/>
              <a:t> </a:t>
            </a:r>
            <a:r>
              <a:rPr lang="en-US" altLang="en-US" sz="2800" i="1"/>
              <a:t>C</a:t>
            </a:r>
            <a:r>
              <a:rPr lang="en-US" altLang="en-US" sz="2800"/>
              <a:t> = &lt;{</a:t>
            </a:r>
            <a:r>
              <a:rPr lang="en-US" altLang="en-US" sz="2800" i="1"/>
              <a:t>s</a:t>
            </a:r>
            <a:r>
              <a:rPr lang="en-US" altLang="en-US" sz="2800"/>
              <a:t>},</a:t>
            </a:r>
            <a:r>
              <a:rPr lang="en-US" altLang="en-US" sz="2800" i="1"/>
              <a:t>G</a:t>
            </a:r>
            <a:r>
              <a:rPr lang="en-US" altLang="en-US" sz="2800"/>
              <a:t>-{</a:t>
            </a:r>
            <a:r>
              <a:rPr lang="en-US" altLang="en-US" sz="2800" i="1"/>
              <a:t>s</a:t>
            </a:r>
            <a:r>
              <a:rPr lang="en-US" altLang="en-US" sz="2800"/>
              <a:t>}&gt;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rate(</a:t>
            </a:r>
            <a:r>
              <a:rPr lang="en-US" altLang="en-US" sz="2800" i="1"/>
              <a:t>F</a:t>
            </a:r>
            <a:r>
              <a:rPr lang="en-US" altLang="en-US" sz="2800"/>
              <a:t>) = Flow from</a:t>
            </a:r>
            <a:r>
              <a:rPr lang="en-US" altLang="en-US" sz="3000"/>
              <a:t> </a:t>
            </a:r>
            <a:r>
              <a:rPr lang="en-US" altLang="en-US" sz="3000" i="1"/>
              <a:t>s</a:t>
            </a:r>
            <a:r>
              <a:rPr lang="en-US" altLang="en-US" sz="3000"/>
              <a:t> into the network </a:t>
            </a:r>
            <a:br>
              <a:rPr lang="en-US" altLang="en-US" sz="3000"/>
            </a:br>
            <a:r>
              <a:rPr lang="en-US" altLang="en-US" sz="3000"/>
              <a:t>                   minus flow from the network back into </a:t>
            </a:r>
            <a:r>
              <a:rPr lang="en-US" altLang="en-US" sz="3000" i="1"/>
              <a:t>s</a:t>
            </a:r>
            <a:endParaRPr lang="en-US" altLang="en-US" i="1"/>
          </a:p>
          <a:p>
            <a:pPr lvl="1" eaLnBrk="1" hangingPunct="1">
              <a:buFont typeface="Symbol" pitchFamily="18" charset="2"/>
              <a:buChar char=" "/>
            </a:pPr>
            <a:r>
              <a:rPr lang="en-US" altLang="en-US" sz="3000">
                <a:sym typeface="Symbol" pitchFamily="18" charset="2"/>
              </a:rPr>
              <a:t>          = </a:t>
            </a:r>
            <a:r>
              <a:rPr lang="en-US" altLang="en-US" sz="3000" i="1" baseline="-25000"/>
              <a:t>u</a:t>
            </a:r>
            <a:r>
              <a:rPr lang="en-US" altLang="en-US" sz="3000"/>
              <a:t> 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s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&gt; </a:t>
            </a:r>
            <a:r>
              <a:rPr lang="en-US" altLang="en-US" sz="3000"/>
              <a:t>- </a:t>
            </a:r>
            <a:r>
              <a:rPr lang="en-US" altLang="en-US" sz="3000">
                <a:sym typeface="Symbol" pitchFamily="18" charset="2"/>
              </a:rPr>
              <a:t>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 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t</a:t>
            </a:r>
            <a:r>
              <a:rPr lang="en-US" altLang="en-US" sz="3000" baseline="-25000"/>
              <a:t>&gt;</a:t>
            </a:r>
          </a:p>
          <a:p>
            <a:pPr lvl="1" eaLnBrk="1" hangingPunct="1">
              <a:buFont typeface="Symbol" pitchFamily="18" charset="2"/>
              <a:buChar char=" "/>
            </a:pPr>
            <a:r>
              <a:rPr lang="en-US" altLang="en-US" sz="3000"/>
              <a:t>          = rate(</a:t>
            </a:r>
            <a:r>
              <a:rPr lang="en-US" altLang="en-US" sz="3000" i="1"/>
              <a:t>F</a:t>
            </a:r>
            <a:r>
              <a:rPr lang="en-US" altLang="en-US" sz="3000"/>
              <a:t>,</a:t>
            </a:r>
            <a:r>
              <a:rPr lang="en-US" altLang="en-US" sz="3000" i="1"/>
              <a:t>C</a:t>
            </a:r>
            <a:r>
              <a:rPr lang="en-US" altLang="en-US" sz="3000"/>
              <a:t>)   where </a:t>
            </a:r>
            <a:r>
              <a:rPr lang="en-US" altLang="en-US" sz="3000" i="1"/>
              <a:t>C</a:t>
            </a:r>
            <a:r>
              <a:rPr lang="en-US" altLang="en-US" sz="3000"/>
              <a:t> = &lt;{</a:t>
            </a:r>
            <a:r>
              <a:rPr lang="en-US" altLang="en-US" sz="3000" i="1"/>
              <a:t>s</a:t>
            </a:r>
            <a:r>
              <a:rPr lang="en-US" altLang="en-US" sz="3000"/>
              <a:t>},</a:t>
            </a:r>
            <a:r>
              <a:rPr lang="en-US" altLang="en-US" sz="3000" i="1"/>
              <a:t>G</a:t>
            </a:r>
            <a:r>
              <a:rPr lang="en-US" altLang="en-US" sz="3000"/>
              <a:t>-{</a:t>
            </a:r>
            <a:r>
              <a:rPr lang="en-US" altLang="en-US" sz="3000" i="1"/>
              <a:t>s</a:t>
            </a:r>
            <a:r>
              <a:rPr lang="en-US" altLang="en-US" sz="3000"/>
              <a:t>}&gt;</a:t>
            </a:r>
          </a:p>
        </p:txBody>
      </p:sp>
      <p:sp>
        <p:nvSpPr>
          <p:cNvPr id="84995" name="Rectangle 12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pic>
        <p:nvPicPr>
          <p:cNvPr id="84996" name="Picture 131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66232" y="4104481"/>
            <a:ext cx="2395538" cy="301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4997" name="Group 132"/>
          <p:cNvGrpSpPr>
            <a:grpSpLocks/>
          </p:cNvGrpSpPr>
          <p:nvPr/>
        </p:nvGrpSpPr>
        <p:grpSpPr bwMode="auto">
          <a:xfrm>
            <a:off x="2484438" y="4400550"/>
            <a:ext cx="3184525" cy="2649538"/>
            <a:chOff x="1420" y="2064"/>
            <a:chExt cx="2993" cy="2482"/>
          </a:xfrm>
        </p:grpSpPr>
        <p:sp>
          <p:nvSpPr>
            <p:cNvPr id="85014" name="Text Box 133"/>
            <p:cNvSpPr txBox="1">
              <a:spLocks noChangeArrowheads="1"/>
            </p:cNvSpPr>
            <p:nvPr/>
          </p:nvSpPr>
          <p:spPr bwMode="auto">
            <a:xfrm>
              <a:off x="1420" y="2064"/>
              <a:ext cx="312" cy="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</a:rPr>
                <a:t>s</a:t>
              </a:r>
            </a:p>
          </p:txBody>
        </p:sp>
        <p:sp>
          <p:nvSpPr>
            <p:cNvPr id="85015" name="Text Box 134"/>
            <p:cNvSpPr txBox="1">
              <a:spLocks noChangeArrowheads="1"/>
            </p:cNvSpPr>
            <p:nvPr/>
          </p:nvSpPr>
          <p:spPr bwMode="auto">
            <a:xfrm>
              <a:off x="4140" y="4032"/>
              <a:ext cx="273" cy="5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84998" name="Group 138"/>
          <p:cNvGrpSpPr>
            <a:grpSpLocks/>
          </p:cNvGrpSpPr>
          <p:nvPr/>
        </p:nvGrpSpPr>
        <p:grpSpPr bwMode="auto">
          <a:xfrm>
            <a:off x="1905000" y="4143375"/>
            <a:ext cx="728663" cy="911225"/>
            <a:chOff x="1524" y="1380"/>
            <a:chExt cx="684" cy="853"/>
          </a:xfrm>
        </p:grpSpPr>
        <p:pic>
          <p:nvPicPr>
            <p:cNvPr id="85012" name="Picture 13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" y="1380"/>
              <a:ext cx="599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13" name="Text Box 140"/>
            <p:cNvSpPr txBox="1">
              <a:spLocks noChangeArrowheads="1"/>
            </p:cNvSpPr>
            <p:nvPr/>
          </p:nvSpPr>
          <p:spPr bwMode="auto">
            <a:xfrm>
              <a:off x="1524" y="1861"/>
              <a:ext cx="66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York</a:t>
              </a:r>
            </a:p>
          </p:txBody>
        </p:sp>
      </p:grpSp>
      <p:grpSp>
        <p:nvGrpSpPr>
          <p:cNvPr id="84999" name="Group 141"/>
          <p:cNvGrpSpPr>
            <a:grpSpLocks/>
          </p:cNvGrpSpPr>
          <p:nvPr/>
        </p:nvGrpSpPr>
        <p:grpSpPr bwMode="auto">
          <a:xfrm>
            <a:off x="5521325" y="6027738"/>
            <a:ext cx="1519238" cy="909637"/>
            <a:chOff x="4278" y="3408"/>
            <a:chExt cx="1427" cy="852"/>
          </a:xfrm>
        </p:grpSpPr>
        <p:pic>
          <p:nvPicPr>
            <p:cNvPr id="85010" name="Picture 14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6" y="3408"/>
              <a:ext cx="599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11" name="Text Box 143"/>
            <p:cNvSpPr txBox="1">
              <a:spLocks noChangeArrowheads="1"/>
            </p:cNvSpPr>
            <p:nvPr/>
          </p:nvSpPr>
          <p:spPr bwMode="auto">
            <a:xfrm>
              <a:off x="4278" y="3888"/>
              <a:ext cx="1427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UC Berkeley</a:t>
              </a:r>
            </a:p>
          </p:txBody>
        </p:sp>
      </p:grpSp>
      <p:sp>
        <p:nvSpPr>
          <p:cNvPr id="718946" name="Oval 98"/>
          <p:cNvSpPr>
            <a:spLocks noChangeArrowheads="1"/>
          </p:cNvSpPr>
          <p:nvPr/>
        </p:nvSpPr>
        <p:spPr bwMode="auto">
          <a:xfrm>
            <a:off x="1752600" y="4070350"/>
            <a:ext cx="957263" cy="954088"/>
          </a:xfrm>
          <a:prstGeom prst="ellipse">
            <a:avLst/>
          </a:prstGeom>
          <a:noFill/>
          <a:ln w="38100" algn="ctr">
            <a:solidFill>
              <a:srgbClr val="CC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5" name="Group 127"/>
          <p:cNvGrpSpPr>
            <a:grpSpLocks/>
          </p:cNvGrpSpPr>
          <p:nvPr/>
        </p:nvGrpSpPr>
        <p:grpSpPr bwMode="auto">
          <a:xfrm>
            <a:off x="2390775" y="4176713"/>
            <a:ext cx="796925" cy="1157287"/>
            <a:chOff x="960" y="1420"/>
            <a:chExt cx="600" cy="932"/>
          </a:xfrm>
        </p:grpSpPr>
        <p:sp>
          <p:nvSpPr>
            <p:cNvPr id="85002" name="Line 99"/>
            <p:cNvSpPr>
              <a:spLocks noChangeShapeType="1"/>
            </p:cNvSpPr>
            <p:nvPr/>
          </p:nvSpPr>
          <p:spPr bwMode="auto">
            <a:xfrm>
              <a:off x="960" y="2006"/>
              <a:ext cx="14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5003" name="Line 100"/>
            <p:cNvSpPr>
              <a:spLocks noChangeShapeType="1"/>
            </p:cNvSpPr>
            <p:nvPr/>
          </p:nvSpPr>
          <p:spPr bwMode="auto">
            <a:xfrm>
              <a:off x="1008" y="1910"/>
              <a:ext cx="192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85004" name="Line 101"/>
            <p:cNvSpPr>
              <a:spLocks noChangeShapeType="1"/>
            </p:cNvSpPr>
            <p:nvPr/>
          </p:nvSpPr>
          <p:spPr bwMode="auto">
            <a:xfrm>
              <a:off x="1056" y="1862"/>
              <a:ext cx="24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5005" name="Line 102"/>
            <p:cNvSpPr>
              <a:spLocks noChangeShapeType="1"/>
            </p:cNvSpPr>
            <p:nvPr/>
          </p:nvSpPr>
          <p:spPr bwMode="auto">
            <a:xfrm flipH="1" flipV="1">
              <a:off x="1104" y="1766"/>
              <a:ext cx="288" cy="9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5006" name="Line 103"/>
            <p:cNvSpPr>
              <a:spLocks noChangeShapeType="1"/>
            </p:cNvSpPr>
            <p:nvPr/>
          </p:nvSpPr>
          <p:spPr bwMode="auto">
            <a:xfrm flipH="1">
              <a:off x="1056" y="1430"/>
              <a:ext cx="192" cy="9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5007" name="Line 104"/>
            <p:cNvSpPr>
              <a:spLocks noChangeShapeType="1"/>
            </p:cNvSpPr>
            <p:nvPr/>
          </p:nvSpPr>
          <p:spPr bwMode="auto">
            <a:xfrm flipH="1">
              <a:off x="1104" y="1622"/>
              <a:ext cx="240" cy="4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85008" name="Text Box 106"/>
            <p:cNvSpPr txBox="1">
              <a:spLocks noChangeArrowheads="1"/>
            </p:cNvSpPr>
            <p:nvPr/>
          </p:nvSpPr>
          <p:spPr bwMode="auto">
            <a:xfrm>
              <a:off x="1260" y="1420"/>
              <a:ext cx="300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+</a:t>
              </a:r>
            </a:p>
          </p:txBody>
        </p:sp>
        <p:sp>
          <p:nvSpPr>
            <p:cNvPr id="85009" name="Text Box 107"/>
            <p:cNvSpPr txBox="1">
              <a:spLocks noChangeArrowheads="1"/>
            </p:cNvSpPr>
            <p:nvPr/>
          </p:nvSpPr>
          <p:spPr bwMode="auto">
            <a:xfrm>
              <a:off x="1176" y="1910"/>
              <a:ext cx="23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-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89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89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189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189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89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89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189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189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189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189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189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189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18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18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94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10243" name="Picture 2" descr="http://centerforveincare.com/UserFiles/Uploads/IncompetentValv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98" t="3780" r="1401" b="58583"/>
          <a:stretch>
            <a:fillRect/>
          </a:stretch>
        </p:blipFill>
        <p:spPr bwMode="auto">
          <a:xfrm>
            <a:off x="2057400" y="996950"/>
            <a:ext cx="4918075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4" name="Group 4"/>
          <p:cNvGrpSpPr>
            <a:grpSpLocks/>
          </p:cNvGrpSpPr>
          <p:nvPr/>
        </p:nvGrpSpPr>
        <p:grpSpPr bwMode="auto">
          <a:xfrm>
            <a:off x="3048000" y="3886200"/>
            <a:ext cx="3100388" cy="2062163"/>
            <a:chOff x="340" y="1344"/>
            <a:chExt cx="1953" cy="1299"/>
          </a:xfrm>
        </p:grpSpPr>
        <p:sp>
          <p:nvSpPr>
            <p:cNvPr id="10247" name="Oval 5"/>
            <p:cNvSpPr>
              <a:spLocks noChangeArrowheads="1"/>
            </p:cNvSpPr>
            <p:nvPr/>
          </p:nvSpPr>
          <p:spPr bwMode="auto">
            <a:xfrm>
              <a:off x="52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0248" name="Oval 6"/>
            <p:cNvSpPr>
              <a:spLocks noChangeArrowheads="1"/>
            </p:cNvSpPr>
            <p:nvPr/>
          </p:nvSpPr>
          <p:spPr bwMode="auto">
            <a:xfrm>
              <a:off x="1968" y="212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10249" name="Freeform 7"/>
            <p:cNvSpPr>
              <a:spLocks/>
            </p:cNvSpPr>
            <p:nvPr/>
          </p:nvSpPr>
          <p:spPr bwMode="auto">
            <a:xfrm>
              <a:off x="576" y="2019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0250" name="Freeform 8"/>
            <p:cNvSpPr>
              <a:spLocks/>
            </p:cNvSpPr>
            <p:nvPr/>
          </p:nvSpPr>
          <p:spPr bwMode="auto">
            <a:xfrm flipH="1" flipV="1">
              <a:off x="624" y="2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0251" name="Text Box 9"/>
            <p:cNvSpPr txBox="1">
              <a:spLocks noChangeArrowheads="1"/>
            </p:cNvSpPr>
            <p:nvPr/>
          </p:nvSpPr>
          <p:spPr bwMode="auto">
            <a:xfrm>
              <a:off x="340" y="1873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0252" name="Text Box 10"/>
            <p:cNvSpPr txBox="1">
              <a:spLocks noChangeArrowheads="1"/>
            </p:cNvSpPr>
            <p:nvPr/>
          </p:nvSpPr>
          <p:spPr bwMode="auto">
            <a:xfrm>
              <a:off x="2070" y="1921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0253" name="Text Box 11"/>
            <p:cNvSpPr txBox="1">
              <a:spLocks noChangeArrowheads="1"/>
            </p:cNvSpPr>
            <p:nvPr/>
          </p:nvSpPr>
          <p:spPr bwMode="auto">
            <a:xfrm>
              <a:off x="1054" y="1681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0/75</a:t>
              </a:r>
            </a:p>
          </p:txBody>
        </p:sp>
        <p:sp>
          <p:nvSpPr>
            <p:cNvPr id="10254" name="Text Box 12"/>
            <p:cNvSpPr txBox="1">
              <a:spLocks noChangeArrowheads="1"/>
            </p:cNvSpPr>
            <p:nvPr/>
          </p:nvSpPr>
          <p:spPr bwMode="auto">
            <a:xfrm>
              <a:off x="975" y="2294"/>
              <a:ext cx="547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5/10</a:t>
              </a:r>
            </a:p>
          </p:txBody>
        </p:sp>
        <p:sp>
          <p:nvSpPr>
            <p:cNvPr id="10255" name="Text Box 13"/>
            <p:cNvSpPr txBox="1">
              <a:spLocks noChangeArrowheads="1"/>
            </p:cNvSpPr>
            <p:nvPr/>
          </p:nvSpPr>
          <p:spPr bwMode="auto">
            <a:xfrm>
              <a:off x="528" y="1344"/>
              <a:ext cx="11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0245" name="Text Box 2"/>
          <p:cNvSpPr txBox="1">
            <a:spLocks noChangeArrowheads="1"/>
          </p:cNvSpPr>
          <p:nvPr/>
        </p:nvSpPr>
        <p:spPr bwMode="auto">
          <a:xfrm>
            <a:off x="533400" y="2865438"/>
            <a:ext cx="82296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This edge/pipe allows flow </a:t>
            </a:r>
            <a:br>
              <a:rPr lang="en-US" altLang="en-US" sz="3000"/>
            </a:br>
            <a:r>
              <a:rPr lang="en-US" altLang="en-US" sz="3000"/>
              <a:t>to the right at a rate of 75 L/sec</a:t>
            </a:r>
          </a:p>
          <a:p>
            <a:pPr algn="ctr" eaLnBrk="1" hangingPunct="1">
              <a:buFontTx/>
              <a:buNone/>
            </a:pPr>
            <a:r>
              <a:rPr lang="en-US" altLang="en-US" sz="3000"/>
              <a:t>OR to the left right at a rate of 10 L/sec</a:t>
            </a:r>
          </a:p>
        </p:txBody>
      </p:sp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4648200" y="5765800"/>
            <a:ext cx="42672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000"/>
              <a:t>Currently the flow is </a:t>
            </a:r>
            <a:br>
              <a:rPr lang="en-US" altLang="en-US" sz="3000"/>
            </a:br>
            <a:r>
              <a:rPr lang="en-US" altLang="en-US" sz="3000"/>
              <a:t>to the left at 5 L/sec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Text Box 2"/>
          <p:cNvSpPr txBox="1">
            <a:spLocks noChangeArrowheads="1"/>
          </p:cNvSpPr>
          <p:nvPr/>
        </p:nvSpPr>
        <p:spPr bwMode="auto">
          <a:xfrm>
            <a:off x="457200" y="609600"/>
            <a:ext cx="93726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Lemma:</a:t>
            </a:r>
            <a:r>
              <a:rPr lang="en-US" altLang="en-US" sz="2800">
                <a:solidFill>
                  <a:schemeClr val="accent2"/>
                </a:solidFill>
              </a:rPr>
              <a:t> </a:t>
            </a:r>
            <a:r>
              <a:rPr lang="en-US" altLang="en-US" sz="2800">
                <a:sym typeface="Symbol" pitchFamily="18" charset="2"/>
              </a:rPr>
              <a:t></a:t>
            </a:r>
            <a:r>
              <a:rPr lang="en-US" altLang="en-US" sz="2800" i="1">
                <a:sym typeface="Symbol" pitchFamily="18" charset="2"/>
              </a:rPr>
              <a:t>F</a:t>
            </a:r>
            <a:r>
              <a:rPr lang="en-US" altLang="en-US" sz="2800">
                <a:sym typeface="Symbol" pitchFamily="18" charset="2"/>
              </a:rPr>
              <a:t>,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 rate(</a:t>
            </a:r>
            <a:r>
              <a:rPr lang="en-US" altLang="en-US" sz="2800" i="1">
                <a:sym typeface="Symbol" pitchFamily="18" charset="2"/>
              </a:rPr>
              <a:t>F</a:t>
            </a:r>
            <a:r>
              <a:rPr lang="en-US" altLang="en-US" sz="2800">
                <a:sym typeface="Symbol" pitchFamily="18" charset="2"/>
              </a:rPr>
              <a:t>,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)</a:t>
            </a:r>
            <a:r>
              <a:rPr lang="en-US" altLang="en-US" sz="2800"/>
              <a:t> = rate(</a:t>
            </a:r>
            <a:r>
              <a:rPr lang="en-US" altLang="en-US" sz="2800" i="1"/>
              <a:t>F</a:t>
            </a:r>
            <a:r>
              <a:rPr lang="en-US" altLang="en-US" sz="2800"/>
              <a:t>)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  <a:r>
              <a:rPr lang="en-US" altLang="en-US" sz="2800"/>
              <a:t> By induction on the size of </a:t>
            </a:r>
            <a:r>
              <a:rPr lang="en-US" altLang="en-US" sz="2800" i="1"/>
              <a:t>C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Base case:</a:t>
            </a:r>
            <a:r>
              <a:rPr lang="en-US" altLang="en-US" sz="2800"/>
              <a:t> </a:t>
            </a:r>
            <a:r>
              <a:rPr lang="en-US" altLang="en-US" sz="2800" i="1"/>
              <a:t>C</a:t>
            </a:r>
            <a:r>
              <a:rPr lang="en-US" altLang="en-US" sz="2800"/>
              <a:t> = &lt;{</a:t>
            </a:r>
            <a:r>
              <a:rPr lang="en-US" altLang="en-US" sz="2800" i="1"/>
              <a:t>s</a:t>
            </a:r>
            <a:r>
              <a:rPr lang="en-US" altLang="en-US" sz="2800"/>
              <a:t>},</a:t>
            </a:r>
            <a:r>
              <a:rPr lang="en-US" altLang="en-US" sz="2800" i="1"/>
              <a:t>G</a:t>
            </a:r>
            <a:r>
              <a:rPr lang="en-US" altLang="en-US" sz="2800"/>
              <a:t>-{</a:t>
            </a:r>
            <a:r>
              <a:rPr lang="en-US" altLang="en-US" sz="2800" i="1"/>
              <a:t>s</a:t>
            </a:r>
            <a:r>
              <a:rPr lang="en-US" altLang="en-US" sz="2800"/>
              <a:t>}&gt;</a:t>
            </a:r>
          </a:p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Inductive step:</a:t>
            </a:r>
            <a:r>
              <a:rPr lang="en-US" altLang="en-US" sz="2800"/>
              <a:t> Move nodes across </a:t>
            </a:r>
            <a:r>
              <a:rPr lang="en-US" altLang="en-US" sz="2800" i="1"/>
              <a:t>C</a:t>
            </a:r>
            <a:r>
              <a:rPr lang="en-US" altLang="en-US" sz="2800"/>
              <a:t> one at a time.</a:t>
            </a:r>
          </a:p>
        </p:txBody>
      </p:sp>
      <p:sp>
        <p:nvSpPr>
          <p:cNvPr id="8601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755741" name="Text Box 29"/>
          <p:cNvSpPr txBox="1">
            <a:spLocks noChangeArrowheads="1"/>
          </p:cNvSpPr>
          <p:nvPr/>
        </p:nvSpPr>
        <p:spPr bwMode="auto">
          <a:xfrm>
            <a:off x="3057525" y="5043488"/>
            <a:ext cx="35448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Flow into </a:t>
            </a:r>
            <a:r>
              <a:rPr lang="en-US" altLang="en-US" sz="2800" i="1"/>
              <a:t>x</a:t>
            </a:r>
            <a:r>
              <a:rPr lang="en-US" altLang="en-US" sz="2800"/>
              <a:t> = Flow out.</a:t>
            </a:r>
          </a:p>
        </p:txBody>
      </p:sp>
      <p:sp>
        <p:nvSpPr>
          <p:cNvPr id="755743" name="Text Box 31"/>
          <p:cNvSpPr txBox="1">
            <a:spLocks noChangeArrowheads="1"/>
          </p:cNvSpPr>
          <p:nvPr/>
        </p:nvSpPr>
        <p:spPr bwMode="auto">
          <a:xfrm>
            <a:off x="1900238" y="5424488"/>
            <a:ext cx="58848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Hence, flow across cut does not change.</a:t>
            </a:r>
          </a:p>
        </p:txBody>
      </p:sp>
      <p:sp>
        <p:nvSpPr>
          <p:cNvPr id="755744" name="Rectangle 32"/>
          <p:cNvSpPr>
            <a:spLocks noChangeArrowheads="1"/>
          </p:cNvSpPr>
          <p:nvPr/>
        </p:nvSpPr>
        <p:spPr bwMode="auto">
          <a:xfrm>
            <a:off x="2471738" y="6019800"/>
            <a:ext cx="42021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) = 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 cap(</a:t>
            </a:r>
            <a:r>
              <a:rPr lang="en-US" altLang="en-US" sz="2800" i="1">
                <a:sym typeface="Symbol" pitchFamily="18" charset="2"/>
              </a:rPr>
              <a:t>C</a:t>
            </a:r>
            <a:r>
              <a:rPr lang="en-US" altLang="en-US" sz="2800">
                <a:sym typeface="Symbol" pitchFamily="18" charset="2"/>
              </a:rPr>
              <a:t>)</a:t>
            </a:r>
          </a:p>
        </p:txBody>
      </p:sp>
      <p:pic>
        <p:nvPicPr>
          <p:cNvPr id="86023" name="Picture 33" descr="03-7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514600"/>
            <a:ext cx="7620000" cy="257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5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5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5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55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55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55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5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55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5714" grpId="0" autoUpdateAnimBg="0"/>
      <p:bldP spid="755741" grpId="0" autoUpdateAnimBg="0"/>
      <p:bldP spid="755743" grpId="0" autoUpdateAnimBg="0"/>
      <p:bldP spid="755744" grpId="0" autoUpdateAnimBg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546" name="Text Box 2"/>
          <p:cNvSpPr txBox="1">
            <a:spLocks noChangeArrowheads="1"/>
          </p:cNvSpPr>
          <p:nvPr/>
        </p:nvSpPr>
        <p:spPr bwMode="auto">
          <a:xfrm>
            <a:off x="0" y="381000"/>
            <a:ext cx="91440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Theorem: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For all Networks</a:t>
            </a:r>
            <a:r>
              <a:rPr lang="en-US" altLang="en-US" sz="3200">
                <a:solidFill>
                  <a:schemeClr val="accent1"/>
                </a:solidFill>
              </a:rPr>
              <a:t>   </a:t>
            </a:r>
            <a:r>
              <a:rPr lang="en-US" altLang="en-US" sz="3200"/>
              <a:t>Max</a:t>
            </a:r>
            <a:r>
              <a:rPr lang="en-US" altLang="en-US" sz="3200" i="1" baseline="-25000"/>
              <a:t>F</a:t>
            </a:r>
            <a:r>
              <a:rPr lang="en-US" altLang="en-US" sz="3200"/>
              <a:t> rate(</a:t>
            </a:r>
            <a:r>
              <a:rPr lang="en-US" altLang="en-US" sz="3200" i="1"/>
              <a:t>F</a:t>
            </a:r>
            <a:r>
              <a:rPr lang="en-US" altLang="en-US" sz="3200"/>
              <a:t>) = Min</a:t>
            </a:r>
            <a:r>
              <a:rPr lang="en-US" altLang="en-US" sz="3200" i="1" baseline="-25000"/>
              <a:t>C</a:t>
            </a:r>
            <a:r>
              <a:rPr lang="en-US" altLang="en-US" sz="3200"/>
              <a:t> cap(</a:t>
            </a:r>
            <a:r>
              <a:rPr lang="en-US" altLang="en-US" sz="3200" i="1"/>
              <a:t>C</a:t>
            </a:r>
            <a:r>
              <a:rPr lang="en-US" altLang="en-US" sz="3200"/>
              <a:t>)</a:t>
            </a:r>
          </a:p>
          <a:p>
            <a:pPr eaLnBrk="1" hangingPunct="1"/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/>
              <a:t> </a:t>
            </a:r>
            <a:r>
              <a:rPr lang="en-US" altLang="en-US" sz="3000" i="1"/>
              <a:t>F</a:t>
            </a:r>
            <a:r>
              <a:rPr lang="en-US" altLang="en-US" sz="3000"/>
              <a:t>,</a:t>
            </a:r>
            <a:r>
              <a:rPr lang="en-US" altLang="en-US" sz="3000" i="1"/>
              <a:t>C</a:t>
            </a:r>
            <a:r>
              <a:rPr lang="en-US" altLang="en-US" sz="3000"/>
              <a:t>    rate(</a:t>
            </a:r>
            <a:r>
              <a:rPr lang="en-US" altLang="en-US" sz="3000" i="1"/>
              <a:t>F</a:t>
            </a:r>
            <a:r>
              <a:rPr lang="en-US" altLang="en-US" sz="3000"/>
              <a:t>) </a:t>
            </a:r>
            <a:r>
              <a:rPr lang="en-US" altLang="en-US" sz="3000">
                <a:sym typeface="Symbol" pitchFamily="18" charset="2"/>
              </a:rPr>
              <a:t></a:t>
            </a:r>
            <a:r>
              <a:rPr lang="en-US" altLang="en-US" sz="3000"/>
              <a:t>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</p:txBody>
      </p:sp>
      <p:sp>
        <p:nvSpPr>
          <p:cNvPr id="8704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87044" name="Group 4"/>
          <p:cNvGrpSpPr>
            <a:grpSpLocks/>
          </p:cNvGrpSpPr>
          <p:nvPr/>
        </p:nvGrpSpPr>
        <p:grpSpPr bwMode="auto">
          <a:xfrm>
            <a:off x="1066800" y="4343400"/>
            <a:ext cx="5867400" cy="2435225"/>
            <a:chOff x="336" y="2112"/>
            <a:chExt cx="4512" cy="2158"/>
          </a:xfrm>
        </p:grpSpPr>
        <p:pic>
          <p:nvPicPr>
            <p:cNvPr id="87047" name="Picture 5" descr="in00202_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448"/>
              <a:ext cx="1872" cy="1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48" name="Line 6"/>
            <p:cNvSpPr>
              <a:spLocks noChangeShapeType="1"/>
            </p:cNvSpPr>
            <p:nvPr/>
          </p:nvSpPr>
          <p:spPr bwMode="auto">
            <a:xfrm>
              <a:off x="2608" y="2688"/>
              <a:ext cx="0" cy="288"/>
            </a:xfrm>
            <a:prstGeom prst="line">
              <a:avLst/>
            </a:prstGeom>
            <a:noFill/>
            <a:ln w="508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87049" name="Group 7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87078" name="Group 8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87081" name="AutoShape 9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2" name="Freeform 10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3" name="Freeform 11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4" name="Freeform 12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5" name="Freeform 13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6" name="Freeform 14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7" name="Freeform 15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8" name="Freeform 16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89" name="Freeform 17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0" name="Freeform 18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1" name="Freeform 19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2" name="Freeform 20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3" name="Freeform 21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4" name="Freeform 22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5" name="Freeform 23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6" name="Freeform 24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7" name="Freeform 25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8" name="Freeform 26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99" name="Freeform 27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00" name="Freeform 28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01" name="Freeform 29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02" name="Freeform 30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03" name="Freeform 31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87079" name="Picture 32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7080" name="Picture 33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7050" name="Group 34"/>
            <p:cNvGrpSpPr>
              <a:grpSpLocks/>
            </p:cNvGrpSpPr>
            <p:nvPr/>
          </p:nvGrpSpPr>
          <p:grpSpPr bwMode="auto">
            <a:xfrm>
              <a:off x="816" y="3216"/>
              <a:ext cx="387" cy="384"/>
              <a:chOff x="4172" y="1655"/>
              <a:chExt cx="579" cy="571"/>
            </a:xfrm>
          </p:grpSpPr>
          <p:sp>
            <p:nvSpPr>
              <p:cNvPr id="87068" name="Freeform 35"/>
              <p:cNvSpPr>
                <a:spLocks/>
              </p:cNvSpPr>
              <p:nvPr/>
            </p:nvSpPr>
            <p:spPr bwMode="auto">
              <a:xfrm flipH="1">
                <a:off x="4383" y="1860"/>
                <a:ext cx="338" cy="247"/>
              </a:xfrm>
              <a:custGeom>
                <a:avLst/>
                <a:gdLst>
                  <a:gd name="T0" fmla="*/ 0 w 676"/>
                  <a:gd name="T1" fmla="*/ 2 h 493"/>
                  <a:gd name="T2" fmla="*/ 1 w 676"/>
                  <a:gd name="T3" fmla="*/ 0 h 493"/>
                  <a:gd name="T4" fmla="*/ 2 w 676"/>
                  <a:gd name="T5" fmla="*/ 0 h 493"/>
                  <a:gd name="T6" fmla="*/ 3 w 676"/>
                  <a:gd name="T7" fmla="*/ 1 h 493"/>
                  <a:gd name="T8" fmla="*/ 3 w 676"/>
                  <a:gd name="T9" fmla="*/ 2 h 493"/>
                  <a:gd name="T10" fmla="*/ 2 w 676"/>
                  <a:gd name="T11" fmla="*/ 2 h 493"/>
                  <a:gd name="T12" fmla="*/ 1 w 676"/>
                  <a:gd name="T13" fmla="*/ 2 h 493"/>
                  <a:gd name="T14" fmla="*/ 0 w 676"/>
                  <a:gd name="T15" fmla="*/ 2 h 493"/>
                  <a:gd name="T16" fmla="*/ 0 w 676"/>
                  <a:gd name="T17" fmla="*/ 2 h 4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6"/>
                  <a:gd name="T28" fmla="*/ 0 h 493"/>
                  <a:gd name="T29" fmla="*/ 676 w 676"/>
                  <a:gd name="T30" fmla="*/ 493 h 4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6" h="493">
                    <a:moveTo>
                      <a:pt x="0" y="322"/>
                    </a:moveTo>
                    <a:lnTo>
                      <a:pt x="222" y="0"/>
                    </a:lnTo>
                    <a:lnTo>
                      <a:pt x="380" y="0"/>
                    </a:lnTo>
                    <a:lnTo>
                      <a:pt x="676" y="220"/>
                    </a:lnTo>
                    <a:lnTo>
                      <a:pt x="672" y="289"/>
                    </a:lnTo>
                    <a:lnTo>
                      <a:pt x="500" y="426"/>
                    </a:lnTo>
                    <a:lnTo>
                      <a:pt x="132" y="493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C99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9" name="Freeform 36"/>
              <p:cNvSpPr>
                <a:spLocks/>
              </p:cNvSpPr>
              <p:nvPr/>
            </p:nvSpPr>
            <p:spPr bwMode="auto">
              <a:xfrm flipH="1">
                <a:off x="4172" y="1655"/>
                <a:ext cx="395" cy="336"/>
              </a:xfrm>
              <a:custGeom>
                <a:avLst/>
                <a:gdLst>
                  <a:gd name="T0" fmla="*/ 1 w 789"/>
                  <a:gd name="T1" fmla="*/ 1 h 671"/>
                  <a:gd name="T2" fmla="*/ 1 w 789"/>
                  <a:gd name="T3" fmla="*/ 1 h 671"/>
                  <a:gd name="T4" fmla="*/ 1 w 789"/>
                  <a:gd name="T5" fmla="*/ 1 h 671"/>
                  <a:gd name="T6" fmla="*/ 1 w 789"/>
                  <a:gd name="T7" fmla="*/ 1 h 671"/>
                  <a:gd name="T8" fmla="*/ 1 w 789"/>
                  <a:gd name="T9" fmla="*/ 1 h 671"/>
                  <a:gd name="T10" fmla="*/ 1 w 789"/>
                  <a:gd name="T11" fmla="*/ 1 h 671"/>
                  <a:gd name="T12" fmla="*/ 2 w 789"/>
                  <a:gd name="T13" fmla="*/ 1 h 671"/>
                  <a:gd name="T14" fmla="*/ 2 w 789"/>
                  <a:gd name="T15" fmla="*/ 1 h 671"/>
                  <a:gd name="T16" fmla="*/ 2 w 789"/>
                  <a:gd name="T17" fmla="*/ 1 h 671"/>
                  <a:gd name="T18" fmla="*/ 3 w 789"/>
                  <a:gd name="T19" fmla="*/ 1 h 671"/>
                  <a:gd name="T20" fmla="*/ 3 w 789"/>
                  <a:gd name="T21" fmla="*/ 1 h 671"/>
                  <a:gd name="T22" fmla="*/ 3 w 789"/>
                  <a:gd name="T23" fmla="*/ 1 h 671"/>
                  <a:gd name="T24" fmla="*/ 3 w 789"/>
                  <a:gd name="T25" fmla="*/ 1 h 671"/>
                  <a:gd name="T26" fmla="*/ 3 w 789"/>
                  <a:gd name="T27" fmla="*/ 1 h 671"/>
                  <a:gd name="T28" fmla="*/ 3 w 789"/>
                  <a:gd name="T29" fmla="*/ 1 h 671"/>
                  <a:gd name="T30" fmla="*/ 3 w 789"/>
                  <a:gd name="T31" fmla="*/ 1 h 671"/>
                  <a:gd name="T32" fmla="*/ 3 w 789"/>
                  <a:gd name="T33" fmla="*/ 2 h 671"/>
                  <a:gd name="T34" fmla="*/ 3 w 789"/>
                  <a:gd name="T35" fmla="*/ 2 h 671"/>
                  <a:gd name="T36" fmla="*/ 3 w 789"/>
                  <a:gd name="T37" fmla="*/ 2 h 671"/>
                  <a:gd name="T38" fmla="*/ 3 w 789"/>
                  <a:gd name="T39" fmla="*/ 2 h 671"/>
                  <a:gd name="T40" fmla="*/ 3 w 789"/>
                  <a:gd name="T41" fmla="*/ 2 h 671"/>
                  <a:gd name="T42" fmla="*/ 3 w 789"/>
                  <a:gd name="T43" fmla="*/ 2 h 671"/>
                  <a:gd name="T44" fmla="*/ 3 w 789"/>
                  <a:gd name="T45" fmla="*/ 2 h 671"/>
                  <a:gd name="T46" fmla="*/ 3 w 789"/>
                  <a:gd name="T47" fmla="*/ 2 h 671"/>
                  <a:gd name="T48" fmla="*/ 3 w 789"/>
                  <a:gd name="T49" fmla="*/ 2 h 671"/>
                  <a:gd name="T50" fmla="*/ 3 w 789"/>
                  <a:gd name="T51" fmla="*/ 2 h 671"/>
                  <a:gd name="T52" fmla="*/ 3 w 789"/>
                  <a:gd name="T53" fmla="*/ 2 h 671"/>
                  <a:gd name="T54" fmla="*/ 3 w 789"/>
                  <a:gd name="T55" fmla="*/ 3 h 671"/>
                  <a:gd name="T56" fmla="*/ 3 w 789"/>
                  <a:gd name="T57" fmla="*/ 3 h 671"/>
                  <a:gd name="T58" fmla="*/ 3 w 789"/>
                  <a:gd name="T59" fmla="*/ 3 h 671"/>
                  <a:gd name="T60" fmla="*/ 3 w 789"/>
                  <a:gd name="T61" fmla="*/ 3 h 671"/>
                  <a:gd name="T62" fmla="*/ 4 w 789"/>
                  <a:gd name="T63" fmla="*/ 3 h 671"/>
                  <a:gd name="T64" fmla="*/ 4 w 789"/>
                  <a:gd name="T65" fmla="*/ 3 h 671"/>
                  <a:gd name="T66" fmla="*/ 2 w 789"/>
                  <a:gd name="T67" fmla="*/ 3 h 671"/>
                  <a:gd name="T68" fmla="*/ 1 w 789"/>
                  <a:gd name="T69" fmla="*/ 2 h 671"/>
                  <a:gd name="T70" fmla="*/ 0 w 789"/>
                  <a:gd name="T71" fmla="*/ 2 h 6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9"/>
                  <a:gd name="T109" fmla="*/ 0 h 671"/>
                  <a:gd name="T110" fmla="*/ 789 w 789"/>
                  <a:gd name="T111" fmla="*/ 671 h 67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9" h="671">
                    <a:moveTo>
                      <a:pt x="0" y="257"/>
                    </a:moveTo>
                    <a:lnTo>
                      <a:pt x="1" y="253"/>
                    </a:lnTo>
                    <a:lnTo>
                      <a:pt x="8" y="244"/>
                    </a:lnTo>
                    <a:lnTo>
                      <a:pt x="18" y="232"/>
                    </a:lnTo>
                    <a:lnTo>
                      <a:pt x="31" y="216"/>
                    </a:lnTo>
                    <a:lnTo>
                      <a:pt x="46" y="195"/>
                    </a:lnTo>
                    <a:lnTo>
                      <a:pt x="66" y="174"/>
                    </a:lnTo>
                    <a:lnTo>
                      <a:pt x="88" y="149"/>
                    </a:lnTo>
                    <a:lnTo>
                      <a:pt x="114" y="126"/>
                    </a:lnTo>
                    <a:lnTo>
                      <a:pt x="140" y="101"/>
                    </a:lnTo>
                    <a:lnTo>
                      <a:pt x="169" y="77"/>
                    </a:lnTo>
                    <a:lnTo>
                      <a:pt x="199" y="55"/>
                    </a:lnTo>
                    <a:lnTo>
                      <a:pt x="232" y="37"/>
                    </a:lnTo>
                    <a:lnTo>
                      <a:pt x="264" y="20"/>
                    </a:lnTo>
                    <a:lnTo>
                      <a:pt x="299" y="9"/>
                    </a:lnTo>
                    <a:lnTo>
                      <a:pt x="333" y="1"/>
                    </a:lnTo>
                    <a:lnTo>
                      <a:pt x="368" y="0"/>
                    </a:lnTo>
                    <a:lnTo>
                      <a:pt x="486" y="12"/>
                    </a:lnTo>
                    <a:lnTo>
                      <a:pt x="624" y="91"/>
                    </a:lnTo>
                    <a:lnTo>
                      <a:pt x="624" y="92"/>
                    </a:lnTo>
                    <a:lnTo>
                      <a:pt x="627" y="95"/>
                    </a:lnTo>
                    <a:lnTo>
                      <a:pt x="631" y="103"/>
                    </a:lnTo>
                    <a:lnTo>
                      <a:pt x="638" y="114"/>
                    </a:lnTo>
                    <a:lnTo>
                      <a:pt x="645" y="125"/>
                    </a:lnTo>
                    <a:lnTo>
                      <a:pt x="653" y="139"/>
                    </a:lnTo>
                    <a:lnTo>
                      <a:pt x="662" y="153"/>
                    </a:lnTo>
                    <a:lnTo>
                      <a:pt x="671" y="170"/>
                    </a:lnTo>
                    <a:lnTo>
                      <a:pt x="680" y="186"/>
                    </a:lnTo>
                    <a:lnTo>
                      <a:pt x="688" y="205"/>
                    </a:lnTo>
                    <a:lnTo>
                      <a:pt x="695" y="221"/>
                    </a:lnTo>
                    <a:lnTo>
                      <a:pt x="704" y="239"/>
                    </a:lnTo>
                    <a:lnTo>
                      <a:pt x="709" y="255"/>
                    </a:lnTo>
                    <a:lnTo>
                      <a:pt x="714" y="271"/>
                    </a:lnTo>
                    <a:lnTo>
                      <a:pt x="716" y="286"/>
                    </a:lnTo>
                    <a:lnTo>
                      <a:pt x="719" y="301"/>
                    </a:lnTo>
                    <a:lnTo>
                      <a:pt x="718" y="306"/>
                    </a:lnTo>
                    <a:lnTo>
                      <a:pt x="715" y="314"/>
                    </a:lnTo>
                    <a:lnTo>
                      <a:pt x="712" y="323"/>
                    </a:lnTo>
                    <a:lnTo>
                      <a:pt x="709" y="333"/>
                    </a:lnTo>
                    <a:lnTo>
                      <a:pt x="704" y="342"/>
                    </a:lnTo>
                    <a:lnTo>
                      <a:pt x="700" y="352"/>
                    </a:lnTo>
                    <a:lnTo>
                      <a:pt x="694" y="362"/>
                    </a:lnTo>
                    <a:lnTo>
                      <a:pt x="691" y="374"/>
                    </a:lnTo>
                    <a:lnTo>
                      <a:pt x="684" y="385"/>
                    </a:lnTo>
                    <a:lnTo>
                      <a:pt x="680" y="397"/>
                    </a:lnTo>
                    <a:lnTo>
                      <a:pt x="676" y="409"/>
                    </a:lnTo>
                    <a:lnTo>
                      <a:pt x="672" y="425"/>
                    </a:lnTo>
                    <a:lnTo>
                      <a:pt x="669" y="438"/>
                    </a:lnTo>
                    <a:lnTo>
                      <a:pt x="667" y="452"/>
                    </a:lnTo>
                    <a:lnTo>
                      <a:pt x="667" y="468"/>
                    </a:lnTo>
                    <a:lnTo>
                      <a:pt x="668" y="484"/>
                    </a:lnTo>
                    <a:lnTo>
                      <a:pt x="669" y="492"/>
                    </a:lnTo>
                    <a:lnTo>
                      <a:pt x="672" y="501"/>
                    </a:lnTo>
                    <a:lnTo>
                      <a:pt x="678" y="511"/>
                    </a:lnTo>
                    <a:lnTo>
                      <a:pt x="687" y="523"/>
                    </a:lnTo>
                    <a:lnTo>
                      <a:pt x="695" y="535"/>
                    </a:lnTo>
                    <a:lnTo>
                      <a:pt x="705" y="547"/>
                    </a:lnTo>
                    <a:lnTo>
                      <a:pt x="716" y="559"/>
                    </a:lnTo>
                    <a:lnTo>
                      <a:pt x="729" y="573"/>
                    </a:lnTo>
                    <a:lnTo>
                      <a:pt x="740" y="584"/>
                    </a:lnTo>
                    <a:lnTo>
                      <a:pt x="751" y="595"/>
                    </a:lnTo>
                    <a:lnTo>
                      <a:pt x="761" y="604"/>
                    </a:lnTo>
                    <a:lnTo>
                      <a:pt x="771" y="614"/>
                    </a:lnTo>
                    <a:lnTo>
                      <a:pt x="777" y="621"/>
                    </a:lnTo>
                    <a:lnTo>
                      <a:pt x="784" y="627"/>
                    </a:lnTo>
                    <a:lnTo>
                      <a:pt x="787" y="630"/>
                    </a:lnTo>
                    <a:lnTo>
                      <a:pt x="789" y="632"/>
                    </a:lnTo>
                    <a:lnTo>
                      <a:pt x="506" y="671"/>
                    </a:lnTo>
                    <a:lnTo>
                      <a:pt x="407" y="566"/>
                    </a:lnTo>
                    <a:lnTo>
                      <a:pt x="4" y="347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CF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0" name="Freeform 37"/>
              <p:cNvSpPr>
                <a:spLocks/>
              </p:cNvSpPr>
              <p:nvPr/>
            </p:nvSpPr>
            <p:spPr bwMode="auto">
              <a:xfrm flipH="1">
                <a:off x="4287" y="1703"/>
                <a:ext cx="225" cy="267"/>
              </a:xfrm>
              <a:custGeom>
                <a:avLst/>
                <a:gdLst>
                  <a:gd name="T0" fmla="*/ 1 w 448"/>
                  <a:gd name="T1" fmla="*/ 2 h 534"/>
                  <a:gd name="T2" fmla="*/ 0 w 448"/>
                  <a:gd name="T3" fmla="*/ 2 h 534"/>
                  <a:gd name="T4" fmla="*/ 1 w 448"/>
                  <a:gd name="T5" fmla="*/ 1 h 534"/>
                  <a:gd name="T6" fmla="*/ 1 w 448"/>
                  <a:gd name="T7" fmla="*/ 1 h 534"/>
                  <a:gd name="T8" fmla="*/ 1 w 448"/>
                  <a:gd name="T9" fmla="*/ 1 h 534"/>
                  <a:gd name="T10" fmla="*/ 2 w 448"/>
                  <a:gd name="T11" fmla="*/ 1 h 534"/>
                  <a:gd name="T12" fmla="*/ 2 w 448"/>
                  <a:gd name="T13" fmla="*/ 0 h 534"/>
                  <a:gd name="T14" fmla="*/ 2 w 448"/>
                  <a:gd name="T15" fmla="*/ 1 h 534"/>
                  <a:gd name="T16" fmla="*/ 2 w 448"/>
                  <a:gd name="T17" fmla="*/ 1 h 534"/>
                  <a:gd name="T18" fmla="*/ 2 w 448"/>
                  <a:gd name="T19" fmla="*/ 1 h 534"/>
                  <a:gd name="T20" fmla="*/ 1 w 448"/>
                  <a:gd name="T21" fmla="*/ 2 h 534"/>
                  <a:gd name="T22" fmla="*/ 1 w 448"/>
                  <a:gd name="T23" fmla="*/ 2 h 5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48"/>
                  <a:gd name="T37" fmla="*/ 0 h 534"/>
                  <a:gd name="T38" fmla="*/ 448 w 448"/>
                  <a:gd name="T39" fmla="*/ 534 h 5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48" h="534">
                    <a:moveTo>
                      <a:pt x="183" y="534"/>
                    </a:moveTo>
                    <a:lnTo>
                      <a:pt x="0" y="440"/>
                    </a:lnTo>
                    <a:lnTo>
                      <a:pt x="58" y="269"/>
                    </a:lnTo>
                    <a:lnTo>
                      <a:pt x="107" y="148"/>
                    </a:lnTo>
                    <a:lnTo>
                      <a:pt x="179" y="64"/>
                    </a:lnTo>
                    <a:lnTo>
                      <a:pt x="274" y="6"/>
                    </a:lnTo>
                    <a:lnTo>
                      <a:pt x="370" y="0"/>
                    </a:lnTo>
                    <a:lnTo>
                      <a:pt x="448" y="12"/>
                    </a:lnTo>
                    <a:lnTo>
                      <a:pt x="399" y="328"/>
                    </a:lnTo>
                    <a:lnTo>
                      <a:pt x="273" y="376"/>
                    </a:lnTo>
                    <a:lnTo>
                      <a:pt x="183" y="534"/>
                    </a:lnTo>
                    <a:close/>
                  </a:path>
                </a:pathLst>
              </a:custGeom>
              <a:solidFill>
                <a:srgbClr val="F79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1" name="Freeform 38"/>
              <p:cNvSpPr>
                <a:spLocks/>
              </p:cNvSpPr>
              <p:nvPr/>
            </p:nvSpPr>
            <p:spPr bwMode="auto">
              <a:xfrm flipH="1">
                <a:off x="4318" y="1773"/>
                <a:ext cx="125" cy="68"/>
              </a:xfrm>
              <a:custGeom>
                <a:avLst/>
                <a:gdLst>
                  <a:gd name="T0" fmla="*/ 0 w 251"/>
                  <a:gd name="T1" fmla="*/ 1 h 136"/>
                  <a:gd name="T2" fmla="*/ 0 w 251"/>
                  <a:gd name="T3" fmla="*/ 0 h 136"/>
                  <a:gd name="T4" fmla="*/ 0 w 251"/>
                  <a:gd name="T5" fmla="*/ 1 h 136"/>
                  <a:gd name="T6" fmla="*/ 0 w 251"/>
                  <a:gd name="T7" fmla="*/ 1 h 136"/>
                  <a:gd name="T8" fmla="*/ 0 w 251"/>
                  <a:gd name="T9" fmla="*/ 1 h 136"/>
                  <a:gd name="T10" fmla="*/ 0 w 251"/>
                  <a:gd name="T11" fmla="*/ 1 h 136"/>
                  <a:gd name="T12" fmla="*/ 0 w 251"/>
                  <a:gd name="T13" fmla="*/ 1 h 136"/>
                  <a:gd name="T14" fmla="*/ 0 w 251"/>
                  <a:gd name="T15" fmla="*/ 1 h 136"/>
                  <a:gd name="T16" fmla="*/ 0 w 251"/>
                  <a:gd name="T17" fmla="*/ 1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1"/>
                  <a:gd name="T28" fmla="*/ 0 h 136"/>
                  <a:gd name="T29" fmla="*/ 251 w 251"/>
                  <a:gd name="T30" fmla="*/ 136 h 1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1" h="136">
                    <a:moveTo>
                      <a:pt x="0" y="18"/>
                    </a:moveTo>
                    <a:lnTo>
                      <a:pt x="59" y="0"/>
                    </a:lnTo>
                    <a:lnTo>
                      <a:pt x="145" y="13"/>
                    </a:lnTo>
                    <a:lnTo>
                      <a:pt x="251" y="61"/>
                    </a:lnTo>
                    <a:lnTo>
                      <a:pt x="251" y="136"/>
                    </a:lnTo>
                    <a:lnTo>
                      <a:pt x="131" y="128"/>
                    </a:lnTo>
                    <a:lnTo>
                      <a:pt x="52" y="7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7F7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2" name="Freeform 39"/>
              <p:cNvSpPr>
                <a:spLocks/>
              </p:cNvSpPr>
              <p:nvPr/>
            </p:nvSpPr>
            <p:spPr bwMode="auto">
              <a:xfrm flipH="1">
                <a:off x="4249" y="1657"/>
                <a:ext cx="343" cy="327"/>
              </a:xfrm>
              <a:custGeom>
                <a:avLst/>
                <a:gdLst>
                  <a:gd name="T0" fmla="*/ 2 w 686"/>
                  <a:gd name="T1" fmla="*/ 0 h 655"/>
                  <a:gd name="T2" fmla="*/ 1 w 686"/>
                  <a:gd name="T3" fmla="*/ 0 h 655"/>
                  <a:gd name="T4" fmla="*/ 1 w 686"/>
                  <a:gd name="T5" fmla="*/ 2 h 655"/>
                  <a:gd name="T6" fmla="*/ 1 w 686"/>
                  <a:gd name="T7" fmla="*/ 1 h 655"/>
                  <a:gd name="T8" fmla="*/ 2 w 686"/>
                  <a:gd name="T9" fmla="*/ 0 h 655"/>
                  <a:gd name="T10" fmla="*/ 3 w 686"/>
                  <a:gd name="T11" fmla="*/ 0 h 655"/>
                  <a:gd name="T12" fmla="*/ 3 w 686"/>
                  <a:gd name="T13" fmla="*/ 0 h 655"/>
                  <a:gd name="T14" fmla="*/ 3 w 686"/>
                  <a:gd name="T15" fmla="*/ 1 h 655"/>
                  <a:gd name="T16" fmla="*/ 2 w 686"/>
                  <a:gd name="T17" fmla="*/ 0 h 655"/>
                  <a:gd name="T18" fmla="*/ 2 w 686"/>
                  <a:gd name="T19" fmla="*/ 0 h 655"/>
                  <a:gd name="T20" fmla="*/ 2 w 686"/>
                  <a:gd name="T21" fmla="*/ 1 h 655"/>
                  <a:gd name="T22" fmla="*/ 2 w 686"/>
                  <a:gd name="T23" fmla="*/ 1 h 655"/>
                  <a:gd name="T24" fmla="*/ 3 w 686"/>
                  <a:gd name="T25" fmla="*/ 1 h 655"/>
                  <a:gd name="T26" fmla="*/ 3 w 686"/>
                  <a:gd name="T27" fmla="*/ 1 h 655"/>
                  <a:gd name="T28" fmla="*/ 3 w 686"/>
                  <a:gd name="T29" fmla="*/ 1 h 655"/>
                  <a:gd name="T30" fmla="*/ 2 w 686"/>
                  <a:gd name="T31" fmla="*/ 1 h 655"/>
                  <a:gd name="T32" fmla="*/ 2 w 686"/>
                  <a:gd name="T33" fmla="*/ 1 h 655"/>
                  <a:gd name="T34" fmla="*/ 2 w 686"/>
                  <a:gd name="T35" fmla="*/ 1 h 655"/>
                  <a:gd name="T36" fmla="*/ 2 w 686"/>
                  <a:gd name="T37" fmla="*/ 2 h 655"/>
                  <a:gd name="T38" fmla="*/ 2 w 686"/>
                  <a:gd name="T39" fmla="*/ 2 h 655"/>
                  <a:gd name="T40" fmla="*/ 2 w 686"/>
                  <a:gd name="T41" fmla="*/ 2 h 655"/>
                  <a:gd name="T42" fmla="*/ 1 w 686"/>
                  <a:gd name="T43" fmla="*/ 2 h 655"/>
                  <a:gd name="T44" fmla="*/ 2 w 686"/>
                  <a:gd name="T45" fmla="*/ 2 h 655"/>
                  <a:gd name="T46" fmla="*/ 2 w 686"/>
                  <a:gd name="T47" fmla="*/ 2 h 655"/>
                  <a:gd name="T48" fmla="*/ 2 w 686"/>
                  <a:gd name="T49" fmla="*/ 2 h 655"/>
                  <a:gd name="T50" fmla="*/ 2 w 686"/>
                  <a:gd name="T51" fmla="*/ 1 h 655"/>
                  <a:gd name="T52" fmla="*/ 3 w 686"/>
                  <a:gd name="T53" fmla="*/ 1 h 655"/>
                  <a:gd name="T54" fmla="*/ 3 w 686"/>
                  <a:gd name="T55" fmla="*/ 1 h 655"/>
                  <a:gd name="T56" fmla="*/ 3 w 686"/>
                  <a:gd name="T57" fmla="*/ 1 h 655"/>
                  <a:gd name="T58" fmla="*/ 3 w 686"/>
                  <a:gd name="T59" fmla="*/ 1 h 655"/>
                  <a:gd name="T60" fmla="*/ 3 w 686"/>
                  <a:gd name="T61" fmla="*/ 1 h 655"/>
                  <a:gd name="T62" fmla="*/ 3 w 686"/>
                  <a:gd name="T63" fmla="*/ 1 h 655"/>
                  <a:gd name="T64" fmla="*/ 3 w 686"/>
                  <a:gd name="T65" fmla="*/ 0 h 655"/>
                  <a:gd name="T66" fmla="*/ 3 w 686"/>
                  <a:gd name="T67" fmla="*/ 0 h 655"/>
                  <a:gd name="T68" fmla="*/ 3 w 686"/>
                  <a:gd name="T69" fmla="*/ 0 h 655"/>
                  <a:gd name="T70" fmla="*/ 3 w 686"/>
                  <a:gd name="T71" fmla="*/ 0 h 655"/>
                  <a:gd name="T72" fmla="*/ 3 w 686"/>
                  <a:gd name="T73" fmla="*/ 0 h 655"/>
                  <a:gd name="T74" fmla="*/ 3 w 686"/>
                  <a:gd name="T75" fmla="*/ 0 h 655"/>
                  <a:gd name="T76" fmla="*/ 3 w 686"/>
                  <a:gd name="T77" fmla="*/ 0 h 655"/>
                  <a:gd name="T78" fmla="*/ 3 w 686"/>
                  <a:gd name="T79" fmla="*/ 0 h 655"/>
                  <a:gd name="T80" fmla="*/ 3 w 686"/>
                  <a:gd name="T81" fmla="*/ 0 h 655"/>
                  <a:gd name="T82" fmla="*/ 3 w 686"/>
                  <a:gd name="T83" fmla="*/ 0 h 655"/>
                  <a:gd name="T84" fmla="*/ 2 w 686"/>
                  <a:gd name="T85" fmla="*/ 0 h 655"/>
                  <a:gd name="T86" fmla="*/ 1 w 686"/>
                  <a:gd name="T87" fmla="*/ 1 h 655"/>
                  <a:gd name="T88" fmla="*/ 1 w 686"/>
                  <a:gd name="T89" fmla="*/ 1 h 655"/>
                  <a:gd name="T90" fmla="*/ 2 w 686"/>
                  <a:gd name="T91" fmla="*/ 0 h 655"/>
                  <a:gd name="T92" fmla="*/ 2 w 686"/>
                  <a:gd name="T93" fmla="*/ 0 h 655"/>
                  <a:gd name="T94" fmla="*/ 1 w 686"/>
                  <a:gd name="T95" fmla="*/ 0 h 655"/>
                  <a:gd name="T96" fmla="*/ 1 w 686"/>
                  <a:gd name="T97" fmla="*/ 1 h 655"/>
                  <a:gd name="T98" fmla="*/ 1 w 686"/>
                  <a:gd name="T99" fmla="*/ 1 h 655"/>
                  <a:gd name="T100" fmla="*/ 1 w 686"/>
                  <a:gd name="T101" fmla="*/ 0 h 655"/>
                  <a:gd name="T102" fmla="*/ 1 w 686"/>
                  <a:gd name="T103" fmla="*/ 0 h 655"/>
                  <a:gd name="T104" fmla="*/ 1 w 686"/>
                  <a:gd name="T105" fmla="*/ 1 h 655"/>
                  <a:gd name="T106" fmla="*/ 1 w 686"/>
                  <a:gd name="T107" fmla="*/ 1 h 655"/>
                  <a:gd name="T108" fmla="*/ 1 w 686"/>
                  <a:gd name="T109" fmla="*/ 0 h 655"/>
                  <a:gd name="T110" fmla="*/ 2 w 686"/>
                  <a:gd name="T111" fmla="*/ 0 h 6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6"/>
                  <a:gd name="T169" fmla="*/ 0 h 655"/>
                  <a:gd name="T170" fmla="*/ 686 w 686"/>
                  <a:gd name="T171" fmla="*/ 655 h 65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6" h="655">
                    <a:moveTo>
                      <a:pt x="354" y="0"/>
                    </a:moveTo>
                    <a:lnTo>
                      <a:pt x="352" y="0"/>
                    </a:lnTo>
                    <a:lnTo>
                      <a:pt x="343" y="3"/>
                    </a:lnTo>
                    <a:lnTo>
                      <a:pt x="330" y="7"/>
                    </a:lnTo>
                    <a:lnTo>
                      <a:pt x="312" y="14"/>
                    </a:lnTo>
                    <a:lnTo>
                      <a:pt x="291" y="21"/>
                    </a:lnTo>
                    <a:lnTo>
                      <a:pt x="267" y="32"/>
                    </a:lnTo>
                    <a:lnTo>
                      <a:pt x="240" y="46"/>
                    </a:lnTo>
                    <a:lnTo>
                      <a:pt x="214" y="63"/>
                    </a:lnTo>
                    <a:lnTo>
                      <a:pt x="183" y="82"/>
                    </a:lnTo>
                    <a:lnTo>
                      <a:pt x="154" y="105"/>
                    </a:lnTo>
                    <a:lnTo>
                      <a:pt x="124" y="132"/>
                    </a:lnTo>
                    <a:lnTo>
                      <a:pt x="95" y="162"/>
                    </a:lnTo>
                    <a:lnTo>
                      <a:pt x="68" y="195"/>
                    </a:lnTo>
                    <a:lnTo>
                      <a:pt x="42" y="233"/>
                    </a:lnTo>
                    <a:lnTo>
                      <a:pt x="19" y="275"/>
                    </a:lnTo>
                    <a:lnTo>
                      <a:pt x="0" y="322"/>
                    </a:lnTo>
                    <a:lnTo>
                      <a:pt x="51" y="420"/>
                    </a:lnTo>
                    <a:lnTo>
                      <a:pt x="36" y="458"/>
                    </a:lnTo>
                    <a:lnTo>
                      <a:pt x="108" y="542"/>
                    </a:lnTo>
                    <a:lnTo>
                      <a:pt x="103" y="589"/>
                    </a:lnTo>
                    <a:lnTo>
                      <a:pt x="188" y="655"/>
                    </a:lnTo>
                    <a:lnTo>
                      <a:pt x="187" y="647"/>
                    </a:lnTo>
                    <a:lnTo>
                      <a:pt x="187" y="628"/>
                    </a:lnTo>
                    <a:lnTo>
                      <a:pt x="187" y="600"/>
                    </a:lnTo>
                    <a:lnTo>
                      <a:pt x="190" y="563"/>
                    </a:lnTo>
                    <a:lnTo>
                      <a:pt x="195" y="519"/>
                    </a:lnTo>
                    <a:lnTo>
                      <a:pt x="202" y="470"/>
                    </a:lnTo>
                    <a:lnTo>
                      <a:pt x="211" y="418"/>
                    </a:lnTo>
                    <a:lnTo>
                      <a:pt x="227" y="366"/>
                    </a:lnTo>
                    <a:lnTo>
                      <a:pt x="244" y="312"/>
                    </a:lnTo>
                    <a:lnTo>
                      <a:pt x="268" y="264"/>
                    </a:lnTo>
                    <a:lnTo>
                      <a:pt x="298" y="217"/>
                    </a:lnTo>
                    <a:lnTo>
                      <a:pt x="334" y="176"/>
                    </a:lnTo>
                    <a:lnTo>
                      <a:pt x="377" y="143"/>
                    </a:lnTo>
                    <a:lnTo>
                      <a:pt x="428" y="119"/>
                    </a:lnTo>
                    <a:lnTo>
                      <a:pt x="487" y="107"/>
                    </a:lnTo>
                    <a:lnTo>
                      <a:pt x="556" y="108"/>
                    </a:lnTo>
                    <a:lnTo>
                      <a:pt x="574" y="123"/>
                    </a:lnTo>
                    <a:lnTo>
                      <a:pt x="573" y="124"/>
                    </a:lnTo>
                    <a:lnTo>
                      <a:pt x="573" y="128"/>
                    </a:lnTo>
                    <a:lnTo>
                      <a:pt x="571" y="134"/>
                    </a:lnTo>
                    <a:lnTo>
                      <a:pt x="571" y="143"/>
                    </a:lnTo>
                    <a:lnTo>
                      <a:pt x="569" y="153"/>
                    </a:lnTo>
                    <a:lnTo>
                      <a:pt x="566" y="165"/>
                    </a:lnTo>
                    <a:lnTo>
                      <a:pt x="563" y="177"/>
                    </a:lnTo>
                    <a:lnTo>
                      <a:pt x="560" y="192"/>
                    </a:lnTo>
                    <a:lnTo>
                      <a:pt x="555" y="204"/>
                    </a:lnTo>
                    <a:lnTo>
                      <a:pt x="551" y="217"/>
                    </a:lnTo>
                    <a:lnTo>
                      <a:pt x="546" y="228"/>
                    </a:lnTo>
                    <a:lnTo>
                      <a:pt x="542" y="240"/>
                    </a:lnTo>
                    <a:lnTo>
                      <a:pt x="536" y="249"/>
                    </a:lnTo>
                    <a:lnTo>
                      <a:pt x="530" y="257"/>
                    </a:lnTo>
                    <a:lnTo>
                      <a:pt x="523" y="264"/>
                    </a:lnTo>
                    <a:lnTo>
                      <a:pt x="515" y="267"/>
                    </a:lnTo>
                    <a:lnTo>
                      <a:pt x="513" y="265"/>
                    </a:lnTo>
                    <a:lnTo>
                      <a:pt x="504" y="261"/>
                    </a:lnTo>
                    <a:lnTo>
                      <a:pt x="499" y="258"/>
                    </a:lnTo>
                    <a:lnTo>
                      <a:pt x="493" y="255"/>
                    </a:lnTo>
                    <a:lnTo>
                      <a:pt x="488" y="252"/>
                    </a:lnTo>
                    <a:lnTo>
                      <a:pt x="481" y="250"/>
                    </a:lnTo>
                    <a:lnTo>
                      <a:pt x="475" y="247"/>
                    </a:lnTo>
                    <a:lnTo>
                      <a:pt x="468" y="244"/>
                    </a:lnTo>
                    <a:lnTo>
                      <a:pt x="461" y="240"/>
                    </a:lnTo>
                    <a:lnTo>
                      <a:pt x="457" y="239"/>
                    </a:lnTo>
                    <a:lnTo>
                      <a:pt x="447" y="235"/>
                    </a:lnTo>
                    <a:lnTo>
                      <a:pt x="443" y="234"/>
                    </a:lnTo>
                    <a:lnTo>
                      <a:pt x="437" y="236"/>
                    </a:lnTo>
                    <a:lnTo>
                      <a:pt x="434" y="244"/>
                    </a:lnTo>
                    <a:lnTo>
                      <a:pt x="430" y="249"/>
                    </a:lnTo>
                    <a:lnTo>
                      <a:pt x="428" y="255"/>
                    </a:lnTo>
                    <a:lnTo>
                      <a:pt x="426" y="262"/>
                    </a:lnTo>
                    <a:lnTo>
                      <a:pt x="426" y="270"/>
                    </a:lnTo>
                    <a:lnTo>
                      <a:pt x="424" y="276"/>
                    </a:lnTo>
                    <a:lnTo>
                      <a:pt x="425" y="285"/>
                    </a:lnTo>
                    <a:lnTo>
                      <a:pt x="425" y="290"/>
                    </a:lnTo>
                    <a:lnTo>
                      <a:pt x="428" y="299"/>
                    </a:lnTo>
                    <a:lnTo>
                      <a:pt x="431" y="304"/>
                    </a:lnTo>
                    <a:lnTo>
                      <a:pt x="437" y="310"/>
                    </a:lnTo>
                    <a:lnTo>
                      <a:pt x="444" y="314"/>
                    </a:lnTo>
                    <a:lnTo>
                      <a:pt x="452" y="320"/>
                    </a:lnTo>
                    <a:lnTo>
                      <a:pt x="460" y="321"/>
                    </a:lnTo>
                    <a:lnTo>
                      <a:pt x="469" y="323"/>
                    </a:lnTo>
                    <a:lnTo>
                      <a:pt x="477" y="323"/>
                    </a:lnTo>
                    <a:lnTo>
                      <a:pt x="483" y="324"/>
                    </a:lnTo>
                    <a:lnTo>
                      <a:pt x="490" y="323"/>
                    </a:lnTo>
                    <a:lnTo>
                      <a:pt x="496" y="322"/>
                    </a:lnTo>
                    <a:lnTo>
                      <a:pt x="500" y="321"/>
                    </a:lnTo>
                    <a:lnTo>
                      <a:pt x="504" y="320"/>
                    </a:lnTo>
                    <a:lnTo>
                      <a:pt x="511" y="314"/>
                    </a:lnTo>
                    <a:lnTo>
                      <a:pt x="517" y="311"/>
                    </a:lnTo>
                    <a:lnTo>
                      <a:pt x="519" y="308"/>
                    </a:lnTo>
                    <a:lnTo>
                      <a:pt x="521" y="308"/>
                    </a:lnTo>
                    <a:lnTo>
                      <a:pt x="523" y="310"/>
                    </a:lnTo>
                    <a:lnTo>
                      <a:pt x="529" y="317"/>
                    </a:lnTo>
                    <a:lnTo>
                      <a:pt x="532" y="321"/>
                    </a:lnTo>
                    <a:lnTo>
                      <a:pt x="535" y="329"/>
                    </a:lnTo>
                    <a:lnTo>
                      <a:pt x="536" y="338"/>
                    </a:lnTo>
                    <a:lnTo>
                      <a:pt x="538" y="348"/>
                    </a:lnTo>
                    <a:lnTo>
                      <a:pt x="536" y="348"/>
                    </a:lnTo>
                    <a:lnTo>
                      <a:pt x="532" y="351"/>
                    </a:lnTo>
                    <a:lnTo>
                      <a:pt x="528" y="351"/>
                    </a:lnTo>
                    <a:lnTo>
                      <a:pt x="525" y="353"/>
                    </a:lnTo>
                    <a:lnTo>
                      <a:pt x="520" y="355"/>
                    </a:lnTo>
                    <a:lnTo>
                      <a:pt x="514" y="356"/>
                    </a:lnTo>
                    <a:lnTo>
                      <a:pt x="508" y="357"/>
                    </a:lnTo>
                    <a:lnTo>
                      <a:pt x="501" y="359"/>
                    </a:lnTo>
                    <a:lnTo>
                      <a:pt x="492" y="360"/>
                    </a:lnTo>
                    <a:lnTo>
                      <a:pt x="485" y="362"/>
                    </a:lnTo>
                    <a:lnTo>
                      <a:pt x="473" y="362"/>
                    </a:lnTo>
                    <a:lnTo>
                      <a:pt x="464" y="363"/>
                    </a:lnTo>
                    <a:lnTo>
                      <a:pt x="451" y="363"/>
                    </a:lnTo>
                    <a:lnTo>
                      <a:pt x="439" y="363"/>
                    </a:lnTo>
                    <a:lnTo>
                      <a:pt x="429" y="364"/>
                    </a:lnTo>
                    <a:lnTo>
                      <a:pt x="423" y="371"/>
                    </a:lnTo>
                    <a:lnTo>
                      <a:pt x="418" y="375"/>
                    </a:lnTo>
                    <a:lnTo>
                      <a:pt x="415" y="382"/>
                    </a:lnTo>
                    <a:lnTo>
                      <a:pt x="412" y="388"/>
                    </a:lnTo>
                    <a:lnTo>
                      <a:pt x="410" y="396"/>
                    </a:lnTo>
                    <a:lnTo>
                      <a:pt x="407" y="403"/>
                    </a:lnTo>
                    <a:lnTo>
                      <a:pt x="405" y="412"/>
                    </a:lnTo>
                    <a:lnTo>
                      <a:pt x="403" y="419"/>
                    </a:lnTo>
                    <a:lnTo>
                      <a:pt x="402" y="428"/>
                    </a:lnTo>
                    <a:lnTo>
                      <a:pt x="400" y="437"/>
                    </a:lnTo>
                    <a:lnTo>
                      <a:pt x="400" y="446"/>
                    </a:lnTo>
                    <a:lnTo>
                      <a:pt x="400" y="455"/>
                    </a:lnTo>
                    <a:lnTo>
                      <a:pt x="400" y="464"/>
                    </a:lnTo>
                    <a:lnTo>
                      <a:pt x="398" y="472"/>
                    </a:lnTo>
                    <a:lnTo>
                      <a:pt x="396" y="481"/>
                    </a:lnTo>
                    <a:lnTo>
                      <a:pt x="392" y="491"/>
                    </a:lnTo>
                    <a:lnTo>
                      <a:pt x="389" y="503"/>
                    </a:lnTo>
                    <a:lnTo>
                      <a:pt x="383" y="514"/>
                    </a:lnTo>
                    <a:lnTo>
                      <a:pt x="377" y="527"/>
                    </a:lnTo>
                    <a:lnTo>
                      <a:pt x="371" y="538"/>
                    </a:lnTo>
                    <a:lnTo>
                      <a:pt x="365" y="550"/>
                    </a:lnTo>
                    <a:lnTo>
                      <a:pt x="356" y="559"/>
                    </a:lnTo>
                    <a:lnTo>
                      <a:pt x="349" y="569"/>
                    </a:lnTo>
                    <a:lnTo>
                      <a:pt x="340" y="576"/>
                    </a:lnTo>
                    <a:lnTo>
                      <a:pt x="331" y="584"/>
                    </a:lnTo>
                    <a:lnTo>
                      <a:pt x="321" y="587"/>
                    </a:lnTo>
                    <a:lnTo>
                      <a:pt x="312" y="592"/>
                    </a:lnTo>
                    <a:lnTo>
                      <a:pt x="302" y="592"/>
                    </a:lnTo>
                    <a:lnTo>
                      <a:pt x="293" y="591"/>
                    </a:lnTo>
                    <a:lnTo>
                      <a:pt x="282" y="587"/>
                    </a:lnTo>
                    <a:lnTo>
                      <a:pt x="274" y="584"/>
                    </a:lnTo>
                    <a:lnTo>
                      <a:pt x="265" y="580"/>
                    </a:lnTo>
                    <a:lnTo>
                      <a:pt x="259" y="576"/>
                    </a:lnTo>
                    <a:lnTo>
                      <a:pt x="252" y="572"/>
                    </a:lnTo>
                    <a:lnTo>
                      <a:pt x="247" y="568"/>
                    </a:lnTo>
                    <a:lnTo>
                      <a:pt x="241" y="565"/>
                    </a:lnTo>
                    <a:lnTo>
                      <a:pt x="239" y="562"/>
                    </a:lnTo>
                    <a:lnTo>
                      <a:pt x="231" y="554"/>
                    </a:lnTo>
                    <a:lnTo>
                      <a:pt x="228" y="550"/>
                    </a:lnTo>
                    <a:lnTo>
                      <a:pt x="227" y="545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8" y="568"/>
                    </a:lnTo>
                    <a:lnTo>
                      <a:pt x="238" y="575"/>
                    </a:lnTo>
                    <a:lnTo>
                      <a:pt x="251" y="585"/>
                    </a:lnTo>
                    <a:lnTo>
                      <a:pt x="266" y="595"/>
                    </a:lnTo>
                    <a:lnTo>
                      <a:pt x="284" y="607"/>
                    </a:lnTo>
                    <a:lnTo>
                      <a:pt x="304" y="617"/>
                    </a:lnTo>
                    <a:lnTo>
                      <a:pt x="326" y="627"/>
                    </a:lnTo>
                    <a:lnTo>
                      <a:pt x="349" y="634"/>
                    </a:lnTo>
                    <a:lnTo>
                      <a:pt x="373" y="637"/>
                    </a:lnTo>
                    <a:lnTo>
                      <a:pt x="397" y="636"/>
                    </a:lnTo>
                    <a:lnTo>
                      <a:pt x="423" y="633"/>
                    </a:lnTo>
                    <a:lnTo>
                      <a:pt x="446" y="623"/>
                    </a:lnTo>
                    <a:lnTo>
                      <a:pt x="470" y="606"/>
                    </a:lnTo>
                    <a:lnTo>
                      <a:pt x="492" y="583"/>
                    </a:lnTo>
                    <a:lnTo>
                      <a:pt x="515" y="552"/>
                    </a:lnTo>
                    <a:lnTo>
                      <a:pt x="514" y="549"/>
                    </a:lnTo>
                    <a:lnTo>
                      <a:pt x="508" y="544"/>
                    </a:lnTo>
                    <a:lnTo>
                      <a:pt x="503" y="541"/>
                    </a:lnTo>
                    <a:lnTo>
                      <a:pt x="498" y="539"/>
                    </a:lnTo>
                    <a:lnTo>
                      <a:pt x="492" y="535"/>
                    </a:lnTo>
                    <a:lnTo>
                      <a:pt x="487" y="533"/>
                    </a:lnTo>
                    <a:lnTo>
                      <a:pt x="479" y="530"/>
                    </a:lnTo>
                    <a:lnTo>
                      <a:pt x="472" y="527"/>
                    </a:lnTo>
                    <a:lnTo>
                      <a:pt x="467" y="522"/>
                    </a:lnTo>
                    <a:lnTo>
                      <a:pt x="461" y="519"/>
                    </a:lnTo>
                    <a:lnTo>
                      <a:pt x="451" y="511"/>
                    </a:lnTo>
                    <a:lnTo>
                      <a:pt x="446" y="505"/>
                    </a:lnTo>
                    <a:lnTo>
                      <a:pt x="546" y="530"/>
                    </a:lnTo>
                    <a:lnTo>
                      <a:pt x="566" y="468"/>
                    </a:lnTo>
                    <a:lnTo>
                      <a:pt x="569" y="468"/>
                    </a:lnTo>
                    <a:lnTo>
                      <a:pt x="574" y="471"/>
                    </a:lnTo>
                    <a:lnTo>
                      <a:pt x="577" y="472"/>
                    </a:lnTo>
                    <a:lnTo>
                      <a:pt x="583" y="475"/>
                    </a:lnTo>
                    <a:lnTo>
                      <a:pt x="588" y="477"/>
                    </a:lnTo>
                    <a:lnTo>
                      <a:pt x="595" y="480"/>
                    </a:lnTo>
                    <a:lnTo>
                      <a:pt x="599" y="481"/>
                    </a:lnTo>
                    <a:lnTo>
                      <a:pt x="606" y="484"/>
                    </a:lnTo>
                    <a:lnTo>
                      <a:pt x="612" y="485"/>
                    </a:lnTo>
                    <a:lnTo>
                      <a:pt x="617" y="487"/>
                    </a:lnTo>
                    <a:lnTo>
                      <a:pt x="623" y="488"/>
                    </a:lnTo>
                    <a:lnTo>
                      <a:pt x="628" y="489"/>
                    </a:lnTo>
                    <a:lnTo>
                      <a:pt x="634" y="489"/>
                    </a:lnTo>
                    <a:lnTo>
                      <a:pt x="639" y="489"/>
                    </a:lnTo>
                    <a:lnTo>
                      <a:pt x="640" y="486"/>
                    </a:lnTo>
                    <a:lnTo>
                      <a:pt x="643" y="482"/>
                    </a:lnTo>
                    <a:lnTo>
                      <a:pt x="643" y="476"/>
                    </a:lnTo>
                    <a:lnTo>
                      <a:pt x="644" y="469"/>
                    </a:lnTo>
                    <a:lnTo>
                      <a:pt x="641" y="459"/>
                    </a:lnTo>
                    <a:lnTo>
                      <a:pt x="640" y="449"/>
                    </a:lnTo>
                    <a:lnTo>
                      <a:pt x="638" y="439"/>
                    </a:lnTo>
                    <a:lnTo>
                      <a:pt x="636" y="429"/>
                    </a:lnTo>
                    <a:lnTo>
                      <a:pt x="632" y="417"/>
                    </a:lnTo>
                    <a:lnTo>
                      <a:pt x="628" y="407"/>
                    </a:lnTo>
                    <a:lnTo>
                      <a:pt x="626" y="397"/>
                    </a:lnTo>
                    <a:lnTo>
                      <a:pt x="624" y="388"/>
                    </a:lnTo>
                    <a:lnTo>
                      <a:pt x="620" y="378"/>
                    </a:lnTo>
                    <a:lnTo>
                      <a:pt x="618" y="372"/>
                    </a:lnTo>
                    <a:lnTo>
                      <a:pt x="617" y="366"/>
                    </a:lnTo>
                    <a:lnTo>
                      <a:pt x="617" y="364"/>
                    </a:lnTo>
                    <a:lnTo>
                      <a:pt x="617" y="360"/>
                    </a:lnTo>
                    <a:lnTo>
                      <a:pt x="622" y="354"/>
                    </a:lnTo>
                    <a:lnTo>
                      <a:pt x="627" y="346"/>
                    </a:lnTo>
                    <a:lnTo>
                      <a:pt x="635" y="339"/>
                    </a:lnTo>
                    <a:lnTo>
                      <a:pt x="643" y="328"/>
                    </a:lnTo>
                    <a:lnTo>
                      <a:pt x="651" y="315"/>
                    </a:lnTo>
                    <a:lnTo>
                      <a:pt x="661" y="302"/>
                    </a:lnTo>
                    <a:lnTo>
                      <a:pt x="670" y="288"/>
                    </a:lnTo>
                    <a:lnTo>
                      <a:pt x="676" y="271"/>
                    </a:lnTo>
                    <a:lnTo>
                      <a:pt x="682" y="254"/>
                    </a:lnTo>
                    <a:lnTo>
                      <a:pt x="686" y="235"/>
                    </a:lnTo>
                    <a:lnTo>
                      <a:pt x="686" y="216"/>
                    </a:lnTo>
                    <a:lnTo>
                      <a:pt x="684" y="194"/>
                    </a:lnTo>
                    <a:lnTo>
                      <a:pt x="677" y="173"/>
                    </a:lnTo>
                    <a:lnTo>
                      <a:pt x="666" y="151"/>
                    </a:lnTo>
                    <a:lnTo>
                      <a:pt x="651" y="129"/>
                    </a:lnTo>
                    <a:lnTo>
                      <a:pt x="674" y="88"/>
                    </a:lnTo>
                    <a:lnTo>
                      <a:pt x="672" y="86"/>
                    </a:lnTo>
                    <a:lnTo>
                      <a:pt x="670" y="83"/>
                    </a:lnTo>
                    <a:lnTo>
                      <a:pt x="666" y="78"/>
                    </a:lnTo>
                    <a:lnTo>
                      <a:pt x="661" y="73"/>
                    </a:lnTo>
                    <a:lnTo>
                      <a:pt x="654" y="67"/>
                    </a:lnTo>
                    <a:lnTo>
                      <a:pt x="646" y="60"/>
                    </a:lnTo>
                    <a:lnTo>
                      <a:pt x="636" y="52"/>
                    </a:lnTo>
                    <a:lnTo>
                      <a:pt x="626" y="45"/>
                    </a:lnTo>
                    <a:lnTo>
                      <a:pt x="613" y="36"/>
                    </a:lnTo>
                    <a:lnTo>
                      <a:pt x="599" y="29"/>
                    </a:lnTo>
                    <a:lnTo>
                      <a:pt x="584" y="21"/>
                    </a:lnTo>
                    <a:lnTo>
                      <a:pt x="570" y="16"/>
                    </a:lnTo>
                    <a:lnTo>
                      <a:pt x="551" y="9"/>
                    </a:lnTo>
                    <a:lnTo>
                      <a:pt x="533" y="6"/>
                    </a:lnTo>
                    <a:lnTo>
                      <a:pt x="513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500" y="5"/>
                    </a:lnTo>
                    <a:lnTo>
                      <a:pt x="507" y="8"/>
                    </a:lnTo>
                    <a:lnTo>
                      <a:pt x="513" y="9"/>
                    </a:lnTo>
                    <a:lnTo>
                      <a:pt x="522" y="13"/>
                    </a:lnTo>
                    <a:lnTo>
                      <a:pt x="531" y="17"/>
                    </a:lnTo>
                    <a:lnTo>
                      <a:pt x="541" y="21"/>
                    </a:lnTo>
                    <a:lnTo>
                      <a:pt x="550" y="26"/>
                    </a:lnTo>
                    <a:lnTo>
                      <a:pt x="560" y="31"/>
                    </a:lnTo>
                    <a:lnTo>
                      <a:pt x="570" y="36"/>
                    </a:lnTo>
                    <a:lnTo>
                      <a:pt x="580" y="42"/>
                    </a:lnTo>
                    <a:lnTo>
                      <a:pt x="587" y="48"/>
                    </a:lnTo>
                    <a:lnTo>
                      <a:pt x="596" y="55"/>
                    </a:lnTo>
                    <a:lnTo>
                      <a:pt x="604" y="61"/>
                    </a:lnTo>
                    <a:lnTo>
                      <a:pt x="611" y="69"/>
                    </a:lnTo>
                    <a:lnTo>
                      <a:pt x="607" y="67"/>
                    </a:lnTo>
                    <a:lnTo>
                      <a:pt x="599" y="66"/>
                    </a:lnTo>
                    <a:lnTo>
                      <a:pt x="594" y="63"/>
                    </a:lnTo>
                    <a:lnTo>
                      <a:pt x="588" y="62"/>
                    </a:lnTo>
                    <a:lnTo>
                      <a:pt x="583" y="60"/>
                    </a:lnTo>
                    <a:lnTo>
                      <a:pt x="576" y="59"/>
                    </a:lnTo>
                    <a:lnTo>
                      <a:pt x="570" y="56"/>
                    </a:lnTo>
                    <a:lnTo>
                      <a:pt x="562" y="55"/>
                    </a:lnTo>
                    <a:lnTo>
                      <a:pt x="555" y="53"/>
                    </a:lnTo>
                    <a:lnTo>
                      <a:pt x="549" y="52"/>
                    </a:lnTo>
                    <a:lnTo>
                      <a:pt x="542" y="50"/>
                    </a:lnTo>
                    <a:lnTo>
                      <a:pt x="538" y="49"/>
                    </a:lnTo>
                    <a:lnTo>
                      <a:pt x="531" y="49"/>
                    </a:lnTo>
                    <a:lnTo>
                      <a:pt x="528" y="49"/>
                    </a:lnTo>
                    <a:lnTo>
                      <a:pt x="524" y="62"/>
                    </a:lnTo>
                    <a:lnTo>
                      <a:pt x="527" y="62"/>
                    </a:lnTo>
                    <a:lnTo>
                      <a:pt x="536" y="63"/>
                    </a:lnTo>
                    <a:lnTo>
                      <a:pt x="542" y="63"/>
                    </a:lnTo>
                    <a:lnTo>
                      <a:pt x="549" y="65"/>
                    </a:lnTo>
                    <a:lnTo>
                      <a:pt x="556" y="66"/>
                    </a:lnTo>
                    <a:lnTo>
                      <a:pt x="565" y="68"/>
                    </a:lnTo>
                    <a:lnTo>
                      <a:pt x="573" y="69"/>
                    </a:lnTo>
                    <a:lnTo>
                      <a:pt x="582" y="72"/>
                    </a:lnTo>
                    <a:lnTo>
                      <a:pt x="590" y="76"/>
                    </a:lnTo>
                    <a:lnTo>
                      <a:pt x="597" y="78"/>
                    </a:lnTo>
                    <a:lnTo>
                      <a:pt x="604" y="81"/>
                    </a:lnTo>
                    <a:lnTo>
                      <a:pt x="611" y="86"/>
                    </a:lnTo>
                    <a:lnTo>
                      <a:pt x="616" y="90"/>
                    </a:lnTo>
                    <a:lnTo>
                      <a:pt x="619" y="95"/>
                    </a:lnTo>
                    <a:lnTo>
                      <a:pt x="616" y="93"/>
                    </a:lnTo>
                    <a:lnTo>
                      <a:pt x="606" y="91"/>
                    </a:lnTo>
                    <a:lnTo>
                      <a:pt x="592" y="88"/>
                    </a:lnTo>
                    <a:lnTo>
                      <a:pt x="572" y="84"/>
                    </a:lnTo>
                    <a:lnTo>
                      <a:pt x="549" y="81"/>
                    </a:lnTo>
                    <a:lnTo>
                      <a:pt x="522" y="80"/>
                    </a:lnTo>
                    <a:lnTo>
                      <a:pt x="492" y="82"/>
                    </a:lnTo>
                    <a:lnTo>
                      <a:pt x="461" y="89"/>
                    </a:lnTo>
                    <a:lnTo>
                      <a:pt x="427" y="97"/>
                    </a:lnTo>
                    <a:lnTo>
                      <a:pt x="393" y="112"/>
                    </a:lnTo>
                    <a:lnTo>
                      <a:pt x="358" y="132"/>
                    </a:lnTo>
                    <a:lnTo>
                      <a:pt x="325" y="160"/>
                    </a:lnTo>
                    <a:lnTo>
                      <a:pt x="292" y="194"/>
                    </a:lnTo>
                    <a:lnTo>
                      <a:pt x="262" y="239"/>
                    </a:lnTo>
                    <a:lnTo>
                      <a:pt x="234" y="291"/>
                    </a:lnTo>
                    <a:lnTo>
                      <a:pt x="209" y="356"/>
                    </a:lnTo>
                    <a:lnTo>
                      <a:pt x="208" y="354"/>
                    </a:lnTo>
                    <a:lnTo>
                      <a:pt x="208" y="349"/>
                    </a:lnTo>
                    <a:lnTo>
                      <a:pt x="207" y="341"/>
                    </a:lnTo>
                    <a:lnTo>
                      <a:pt x="208" y="332"/>
                    </a:lnTo>
                    <a:lnTo>
                      <a:pt x="208" y="319"/>
                    </a:lnTo>
                    <a:lnTo>
                      <a:pt x="211" y="304"/>
                    </a:lnTo>
                    <a:lnTo>
                      <a:pt x="215" y="288"/>
                    </a:lnTo>
                    <a:lnTo>
                      <a:pt x="220" y="271"/>
                    </a:lnTo>
                    <a:lnTo>
                      <a:pt x="227" y="252"/>
                    </a:lnTo>
                    <a:lnTo>
                      <a:pt x="237" y="231"/>
                    </a:lnTo>
                    <a:lnTo>
                      <a:pt x="249" y="210"/>
                    </a:lnTo>
                    <a:lnTo>
                      <a:pt x="265" y="191"/>
                    </a:lnTo>
                    <a:lnTo>
                      <a:pt x="283" y="168"/>
                    </a:lnTo>
                    <a:lnTo>
                      <a:pt x="307" y="147"/>
                    </a:lnTo>
                    <a:lnTo>
                      <a:pt x="331" y="125"/>
                    </a:lnTo>
                    <a:lnTo>
                      <a:pt x="363" y="105"/>
                    </a:lnTo>
                    <a:lnTo>
                      <a:pt x="342" y="94"/>
                    </a:lnTo>
                    <a:lnTo>
                      <a:pt x="339" y="95"/>
                    </a:lnTo>
                    <a:lnTo>
                      <a:pt x="333" y="100"/>
                    </a:lnTo>
                    <a:lnTo>
                      <a:pt x="324" y="104"/>
                    </a:lnTo>
                    <a:lnTo>
                      <a:pt x="314" y="113"/>
                    </a:lnTo>
                    <a:lnTo>
                      <a:pt x="301" y="124"/>
                    </a:lnTo>
                    <a:lnTo>
                      <a:pt x="287" y="136"/>
                    </a:lnTo>
                    <a:lnTo>
                      <a:pt x="271" y="152"/>
                    </a:lnTo>
                    <a:lnTo>
                      <a:pt x="255" y="171"/>
                    </a:lnTo>
                    <a:lnTo>
                      <a:pt x="238" y="187"/>
                    </a:lnTo>
                    <a:lnTo>
                      <a:pt x="220" y="208"/>
                    </a:lnTo>
                    <a:lnTo>
                      <a:pt x="205" y="229"/>
                    </a:lnTo>
                    <a:lnTo>
                      <a:pt x="190" y="254"/>
                    </a:lnTo>
                    <a:lnTo>
                      <a:pt x="176" y="278"/>
                    </a:lnTo>
                    <a:lnTo>
                      <a:pt x="165" y="304"/>
                    </a:lnTo>
                    <a:lnTo>
                      <a:pt x="156" y="332"/>
                    </a:lnTo>
                    <a:lnTo>
                      <a:pt x="150" y="361"/>
                    </a:lnTo>
                    <a:lnTo>
                      <a:pt x="150" y="359"/>
                    </a:lnTo>
                    <a:lnTo>
                      <a:pt x="148" y="356"/>
                    </a:lnTo>
                    <a:lnTo>
                      <a:pt x="147" y="349"/>
                    </a:lnTo>
                    <a:lnTo>
                      <a:pt x="146" y="342"/>
                    </a:lnTo>
                    <a:lnTo>
                      <a:pt x="145" y="332"/>
                    </a:lnTo>
                    <a:lnTo>
                      <a:pt x="145" y="321"/>
                    </a:lnTo>
                    <a:lnTo>
                      <a:pt x="146" y="308"/>
                    </a:lnTo>
                    <a:lnTo>
                      <a:pt x="150" y="293"/>
                    </a:lnTo>
                    <a:lnTo>
                      <a:pt x="151" y="277"/>
                    </a:lnTo>
                    <a:lnTo>
                      <a:pt x="156" y="261"/>
                    </a:lnTo>
                    <a:lnTo>
                      <a:pt x="162" y="243"/>
                    </a:lnTo>
                    <a:lnTo>
                      <a:pt x="172" y="226"/>
                    </a:lnTo>
                    <a:lnTo>
                      <a:pt x="183" y="206"/>
                    </a:lnTo>
                    <a:lnTo>
                      <a:pt x="197" y="188"/>
                    </a:lnTo>
                    <a:lnTo>
                      <a:pt x="214" y="170"/>
                    </a:lnTo>
                    <a:lnTo>
                      <a:pt x="235" y="151"/>
                    </a:lnTo>
                    <a:lnTo>
                      <a:pt x="208" y="146"/>
                    </a:lnTo>
                    <a:lnTo>
                      <a:pt x="206" y="146"/>
                    </a:lnTo>
                    <a:lnTo>
                      <a:pt x="204" y="149"/>
                    </a:lnTo>
                    <a:lnTo>
                      <a:pt x="197" y="154"/>
                    </a:lnTo>
                    <a:lnTo>
                      <a:pt x="192" y="161"/>
                    </a:lnTo>
                    <a:lnTo>
                      <a:pt x="183" y="170"/>
                    </a:lnTo>
                    <a:lnTo>
                      <a:pt x="174" y="178"/>
                    </a:lnTo>
                    <a:lnTo>
                      <a:pt x="164" y="189"/>
                    </a:lnTo>
                    <a:lnTo>
                      <a:pt x="154" y="203"/>
                    </a:lnTo>
                    <a:lnTo>
                      <a:pt x="143" y="215"/>
                    </a:lnTo>
                    <a:lnTo>
                      <a:pt x="132" y="229"/>
                    </a:lnTo>
                    <a:lnTo>
                      <a:pt x="122" y="243"/>
                    </a:lnTo>
                    <a:lnTo>
                      <a:pt x="113" y="258"/>
                    </a:lnTo>
                    <a:lnTo>
                      <a:pt x="103" y="273"/>
                    </a:lnTo>
                    <a:lnTo>
                      <a:pt x="96" y="288"/>
                    </a:lnTo>
                    <a:lnTo>
                      <a:pt x="90" y="304"/>
                    </a:lnTo>
                    <a:lnTo>
                      <a:pt x="87" y="321"/>
                    </a:lnTo>
                    <a:lnTo>
                      <a:pt x="85" y="318"/>
                    </a:lnTo>
                    <a:lnTo>
                      <a:pt x="85" y="311"/>
                    </a:lnTo>
                    <a:lnTo>
                      <a:pt x="85" y="300"/>
                    </a:lnTo>
                    <a:lnTo>
                      <a:pt x="87" y="287"/>
                    </a:lnTo>
                    <a:lnTo>
                      <a:pt x="89" y="269"/>
                    </a:lnTo>
                    <a:lnTo>
                      <a:pt x="93" y="250"/>
                    </a:lnTo>
                    <a:lnTo>
                      <a:pt x="101" y="229"/>
                    </a:lnTo>
                    <a:lnTo>
                      <a:pt x="111" y="206"/>
                    </a:lnTo>
                    <a:lnTo>
                      <a:pt x="123" y="182"/>
                    </a:lnTo>
                    <a:lnTo>
                      <a:pt x="140" y="156"/>
                    </a:lnTo>
                    <a:lnTo>
                      <a:pt x="161" y="130"/>
                    </a:lnTo>
                    <a:lnTo>
                      <a:pt x="187" y="105"/>
                    </a:lnTo>
                    <a:lnTo>
                      <a:pt x="218" y="79"/>
                    </a:lnTo>
                    <a:lnTo>
                      <a:pt x="256" y="56"/>
                    </a:lnTo>
                    <a:lnTo>
                      <a:pt x="298" y="32"/>
                    </a:lnTo>
                    <a:lnTo>
                      <a:pt x="350" y="13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3" name="Freeform 40"/>
              <p:cNvSpPr>
                <a:spLocks/>
              </p:cNvSpPr>
              <p:nvPr/>
            </p:nvSpPr>
            <p:spPr bwMode="auto">
              <a:xfrm flipH="1">
                <a:off x="4361" y="1767"/>
                <a:ext cx="87" cy="80"/>
              </a:xfrm>
              <a:custGeom>
                <a:avLst/>
                <a:gdLst>
                  <a:gd name="T0" fmla="*/ 1 w 172"/>
                  <a:gd name="T1" fmla="*/ 1 h 160"/>
                  <a:gd name="T2" fmla="*/ 1 w 172"/>
                  <a:gd name="T3" fmla="*/ 1 h 160"/>
                  <a:gd name="T4" fmla="*/ 1 w 172"/>
                  <a:gd name="T5" fmla="*/ 1 h 160"/>
                  <a:gd name="T6" fmla="*/ 1 w 172"/>
                  <a:gd name="T7" fmla="*/ 1 h 160"/>
                  <a:gd name="T8" fmla="*/ 1 w 172"/>
                  <a:gd name="T9" fmla="*/ 1 h 160"/>
                  <a:gd name="T10" fmla="*/ 1 w 172"/>
                  <a:gd name="T11" fmla="*/ 1 h 160"/>
                  <a:gd name="T12" fmla="*/ 1 w 172"/>
                  <a:gd name="T13" fmla="*/ 1 h 160"/>
                  <a:gd name="T14" fmla="*/ 1 w 172"/>
                  <a:gd name="T15" fmla="*/ 1 h 160"/>
                  <a:gd name="T16" fmla="*/ 1 w 172"/>
                  <a:gd name="T17" fmla="*/ 1 h 160"/>
                  <a:gd name="T18" fmla="*/ 1 w 172"/>
                  <a:gd name="T19" fmla="*/ 1 h 160"/>
                  <a:gd name="T20" fmla="*/ 1 w 172"/>
                  <a:gd name="T21" fmla="*/ 1 h 160"/>
                  <a:gd name="T22" fmla="*/ 1 w 172"/>
                  <a:gd name="T23" fmla="*/ 1 h 160"/>
                  <a:gd name="T24" fmla="*/ 1 w 172"/>
                  <a:gd name="T25" fmla="*/ 1 h 160"/>
                  <a:gd name="T26" fmla="*/ 1 w 172"/>
                  <a:gd name="T27" fmla="*/ 1 h 160"/>
                  <a:gd name="T28" fmla="*/ 1 w 172"/>
                  <a:gd name="T29" fmla="*/ 1 h 160"/>
                  <a:gd name="T30" fmla="*/ 1 w 172"/>
                  <a:gd name="T31" fmla="*/ 1 h 160"/>
                  <a:gd name="T32" fmla="*/ 1 w 172"/>
                  <a:gd name="T33" fmla="*/ 1 h 160"/>
                  <a:gd name="T34" fmla="*/ 1 w 172"/>
                  <a:gd name="T35" fmla="*/ 1 h 160"/>
                  <a:gd name="T36" fmla="*/ 1 w 172"/>
                  <a:gd name="T37" fmla="*/ 1 h 160"/>
                  <a:gd name="T38" fmla="*/ 1 w 172"/>
                  <a:gd name="T39" fmla="*/ 1 h 160"/>
                  <a:gd name="T40" fmla="*/ 1 w 172"/>
                  <a:gd name="T41" fmla="*/ 0 h 160"/>
                  <a:gd name="T42" fmla="*/ 1 w 172"/>
                  <a:gd name="T43" fmla="*/ 1 h 160"/>
                  <a:gd name="T44" fmla="*/ 1 w 172"/>
                  <a:gd name="T45" fmla="*/ 1 h 160"/>
                  <a:gd name="T46" fmla="*/ 0 w 172"/>
                  <a:gd name="T47" fmla="*/ 1 h 160"/>
                  <a:gd name="T48" fmla="*/ 1 w 172"/>
                  <a:gd name="T49" fmla="*/ 1 h 160"/>
                  <a:gd name="T50" fmla="*/ 1 w 172"/>
                  <a:gd name="T51" fmla="*/ 1 h 160"/>
                  <a:gd name="T52" fmla="*/ 1 w 172"/>
                  <a:gd name="T53" fmla="*/ 1 h 160"/>
                  <a:gd name="T54" fmla="*/ 1 w 172"/>
                  <a:gd name="T55" fmla="*/ 1 h 160"/>
                  <a:gd name="T56" fmla="*/ 1 w 172"/>
                  <a:gd name="T57" fmla="*/ 1 h 160"/>
                  <a:gd name="T58" fmla="*/ 1 w 172"/>
                  <a:gd name="T59" fmla="*/ 1 h 160"/>
                  <a:gd name="T60" fmla="*/ 1 w 172"/>
                  <a:gd name="T61" fmla="*/ 1 h 160"/>
                  <a:gd name="T62" fmla="*/ 1 w 172"/>
                  <a:gd name="T63" fmla="*/ 1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2"/>
                  <a:gd name="T97" fmla="*/ 0 h 160"/>
                  <a:gd name="T98" fmla="*/ 172 w 172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2" h="160">
                    <a:moveTo>
                      <a:pt x="172" y="145"/>
                    </a:moveTo>
                    <a:lnTo>
                      <a:pt x="157" y="138"/>
                    </a:lnTo>
                    <a:lnTo>
                      <a:pt x="142" y="132"/>
                    </a:lnTo>
                    <a:lnTo>
                      <a:pt x="129" y="125"/>
                    </a:lnTo>
                    <a:lnTo>
                      <a:pt x="119" y="120"/>
                    </a:lnTo>
                    <a:lnTo>
                      <a:pt x="108" y="112"/>
                    </a:lnTo>
                    <a:lnTo>
                      <a:pt x="100" y="107"/>
                    </a:lnTo>
                    <a:lnTo>
                      <a:pt x="90" y="100"/>
                    </a:lnTo>
                    <a:lnTo>
                      <a:pt x="84" y="94"/>
                    </a:lnTo>
                    <a:lnTo>
                      <a:pt x="76" y="88"/>
                    </a:lnTo>
                    <a:lnTo>
                      <a:pt x="69" y="80"/>
                    </a:lnTo>
                    <a:lnTo>
                      <a:pt x="63" y="73"/>
                    </a:lnTo>
                    <a:lnTo>
                      <a:pt x="56" y="67"/>
                    </a:lnTo>
                    <a:lnTo>
                      <a:pt x="50" y="60"/>
                    </a:lnTo>
                    <a:lnTo>
                      <a:pt x="43" y="54"/>
                    </a:lnTo>
                    <a:lnTo>
                      <a:pt x="36" y="48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2" y="36"/>
                    </a:lnTo>
                    <a:lnTo>
                      <a:pt x="34" y="33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63" y="20"/>
                    </a:lnTo>
                    <a:lnTo>
                      <a:pt x="72" y="19"/>
                    </a:lnTo>
                    <a:lnTo>
                      <a:pt x="83" y="19"/>
                    </a:lnTo>
                    <a:lnTo>
                      <a:pt x="94" y="19"/>
                    </a:lnTo>
                    <a:lnTo>
                      <a:pt x="109" y="22"/>
                    </a:lnTo>
                    <a:lnTo>
                      <a:pt x="125" y="25"/>
                    </a:lnTo>
                    <a:lnTo>
                      <a:pt x="145" y="30"/>
                    </a:lnTo>
                    <a:lnTo>
                      <a:pt x="162" y="15"/>
                    </a:lnTo>
                    <a:lnTo>
                      <a:pt x="160" y="14"/>
                    </a:lnTo>
                    <a:lnTo>
                      <a:pt x="158" y="13"/>
                    </a:lnTo>
                    <a:lnTo>
                      <a:pt x="155" y="10"/>
                    </a:lnTo>
                    <a:lnTo>
                      <a:pt x="149" y="9"/>
                    </a:lnTo>
                    <a:lnTo>
                      <a:pt x="142" y="7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5" y="3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7" y="2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2" y="12"/>
                    </a:lnTo>
                    <a:lnTo>
                      <a:pt x="16" y="18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8" y="41"/>
                    </a:lnTo>
                    <a:lnTo>
                      <a:pt x="10" y="47"/>
                    </a:lnTo>
                    <a:lnTo>
                      <a:pt x="16" y="55"/>
                    </a:lnTo>
                    <a:lnTo>
                      <a:pt x="22" y="65"/>
                    </a:lnTo>
                    <a:lnTo>
                      <a:pt x="31" y="76"/>
                    </a:lnTo>
                    <a:lnTo>
                      <a:pt x="40" y="85"/>
                    </a:lnTo>
                    <a:lnTo>
                      <a:pt x="51" y="96"/>
                    </a:lnTo>
                    <a:lnTo>
                      <a:pt x="62" y="107"/>
                    </a:lnTo>
                    <a:lnTo>
                      <a:pt x="76" y="119"/>
                    </a:lnTo>
                    <a:lnTo>
                      <a:pt x="89" y="129"/>
                    </a:lnTo>
                    <a:lnTo>
                      <a:pt x="106" y="140"/>
                    </a:lnTo>
                    <a:lnTo>
                      <a:pt x="123" y="150"/>
                    </a:lnTo>
                    <a:lnTo>
                      <a:pt x="142" y="160"/>
                    </a:lnTo>
                    <a:lnTo>
                      <a:pt x="172" y="145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4" name="Freeform 41"/>
              <p:cNvSpPr>
                <a:spLocks/>
              </p:cNvSpPr>
              <p:nvPr/>
            </p:nvSpPr>
            <p:spPr bwMode="auto">
              <a:xfrm flipH="1">
                <a:off x="4311" y="1742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5" name="Freeform 42"/>
              <p:cNvSpPr>
                <a:spLocks/>
              </p:cNvSpPr>
              <p:nvPr/>
            </p:nvSpPr>
            <p:spPr bwMode="auto">
              <a:xfrm flipH="1">
                <a:off x="4288" y="1851"/>
                <a:ext cx="463" cy="375"/>
              </a:xfrm>
              <a:custGeom>
                <a:avLst/>
                <a:gdLst>
                  <a:gd name="T0" fmla="*/ 3 w 925"/>
                  <a:gd name="T1" fmla="*/ 2 h 750"/>
                  <a:gd name="T2" fmla="*/ 3 w 925"/>
                  <a:gd name="T3" fmla="*/ 2 h 750"/>
                  <a:gd name="T4" fmla="*/ 3 w 925"/>
                  <a:gd name="T5" fmla="*/ 1 h 750"/>
                  <a:gd name="T6" fmla="*/ 3 w 925"/>
                  <a:gd name="T7" fmla="*/ 2 h 750"/>
                  <a:gd name="T8" fmla="*/ 3 w 925"/>
                  <a:gd name="T9" fmla="*/ 2 h 750"/>
                  <a:gd name="T10" fmla="*/ 3 w 925"/>
                  <a:gd name="T11" fmla="*/ 2 h 750"/>
                  <a:gd name="T12" fmla="*/ 2 w 925"/>
                  <a:gd name="T13" fmla="*/ 2 h 750"/>
                  <a:gd name="T14" fmla="*/ 1 w 925"/>
                  <a:gd name="T15" fmla="*/ 2 h 750"/>
                  <a:gd name="T16" fmla="*/ 1 w 925"/>
                  <a:gd name="T17" fmla="*/ 1 h 750"/>
                  <a:gd name="T18" fmla="*/ 2 w 925"/>
                  <a:gd name="T19" fmla="*/ 1 h 750"/>
                  <a:gd name="T20" fmla="*/ 2 w 925"/>
                  <a:gd name="T21" fmla="*/ 1 h 750"/>
                  <a:gd name="T22" fmla="*/ 2 w 925"/>
                  <a:gd name="T23" fmla="*/ 1 h 750"/>
                  <a:gd name="T24" fmla="*/ 1 w 925"/>
                  <a:gd name="T25" fmla="*/ 1 h 750"/>
                  <a:gd name="T26" fmla="*/ 1 w 925"/>
                  <a:gd name="T27" fmla="*/ 1 h 750"/>
                  <a:gd name="T28" fmla="*/ 1 w 925"/>
                  <a:gd name="T29" fmla="*/ 1 h 750"/>
                  <a:gd name="T30" fmla="*/ 1 w 925"/>
                  <a:gd name="T31" fmla="*/ 1 h 750"/>
                  <a:gd name="T32" fmla="*/ 1 w 925"/>
                  <a:gd name="T33" fmla="*/ 2 h 750"/>
                  <a:gd name="T34" fmla="*/ 1 w 925"/>
                  <a:gd name="T35" fmla="*/ 2 h 750"/>
                  <a:gd name="T36" fmla="*/ 2 w 925"/>
                  <a:gd name="T37" fmla="*/ 3 h 750"/>
                  <a:gd name="T38" fmla="*/ 2 w 925"/>
                  <a:gd name="T39" fmla="*/ 3 h 750"/>
                  <a:gd name="T40" fmla="*/ 2 w 925"/>
                  <a:gd name="T41" fmla="*/ 3 h 750"/>
                  <a:gd name="T42" fmla="*/ 2 w 925"/>
                  <a:gd name="T43" fmla="*/ 3 h 750"/>
                  <a:gd name="T44" fmla="*/ 2 w 925"/>
                  <a:gd name="T45" fmla="*/ 3 h 750"/>
                  <a:gd name="T46" fmla="*/ 2 w 925"/>
                  <a:gd name="T47" fmla="*/ 3 h 750"/>
                  <a:gd name="T48" fmla="*/ 2 w 925"/>
                  <a:gd name="T49" fmla="*/ 3 h 750"/>
                  <a:gd name="T50" fmla="*/ 2 w 925"/>
                  <a:gd name="T51" fmla="*/ 3 h 750"/>
                  <a:gd name="T52" fmla="*/ 2 w 925"/>
                  <a:gd name="T53" fmla="*/ 3 h 750"/>
                  <a:gd name="T54" fmla="*/ 2 w 925"/>
                  <a:gd name="T55" fmla="*/ 3 h 750"/>
                  <a:gd name="T56" fmla="*/ 3 w 925"/>
                  <a:gd name="T57" fmla="*/ 3 h 750"/>
                  <a:gd name="T58" fmla="*/ 3 w 925"/>
                  <a:gd name="T59" fmla="*/ 3 h 750"/>
                  <a:gd name="T60" fmla="*/ 3 w 925"/>
                  <a:gd name="T61" fmla="*/ 3 h 750"/>
                  <a:gd name="T62" fmla="*/ 3 w 925"/>
                  <a:gd name="T63" fmla="*/ 3 h 750"/>
                  <a:gd name="T64" fmla="*/ 3 w 925"/>
                  <a:gd name="T65" fmla="*/ 3 h 750"/>
                  <a:gd name="T66" fmla="*/ 3 w 925"/>
                  <a:gd name="T67" fmla="*/ 3 h 750"/>
                  <a:gd name="T68" fmla="*/ 3 w 925"/>
                  <a:gd name="T69" fmla="*/ 3 h 750"/>
                  <a:gd name="T70" fmla="*/ 3 w 925"/>
                  <a:gd name="T71" fmla="*/ 3 h 750"/>
                  <a:gd name="T72" fmla="*/ 2 w 925"/>
                  <a:gd name="T73" fmla="*/ 3 h 750"/>
                  <a:gd name="T74" fmla="*/ 2 w 925"/>
                  <a:gd name="T75" fmla="*/ 3 h 750"/>
                  <a:gd name="T76" fmla="*/ 3 w 925"/>
                  <a:gd name="T77" fmla="*/ 3 h 750"/>
                  <a:gd name="T78" fmla="*/ 3 w 925"/>
                  <a:gd name="T79" fmla="*/ 3 h 750"/>
                  <a:gd name="T80" fmla="*/ 3 w 925"/>
                  <a:gd name="T81" fmla="*/ 3 h 750"/>
                  <a:gd name="T82" fmla="*/ 3 w 925"/>
                  <a:gd name="T83" fmla="*/ 3 h 750"/>
                  <a:gd name="T84" fmla="*/ 3 w 925"/>
                  <a:gd name="T85" fmla="*/ 3 h 750"/>
                  <a:gd name="T86" fmla="*/ 3 w 925"/>
                  <a:gd name="T87" fmla="*/ 3 h 750"/>
                  <a:gd name="T88" fmla="*/ 4 w 925"/>
                  <a:gd name="T89" fmla="*/ 3 h 750"/>
                  <a:gd name="T90" fmla="*/ 4 w 925"/>
                  <a:gd name="T91" fmla="*/ 3 h 750"/>
                  <a:gd name="T92" fmla="*/ 4 w 925"/>
                  <a:gd name="T93" fmla="*/ 3 h 750"/>
                  <a:gd name="T94" fmla="*/ 4 w 925"/>
                  <a:gd name="T95" fmla="*/ 3 h 750"/>
                  <a:gd name="T96" fmla="*/ 4 w 925"/>
                  <a:gd name="T97" fmla="*/ 3 h 750"/>
                  <a:gd name="T98" fmla="*/ 4 w 925"/>
                  <a:gd name="T99" fmla="*/ 3 h 750"/>
                  <a:gd name="T100" fmla="*/ 4 w 925"/>
                  <a:gd name="T101" fmla="*/ 2 h 750"/>
                  <a:gd name="T102" fmla="*/ 4 w 925"/>
                  <a:gd name="T103" fmla="*/ 2 h 750"/>
                  <a:gd name="T104" fmla="*/ 4 w 925"/>
                  <a:gd name="T105" fmla="*/ 2 h 750"/>
                  <a:gd name="T106" fmla="*/ 4 w 925"/>
                  <a:gd name="T107" fmla="*/ 2 h 750"/>
                  <a:gd name="T108" fmla="*/ 4 w 925"/>
                  <a:gd name="T109" fmla="*/ 2 h 750"/>
                  <a:gd name="T110" fmla="*/ 4 w 925"/>
                  <a:gd name="T111" fmla="*/ 2 h 750"/>
                  <a:gd name="T112" fmla="*/ 4 w 925"/>
                  <a:gd name="T113" fmla="*/ 2 h 750"/>
                  <a:gd name="T114" fmla="*/ 4 w 925"/>
                  <a:gd name="T115" fmla="*/ 2 h 7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25"/>
                  <a:gd name="T175" fmla="*/ 0 h 750"/>
                  <a:gd name="T176" fmla="*/ 925 w 925"/>
                  <a:gd name="T177" fmla="*/ 750 h 7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25" h="750">
                    <a:moveTo>
                      <a:pt x="783" y="423"/>
                    </a:moveTo>
                    <a:lnTo>
                      <a:pt x="691" y="458"/>
                    </a:lnTo>
                    <a:lnTo>
                      <a:pt x="606" y="421"/>
                    </a:lnTo>
                    <a:lnTo>
                      <a:pt x="607" y="418"/>
                    </a:lnTo>
                    <a:lnTo>
                      <a:pt x="613" y="416"/>
                    </a:lnTo>
                    <a:lnTo>
                      <a:pt x="621" y="411"/>
                    </a:lnTo>
                    <a:lnTo>
                      <a:pt x="632" y="405"/>
                    </a:lnTo>
                    <a:lnTo>
                      <a:pt x="643" y="396"/>
                    </a:lnTo>
                    <a:lnTo>
                      <a:pt x="659" y="387"/>
                    </a:lnTo>
                    <a:lnTo>
                      <a:pt x="672" y="376"/>
                    </a:lnTo>
                    <a:lnTo>
                      <a:pt x="689" y="365"/>
                    </a:lnTo>
                    <a:lnTo>
                      <a:pt x="703" y="351"/>
                    </a:lnTo>
                    <a:lnTo>
                      <a:pt x="717" y="338"/>
                    </a:lnTo>
                    <a:lnTo>
                      <a:pt x="730" y="321"/>
                    </a:lnTo>
                    <a:lnTo>
                      <a:pt x="741" y="304"/>
                    </a:lnTo>
                    <a:lnTo>
                      <a:pt x="751" y="286"/>
                    </a:lnTo>
                    <a:lnTo>
                      <a:pt x="756" y="267"/>
                    </a:lnTo>
                    <a:lnTo>
                      <a:pt x="758" y="247"/>
                    </a:lnTo>
                    <a:lnTo>
                      <a:pt x="757" y="226"/>
                    </a:lnTo>
                    <a:lnTo>
                      <a:pt x="726" y="235"/>
                    </a:lnTo>
                    <a:lnTo>
                      <a:pt x="727" y="238"/>
                    </a:lnTo>
                    <a:lnTo>
                      <a:pt x="727" y="244"/>
                    </a:lnTo>
                    <a:lnTo>
                      <a:pt x="728" y="251"/>
                    </a:lnTo>
                    <a:lnTo>
                      <a:pt x="727" y="259"/>
                    </a:lnTo>
                    <a:lnTo>
                      <a:pt x="726" y="270"/>
                    </a:lnTo>
                    <a:lnTo>
                      <a:pt x="722" y="281"/>
                    </a:lnTo>
                    <a:lnTo>
                      <a:pt x="718" y="296"/>
                    </a:lnTo>
                    <a:lnTo>
                      <a:pt x="711" y="308"/>
                    </a:lnTo>
                    <a:lnTo>
                      <a:pt x="702" y="323"/>
                    </a:lnTo>
                    <a:lnTo>
                      <a:pt x="689" y="338"/>
                    </a:lnTo>
                    <a:lnTo>
                      <a:pt x="673" y="352"/>
                    </a:lnTo>
                    <a:lnTo>
                      <a:pt x="653" y="366"/>
                    </a:lnTo>
                    <a:lnTo>
                      <a:pt x="630" y="381"/>
                    </a:lnTo>
                    <a:lnTo>
                      <a:pt x="601" y="394"/>
                    </a:lnTo>
                    <a:lnTo>
                      <a:pt x="569" y="408"/>
                    </a:lnTo>
                    <a:lnTo>
                      <a:pt x="535" y="400"/>
                    </a:lnTo>
                    <a:lnTo>
                      <a:pt x="627" y="308"/>
                    </a:lnTo>
                    <a:lnTo>
                      <a:pt x="612" y="292"/>
                    </a:lnTo>
                    <a:lnTo>
                      <a:pt x="609" y="293"/>
                    </a:lnTo>
                    <a:lnTo>
                      <a:pt x="604" y="298"/>
                    </a:lnTo>
                    <a:lnTo>
                      <a:pt x="596" y="306"/>
                    </a:lnTo>
                    <a:lnTo>
                      <a:pt x="585" y="317"/>
                    </a:lnTo>
                    <a:lnTo>
                      <a:pt x="570" y="328"/>
                    </a:lnTo>
                    <a:lnTo>
                      <a:pt x="553" y="342"/>
                    </a:lnTo>
                    <a:lnTo>
                      <a:pt x="533" y="358"/>
                    </a:lnTo>
                    <a:lnTo>
                      <a:pt x="512" y="373"/>
                    </a:lnTo>
                    <a:lnTo>
                      <a:pt x="486" y="387"/>
                    </a:lnTo>
                    <a:lnTo>
                      <a:pt x="460" y="403"/>
                    </a:lnTo>
                    <a:lnTo>
                      <a:pt x="431" y="416"/>
                    </a:lnTo>
                    <a:lnTo>
                      <a:pt x="401" y="429"/>
                    </a:lnTo>
                    <a:lnTo>
                      <a:pt x="369" y="439"/>
                    </a:lnTo>
                    <a:lnTo>
                      <a:pt x="336" y="447"/>
                    </a:lnTo>
                    <a:lnTo>
                      <a:pt x="302" y="453"/>
                    </a:lnTo>
                    <a:lnTo>
                      <a:pt x="266" y="455"/>
                    </a:lnTo>
                    <a:lnTo>
                      <a:pt x="96" y="318"/>
                    </a:lnTo>
                    <a:lnTo>
                      <a:pt x="98" y="316"/>
                    </a:lnTo>
                    <a:lnTo>
                      <a:pt x="105" y="312"/>
                    </a:lnTo>
                    <a:lnTo>
                      <a:pt x="115" y="306"/>
                    </a:lnTo>
                    <a:lnTo>
                      <a:pt x="129" y="298"/>
                    </a:lnTo>
                    <a:lnTo>
                      <a:pt x="146" y="286"/>
                    </a:lnTo>
                    <a:lnTo>
                      <a:pt x="164" y="274"/>
                    </a:lnTo>
                    <a:lnTo>
                      <a:pt x="182" y="258"/>
                    </a:lnTo>
                    <a:lnTo>
                      <a:pt x="203" y="243"/>
                    </a:lnTo>
                    <a:lnTo>
                      <a:pt x="220" y="223"/>
                    </a:lnTo>
                    <a:lnTo>
                      <a:pt x="238" y="201"/>
                    </a:lnTo>
                    <a:lnTo>
                      <a:pt x="253" y="177"/>
                    </a:lnTo>
                    <a:lnTo>
                      <a:pt x="267" y="153"/>
                    </a:lnTo>
                    <a:lnTo>
                      <a:pt x="276" y="126"/>
                    </a:lnTo>
                    <a:lnTo>
                      <a:pt x="283" y="98"/>
                    </a:lnTo>
                    <a:lnTo>
                      <a:pt x="284" y="68"/>
                    </a:lnTo>
                    <a:lnTo>
                      <a:pt x="280" y="37"/>
                    </a:lnTo>
                    <a:lnTo>
                      <a:pt x="381" y="32"/>
                    </a:lnTo>
                    <a:lnTo>
                      <a:pt x="379" y="29"/>
                    </a:lnTo>
                    <a:lnTo>
                      <a:pt x="375" y="24"/>
                    </a:lnTo>
                    <a:lnTo>
                      <a:pt x="369" y="19"/>
                    </a:lnTo>
                    <a:lnTo>
                      <a:pt x="365" y="16"/>
                    </a:lnTo>
                    <a:lnTo>
                      <a:pt x="358" y="13"/>
                    </a:lnTo>
                    <a:lnTo>
                      <a:pt x="353" y="9"/>
                    </a:lnTo>
                    <a:lnTo>
                      <a:pt x="342" y="5"/>
                    </a:lnTo>
                    <a:lnTo>
                      <a:pt x="332" y="3"/>
                    </a:lnTo>
                    <a:lnTo>
                      <a:pt x="319" y="0"/>
                    </a:lnTo>
                    <a:lnTo>
                      <a:pt x="307" y="0"/>
                    </a:lnTo>
                    <a:lnTo>
                      <a:pt x="292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38" y="14"/>
                    </a:lnTo>
                    <a:lnTo>
                      <a:pt x="215" y="19"/>
                    </a:lnTo>
                    <a:lnTo>
                      <a:pt x="197" y="26"/>
                    </a:lnTo>
                    <a:lnTo>
                      <a:pt x="179" y="32"/>
                    </a:lnTo>
                    <a:lnTo>
                      <a:pt x="162" y="39"/>
                    </a:lnTo>
                    <a:lnTo>
                      <a:pt x="147" y="47"/>
                    </a:lnTo>
                    <a:lnTo>
                      <a:pt x="134" y="54"/>
                    </a:lnTo>
                    <a:lnTo>
                      <a:pt x="122" y="60"/>
                    </a:lnTo>
                    <a:lnTo>
                      <a:pt x="112" y="68"/>
                    </a:lnTo>
                    <a:lnTo>
                      <a:pt x="101" y="72"/>
                    </a:lnTo>
                    <a:lnTo>
                      <a:pt x="92" y="79"/>
                    </a:lnTo>
                    <a:lnTo>
                      <a:pt x="85" y="84"/>
                    </a:lnTo>
                    <a:lnTo>
                      <a:pt x="80" y="89"/>
                    </a:lnTo>
                    <a:lnTo>
                      <a:pt x="72" y="96"/>
                    </a:lnTo>
                    <a:lnTo>
                      <a:pt x="70" y="98"/>
                    </a:lnTo>
                    <a:lnTo>
                      <a:pt x="67" y="98"/>
                    </a:lnTo>
                    <a:lnTo>
                      <a:pt x="65" y="102"/>
                    </a:lnTo>
                    <a:lnTo>
                      <a:pt x="59" y="107"/>
                    </a:lnTo>
                    <a:lnTo>
                      <a:pt x="54" y="117"/>
                    </a:lnTo>
                    <a:lnTo>
                      <a:pt x="45" y="125"/>
                    </a:lnTo>
                    <a:lnTo>
                      <a:pt x="39" y="139"/>
                    </a:lnTo>
                    <a:lnTo>
                      <a:pt x="31" y="153"/>
                    </a:lnTo>
                    <a:lnTo>
                      <a:pt x="23" y="170"/>
                    </a:lnTo>
                    <a:lnTo>
                      <a:pt x="15" y="187"/>
                    </a:lnTo>
                    <a:lnTo>
                      <a:pt x="10" y="208"/>
                    </a:lnTo>
                    <a:lnTo>
                      <a:pt x="4" y="230"/>
                    </a:lnTo>
                    <a:lnTo>
                      <a:pt x="2" y="256"/>
                    </a:lnTo>
                    <a:lnTo>
                      <a:pt x="0" y="280"/>
                    </a:lnTo>
                    <a:lnTo>
                      <a:pt x="2" y="309"/>
                    </a:lnTo>
                    <a:lnTo>
                      <a:pt x="7" y="339"/>
                    </a:lnTo>
                    <a:lnTo>
                      <a:pt x="14" y="370"/>
                    </a:lnTo>
                    <a:lnTo>
                      <a:pt x="15" y="373"/>
                    </a:lnTo>
                    <a:lnTo>
                      <a:pt x="18" y="377"/>
                    </a:lnTo>
                    <a:lnTo>
                      <a:pt x="21" y="385"/>
                    </a:lnTo>
                    <a:lnTo>
                      <a:pt x="23" y="393"/>
                    </a:lnTo>
                    <a:lnTo>
                      <a:pt x="30" y="402"/>
                    </a:lnTo>
                    <a:lnTo>
                      <a:pt x="34" y="412"/>
                    </a:lnTo>
                    <a:lnTo>
                      <a:pt x="43" y="424"/>
                    </a:lnTo>
                    <a:lnTo>
                      <a:pt x="49" y="435"/>
                    </a:lnTo>
                    <a:lnTo>
                      <a:pt x="57" y="447"/>
                    </a:lnTo>
                    <a:lnTo>
                      <a:pt x="66" y="459"/>
                    </a:lnTo>
                    <a:lnTo>
                      <a:pt x="77" y="473"/>
                    </a:lnTo>
                    <a:lnTo>
                      <a:pt x="87" y="484"/>
                    </a:lnTo>
                    <a:lnTo>
                      <a:pt x="99" y="495"/>
                    </a:lnTo>
                    <a:lnTo>
                      <a:pt x="112" y="505"/>
                    </a:lnTo>
                    <a:lnTo>
                      <a:pt x="126" y="515"/>
                    </a:lnTo>
                    <a:lnTo>
                      <a:pt x="321" y="596"/>
                    </a:lnTo>
                    <a:lnTo>
                      <a:pt x="322" y="599"/>
                    </a:lnTo>
                    <a:lnTo>
                      <a:pt x="326" y="606"/>
                    </a:lnTo>
                    <a:lnTo>
                      <a:pt x="328" y="612"/>
                    </a:lnTo>
                    <a:lnTo>
                      <a:pt x="330" y="617"/>
                    </a:lnTo>
                    <a:lnTo>
                      <a:pt x="335" y="624"/>
                    </a:lnTo>
                    <a:lnTo>
                      <a:pt x="340" y="631"/>
                    </a:lnTo>
                    <a:lnTo>
                      <a:pt x="344" y="637"/>
                    </a:lnTo>
                    <a:lnTo>
                      <a:pt x="350" y="644"/>
                    </a:lnTo>
                    <a:lnTo>
                      <a:pt x="356" y="651"/>
                    </a:lnTo>
                    <a:lnTo>
                      <a:pt x="363" y="656"/>
                    </a:lnTo>
                    <a:lnTo>
                      <a:pt x="368" y="660"/>
                    </a:lnTo>
                    <a:lnTo>
                      <a:pt x="375" y="664"/>
                    </a:lnTo>
                    <a:lnTo>
                      <a:pt x="381" y="667"/>
                    </a:lnTo>
                    <a:lnTo>
                      <a:pt x="389" y="670"/>
                    </a:lnTo>
                    <a:lnTo>
                      <a:pt x="390" y="673"/>
                    </a:lnTo>
                    <a:lnTo>
                      <a:pt x="396" y="681"/>
                    </a:lnTo>
                    <a:lnTo>
                      <a:pt x="398" y="687"/>
                    </a:lnTo>
                    <a:lnTo>
                      <a:pt x="402" y="694"/>
                    </a:lnTo>
                    <a:lnTo>
                      <a:pt x="407" y="700"/>
                    </a:lnTo>
                    <a:lnTo>
                      <a:pt x="412" y="709"/>
                    </a:lnTo>
                    <a:lnTo>
                      <a:pt x="417" y="715"/>
                    </a:lnTo>
                    <a:lnTo>
                      <a:pt x="421" y="721"/>
                    </a:lnTo>
                    <a:lnTo>
                      <a:pt x="427" y="728"/>
                    </a:lnTo>
                    <a:lnTo>
                      <a:pt x="432" y="735"/>
                    </a:lnTo>
                    <a:lnTo>
                      <a:pt x="437" y="740"/>
                    </a:lnTo>
                    <a:lnTo>
                      <a:pt x="442" y="744"/>
                    </a:lnTo>
                    <a:lnTo>
                      <a:pt x="445" y="747"/>
                    </a:lnTo>
                    <a:lnTo>
                      <a:pt x="451" y="750"/>
                    </a:lnTo>
                    <a:lnTo>
                      <a:pt x="456" y="750"/>
                    </a:lnTo>
                    <a:lnTo>
                      <a:pt x="463" y="750"/>
                    </a:lnTo>
                    <a:lnTo>
                      <a:pt x="468" y="749"/>
                    </a:lnTo>
                    <a:lnTo>
                      <a:pt x="471" y="747"/>
                    </a:lnTo>
                    <a:lnTo>
                      <a:pt x="473" y="743"/>
                    </a:lnTo>
                    <a:lnTo>
                      <a:pt x="474" y="738"/>
                    </a:lnTo>
                    <a:lnTo>
                      <a:pt x="473" y="731"/>
                    </a:lnTo>
                    <a:lnTo>
                      <a:pt x="471" y="723"/>
                    </a:lnTo>
                    <a:lnTo>
                      <a:pt x="469" y="718"/>
                    </a:lnTo>
                    <a:lnTo>
                      <a:pt x="468" y="712"/>
                    </a:lnTo>
                    <a:lnTo>
                      <a:pt x="465" y="707"/>
                    </a:lnTo>
                    <a:lnTo>
                      <a:pt x="463" y="701"/>
                    </a:lnTo>
                    <a:lnTo>
                      <a:pt x="460" y="695"/>
                    </a:lnTo>
                    <a:lnTo>
                      <a:pt x="458" y="688"/>
                    </a:lnTo>
                    <a:lnTo>
                      <a:pt x="455" y="683"/>
                    </a:lnTo>
                    <a:lnTo>
                      <a:pt x="454" y="676"/>
                    </a:lnTo>
                    <a:lnTo>
                      <a:pt x="451" y="670"/>
                    </a:lnTo>
                    <a:lnTo>
                      <a:pt x="449" y="664"/>
                    </a:lnTo>
                    <a:lnTo>
                      <a:pt x="447" y="659"/>
                    </a:lnTo>
                    <a:lnTo>
                      <a:pt x="445" y="656"/>
                    </a:lnTo>
                    <a:lnTo>
                      <a:pt x="443" y="651"/>
                    </a:lnTo>
                    <a:lnTo>
                      <a:pt x="443" y="648"/>
                    </a:lnTo>
                    <a:lnTo>
                      <a:pt x="443" y="646"/>
                    </a:lnTo>
                    <a:lnTo>
                      <a:pt x="444" y="645"/>
                    </a:lnTo>
                    <a:lnTo>
                      <a:pt x="447" y="643"/>
                    </a:lnTo>
                    <a:lnTo>
                      <a:pt x="453" y="645"/>
                    </a:lnTo>
                    <a:lnTo>
                      <a:pt x="454" y="645"/>
                    </a:lnTo>
                    <a:lnTo>
                      <a:pt x="456" y="649"/>
                    </a:lnTo>
                    <a:lnTo>
                      <a:pt x="460" y="653"/>
                    </a:lnTo>
                    <a:lnTo>
                      <a:pt x="464" y="660"/>
                    </a:lnTo>
                    <a:lnTo>
                      <a:pt x="468" y="666"/>
                    </a:lnTo>
                    <a:lnTo>
                      <a:pt x="472" y="674"/>
                    </a:lnTo>
                    <a:lnTo>
                      <a:pt x="479" y="683"/>
                    </a:lnTo>
                    <a:lnTo>
                      <a:pt x="484" y="691"/>
                    </a:lnTo>
                    <a:lnTo>
                      <a:pt x="490" y="698"/>
                    </a:lnTo>
                    <a:lnTo>
                      <a:pt x="495" y="707"/>
                    </a:lnTo>
                    <a:lnTo>
                      <a:pt x="501" y="712"/>
                    </a:lnTo>
                    <a:lnTo>
                      <a:pt x="508" y="720"/>
                    </a:lnTo>
                    <a:lnTo>
                      <a:pt x="514" y="723"/>
                    </a:lnTo>
                    <a:lnTo>
                      <a:pt x="522" y="727"/>
                    </a:lnTo>
                    <a:lnTo>
                      <a:pt x="527" y="729"/>
                    </a:lnTo>
                    <a:lnTo>
                      <a:pt x="535" y="729"/>
                    </a:lnTo>
                    <a:lnTo>
                      <a:pt x="538" y="725"/>
                    </a:lnTo>
                    <a:lnTo>
                      <a:pt x="542" y="720"/>
                    </a:lnTo>
                    <a:lnTo>
                      <a:pt x="543" y="712"/>
                    </a:lnTo>
                    <a:lnTo>
                      <a:pt x="544" y="706"/>
                    </a:lnTo>
                    <a:lnTo>
                      <a:pt x="542" y="697"/>
                    </a:lnTo>
                    <a:lnTo>
                      <a:pt x="541" y="688"/>
                    </a:lnTo>
                    <a:lnTo>
                      <a:pt x="537" y="679"/>
                    </a:lnTo>
                    <a:lnTo>
                      <a:pt x="535" y="672"/>
                    </a:lnTo>
                    <a:lnTo>
                      <a:pt x="531" y="663"/>
                    </a:lnTo>
                    <a:lnTo>
                      <a:pt x="526" y="653"/>
                    </a:lnTo>
                    <a:lnTo>
                      <a:pt x="523" y="645"/>
                    </a:lnTo>
                    <a:lnTo>
                      <a:pt x="520" y="639"/>
                    </a:lnTo>
                    <a:lnTo>
                      <a:pt x="516" y="632"/>
                    </a:lnTo>
                    <a:lnTo>
                      <a:pt x="514" y="628"/>
                    </a:lnTo>
                    <a:lnTo>
                      <a:pt x="513" y="625"/>
                    </a:lnTo>
                    <a:lnTo>
                      <a:pt x="514" y="625"/>
                    </a:lnTo>
                    <a:lnTo>
                      <a:pt x="520" y="630"/>
                    </a:lnTo>
                    <a:lnTo>
                      <a:pt x="527" y="633"/>
                    </a:lnTo>
                    <a:lnTo>
                      <a:pt x="537" y="639"/>
                    </a:lnTo>
                    <a:lnTo>
                      <a:pt x="546" y="645"/>
                    </a:lnTo>
                    <a:lnTo>
                      <a:pt x="556" y="652"/>
                    </a:lnTo>
                    <a:lnTo>
                      <a:pt x="564" y="657"/>
                    </a:lnTo>
                    <a:lnTo>
                      <a:pt x="569" y="663"/>
                    </a:lnTo>
                    <a:lnTo>
                      <a:pt x="571" y="666"/>
                    </a:lnTo>
                    <a:lnTo>
                      <a:pt x="578" y="670"/>
                    </a:lnTo>
                    <a:lnTo>
                      <a:pt x="585" y="674"/>
                    </a:lnTo>
                    <a:lnTo>
                      <a:pt x="592" y="676"/>
                    </a:lnTo>
                    <a:lnTo>
                      <a:pt x="600" y="677"/>
                    </a:lnTo>
                    <a:lnTo>
                      <a:pt x="607" y="678"/>
                    </a:lnTo>
                    <a:lnTo>
                      <a:pt x="612" y="677"/>
                    </a:lnTo>
                    <a:lnTo>
                      <a:pt x="617" y="676"/>
                    </a:lnTo>
                    <a:lnTo>
                      <a:pt x="617" y="674"/>
                    </a:lnTo>
                    <a:lnTo>
                      <a:pt x="617" y="669"/>
                    </a:lnTo>
                    <a:lnTo>
                      <a:pt x="615" y="663"/>
                    </a:lnTo>
                    <a:lnTo>
                      <a:pt x="612" y="658"/>
                    </a:lnTo>
                    <a:lnTo>
                      <a:pt x="607" y="649"/>
                    </a:lnTo>
                    <a:lnTo>
                      <a:pt x="604" y="641"/>
                    </a:lnTo>
                    <a:lnTo>
                      <a:pt x="597" y="631"/>
                    </a:lnTo>
                    <a:lnTo>
                      <a:pt x="592" y="622"/>
                    </a:lnTo>
                    <a:lnTo>
                      <a:pt x="585" y="611"/>
                    </a:lnTo>
                    <a:lnTo>
                      <a:pt x="578" y="602"/>
                    </a:lnTo>
                    <a:lnTo>
                      <a:pt x="570" y="592"/>
                    </a:lnTo>
                    <a:lnTo>
                      <a:pt x="564" y="582"/>
                    </a:lnTo>
                    <a:lnTo>
                      <a:pt x="557" y="573"/>
                    </a:lnTo>
                    <a:lnTo>
                      <a:pt x="550" y="566"/>
                    </a:lnTo>
                    <a:lnTo>
                      <a:pt x="545" y="560"/>
                    </a:lnTo>
                    <a:lnTo>
                      <a:pt x="539" y="557"/>
                    </a:lnTo>
                    <a:lnTo>
                      <a:pt x="534" y="551"/>
                    </a:lnTo>
                    <a:lnTo>
                      <a:pt x="527" y="549"/>
                    </a:lnTo>
                    <a:lnTo>
                      <a:pt x="523" y="547"/>
                    </a:lnTo>
                    <a:lnTo>
                      <a:pt x="518" y="547"/>
                    </a:lnTo>
                    <a:lnTo>
                      <a:pt x="511" y="547"/>
                    </a:lnTo>
                    <a:lnTo>
                      <a:pt x="505" y="551"/>
                    </a:lnTo>
                    <a:lnTo>
                      <a:pt x="501" y="555"/>
                    </a:lnTo>
                    <a:lnTo>
                      <a:pt x="497" y="560"/>
                    </a:lnTo>
                    <a:lnTo>
                      <a:pt x="496" y="563"/>
                    </a:lnTo>
                    <a:lnTo>
                      <a:pt x="496" y="565"/>
                    </a:lnTo>
                    <a:lnTo>
                      <a:pt x="484" y="571"/>
                    </a:lnTo>
                    <a:lnTo>
                      <a:pt x="481" y="566"/>
                    </a:lnTo>
                    <a:lnTo>
                      <a:pt x="474" y="559"/>
                    </a:lnTo>
                    <a:lnTo>
                      <a:pt x="469" y="554"/>
                    </a:lnTo>
                    <a:lnTo>
                      <a:pt x="464" y="551"/>
                    </a:lnTo>
                    <a:lnTo>
                      <a:pt x="459" y="549"/>
                    </a:lnTo>
                    <a:lnTo>
                      <a:pt x="454" y="550"/>
                    </a:lnTo>
                    <a:lnTo>
                      <a:pt x="443" y="555"/>
                    </a:lnTo>
                    <a:lnTo>
                      <a:pt x="438" y="564"/>
                    </a:lnTo>
                    <a:lnTo>
                      <a:pt x="433" y="571"/>
                    </a:lnTo>
                    <a:lnTo>
                      <a:pt x="432" y="575"/>
                    </a:lnTo>
                    <a:lnTo>
                      <a:pt x="358" y="524"/>
                    </a:lnTo>
                    <a:lnTo>
                      <a:pt x="451" y="497"/>
                    </a:lnTo>
                    <a:lnTo>
                      <a:pt x="625" y="522"/>
                    </a:lnTo>
                    <a:lnTo>
                      <a:pt x="623" y="522"/>
                    </a:lnTo>
                    <a:lnTo>
                      <a:pt x="622" y="526"/>
                    </a:lnTo>
                    <a:lnTo>
                      <a:pt x="621" y="530"/>
                    </a:lnTo>
                    <a:lnTo>
                      <a:pt x="620" y="536"/>
                    </a:lnTo>
                    <a:lnTo>
                      <a:pt x="619" y="541"/>
                    </a:lnTo>
                    <a:lnTo>
                      <a:pt x="618" y="547"/>
                    </a:lnTo>
                    <a:lnTo>
                      <a:pt x="618" y="551"/>
                    </a:lnTo>
                    <a:lnTo>
                      <a:pt x="619" y="557"/>
                    </a:lnTo>
                    <a:lnTo>
                      <a:pt x="621" y="560"/>
                    </a:lnTo>
                    <a:lnTo>
                      <a:pt x="627" y="569"/>
                    </a:lnTo>
                    <a:lnTo>
                      <a:pt x="636" y="576"/>
                    </a:lnTo>
                    <a:lnTo>
                      <a:pt x="646" y="586"/>
                    </a:lnTo>
                    <a:lnTo>
                      <a:pt x="654" y="594"/>
                    </a:lnTo>
                    <a:lnTo>
                      <a:pt x="664" y="603"/>
                    </a:lnTo>
                    <a:lnTo>
                      <a:pt x="672" y="609"/>
                    </a:lnTo>
                    <a:lnTo>
                      <a:pt x="681" y="614"/>
                    </a:lnTo>
                    <a:lnTo>
                      <a:pt x="685" y="614"/>
                    </a:lnTo>
                    <a:lnTo>
                      <a:pt x="692" y="614"/>
                    </a:lnTo>
                    <a:lnTo>
                      <a:pt x="696" y="611"/>
                    </a:lnTo>
                    <a:lnTo>
                      <a:pt x="701" y="607"/>
                    </a:lnTo>
                    <a:lnTo>
                      <a:pt x="700" y="601"/>
                    </a:lnTo>
                    <a:lnTo>
                      <a:pt x="695" y="592"/>
                    </a:lnTo>
                    <a:lnTo>
                      <a:pt x="692" y="585"/>
                    </a:lnTo>
                    <a:lnTo>
                      <a:pt x="686" y="581"/>
                    </a:lnTo>
                    <a:lnTo>
                      <a:pt x="680" y="573"/>
                    </a:lnTo>
                    <a:lnTo>
                      <a:pt x="672" y="566"/>
                    </a:lnTo>
                    <a:lnTo>
                      <a:pt x="695" y="550"/>
                    </a:lnTo>
                    <a:lnTo>
                      <a:pt x="699" y="551"/>
                    </a:lnTo>
                    <a:lnTo>
                      <a:pt x="703" y="553"/>
                    </a:lnTo>
                    <a:lnTo>
                      <a:pt x="709" y="557"/>
                    </a:lnTo>
                    <a:lnTo>
                      <a:pt x="715" y="559"/>
                    </a:lnTo>
                    <a:lnTo>
                      <a:pt x="723" y="563"/>
                    </a:lnTo>
                    <a:lnTo>
                      <a:pt x="732" y="568"/>
                    </a:lnTo>
                    <a:lnTo>
                      <a:pt x="741" y="572"/>
                    </a:lnTo>
                    <a:lnTo>
                      <a:pt x="749" y="576"/>
                    </a:lnTo>
                    <a:lnTo>
                      <a:pt x="758" y="581"/>
                    </a:lnTo>
                    <a:lnTo>
                      <a:pt x="766" y="584"/>
                    </a:lnTo>
                    <a:lnTo>
                      <a:pt x="775" y="589"/>
                    </a:lnTo>
                    <a:lnTo>
                      <a:pt x="782" y="592"/>
                    </a:lnTo>
                    <a:lnTo>
                      <a:pt x="788" y="594"/>
                    </a:lnTo>
                    <a:lnTo>
                      <a:pt x="794" y="596"/>
                    </a:lnTo>
                    <a:lnTo>
                      <a:pt x="798" y="599"/>
                    </a:lnTo>
                    <a:lnTo>
                      <a:pt x="804" y="599"/>
                    </a:lnTo>
                    <a:lnTo>
                      <a:pt x="810" y="597"/>
                    </a:lnTo>
                    <a:lnTo>
                      <a:pt x="814" y="594"/>
                    </a:lnTo>
                    <a:lnTo>
                      <a:pt x="818" y="593"/>
                    </a:lnTo>
                    <a:lnTo>
                      <a:pt x="822" y="584"/>
                    </a:lnTo>
                    <a:lnTo>
                      <a:pt x="826" y="580"/>
                    </a:lnTo>
                    <a:lnTo>
                      <a:pt x="822" y="574"/>
                    </a:lnTo>
                    <a:lnTo>
                      <a:pt x="816" y="569"/>
                    </a:lnTo>
                    <a:lnTo>
                      <a:pt x="810" y="563"/>
                    </a:lnTo>
                    <a:lnTo>
                      <a:pt x="806" y="560"/>
                    </a:lnTo>
                    <a:lnTo>
                      <a:pt x="800" y="555"/>
                    </a:lnTo>
                    <a:lnTo>
                      <a:pt x="796" y="552"/>
                    </a:lnTo>
                    <a:lnTo>
                      <a:pt x="789" y="547"/>
                    </a:lnTo>
                    <a:lnTo>
                      <a:pt x="784" y="543"/>
                    </a:lnTo>
                    <a:lnTo>
                      <a:pt x="778" y="539"/>
                    </a:lnTo>
                    <a:lnTo>
                      <a:pt x="775" y="536"/>
                    </a:lnTo>
                    <a:lnTo>
                      <a:pt x="767" y="531"/>
                    </a:lnTo>
                    <a:lnTo>
                      <a:pt x="765" y="530"/>
                    </a:lnTo>
                    <a:lnTo>
                      <a:pt x="768" y="530"/>
                    </a:lnTo>
                    <a:lnTo>
                      <a:pt x="772" y="531"/>
                    </a:lnTo>
                    <a:lnTo>
                      <a:pt x="777" y="533"/>
                    </a:lnTo>
                    <a:lnTo>
                      <a:pt x="783" y="536"/>
                    </a:lnTo>
                    <a:lnTo>
                      <a:pt x="789" y="537"/>
                    </a:lnTo>
                    <a:lnTo>
                      <a:pt x="797" y="540"/>
                    </a:lnTo>
                    <a:lnTo>
                      <a:pt x="806" y="543"/>
                    </a:lnTo>
                    <a:lnTo>
                      <a:pt x="814" y="545"/>
                    </a:lnTo>
                    <a:lnTo>
                      <a:pt x="821" y="547"/>
                    </a:lnTo>
                    <a:lnTo>
                      <a:pt x="829" y="549"/>
                    </a:lnTo>
                    <a:lnTo>
                      <a:pt x="837" y="551"/>
                    </a:lnTo>
                    <a:lnTo>
                      <a:pt x="843" y="552"/>
                    </a:lnTo>
                    <a:lnTo>
                      <a:pt x="850" y="554"/>
                    </a:lnTo>
                    <a:lnTo>
                      <a:pt x="856" y="555"/>
                    </a:lnTo>
                    <a:lnTo>
                      <a:pt x="859" y="557"/>
                    </a:lnTo>
                    <a:lnTo>
                      <a:pt x="869" y="552"/>
                    </a:lnTo>
                    <a:lnTo>
                      <a:pt x="878" y="544"/>
                    </a:lnTo>
                    <a:lnTo>
                      <a:pt x="882" y="534"/>
                    </a:lnTo>
                    <a:lnTo>
                      <a:pt x="884" y="528"/>
                    </a:lnTo>
                    <a:lnTo>
                      <a:pt x="881" y="524"/>
                    </a:lnTo>
                    <a:lnTo>
                      <a:pt x="879" y="523"/>
                    </a:lnTo>
                    <a:lnTo>
                      <a:pt x="874" y="520"/>
                    </a:lnTo>
                    <a:lnTo>
                      <a:pt x="869" y="517"/>
                    </a:lnTo>
                    <a:lnTo>
                      <a:pt x="862" y="512"/>
                    </a:lnTo>
                    <a:lnTo>
                      <a:pt x="856" y="509"/>
                    </a:lnTo>
                    <a:lnTo>
                      <a:pt x="848" y="503"/>
                    </a:lnTo>
                    <a:lnTo>
                      <a:pt x="841" y="500"/>
                    </a:lnTo>
                    <a:lnTo>
                      <a:pt x="832" y="496"/>
                    </a:lnTo>
                    <a:lnTo>
                      <a:pt x="825" y="491"/>
                    </a:lnTo>
                    <a:lnTo>
                      <a:pt x="818" y="488"/>
                    </a:lnTo>
                    <a:lnTo>
                      <a:pt x="812" y="485"/>
                    </a:lnTo>
                    <a:lnTo>
                      <a:pt x="807" y="481"/>
                    </a:lnTo>
                    <a:lnTo>
                      <a:pt x="804" y="479"/>
                    </a:lnTo>
                    <a:lnTo>
                      <a:pt x="800" y="478"/>
                    </a:lnTo>
                    <a:lnTo>
                      <a:pt x="816" y="471"/>
                    </a:lnTo>
                    <a:lnTo>
                      <a:pt x="820" y="474"/>
                    </a:lnTo>
                    <a:lnTo>
                      <a:pt x="824" y="476"/>
                    </a:lnTo>
                    <a:lnTo>
                      <a:pt x="831" y="479"/>
                    </a:lnTo>
                    <a:lnTo>
                      <a:pt x="837" y="482"/>
                    </a:lnTo>
                    <a:lnTo>
                      <a:pt x="846" y="488"/>
                    </a:lnTo>
                    <a:lnTo>
                      <a:pt x="856" y="490"/>
                    </a:lnTo>
                    <a:lnTo>
                      <a:pt x="866" y="496"/>
                    </a:lnTo>
                    <a:lnTo>
                      <a:pt x="874" y="499"/>
                    </a:lnTo>
                    <a:lnTo>
                      <a:pt x="883" y="502"/>
                    </a:lnTo>
                    <a:lnTo>
                      <a:pt x="892" y="505"/>
                    </a:lnTo>
                    <a:lnTo>
                      <a:pt x="901" y="508"/>
                    </a:lnTo>
                    <a:lnTo>
                      <a:pt x="908" y="508"/>
                    </a:lnTo>
                    <a:lnTo>
                      <a:pt x="914" y="508"/>
                    </a:lnTo>
                    <a:lnTo>
                      <a:pt x="919" y="506"/>
                    </a:lnTo>
                    <a:lnTo>
                      <a:pt x="923" y="502"/>
                    </a:lnTo>
                    <a:lnTo>
                      <a:pt x="924" y="494"/>
                    </a:lnTo>
                    <a:lnTo>
                      <a:pt x="925" y="488"/>
                    </a:lnTo>
                    <a:lnTo>
                      <a:pt x="924" y="481"/>
                    </a:lnTo>
                    <a:lnTo>
                      <a:pt x="923" y="478"/>
                    </a:lnTo>
                    <a:lnTo>
                      <a:pt x="915" y="474"/>
                    </a:lnTo>
                    <a:lnTo>
                      <a:pt x="910" y="471"/>
                    </a:lnTo>
                    <a:lnTo>
                      <a:pt x="904" y="468"/>
                    </a:lnTo>
                    <a:lnTo>
                      <a:pt x="900" y="467"/>
                    </a:lnTo>
                    <a:lnTo>
                      <a:pt x="893" y="464"/>
                    </a:lnTo>
                    <a:lnTo>
                      <a:pt x="888" y="461"/>
                    </a:lnTo>
                    <a:lnTo>
                      <a:pt x="880" y="458"/>
                    </a:lnTo>
                    <a:lnTo>
                      <a:pt x="874" y="455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0" y="450"/>
                    </a:lnTo>
                    <a:lnTo>
                      <a:pt x="853" y="448"/>
                    </a:lnTo>
                    <a:lnTo>
                      <a:pt x="843" y="444"/>
                    </a:lnTo>
                    <a:lnTo>
                      <a:pt x="835" y="440"/>
                    </a:lnTo>
                    <a:lnTo>
                      <a:pt x="825" y="436"/>
                    </a:lnTo>
                    <a:lnTo>
                      <a:pt x="818" y="433"/>
                    </a:lnTo>
                    <a:lnTo>
                      <a:pt x="811" y="431"/>
                    </a:lnTo>
                    <a:lnTo>
                      <a:pt x="810" y="431"/>
                    </a:lnTo>
                    <a:lnTo>
                      <a:pt x="783" y="42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6" name="Freeform 43"/>
              <p:cNvSpPr>
                <a:spLocks/>
              </p:cNvSpPr>
              <p:nvPr/>
            </p:nvSpPr>
            <p:spPr bwMode="auto">
              <a:xfrm flipH="1">
                <a:off x="4330" y="1754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7" name="Freeform 44"/>
              <p:cNvSpPr>
                <a:spLocks/>
              </p:cNvSpPr>
              <p:nvPr/>
            </p:nvSpPr>
            <p:spPr bwMode="auto">
              <a:xfrm flipH="1">
                <a:off x="4361" y="1797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7051" name="Group 45"/>
            <p:cNvGrpSpPr>
              <a:grpSpLocks/>
            </p:cNvGrpSpPr>
            <p:nvPr/>
          </p:nvGrpSpPr>
          <p:grpSpPr bwMode="auto">
            <a:xfrm>
              <a:off x="3360" y="2887"/>
              <a:ext cx="1488" cy="1241"/>
              <a:chOff x="3360" y="2887"/>
              <a:chExt cx="1488" cy="1241"/>
            </a:xfrm>
          </p:grpSpPr>
          <p:pic>
            <p:nvPicPr>
              <p:cNvPr id="87064" name="Picture 46" descr="bd05339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0" y="2887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7065" name="Group 47"/>
              <p:cNvGrpSpPr>
                <a:grpSpLocks/>
              </p:cNvGrpSpPr>
              <p:nvPr/>
            </p:nvGrpSpPr>
            <p:grpSpPr bwMode="auto">
              <a:xfrm flipH="1">
                <a:off x="4080" y="3731"/>
                <a:ext cx="432" cy="349"/>
                <a:chOff x="3888" y="2304"/>
                <a:chExt cx="816" cy="541"/>
              </a:xfrm>
            </p:grpSpPr>
            <p:pic>
              <p:nvPicPr>
                <p:cNvPr id="87066" name="Picture 48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049" y="2287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7067" name="Picture 49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145" y="2143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87052" name="Group 50"/>
            <p:cNvGrpSpPr>
              <a:grpSpLocks/>
            </p:cNvGrpSpPr>
            <p:nvPr/>
          </p:nvGrpSpPr>
          <p:grpSpPr bwMode="auto">
            <a:xfrm>
              <a:off x="1632" y="2112"/>
              <a:ext cx="2459" cy="2064"/>
              <a:chOff x="1344" y="1654"/>
              <a:chExt cx="3389" cy="2570"/>
            </a:xfrm>
          </p:grpSpPr>
          <p:sp>
            <p:nvSpPr>
              <p:cNvPr id="87061" name="Freeform 51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62" name="Text Box 52"/>
              <p:cNvSpPr txBox="1">
                <a:spLocks noChangeArrowheads="1"/>
              </p:cNvSpPr>
              <p:nvPr/>
            </p:nvSpPr>
            <p:spPr bwMode="auto">
              <a:xfrm>
                <a:off x="3550" y="1654"/>
                <a:ext cx="486" cy="6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87063" name="Text Box 53"/>
              <p:cNvSpPr txBox="1">
                <a:spLocks noChangeArrowheads="1"/>
              </p:cNvSpPr>
              <p:nvPr/>
            </p:nvSpPr>
            <p:spPr bwMode="auto">
              <a:xfrm>
                <a:off x="4291" y="2006"/>
                <a:ext cx="442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  <p:grpSp>
          <p:nvGrpSpPr>
            <p:cNvPr id="87053" name="Group 54"/>
            <p:cNvGrpSpPr>
              <a:grpSpLocks/>
            </p:cNvGrpSpPr>
            <p:nvPr/>
          </p:nvGrpSpPr>
          <p:grpSpPr bwMode="auto">
            <a:xfrm>
              <a:off x="2357" y="2839"/>
              <a:ext cx="732" cy="1065"/>
              <a:chOff x="2304" y="2592"/>
              <a:chExt cx="1008" cy="1327"/>
            </a:xfrm>
          </p:grpSpPr>
          <p:sp>
            <p:nvSpPr>
              <p:cNvPr id="87054" name="Line 55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5" name="Line 56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6" name="Line 57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7" name="Line 58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8" name="Line 59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7059" name="Text Box 60"/>
              <p:cNvSpPr txBox="1">
                <a:spLocks noChangeArrowheads="1"/>
              </p:cNvSpPr>
              <p:nvPr/>
            </p:nvSpPr>
            <p:spPr bwMode="auto">
              <a:xfrm>
                <a:off x="2346" y="2858"/>
                <a:ext cx="397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87060" name="Text Box 61"/>
              <p:cNvSpPr txBox="1">
                <a:spLocks noChangeArrowheads="1"/>
              </p:cNvSpPr>
              <p:nvPr/>
            </p:nvSpPr>
            <p:spPr bwMode="auto">
              <a:xfrm>
                <a:off x="2907" y="3312"/>
                <a:ext cx="375" cy="6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</p:grpSp>
      <p:sp>
        <p:nvSpPr>
          <p:cNvPr id="748606" name="Text Box 62"/>
          <p:cNvSpPr txBox="1">
            <a:spLocks noChangeArrowheads="1"/>
          </p:cNvSpPr>
          <p:nvPr/>
        </p:nvSpPr>
        <p:spPr bwMode="auto">
          <a:xfrm>
            <a:off x="0" y="2038350"/>
            <a:ext cx="692150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ym typeface="Symbol" pitchFamily="18" charset="2"/>
              </a:rPr>
              <a:t></a:t>
            </a:r>
            <a:r>
              <a:rPr lang="en-US" altLang="en-US" sz="3000"/>
              <a:t> flow </a:t>
            </a:r>
            <a:r>
              <a:rPr lang="en-US" altLang="en-US" sz="3000" i="1"/>
              <a:t>F</a:t>
            </a:r>
            <a:r>
              <a:rPr lang="en-US" altLang="en-US" sz="3000"/>
              <a:t>, alg either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finds a better flow </a:t>
            </a:r>
            <a:r>
              <a:rPr lang="en-US" altLang="en-US" sz="3000" i="1"/>
              <a:t>F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or finds cut </a:t>
            </a:r>
            <a:r>
              <a:rPr lang="en-US" altLang="en-US" sz="3000" i="1"/>
              <a:t>C</a:t>
            </a:r>
            <a:r>
              <a:rPr lang="en-US" altLang="en-US" sz="3000"/>
              <a:t> such that rate(</a:t>
            </a:r>
            <a:r>
              <a:rPr lang="en-US" altLang="en-US" sz="3000" i="1"/>
              <a:t>F</a:t>
            </a:r>
            <a:r>
              <a:rPr lang="en-US" altLang="en-US" sz="3000"/>
              <a:t>) = cap(</a:t>
            </a:r>
            <a:r>
              <a:rPr lang="en-US" altLang="en-US" sz="3000" i="1"/>
              <a:t>C</a:t>
            </a:r>
            <a:r>
              <a:rPr lang="en-US" altLang="en-US" sz="3000"/>
              <a:t>)</a:t>
            </a:r>
          </a:p>
        </p:txBody>
      </p:sp>
      <p:sp>
        <p:nvSpPr>
          <p:cNvPr id="748607" name="Freeform 63"/>
          <p:cNvSpPr>
            <a:spLocks/>
          </p:cNvSpPr>
          <p:nvPr/>
        </p:nvSpPr>
        <p:spPr bwMode="auto">
          <a:xfrm>
            <a:off x="5181600" y="1524000"/>
            <a:ext cx="228600" cy="304800"/>
          </a:xfrm>
          <a:custGeom>
            <a:avLst/>
            <a:gdLst>
              <a:gd name="T0" fmla="*/ 0 w 144"/>
              <a:gd name="T1" fmla="*/ 2147483647 h 192"/>
              <a:gd name="T2" fmla="*/ 2147483647 w 144"/>
              <a:gd name="T3" fmla="*/ 2147483647 h 192"/>
              <a:gd name="T4" fmla="*/ 2147483647 w 144"/>
              <a:gd name="T5" fmla="*/ 0 h 192"/>
              <a:gd name="T6" fmla="*/ 0 60000 65536"/>
              <a:gd name="T7" fmla="*/ 0 60000 65536"/>
              <a:gd name="T8" fmla="*/ 0 60000 65536"/>
              <a:gd name="T9" fmla="*/ 0 w 144"/>
              <a:gd name="T10" fmla="*/ 0 h 192"/>
              <a:gd name="T11" fmla="*/ 144 w 144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92">
                <a:moveTo>
                  <a:pt x="0" y="144"/>
                </a:moveTo>
                <a:lnTo>
                  <a:pt x="56" y="192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8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8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8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8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48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48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86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86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6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486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86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8607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2000"/>
            <a:ext cx="8267700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2211" name="Text Box 3"/>
          <p:cNvSpPr txBox="1">
            <a:spLocks noChangeArrowheads="1"/>
          </p:cNvSpPr>
          <p:nvPr/>
        </p:nvSpPr>
        <p:spPr bwMode="auto">
          <a:xfrm>
            <a:off x="1400175" y="3259138"/>
            <a:ext cx="8658225" cy="3522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 i="1"/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 i="1"/>
              <a:t>G</a:t>
            </a:r>
            <a:r>
              <a:rPr lang="en-US" altLang="en-US" sz="3000" i="1" baseline="-25000"/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 i="1"/>
              <a:t>P</a:t>
            </a:r>
            <a:r>
              <a:rPr lang="en-US" altLang="en-US" sz="3000"/>
              <a:t>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Let </a:t>
            </a:r>
            <a:r>
              <a:rPr lang="en-US" altLang="en-US" sz="3000" i="1"/>
              <a:t>w</a:t>
            </a:r>
            <a:r>
              <a:rPr lang="en-US" altLang="en-US" sz="3000"/>
              <a:t> be the max amount flow</a:t>
            </a:r>
            <a:br>
              <a:rPr lang="en-US" altLang="en-US" sz="3000"/>
            </a:br>
            <a:r>
              <a:rPr lang="en-US" altLang="en-US" sz="3000"/>
              <a:t>can increase along path </a:t>
            </a:r>
            <a:r>
              <a:rPr lang="en-US" altLang="en-US" sz="3000" i="1"/>
              <a:t>P</a:t>
            </a:r>
            <a:r>
              <a:rPr lang="en-US" altLang="en-US" sz="3000"/>
              <a:t>. 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Increase flow along path </a:t>
            </a:r>
            <a:r>
              <a:rPr lang="en-US" altLang="en-US" sz="3000" i="1"/>
              <a:t>P</a:t>
            </a:r>
            <a:r>
              <a:rPr lang="en-US" altLang="en-US" sz="3000"/>
              <a:t> by </a:t>
            </a:r>
            <a:r>
              <a:rPr lang="en-US" altLang="en-US" sz="3000" i="1"/>
              <a:t>w</a:t>
            </a:r>
            <a:r>
              <a:rPr lang="en-US" altLang="en-US" sz="3000"/>
              <a:t>.</a:t>
            </a:r>
          </a:p>
          <a:p>
            <a:pPr lvl="1" eaLnBrk="1" hangingPunct="1">
              <a:spcBef>
                <a:spcPct val="10000"/>
              </a:spcBef>
              <a:buFontTx/>
              <a:buNone/>
            </a:pPr>
            <a:r>
              <a:rPr lang="en-US" altLang="en-US" sz="3000"/>
              <a:t>   i.e </a:t>
            </a:r>
            <a:r>
              <a:rPr lang="en-US" altLang="en-US" sz="3000" i="1"/>
              <a:t>newF = oldF + w </a:t>
            </a:r>
            <a:r>
              <a:rPr lang="en-US" altLang="en-US" sz="3000" i="1">
                <a:latin typeface="Arial" charset="0"/>
                <a:cs typeface="Arial" charset="0"/>
              </a:rPr>
              <a:t>×</a:t>
            </a:r>
            <a:r>
              <a:rPr lang="en-US" altLang="en-US" sz="3000" i="1"/>
              <a:t> P</a:t>
            </a:r>
          </a:p>
        </p:txBody>
      </p:sp>
      <p:sp useBgFill="1">
        <p:nvSpPr>
          <p:cNvPr id="862212" name="Rectangle 4"/>
          <p:cNvSpPr>
            <a:spLocks noChangeArrowheads="1"/>
          </p:cNvSpPr>
          <p:nvPr/>
        </p:nvSpPr>
        <p:spPr bwMode="auto">
          <a:xfrm>
            <a:off x="30480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2213" name="Rectangle 5"/>
          <p:cNvSpPr>
            <a:spLocks noChangeArrowheads="1"/>
          </p:cNvSpPr>
          <p:nvPr/>
        </p:nvSpPr>
        <p:spPr bwMode="auto">
          <a:xfrm>
            <a:off x="381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8070" name="Rectangle 6"/>
          <p:cNvSpPr>
            <a:spLocks noChangeArrowheads="1"/>
          </p:cNvSpPr>
          <p:nvPr/>
        </p:nvSpPr>
        <p:spPr bwMode="auto">
          <a:xfrm>
            <a:off x="3048000" y="1828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8071" name="Rectangle 7"/>
          <p:cNvSpPr>
            <a:spLocks noChangeArrowheads="1"/>
          </p:cNvSpPr>
          <p:nvPr/>
        </p:nvSpPr>
        <p:spPr bwMode="auto">
          <a:xfrm>
            <a:off x="5791200" y="1828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62216" name="Oval 8"/>
          <p:cNvSpPr>
            <a:spLocks noChangeArrowheads="1"/>
          </p:cNvSpPr>
          <p:nvPr/>
        </p:nvSpPr>
        <p:spPr bwMode="auto">
          <a:xfrm>
            <a:off x="6553200" y="914400"/>
            <a:ext cx="228600" cy="304800"/>
          </a:xfrm>
          <a:prstGeom prst="ellipse">
            <a:avLst/>
          </a:prstGeom>
          <a:noFill/>
          <a:ln w="381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2217" name="Rectangle 9"/>
          <p:cNvSpPr>
            <a:spLocks noChangeArrowheads="1"/>
          </p:cNvSpPr>
          <p:nvPr/>
        </p:nvSpPr>
        <p:spPr bwMode="auto">
          <a:xfrm>
            <a:off x="5791200" y="685800"/>
            <a:ext cx="28956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88074" name="Group 10"/>
          <p:cNvGrpSpPr>
            <a:grpSpLocks noChangeAspect="1"/>
          </p:cNvGrpSpPr>
          <p:nvPr/>
        </p:nvGrpSpPr>
        <p:grpSpPr bwMode="auto">
          <a:xfrm rot="2360341">
            <a:off x="7302500" y="0"/>
            <a:ext cx="1079500" cy="1079500"/>
            <a:chOff x="1224" y="1212"/>
            <a:chExt cx="3144" cy="3112"/>
          </a:xfrm>
        </p:grpSpPr>
        <p:sp>
          <p:nvSpPr>
            <p:cNvPr id="88082" name="Freeform 11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83" name="Freeform 12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84" name="Group 13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88085" name="Freeform 1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6" name="Freeform 1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7" name="Freeform 1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8" name="Freeform 1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9" name="Freeform 1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90" name="Freeform 1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457200" y="609600"/>
            <a:ext cx="2317750" cy="1295400"/>
            <a:chOff x="316" y="2112"/>
            <a:chExt cx="1460" cy="816"/>
          </a:xfrm>
        </p:grpSpPr>
        <p:sp>
          <p:nvSpPr>
            <p:cNvPr id="88079" name="Text Box 21"/>
            <p:cNvSpPr txBox="1">
              <a:spLocks noChangeArrowheads="1"/>
            </p:cNvSpPr>
            <p:nvPr/>
          </p:nvSpPr>
          <p:spPr bwMode="auto">
            <a:xfrm>
              <a:off x="316" y="2112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88080" name="Text Box 22"/>
            <p:cNvSpPr txBox="1">
              <a:spLocks noChangeArrowheads="1"/>
            </p:cNvSpPr>
            <p:nvPr/>
          </p:nvSpPr>
          <p:spPr bwMode="auto">
            <a:xfrm>
              <a:off x="700" y="2601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  <p:sp>
          <p:nvSpPr>
            <p:cNvPr id="88081" name="Text Box 23"/>
            <p:cNvSpPr txBox="1">
              <a:spLocks noChangeArrowheads="1"/>
            </p:cNvSpPr>
            <p:nvPr/>
          </p:nvSpPr>
          <p:spPr bwMode="auto">
            <a:xfrm>
              <a:off x="1372" y="2208"/>
              <a:ext cx="4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+w</a:t>
              </a:r>
            </a:p>
          </p:txBody>
        </p:sp>
      </p:grpSp>
      <p:sp>
        <p:nvSpPr>
          <p:cNvPr id="862232" name="Text Box 24"/>
          <p:cNvSpPr txBox="1">
            <a:spLocks noChangeArrowheads="1"/>
          </p:cNvSpPr>
          <p:nvPr/>
        </p:nvSpPr>
        <p:spPr bwMode="auto">
          <a:xfrm>
            <a:off x="1139825" y="852488"/>
            <a:ext cx="5603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-w</a:t>
            </a:r>
          </a:p>
        </p:txBody>
      </p:sp>
      <p:sp useBgFill="1">
        <p:nvSpPr>
          <p:cNvPr id="862233" name="Rectangle 25"/>
          <p:cNvSpPr>
            <a:spLocks noChangeArrowheads="1"/>
          </p:cNvSpPr>
          <p:nvPr/>
        </p:nvSpPr>
        <p:spPr bwMode="auto">
          <a:xfrm>
            <a:off x="381000" y="685800"/>
            <a:ext cx="2743200" cy="1219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8078" name="Rectangle 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2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2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62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62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62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62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2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2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62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62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62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62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62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62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62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62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2211" grpId="0" build="p" bldLvl="2"/>
      <p:bldP spid="862212" grpId="0" animBg="1"/>
      <p:bldP spid="862213" grpId="0" animBg="1"/>
      <p:bldP spid="862216" grpId="0" animBg="1"/>
      <p:bldP spid="862217" grpId="0" animBg="1"/>
      <p:bldP spid="862233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90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0600"/>
            <a:ext cx="9296400" cy="291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89091" name="Rectangle 3"/>
          <p:cNvSpPr>
            <a:spLocks noChangeArrowheads="1"/>
          </p:cNvSpPr>
          <p:nvPr/>
        </p:nvSpPr>
        <p:spPr bwMode="auto">
          <a:xfrm>
            <a:off x="-228600" y="2362200"/>
            <a:ext cx="9906000" cy="1600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3236" name="Rectangle 4"/>
          <p:cNvSpPr>
            <a:spLocks noChangeArrowheads="1"/>
          </p:cNvSpPr>
          <p:nvPr/>
        </p:nvSpPr>
        <p:spPr bwMode="auto">
          <a:xfrm>
            <a:off x="-228600" y="9144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3237" name="Rectangle 5"/>
          <p:cNvSpPr>
            <a:spLocks noChangeArrowheads="1"/>
          </p:cNvSpPr>
          <p:nvPr/>
        </p:nvSpPr>
        <p:spPr bwMode="auto">
          <a:xfrm>
            <a:off x="3124200" y="9144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 useBgFill="1">
        <p:nvSpPr>
          <p:cNvPr id="863238" name="Rectangle 6"/>
          <p:cNvSpPr>
            <a:spLocks noChangeArrowheads="1"/>
          </p:cNvSpPr>
          <p:nvPr/>
        </p:nvSpPr>
        <p:spPr bwMode="auto">
          <a:xfrm>
            <a:off x="6400800" y="914400"/>
            <a:ext cx="3429000" cy="1676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63239" name="Text Box 7"/>
          <p:cNvSpPr txBox="1">
            <a:spLocks noChangeArrowheads="1"/>
          </p:cNvSpPr>
          <p:nvPr/>
        </p:nvSpPr>
        <p:spPr bwMode="auto">
          <a:xfrm>
            <a:off x="1219200" y="3856038"/>
            <a:ext cx="5832475" cy="301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altLang="en-US" sz="3000"/>
              <a:t>Given Flow </a:t>
            </a:r>
            <a:r>
              <a:rPr lang="en-US" altLang="en-US" sz="3000" i="1"/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Construct Augmenting Graph </a:t>
            </a:r>
            <a:r>
              <a:rPr lang="en-US" altLang="en-US" sz="3000" i="1"/>
              <a:t>G</a:t>
            </a:r>
            <a:r>
              <a:rPr lang="en-US" altLang="en-US" sz="3000" i="1" baseline="-25000"/>
              <a:t>F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Find path </a:t>
            </a:r>
            <a:r>
              <a:rPr lang="en-US" altLang="en-US" sz="3000" i="1"/>
              <a:t>P</a:t>
            </a:r>
            <a:r>
              <a:rPr lang="en-US" altLang="en-US" sz="3000"/>
              <a:t> using BFS, DFS, </a:t>
            </a:r>
            <a:br>
              <a:rPr lang="en-US" altLang="en-US" sz="3000"/>
            </a:br>
            <a:r>
              <a:rPr lang="en-US" altLang="en-US" sz="3000"/>
              <a:t>  or generic search algorithm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No path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/>
              <a:t>Stop</a:t>
            </a:r>
            <a:endParaRPr lang="en-US" altLang="en-US" sz="3000">
              <a:solidFill>
                <a:schemeClr val="accent2"/>
              </a:solidFill>
            </a:endParaRPr>
          </a:p>
        </p:txBody>
      </p:sp>
      <p:grpSp>
        <p:nvGrpSpPr>
          <p:cNvPr id="89096" name="Group 8"/>
          <p:cNvGrpSpPr>
            <a:grpSpLocks noChangeAspect="1"/>
          </p:cNvGrpSpPr>
          <p:nvPr/>
        </p:nvGrpSpPr>
        <p:grpSpPr bwMode="auto">
          <a:xfrm rot="2360341">
            <a:off x="7454900" y="152400"/>
            <a:ext cx="1079500" cy="1079500"/>
            <a:chOff x="1224" y="1212"/>
            <a:chExt cx="3144" cy="3112"/>
          </a:xfrm>
        </p:grpSpPr>
        <p:sp>
          <p:nvSpPr>
            <p:cNvPr id="89099" name="Freeform 9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0" name="Freeform 10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9101" name="Group 11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89102" name="Freeform 1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3" name="Freeform 1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4" name="Freeform 1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5" name="Freeform 1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6" name="Freeform 1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7" name="Freeform 1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9097" name="Rectangle 18"/>
          <p:cNvSpPr>
            <a:spLocks noGrp="1" noChangeArrowheads="1"/>
          </p:cNvSpPr>
          <p:nvPr>
            <p:ph type="title"/>
          </p:nvPr>
        </p:nvSpPr>
        <p:spPr>
          <a:xfrm>
            <a:off x="8382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863251" name="Line 19"/>
          <p:cNvSpPr>
            <a:spLocks noChangeShapeType="1"/>
          </p:cNvSpPr>
          <p:nvPr/>
        </p:nvSpPr>
        <p:spPr bwMode="auto">
          <a:xfrm flipV="1">
            <a:off x="1752600" y="6477000"/>
            <a:ext cx="914400" cy="381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3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3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632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632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632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632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632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632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632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632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63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63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3236" grpId="0" animBg="1"/>
      <p:bldP spid="863237" grpId="0" animBg="1"/>
      <p:bldP spid="863238" grpId="0" animBg="1"/>
      <p:bldP spid="863239" grpId="0" build="p" bldLvl="2"/>
      <p:bldP spid="863251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03300"/>
            <a:ext cx="9296400" cy="291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864259" name="Rectangle 3"/>
          <p:cNvSpPr>
            <a:spLocks noChangeArrowheads="1"/>
          </p:cNvSpPr>
          <p:nvPr/>
        </p:nvSpPr>
        <p:spPr bwMode="auto">
          <a:xfrm>
            <a:off x="-228600" y="2374900"/>
            <a:ext cx="9906000" cy="16002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64260" name="Text Box 4"/>
          <p:cNvSpPr txBox="1">
            <a:spLocks noChangeArrowheads="1"/>
          </p:cNvSpPr>
          <p:nvPr/>
        </p:nvSpPr>
        <p:spPr bwMode="auto">
          <a:xfrm>
            <a:off x="1219200" y="3868738"/>
            <a:ext cx="7090403" cy="2474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/>
              <a:t>Let </a:t>
            </a:r>
            <a:r>
              <a:rPr lang="en-US" altLang="en-US" sz="3000" i="1" dirty="0" err="1"/>
              <a:t>F</a:t>
            </a:r>
            <a:r>
              <a:rPr lang="en-US" altLang="en-US" sz="3000" i="1" baseline="-25000" dirty="0" err="1"/>
              <a:t>alg</a:t>
            </a:r>
            <a:r>
              <a:rPr lang="en-US" altLang="en-US" sz="3000" dirty="0"/>
              <a:t> be this final flow.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/>
              <a:t>Let cut </a:t>
            </a:r>
            <a:r>
              <a:rPr lang="en-US" altLang="en-US" sz="3000" i="1" dirty="0" err="1"/>
              <a:t>C</a:t>
            </a:r>
            <a:r>
              <a:rPr lang="en-US" altLang="en-US" sz="3000" i="1" baseline="-25000" dirty="0" err="1"/>
              <a:t>alg</a:t>
            </a:r>
            <a:r>
              <a:rPr lang="en-US" altLang="en-US" sz="3000" i="1" dirty="0"/>
              <a:t>=&lt;U,V&gt;,</a:t>
            </a:r>
            <a:r>
              <a:rPr lang="en-US" altLang="en-US" sz="3000" dirty="0"/>
              <a:t> </a:t>
            </a:r>
          </a:p>
          <a:p>
            <a:pPr lvl="2" eaLnBrk="1" hangingPunct="1">
              <a:spcBef>
                <a:spcPct val="10000"/>
              </a:spcBef>
            </a:pPr>
            <a:r>
              <a:rPr lang="en-US" altLang="en-US" sz="3000" dirty="0"/>
              <a:t>where </a:t>
            </a:r>
            <a:r>
              <a:rPr lang="en-US" altLang="en-US" sz="2800" i="1" dirty="0"/>
              <a:t>U</a:t>
            </a:r>
            <a:r>
              <a:rPr lang="en-US" altLang="en-US" sz="2800" dirty="0"/>
              <a:t> are the nodes reachable from </a:t>
            </a:r>
            <a:r>
              <a:rPr lang="en-US" altLang="en-US" sz="2800" dirty="0">
                <a:solidFill>
                  <a:schemeClr val="accent2"/>
                </a:solidFill>
              </a:rPr>
              <a:t>s </a:t>
            </a:r>
            <a:br>
              <a:rPr lang="en-US" altLang="en-US" sz="2800" dirty="0">
                <a:solidFill>
                  <a:schemeClr val="accent2"/>
                </a:solidFill>
              </a:rPr>
            </a:br>
            <a:r>
              <a:rPr lang="en-US" altLang="en-US" sz="2800" dirty="0"/>
              <a:t>in the augmented graph</a:t>
            </a:r>
          </a:p>
          <a:p>
            <a:pPr lvl="2" eaLnBrk="1" hangingPunct="1">
              <a:spcBef>
                <a:spcPct val="10000"/>
              </a:spcBef>
            </a:pPr>
            <a:r>
              <a:rPr lang="en-US" altLang="en-US" sz="2800" dirty="0"/>
              <a:t>and</a:t>
            </a:r>
            <a:r>
              <a:rPr lang="en-US" altLang="en-US" sz="2800" dirty="0">
                <a:solidFill>
                  <a:schemeClr val="accent2"/>
                </a:solidFill>
              </a:rPr>
              <a:t> </a:t>
            </a:r>
            <a:r>
              <a:rPr lang="en-US" altLang="en-US" sz="2800" i="1" dirty="0"/>
              <a:t>V</a:t>
            </a:r>
            <a:r>
              <a:rPr lang="en-US" altLang="en-US" sz="2800" dirty="0">
                <a:solidFill>
                  <a:schemeClr val="accent2"/>
                </a:solidFill>
              </a:rPr>
              <a:t> </a:t>
            </a:r>
            <a:r>
              <a:rPr lang="en-US" altLang="en-US" sz="2800" dirty="0"/>
              <a:t>not.</a:t>
            </a:r>
          </a:p>
        </p:txBody>
      </p:sp>
      <p:grpSp>
        <p:nvGrpSpPr>
          <p:cNvPr id="90117" name="Group 5"/>
          <p:cNvGrpSpPr>
            <a:grpSpLocks noChangeAspect="1"/>
          </p:cNvGrpSpPr>
          <p:nvPr/>
        </p:nvGrpSpPr>
        <p:grpSpPr bwMode="auto">
          <a:xfrm rot="2360341">
            <a:off x="7454900" y="152400"/>
            <a:ext cx="1079500" cy="1079500"/>
            <a:chOff x="1224" y="1212"/>
            <a:chExt cx="3144" cy="3112"/>
          </a:xfrm>
        </p:grpSpPr>
        <p:sp>
          <p:nvSpPr>
            <p:cNvPr id="90120" name="Freeform 6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21" name="Freeform 7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0122" name="Group 8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90123" name="Freeform 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4" name="Freeform 1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5" name="Freeform 1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6" name="Freeform 1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7" name="Freeform 1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8" name="Freeform 1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90118" name="Rectangle 15"/>
          <p:cNvSpPr>
            <a:spLocks noGrp="1" noChangeArrowheads="1"/>
          </p:cNvSpPr>
          <p:nvPr>
            <p:ph type="title"/>
          </p:nvPr>
        </p:nvSpPr>
        <p:spPr>
          <a:xfrm>
            <a:off x="8382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864273" name="Text Box 17"/>
          <p:cNvSpPr txBox="1">
            <a:spLocks noChangeArrowheads="1"/>
          </p:cNvSpPr>
          <p:nvPr/>
        </p:nvSpPr>
        <p:spPr bwMode="auto">
          <a:xfrm>
            <a:off x="293497" y="2438400"/>
            <a:ext cx="2468946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>
                <a:solidFill>
                  <a:schemeClr val="bg2"/>
                </a:solidFill>
              </a:rPr>
              <a:t>Bad example because </a:t>
            </a:r>
            <a:br>
              <a:rPr lang="en-US" altLang="en-US" sz="2000" dirty="0">
                <a:solidFill>
                  <a:schemeClr val="bg2"/>
                </a:solidFill>
              </a:rPr>
            </a:br>
            <a:r>
              <a:rPr lang="en-US" altLang="en-US" sz="2000" i="1" dirty="0">
                <a:solidFill>
                  <a:schemeClr val="bg2"/>
                </a:solidFill>
              </a:rPr>
              <a:t>U</a:t>
            </a:r>
            <a:r>
              <a:rPr lang="en-US" altLang="en-US" sz="2000" dirty="0">
                <a:solidFill>
                  <a:schemeClr val="bg2"/>
                </a:solidFill>
              </a:rPr>
              <a:t> might contain </a:t>
            </a:r>
            <a:br>
              <a:rPr lang="en-US" altLang="en-US" sz="2000" dirty="0">
                <a:solidFill>
                  <a:schemeClr val="bg2"/>
                </a:solidFill>
              </a:rPr>
            </a:br>
            <a:r>
              <a:rPr lang="en-US" altLang="en-US" sz="2000" dirty="0">
                <a:solidFill>
                  <a:schemeClr val="bg2"/>
                </a:solidFill>
              </a:rPr>
              <a:t>more than</a:t>
            </a:r>
            <a:r>
              <a:rPr lang="en-US" altLang="en-US" sz="2000" i="1" dirty="0">
                <a:solidFill>
                  <a:schemeClr val="bg2"/>
                </a:solidFill>
              </a:rPr>
              <a:t> s</a:t>
            </a:r>
            <a:r>
              <a:rPr lang="en-US" altLang="en-US" sz="2000" dirty="0">
                <a:solidFill>
                  <a:schemeClr val="bg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4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4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642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642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642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642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642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642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4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4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4259" grpId="0" uiExpand="1" animBg="1"/>
      <p:bldP spid="864260" grpId="0" uiExpand="1" build="p" bldLvl="2"/>
      <p:bldP spid="864273" grpId="0" uiExpand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2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03300"/>
            <a:ext cx="9296400" cy="291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4260" name="Text Box 4"/>
          <p:cNvSpPr txBox="1">
            <a:spLocks noChangeArrowheads="1"/>
          </p:cNvSpPr>
          <p:nvPr/>
        </p:nvSpPr>
        <p:spPr bwMode="auto">
          <a:xfrm>
            <a:off x="1219200" y="3868738"/>
            <a:ext cx="7023100" cy="295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/>
              <a:t>Let </a:t>
            </a:r>
            <a:r>
              <a:rPr lang="en-US" altLang="en-US" sz="3000" i="1" dirty="0" err="1"/>
              <a:t>F</a:t>
            </a:r>
            <a:r>
              <a:rPr lang="en-US" altLang="en-US" sz="3000" i="1" baseline="-25000" dirty="0" err="1"/>
              <a:t>alg</a:t>
            </a:r>
            <a:r>
              <a:rPr lang="en-US" altLang="en-US" sz="3000" dirty="0"/>
              <a:t> be this final flow.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/>
              <a:t>Let cut </a:t>
            </a:r>
            <a:r>
              <a:rPr lang="en-US" altLang="en-US" sz="3000" i="1" dirty="0" err="1"/>
              <a:t>C</a:t>
            </a:r>
            <a:r>
              <a:rPr lang="en-US" altLang="en-US" sz="3000" i="1" baseline="-25000" dirty="0" err="1"/>
              <a:t>alg</a:t>
            </a:r>
            <a:r>
              <a:rPr lang="en-US" altLang="en-US" sz="3000" i="1" dirty="0"/>
              <a:t>=&lt;U,V&gt;,</a:t>
            </a:r>
            <a:r>
              <a:rPr lang="en-US" altLang="en-US" sz="3000" dirty="0"/>
              <a:t> </a:t>
            </a:r>
          </a:p>
          <a:p>
            <a:pPr lvl="2" eaLnBrk="1" hangingPunct="1">
              <a:spcBef>
                <a:spcPct val="10000"/>
              </a:spcBef>
            </a:pPr>
            <a:r>
              <a:rPr lang="en-US" altLang="en-US" sz="3000" dirty="0"/>
              <a:t>where </a:t>
            </a:r>
            <a:r>
              <a:rPr lang="en-US" altLang="en-US" sz="2800" i="1" dirty="0"/>
              <a:t>U</a:t>
            </a:r>
            <a:r>
              <a:rPr lang="en-US" altLang="en-US" sz="2800" dirty="0"/>
              <a:t> are the nodes reachable from </a:t>
            </a:r>
            <a:r>
              <a:rPr lang="en-US" altLang="en-US" sz="2800" dirty="0">
                <a:solidFill>
                  <a:schemeClr val="accent2"/>
                </a:solidFill>
              </a:rPr>
              <a:t>s </a:t>
            </a:r>
            <a:br>
              <a:rPr lang="en-US" altLang="en-US" sz="2800" dirty="0">
                <a:solidFill>
                  <a:schemeClr val="accent2"/>
                </a:solidFill>
              </a:rPr>
            </a:br>
            <a:r>
              <a:rPr lang="en-US" altLang="en-US" sz="2800" dirty="0"/>
              <a:t>in the augmented graph</a:t>
            </a:r>
          </a:p>
          <a:p>
            <a:pPr lvl="2" eaLnBrk="1" hangingPunct="1">
              <a:spcBef>
                <a:spcPct val="10000"/>
              </a:spcBef>
            </a:pPr>
            <a:r>
              <a:rPr lang="en-US" altLang="en-US" sz="2800" dirty="0"/>
              <a:t>and</a:t>
            </a:r>
            <a:r>
              <a:rPr lang="en-US" altLang="en-US" sz="2800" dirty="0">
                <a:solidFill>
                  <a:schemeClr val="accent2"/>
                </a:solidFill>
              </a:rPr>
              <a:t> </a:t>
            </a:r>
            <a:r>
              <a:rPr lang="en-US" altLang="en-US" sz="2800" i="1" dirty="0"/>
              <a:t>V</a:t>
            </a:r>
            <a:r>
              <a:rPr lang="en-US" altLang="en-US" sz="2800" dirty="0">
                <a:solidFill>
                  <a:schemeClr val="accent2"/>
                </a:solidFill>
              </a:rPr>
              <a:t> </a:t>
            </a:r>
            <a:r>
              <a:rPr lang="en-US" altLang="en-US" sz="2800" dirty="0"/>
              <a:t>not.</a:t>
            </a:r>
          </a:p>
          <a:p>
            <a:pPr lvl="1" eaLnBrk="1" hangingPunct="1">
              <a:spcBef>
                <a:spcPct val="10000"/>
              </a:spcBef>
              <a:buFontTx/>
              <a:buChar char="•"/>
            </a:pPr>
            <a:r>
              <a:rPr lang="en-US" altLang="en-US" sz="3000" dirty="0">
                <a:solidFill>
                  <a:schemeClr val="accent1"/>
                </a:solidFill>
              </a:rPr>
              <a:t>Claim:</a:t>
            </a:r>
            <a:r>
              <a:rPr lang="en-US" altLang="en-US" sz="3000" dirty="0"/>
              <a:t> </a:t>
            </a:r>
            <a:r>
              <a:rPr lang="en-US" altLang="en-US" i="1" dirty="0"/>
              <a:t>rate(</a:t>
            </a:r>
            <a:r>
              <a:rPr lang="en-US" altLang="en-US" i="1" dirty="0" err="1"/>
              <a:t>F</a:t>
            </a:r>
            <a:r>
              <a:rPr lang="en-US" altLang="en-US" i="1" baseline="-25000" dirty="0" err="1"/>
              <a:t>alg</a:t>
            </a:r>
            <a:r>
              <a:rPr lang="en-US" altLang="en-US" i="1" dirty="0"/>
              <a:t>) = cap(</a:t>
            </a:r>
            <a:r>
              <a:rPr lang="en-US" altLang="en-US" i="1" dirty="0" err="1"/>
              <a:t>C</a:t>
            </a:r>
            <a:r>
              <a:rPr lang="en-US" altLang="en-US" i="1" baseline="-25000" dirty="0" err="1"/>
              <a:t>alg</a:t>
            </a:r>
            <a:r>
              <a:rPr lang="en-US" altLang="en-US" i="1" dirty="0"/>
              <a:t>)</a:t>
            </a:r>
          </a:p>
        </p:txBody>
      </p:sp>
      <p:grpSp>
        <p:nvGrpSpPr>
          <p:cNvPr id="90117" name="Group 5"/>
          <p:cNvGrpSpPr>
            <a:grpSpLocks noChangeAspect="1"/>
          </p:cNvGrpSpPr>
          <p:nvPr/>
        </p:nvGrpSpPr>
        <p:grpSpPr bwMode="auto">
          <a:xfrm rot="2360341">
            <a:off x="7454900" y="152400"/>
            <a:ext cx="1079500" cy="1079500"/>
            <a:chOff x="1224" y="1212"/>
            <a:chExt cx="3144" cy="3112"/>
          </a:xfrm>
        </p:grpSpPr>
        <p:sp>
          <p:nvSpPr>
            <p:cNvPr id="90120" name="Freeform 6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21" name="Freeform 7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0122" name="Group 8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90123" name="Freeform 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4" name="Freeform 1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5" name="Freeform 1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6" name="Freeform 1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7" name="Freeform 1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8" name="Freeform 1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90118" name="Rectangle 15"/>
          <p:cNvSpPr>
            <a:spLocks noGrp="1" noChangeArrowheads="1"/>
          </p:cNvSpPr>
          <p:nvPr>
            <p:ph type="title"/>
          </p:nvPr>
        </p:nvSpPr>
        <p:spPr>
          <a:xfrm>
            <a:off x="8382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0" y="1752600"/>
            <a:ext cx="2181497" cy="647531"/>
            <a:chOff x="0" y="1752600"/>
            <a:chExt cx="2181497" cy="647531"/>
          </a:xfrm>
        </p:grpSpPr>
        <p:grpSp>
          <p:nvGrpSpPr>
            <p:cNvPr id="6" name="Group 5"/>
            <p:cNvGrpSpPr/>
            <p:nvPr/>
          </p:nvGrpSpPr>
          <p:grpSpPr>
            <a:xfrm>
              <a:off x="0" y="1752600"/>
              <a:ext cx="2181497" cy="647531"/>
              <a:chOff x="0" y="1752600"/>
              <a:chExt cx="2181497" cy="647531"/>
            </a:xfrm>
          </p:grpSpPr>
          <p:cxnSp>
            <p:nvCxnSpPr>
              <p:cNvPr id="3" name="Straight Arrow Connector 2"/>
              <p:cNvCxnSpPr/>
              <p:nvPr/>
            </p:nvCxnSpPr>
            <p:spPr bwMode="auto">
              <a:xfrm>
                <a:off x="152400" y="1752600"/>
                <a:ext cx="381000" cy="533400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sp>
            <p:nvSpPr>
              <p:cNvPr id="4" name="Freeform 3"/>
              <p:cNvSpPr/>
              <p:nvPr/>
            </p:nvSpPr>
            <p:spPr bwMode="auto">
              <a:xfrm>
                <a:off x="228600" y="1770017"/>
                <a:ext cx="1952897" cy="540000"/>
              </a:xfrm>
              <a:custGeom>
                <a:avLst/>
                <a:gdLst>
                  <a:gd name="connsiteX0" fmla="*/ 1998617 w 1998617"/>
                  <a:gd name="connsiteY0" fmla="*/ 0 h 607434"/>
                  <a:gd name="connsiteX1" fmla="*/ 1077686 w 1998617"/>
                  <a:gd name="connsiteY1" fmla="*/ 607423 h 607434"/>
                  <a:gd name="connsiteX2" fmla="*/ 0 w 1998617"/>
                  <a:gd name="connsiteY2" fmla="*/ 13063 h 60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8617" h="607434">
                    <a:moveTo>
                      <a:pt x="1998617" y="0"/>
                    </a:moveTo>
                    <a:cubicBezTo>
                      <a:pt x="1704703" y="302623"/>
                      <a:pt x="1410789" y="605246"/>
                      <a:pt x="1077686" y="607423"/>
                    </a:cubicBezTo>
                    <a:cubicBezTo>
                      <a:pt x="744583" y="609600"/>
                      <a:pt x="372291" y="311331"/>
                      <a:pt x="0" y="13063"/>
                    </a:cubicBezTo>
                  </a:path>
                </a:pathLst>
              </a:cu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stealth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2800" b="0" i="0" u="none" strike="noStrike" cap="none" normalizeH="0" baseline="0">
                  <a:ln>
                    <a:noFill/>
                  </a:ln>
                  <a:solidFill>
                    <a:schemeClr val="hlink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" name="Rectangle 4"/>
              <p:cNvSpPr/>
              <p:nvPr/>
            </p:nvSpPr>
            <p:spPr>
              <a:xfrm>
                <a:off x="0" y="19399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0/3</a:t>
                </a:r>
                <a:endParaRPr lang="en-CA" sz="1400" dirty="0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724389" y="1939954"/>
                <a:ext cx="413896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0/5</a:t>
                </a:r>
                <a:endParaRPr lang="en-CA" sz="1400" dirty="0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533400" y="20923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d</a:t>
                </a:r>
                <a:endParaRPr lang="en-CA" sz="1400" dirty="0"/>
              </a:p>
            </p:txBody>
          </p:sp>
        </p:grpSp>
        <p:sp>
          <p:nvSpPr>
            <p:cNvPr id="7" name="Oval 6"/>
            <p:cNvSpPr>
              <a:spLocks noChangeAspect="1"/>
            </p:cNvSpPr>
            <p:nvPr/>
          </p:nvSpPr>
          <p:spPr bwMode="auto">
            <a:xfrm>
              <a:off x="512044" y="2294790"/>
              <a:ext cx="54000" cy="54000"/>
            </a:xfrm>
            <a:prstGeom prst="ellipse">
              <a:avLst/>
            </a:prstGeom>
            <a:solidFill>
              <a:schemeClr val="bg2"/>
            </a:solidFill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293532" y="1746956"/>
            <a:ext cx="2181497" cy="647531"/>
            <a:chOff x="0" y="1752600"/>
            <a:chExt cx="2181497" cy="647531"/>
          </a:xfrm>
        </p:grpSpPr>
        <p:grpSp>
          <p:nvGrpSpPr>
            <p:cNvPr id="38" name="Group 37"/>
            <p:cNvGrpSpPr/>
            <p:nvPr/>
          </p:nvGrpSpPr>
          <p:grpSpPr>
            <a:xfrm>
              <a:off x="0" y="1752600"/>
              <a:ext cx="2181497" cy="647531"/>
              <a:chOff x="0" y="1752600"/>
              <a:chExt cx="2181497" cy="647531"/>
            </a:xfrm>
          </p:grpSpPr>
          <p:cxnSp>
            <p:nvCxnSpPr>
              <p:cNvPr id="40" name="Straight Arrow Connector 39"/>
              <p:cNvCxnSpPr/>
              <p:nvPr/>
            </p:nvCxnSpPr>
            <p:spPr bwMode="auto">
              <a:xfrm>
                <a:off x="152400" y="1752600"/>
                <a:ext cx="381000" cy="533400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sp>
            <p:nvSpPr>
              <p:cNvPr id="41" name="Freeform 40"/>
              <p:cNvSpPr/>
              <p:nvPr/>
            </p:nvSpPr>
            <p:spPr bwMode="auto">
              <a:xfrm>
                <a:off x="228600" y="1770017"/>
                <a:ext cx="1952897" cy="540000"/>
              </a:xfrm>
              <a:custGeom>
                <a:avLst/>
                <a:gdLst>
                  <a:gd name="connsiteX0" fmla="*/ 1998617 w 1998617"/>
                  <a:gd name="connsiteY0" fmla="*/ 0 h 607434"/>
                  <a:gd name="connsiteX1" fmla="*/ 1077686 w 1998617"/>
                  <a:gd name="connsiteY1" fmla="*/ 607423 h 607434"/>
                  <a:gd name="connsiteX2" fmla="*/ 0 w 1998617"/>
                  <a:gd name="connsiteY2" fmla="*/ 13063 h 60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8617" h="607434">
                    <a:moveTo>
                      <a:pt x="1998617" y="0"/>
                    </a:moveTo>
                    <a:cubicBezTo>
                      <a:pt x="1704703" y="302623"/>
                      <a:pt x="1410789" y="605246"/>
                      <a:pt x="1077686" y="607423"/>
                    </a:cubicBezTo>
                    <a:cubicBezTo>
                      <a:pt x="744583" y="609600"/>
                      <a:pt x="372291" y="311331"/>
                      <a:pt x="0" y="13063"/>
                    </a:cubicBezTo>
                  </a:path>
                </a:pathLst>
              </a:cu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stealth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2800" b="0" i="0" u="none" strike="noStrike" cap="none" normalizeH="0" baseline="0">
                  <a:ln>
                    <a:noFill/>
                  </a:ln>
                  <a:solidFill>
                    <a:schemeClr val="hlink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0" y="19399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en-US" sz="1400" dirty="0">
                    <a:solidFill>
                      <a:schemeClr val="bg2"/>
                    </a:solidFill>
                  </a:rPr>
                  <a:t>3</a:t>
                </a:r>
                <a:endParaRPr lang="en-CA" sz="1400" dirty="0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724389" y="1939954"/>
                <a:ext cx="274434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5</a:t>
                </a:r>
                <a:endParaRPr lang="en-CA" sz="1400" dirty="0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533400" y="20923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d</a:t>
                </a:r>
                <a:endParaRPr lang="en-CA" sz="1400" dirty="0"/>
              </a:p>
            </p:txBody>
          </p:sp>
        </p:grpSp>
        <p:sp>
          <p:nvSpPr>
            <p:cNvPr id="39" name="Oval 38"/>
            <p:cNvSpPr>
              <a:spLocks noChangeAspect="1"/>
            </p:cNvSpPr>
            <p:nvPr/>
          </p:nvSpPr>
          <p:spPr bwMode="auto">
            <a:xfrm>
              <a:off x="512044" y="2294790"/>
              <a:ext cx="54000" cy="54000"/>
            </a:xfrm>
            <a:prstGeom prst="ellipse">
              <a:avLst/>
            </a:prstGeom>
            <a:solidFill>
              <a:schemeClr val="bg2"/>
            </a:solidFill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131602" y="3036711"/>
            <a:ext cx="967134" cy="741951"/>
            <a:chOff x="3131602" y="3036711"/>
            <a:chExt cx="967134" cy="741951"/>
          </a:xfrm>
        </p:grpSpPr>
        <p:sp>
          <p:nvSpPr>
            <p:cNvPr id="2" name="Rectangle 1"/>
            <p:cNvSpPr/>
            <p:nvPr/>
          </p:nvSpPr>
          <p:spPr bwMode="auto">
            <a:xfrm rot="20620765">
              <a:off x="3226785" y="3242748"/>
              <a:ext cx="550332" cy="26670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 rot="2086399">
              <a:off x="3131602" y="3314634"/>
              <a:ext cx="682115" cy="45719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3149599" y="3036711"/>
              <a:ext cx="949137" cy="741951"/>
            </a:xfrm>
            <a:custGeom>
              <a:avLst/>
              <a:gdLst>
                <a:gd name="connsiteX0" fmla="*/ 0 w 759448"/>
                <a:gd name="connsiteY0" fmla="*/ 16933 h 651630"/>
                <a:gd name="connsiteX1" fmla="*/ 231422 w 759448"/>
                <a:gd name="connsiteY1" fmla="*/ 609600 h 651630"/>
                <a:gd name="connsiteX2" fmla="*/ 750711 w 759448"/>
                <a:gd name="connsiteY2" fmla="*/ 536222 h 651630"/>
                <a:gd name="connsiteX3" fmla="*/ 508000 w 759448"/>
                <a:gd name="connsiteY3" fmla="*/ 0 h 651630"/>
                <a:gd name="connsiteX0" fmla="*/ 0 w 952504"/>
                <a:gd name="connsiteY0" fmla="*/ 16933 h 643022"/>
                <a:gd name="connsiteX1" fmla="*/ 231422 w 952504"/>
                <a:gd name="connsiteY1" fmla="*/ 609600 h 643022"/>
                <a:gd name="connsiteX2" fmla="*/ 948266 w 952504"/>
                <a:gd name="connsiteY2" fmla="*/ 508000 h 643022"/>
                <a:gd name="connsiteX3" fmla="*/ 508000 w 952504"/>
                <a:gd name="connsiteY3" fmla="*/ 0 h 643022"/>
                <a:gd name="connsiteX0" fmla="*/ 0 w 948301"/>
                <a:gd name="connsiteY0" fmla="*/ 16933 h 643022"/>
                <a:gd name="connsiteX1" fmla="*/ 485422 w 948301"/>
                <a:gd name="connsiteY1" fmla="*/ 609600 h 643022"/>
                <a:gd name="connsiteX2" fmla="*/ 948266 w 948301"/>
                <a:gd name="connsiteY2" fmla="*/ 508000 h 643022"/>
                <a:gd name="connsiteX3" fmla="*/ 508000 w 948301"/>
                <a:gd name="connsiteY3" fmla="*/ 0 h 643022"/>
                <a:gd name="connsiteX0" fmla="*/ 0 w 949137"/>
                <a:gd name="connsiteY0" fmla="*/ 112889 h 741951"/>
                <a:gd name="connsiteX1" fmla="*/ 485422 w 949137"/>
                <a:gd name="connsiteY1" fmla="*/ 705556 h 741951"/>
                <a:gd name="connsiteX2" fmla="*/ 948266 w 949137"/>
                <a:gd name="connsiteY2" fmla="*/ 603956 h 741951"/>
                <a:gd name="connsiteX3" fmla="*/ 587022 w 949137"/>
                <a:gd name="connsiteY3" fmla="*/ 0 h 741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137" h="741951">
                  <a:moveTo>
                    <a:pt x="0" y="112889"/>
                  </a:moveTo>
                  <a:cubicBezTo>
                    <a:pt x="53152" y="365948"/>
                    <a:pt x="327378" y="623712"/>
                    <a:pt x="485422" y="705556"/>
                  </a:cubicBezTo>
                  <a:cubicBezTo>
                    <a:pt x="643466" y="787401"/>
                    <a:pt x="931333" y="721549"/>
                    <a:pt x="948266" y="603956"/>
                  </a:cubicBezTo>
                  <a:cubicBezTo>
                    <a:pt x="965199" y="486363"/>
                    <a:pt x="731425" y="217311"/>
                    <a:pt x="587022" y="0"/>
                  </a:cubicBezTo>
                </a:path>
              </a:pathLst>
            </a:custGeom>
            <a:noFill/>
            <a:ln w="2857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3304903" y="3048000"/>
            <a:ext cx="2181497" cy="647531"/>
            <a:chOff x="0" y="1752600"/>
            <a:chExt cx="2181497" cy="647531"/>
          </a:xfrm>
        </p:grpSpPr>
        <p:grpSp>
          <p:nvGrpSpPr>
            <p:cNvPr id="52" name="Group 51"/>
            <p:cNvGrpSpPr/>
            <p:nvPr/>
          </p:nvGrpSpPr>
          <p:grpSpPr>
            <a:xfrm>
              <a:off x="0" y="1752600"/>
              <a:ext cx="2181497" cy="647531"/>
              <a:chOff x="0" y="1752600"/>
              <a:chExt cx="2181497" cy="647531"/>
            </a:xfrm>
          </p:grpSpPr>
          <p:cxnSp>
            <p:nvCxnSpPr>
              <p:cNvPr id="54" name="Straight Arrow Connector 53"/>
              <p:cNvCxnSpPr/>
              <p:nvPr/>
            </p:nvCxnSpPr>
            <p:spPr bwMode="auto">
              <a:xfrm>
                <a:off x="152400" y="1752600"/>
                <a:ext cx="381000" cy="533400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sp>
            <p:nvSpPr>
              <p:cNvPr id="55" name="Freeform 54"/>
              <p:cNvSpPr/>
              <p:nvPr/>
            </p:nvSpPr>
            <p:spPr bwMode="auto">
              <a:xfrm>
                <a:off x="228600" y="1770017"/>
                <a:ext cx="1952897" cy="540000"/>
              </a:xfrm>
              <a:custGeom>
                <a:avLst/>
                <a:gdLst>
                  <a:gd name="connsiteX0" fmla="*/ 1998617 w 1998617"/>
                  <a:gd name="connsiteY0" fmla="*/ 0 h 607434"/>
                  <a:gd name="connsiteX1" fmla="*/ 1077686 w 1998617"/>
                  <a:gd name="connsiteY1" fmla="*/ 607423 h 607434"/>
                  <a:gd name="connsiteX2" fmla="*/ 0 w 1998617"/>
                  <a:gd name="connsiteY2" fmla="*/ 13063 h 60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8617" h="607434">
                    <a:moveTo>
                      <a:pt x="1998617" y="0"/>
                    </a:moveTo>
                    <a:cubicBezTo>
                      <a:pt x="1704703" y="302623"/>
                      <a:pt x="1410789" y="605246"/>
                      <a:pt x="1077686" y="607423"/>
                    </a:cubicBezTo>
                    <a:cubicBezTo>
                      <a:pt x="744583" y="609600"/>
                      <a:pt x="372291" y="311331"/>
                      <a:pt x="0" y="13063"/>
                    </a:cubicBezTo>
                  </a:path>
                </a:pathLst>
              </a:custGeom>
              <a:noFill/>
              <a:ln w="222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stealth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2800" b="0" i="0" u="none" strike="noStrike" cap="none" normalizeH="0" baseline="0">
                  <a:ln>
                    <a:noFill/>
                  </a:ln>
                  <a:solidFill>
                    <a:schemeClr val="hlink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0" y="19399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en-US" sz="1400" dirty="0">
                    <a:solidFill>
                      <a:schemeClr val="bg2"/>
                    </a:solidFill>
                  </a:rPr>
                  <a:t>3</a:t>
                </a:r>
                <a:endParaRPr lang="en-CA" sz="1400" dirty="0"/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724389" y="1939954"/>
                <a:ext cx="274434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5</a:t>
                </a:r>
                <a:endParaRPr lang="en-CA" sz="1400" dirty="0"/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533400" y="2092354"/>
                <a:ext cx="451556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en-US" sz="1400" dirty="0">
                    <a:solidFill>
                      <a:schemeClr val="bg2"/>
                    </a:solidFill>
                  </a:rPr>
                  <a:t>d</a:t>
                </a:r>
                <a:endParaRPr lang="en-CA" sz="1400" dirty="0"/>
              </a:p>
            </p:txBody>
          </p:sp>
        </p:grpSp>
        <p:sp>
          <p:nvSpPr>
            <p:cNvPr id="53" name="Oval 52"/>
            <p:cNvSpPr>
              <a:spLocks noChangeAspect="1"/>
            </p:cNvSpPr>
            <p:nvPr/>
          </p:nvSpPr>
          <p:spPr bwMode="auto">
            <a:xfrm>
              <a:off x="512044" y="2294790"/>
              <a:ext cx="54000" cy="54000"/>
            </a:xfrm>
            <a:prstGeom prst="ellipse">
              <a:avLst/>
            </a:prstGeom>
            <a:solidFill>
              <a:schemeClr val="bg2"/>
            </a:solidFill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2800" b="0" i="0" u="none" strike="noStrike" cap="none" normalizeH="0" baseline="0">
                <a:ln>
                  <a:noFill/>
                </a:ln>
                <a:solidFill>
                  <a:schemeClr val="hlink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13" name="Straight Connector 12"/>
          <p:cNvCxnSpPr/>
          <p:nvPr/>
        </p:nvCxnSpPr>
        <p:spPr bwMode="auto">
          <a:xfrm flipV="1">
            <a:off x="4038600" y="3324580"/>
            <a:ext cx="228600" cy="120424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180246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642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642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4260" grpId="0" uiExpand="1" build="p" bldLvl="2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778244" name="Text Box 4"/>
          <p:cNvSpPr txBox="1">
            <a:spLocks noChangeArrowheads="1"/>
          </p:cNvSpPr>
          <p:nvPr/>
        </p:nvSpPr>
        <p:spPr bwMode="auto">
          <a:xfrm>
            <a:off x="838200" y="457200"/>
            <a:ext cx="6248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 i="1" baseline="-25000"/>
              <a:t>alg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=</a:t>
            </a:r>
            <a:r>
              <a:rPr lang="en-US" altLang="en-US" sz="2800"/>
              <a:t> cap(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</a:t>
            </a:r>
          </a:p>
        </p:txBody>
      </p:sp>
      <p:grpSp>
        <p:nvGrpSpPr>
          <p:cNvPr id="2" name="Group 64"/>
          <p:cNvGrpSpPr>
            <a:grpSpLocks/>
          </p:cNvGrpSpPr>
          <p:nvPr/>
        </p:nvGrpSpPr>
        <p:grpSpPr bwMode="auto">
          <a:xfrm>
            <a:off x="838200" y="1062038"/>
            <a:ext cx="6324600" cy="842962"/>
            <a:chOff x="528" y="669"/>
            <a:chExt cx="5904" cy="531"/>
          </a:xfrm>
        </p:grpSpPr>
        <p:sp>
          <p:nvSpPr>
            <p:cNvPr id="91141" name="Text Box 62"/>
            <p:cNvSpPr txBox="1">
              <a:spLocks noChangeArrowheads="1"/>
            </p:cNvSpPr>
            <p:nvPr/>
          </p:nvSpPr>
          <p:spPr bwMode="auto">
            <a:xfrm>
              <a:off x="528" y="873"/>
              <a:ext cx="590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chemeClr val="accent1"/>
                  </a:solidFill>
                </a:rPr>
                <a:t>Prove: </a:t>
              </a:r>
              <a:r>
                <a:rPr lang="en-US" altLang="en-US" sz="2800"/>
                <a:t>rate(</a:t>
              </a:r>
              <a:r>
                <a:rPr lang="en-US" altLang="en-US" sz="2800" i="1"/>
                <a:t>F</a:t>
              </a:r>
              <a:r>
                <a:rPr lang="en-US" altLang="en-US" sz="2800" i="1" baseline="-25000"/>
                <a:t>alg</a:t>
              </a:r>
              <a:r>
                <a:rPr lang="en-US" altLang="en-US" sz="2800"/>
                <a:t>,</a:t>
              </a:r>
              <a:r>
                <a:rPr lang="en-US" altLang="en-US" sz="2800" i="1"/>
                <a:t>C</a:t>
              </a:r>
              <a:r>
                <a:rPr lang="en-US" altLang="en-US" sz="2800" i="1" baseline="-25000"/>
                <a:t>alg</a:t>
              </a:r>
              <a:r>
                <a:rPr lang="en-US" altLang="en-US" sz="2800"/>
                <a:t>) </a:t>
              </a:r>
              <a:r>
                <a:rPr lang="en-US" altLang="en-US" sz="2800">
                  <a:sym typeface="Symbol" pitchFamily="18" charset="2"/>
                </a:rPr>
                <a:t>=</a:t>
              </a:r>
              <a:r>
                <a:rPr lang="en-US" altLang="en-US" sz="2800"/>
                <a:t> cap(</a:t>
              </a:r>
              <a:r>
                <a:rPr lang="en-US" altLang="en-US" sz="2800" i="1"/>
                <a:t>C</a:t>
              </a:r>
              <a:r>
                <a:rPr lang="en-US" altLang="en-US" sz="2800" i="1" baseline="-25000"/>
                <a:t>alg</a:t>
              </a:r>
              <a:r>
                <a:rPr lang="en-US" altLang="en-US" sz="2800"/>
                <a:t>)</a:t>
              </a:r>
            </a:p>
          </p:txBody>
        </p:sp>
        <p:sp>
          <p:nvSpPr>
            <p:cNvPr id="91142" name="Text Box 63"/>
            <p:cNvSpPr txBox="1">
              <a:spLocks noChangeArrowheads="1"/>
            </p:cNvSpPr>
            <p:nvPr/>
          </p:nvSpPr>
          <p:spPr bwMode="auto">
            <a:xfrm rot="5400000">
              <a:off x="1431" y="547"/>
              <a:ext cx="242" cy="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=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8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8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14" name="Text Box 2"/>
          <p:cNvSpPr txBox="1">
            <a:spLocks noChangeArrowheads="1"/>
          </p:cNvSpPr>
          <p:nvPr/>
        </p:nvSpPr>
        <p:spPr bwMode="auto">
          <a:xfrm>
            <a:off x="914400" y="914400"/>
            <a:ext cx="754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cap(</a:t>
            </a:r>
            <a:r>
              <a:rPr lang="en-US" altLang="en-US" sz="2800" i="1"/>
              <a:t>C</a:t>
            </a:r>
            <a:r>
              <a:rPr lang="en-US" altLang="en-US" sz="2800"/>
              <a:t>)      = how much can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br>
              <a:rPr lang="en-US" altLang="en-US" sz="2800"/>
            </a:b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=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r>
              <a:rPr lang="en-US" altLang="en-US" sz="2800"/>
              <a:t> minus flow </a:t>
            </a:r>
            <a:r>
              <a:rPr lang="en-US" altLang="en-US" sz="2800" i="1"/>
              <a:t>V</a:t>
            </a:r>
            <a:r>
              <a:rPr lang="en-US" altLang="en-US" sz="2800"/>
              <a:t> to </a:t>
            </a:r>
            <a:r>
              <a:rPr lang="en-US" altLang="en-US" sz="2800" i="1"/>
              <a:t>U</a:t>
            </a:r>
            <a:r>
              <a:rPr lang="en-US" altLang="en-US" sz="2800"/>
              <a:t>   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/>
              <a:t>-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781316" name="Text Box 4"/>
          <p:cNvSpPr txBox="1">
            <a:spLocks noChangeArrowheads="1"/>
          </p:cNvSpPr>
          <p:nvPr/>
        </p:nvSpPr>
        <p:spPr bwMode="auto">
          <a:xfrm>
            <a:off x="838200" y="457200"/>
            <a:ext cx="7924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 i="1" baseline="-25000"/>
              <a:t>alg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=</a:t>
            </a:r>
            <a:r>
              <a:rPr lang="en-US" altLang="en-US" sz="2800"/>
              <a:t> cap(C</a:t>
            </a:r>
            <a:r>
              <a:rPr lang="en-US" altLang="en-US" sz="2800" baseline="-25000"/>
              <a:t>alg</a:t>
            </a:r>
            <a:r>
              <a:rPr lang="en-US" altLang="en-US" sz="2800"/>
              <a:t>)</a:t>
            </a:r>
          </a:p>
        </p:txBody>
      </p:sp>
      <p:sp>
        <p:nvSpPr>
          <p:cNvPr id="781317" name="Oval 5"/>
          <p:cNvSpPr>
            <a:spLocks noChangeArrowheads="1"/>
          </p:cNvSpPr>
          <p:nvPr/>
        </p:nvSpPr>
        <p:spPr bwMode="auto">
          <a:xfrm>
            <a:off x="2133600" y="4572000"/>
            <a:ext cx="1066800" cy="6096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027113" y="4410075"/>
            <a:ext cx="1335087" cy="758825"/>
            <a:chOff x="647" y="2778"/>
            <a:chExt cx="841" cy="478"/>
          </a:xfrm>
        </p:grpSpPr>
        <p:sp>
          <p:nvSpPr>
            <p:cNvPr id="92187" name="Oval 7"/>
            <p:cNvSpPr>
              <a:spLocks noChangeArrowheads="1"/>
            </p:cNvSpPr>
            <p:nvPr/>
          </p:nvSpPr>
          <p:spPr bwMode="auto">
            <a:xfrm>
              <a:off x="816" y="2872"/>
              <a:ext cx="672" cy="38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88" name="Text Box 8"/>
            <p:cNvSpPr txBox="1">
              <a:spLocks noChangeArrowheads="1"/>
            </p:cNvSpPr>
            <p:nvPr/>
          </p:nvSpPr>
          <p:spPr bwMode="auto">
            <a:xfrm>
              <a:off x="647" y="2778"/>
              <a:ext cx="24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+</a:t>
              </a:r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822325" y="3184525"/>
            <a:ext cx="3421063" cy="3444875"/>
            <a:chOff x="517" y="2006"/>
            <a:chExt cx="2001" cy="2170"/>
          </a:xfrm>
        </p:grpSpPr>
        <p:sp>
          <p:nvSpPr>
            <p:cNvPr id="92171" name="Text Box 10"/>
            <p:cNvSpPr txBox="1">
              <a:spLocks noChangeArrowheads="1"/>
            </p:cNvSpPr>
            <p:nvPr/>
          </p:nvSpPr>
          <p:spPr bwMode="auto">
            <a:xfrm>
              <a:off x="808" y="3398"/>
              <a:ext cx="129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u’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v’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/</a:t>
              </a:r>
              <a:r>
                <a:rPr lang="en-US" altLang="en-US" sz="3000" i="1"/>
                <a:t>c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u’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v’</a:t>
              </a:r>
              <a:r>
                <a:rPr lang="en-US" altLang="en-US" sz="3000" baseline="-25000"/>
                <a:t>&gt;</a:t>
              </a:r>
            </a:p>
          </p:txBody>
        </p:sp>
        <p:sp>
          <p:nvSpPr>
            <p:cNvPr id="92172" name="Oval 11"/>
            <p:cNvSpPr>
              <a:spLocks noChangeArrowheads="1"/>
            </p:cNvSpPr>
            <p:nvPr/>
          </p:nvSpPr>
          <p:spPr bwMode="auto">
            <a:xfrm>
              <a:off x="696" y="3275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73" name="Oval 12"/>
            <p:cNvSpPr>
              <a:spLocks noChangeArrowheads="1"/>
            </p:cNvSpPr>
            <p:nvPr/>
          </p:nvSpPr>
          <p:spPr bwMode="auto">
            <a:xfrm>
              <a:off x="2136" y="324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74" name="Freeform 13"/>
            <p:cNvSpPr>
              <a:spLocks/>
            </p:cNvSpPr>
            <p:nvPr/>
          </p:nvSpPr>
          <p:spPr bwMode="auto">
            <a:xfrm>
              <a:off x="744" y="3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2175" name="Text Box 14"/>
            <p:cNvSpPr txBox="1">
              <a:spLocks noChangeArrowheads="1"/>
            </p:cNvSpPr>
            <p:nvPr/>
          </p:nvSpPr>
          <p:spPr bwMode="auto">
            <a:xfrm>
              <a:off x="517" y="3025"/>
              <a:ext cx="21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2176" name="Text Box 15"/>
            <p:cNvSpPr txBox="1">
              <a:spLocks noChangeArrowheads="1"/>
            </p:cNvSpPr>
            <p:nvPr/>
          </p:nvSpPr>
          <p:spPr bwMode="auto">
            <a:xfrm>
              <a:off x="2246" y="3046"/>
              <a:ext cx="20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2177" name="Text Box 16"/>
            <p:cNvSpPr txBox="1">
              <a:spLocks noChangeArrowheads="1"/>
            </p:cNvSpPr>
            <p:nvPr/>
          </p:nvSpPr>
          <p:spPr bwMode="auto">
            <a:xfrm>
              <a:off x="884" y="2833"/>
              <a:ext cx="1095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/</a:t>
              </a:r>
              <a:r>
                <a:rPr lang="en-US" altLang="en-US" sz="3000" i="1"/>
                <a:t>c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</a:p>
          </p:txBody>
        </p:sp>
        <p:sp>
          <p:nvSpPr>
            <p:cNvPr id="92178" name="Text Box 17"/>
            <p:cNvSpPr txBox="1">
              <a:spLocks noChangeArrowheads="1"/>
            </p:cNvSpPr>
            <p:nvPr/>
          </p:nvSpPr>
          <p:spPr bwMode="auto">
            <a:xfrm>
              <a:off x="939" y="2006"/>
              <a:ext cx="117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  <p:sp>
          <p:nvSpPr>
            <p:cNvPr id="92179" name="Freeform 18"/>
            <p:cNvSpPr>
              <a:spLocks/>
            </p:cNvSpPr>
            <p:nvPr/>
          </p:nvSpPr>
          <p:spPr bwMode="auto">
            <a:xfrm>
              <a:off x="1569" y="2400"/>
              <a:ext cx="63" cy="1776"/>
            </a:xfrm>
            <a:custGeom>
              <a:avLst/>
              <a:gdLst>
                <a:gd name="T0" fmla="*/ 0 w 3216"/>
                <a:gd name="T1" fmla="*/ 287 h 2304"/>
                <a:gd name="T2" fmla="*/ 0 w 3216"/>
                <a:gd name="T3" fmla="*/ 206 h 2304"/>
                <a:gd name="T4" fmla="*/ 0 w 3216"/>
                <a:gd name="T5" fmla="*/ 92 h 2304"/>
                <a:gd name="T6" fmla="*/ 0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92180" name="Text Box 19"/>
            <p:cNvSpPr txBox="1">
              <a:spLocks noChangeArrowheads="1"/>
            </p:cNvSpPr>
            <p:nvPr/>
          </p:nvSpPr>
          <p:spPr bwMode="auto">
            <a:xfrm>
              <a:off x="1322" y="2294"/>
              <a:ext cx="26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2181" name="Text Box 20"/>
            <p:cNvSpPr txBox="1">
              <a:spLocks noChangeArrowheads="1"/>
            </p:cNvSpPr>
            <p:nvPr/>
          </p:nvSpPr>
          <p:spPr bwMode="auto">
            <a:xfrm>
              <a:off x="1703" y="2304"/>
              <a:ext cx="2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2182" name="Oval 21"/>
            <p:cNvSpPr>
              <a:spLocks noChangeArrowheads="1"/>
            </p:cNvSpPr>
            <p:nvPr/>
          </p:nvSpPr>
          <p:spPr bwMode="auto">
            <a:xfrm>
              <a:off x="716" y="385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83" name="Oval 22"/>
            <p:cNvSpPr>
              <a:spLocks noChangeArrowheads="1"/>
            </p:cNvSpPr>
            <p:nvPr/>
          </p:nvSpPr>
          <p:spPr bwMode="auto">
            <a:xfrm>
              <a:off x="2156" y="380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84" name="Freeform 23"/>
            <p:cNvSpPr>
              <a:spLocks/>
            </p:cNvSpPr>
            <p:nvPr/>
          </p:nvSpPr>
          <p:spPr bwMode="auto">
            <a:xfrm>
              <a:off x="824" y="3736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2185" name="Text Box 24"/>
            <p:cNvSpPr txBox="1">
              <a:spLocks noChangeArrowheads="1"/>
            </p:cNvSpPr>
            <p:nvPr/>
          </p:nvSpPr>
          <p:spPr bwMode="auto">
            <a:xfrm>
              <a:off x="517" y="3600"/>
              <a:ext cx="28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v’</a:t>
              </a:r>
            </a:p>
          </p:txBody>
        </p:sp>
        <p:sp>
          <p:nvSpPr>
            <p:cNvPr id="92186" name="Text Box 25"/>
            <p:cNvSpPr txBox="1">
              <a:spLocks noChangeArrowheads="1"/>
            </p:cNvSpPr>
            <p:nvPr/>
          </p:nvSpPr>
          <p:spPr bwMode="auto">
            <a:xfrm>
              <a:off x="2224" y="3600"/>
              <a:ext cx="29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u’</a:t>
              </a:r>
            </a:p>
          </p:txBody>
        </p:sp>
      </p:grpSp>
      <p:grpSp>
        <p:nvGrpSpPr>
          <p:cNvPr id="4" name="Group 26"/>
          <p:cNvGrpSpPr>
            <a:grpSpLocks/>
          </p:cNvGrpSpPr>
          <p:nvPr/>
        </p:nvGrpSpPr>
        <p:grpSpPr bwMode="auto">
          <a:xfrm>
            <a:off x="1031875" y="5257800"/>
            <a:ext cx="1293813" cy="758825"/>
            <a:chOff x="673" y="2778"/>
            <a:chExt cx="815" cy="478"/>
          </a:xfrm>
        </p:grpSpPr>
        <p:sp>
          <p:nvSpPr>
            <p:cNvPr id="92169" name="Oval 27"/>
            <p:cNvSpPr>
              <a:spLocks noChangeArrowheads="1"/>
            </p:cNvSpPr>
            <p:nvPr/>
          </p:nvSpPr>
          <p:spPr bwMode="auto">
            <a:xfrm>
              <a:off x="816" y="2872"/>
              <a:ext cx="672" cy="38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2170" name="Text Box 28"/>
            <p:cNvSpPr txBox="1">
              <a:spLocks noChangeArrowheads="1"/>
            </p:cNvSpPr>
            <p:nvPr/>
          </p:nvSpPr>
          <p:spPr bwMode="auto">
            <a:xfrm>
              <a:off x="673" y="2778"/>
              <a:ext cx="19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-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1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1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81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81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813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813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81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81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1317" grpId="0" animBg="1"/>
      <p:bldP spid="781317" grpId="1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grpSp>
        <p:nvGrpSpPr>
          <p:cNvPr id="93187" name="Group 9"/>
          <p:cNvGrpSpPr>
            <a:grpSpLocks/>
          </p:cNvGrpSpPr>
          <p:nvPr/>
        </p:nvGrpSpPr>
        <p:grpSpPr bwMode="auto">
          <a:xfrm>
            <a:off x="822325" y="3184525"/>
            <a:ext cx="3421063" cy="3444875"/>
            <a:chOff x="517" y="2006"/>
            <a:chExt cx="2001" cy="2170"/>
          </a:xfrm>
        </p:grpSpPr>
        <p:sp>
          <p:nvSpPr>
            <p:cNvPr id="93201" name="Text Box 10"/>
            <p:cNvSpPr txBox="1">
              <a:spLocks noChangeArrowheads="1"/>
            </p:cNvSpPr>
            <p:nvPr/>
          </p:nvSpPr>
          <p:spPr bwMode="auto">
            <a:xfrm>
              <a:off x="809" y="3398"/>
              <a:ext cx="129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u’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v’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/</a:t>
              </a:r>
              <a:r>
                <a:rPr lang="en-US" altLang="en-US" sz="3000" i="1"/>
                <a:t>c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u’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v’</a:t>
              </a:r>
              <a:r>
                <a:rPr lang="en-US" altLang="en-US" sz="3000" baseline="-25000"/>
                <a:t>&gt;</a:t>
              </a:r>
            </a:p>
          </p:txBody>
        </p:sp>
        <p:sp>
          <p:nvSpPr>
            <p:cNvPr id="93202" name="Oval 11"/>
            <p:cNvSpPr>
              <a:spLocks noChangeArrowheads="1"/>
            </p:cNvSpPr>
            <p:nvPr/>
          </p:nvSpPr>
          <p:spPr bwMode="auto">
            <a:xfrm>
              <a:off x="696" y="3275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3203" name="Oval 12"/>
            <p:cNvSpPr>
              <a:spLocks noChangeArrowheads="1"/>
            </p:cNvSpPr>
            <p:nvPr/>
          </p:nvSpPr>
          <p:spPr bwMode="auto">
            <a:xfrm>
              <a:off x="2136" y="324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3204" name="Freeform 13"/>
            <p:cNvSpPr>
              <a:spLocks/>
            </p:cNvSpPr>
            <p:nvPr/>
          </p:nvSpPr>
          <p:spPr bwMode="auto">
            <a:xfrm>
              <a:off x="744" y="3171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3205" name="Text Box 14"/>
            <p:cNvSpPr txBox="1">
              <a:spLocks noChangeArrowheads="1"/>
            </p:cNvSpPr>
            <p:nvPr/>
          </p:nvSpPr>
          <p:spPr bwMode="auto">
            <a:xfrm>
              <a:off x="517" y="3025"/>
              <a:ext cx="21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3206" name="Text Box 15"/>
            <p:cNvSpPr txBox="1">
              <a:spLocks noChangeArrowheads="1"/>
            </p:cNvSpPr>
            <p:nvPr/>
          </p:nvSpPr>
          <p:spPr bwMode="auto">
            <a:xfrm>
              <a:off x="2246" y="3046"/>
              <a:ext cx="20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3207" name="Text Box 16"/>
            <p:cNvSpPr txBox="1">
              <a:spLocks noChangeArrowheads="1"/>
            </p:cNvSpPr>
            <p:nvPr/>
          </p:nvSpPr>
          <p:spPr bwMode="auto">
            <a:xfrm>
              <a:off x="885" y="2833"/>
              <a:ext cx="109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  <a:r>
                <a:rPr lang="en-US" altLang="en-US" sz="3000"/>
                <a:t>/</a:t>
              </a:r>
              <a:r>
                <a:rPr lang="en-US" altLang="en-US" sz="3000" i="1"/>
                <a:t>c</a:t>
              </a:r>
              <a:r>
                <a:rPr lang="en-US" altLang="en-US" sz="3000" baseline="-25000"/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/>
                <a:t>&gt;</a:t>
              </a:r>
            </a:p>
          </p:txBody>
        </p:sp>
        <p:sp>
          <p:nvSpPr>
            <p:cNvPr id="93208" name="Text Box 17"/>
            <p:cNvSpPr txBox="1">
              <a:spLocks noChangeArrowheads="1"/>
            </p:cNvSpPr>
            <p:nvPr/>
          </p:nvSpPr>
          <p:spPr bwMode="auto">
            <a:xfrm>
              <a:off x="939" y="2006"/>
              <a:ext cx="117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Flow Graph</a:t>
              </a:r>
            </a:p>
          </p:txBody>
        </p:sp>
        <p:sp>
          <p:nvSpPr>
            <p:cNvPr id="93209" name="Freeform 18"/>
            <p:cNvSpPr>
              <a:spLocks/>
            </p:cNvSpPr>
            <p:nvPr/>
          </p:nvSpPr>
          <p:spPr bwMode="auto">
            <a:xfrm>
              <a:off x="1569" y="2400"/>
              <a:ext cx="63" cy="1776"/>
            </a:xfrm>
            <a:custGeom>
              <a:avLst/>
              <a:gdLst>
                <a:gd name="T0" fmla="*/ 0 w 3216"/>
                <a:gd name="T1" fmla="*/ 287 h 2304"/>
                <a:gd name="T2" fmla="*/ 0 w 3216"/>
                <a:gd name="T3" fmla="*/ 206 h 2304"/>
                <a:gd name="T4" fmla="*/ 0 w 3216"/>
                <a:gd name="T5" fmla="*/ 92 h 2304"/>
                <a:gd name="T6" fmla="*/ 0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93210" name="Text Box 19"/>
            <p:cNvSpPr txBox="1">
              <a:spLocks noChangeArrowheads="1"/>
            </p:cNvSpPr>
            <p:nvPr/>
          </p:nvSpPr>
          <p:spPr bwMode="auto">
            <a:xfrm>
              <a:off x="1322" y="2294"/>
              <a:ext cx="26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3211" name="Text Box 20"/>
            <p:cNvSpPr txBox="1">
              <a:spLocks noChangeArrowheads="1"/>
            </p:cNvSpPr>
            <p:nvPr/>
          </p:nvSpPr>
          <p:spPr bwMode="auto">
            <a:xfrm>
              <a:off x="1703" y="2304"/>
              <a:ext cx="24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93212" name="Oval 21"/>
            <p:cNvSpPr>
              <a:spLocks noChangeArrowheads="1"/>
            </p:cNvSpPr>
            <p:nvPr/>
          </p:nvSpPr>
          <p:spPr bwMode="auto">
            <a:xfrm>
              <a:off x="716" y="385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3213" name="Oval 22"/>
            <p:cNvSpPr>
              <a:spLocks noChangeArrowheads="1"/>
            </p:cNvSpPr>
            <p:nvPr/>
          </p:nvSpPr>
          <p:spPr bwMode="auto">
            <a:xfrm>
              <a:off x="2156" y="380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sp>
          <p:nvSpPr>
            <p:cNvPr id="93214" name="Freeform 23"/>
            <p:cNvSpPr>
              <a:spLocks/>
            </p:cNvSpPr>
            <p:nvPr/>
          </p:nvSpPr>
          <p:spPr bwMode="auto">
            <a:xfrm>
              <a:off x="824" y="3736"/>
              <a:ext cx="1384" cy="152"/>
            </a:xfrm>
            <a:custGeom>
              <a:avLst/>
              <a:gdLst>
                <a:gd name="T0" fmla="*/ 0 w 1384"/>
                <a:gd name="T1" fmla="*/ 152 h 152"/>
                <a:gd name="T2" fmla="*/ 624 w 1384"/>
                <a:gd name="T3" fmla="*/ 8 h 152"/>
                <a:gd name="T4" fmla="*/ 1384 w 1384"/>
                <a:gd name="T5" fmla="*/ 104 h 152"/>
                <a:gd name="T6" fmla="*/ 0 60000 65536"/>
                <a:gd name="T7" fmla="*/ 0 60000 65536"/>
                <a:gd name="T8" fmla="*/ 0 60000 65536"/>
                <a:gd name="T9" fmla="*/ 0 w 1384"/>
                <a:gd name="T10" fmla="*/ 0 h 152"/>
                <a:gd name="T11" fmla="*/ 1384 w 1384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84" h="152">
                  <a:moveTo>
                    <a:pt x="0" y="152"/>
                  </a:moveTo>
                  <a:cubicBezTo>
                    <a:pt x="196" y="84"/>
                    <a:pt x="393" y="16"/>
                    <a:pt x="624" y="8"/>
                  </a:cubicBezTo>
                  <a:cubicBezTo>
                    <a:pt x="855" y="0"/>
                    <a:pt x="1226" y="84"/>
                    <a:pt x="1384" y="104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93215" name="Text Box 24"/>
            <p:cNvSpPr txBox="1">
              <a:spLocks noChangeArrowheads="1"/>
            </p:cNvSpPr>
            <p:nvPr/>
          </p:nvSpPr>
          <p:spPr bwMode="auto">
            <a:xfrm>
              <a:off x="517" y="3600"/>
              <a:ext cx="28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v’</a:t>
              </a:r>
            </a:p>
          </p:txBody>
        </p:sp>
        <p:sp>
          <p:nvSpPr>
            <p:cNvPr id="93216" name="Text Box 25"/>
            <p:cNvSpPr txBox="1">
              <a:spLocks noChangeArrowheads="1"/>
            </p:cNvSpPr>
            <p:nvPr/>
          </p:nvSpPr>
          <p:spPr bwMode="auto">
            <a:xfrm>
              <a:off x="2224" y="3600"/>
              <a:ext cx="29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u’</a:t>
              </a:r>
            </a:p>
          </p:txBody>
        </p:sp>
      </p:grpSp>
      <p:sp>
        <p:nvSpPr>
          <p:cNvPr id="782365" name="Line 29"/>
          <p:cNvSpPr>
            <a:spLocks noChangeShapeType="1"/>
          </p:cNvSpPr>
          <p:nvPr/>
        </p:nvSpPr>
        <p:spPr bwMode="auto">
          <a:xfrm>
            <a:off x="1981200" y="914400"/>
            <a:ext cx="3657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3" name="Group 39"/>
          <p:cNvGrpSpPr>
            <a:grpSpLocks/>
          </p:cNvGrpSpPr>
          <p:nvPr/>
        </p:nvGrpSpPr>
        <p:grpSpPr bwMode="auto">
          <a:xfrm>
            <a:off x="1066800" y="4129088"/>
            <a:ext cx="2173288" cy="1887537"/>
            <a:chOff x="647" y="2601"/>
            <a:chExt cx="1369" cy="1189"/>
          </a:xfrm>
        </p:grpSpPr>
        <p:sp>
          <p:nvSpPr>
            <p:cNvPr id="93192" name="Text Box 30"/>
            <p:cNvSpPr txBox="1">
              <a:spLocks noChangeArrowheads="1"/>
            </p:cNvSpPr>
            <p:nvPr/>
          </p:nvSpPr>
          <p:spPr bwMode="auto">
            <a:xfrm>
              <a:off x="938" y="2601"/>
              <a:ext cx="10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need equal</a:t>
              </a:r>
            </a:p>
          </p:txBody>
        </p:sp>
        <p:sp>
          <p:nvSpPr>
            <p:cNvPr id="93193" name="Text Box 31"/>
            <p:cNvSpPr txBox="1">
              <a:spLocks noChangeArrowheads="1"/>
            </p:cNvSpPr>
            <p:nvPr/>
          </p:nvSpPr>
          <p:spPr bwMode="auto">
            <a:xfrm>
              <a:off x="1010" y="3168"/>
              <a:ext cx="97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need zero</a:t>
              </a:r>
            </a:p>
          </p:txBody>
        </p:sp>
        <p:sp>
          <p:nvSpPr>
            <p:cNvPr id="93194" name="Oval 32"/>
            <p:cNvSpPr>
              <a:spLocks noChangeArrowheads="1"/>
            </p:cNvSpPr>
            <p:nvPr/>
          </p:nvSpPr>
          <p:spPr bwMode="auto">
            <a:xfrm>
              <a:off x="1344" y="2880"/>
              <a:ext cx="672" cy="38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grpSp>
          <p:nvGrpSpPr>
            <p:cNvPr id="93195" name="Group 33"/>
            <p:cNvGrpSpPr>
              <a:grpSpLocks/>
            </p:cNvGrpSpPr>
            <p:nvPr/>
          </p:nvGrpSpPr>
          <p:grpSpPr bwMode="auto">
            <a:xfrm>
              <a:off x="647" y="2778"/>
              <a:ext cx="841" cy="478"/>
              <a:chOff x="647" y="2778"/>
              <a:chExt cx="841" cy="478"/>
            </a:xfrm>
          </p:grpSpPr>
          <p:sp>
            <p:nvSpPr>
              <p:cNvPr id="93199" name="Oval 34"/>
              <p:cNvSpPr>
                <a:spLocks noChangeArrowheads="1"/>
              </p:cNvSpPr>
              <p:nvPr/>
            </p:nvSpPr>
            <p:spPr bwMode="auto">
              <a:xfrm>
                <a:off x="816" y="2872"/>
                <a:ext cx="672" cy="384"/>
              </a:xfrm>
              <a:prstGeom prst="ellipse">
                <a:avLst/>
              </a:prstGeom>
              <a:noFill/>
              <a:ln w="38100" algn="ctr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3200" name="Text Box 35"/>
              <p:cNvSpPr txBox="1">
                <a:spLocks noChangeArrowheads="1"/>
              </p:cNvSpPr>
              <p:nvPr/>
            </p:nvSpPr>
            <p:spPr bwMode="auto">
              <a:xfrm>
                <a:off x="647" y="2778"/>
                <a:ext cx="24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</a:rPr>
                  <a:t>+</a:t>
                </a:r>
              </a:p>
            </p:txBody>
          </p:sp>
        </p:grpSp>
        <p:grpSp>
          <p:nvGrpSpPr>
            <p:cNvPr id="93196" name="Group 36"/>
            <p:cNvGrpSpPr>
              <a:grpSpLocks/>
            </p:cNvGrpSpPr>
            <p:nvPr/>
          </p:nvGrpSpPr>
          <p:grpSpPr bwMode="auto">
            <a:xfrm>
              <a:off x="650" y="3312"/>
              <a:ext cx="815" cy="478"/>
              <a:chOff x="673" y="2778"/>
              <a:chExt cx="815" cy="478"/>
            </a:xfrm>
          </p:grpSpPr>
          <p:sp>
            <p:nvSpPr>
              <p:cNvPr id="93197" name="Oval 37"/>
              <p:cNvSpPr>
                <a:spLocks noChangeArrowheads="1"/>
              </p:cNvSpPr>
              <p:nvPr/>
            </p:nvSpPr>
            <p:spPr bwMode="auto">
              <a:xfrm>
                <a:off x="816" y="2872"/>
                <a:ext cx="672" cy="384"/>
              </a:xfrm>
              <a:prstGeom prst="ellipse">
                <a:avLst/>
              </a:prstGeom>
              <a:noFill/>
              <a:ln w="38100" algn="ctr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3198" name="Text Box 38"/>
              <p:cNvSpPr txBox="1">
                <a:spLocks noChangeArrowheads="1"/>
              </p:cNvSpPr>
              <p:nvPr/>
            </p:nvSpPr>
            <p:spPr bwMode="auto">
              <a:xfrm>
                <a:off x="673" y="2778"/>
                <a:ext cx="191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</a:rPr>
                  <a:t>-</a:t>
                </a:r>
              </a:p>
            </p:txBody>
          </p:sp>
        </p:grpSp>
      </p:grpSp>
      <p:sp>
        <p:nvSpPr>
          <p:cNvPr id="782376" name="Text Box 40"/>
          <p:cNvSpPr txBox="1">
            <a:spLocks noChangeArrowheads="1"/>
          </p:cNvSpPr>
          <p:nvPr/>
        </p:nvSpPr>
        <p:spPr bwMode="auto">
          <a:xfrm>
            <a:off x="914400" y="914400"/>
            <a:ext cx="754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cap(</a:t>
            </a:r>
            <a:r>
              <a:rPr lang="en-US" altLang="en-US" sz="2800" i="1"/>
              <a:t>C</a:t>
            </a:r>
            <a:r>
              <a:rPr lang="en-US" altLang="en-US" sz="2800"/>
              <a:t>)      = how much can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br>
              <a:rPr lang="en-US" altLang="en-US" sz="2800"/>
            </a:b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=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r>
              <a:rPr lang="en-US" altLang="en-US" sz="2800"/>
              <a:t> minus flow </a:t>
            </a:r>
            <a:r>
              <a:rPr lang="en-US" altLang="en-US" sz="2800" i="1"/>
              <a:t>V</a:t>
            </a:r>
            <a:r>
              <a:rPr lang="en-US" altLang="en-US" sz="2800"/>
              <a:t> to </a:t>
            </a:r>
            <a:r>
              <a:rPr lang="en-US" altLang="en-US" sz="2800" i="1"/>
              <a:t>U</a:t>
            </a:r>
            <a:r>
              <a:rPr lang="en-US" altLang="en-US" sz="2800"/>
              <a:t>   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/>
              <a:t>-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782377" name="Text Box 41"/>
          <p:cNvSpPr txBox="1">
            <a:spLocks noChangeArrowheads="1"/>
          </p:cNvSpPr>
          <p:nvPr/>
        </p:nvSpPr>
        <p:spPr bwMode="auto">
          <a:xfrm>
            <a:off x="838200" y="457200"/>
            <a:ext cx="7924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 i="1" baseline="-25000"/>
              <a:t>alg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=</a:t>
            </a:r>
            <a:r>
              <a:rPr lang="en-US" altLang="en-US" sz="2800"/>
              <a:t> cap(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2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2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2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2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2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82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2365" grpId="0" animBg="1"/>
      <p:bldP spid="782376" grpId="0" autoUpdateAnimBg="0"/>
      <p:bldP spid="782377" grpId="0" autoUpdateAnimBg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Max Flow = Min Cut</a:t>
            </a:r>
          </a:p>
        </p:txBody>
      </p:sp>
      <p:sp>
        <p:nvSpPr>
          <p:cNvPr id="94211" name="Oval 5"/>
          <p:cNvSpPr>
            <a:spLocks noChangeArrowheads="1"/>
          </p:cNvSpPr>
          <p:nvPr/>
        </p:nvSpPr>
        <p:spPr bwMode="auto">
          <a:xfrm>
            <a:off x="1104900" y="51990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4212" name="Oval 6"/>
          <p:cNvSpPr>
            <a:spLocks noChangeArrowheads="1"/>
          </p:cNvSpPr>
          <p:nvPr/>
        </p:nvSpPr>
        <p:spPr bwMode="auto">
          <a:xfrm>
            <a:off x="3390900" y="5156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4213" name="Freeform 7"/>
          <p:cNvSpPr>
            <a:spLocks/>
          </p:cNvSpPr>
          <p:nvPr/>
        </p:nvSpPr>
        <p:spPr bwMode="auto">
          <a:xfrm>
            <a:off x="1181100" y="5033963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94214" name="Text Box 8"/>
          <p:cNvSpPr txBox="1">
            <a:spLocks noChangeArrowheads="1"/>
          </p:cNvSpPr>
          <p:nvPr/>
        </p:nvSpPr>
        <p:spPr bwMode="auto">
          <a:xfrm>
            <a:off x="806450" y="4802188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94215" name="Text Box 9"/>
          <p:cNvSpPr txBox="1">
            <a:spLocks noChangeArrowheads="1"/>
          </p:cNvSpPr>
          <p:nvPr/>
        </p:nvSpPr>
        <p:spPr bwMode="auto">
          <a:xfrm>
            <a:off x="3552825" y="4835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94216" name="Text Box 10"/>
          <p:cNvSpPr txBox="1">
            <a:spLocks noChangeArrowheads="1"/>
          </p:cNvSpPr>
          <p:nvPr/>
        </p:nvSpPr>
        <p:spPr bwMode="auto">
          <a:xfrm>
            <a:off x="1338263" y="4497388"/>
            <a:ext cx="18716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94217" name="Text Box 11"/>
          <p:cNvSpPr txBox="1">
            <a:spLocks noChangeArrowheads="1"/>
          </p:cNvSpPr>
          <p:nvPr/>
        </p:nvSpPr>
        <p:spPr bwMode="auto">
          <a:xfrm>
            <a:off x="1490663" y="3184525"/>
            <a:ext cx="20145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Flow Graph</a:t>
            </a:r>
          </a:p>
        </p:txBody>
      </p:sp>
      <p:sp>
        <p:nvSpPr>
          <p:cNvPr id="780302" name="Freeform 14"/>
          <p:cNvSpPr>
            <a:spLocks/>
          </p:cNvSpPr>
          <p:nvPr/>
        </p:nvSpPr>
        <p:spPr bwMode="auto">
          <a:xfrm>
            <a:off x="5646738" y="4973638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0307" name="Text Box 19"/>
          <p:cNvSpPr txBox="1">
            <a:spLocks noChangeArrowheads="1"/>
          </p:cNvSpPr>
          <p:nvPr/>
        </p:nvSpPr>
        <p:spPr bwMode="auto">
          <a:xfrm>
            <a:off x="5816600" y="4419600"/>
            <a:ext cx="1892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-</a:t>
            </a: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</a:p>
        </p:txBody>
      </p:sp>
      <p:sp>
        <p:nvSpPr>
          <p:cNvPr id="780308" name="Text Box 20"/>
          <p:cNvSpPr txBox="1">
            <a:spLocks noChangeArrowheads="1"/>
          </p:cNvSpPr>
          <p:nvPr/>
        </p:nvSpPr>
        <p:spPr bwMode="auto">
          <a:xfrm>
            <a:off x="5619750" y="6156325"/>
            <a:ext cx="23161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u’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v’</a:t>
            </a:r>
            <a:r>
              <a:rPr lang="en-US" altLang="en-US" sz="3000" baseline="-25000"/>
              <a:t>&gt;</a:t>
            </a:r>
            <a:r>
              <a:rPr lang="en-US" altLang="en-US" sz="3000"/>
              <a:t>+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v’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u’</a:t>
            </a:r>
            <a:r>
              <a:rPr lang="en-US" altLang="en-US" sz="3000" baseline="-25000"/>
              <a:t>&gt;</a:t>
            </a:r>
          </a:p>
        </p:txBody>
      </p:sp>
      <p:grpSp>
        <p:nvGrpSpPr>
          <p:cNvPr id="94221" name="Group 40"/>
          <p:cNvGrpSpPr>
            <a:grpSpLocks/>
          </p:cNvGrpSpPr>
          <p:nvPr/>
        </p:nvGrpSpPr>
        <p:grpSpPr bwMode="auto">
          <a:xfrm>
            <a:off x="2082800" y="3641725"/>
            <a:ext cx="1022350" cy="2987675"/>
            <a:chOff x="1312" y="2294"/>
            <a:chExt cx="644" cy="1882"/>
          </a:xfrm>
        </p:grpSpPr>
        <p:sp>
          <p:nvSpPr>
            <p:cNvPr id="94266" name="Freeform 21"/>
            <p:cNvSpPr>
              <a:spLocks/>
            </p:cNvSpPr>
            <p:nvPr/>
          </p:nvSpPr>
          <p:spPr bwMode="auto">
            <a:xfrm>
              <a:off x="1569" y="2400"/>
              <a:ext cx="63" cy="1776"/>
            </a:xfrm>
            <a:custGeom>
              <a:avLst/>
              <a:gdLst>
                <a:gd name="T0" fmla="*/ 0 w 3216"/>
                <a:gd name="T1" fmla="*/ 287 h 2304"/>
                <a:gd name="T2" fmla="*/ 0 w 3216"/>
                <a:gd name="T3" fmla="*/ 206 h 2304"/>
                <a:gd name="T4" fmla="*/ 0 w 3216"/>
                <a:gd name="T5" fmla="*/ 92 h 2304"/>
                <a:gd name="T6" fmla="*/ 0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94267" name="Text Box 22"/>
            <p:cNvSpPr txBox="1">
              <a:spLocks noChangeArrowheads="1"/>
            </p:cNvSpPr>
            <p:nvPr/>
          </p:nvSpPr>
          <p:spPr bwMode="auto">
            <a:xfrm>
              <a:off x="1312" y="229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94268" name="Text Box 23"/>
            <p:cNvSpPr txBox="1">
              <a:spLocks noChangeArrowheads="1"/>
            </p:cNvSpPr>
            <p:nvPr/>
          </p:nvSpPr>
          <p:spPr bwMode="auto">
            <a:xfrm>
              <a:off x="1693" y="2304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</p:grpSp>
      <p:sp>
        <p:nvSpPr>
          <p:cNvPr id="94222" name="Oval 24"/>
          <p:cNvSpPr>
            <a:spLocks noChangeArrowheads="1"/>
          </p:cNvSpPr>
          <p:nvPr/>
        </p:nvSpPr>
        <p:spPr bwMode="auto">
          <a:xfrm>
            <a:off x="1136650" y="61118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4223" name="Oval 25"/>
          <p:cNvSpPr>
            <a:spLocks noChangeArrowheads="1"/>
          </p:cNvSpPr>
          <p:nvPr/>
        </p:nvSpPr>
        <p:spPr bwMode="auto">
          <a:xfrm>
            <a:off x="3422650" y="60356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4224" name="Freeform 26"/>
          <p:cNvSpPr>
            <a:spLocks/>
          </p:cNvSpPr>
          <p:nvPr/>
        </p:nvSpPr>
        <p:spPr bwMode="auto">
          <a:xfrm>
            <a:off x="1308100" y="5930900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94225" name="Text Box 27"/>
          <p:cNvSpPr txBox="1">
            <a:spLocks noChangeArrowheads="1"/>
          </p:cNvSpPr>
          <p:nvPr/>
        </p:nvSpPr>
        <p:spPr bwMode="auto">
          <a:xfrm>
            <a:off x="803275" y="5715000"/>
            <a:ext cx="481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v’</a:t>
            </a:r>
          </a:p>
        </p:txBody>
      </p:sp>
      <p:sp>
        <p:nvSpPr>
          <p:cNvPr id="94226" name="Text Box 28"/>
          <p:cNvSpPr txBox="1">
            <a:spLocks noChangeArrowheads="1"/>
          </p:cNvSpPr>
          <p:nvPr/>
        </p:nvSpPr>
        <p:spPr bwMode="auto">
          <a:xfrm>
            <a:off x="3513138" y="5715000"/>
            <a:ext cx="501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u’</a:t>
            </a:r>
          </a:p>
        </p:txBody>
      </p:sp>
      <p:sp>
        <p:nvSpPr>
          <p:cNvPr id="94227" name="Text Box 29"/>
          <p:cNvSpPr txBox="1">
            <a:spLocks noChangeArrowheads="1"/>
          </p:cNvSpPr>
          <p:nvPr/>
        </p:nvSpPr>
        <p:spPr bwMode="auto">
          <a:xfrm>
            <a:off x="1204913" y="5394325"/>
            <a:ext cx="22082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u’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v’</a:t>
            </a:r>
            <a:r>
              <a:rPr lang="en-US" altLang="en-US" sz="3000" baseline="-25000"/>
              <a:t>&gt;</a:t>
            </a:r>
            <a:r>
              <a:rPr lang="en-US" altLang="en-US" sz="3000"/>
              <a:t>/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u’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v’</a:t>
            </a:r>
            <a:r>
              <a:rPr lang="en-US" altLang="en-US" sz="3000" baseline="-25000"/>
              <a:t>&gt;</a:t>
            </a:r>
          </a:p>
        </p:txBody>
      </p:sp>
      <p:sp>
        <p:nvSpPr>
          <p:cNvPr id="780336" name="Freeform 48"/>
          <p:cNvSpPr>
            <a:spLocks/>
          </p:cNvSpPr>
          <p:nvPr/>
        </p:nvSpPr>
        <p:spPr bwMode="auto">
          <a:xfrm flipH="1" flipV="1">
            <a:off x="5702300" y="5943600"/>
            <a:ext cx="2197100" cy="241300"/>
          </a:xfrm>
          <a:custGeom>
            <a:avLst/>
            <a:gdLst>
              <a:gd name="T0" fmla="*/ 0 w 1384"/>
              <a:gd name="T1" fmla="*/ 2147483647 h 152"/>
              <a:gd name="T2" fmla="*/ 2147483647 w 1384"/>
              <a:gd name="T3" fmla="*/ 2147483647 h 152"/>
              <a:gd name="T4" fmla="*/ 2147483647 w 1384"/>
              <a:gd name="T5" fmla="*/ 2147483647 h 152"/>
              <a:gd name="T6" fmla="*/ 0 60000 65536"/>
              <a:gd name="T7" fmla="*/ 0 60000 65536"/>
              <a:gd name="T8" fmla="*/ 0 60000 65536"/>
              <a:gd name="T9" fmla="*/ 0 w 1384"/>
              <a:gd name="T10" fmla="*/ 0 h 152"/>
              <a:gd name="T11" fmla="*/ 1384 w 1384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3" name="Group 55"/>
          <p:cNvGrpSpPr>
            <a:grpSpLocks/>
          </p:cNvGrpSpPr>
          <p:nvPr/>
        </p:nvGrpSpPr>
        <p:grpSpPr bwMode="auto">
          <a:xfrm>
            <a:off x="5181600" y="3200400"/>
            <a:ext cx="3414713" cy="3432175"/>
            <a:chOff x="3264" y="2016"/>
            <a:chExt cx="2151" cy="2162"/>
          </a:xfrm>
        </p:grpSpPr>
        <p:grpSp>
          <p:nvGrpSpPr>
            <p:cNvPr id="94250" name="Group 52"/>
            <p:cNvGrpSpPr>
              <a:grpSpLocks/>
            </p:cNvGrpSpPr>
            <p:nvPr/>
          </p:nvGrpSpPr>
          <p:grpSpPr bwMode="auto">
            <a:xfrm>
              <a:off x="3321" y="2987"/>
              <a:ext cx="284" cy="346"/>
              <a:chOff x="3321" y="2987"/>
              <a:chExt cx="284" cy="346"/>
            </a:xfrm>
          </p:grpSpPr>
          <p:sp>
            <p:nvSpPr>
              <p:cNvPr id="94264" name="Oval 12"/>
              <p:cNvSpPr>
                <a:spLocks noChangeArrowheads="1"/>
              </p:cNvSpPr>
              <p:nvPr/>
            </p:nvSpPr>
            <p:spPr bwMode="auto">
              <a:xfrm>
                <a:off x="3509" y="3237"/>
                <a:ext cx="96" cy="96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65" name="Text Box 16"/>
              <p:cNvSpPr txBox="1">
                <a:spLocks noChangeArrowheads="1"/>
              </p:cNvSpPr>
              <p:nvPr/>
            </p:nvSpPr>
            <p:spPr bwMode="auto">
              <a:xfrm>
                <a:off x="3321" y="2987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</p:grpSp>
        <p:sp>
          <p:nvSpPr>
            <p:cNvPr id="94251" name="Text Box 18"/>
            <p:cNvSpPr txBox="1">
              <a:spLocks noChangeArrowheads="1"/>
            </p:cNvSpPr>
            <p:nvPr/>
          </p:nvSpPr>
          <p:spPr bwMode="auto">
            <a:xfrm>
              <a:off x="3264" y="2016"/>
              <a:ext cx="215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Augmentation Graph</a:t>
              </a:r>
            </a:p>
          </p:txBody>
        </p:sp>
        <p:grpSp>
          <p:nvGrpSpPr>
            <p:cNvPr id="94252" name="Group 41"/>
            <p:cNvGrpSpPr>
              <a:grpSpLocks/>
            </p:cNvGrpSpPr>
            <p:nvPr/>
          </p:nvGrpSpPr>
          <p:grpSpPr bwMode="auto">
            <a:xfrm>
              <a:off x="4143" y="2296"/>
              <a:ext cx="644" cy="1882"/>
              <a:chOff x="1312" y="2294"/>
              <a:chExt cx="644" cy="1882"/>
            </a:xfrm>
          </p:grpSpPr>
          <p:sp>
            <p:nvSpPr>
              <p:cNvPr id="94261" name="Freeform 42"/>
              <p:cNvSpPr>
                <a:spLocks/>
              </p:cNvSpPr>
              <p:nvPr/>
            </p:nvSpPr>
            <p:spPr bwMode="auto">
              <a:xfrm>
                <a:off x="1569" y="2400"/>
                <a:ext cx="63" cy="1776"/>
              </a:xfrm>
              <a:custGeom>
                <a:avLst/>
                <a:gdLst>
                  <a:gd name="T0" fmla="*/ 0 w 3216"/>
                  <a:gd name="T1" fmla="*/ 287 h 2304"/>
                  <a:gd name="T2" fmla="*/ 0 w 3216"/>
                  <a:gd name="T3" fmla="*/ 206 h 2304"/>
                  <a:gd name="T4" fmla="*/ 0 w 3216"/>
                  <a:gd name="T5" fmla="*/ 92 h 2304"/>
                  <a:gd name="T6" fmla="*/ 0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16"/>
                  <a:gd name="T13" fmla="*/ 0 h 2304"/>
                  <a:gd name="T14" fmla="*/ 3216 w 3216"/>
                  <a:gd name="T15" fmla="*/ 2304 h 23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262" name="Text Box 43"/>
              <p:cNvSpPr txBox="1">
                <a:spLocks noChangeArrowheads="1"/>
              </p:cNvSpPr>
              <p:nvPr/>
            </p:nvSpPr>
            <p:spPr bwMode="auto">
              <a:xfrm>
                <a:off x="1312" y="2294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94263" name="Text Box 44"/>
              <p:cNvSpPr txBox="1">
                <a:spLocks noChangeArrowheads="1"/>
              </p:cNvSpPr>
              <p:nvPr/>
            </p:nvSpPr>
            <p:spPr bwMode="auto">
              <a:xfrm>
                <a:off x="1693" y="2304"/>
                <a:ext cx="26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</p:grpSp>
        <p:grpSp>
          <p:nvGrpSpPr>
            <p:cNvPr id="94253" name="Group 53"/>
            <p:cNvGrpSpPr>
              <a:grpSpLocks/>
            </p:cNvGrpSpPr>
            <p:nvPr/>
          </p:nvGrpSpPr>
          <p:grpSpPr bwMode="auto">
            <a:xfrm>
              <a:off x="3295" y="3486"/>
              <a:ext cx="317" cy="346"/>
              <a:chOff x="3295" y="3486"/>
              <a:chExt cx="317" cy="346"/>
            </a:xfrm>
          </p:grpSpPr>
          <p:sp>
            <p:nvSpPr>
              <p:cNvPr id="94259" name="Oval 45"/>
              <p:cNvSpPr>
                <a:spLocks noChangeArrowheads="1"/>
              </p:cNvSpPr>
              <p:nvPr/>
            </p:nvSpPr>
            <p:spPr bwMode="auto">
              <a:xfrm>
                <a:off x="3516" y="3736"/>
                <a:ext cx="96" cy="96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60" name="Text Box 49"/>
              <p:cNvSpPr txBox="1">
                <a:spLocks noChangeArrowheads="1"/>
              </p:cNvSpPr>
              <p:nvPr/>
            </p:nvSpPr>
            <p:spPr bwMode="auto">
              <a:xfrm>
                <a:off x="3295" y="3486"/>
                <a:ext cx="30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v’</a:t>
                </a:r>
              </a:p>
            </p:txBody>
          </p:sp>
        </p:grpSp>
        <p:grpSp>
          <p:nvGrpSpPr>
            <p:cNvPr id="94254" name="Group 54"/>
            <p:cNvGrpSpPr>
              <a:grpSpLocks/>
            </p:cNvGrpSpPr>
            <p:nvPr/>
          </p:nvGrpSpPr>
          <p:grpSpPr bwMode="auto">
            <a:xfrm>
              <a:off x="4949" y="3035"/>
              <a:ext cx="380" cy="815"/>
              <a:chOff x="4949" y="3035"/>
              <a:chExt cx="380" cy="815"/>
            </a:xfrm>
          </p:grpSpPr>
          <p:sp>
            <p:nvSpPr>
              <p:cNvPr id="94255" name="Oval 13"/>
              <p:cNvSpPr>
                <a:spLocks noChangeArrowheads="1"/>
              </p:cNvSpPr>
              <p:nvPr/>
            </p:nvSpPr>
            <p:spPr bwMode="auto">
              <a:xfrm>
                <a:off x="4949" y="3237"/>
                <a:ext cx="96" cy="96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56" name="Text Box 17"/>
              <p:cNvSpPr txBox="1">
                <a:spLocks noChangeArrowheads="1"/>
              </p:cNvSpPr>
              <p:nvPr/>
            </p:nvSpPr>
            <p:spPr bwMode="auto">
              <a:xfrm>
                <a:off x="5051" y="3035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94257" name="Oval 46"/>
              <p:cNvSpPr>
                <a:spLocks noChangeArrowheads="1"/>
              </p:cNvSpPr>
              <p:nvPr/>
            </p:nvSpPr>
            <p:spPr bwMode="auto">
              <a:xfrm>
                <a:off x="4956" y="3706"/>
                <a:ext cx="96" cy="96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58" name="Text Box 50"/>
              <p:cNvSpPr txBox="1">
                <a:spLocks noChangeArrowheads="1"/>
              </p:cNvSpPr>
              <p:nvPr/>
            </p:nvSpPr>
            <p:spPr bwMode="auto">
              <a:xfrm>
                <a:off x="5013" y="3504"/>
                <a:ext cx="31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u’</a:t>
                </a:r>
              </a:p>
            </p:txBody>
          </p:sp>
        </p:grpSp>
      </p:grpSp>
      <p:sp>
        <p:nvSpPr>
          <p:cNvPr id="780344" name="Text Box 56"/>
          <p:cNvSpPr txBox="1">
            <a:spLocks noChangeArrowheads="1"/>
          </p:cNvSpPr>
          <p:nvPr/>
        </p:nvSpPr>
        <p:spPr bwMode="auto">
          <a:xfrm>
            <a:off x="3865563" y="3657600"/>
            <a:ext cx="28400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reachable from </a:t>
            </a:r>
            <a:r>
              <a:rPr lang="en-US" altLang="en-US" sz="2800" i="1"/>
              <a:t>s</a:t>
            </a:r>
            <a:r>
              <a:rPr lang="en-US" altLang="en-US" sz="2800"/>
              <a:t> =</a:t>
            </a:r>
          </a:p>
        </p:txBody>
      </p:sp>
      <p:sp>
        <p:nvSpPr>
          <p:cNvPr id="780345" name="Text Box 57"/>
          <p:cNvSpPr txBox="1">
            <a:spLocks noChangeArrowheads="1"/>
          </p:cNvSpPr>
          <p:nvPr/>
        </p:nvSpPr>
        <p:spPr bwMode="auto">
          <a:xfrm>
            <a:off x="7467600" y="3671888"/>
            <a:ext cx="9271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= not</a:t>
            </a:r>
          </a:p>
        </p:txBody>
      </p:sp>
      <p:sp>
        <p:nvSpPr>
          <p:cNvPr id="780347" name="Text Box 59"/>
          <p:cNvSpPr txBox="1">
            <a:spLocks noChangeArrowheads="1"/>
          </p:cNvSpPr>
          <p:nvPr/>
        </p:nvSpPr>
        <p:spPr bwMode="auto">
          <a:xfrm>
            <a:off x="6324600" y="4114800"/>
            <a:ext cx="15351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not edges</a:t>
            </a:r>
          </a:p>
        </p:txBody>
      </p:sp>
      <p:grpSp>
        <p:nvGrpSpPr>
          <p:cNvPr id="8" name="Group 62"/>
          <p:cNvGrpSpPr>
            <a:grpSpLocks/>
          </p:cNvGrpSpPr>
          <p:nvPr/>
        </p:nvGrpSpPr>
        <p:grpSpPr bwMode="auto">
          <a:xfrm>
            <a:off x="7604125" y="4562475"/>
            <a:ext cx="854075" cy="2281238"/>
            <a:chOff x="4790" y="2874"/>
            <a:chExt cx="538" cy="1437"/>
          </a:xfrm>
        </p:grpSpPr>
        <p:sp>
          <p:nvSpPr>
            <p:cNvPr id="94248" name="Text Box 60"/>
            <p:cNvSpPr txBox="1">
              <a:spLocks noChangeArrowheads="1"/>
            </p:cNvSpPr>
            <p:nvPr/>
          </p:nvSpPr>
          <p:spPr bwMode="auto">
            <a:xfrm>
              <a:off x="4790" y="2874"/>
              <a:ext cx="35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=0</a:t>
              </a:r>
            </a:p>
          </p:txBody>
        </p:sp>
        <p:sp>
          <p:nvSpPr>
            <p:cNvPr id="94249" name="Text Box 61"/>
            <p:cNvSpPr txBox="1">
              <a:spLocks noChangeArrowheads="1"/>
            </p:cNvSpPr>
            <p:nvPr/>
          </p:nvSpPr>
          <p:spPr bwMode="auto">
            <a:xfrm>
              <a:off x="4974" y="3984"/>
              <a:ext cx="35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=0</a:t>
              </a:r>
            </a:p>
          </p:txBody>
        </p:sp>
      </p:grpSp>
      <p:grpSp>
        <p:nvGrpSpPr>
          <p:cNvPr id="9" name="Group 73"/>
          <p:cNvGrpSpPr>
            <a:grpSpLocks/>
          </p:cNvGrpSpPr>
          <p:nvPr/>
        </p:nvGrpSpPr>
        <p:grpSpPr bwMode="auto">
          <a:xfrm>
            <a:off x="1027113" y="4129088"/>
            <a:ext cx="2173287" cy="1052512"/>
            <a:chOff x="647" y="2601"/>
            <a:chExt cx="1369" cy="663"/>
          </a:xfrm>
        </p:grpSpPr>
        <p:sp>
          <p:nvSpPr>
            <p:cNvPr id="94243" name="Text Box 64"/>
            <p:cNvSpPr txBox="1">
              <a:spLocks noChangeArrowheads="1"/>
            </p:cNvSpPr>
            <p:nvPr/>
          </p:nvSpPr>
          <p:spPr bwMode="auto">
            <a:xfrm>
              <a:off x="938" y="2601"/>
              <a:ext cx="10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need equal</a:t>
              </a:r>
            </a:p>
          </p:txBody>
        </p:sp>
        <p:sp>
          <p:nvSpPr>
            <p:cNvPr id="94244" name="Oval 66"/>
            <p:cNvSpPr>
              <a:spLocks noChangeArrowheads="1"/>
            </p:cNvSpPr>
            <p:nvPr/>
          </p:nvSpPr>
          <p:spPr bwMode="auto">
            <a:xfrm>
              <a:off x="1344" y="2880"/>
              <a:ext cx="672" cy="38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2800">
                <a:solidFill>
                  <a:schemeClr val="hlink"/>
                </a:solidFill>
              </a:endParaRPr>
            </a:p>
          </p:txBody>
        </p:sp>
        <p:grpSp>
          <p:nvGrpSpPr>
            <p:cNvPr id="94245" name="Group 67"/>
            <p:cNvGrpSpPr>
              <a:grpSpLocks/>
            </p:cNvGrpSpPr>
            <p:nvPr/>
          </p:nvGrpSpPr>
          <p:grpSpPr bwMode="auto">
            <a:xfrm>
              <a:off x="647" y="2778"/>
              <a:ext cx="841" cy="478"/>
              <a:chOff x="647" y="2778"/>
              <a:chExt cx="841" cy="478"/>
            </a:xfrm>
          </p:grpSpPr>
          <p:sp>
            <p:nvSpPr>
              <p:cNvPr id="94246" name="Oval 68"/>
              <p:cNvSpPr>
                <a:spLocks noChangeArrowheads="1"/>
              </p:cNvSpPr>
              <p:nvPr/>
            </p:nvSpPr>
            <p:spPr bwMode="auto">
              <a:xfrm>
                <a:off x="816" y="2872"/>
                <a:ext cx="672" cy="384"/>
              </a:xfrm>
              <a:prstGeom prst="ellipse">
                <a:avLst/>
              </a:prstGeom>
              <a:noFill/>
              <a:ln w="38100" algn="ctr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47" name="Text Box 69"/>
              <p:cNvSpPr txBox="1">
                <a:spLocks noChangeArrowheads="1"/>
              </p:cNvSpPr>
              <p:nvPr/>
            </p:nvSpPr>
            <p:spPr bwMode="auto">
              <a:xfrm>
                <a:off x="647" y="2778"/>
                <a:ext cx="24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</a:rPr>
                  <a:t>+</a:t>
                </a:r>
              </a:p>
            </p:txBody>
          </p:sp>
        </p:grpSp>
      </p:grpSp>
      <p:grpSp>
        <p:nvGrpSpPr>
          <p:cNvPr id="11" name="Group 74"/>
          <p:cNvGrpSpPr>
            <a:grpSpLocks/>
          </p:cNvGrpSpPr>
          <p:nvPr/>
        </p:nvGrpSpPr>
        <p:grpSpPr bwMode="auto">
          <a:xfrm>
            <a:off x="1031875" y="5029200"/>
            <a:ext cx="2125663" cy="987425"/>
            <a:chOff x="650" y="3168"/>
            <a:chExt cx="1339" cy="622"/>
          </a:xfrm>
        </p:grpSpPr>
        <p:sp>
          <p:nvSpPr>
            <p:cNvPr id="94239" name="Text Box 65"/>
            <p:cNvSpPr txBox="1">
              <a:spLocks noChangeArrowheads="1"/>
            </p:cNvSpPr>
            <p:nvPr/>
          </p:nvSpPr>
          <p:spPr bwMode="auto">
            <a:xfrm>
              <a:off x="1010" y="3168"/>
              <a:ext cx="97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hlink"/>
                  </a:solidFill>
                </a:rPr>
                <a:t>need zero</a:t>
              </a:r>
            </a:p>
          </p:txBody>
        </p:sp>
        <p:grpSp>
          <p:nvGrpSpPr>
            <p:cNvPr id="94240" name="Group 70"/>
            <p:cNvGrpSpPr>
              <a:grpSpLocks/>
            </p:cNvGrpSpPr>
            <p:nvPr/>
          </p:nvGrpSpPr>
          <p:grpSpPr bwMode="auto">
            <a:xfrm>
              <a:off x="650" y="3312"/>
              <a:ext cx="815" cy="478"/>
              <a:chOff x="673" y="2778"/>
              <a:chExt cx="815" cy="478"/>
            </a:xfrm>
          </p:grpSpPr>
          <p:sp>
            <p:nvSpPr>
              <p:cNvPr id="94241" name="Oval 71"/>
              <p:cNvSpPr>
                <a:spLocks noChangeArrowheads="1"/>
              </p:cNvSpPr>
              <p:nvPr/>
            </p:nvSpPr>
            <p:spPr bwMode="auto">
              <a:xfrm>
                <a:off x="816" y="2872"/>
                <a:ext cx="672" cy="384"/>
              </a:xfrm>
              <a:prstGeom prst="ellipse">
                <a:avLst/>
              </a:prstGeom>
              <a:noFill/>
              <a:ln w="38100" algn="ctr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>
                  <a:solidFill>
                    <a:schemeClr val="hlink"/>
                  </a:solidFill>
                </a:endParaRPr>
              </a:p>
            </p:txBody>
          </p:sp>
          <p:sp>
            <p:nvSpPr>
              <p:cNvPr id="94242" name="Text Box 72"/>
              <p:cNvSpPr txBox="1">
                <a:spLocks noChangeArrowheads="1"/>
              </p:cNvSpPr>
              <p:nvPr/>
            </p:nvSpPr>
            <p:spPr bwMode="auto">
              <a:xfrm>
                <a:off x="673" y="2778"/>
                <a:ext cx="191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>
                    <a:solidFill>
                      <a:schemeClr val="hlink"/>
                    </a:solidFill>
                  </a:rPr>
                  <a:t>-</a:t>
                </a:r>
              </a:p>
            </p:txBody>
          </p:sp>
        </p:grpSp>
      </p:grpSp>
      <p:sp>
        <p:nvSpPr>
          <p:cNvPr id="780363" name="Oval 75"/>
          <p:cNvSpPr>
            <a:spLocks noChangeArrowheads="1"/>
          </p:cNvSpPr>
          <p:nvPr/>
        </p:nvSpPr>
        <p:spPr bwMode="auto">
          <a:xfrm>
            <a:off x="1676400" y="381000"/>
            <a:ext cx="4343400" cy="685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80364" name="Text Box 76"/>
          <p:cNvSpPr txBox="1">
            <a:spLocks noChangeArrowheads="1"/>
          </p:cNvSpPr>
          <p:nvPr/>
        </p:nvSpPr>
        <p:spPr bwMode="auto">
          <a:xfrm>
            <a:off x="914400" y="914400"/>
            <a:ext cx="754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cap(</a:t>
            </a:r>
            <a:r>
              <a:rPr lang="en-US" altLang="en-US" sz="2800" i="1"/>
              <a:t>C</a:t>
            </a:r>
            <a:r>
              <a:rPr lang="en-US" altLang="en-US" sz="2800"/>
              <a:t>)      = how much can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br>
              <a:rPr lang="en-US" altLang="en-US" sz="2800"/>
            </a:b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c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</a:t>
            </a:r>
          </a:p>
          <a:p>
            <a:pPr eaLnBrk="1" hangingPunct="1"/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/>
              <a:t>) = Flow from </a:t>
            </a:r>
            <a:r>
              <a:rPr lang="en-US" altLang="en-US" sz="2800" i="1"/>
              <a:t>U</a:t>
            </a:r>
            <a:r>
              <a:rPr lang="en-US" altLang="en-US" sz="2800"/>
              <a:t> to </a:t>
            </a:r>
            <a:r>
              <a:rPr lang="en-US" altLang="en-US" sz="2800" i="1"/>
              <a:t>V</a:t>
            </a:r>
            <a:r>
              <a:rPr lang="en-US" altLang="en-US" sz="2800"/>
              <a:t> minus flow </a:t>
            </a:r>
            <a:r>
              <a:rPr lang="en-US" altLang="en-US" sz="2800" i="1"/>
              <a:t>V</a:t>
            </a:r>
            <a:r>
              <a:rPr lang="en-US" altLang="en-US" sz="2800"/>
              <a:t> to </a:t>
            </a:r>
            <a:r>
              <a:rPr lang="en-US" altLang="en-US" sz="2800" i="1"/>
              <a:t>U</a:t>
            </a:r>
            <a:r>
              <a:rPr lang="en-US" altLang="en-US" sz="2800"/>
              <a:t>   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    </a:t>
            </a:r>
            <a:r>
              <a:rPr lang="en-US" altLang="en-US" sz="2800">
                <a:sym typeface="Symbol" pitchFamily="18" charset="2"/>
              </a:rPr>
              <a:t>= </a:t>
            </a:r>
            <a:r>
              <a:rPr lang="en-US" altLang="en-US" sz="2800" i="1" baseline="-25000"/>
              <a:t>u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>
                <a:sym typeface="Symbol" pitchFamily="18" charset="2"/>
              </a:rPr>
              <a:t></a:t>
            </a:r>
            <a:r>
              <a:rPr lang="en-US" altLang="en-US" sz="2800" i="1" baseline="-25000"/>
              <a:t>V</a:t>
            </a: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&gt; </a:t>
            </a:r>
            <a:r>
              <a:rPr lang="en-US" altLang="en-US" sz="2800"/>
              <a:t>- </a:t>
            </a:r>
            <a:r>
              <a:rPr lang="en-US" altLang="en-US" sz="2800" i="1"/>
              <a:t>F</a:t>
            </a:r>
            <a:r>
              <a:rPr lang="en-US" altLang="en-US" sz="2800" baseline="-25000"/>
              <a:t>&lt;</a:t>
            </a:r>
            <a:r>
              <a:rPr lang="en-US" altLang="en-US" sz="2800" i="1" baseline="-25000"/>
              <a:t>v</a:t>
            </a:r>
            <a:r>
              <a:rPr lang="en-US" altLang="en-US" sz="2800" baseline="-25000"/>
              <a:t>,</a:t>
            </a:r>
            <a:r>
              <a:rPr lang="en-US" altLang="en-US" sz="2800" i="1" baseline="-25000"/>
              <a:t>u</a:t>
            </a:r>
            <a:r>
              <a:rPr lang="en-US" altLang="en-US" sz="2800" baseline="-25000"/>
              <a:t>&gt;</a:t>
            </a:r>
          </a:p>
        </p:txBody>
      </p:sp>
      <p:sp>
        <p:nvSpPr>
          <p:cNvPr id="780365" name="Text Box 77"/>
          <p:cNvSpPr txBox="1">
            <a:spLocks noChangeArrowheads="1"/>
          </p:cNvSpPr>
          <p:nvPr/>
        </p:nvSpPr>
        <p:spPr bwMode="auto">
          <a:xfrm>
            <a:off x="838200" y="457200"/>
            <a:ext cx="7924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Prove: </a:t>
            </a:r>
            <a:r>
              <a:rPr lang="en-US" altLang="en-US" sz="2800"/>
              <a:t>rate(</a:t>
            </a:r>
            <a:r>
              <a:rPr lang="en-US" altLang="en-US" sz="2800" i="1"/>
              <a:t>F</a:t>
            </a:r>
            <a:r>
              <a:rPr lang="en-US" altLang="en-US" sz="2800" i="1" baseline="-25000"/>
              <a:t>alg</a:t>
            </a:r>
            <a:r>
              <a:rPr lang="en-US" altLang="en-US" sz="2800"/>
              <a:t>,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 </a:t>
            </a:r>
            <a:r>
              <a:rPr lang="en-US" altLang="en-US" sz="2800">
                <a:sym typeface="Symbol" pitchFamily="18" charset="2"/>
              </a:rPr>
              <a:t>=</a:t>
            </a:r>
            <a:r>
              <a:rPr lang="en-US" altLang="en-US" sz="2800"/>
              <a:t> cap(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alg</a:t>
            </a:r>
            <a:r>
              <a:rPr lang="en-US" altLang="en-US" sz="2800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0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0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0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80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0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80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80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80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80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80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80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80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80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80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80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80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80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80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780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0302" grpId="0" animBg="1"/>
      <p:bldP spid="780307" grpId="0" autoUpdateAnimBg="0"/>
      <p:bldP spid="780308" grpId="0" autoUpdateAnimBg="0"/>
      <p:bldP spid="780336" grpId="0" animBg="1"/>
      <p:bldP spid="780344" grpId="0" autoUpdateAnimBg="0"/>
      <p:bldP spid="780345" grpId="0" autoUpdateAnimBg="0"/>
      <p:bldP spid="780347" grpId="0" autoUpdateAnimBg="0"/>
      <p:bldP spid="780363" grpId="0" animBg="1" autoUpdateAnimBg="0"/>
      <p:bldP spid="780364" grpId="0" autoUpdateAnimBg="0"/>
      <p:bldP spid="780365" grpId="0" autoUpdateAnimBg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439512</TotalTime>
  <Words>8889</Words>
  <Application>Microsoft Office PowerPoint</Application>
  <PresentationFormat>On-screen Show (4:3)</PresentationFormat>
  <Paragraphs>2064</Paragraphs>
  <Slides>184</Slides>
  <Notes>168</Notes>
  <HiddenSlides>0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12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184</vt:i4>
      </vt:variant>
    </vt:vector>
  </HeadingPairs>
  <TitlesOfParts>
    <vt:vector size="202" baseType="lpstr">
      <vt:lpstr>Arial</vt:lpstr>
      <vt:lpstr>Symbol</vt:lpstr>
      <vt:lpstr>Times New Roman</vt:lpstr>
      <vt:lpstr>Vijaya</vt:lpstr>
      <vt:lpstr>Wingdings</vt:lpstr>
      <vt:lpstr>Default Design</vt:lpstr>
      <vt:lpstr>1_Default Design</vt:lpstr>
      <vt:lpstr>2_Default Design</vt:lpstr>
      <vt:lpstr>3_Default Design</vt:lpstr>
      <vt:lpstr>4_Default Design</vt:lpstr>
      <vt:lpstr>5_Default Design</vt:lpstr>
      <vt:lpstr>6_Default Design</vt:lpstr>
      <vt:lpstr>7_Default Design</vt:lpstr>
      <vt:lpstr>8_Default Design</vt:lpstr>
      <vt:lpstr>9_Default Design</vt:lpstr>
      <vt:lpstr>10_Default Design</vt:lpstr>
      <vt:lpstr>11_Default Design</vt:lpstr>
      <vt:lpstr>Equation</vt:lpstr>
      <vt:lpstr>Network Flow &amp;  Linear Programming</vt:lpstr>
      <vt:lpstr>PowerPoint Presentation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An Application: Matching</vt:lpstr>
      <vt:lpstr>An Application: Matching</vt:lpstr>
      <vt:lpstr>An Application: Matching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Network Flow</vt:lpstr>
      <vt:lpstr>Network Flow</vt:lpstr>
      <vt:lpstr>Network Flow</vt:lpstr>
      <vt:lpstr>Network Flow</vt:lpstr>
      <vt:lpstr>Network Flow</vt:lpstr>
      <vt:lpstr>Hill Climbing</vt:lpstr>
      <vt:lpstr>Network Flow</vt:lpstr>
      <vt:lpstr>Network Flow</vt:lpstr>
      <vt:lpstr>Network Flow</vt:lpstr>
      <vt:lpstr>Hill Climbing</vt:lpstr>
      <vt:lpstr>Hill Climbing</vt:lpstr>
      <vt:lpstr>Hill Climbing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PowerPoint Presentation</vt:lpstr>
      <vt:lpstr>An Application: Matching</vt:lpstr>
      <vt:lpstr>An Application: Matching</vt:lpstr>
      <vt:lpstr>An Application: Matching</vt:lpstr>
      <vt:lpstr>Network Flow</vt:lpstr>
      <vt:lpstr>Primal-Dual Hill Climbing</vt:lpstr>
      <vt:lpstr>Primal-Dual Hill Climbing</vt:lpstr>
      <vt:lpstr>Primal-Dual Hill Climbing</vt:lpstr>
      <vt:lpstr>Primal-Dual Hill Climbing</vt:lpstr>
      <vt:lpstr>Primal-Dual Hill Climbing</vt:lpstr>
      <vt:lpstr>Primal-Dual Hill Climbing</vt:lpstr>
      <vt:lpstr>Primal-Dual Hill Climbing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Primal-Dual Network Flow</vt:lpstr>
      <vt:lpstr>Min Cut</vt:lpstr>
      <vt:lpstr>Min Cut</vt:lpstr>
      <vt:lpstr>Min Cut</vt:lpstr>
      <vt:lpstr>Min Cut</vt:lpstr>
      <vt:lpstr>Min Cut</vt:lpstr>
      <vt:lpstr>Min Cut</vt:lpstr>
      <vt:lpstr>Min Cut</vt:lpstr>
      <vt:lpstr>Min Cut</vt:lpstr>
      <vt:lpstr>Min Cut</vt:lpstr>
      <vt:lpstr>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Max Flow = Min Cut</vt:lpstr>
      <vt:lpstr>An Application: Matching</vt:lpstr>
      <vt:lpstr>An Application: Matching</vt:lpstr>
      <vt:lpstr>An Application: Matching</vt:lpstr>
      <vt:lpstr>An Application: Matching</vt:lpstr>
      <vt:lpstr>PowerPoint Presentation</vt:lpstr>
      <vt:lpstr>PowerPoint Presentation</vt:lpstr>
      <vt:lpstr>PowerPoint Presentation</vt:lpstr>
      <vt:lpstr>An Application: Matching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Hill Climbing</vt:lpstr>
      <vt:lpstr>Hill Climbing</vt:lpstr>
      <vt:lpstr>Network Flow</vt:lpstr>
      <vt:lpstr>Network Flow</vt:lpstr>
      <vt:lpstr>Network Flow</vt:lpstr>
      <vt:lpstr>Hill Climbing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Linear Programming</vt:lpstr>
      <vt:lpstr>A Hotdog</vt:lpstr>
      <vt:lpstr>PowerPoint Presentation</vt:lpstr>
      <vt:lpstr>The Hotdog Problem</vt:lpstr>
      <vt:lpstr>PowerPoint Presentation</vt:lpstr>
      <vt:lpstr>PowerPoint Presentation</vt:lpstr>
      <vt:lpstr>A Fast Algorithm</vt:lpstr>
      <vt:lpstr>Network Flow as a  Linear Program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PowerPoint Presentation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  <vt:lpstr>Network Flow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Jeff Edmonds</dc:creator>
  <cp:lastModifiedBy>Jeff Edmonds</cp:lastModifiedBy>
  <cp:revision>304</cp:revision>
  <dcterms:created xsi:type="dcterms:W3CDTF">2000-08-14T20:34:24Z</dcterms:created>
  <dcterms:modified xsi:type="dcterms:W3CDTF">2024-11-13T16:47:30Z</dcterms:modified>
</cp:coreProperties>
</file>